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3"/>
    <p:sldId id="258" r:id="rId4"/>
    <p:sldId id="264" r:id="rId5"/>
    <p:sldId id="260" r:id="rId6"/>
    <p:sldId id="265" r:id="rId7"/>
    <p:sldId id="362" r:id="rId8"/>
    <p:sldId id="266" r:id="rId9"/>
    <p:sldId id="270" r:id="rId10"/>
    <p:sldId id="373" r:id="rId11"/>
    <p:sldId id="269" r:id="rId12"/>
    <p:sldId id="272" r:id="rId13"/>
    <p:sldId id="273" r:id="rId14"/>
    <p:sldId id="274" r:id="rId15"/>
    <p:sldId id="277" r:id="rId16"/>
    <p:sldId id="374" r:id="rId17"/>
    <p:sldId id="375" r:id="rId18"/>
    <p:sldId id="377" r:id="rId19"/>
    <p:sldId id="376" r:id="rId20"/>
    <p:sldId id="295" r:id="rId21"/>
    <p:sldId id="296" r:id="rId22"/>
    <p:sldId id="297" r:id="rId23"/>
    <p:sldId id="298" r:id="rId24"/>
    <p:sldId id="301" r:id="rId25"/>
    <p:sldId id="302" r:id="rId26"/>
    <p:sldId id="303" r:id="rId27"/>
    <p:sldId id="304" r:id="rId28"/>
    <p:sldId id="305" r:id="rId29"/>
    <p:sldId id="308" r:id="rId30"/>
    <p:sldId id="309" r:id="rId31"/>
    <p:sldId id="314" r:id="rId32"/>
    <p:sldId id="427" r:id="rId33"/>
    <p:sldId id="428" r:id="rId34"/>
    <p:sldId id="315" r:id="rId35"/>
    <p:sldId id="317" r:id="rId36"/>
    <p:sldId id="320" r:id="rId37"/>
    <p:sldId id="327" r:id="rId38"/>
    <p:sldId id="330" r:id="rId39"/>
    <p:sldId id="361" r:id="rId40"/>
    <p:sldId id="333" r:id="rId41"/>
    <p:sldId id="334" r:id="rId42"/>
    <p:sldId id="335" r:id="rId43"/>
    <p:sldId id="379" r:id="rId44"/>
    <p:sldId id="380" r:id="rId45"/>
    <p:sldId id="381" r:id="rId46"/>
    <p:sldId id="340" r:id="rId47"/>
    <p:sldId id="363" r:id="rId48"/>
    <p:sldId id="364" r:id="rId49"/>
    <p:sldId id="366" r:id="rId50"/>
    <p:sldId id="365" r:id="rId52"/>
    <p:sldId id="341" r:id="rId53"/>
    <p:sldId id="367" r:id="rId54"/>
    <p:sldId id="368" r:id="rId55"/>
    <p:sldId id="369" r:id="rId56"/>
    <p:sldId id="370" r:id="rId57"/>
    <p:sldId id="371" r:id="rId58"/>
    <p:sldId id="343" r:id="rId59"/>
    <p:sldId id="345" r:id="rId60"/>
    <p:sldId id="346" r:id="rId61"/>
  </p:sldIdLst>
  <p:sldSz cx="9144000" cy="6858000" type="screen4x3"/>
  <p:notesSz cx="6858000" cy="9144000"/>
  <p:custDataLst>
    <p:tags r:id="rId6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14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3:35:25"/>
    </inkml:context>
    <inkml:brush xml:id="br0">
      <inkml:brushProperty name="width" value="0.05" units="cm"/>
      <inkml:brushProperty name="height" value="0.05" units="cm"/>
      <inkml:brushProperty name="color" value="#000000"/>
    </inkml:brush>
  </inkml:definitions>
  <inkml:trace contextRef="#ctx0" brushRef="#br0">159 59 1072,'0'0'81,"-159"-59"-81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57347" name="Rectangle 2"/>
          <p:cNvSpPr>
            <a:spLocks noTextEdit="1"/>
          </p:cNvSpPr>
          <p:nvPr>
            <p:ph type="sldImg"/>
          </p:nvPr>
        </p:nvSpPr>
        <p:spPr/>
      </p:sp>
      <p:sp>
        <p:nvSpPr>
          <p:cNvPr id="5734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customXml" Target="../ink/ink1.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p:txBody>
          <a:bodyPr vert="horz" wrap="square" lIns="91440" tIns="45720" rIns="91440" bIns="45720" anchor="ctr" anchorCtr="0"/>
          <a:p>
            <a:pPr eaLnBrk="1" hangingPunct="1">
              <a:buClrTx/>
              <a:buSzTx/>
              <a:buFontTx/>
            </a:pPr>
            <a:r>
              <a:rPr lang="en-US" altLang="zh-CN" dirty="0"/>
              <a:t>Chapter 11</a:t>
            </a:r>
            <a:endParaRPr lang="en-US" altLang="zh-CN" dirty="0"/>
          </a:p>
        </p:txBody>
      </p:sp>
      <p:sp>
        <p:nvSpPr>
          <p:cNvPr id="3075" name="Rectangle 3"/>
          <p:cNvSpPr>
            <a:spLocks noGrp="1"/>
          </p:cNvSpPr>
          <p:nvPr>
            <p:ph type="subTitle" idx="1"/>
          </p:nvPr>
        </p:nvSpPr>
        <p:spPr/>
        <p:txBody>
          <a:bodyPr vert="horz" wrap="square" lIns="91440" tIns="45720" rIns="91440" bIns="45720" anchor="t" anchorCtr="0"/>
          <a:p>
            <a:pPr eaLnBrk="1" hangingPunct="1">
              <a:buClrTx/>
              <a:buSzTx/>
              <a:buFontTx/>
            </a:pPr>
            <a:r>
              <a:rPr lang="en-US" altLang="zh-CN" dirty="0">
                <a:latin typeface="+mn-lt"/>
                <a:ea typeface="+mn-ea"/>
                <a:cs typeface="+mn-cs"/>
              </a:rPr>
              <a:t>Working with Files</a:t>
            </a:r>
            <a:endParaRPr lang="en-US" altLang="zh-CN"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nchorCtr="0"/>
          <a:p>
            <a:pPr eaLnBrk="1" hangingPunct="1"/>
            <a:endParaRPr lang="zh-CN" altLang="zh-CN" dirty="0"/>
          </a:p>
        </p:txBody>
      </p:sp>
      <p:graphicFrame>
        <p:nvGraphicFramePr>
          <p:cNvPr id="12291" name="Object 3"/>
          <p:cNvGraphicFramePr>
            <a:graphicFrameLocks noChangeAspect="1"/>
          </p:cNvGraphicFramePr>
          <p:nvPr/>
        </p:nvGraphicFramePr>
        <p:xfrm>
          <a:off x="300038" y="1905000"/>
          <a:ext cx="8342312" cy="3422650"/>
        </p:xfrm>
        <a:graphic>
          <a:graphicData uri="http://schemas.openxmlformats.org/presentationml/2006/ole">
            <mc:AlternateContent xmlns:mc="http://schemas.openxmlformats.org/markup-compatibility/2006">
              <mc:Choice xmlns:v="urn:schemas-microsoft-com:vml" Requires="v">
                <p:oleObj spid="_x0000_s3076" name="" r:id="rId1" imgW="5505450" imgH="2256155" progId="Word.Document.8">
                  <p:embed/>
                </p:oleObj>
              </mc:Choice>
              <mc:Fallback>
                <p:oleObj name="" r:id="rId1" imgW="5505450" imgH="2256155" progId="Word.Document.8">
                  <p:embed/>
                  <p:pic>
                    <p:nvPicPr>
                      <p:cNvPr id="0" name="图片 3075"/>
                      <p:cNvPicPr/>
                      <p:nvPr/>
                    </p:nvPicPr>
                    <p:blipFill>
                      <a:blip r:embed="rId2"/>
                      <a:stretch>
                        <a:fillRect/>
                      </a:stretch>
                    </p:blipFill>
                    <p:spPr>
                      <a:xfrm>
                        <a:off x="300038" y="1905000"/>
                        <a:ext cx="8342312" cy="3422650"/>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nchorCtr="0"/>
          <a:p>
            <a:pPr eaLnBrk="1" hangingPunct="1"/>
            <a:r>
              <a:rPr lang="en-US" altLang="zh-CN" dirty="0"/>
              <a:t>Testing for Open Errors</a:t>
            </a:r>
            <a:endParaRPr lang="en-US" altLang="zh-CN" dirty="0"/>
          </a:p>
        </p:txBody>
      </p:sp>
      <p:sp>
        <p:nvSpPr>
          <p:cNvPr id="13315" name="Rectangle 3"/>
          <p:cNvSpPr>
            <a:spLocks noGrp="1"/>
          </p:cNvSpPr>
          <p:nvPr>
            <p:ph idx="1"/>
          </p:nvPr>
        </p:nvSpPr>
        <p:spPr>
          <a:xfrm>
            <a:off x="457200" y="2564765"/>
            <a:ext cx="8229600" cy="4135755"/>
          </a:xfrm>
          <a:ln w="19050">
            <a:solidFill>
              <a:schemeClr val="tx1"/>
            </a:solidFill>
          </a:ln>
        </p:spPr>
        <p:txBody>
          <a:bodyPr vert="horz" wrap="square" lIns="91440" tIns="45720" rIns="91440" bIns="45720" anchor="t" anchorCtr="0"/>
          <a:p>
            <a:pPr eaLnBrk="1" hangingPunct="1">
              <a:lnSpc>
                <a:spcPct val="90000"/>
              </a:lnSpc>
              <a:buNone/>
            </a:pPr>
            <a:r>
              <a:rPr lang="en-US" altLang="zh-CN" sz="2000" dirty="0"/>
              <a:t>#include &lt;</a:t>
            </a:r>
            <a:r>
              <a:rPr lang="en-US" altLang="zh-CN" sz="2000" dirty="0"/>
              <a:t>io</a:t>
            </a:r>
            <a:r>
              <a:rPr lang="en-US" altLang="zh-CN" sz="2000" dirty="0"/>
              <a:t>stream.h&gt;</a:t>
            </a:r>
            <a:endParaRPr lang="en-US" altLang="zh-CN" sz="2000" dirty="0"/>
          </a:p>
          <a:p>
            <a:pPr eaLnBrk="1" hangingPunct="1">
              <a:lnSpc>
                <a:spcPct val="90000"/>
              </a:lnSpc>
              <a:buNone/>
            </a:pPr>
            <a:r>
              <a:rPr lang="en-US" altLang="zh-CN" sz="2000" dirty="0"/>
              <a:t>#include &lt;fstream.h&gt; </a:t>
            </a:r>
            <a:endParaRPr lang="en-US" altLang="zh-CN" sz="2000" dirty="0"/>
          </a:p>
          <a:p>
            <a:pPr eaLnBrk="1" hangingPunct="1">
              <a:lnSpc>
                <a:spcPct val="90000"/>
              </a:lnSpc>
              <a:buNone/>
            </a:pPr>
            <a:r>
              <a:rPr lang="en-US" altLang="zh-CN" sz="2000" dirty="0"/>
              <a:t>void main(void)</a:t>
            </a:r>
            <a:endParaRPr lang="en-US" altLang="zh-CN" sz="2000" dirty="0"/>
          </a:p>
          <a:p>
            <a:pPr eaLnBrk="1" hangingPunct="1">
              <a:lnSpc>
                <a:spcPct val="90000"/>
              </a:lnSpc>
              <a:buNone/>
            </a:pPr>
            <a:r>
              <a:rPr lang="en-US" altLang="zh-CN" sz="2000" dirty="0"/>
              <a:t>{</a:t>
            </a:r>
            <a:endParaRPr lang="en-US" altLang="zh-CN" sz="2000" dirty="0"/>
          </a:p>
          <a:p>
            <a:pPr eaLnBrk="1" hangingPunct="1">
              <a:lnSpc>
                <a:spcPct val="90000"/>
              </a:lnSpc>
              <a:buNone/>
            </a:pPr>
            <a:r>
              <a:rPr lang="en-US" altLang="zh-CN" sz="2000" dirty="0"/>
              <a:t>	</a:t>
            </a:r>
            <a:r>
              <a:rPr lang="en-US" altLang="zh-CN" sz="2000" dirty="0"/>
              <a:t> </a:t>
            </a:r>
            <a:r>
              <a:rPr lang="en-US" altLang="zh-CN" sz="2000" dirty="0"/>
              <a:t>fstream dataFile("names.dat", ios::in | ios::out);</a:t>
            </a:r>
            <a:endParaRPr lang="en-US" altLang="zh-CN" sz="2000" dirty="0"/>
          </a:p>
          <a:p>
            <a:pPr lvl="1" eaLnBrk="1" hangingPunct="1">
              <a:lnSpc>
                <a:spcPct val="90000"/>
              </a:lnSpc>
              <a:buNone/>
            </a:pPr>
            <a:r>
              <a:rPr lang="en-US" altLang="zh-CN" sz="2000" b="1" dirty="0">
                <a:solidFill>
                  <a:srgbClr val="0066FF"/>
                </a:solidFill>
              </a:rPr>
              <a:t>if (!dataFile)</a:t>
            </a:r>
            <a:endParaRPr lang="en-US" altLang="zh-CN" sz="2000" b="1" dirty="0">
              <a:solidFill>
                <a:srgbClr val="0066FF"/>
              </a:solidFill>
            </a:endParaRPr>
          </a:p>
          <a:p>
            <a:pPr lvl="2" eaLnBrk="1" hangingPunct="1">
              <a:lnSpc>
                <a:spcPct val="90000"/>
              </a:lnSpc>
              <a:buNone/>
            </a:pPr>
            <a:r>
              <a:rPr lang="en-US" altLang="zh-CN" sz="2000" dirty="0"/>
              <a:t>{</a:t>
            </a:r>
            <a:endParaRPr lang="en-US" altLang="zh-CN" sz="2000" dirty="0"/>
          </a:p>
          <a:p>
            <a:pPr lvl="2" eaLnBrk="1" hangingPunct="1">
              <a:lnSpc>
                <a:spcPct val="90000"/>
              </a:lnSpc>
              <a:buNone/>
            </a:pPr>
            <a:r>
              <a:rPr lang="en-US" altLang="zh-CN" sz="2000" dirty="0"/>
              <a:t>   cout &lt;&lt; </a:t>
            </a:r>
            <a:r>
              <a:rPr lang="en-US" altLang="zh-CN" sz="2000" dirty="0">
                <a:latin typeface="Times New Roman" panose="02020603050405020304" pitchFamily="18" charset="0"/>
              </a:rPr>
              <a:t>“</a:t>
            </a:r>
            <a:r>
              <a:rPr lang="en-US" altLang="zh-CN" sz="2000" dirty="0"/>
              <a:t>Error opening file.\n</a:t>
            </a:r>
            <a:r>
              <a:rPr lang="en-US" altLang="zh-CN" sz="2000" dirty="0">
                <a:latin typeface="Times New Roman" panose="02020603050405020304" pitchFamily="18" charset="0"/>
              </a:rPr>
              <a:t>”</a:t>
            </a:r>
            <a:r>
              <a:rPr lang="en-US" altLang="zh-CN" sz="2000" dirty="0"/>
              <a:t>;</a:t>
            </a:r>
            <a:endParaRPr lang="en-US" altLang="zh-CN" sz="2000" dirty="0"/>
          </a:p>
          <a:p>
            <a:pPr lvl="2" eaLnBrk="1" hangingPunct="1">
              <a:lnSpc>
                <a:spcPct val="90000"/>
              </a:lnSpc>
              <a:buNone/>
            </a:pPr>
            <a:r>
              <a:rPr lang="en-US" altLang="zh-CN" sz="2000" dirty="0"/>
              <a:t>}</a:t>
            </a:r>
            <a:endParaRPr lang="en-US" altLang="zh-CN" sz="2000" dirty="0"/>
          </a:p>
          <a:p>
            <a:pPr lvl="2" eaLnBrk="1" hangingPunct="1">
              <a:lnSpc>
                <a:spcPct val="90000"/>
              </a:lnSpc>
              <a:buNone/>
            </a:pPr>
            <a:endParaRPr lang="en-US" altLang="zh-CN" sz="2000" dirty="0"/>
          </a:p>
          <a:p>
            <a:pPr eaLnBrk="1" hangingPunct="1">
              <a:lnSpc>
                <a:spcPct val="90000"/>
              </a:lnSpc>
              <a:buNone/>
            </a:pPr>
            <a:r>
              <a:rPr lang="en-US" altLang="zh-CN" sz="2000" dirty="0"/>
              <a:t>}</a:t>
            </a:r>
            <a:endParaRPr lang="en-US" altLang="zh-CN" sz="2000" dirty="0"/>
          </a:p>
        </p:txBody>
      </p:sp>
      <p:sp>
        <p:nvSpPr>
          <p:cNvPr id="13316" name="Text Box 4"/>
          <p:cNvSpPr txBox="1"/>
          <p:nvPr/>
        </p:nvSpPr>
        <p:spPr>
          <a:xfrm>
            <a:off x="467043" y="1484630"/>
            <a:ext cx="76327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 stream object, such as </a:t>
            </a:r>
            <a:r>
              <a:rPr lang="en-US" altLang="zh-CN" sz="2400" i="1" dirty="0"/>
              <a:t>dataFile</a:t>
            </a:r>
            <a:r>
              <a:rPr lang="en-US" altLang="zh-CN" sz="2400" dirty="0"/>
              <a:t>, returns a value of 0 if any error occurs in the file operations.</a:t>
            </a: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nchorCtr="0"/>
          <a:p>
            <a:pPr eaLnBrk="1" hangingPunct="1"/>
            <a:r>
              <a:rPr lang="en-US" altLang="zh-CN" dirty="0"/>
              <a:t>Another way to Test for Open Errors</a:t>
            </a:r>
            <a:endParaRPr lang="en-US" altLang="zh-CN" dirty="0"/>
          </a:p>
        </p:txBody>
      </p:sp>
      <p:sp>
        <p:nvSpPr>
          <p:cNvPr id="14339" name="Rectangle 6"/>
          <p:cNvSpPr>
            <a:spLocks noGrp="1"/>
          </p:cNvSpPr>
          <p:nvPr>
            <p:ph idx="1"/>
          </p:nvPr>
        </p:nvSpPr>
        <p:spPr>
          <a:xfrm>
            <a:off x="457200" y="1767205"/>
            <a:ext cx="8229600" cy="4359275"/>
          </a:xfrm>
        </p:spPr>
        <p:txBody>
          <a:bodyPr vert="horz" wrap="square" lIns="91440" tIns="45720" rIns="91440" bIns="45720" anchor="t" anchorCtr="0"/>
          <a:p>
            <a:pPr marL="0" algn="l" defTabSz="914400" eaLnBrk="1" hangingPunct="1">
              <a:lnSpc>
                <a:spcPct val="100000"/>
              </a:lnSpc>
              <a:spcBef>
                <a:spcPct val="50000"/>
              </a:spcBef>
              <a:buClrTx/>
              <a:buSzTx/>
              <a:buFontTx/>
              <a:buNone/>
            </a:pPr>
            <a:r>
              <a:rPr lang="en-US" altLang="zh-CN" sz="2400" kern="1200" dirty="0"/>
              <a:t>Using member function fail()</a:t>
            </a:r>
            <a:endParaRPr lang="en-US" altLang="zh-CN" sz="2400" kern="1200" dirty="0"/>
          </a:p>
          <a:p>
            <a:pPr eaLnBrk="1" hangingPunct="1">
              <a:lnSpc>
                <a:spcPct val="90000"/>
              </a:lnSpc>
              <a:buNone/>
            </a:pPr>
            <a:endParaRPr lang="en-US" altLang="zh-CN" sz="2000" dirty="0"/>
          </a:p>
          <a:p>
            <a:pPr eaLnBrk="1" hangingPunct="1">
              <a:lnSpc>
                <a:spcPct val="90000"/>
              </a:lnSpc>
              <a:buNone/>
            </a:pPr>
            <a:endParaRPr lang="en-US" altLang="zh-CN" sz="2000" dirty="0"/>
          </a:p>
        </p:txBody>
      </p:sp>
      <p:sp>
        <p:nvSpPr>
          <p:cNvPr id="2" name="文本框 1"/>
          <p:cNvSpPr txBox="1"/>
          <p:nvPr/>
        </p:nvSpPr>
        <p:spPr>
          <a:xfrm>
            <a:off x="683260" y="2636520"/>
            <a:ext cx="7240270" cy="2861310"/>
          </a:xfrm>
          <a:prstGeom prst="rect">
            <a:avLst/>
          </a:prstGeom>
          <a:noFill/>
          <a:ln w="19050">
            <a:solidFill>
              <a:schemeClr val="tx1"/>
            </a:solidFill>
          </a:ln>
        </p:spPr>
        <p:txBody>
          <a:bodyPr wrap="square" rtlCol="0" anchor="t">
            <a:spAutoFit/>
          </a:bodyPr>
          <a:p>
            <a:pPr eaLnBrk="1" hangingPunct="1">
              <a:lnSpc>
                <a:spcPct val="90000"/>
              </a:lnSpc>
              <a:buNone/>
            </a:pPr>
            <a:r>
              <a:rPr lang="en-US" altLang="zh-CN" sz="2000" dirty="0">
                <a:sym typeface="+mn-ea"/>
              </a:rPr>
              <a:t>#include &lt;iostream.h&gt;</a:t>
            </a:r>
            <a:endParaRPr lang="en-US" altLang="zh-CN" sz="2000" dirty="0"/>
          </a:p>
          <a:p>
            <a:pPr eaLnBrk="1" hangingPunct="1">
              <a:lnSpc>
                <a:spcPct val="90000"/>
              </a:lnSpc>
              <a:buNone/>
            </a:pPr>
            <a:r>
              <a:rPr lang="en-US" altLang="zh-CN" sz="2000" dirty="0">
                <a:sym typeface="+mn-ea"/>
              </a:rPr>
              <a:t>#include &lt;fstream.h&gt; </a:t>
            </a:r>
            <a:endParaRPr lang="en-US" altLang="zh-CN" sz="2000" dirty="0"/>
          </a:p>
          <a:p>
            <a:pPr eaLnBrk="1" hangingPunct="1">
              <a:lnSpc>
                <a:spcPct val="90000"/>
              </a:lnSpc>
              <a:buNone/>
            </a:pPr>
            <a:r>
              <a:rPr lang="en-US" altLang="zh-CN" sz="2000" dirty="0">
                <a:sym typeface="+mn-ea"/>
              </a:rPr>
              <a:t>void main(void)</a:t>
            </a:r>
            <a:endParaRPr lang="en-US" altLang="zh-CN" sz="2000" dirty="0"/>
          </a:p>
          <a:p>
            <a:pPr eaLnBrk="1" hangingPunct="1">
              <a:lnSpc>
                <a:spcPct val="90000"/>
              </a:lnSpc>
              <a:buNone/>
            </a:pPr>
            <a:r>
              <a:rPr lang="en-US" altLang="zh-CN" sz="2000" dirty="0">
                <a:sym typeface="+mn-ea"/>
              </a:rPr>
              <a:t>{</a:t>
            </a:r>
            <a:endParaRPr lang="en-US" altLang="zh-CN" sz="2000" dirty="0"/>
          </a:p>
          <a:p>
            <a:pPr eaLnBrk="1" hangingPunct="1">
              <a:lnSpc>
                <a:spcPct val="90000"/>
              </a:lnSpc>
              <a:buNone/>
            </a:pPr>
            <a:r>
              <a:rPr lang="en-US" altLang="zh-CN" sz="2000" dirty="0">
                <a:sym typeface="+mn-ea"/>
              </a:rPr>
              <a:t>	 fstream dataFile("names.dat", ios::in | ios::out);</a:t>
            </a:r>
            <a:endParaRPr lang="en-US" altLang="zh-CN" sz="2000" dirty="0"/>
          </a:p>
          <a:p>
            <a:pPr lvl="1" eaLnBrk="1" hangingPunct="1">
              <a:lnSpc>
                <a:spcPct val="90000"/>
              </a:lnSpc>
              <a:buNone/>
            </a:pPr>
            <a:r>
              <a:rPr lang="en-US" altLang="zh-CN" sz="2000" b="1" dirty="0">
                <a:solidFill>
                  <a:srgbClr val="0066FF"/>
                </a:solidFill>
                <a:sym typeface="+mn-ea"/>
              </a:rPr>
              <a:t>       if (dataFile.fail())</a:t>
            </a:r>
            <a:endParaRPr lang="en-US" altLang="zh-CN" sz="2000" b="1" dirty="0">
              <a:solidFill>
                <a:srgbClr val="0066FF"/>
              </a:solidFill>
            </a:endParaRPr>
          </a:p>
          <a:p>
            <a:pPr lvl="2" eaLnBrk="1" hangingPunct="1">
              <a:lnSpc>
                <a:spcPct val="90000"/>
              </a:lnSpc>
              <a:buNone/>
            </a:pPr>
            <a:r>
              <a:rPr lang="en-US" altLang="zh-CN" sz="2000" dirty="0">
                <a:sym typeface="+mn-ea"/>
              </a:rPr>
              <a:t>  {</a:t>
            </a:r>
            <a:endParaRPr lang="en-US" altLang="zh-CN" sz="2000" dirty="0"/>
          </a:p>
          <a:p>
            <a:pPr lvl="2" eaLnBrk="1" hangingPunct="1">
              <a:lnSpc>
                <a:spcPct val="90000"/>
              </a:lnSpc>
              <a:buNone/>
            </a:pPr>
            <a:r>
              <a:rPr lang="en-US" altLang="zh-CN" sz="2000" dirty="0">
                <a:sym typeface="+mn-ea"/>
              </a:rPr>
              <a:t>   cout &lt;&lt; “Error opening file.\n”;</a:t>
            </a:r>
            <a:endParaRPr lang="en-US" altLang="zh-CN" sz="2000" dirty="0"/>
          </a:p>
          <a:p>
            <a:pPr lvl="2" eaLnBrk="1" hangingPunct="1">
              <a:lnSpc>
                <a:spcPct val="90000"/>
              </a:lnSpc>
              <a:buNone/>
            </a:pPr>
            <a:r>
              <a:rPr lang="en-US" altLang="zh-CN" sz="2000" dirty="0">
                <a:sym typeface="+mn-ea"/>
              </a:rPr>
              <a:t>  }</a:t>
            </a:r>
            <a:endParaRPr lang="en-US" altLang="zh-CN" sz="2000" dirty="0"/>
          </a:p>
          <a:p>
            <a:pPr eaLnBrk="1" hangingPunct="1">
              <a:lnSpc>
                <a:spcPct val="90000"/>
              </a:lnSpc>
              <a:buNone/>
            </a:pPr>
            <a:r>
              <a:rPr lang="en-US" altLang="zh-CN" sz="2000" dirty="0">
                <a:sym typeface="+mn-ea"/>
              </a:rPr>
              <a:t>}</a:t>
            </a:r>
            <a:endParaRPr lang="en-US" altLang="zh-CN" sz="2000"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0" tIns="45720" rIns="91440" bIns="45720" anchor="ctr" anchorCtr="0"/>
          <a:p>
            <a:pPr eaLnBrk="1" hangingPunct="1"/>
            <a:r>
              <a:rPr lang="en-US" altLang="zh-CN" dirty="0"/>
              <a:t>12.6  Closing a File</a:t>
            </a:r>
            <a:endParaRPr lang="en-US" altLang="zh-CN" dirty="0"/>
          </a:p>
        </p:txBody>
      </p:sp>
      <p:sp>
        <p:nvSpPr>
          <p:cNvPr id="15363" name="Rectangle 3"/>
          <p:cNvSpPr>
            <a:spLocks noGrp="1"/>
          </p:cNvSpPr>
          <p:nvPr>
            <p:ph idx="1"/>
          </p:nvPr>
        </p:nvSpPr>
        <p:spPr/>
        <p:txBody>
          <a:bodyPr vert="horz" wrap="square" lIns="91440" tIns="45720" rIns="91440" bIns="45720" anchor="t" anchorCtr="0"/>
          <a:p>
            <a:pPr eaLnBrk="1" hangingPunct="1"/>
            <a:r>
              <a:rPr lang="en-US" altLang="zh-CN" dirty="0"/>
              <a:t>A file should be closed when a program is finished using it.</a:t>
            </a:r>
            <a:endParaRPr lang="en-US" altLang="zh-CN" dirty="0"/>
          </a:p>
          <a:p>
            <a:pPr eaLnBrk="1" hangingPunct="1">
              <a:buNone/>
            </a:pPr>
            <a:endParaRPr lang="en-US" altLang="zh-CN" dirty="0"/>
          </a:p>
          <a:p>
            <a:pPr eaLnBrk="1" hangingPunct="1">
              <a:buNone/>
            </a:pPr>
            <a:r>
              <a:rPr lang="en-US" altLang="zh-CN" dirty="0"/>
              <a:t>        </a:t>
            </a:r>
            <a:endParaRPr lang="en-US" altLang="zh-CN" dirty="0">
              <a:solidFill>
                <a:srgbClr val="0066FF"/>
              </a:solidFill>
            </a:endParaRPr>
          </a:p>
        </p:txBody>
      </p:sp>
      <p:sp>
        <p:nvSpPr>
          <p:cNvPr id="2" name="文本框 1"/>
          <p:cNvSpPr txBox="1"/>
          <p:nvPr/>
        </p:nvSpPr>
        <p:spPr>
          <a:xfrm>
            <a:off x="899160" y="2996565"/>
            <a:ext cx="7240270" cy="3138170"/>
          </a:xfrm>
          <a:prstGeom prst="rect">
            <a:avLst/>
          </a:prstGeom>
          <a:noFill/>
          <a:ln w="19050">
            <a:solidFill>
              <a:schemeClr val="tx1"/>
            </a:solidFill>
          </a:ln>
        </p:spPr>
        <p:txBody>
          <a:bodyPr wrap="square" rtlCol="0" anchor="t">
            <a:spAutoFit/>
          </a:bodyPr>
          <a:p>
            <a:pPr eaLnBrk="1" hangingPunct="1">
              <a:lnSpc>
                <a:spcPct val="90000"/>
              </a:lnSpc>
              <a:buNone/>
            </a:pPr>
            <a:r>
              <a:rPr lang="en-US" altLang="zh-CN" sz="2000" dirty="0">
                <a:sym typeface="+mn-ea"/>
              </a:rPr>
              <a:t>#include &lt;iostream.h&gt;</a:t>
            </a:r>
            <a:endParaRPr lang="en-US" altLang="zh-CN" sz="2000" dirty="0"/>
          </a:p>
          <a:p>
            <a:pPr eaLnBrk="1" hangingPunct="1">
              <a:lnSpc>
                <a:spcPct val="90000"/>
              </a:lnSpc>
              <a:buNone/>
            </a:pPr>
            <a:r>
              <a:rPr lang="en-US" altLang="zh-CN" sz="2000" dirty="0">
                <a:sym typeface="+mn-ea"/>
              </a:rPr>
              <a:t>#include &lt;fstream.h&gt; </a:t>
            </a:r>
            <a:endParaRPr lang="en-US" altLang="zh-CN" sz="2000" dirty="0"/>
          </a:p>
          <a:p>
            <a:pPr eaLnBrk="1" hangingPunct="1">
              <a:lnSpc>
                <a:spcPct val="90000"/>
              </a:lnSpc>
              <a:buNone/>
            </a:pPr>
            <a:r>
              <a:rPr lang="en-US" altLang="zh-CN" sz="2000" dirty="0">
                <a:sym typeface="+mn-ea"/>
              </a:rPr>
              <a:t>void main(void)</a:t>
            </a:r>
            <a:endParaRPr lang="en-US" altLang="zh-CN" sz="2000" dirty="0"/>
          </a:p>
          <a:p>
            <a:pPr eaLnBrk="1" hangingPunct="1">
              <a:lnSpc>
                <a:spcPct val="90000"/>
              </a:lnSpc>
              <a:buNone/>
            </a:pPr>
            <a:r>
              <a:rPr lang="en-US" altLang="zh-CN" sz="2000" dirty="0">
                <a:sym typeface="+mn-ea"/>
              </a:rPr>
              <a:t>{</a:t>
            </a:r>
            <a:endParaRPr lang="en-US" altLang="zh-CN" sz="2000" dirty="0"/>
          </a:p>
          <a:p>
            <a:pPr eaLnBrk="1" hangingPunct="1">
              <a:lnSpc>
                <a:spcPct val="90000"/>
              </a:lnSpc>
              <a:buNone/>
            </a:pPr>
            <a:r>
              <a:rPr lang="en-US" altLang="zh-CN" sz="2000" dirty="0">
                <a:sym typeface="+mn-ea"/>
              </a:rPr>
              <a:t>	 fstream dataFile("names.dat", ios::in | ios::out);</a:t>
            </a:r>
            <a:endParaRPr lang="en-US" altLang="zh-CN" sz="2000" dirty="0"/>
          </a:p>
          <a:p>
            <a:pPr lvl="1" eaLnBrk="1" hangingPunct="1">
              <a:lnSpc>
                <a:spcPct val="90000"/>
              </a:lnSpc>
              <a:buNone/>
            </a:pPr>
            <a:r>
              <a:rPr lang="en-US" altLang="zh-CN" sz="2000" b="1" dirty="0">
                <a:solidFill>
                  <a:srgbClr val="0066FF"/>
                </a:solidFill>
                <a:sym typeface="+mn-ea"/>
              </a:rPr>
              <a:t>      </a:t>
            </a:r>
            <a:r>
              <a:rPr lang="en-US" altLang="zh-CN" sz="2000" dirty="0">
                <a:solidFill>
                  <a:schemeClr val="tx1"/>
                </a:solidFill>
                <a:sym typeface="+mn-ea"/>
              </a:rPr>
              <a:t> if (dataFile.fail())</a:t>
            </a:r>
            <a:endParaRPr lang="en-US" altLang="zh-CN" sz="2000" b="1" dirty="0">
              <a:solidFill>
                <a:schemeClr val="tx1"/>
              </a:solidFill>
            </a:endParaRPr>
          </a:p>
          <a:p>
            <a:pPr lvl="2" eaLnBrk="1" hangingPunct="1">
              <a:lnSpc>
                <a:spcPct val="90000"/>
              </a:lnSpc>
              <a:buNone/>
            </a:pPr>
            <a:r>
              <a:rPr lang="en-US" altLang="zh-CN" sz="2000" dirty="0">
                <a:sym typeface="+mn-ea"/>
              </a:rPr>
              <a:t>  {</a:t>
            </a:r>
            <a:endParaRPr lang="en-US" altLang="zh-CN" sz="2000" dirty="0"/>
          </a:p>
          <a:p>
            <a:pPr lvl="2" eaLnBrk="1" hangingPunct="1">
              <a:lnSpc>
                <a:spcPct val="90000"/>
              </a:lnSpc>
              <a:buNone/>
            </a:pPr>
            <a:r>
              <a:rPr lang="en-US" altLang="zh-CN" sz="2000" dirty="0">
                <a:sym typeface="+mn-ea"/>
              </a:rPr>
              <a:t>   cout &lt;&lt; “Error opening file.\n”;</a:t>
            </a:r>
            <a:endParaRPr lang="en-US" altLang="zh-CN" sz="2000" dirty="0"/>
          </a:p>
          <a:p>
            <a:pPr lvl="2" eaLnBrk="1" hangingPunct="1">
              <a:lnSpc>
                <a:spcPct val="90000"/>
              </a:lnSpc>
              <a:buNone/>
            </a:pPr>
            <a:r>
              <a:rPr lang="en-US" altLang="zh-CN" sz="2000" dirty="0">
                <a:sym typeface="+mn-ea"/>
              </a:rPr>
              <a:t>  }</a:t>
            </a:r>
            <a:endParaRPr lang="en-US" altLang="zh-CN" sz="2000" dirty="0">
              <a:sym typeface="+mn-ea"/>
            </a:endParaRPr>
          </a:p>
          <a:p>
            <a:pPr lvl="2" eaLnBrk="1" hangingPunct="1">
              <a:lnSpc>
                <a:spcPct val="90000"/>
              </a:lnSpc>
              <a:buNone/>
            </a:pPr>
            <a:r>
              <a:rPr lang="en-US" altLang="zh-CN" sz="2000" b="1" dirty="0">
                <a:solidFill>
                  <a:srgbClr val="0000FF"/>
                </a:solidFill>
                <a:sym typeface="+mn-ea"/>
              </a:rPr>
              <a:t>dataFile.close();</a:t>
            </a:r>
            <a:endParaRPr lang="en-US" altLang="zh-CN" sz="2000" b="1" dirty="0">
              <a:solidFill>
                <a:srgbClr val="0000FF"/>
              </a:solidFill>
            </a:endParaRPr>
          </a:p>
          <a:p>
            <a:pPr eaLnBrk="1" hangingPunct="1">
              <a:lnSpc>
                <a:spcPct val="90000"/>
              </a:lnSpc>
              <a:buNone/>
            </a:pPr>
            <a:r>
              <a:rPr lang="en-US" altLang="zh-CN" sz="2000" dirty="0">
                <a:sym typeface="+mn-ea"/>
              </a:rPr>
              <a:t>}</a:t>
            </a:r>
            <a:endParaRPr lang="en-US" altLang="zh-CN" sz="2000"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nchorCtr="0"/>
          <a:p>
            <a:pPr eaLnBrk="1" hangingPunct="1"/>
            <a:r>
              <a:rPr lang="en-US" altLang="zh-CN" dirty="0"/>
              <a:t> Using &lt;&lt; to Write Information to a File</a:t>
            </a:r>
            <a:endParaRPr lang="en-US" altLang="zh-CN" dirty="0"/>
          </a:p>
        </p:txBody>
      </p:sp>
      <p:sp>
        <p:nvSpPr>
          <p:cNvPr id="16387" name="Rectangle 3"/>
          <p:cNvSpPr>
            <a:spLocks noGrp="1"/>
          </p:cNvSpPr>
          <p:nvPr>
            <p:ph idx="1"/>
          </p:nvPr>
        </p:nvSpPr>
        <p:spPr/>
        <p:txBody>
          <a:bodyPr vert="horz" wrap="square" lIns="91440" tIns="45720" rIns="91440" bIns="45720" anchor="t" anchorCtr="0"/>
          <a:p>
            <a:pPr eaLnBrk="1" hangingPunct="1"/>
            <a:r>
              <a:rPr lang="en-US" altLang="zh-CN" dirty="0"/>
              <a:t>The stream insertion operator (&lt;&lt;) may be used to write information to a file.</a:t>
            </a:r>
            <a:endParaRPr lang="en-US" altLang="zh-CN" dirty="0"/>
          </a:p>
          <a:p>
            <a:pPr lvl="2" eaLnBrk="1" hangingPunct="1">
              <a:buNone/>
            </a:pPr>
            <a:r>
              <a:rPr lang="en-US" altLang="zh-CN" dirty="0"/>
              <a:t>outputFile &lt;&lt; </a:t>
            </a:r>
            <a:r>
              <a:rPr lang="en-US" altLang="zh-CN" dirty="0">
                <a:latin typeface="Times New Roman" panose="02020603050405020304" pitchFamily="18" charset="0"/>
              </a:rPr>
              <a:t>“</a:t>
            </a:r>
            <a:r>
              <a:rPr lang="en-US" altLang="zh-CN" dirty="0"/>
              <a:t>I love C++ programming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hangingPunct="1"/>
            <a:endParaRPr lang="en-US" altLang="zh-CN" dirty="0"/>
          </a:p>
          <a:p>
            <a:pPr eaLnBrk="1" hangingPunct="1"/>
            <a:r>
              <a:rPr lang="en-US" altLang="zh-CN" dirty="0"/>
              <a:t>File output may be formatted the same way as screen output.</a:t>
            </a:r>
            <a:endParaRPr lang="en-US" altLang="zh-CN" dirty="0"/>
          </a:p>
          <a:p>
            <a:pPr eaLnBrk="1" hangingPunct="1"/>
            <a:endParaRPr lang="en-US" altLang="zh-CN" dirty="0">
              <a:latin typeface="Times New Roman" panose="02020603050405020304" pitchFamily="18" charset="0"/>
            </a:endParaRPr>
          </a:p>
          <a:p>
            <a:pPr lvl="2" eaLnBrk="1" hangingPunct="1">
              <a:buNone/>
            </a:pPr>
            <a:endParaRPr lang="en-US" altLang="zh-CN" dirty="0">
              <a:latin typeface="Times New Roman" panose="02020603050405020304" pitchFamily="18" charset="0"/>
            </a:endParaRPr>
          </a:p>
          <a:p>
            <a:pPr lvl="1" eaLnBrk="1" hangingPunct="1"/>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58" name="Text Box 10"/>
          <p:cNvSpPr txBox="1">
            <a:spLocks noChangeArrowheads="1"/>
          </p:cNvSpPr>
          <p:nvPr/>
        </p:nvSpPr>
        <p:spPr bwMode="auto">
          <a:xfrm>
            <a:off x="1093788" y="771525"/>
            <a:ext cx="7673975" cy="5599113"/>
          </a:xfrm>
          <a:prstGeom prst="rect">
            <a:avLst/>
          </a:prstGeom>
          <a:noFill/>
          <a:ln>
            <a:noFill/>
          </a:ln>
          <a:effectLst/>
        </p:spPr>
        <p:txBody>
          <a:bodyPr wrap="none">
            <a:spAutoFit/>
          </a:bodyPr>
          <a:lstStyle/>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include &lt;</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fstream</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&gt;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include &lt;</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iomanip</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&gt;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main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ofstream</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ost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ost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open ( “E : \\ my2 .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dat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 ;</a:t>
            </a:r>
            <a:endParaRPr kumimoji="1" lang="en-US" altLang="zh-CN" sz="2000" b="1" kern="1200" cap="none" spc="0" normalizeH="0" baseline="0" noProof="0" dirty="0">
              <a:solidFill>
                <a:srgbClr val="0099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ost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“1234567890”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 = 123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ost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a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ost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setw</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( 10 ) &lt;&lt; a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ost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resetiosflags</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ios</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right )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setiosflags</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ios</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left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setfill</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 )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setw</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( 10 ) &lt;&lt; a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ost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resetiosflags</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ios</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left )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setiosflags</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ios</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right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setprecision</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( 5 )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setw</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( 10 ) &lt;&lt; 12.34567890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endl</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ost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close (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2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309260" name="Rectangle 12"/>
          <p:cNvSpPr>
            <a:spLocks noChangeArrowheads="1"/>
          </p:cNvSpPr>
          <p:nvPr/>
        </p:nvSpPr>
        <p:spPr bwMode="auto">
          <a:xfrm>
            <a:off x="5853113" y="1484313"/>
            <a:ext cx="2232025" cy="1465263"/>
          </a:xfrm>
          <a:prstGeom prst="rect">
            <a:avLst/>
          </a:prstGeom>
          <a:solidFill>
            <a:schemeClr val="tx1"/>
          </a:solidFill>
          <a:ln>
            <a:noFill/>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rPr>
              <a:t>1234567890</a:t>
            </a:r>
            <a:endPar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rPr>
              <a:t>       123</a:t>
            </a:r>
            <a:endPar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rPr>
              <a:t>              123</a:t>
            </a:r>
            <a:endPar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rPr>
              <a:t>123#######</a:t>
            </a:r>
            <a:endPar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rPr>
              <a:t>####12.346</a:t>
            </a:r>
            <a:endParaRPr kumimoji="1" lang="en-US" altLang="zh-CN" sz="1800" b="0" i="0" u="none" strike="noStrike" kern="1200" cap="none" spc="0" normalizeH="0" baseline="0" noProof="0" dirty="0">
              <a:ln>
                <a:noFill/>
              </a:ln>
              <a:solidFill>
                <a:schemeClr val="bg1"/>
              </a:solidFill>
              <a:effectLst>
                <a:outerShdw blurRad="38100" dist="38100" dir="2700000" algn="tl">
                  <a:srgbClr val="777777"/>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9260"/>
                                        </p:tgtEl>
                                        <p:attrNameLst>
                                          <p:attrName>style.visibility</p:attrName>
                                        </p:attrNameLst>
                                      </p:cBhvr>
                                      <p:to>
                                        <p:strVal val="visible"/>
                                      </p:to>
                                    </p:set>
                                    <p:animEffect transition="in" filter="blinds(horizontal)">
                                      <p:cBhvr>
                                        <p:cTn id="7" dur="500"/>
                                        <p:tgtEl>
                                          <p:spTgt spid="309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7" name="Text Box 5"/>
          <p:cNvSpPr txBox="1">
            <a:spLocks noChangeArrowheads="1"/>
          </p:cNvSpPr>
          <p:nvPr/>
        </p:nvSpPr>
        <p:spPr bwMode="auto">
          <a:xfrm>
            <a:off x="827088" y="476250"/>
            <a:ext cx="6049963" cy="4862513"/>
          </a:xfrm>
          <a:prstGeom prst="rect">
            <a:avLst/>
          </a:prstGeom>
          <a:noFill/>
          <a:ln>
            <a:noFill/>
          </a:ln>
          <a:effectLst/>
        </p:spPr>
        <p:txBody>
          <a:bodyPr wrap="none">
            <a:spAutoFit/>
          </a:bodyPr>
          <a:lstStyle/>
          <a:p>
            <a:pPr marR="0" defTabSz="914400" eaLnBrk="1" hangingPunct="1">
              <a:lnSpc>
                <a:spcPct val="29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include &lt; iostream&gt;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include &lt;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fstream</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&gt;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main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ofstream</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out ( “test.txt ”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if ( ! out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 cannot  open  file . ” ;    return 0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out &lt;&lt; 10 &lt;&lt; “  ” &lt;&lt; 123.45 &lt;&lt; “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out &lt;&lt; “ This  is  a  short  text  file .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out . close (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4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91440" tIns="45720" rIns="91440" bIns="45720" anchor="ctr" anchorCtr="0"/>
          <a:p>
            <a:pPr eaLnBrk="1" hangingPunct="1"/>
            <a:r>
              <a:rPr lang="en-US" altLang="zh-CN" dirty="0"/>
              <a:t>  Using &gt;&gt; to Read Information from a File</a:t>
            </a:r>
            <a:endParaRPr lang="en-US" altLang="zh-CN" dirty="0"/>
          </a:p>
        </p:txBody>
      </p:sp>
      <p:sp>
        <p:nvSpPr>
          <p:cNvPr id="19459" name="Rectangle 3"/>
          <p:cNvSpPr>
            <a:spLocks noGrp="1"/>
          </p:cNvSpPr>
          <p:nvPr>
            <p:ph idx="1"/>
          </p:nvPr>
        </p:nvSpPr>
        <p:spPr/>
        <p:txBody>
          <a:bodyPr vert="horz" wrap="square" lIns="91440" tIns="45720" rIns="91440" bIns="45720" anchor="t" anchorCtr="0"/>
          <a:p>
            <a:pPr eaLnBrk="1" hangingPunct="1"/>
            <a:r>
              <a:rPr lang="en-US" altLang="zh-CN" dirty="0"/>
              <a:t>The stream extraction operator (&gt;&gt;) may be used to read information from a file.</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301" name="Text Box 5"/>
          <p:cNvSpPr txBox="1">
            <a:spLocks noChangeArrowheads="1"/>
          </p:cNvSpPr>
          <p:nvPr/>
        </p:nvSpPr>
        <p:spPr bwMode="auto">
          <a:xfrm>
            <a:off x="896938" y="1131888"/>
            <a:ext cx="6757988" cy="4959350"/>
          </a:xfrm>
          <a:prstGeom prst="rect">
            <a:avLst/>
          </a:prstGeom>
          <a:noFill/>
          <a:ln>
            <a:noFill/>
          </a:ln>
          <a:effectLst/>
        </p:spPr>
        <p:txBody>
          <a:bodyPr wrap="none">
            <a:spAutoFit/>
          </a:bodyPr>
          <a:lstStyle/>
          <a:p>
            <a:pPr marR="0" defTabSz="914400" eaLnBrk="1" hangingPunct="1">
              <a:lnSpc>
                <a:spcPct val="16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include &lt;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iostream</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h &gt;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include &lt;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fstream</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 h &gt;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main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char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ch</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int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float  f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char  str1 [ 10 ] ,   str2 [ 10 ]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ifstream</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 ( “test.txt ”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if  ( ! in ){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“cannot  open  file . ” ;   return  0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 &gt;&gt;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&gt;&gt; f &gt;&gt;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ch</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&gt;&gt; str1 &gt;&gt; str2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i</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  ” &lt;&lt; f &lt;&lt; “  ” &lt;&lt;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ch</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‘\n’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sz="2000" b="1"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cout</a:t>
            </a: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&lt;&lt; str1 &lt;&lt; str2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in . close ( ) ;</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a:p>
            <a:pPr marR="0" defTabSz="914400" eaLnBrk="1" hangingPunct="1">
              <a:lnSpc>
                <a:spcPct val="110000"/>
              </a:lnSpc>
              <a:buClrTx/>
              <a:buSzTx/>
              <a:buFontTx/>
              <a:buNone/>
              <a:defRPr/>
            </a:pPr>
            <a:r>
              <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endParaRPr kumimoji="1" lang="en-US" altLang="zh-CN" sz="2000" b="1"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grpSp>
        <p:nvGrpSpPr>
          <p:cNvPr id="2" name="Group 6"/>
          <p:cNvGrpSpPr/>
          <p:nvPr/>
        </p:nvGrpSpPr>
        <p:grpSpPr>
          <a:xfrm>
            <a:off x="5003800" y="1773238"/>
            <a:ext cx="3182938" cy="1773237"/>
            <a:chOff x="3216" y="921"/>
            <a:chExt cx="1632" cy="817"/>
          </a:xfrm>
        </p:grpSpPr>
        <p:sp>
          <p:nvSpPr>
            <p:cNvPr id="20485" name="Text Box 7"/>
            <p:cNvSpPr txBox="1"/>
            <p:nvPr/>
          </p:nvSpPr>
          <p:spPr>
            <a:xfrm>
              <a:off x="3264" y="921"/>
              <a:ext cx="549" cy="231"/>
            </a:xfrm>
            <a:prstGeom prst="rect">
              <a:avLst/>
            </a:prstGeom>
            <a:noFill/>
            <a:ln w="19050">
              <a:noFill/>
            </a:ln>
          </p:spPr>
          <p:txBody>
            <a:bodyPr wrap="non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40000"/>
                </a:lnSpc>
                <a:spcBef>
                  <a:spcPct val="0"/>
                </a:spcBef>
                <a:buNone/>
              </a:pPr>
              <a:r>
                <a:rPr lang="zh-CN" altLang="en-US" sz="2000" b="1" dirty="0">
                  <a:solidFill>
                    <a:schemeClr val="hlink"/>
                  </a:solidFill>
                  <a:latin typeface="宋体" panose="02010600030101010101" pitchFamily="2" charset="-122"/>
                </a:rPr>
                <a:t>输出：</a:t>
              </a:r>
              <a:endParaRPr lang="zh-CN" altLang="en-US" sz="2000" b="1" dirty="0">
                <a:solidFill>
                  <a:schemeClr val="hlink"/>
                </a:solidFill>
                <a:latin typeface="宋体" panose="02010600030101010101" pitchFamily="2" charset="-122"/>
              </a:endParaRPr>
            </a:p>
          </p:txBody>
        </p:sp>
        <p:sp>
          <p:nvSpPr>
            <p:cNvPr id="20486" name="Text Box 8"/>
            <p:cNvSpPr txBox="1"/>
            <p:nvPr/>
          </p:nvSpPr>
          <p:spPr>
            <a:xfrm>
              <a:off x="3216" y="1220"/>
              <a:ext cx="1632" cy="518"/>
            </a:xfrm>
            <a:prstGeom prst="rect">
              <a:avLst/>
            </a:prstGeom>
            <a:solidFill>
              <a:schemeClr val="tx1"/>
            </a:solidFill>
            <a:ln w="19050">
              <a:noFill/>
            </a:ln>
          </p:spPr>
          <p:txBody>
            <a:bodyPr wrap="none"/>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40000"/>
                </a:lnSpc>
                <a:spcBef>
                  <a:spcPct val="0"/>
                </a:spcBef>
                <a:buNone/>
              </a:pPr>
              <a:r>
                <a:rPr lang="en-US" altLang="zh-CN" sz="2000" b="1" dirty="0">
                  <a:solidFill>
                    <a:schemeClr val="bg1"/>
                  </a:solidFill>
                  <a:latin typeface="宋体" panose="02010600030101010101" pitchFamily="2" charset="-122"/>
                </a:rPr>
                <a:t>10  123.45  T</a:t>
              </a:r>
              <a:endParaRPr lang="en-US" altLang="zh-CN" sz="2000" b="1" dirty="0">
                <a:solidFill>
                  <a:schemeClr val="bg1"/>
                </a:solidFill>
                <a:latin typeface="宋体" panose="02010600030101010101" pitchFamily="2" charset="-122"/>
              </a:endParaRPr>
            </a:p>
            <a:p>
              <a:pPr marL="0" lvl="0" indent="0" eaLnBrk="1" hangingPunct="1">
                <a:lnSpc>
                  <a:spcPct val="140000"/>
                </a:lnSpc>
                <a:spcBef>
                  <a:spcPct val="0"/>
                </a:spcBef>
                <a:buNone/>
              </a:pPr>
              <a:r>
                <a:rPr lang="en-US" altLang="zh-CN" sz="2000" b="1" dirty="0">
                  <a:solidFill>
                    <a:schemeClr val="bg1"/>
                  </a:solidFill>
                  <a:latin typeface="宋体" panose="02010600030101010101" pitchFamily="2" charset="-122"/>
                </a:rPr>
                <a:t>hisis</a:t>
              </a:r>
              <a:endParaRPr lang="en-US" altLang="zh-CN" sz="2000" b="1" dirty="0">
                <a:solidFill>
                  <a:schemeClr val="bg1"/>
                </a:solidFill>
                <a:latin typeface="宋体" panose="02010600030101010101" pitchFamily="2" charset="-122"/>
              </a:endParaRPr>
            </a:p>
          </p:txBody>
        </p:sp>
      </p:grpSp>
      <p:sp>
        <p:nvSpPr>
          <p:cNvPr id="20484" name="文本框 2"/>
          <p:cNvSpPr txBox="1"/>
          <p:nvPr/>
        </p:nvSpPr>
        <p:spPr>
          <a:xfrm>
            <a:off x="5003800" y="371475"/>
            <a:ext cx="3941763" cy="1200150"/>
          </a:xfrm>
          <a:prstGeom prst="rect">
            <a:avLst/>
          </a:prstGeom>
          <a:noFill/>
          <a:ln w="1587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800" dirty="0"/>
              <a:t>File test.txt:</a:t>
            </a:r>
            <a:endParaRPr lang="en-US" altLang="zh-CN" sz="1800" dirty="0"/>
          </a:p>
          <a:p>
            <a:pPr marL="0" lvl="0" indent="0">
              <a:spcBef>
                <a:spcPct val="0"/>
              </a:spcBef>
              <a:buNone/>
            </a:pPr>
            <a:endParaRPr lang="en-US" altLang="zh-CN" sz="1800" dirty="0"/>
          </a:p>
          <a:p>
            <a:pPr marL="0" lvl="0" indent="0">
              <a:spcBef>
                <a:spcPct val="0"/>
              </a:spcBef>
              <a:buNone/>
            </a:pPr>
            <a:r>
              <a:rPr lang="en-US" altLang="zh-CN" sz="1800" dirty="0"/>
              <a:t>10 123.45 This is a short text file.</a:t>
            </a:r>
            <a:endParaRPr lang="en-US" altLang="zh-CN" sz="1800" dirty="0"/>
          </a:p>
          <a:p>
            <a:pPr marL="0" lvl="0" indent="0">
              <a:spcBef>
                <a:spcPct val="0"/>
              </a:spcBef>
              <a:buNone/>
            </a:pPr>
            <a:r>
              <a:rPr lang="en-US" altLang="zh-CN" sz="1800" dirty="0"/>
              <a:t> </a:t>
            </a:r>
            <a:endParaRPr lang="zh-CN" altLang="en-US" sz="1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nchorCtr="0"/>
          <a:p>
            <a:pPr eaLnBrk="1" hangingPunct="1"/>
            <a:r>
              <a:rPr lang="en-US" altLang="zh-CN" dirty="0"/>
              <a:t>Detecting the End of a File</a:t>
            </a:r>
            <a:endParaRPr lang="en-US" altLang="zh-CN" dirty="0"/>
          </a:p>
        </p:txBody>
      </p:sp>
      <p:sp>
        <p:nvSpPr>
          <p:cNvPr id="23555" name="Rectangle 3"/>
          <p:cNvSpPr>
            <a:spLocks noGrp="1"/>
          </p:cNvSpPr>
          <p:nvPr>
            <p:ph idx="1"/>
          </p:nvPr>
        </p:nvSpPr>
        <p:spPr/>
        <p:txBody>
          <a:bodyPr vert="horz" wrap="square" lIns="91440" tIns="45720" rIns="91440" bIns="45720" anchor="t" anchorCtr="0"/>
          <a:p>
            <a:pPr eaLnBrk="1" hangingPunct="1"/>
            <a:r>
              <a:rPr lang="en-US" altLang="zh-CN" dirty="0"/>
              <a:t>The </a:t>
            </a:r>
            <a:r>
              <a:rPr lang="en-US" altLang="zh-CN" dirty="0">
                <a:latin typeface="Courier New" panose="02070309020205020404" pitchFamily="49" charset="0"/>
              </a:rPr>
              <a:t>eof()</a:t>
            </a:r>
            <a:r>
              <a:rPr lang="en-US" altLang="zh-CN" dirty="0"/>
              <a:t> member function reports when the end of a file has been encountered.</a:t>
            </a:r>
            <a:br>
              <a:rPr lang="en-US" altLang="zh-CN" dirty="0"/>
            </a:br>
            <a:endParaRPr lang="en-US" altLang="zh-CN" dirty="0"/>
          </a:p>
          <a:p>
            <a:pPr lvl="2" eaLnBrk="1" hangingPunct="1">
              <a:buNone/>
            </a:pPr>
            <a:r>
              <a:rPr lang="en-US" altLang="zh-CN" dirty="0">
                <a:latin typeface="Courier New" panose="02070309020205020404" pitchFamily="49" charset="0"/>
              </a:rPr>
              <a:t>if (inFile.eof())</a:t>
            </a:r>
            <a:endParaRPr lang="en-US" altLang="zh-CN" dirty="0">
              <a:latin typeface="Courier New" panose="02070309020205020404" pitchFamily="49" charset="0"/>
            </a:endParaRPr>
          </a:p>
          <a:p>
            <a:pPr lvl="2" eaLnBrk="1" hangingPunct="1">
              <a:buNone/>
            </a:pPr>
            <a:r>
              <a:rPr lang="en-US" altLang="zh-CN" dirty="0">
                <a:latin typeface="Courier New" panose="02070309020205020404" pitchFamily="49" charset="0"/>
              </a:rPr>
              <a:t>    inFile.close();</a:t>
            </a:r>
            <a:endParaRPr lang="en-US" altLang="zh-CN" dirty="0">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p:txBody>
          <a:bodyPr vert="horz" wrap="square" lIns="91440" tIns="45720" rIns="91440" bIns="45720" anchor="ctr" anchorCtr="0"/>
          <a:p>
            <a:pPr eaLnBrk="1" hangingPunct="1"/>
            <a:r>
              <a:rPr lang="en-US" altLang="zh-CN" dirty="0"/>
              <a:t>  What is a File?</a:t>
            </a:r>
            <a:endParaRPr lang="en-US" altLang="zh-CN" dirty="0"/>
          </a:p>
        </p:txBody>
      </p:sp>
      <p:sp>
        <p:nvSpPr>
          <p:cNvPr id="4099" name="Rectangle 3"/>
          <p:cNvSpPr>
            <a:spLocks noGrp="1"/>
          </p:cNvSpPr>
          <p:nvPr>
            <p:ph idx="1"/>
          </p:nvPr>
        </p:nvSpPr>
        <p:spPr/>
        <p:txBody>
          <a:bodyPr vert="horz" wrap="square" lIns="91440" tIns="45720" rIns="91440" bIns="45720" anchor="t" anchorCtr="0"/>
          <a:p>
            <a:pPr eaLnBrk="1" hangingPunct="1"/>
            <a:r>
              <a:rPr lang="en-US" altLang="zh-CN" dirty="0"/>
              <a:t>Files in C++ are interpreted as a sequence of bytes stored on some storage media.</a:t>
            </a:r>
            <a:endParaRPr lang="en-US" altLang="zh-CN" dirty="0"/>
          </a:p>
          <a:p>
            <a:pPr eaLnBrk="1" hangingPunct="1"/>
            <a:r>
              <a:rPr lang="en-US" altLang="zh-CN" dirty="0"/>
              <a:t>Each file ends with an </a:t>
            </a:r>
            <a:r>
              <a:rPr lang="en-US" altLang="zh-CN" b="1" i="1" dirty="0"/>
              <a:t>end-of-file</a:t>
            </a:r>
            <a:r>
              <a:rPr lang="en-US" altLang="zh-CN" dirty="0"/>
              <a:t> marker.</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
          <p:cNvSpPr>
            <a:spLocks noGrp="1"/>
          </p:cNvSpPr>
          <p:nvPr>
            <p:ph idx="1"/>
          </p:nvPr>
        </p:nvSpPr>
        <p:spPr>
          <a:xfrm>
            <a:off x="685800" y="1295400"/>
            <a:ext cx="7772400" cy="4800600"/>
          </a:xfrm>
        </p:spPr>
        <p:txBody>
          <a:bodyPr vert="horz" wrap="square" lIns="91440" tIns="45720" rIns="91440" bIns="45720" anchor="t" anchorCtr="0"/>
          <a:p>
            <a:pPr eaLnBrk="1" hangingPunct="1">
              <a:lnSpc>
                <a:spcPct val="80000"/>
              </a:lnSpc>
              <a:spcBef>
                <a:spcPts val="475"/>
              </a:spcBef>
              <a:buNone/>
            </a:pPr>
            <a:r>
              <a:rPr lang="en-US" altLang="zh-CN" sz="2000" b="1" dirty="0">
                <a:solidFill>
                  <a:srgbClr val="000000"/>
                </a:solidFill>
                <a:cs typeface="+mn-lt"/>
              </a:rPr>
              <a:t>// This program uses the file stream object's eof() member</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function to detect the end of the file.</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#include &lt;</a:t>
            </a:r>
            <a:r>
              <a:rPr lang="en-US" altLang="zh-CN" sz="2000" b="1" dirty="0">
                <a:solidFill>
                  <a:srgbClr val="000000"/>
                </a:solidFill>
                <a:cs typeface="+mn-lt"/>
              </a:rPr>
              <a:t>iostream.h</a:t>
            </a:r>
            <a:r>
              <a:rPr lang="en-US" altLang="zh-CN" sz="2000" b="1" dirty="0">
                <a:solidFill>
                  <a:srgbClr val="000000"/>
                </a:solidFill>
                <a:cs typeface="+mn-lt"/>
              </a:rPr>
              <a:t>&gt; </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#include &lt;fstream.h&gt;</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void main(void)</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fstream dataFile;</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char name[81];</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dataFile.open("demofile.txt", ios::in);</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if (</a:t>
            </a:r>
            <a:r>
              <a:rPr lang="en-US" altLang="zh-CN" sz="2000" b="1" dirty="0">
                <a:solidFill>
                  <a:srgbClr val="000000"/>
                </a:solidFill>
                <a:cs typeface="+mn-lt"/>
              </a:rPr>
              <a:t>!</a:t>
            </a:r>
            <a:r>
              <a:rPr lang="en-US" altLang="zh-CN" sz="2000" b="1" dirty="0">
                <a:solidFill>
                  <a:srgbClr val="000000"/>
                </a:solidFill>
                <a:cs typeface="+mn-lt"/>
              </a:rPr>
              <a:t>dataFile)</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cout &lt;&lt; "File open error!" &lt;&lt; endl;</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return;</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cout &lt;&lt; "File opened successfully.\n";</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cout &lt;&lt; "Now reading information from the file.\n\n";</a:t>
            </a:r>
            <a:endParaRPr lang="en-US" altLang="zh-CN" sz="2000" b="1" dirty="0">
              <a:solidFill>
                <a:srgbClr val="000000"/>
              </a:solidFill>
              <a:cs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1440" tIns="45720" rIns="91440" bIns="45720" anchor="ctr" anchorCtr="0"/>
          <a:p>
            <a:pPr eaLnBrk="1" hangingPunct="1">
              <a:lnSpc>
                <a:spcPct val="80000"/>
              </a:lnSpc>
            </a:pPr>
            <a:r>
              <a:rPr lang="en-US" altLang="zh-CN" sz="3200" i="1" dirty="0">
                <a:solidFill>
                  <a:srgbClr val="000000"/>
                </a:solidFill>
                <a:latin typeface="Prestige Elite"/>
              </a:rPr>
              <a:t>Program continues</a:t>
            </a:r>
            <a:endParaRPr lang="en-US" altLang="zh-CN" sz="3200" dirty="0">
              <a:solidFill>
                <a:srgbClr val="000000"/>
              </a:solidFill>
              <a:latin typeface="Prestige Elite"/>
            </a:endParaRPr>
          </a:p>
        </p:txBody>
      </p:sp>
      <p:sp>
        <p:nvSpPr>
          <p:cNvPr id="25603" name="Rectangle 3"/>
          <p:cNvSpPr>
            <a:spLocks noGrp="1"/>
          </p:cNvSpPr>
          <p:nvPr>
            <p:ph idx="1"/>
          </p:nvPr>
        </p:nvSpPr>
        <p:spPr/>
        <p:txBody>
          <a:bodyPr vert="horz" wrap="square" lIns="91440" tIns="45720" rIns="91440" bIns="45720" anchor="t" anchorCtr="0"/>
          <a:p>
            <a:pPr eaLnBrk="1" hangingPunct="1">
              <a:lnSpc>
                <a:spcPct val="80000"/>
              </a:lnSpc>
              <a:buNone/>
            </a:pPr>
            <a:r>
              <a:rPr lang="en-US" altLang="zh-CN" sz="2000" b="1" dirty="0">
                <a:solidFill>
                  <a:srgbClr val="000000"/>
                </a:solidFill>
                <a:cs typeface="+mn-lt"/>
              </a:rPr>
              <a:t>	while (!dataFile.eof())</a:t>
            </a:r>
            <a:r>
              <a:rPr lang="en-US" altLang="zh-CN" sz="2000" b="1" dirty="0">
                <a:solidFill>
                  <a:srgbClr val="000000"/>
                </a:solidFill>
                <a:cs typeface="+mn-lt"/>
              </a:rPr>
              <a:t> // or </a:t>
            </a:r>
            <a:r>
              <a:rPr lang="en-US" altLang="zh-CN" sz="2000" b="1" dirty="0">
                <a:solidFill>
                  <a:srgbClr val="0066FF"/>
                </a:solidFill>
                <a:cs typeface="+mn-lt"/>
              </a:rPr>
              <a:t>while(dataFile)</a:t>
            </a:r>
            <a:endParaRPr lang="en-US" altLang="zh-CN" sz="2000" b="1" dirty="0">
              <a:solidFill>
                <a:srgbClr val="0066FF"/>
              </a:solidFill>
              <a:cs typeface="+mn-lt"/>
            </a:endParaRPr>
          </a:p>
          <a:p>
            <a:pPr eaLnBrk="1" hangingPunct="1">
              <a:lnSpc>
                <a:spcPct val="80000"/>
              </a:lnSpc>
              <a:buNone/>
            </a:pPr>
            <a:r>
              <a:rPr lang="en-US" altLang="zh-CN" sz="2000" b="1" dirty="0">
                <a:solidFill>
                  <a:srgbClr val="000000"/>
                </a:solidFill>
                <a:cs typeface="+mn-lt"/>
              </a:rPr>
              <a:t>	{</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dataFile &gt;&gt; name;</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cout &lt;&lt; name &lt;&lt; endl;</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dataFile.close();</a:t>
            </a:r>
            <a:endParaRPr lang="en-US" altLang="zh-CN" sz="2000" b="1" dirty="0">
              <a:solidFill>
                <a:srgbClr val="000000"/>
              </a:solidFill>
              <a:cs typeface="+mn-lt"/>
            </a:endParaRPr>
          </a:p>
          <a:p>
            <a:pPr eaLnBrk="1" hangingPunct="1">
              <a:lnSpc>
                <a:spcPct val="80000"/>
              </a:lnSpc>
              <a:buNone/>
            </a:pPr>
            <a:r>
              <a:rPr lang="en-US" altLang="zh-CN" sz="2000" b="1" dirty="0">
                <a:solidFill>
                  <a:srgbClr val="000000"/>
                </a:solidFill>
                <a:cs typeface="+mn-lt"/>
              </a:rPr>
              <a:t>	cout &lt;&lt; "\nDone.\n";</a:t>
            </a:r>
            <a:endParaRPr lang="en-US" altLang="zh-CN" sz="2000" b="1" dirty="0">
              <a:solidFill>
                <a:srgbClr val="000000"/>
              </a:solidFill>
              <a:cs typeface="+mn-lt"/>
            </a:endParaRPr>
          </a:p>
          <a:p>
            <a:pPr eaLnBrk="1" hangingPunct="1">
              <a:buNone/>
            </a:pPr>
            <a:r>
              <a:rPr lang="en-US" altLang="zh-CN" sz="2000" b="1" dirty="0">
                <a:solidFill>
                  <a:srgbClr val="000000"/>
                </a:solidFill>
                <a:cs typeface="+mn-lt"/>
              </a:rPr>
              <a:t>}	</a:t>
            </a:r>
            <a:endParaRPr lang="en-US" altLang="zh-CN" sz="2000" b="1" dirty="0">
              <a:solidFill>
                <a:srgbClr val="000000"/>
              </a:solidFill>
              <a:cs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p:txBody>
          <a:bodyPr vert="horz" wrap="square" lIns="91440" tIns="45720" rIns="91440" bIns="45720" anchor="ctr" anchorCtr="0"/>
          <a:p>
            <a:pPr eaLnBrk="1" hangingPunct="1">
              <a:lnSpc>
                <a:spcPct val="96000"/>
              </a:lnSpc>
              <a:spcBef>
                <a:spcPts val="1275"/>
              </a:spcBef>
            </a:pPr>
            <a:r>
              <a:rPr lang="en-US" altLang="zh-CN" sz="3200" b="1" i="1" dirty="0">
                <a:solidFill>
                  <a:srgbClr val="000000"/>
                </a:solidFill>
                <a:latin typeface="Officina Sans" charset="-128"/>
                <a:ea typeface="Officina Sans" charset="-128"/>
              </a:rPr>
              <a:t>Program Screen Output</a:t>
            </a:r>
            <a:endParaRPr lang="en-US" altLang="zh-CN" sz="3200" b="1" i="1" dirty="0">
              <a:solidFill>
                <a:srgbClr val="000000"/>
              </a:solidFill>
              <a:latin typeface="Officina Sans" charset="-128"/>
              <a:ea typeface="Officina Sans" charset="-128"/>
            </a:endParaRPr>
          </a:p>
        </p:txBody>
      </p:sp>
      <p:sp>
        <p:nvSpPr>
          <p:cNvPr id="26627" name="Rectangle 3"/>
          <p:cNvSpPr>
            <a:spLocks noGrp="1"/>
          </p:cNvSpPr>
          <p:nvPr>
            <p:ph idx="1"/>
          </p:nvPr>
        </p:nvSpPr>
        <p:spPr/>
        <p:txBody>
          <a:bodyPr vert="horz" wrap="square" lIns="91440" tIns="45720" rIns="91440" bIns="45720" anchor="t" anchorCtr="0"/>
          <a:p>
            <a:pPr eaLnBrk="1" hangingPunct="1">
              <a:lnSpc>
                <a:spcPct val="80000"/>
              </a:lnSpc>
              <a:buNone/>
            </a:pPr>
            <a:r>
              <a:rPr lang="en-US" altLang="zh-CN" sz="2000" dirty="0">
                <a:solidFill>
                  <a:srgbClr val="000000"/>
                </a:solidFill>
                <a:latin typeface="Prestige Elite"/>
              </a:rPr>
              <a:t>File opened successfully.</a:t>
            </a:r>
            <a:endParaRPr lang="en-US" altLang="zh-CN" sz="2000" dirty="0">
              <a:solidFill>
                <a:srgbClr val="000000"/>
              </a:solidFill>
              <a:latin typeface="Prestige Elite"/>
            </a:endParaRPr>
          </a:p>
          <a:p>
            <a:pPr eaLnBrk="1" hangingPunct="1">
              <a:lnSpc>
                <a:spcPct val="80000"/>
              </a:lnSpc>
              <a:buNone/>
            </a:pPr>
            <a:r>
              <a:rPr lang="en-US" altLang="zh-CN" sz="2000" dirty="0">
                <a:solidFill>
                  <a:srgbClr val="000000"/>
                </a:solidFill>
                <a:latin typeface="Prestige Elite"/>
              </a:rPr>
              <a:t>Now reading information from the file.</a:t>
            </a:r>
            <a:endParaRPr lang="en-US" altLang="zh-CN" sz="2000" dirty="0">
              <a:solidFill>
                <a:srgbClr val="000000"/>
              </a:solidFill>
              <a:latin typeface="Prestige Elite"/>
            </a:endParaRPr>
          </a:p>
          <a:p>
            <a:pPr eaLnBrk="1" hangingPunct="1">
              <a:lnSpc>
                <a:spcPct val="80000"/>
              </a:lnSpc>
              <a:buNone/>
            </a:pPr>
            <a:endParaRPr lang="en-US" altLang="zh-CN" sz="2000" dirty="0">
              <a:solidFill>
                <a:srgbClr val="000000"/>
              </a:solidFill>
              <a:latin typeface="Prestige Elite"/>
            </a:endParaRPr>
          </a:p>
          <a:p>
            <a:pPr eaLnBrk="1" hangingPunct="1">
              <a:lnSpc>
                <a:spcPct val="80000"/>
              </a:lnSpc>
              <a:buNone/>
            </a:pPr>
            <a:r>
              <a:rPr lang="en-US" altLang="zh-CN" sz="2000" dirty="0">
                <a:solidFill>
                  <a:srgbClr val="000000"/>
                </a:solidFill>
                <a:latin typeface="Prestige Elite"/>
              </a:rPr>
              <a:t>Jones</a:t>
            </a:r>
            <a:endParaRPr lang="en-US" altLang="zh-CN" sz="2000" dirty="0">
              <a:solidFill>
                <a:srgbClr val="000000"/>
              </a:solidFill>
              <a:latin typeface="Prestige Elite"/>
            </a:endParaRPr>
          </a:p>
          <a:p>
            <a:pPr eaLnBrk="1" hangingPunct="1">
              <a:lnSpc>
                <a:spcPct val="80000"/>
              </a:lnSpc>
              <a:buNone/>
            </a:pPr>
            <a:r>
              <a:rPr lang="en-US" altLang="zh-CN" sz="2000" dirty="0">
                <a:solidFill>
                  <a:srgbClr val="000000"/>
                </a:solidFill>
                <a:latin typeface="Prestige Elite"/>
              </a:rPr>
              <a:t>Smith</a:t>
            </a:r>
            <a:endParaRPr lang="en-US" altLang="zh-CN" sz="2000" dirty="0">
              <a:solidFill>
                <a:srgbClr val="000000"/>
              </a:solidFill>
              <a:latin typeface="Prestige Elite"/>
            </a:endParaRPr>
          </a:p>
          <a:p>
            <a:pPr eaLnBrk="1" hangingPunct="1">
              <a:lnSpc>
                <a:spcPct val="80000"/>
              </a:lnSpc>
              <a:buNone/>
            </a:pPr>
            <a:r>
              <a:rPr lang="en-US" altLang="zh-CN" sz="2000" dirty="0">
                <a:solidFill>
                  <a:srgbClr val="000000"/>
                </a:solidFill>
                <a:latin typeface="Prestige Elite"/>
              </a:rPr>
              <a:t>Willis</a:t>
            </a:r>
            <a:endParaRPr lang="en-US" altLang="zh-CN" sz="2000" dirty="0">
              <a:solidFill>
                <a:srgbClr val="000000"/>
              </a:solidFill>
              <a:latin typeface="Prestige Elite"/>
            </a:endParaRPr>
          </a:p>
          <a:p>
            <a:pPr eaLnBrk="1" hangingPunct="1">
              <a:lnSpc>
                <a:spcPct val="80000"/>
              </a:lnSpc>
              <a:buNone/>
            </a:pPr>
            <a:r>
              <a:rPr lang="en-US" altLang="zh-CN" sz="2000" dirty="0">
                <a:solidFill>
                  <a:srgbClr val="000000"/>
                </a:solidFill>
                <a:latin typeface="Prestige Elite"/>
              </a:rPr>
              <a:t>Davis</a:t>
            </a:r>
            <a:endParaRPr lang="en-US" altLang="zh-CN" sz="2000" dirty="0">
              <a:solidFill>
                <a:srgbClr val="000000"/>
              </a:solidFill>
              <a:latin typeface="Prestige Elite"/>
            </a:endParaRPr>
          </a:p>
          <a:p>
            <a:pPr eaLnBrk="1" hangingPunct="1">
              <a:buNone/>
            </a:pPr>
            <a:r>
              <a:rPr lang="en-US" altLang="zh-CN" sz="2000" dirty="0">
                <a:solidFill>
                  <a:srgbClr val="000000"/>
                </a:solidFill>
                <a:latin typeface="Prestige Elite"/>
              </a:rPr>
              <a:t>Done.	</a:t>
            </a:r>
            <a:endParaRPr lang="en-US" altLang="zh-CN" sz="2000" dirty="0">
              <a:solidFill>
                <a:srgbClr val="000000"/>
              </a:solidFill>
              <a:latin typeface="Prestige Elit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p:txBody>
          <a:bodyPr vert="horz" wrap="square" lIns="91440" tIns="45720" rIns="91440" bIns="45720" anchor="ctr" anchorCtr="0"/>
          <a:p>
            <a:pPr eaLnBrk="1" hangingPunct="1"/>
            <a:r>
              <a:rPr lang="en-US" altLang="zh-CN" dirty="0"/>
              <a:t>More Detailed Errors in File I/O</a:t>
            </a:r>
            <a:endParaRPr lang="en-US" altLang="zh-CN" dirty="0"/>
          </a:p>
        </p:txBody>
      </p:sp>
      <p:sp>
        <p:nvSpPr>
          <p:cNvPr id="27651" name="Rectangle 3"/>
          <p:cNvSpPr>
            <a:spLocks noGrp="1"/>
          </p:cNvSpPr>
          <p:nvPr>
            <p:ph idx="1"/>
          </p:nvPr>
        </p:nvSpPr>
        <p:spPr/>
        <p:txBody>
          <a:bodyPr vert="horz" wrap="square" lIns="91440" tIns="45720" rIns="91440" bIns="45720" anchor="t" anchorCtr="0"/>
          <a:p>
            <a:pPr eaLnBrk="1" hangingPunct="1">
              <a:lnSpc>
                <a:spcPct val="80000"/>
              </a:lnSpc>
            </a:pPr>
            <a:r>
              <a:rPr lang="en-US" altLang="zh-CN" sz="2400" dirty="0"/>
              <a:t>A file which we are attempt to open for reading does not exist</a:t>
            </a:r>
            <a:endParaRPr lang="en-US" altLang="zh-CN" sz="2400" dirty="0"/>
          </a:p>
          <a:p>
            <a:pPr eaLnBrk="1" hangingPunct="1">
              <a:lnSpc>
                <a:spcPct val="80000"/>
              </a:lnSpc>
            </a:pPr>
            <a:r>
              <a:rPr lang="en-US" altLang="zh-CN" sz="2400" dirty="0"/>
              <a:t>We may attempt an invalide operation such as reading past the end-of-file.</a:t>
            </a:r>
            <a:endParaRPr lang="en-US" altLang="zh-CN" sz="2400" dirty="0"/>
          </a:p>
          <a:p>
            <a:pPr eaLnBrk="1" hangingPunct="1">
              <a:lnSpc>
                <a:spcPct val="80000"/>
              </a:lnSpc>
            </a:pPr>
            <a:r>
              <a:rPr lang="en-US" altLang="zh-CN" sz="2400" dirty="0"/>
              <a:t>There may be no space in the disk for storing more data.</a:t>
            </a:r>
            <a:endParaRPr lang="en-US" altLang="zh-CN" sz="2400" dirty="0"/>
          </a:p>
          <a:p>
            <a:pPr eaLnBrk="1" hangingPunct="1">
              <a:lnSpc>
                <a:spcPct val="80000"/>
              </a:lnSpc>
            </a:pPr>
            <a:r>
              <a:rPr lang="en-US" altLang="zh-CN" sz="2400" dirty="0"/>
              <a:t>We may use an invalid file name</a:t>
            </a:r>
            <a:endParaRPr lang="en-US" altLang="zh-CN" sz="2400" dirty="0"/>
          </a:p>
          <a:p>
            <a:pPr eaLnBrk="1" hangingPunct="1">
              <a:lnSpc>
                <a:spcPct val="80000"/>
              </a:lnSpc>
            </a:pPr>
            <a:r>
              <a:rPr lang="en-US" altLang="zh-CN" sz="2400" dirty="0"/>
              <a:t>We may attempt to perform an operation when the file is not opened for that purpose</a:t>
            </a:r>
            <a:endParaRPr lang="en-US" altLang="zh-CN" sz="2400" dirty="0"/>
          </a:p>
          <a:p>
            <a:pPr eaLnBrk="1" hangingPunct="1">
              <a:lnSpc>
                <a:spcPct val="80000"/>
              </a:lnSpc>
            </a:pPr>
            <a:r>
              <a:rPr lang="en-US" altLang="zh-CN" sz="2800" dirty="0">
                <a:latin typeface="Times New Roman" panose="02020603050405020304" pitchFamily="18" charset="0"/>
              </a:rPr>
              <a:t>…</a:t>
            </a:r>
            <a:endParaRPr lang="en-US" altLang="zh-CN" sz="2800" dirty="0"/>
          </a:p>
          <a:p>
            <a:pPr lvl="1" eaLnBrk="1" hangingPunct="1">
              <a:lnSpc>
                <a:spcPct val="80000"/>
              </a:lnSpc>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674" name="Object 3"/>
          <p:cNvGraphicFramePr>
            <a:graphicFrameLocks noChangeAspect="1"/>
          </p:cNvGraphicFramePr>
          <p:nvPr/>
        </p:nvGraphicFramePr>
        <p:xfrm>
          <a:off x="458788" y="1835150"/>
          <a:ext cx="8448675" cy="4056063"/>
        </p:xfrm>
        <a:graphic>
          <a:graphicData uri="http://schemas.openxmlformats.org/presentationml/2006/ole">
            <mc:AlternateContent xmlns:mc="http://schemas.openxmlformats.org/markup-compatibility/2006">
              <mc:Choice xmlns:v="urn:schemas-microsoft-com:vml" Requires="v">
                <p:oleObj spid="_x0000_s3077" name="" r:id="rId1" imgW="5505450" imgH="2640330" progId="Word.Document.8">
                  <p:embed/>
                </p:oleObj>
              </mc:Choice>
              <mc:Fallback>
                <p:oleObj name="" r:id="rId1" imgW="5505450" imgH="2640330" progId="Word.Document.8">
                  <p:embed/>
                  <p:pic>
                    <p:nvPicPr>
                      <p:cNvPr id="0" name="图片 3076"/>
                      <p:cNvPicPr/>
                      <p:nvPr/>
                    </p:nvPicPr>
                    <p:blipFill>
                      <a:blip r:embed="rId2"/>
                      <a:stretch>
                        <a:fillRect/>
                      </a:stretch>
                    </p:blipFill>
                    <p:spPr>
                      <a:xfrm>
                        <a:off x="458788" y="1835150"/>
                        <a:ext cx="8448675" cy="4056063"/>
                      </a:xfrm>
                      <a:prstGeom prst="rect">
                        <a:avLst/>
                      </a:prstGeom>
                      <a:noFill/>
                      <a:ln w="38100">
                        <a:noFill/>
                        <a:miter/>
                      </a:ln>
                    </p:spPr>
                  </p:pic>
                </p:oleObj>
              </mc:Fallback>
            </mc:AlternateContent>
          </a:graphicData>
        </a:graphic>
      </p:graphicFrame>
      <p:sp>
        <p:nvSpPr>
          <p:cNvPr id="28675" name="Rectangle 5"/>
          <p:cNvSpPr/>
          <p:nvPr/>
        </p:nvSpPr>
        <p:spPr>
          <a:xfrm>
            <a:off x="511175" y="590550"/>
            <a:ext cx="7877175" cy="822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t>All stream objects have </a:t>
            </a:r>
            <a:r>
              <a:rPr lang="en-US" altLang="zh-CN" sz="2400" b="1" dirty="0">
                <a:solidFill>
                  <a:srgbClr val="0066FF"/>
                </a:solidFill>
              </a:rPr>
              <a:t>error state bits</a:t>
            </a:r>
            <a:r>
              <a:rPr lang="en-US" altLang="zh-CN" sz="2400" dirty="0"/>
              <a:t> that indicate the </a:t>
            </a:r>
            <a:endParaRPr lang="en-US" altLang="zh-CN" sz="2400" dirty="0"/>
          </a:p>
          <a:p>
            <a:pPr marL="0" lvl="0" indent="0" eaLnBrk="1" hangingPunct="1">
              <a:spcBef>
                <a:spcPct val="0"/>
              </a:spcBef>
              <a:buNone/>
            </a:pPr>
            <a:r>
              <a:rPr lang="en-US" altLang="zh-CN" sz="2400" dirty="0"/>
              <a:t>condition of the stream</a:t>
            </a:r>
            <a:endParaRPr lang="en-US" altLang="zh-CN" sz="2400" dirty="0"/>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3941102" y="1949320"/>
              <a:ext cx="57600" cy="21600"/>
            </p14:xfrm>
          </p:contentPart>
        </mc:Choice>
        <mc:Fallback xmlns="">
          <p:pic>
            <p:nvPicPr>
              <p:cNvPr id="2" name="墨迹 1"/>
            </p:nvPicPr>
            <p:blipFill>
              <a:blip r:embed="rId4"/>
            </p:blipFill>
            <p:spPr>
              <a:xfrm>
                <a:off x="3941102" y="1949320"/>
                <a:ext cx="57600" cy="21600"/>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698" name="Object 3"/>
          <p:cNvGraphicFramePr>
            <a:graphicFrameLocks noChangeAspect="1"/>
          </p:cNvGraphicFramePr>
          <p:nvPr/>
        </p:nvGraphicFramePr>
        <p:xfrm>
          <a:off x="685800" y="1447800"/>
          <a:ext cx="7073900" cy="4586288"/>
        </p:xfrm>
        <a:graphic>
          <a:graphicData uri="http://schemas.openxmlformats.org/presentationml/2006/ole">
            <mc:AlternateContent xmlns:mc="http://schemas.openxmlformats.org/markup-compatibility/2006">
              <mc:Choice xmlns:v="urn:schemas-microsoft-com:vml" Requires="v">
                <p:oleObj spid="_x0000_s3076" name="" r:id="rId1" imgW="5162550" imgH="3347720" progId="Word.Document.8">
                  <p:embed/>
                </p:oleObj>
              </mc:Choice>
              <mc:Fallback>
                <p:oleObj name="" r:id="rId1" imgW="5162550" imgH="3347720" progId="Word.Document.8">
                  <p:embed/>
                  <p:pic>
                    <p:nvPicPr>
                      <p:cNvPr id="0" name="图片 3075"/>
                      <p:cNvPicPr/>
                      <p:nvPr/>
                    </p:nvPicPr>
                    <p:blipFill>
                      <a:blip r:embed="rId2"/>
                      <a:stretch>
                        <a:fillRect/>
                      </a:stretch>
                    </p:blipFill>
                    <p:spPr>
                      <a:xfrm>
                        <a:off x="685800" y="1447800"/>
                        <a:ext cx="7073900" cy="4586288"/>
                      </a:xfrm>
                      <a:prstGeom prst="rect">
                        <a:avLst/>
                      </a:prstGeom>
                      <a:noFill/>
                      <a:ln w="38100">
                        <a:noFill/>
                        <a:miter/>
                      </a:ln>
                    </p:spPr>
                  </p:pic>
                </p:oleObj>
              </mc:Fallback>
            </mc:AlternateContent>
          </a:graphicData>
        </a:graphic>
      </p:graphicFrame>
      <p:sp>
        <p:nvSpPr>
          <p:cNvPr id="29699" name="Text Box 5"/>
          <p:cNvSpPr txBox="1"/>
          <p:nvPr/>
        </p:nvSpPr>
        <p:spPr>
          <a:xfrm>
            <a:off x="323850" y="404813"/>
            <a:ext cx="7920038" cy="1004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The class ios supports several member functions to read</a:t>
            </a:r>
            <a:endParaRPr lang="en-US" altLang="zh-CN" sz="2400" dirty="0"/>
          </a:p>
          <a:p>
            <a:pPr marL="0" lvl="0" indent="0" eaLnBrk="1" hangingPunct="1">
              <a:spcBef>
                <a:spcPct val="50000"/>
              </a:spcBef>
              <a:buNone/>
            </a:pPr>
            <a:r>
              <a:rPr lang="en-US" altLang="zh-CN" sz="2400" dirty="0"/>
              <a:t>the status recorded in a file stream.</a:t>
            </a:r>
            <a:endParaRPr lang="en-US" altLang="zh-C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685800" y="620713"/>
            <a:ext cx="7772400" cy="5475287"/>
          </a:xfrm>
        </p:spPr>
        <p:txBody>
          <a:bodyPr vert="horz" wrap="square" lIns="91440" tIns="45720" rIns="91440" bIns="45720" anchor="t" anchorCtr="0"/>
          <a:p>
            <a:pPr algn="l" eaLnBrk="1" hangingPunct="1">
              <a:lnSpc>
                <a:spcPct val="80000"/>
              </a:lnSpc>
              <a:spcBef>
                <a:spcPct val="20000"/>
              </a:spcBef>
              <a:buClrTx/>
              <a:buSzTx/>
              <a:buFontTx/>
              <a:buNone/>
            </a:pPr>
            <a:r>
              <a:rPr lang="en-US" altLang="zh-CN" sz="1800" b="1" dirty="0">
                <a:solidFill>
                  <a:srgbClr val="000000"/>
                </a:solidFill>
                <a:cs typeface="+mn-lt"/>
              </a:rPr>
              <a:t>#include &lt;iostream.h&gt; </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#include &lt;fstream.h&gt;</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void showState(fstream &amp;file)</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	cout &lt;&lt; "File Status:\n";</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	cout &lt;&lt; "  eof bit: " &lt;&lt; file.eof() &lt;&lt; endl;</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	cout &lt;&lt; "  fail bit: " &lt;&lt; file.fail() &lt;&lt; endl;</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	cout &lt;&lt; "  bad bit: " &lt;&lt; file.bad() &lt;&lt; endl;</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	cout &lt;&lt; "  good bit: " &lt;&lt; file.good() &lt;&lt; endl;</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	file.clear();	// Clear any bad bits</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sym typeface="+mn-ea"/>
              </a:rPr>
              <a:t>}	</a:t>
            </a:r>
            <a:endParaRPr lang="en-US" altLang="zh-CN" sz="1800" b="1" dirty="0">
              <a:solidFill>
                <a:srgbClr val="000000"/>
              </a:solidFill>
              <a:cs typeface="+mn-lt"/>
              <a:sym typeface="+mn-ea"/>
            </a:endParaRPr>
          </a:p>
          <a:p>
            <a:pPr algn="l" eaLnBrk="1" hangingPunct="1">
              <a:lnSpc>
                <a:spcPct val="80000"/>
              </a:lnSpc>
              <a:buClrTx/>
              <a:buSzTx/>
              <a:buNone/>
            </a:pP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void main(void)</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fstream testFile("stuff.dat", ios::out);</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if (testFile.fail())</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cout &lt;&lt; "cannot open the file.\n";</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return;</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a:t>
            </a:r>
            <a:endParaRPr lang="en-US" altLang="zh-CN" sz="1800" b="1" dirty="0">
              <a:solidFill>
                <a:srgbClr val="000000"/>
              </a:solidFill>
              <a:cs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3"/>
          <p:cNvSpPr>
            <a:spLocks noGrp="1"/>
          </p:cNvSpPr>
          <p:nvPr>
            <p:ph idx="1"/>
          </p:nvPr>
        </p:nvSpPr>
        <p:spPr>
          <a:xfrm>
            <a:off x="395605" y="260350"/>
            <a:ext cx="8229600" cy="4525963"/>
          </a:xfrm>
        </p:spPr>
        <p:txBody>
          <a:bodyPr vert="horz" wrap="square" lIns="91440" tIns="45720" rIns="91440" bIns="45720" anchor="t" anchorCtr="0"/>
          <a:p>
            <a:pPr algn="l" eaLnBrk="1" hangingPunct="1">
              <a:lnSpc>
                <a:spcPct val="80000"/>
              </a:lnSpc>
              <a:buClrTx/>
              <a:buSzTx/>
              <a:buFontTx/>
              <a:buNone/>
            </a:pPr>
            <a:r>
              <a:rPr lang="en-US" altLang="zh-CN" sz="2000" dirty="0">
                <a:solidFill>
                  <a:srgbClr val="000000"/>
                </a:solidFill>
                <a:latin typeface="Prestige Elite"/>
              </a:rPr>
              <a:t>	</a:t>
            </a:r>
            <a:r>
              <a:rPr lang="en-US" altLang="zh-CN" sz="1800" b="1" dirty="0">
                <a:solidFill>
                  <a:srgbClr val="000000"/>
                </a:solidFill>
                <a:cs typeface="+mn-lt"/>
              </a:rPr>
              <a:t>int num = 10;</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cout &lt;&lt; "Writing to the file.\n";</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testFile &lt;&lt; num;		// Write the integer to testFile</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showState(testFile);</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testFile.close();		// Close the file</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testFile.open("stuff.dat", ios::in);	// Open for input</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if (testFile.fail())</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rPr>
              <a:t>		cout &lt;&lt; "cannot open the file.\n";</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rPr>
              <a:t>		return;</a:t>
            </a:r>
            <a:endParaRPr lang="en-US" altLang="zh-CN" sz="1800" b="1" dirty="0">
              <a:solidFill>
                <a:srgbClr val="000000"/>
              </a:solidFill>
              <a:cs typeface="+mn-lt"/>
            </a:endParaRPr>
          </a:p>
          <a:p>
            <a:pPr algn="l" eaLnBrk="1" hangingPunct="1">
              <a:lnSpc>
                <a:spcPct val="80000"/>
              </a:lnSpc>
              <a:buClrTx/>
              <a:buSzTx/>
              <a:buNone/>
            </a:pPr>
            <a:r>
              <a:rPr lang="en-US" altLang="zh-CN" sz="1800" b="1" dirty="0">
                <a:solidFill>
                  <a:srgbClr val="000000"/>
                </a:solidFill>
                <a:cs typeface="+mn-lt"/>
              </a:rPr>
              <a:t>	}</a:t>
            </a:r>
            <a:endParaRPr lang="en-US" altLang="zh-CN" sz="1800" b="1" dirty="0">
              <a:solidFill>
                <a:srgbClr val="000000"/>
              </a:solidFill>
              <a:cs typeface="+mn-lt"/>
            </a:endParaRPr>
          </a:p>
          <a:p>
            <a:pPr algn="l" eaLnBrk="1" hangingPunct="1">
              <a:lnSpc>
                <a:spcPct val="80000"/>
              </a:lnSpc>
              <a:buClrTx/>
              <a:buSzTx/>
              <a:buNone/>
            </a:pP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sym typeface="+mn-ea"/>
              </a:rPr>
              <a:t>     cout &lt;&lt; "Reading from the file.\n";</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sym typeface="+mn-ea"/>
              </a:rPr>
              <a:t>	testFile &gt;&gt; num;	// Read the only number in the file</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sym typeface="+mn-ea"/>
              </a:rPr>
              <a:t>	showState(testFile);</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sym typeface="+mn-ea"/>
              </a:rPr>
              <a:t>	</a:t>
            </a:r>
            <a:endParaRPr lang="en-US" altLang="zh-CN" sz="1800" b="1" dirty="0">
              <a:solidFill>
                <a:srgbClr val="000000"/>
              </a:solidFill>
              <a:cs typeface="+mn-lt"/>
              <a:sym typeface="+mn-ea"/>
            </a:endParaRPr>
          </a:p>
          <a:p>
            <a:pPr algn="l" eaLnBrk="1" hangingPunct="1">
              <a:lnSpc>
                <a:spcPct val="80000"/>
              </a:lnSpc>
              <a:buClrTx/>
              <a:buSzTx/>
              <a:buFontTx/>
              <a:buNone/>
            </a:pPr>
            <a:r>
              <a:rPr lang="en-US" altLang="zh-CN" sz="1800" b="1" dirty="0">
                <a:solidFill>
                  <a:srgbClr val="000000"/>
                </a:solidFill>
                <a:cs typeface="+mn-lt"/>
                <a:sym typeface="+mn-ea"/>
              </a:rPr>
              <a:t>     cout &lt;&lt; "Forcing a bad read operation.\n";</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sym typeface="+mn-ea"/>
              </a:rPr>
              <a:t>	testFile &gt;&gt; num;	// Force an invalid read operation</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sym typeface="+mn-ea"/>
              </a:rPr>
              <a:t>	showState(testFile);</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sym typeface="+mn-ea"/>
              </a:rPr>
              <a:t>	testFile.close();	// Close the file</a:t>
            </a:r>
            <a:endParaRPr lang="en-US" altLang="zh-CN" sz="1800" b="1" dirty="0">
              <a:solidFill>
                <a:srgbClr val="000000"/>
              </a:solidFill>
              <a:cs typeface="+mn-lt"/>
            </a:endParaRPr>
          </a:p>
          <a:p>
            <a:pPr algn="l" eaLnBrk="1" hangingPunct="1">
              <a:lnSpc>
                <a:spcPct val="80000"/>
              </a:lnSpc>
              <a:buClrTx/>
              <a:buSzTx/>
              <a:buFontTx/>
              <a:buNone/>
            </a:pPr>
            <a:r>
              <a:rPr lang="en-US" altLang="zh-CN" sz="1800" b="1" dirty="0">
                <a:solidFill>
                  <a:srgbClr val="000000"/>
                </a:solidFill>
                <a:cs typeface="+mn-lt"/>
                <a:sym typeface="+mn-ea"/>
              </a:rPr>
              <a:t>}</a:t>
            </a:r>
            <a:endParaRPr lang="en-US" altLang="zh-CN" sz="1800" b="1" dirty="0">
              <a:solidFill>
                <a:srgbClr val="000000"/>
              </a:solidFill>
              <a:cs typeface="+mn-lt"/>
            </a:endParaRPr>
          </a:p>
          <a:p>
            <a:pPr algn="l" eaLnBrk="1" hangingPunct="1">
              <a:lnSpc>
                <a:spcPct val="80000"/>
              </a:lnSpc>
              <a:buClrTx/>
              <a:buSzTx/>
              <a:buNone/>
            </a:pPr>
            <a:endParaRPr lang="en-US" altLang="zh-CN" sz="1800" b="1" dirty="0">
              <a:solidFill>
                <a:srgbClr val="000000"/>
              </a:solidFill>
              <a:cs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457200" y="274638"/>
            <a:ext cx="8229600" cy="457200"/>
          </a:xfrm>
        </p:spPr>
        <p:txBody>
          <a:bodyPr vert="horz" wrap="square" lIns="91440" tIns="45720" rIns="91440" bIns="45720" anchor="ctr" anchorCtr="0"/>
          <a:p>
            <a:pPr eaLnBrk="1" hangingPunct="1">
              <a:lnSpc>
                <a:spcPct val="96000"/>
              </a:lnSpc>
              <a:spcBef>
                <a:spcPts val="1275"/>
              </a:spcBef>
            </a:pPr>
            <a:r>
              <a:rPr lang="en-US" altLang="zh-CN" sz="3200" b="1" i="1" dirty="0">
                <a:solidFill>
                  <a:srgbClr val="000000"/>
                </a:solidFill>
                <a:latin typeface="Officina Sans" charset="-128"/>
                <a:ea typeface="Officina Sans" charset="-128"/>
              </a:rPr>
              <a:t>Program Output</a:t>
            </a:r>
            <a:endParaRPr lang="en-US" altLang="zh-CN" sz="3200" b="1" i="1" dirty="0">
              <a:solidFill>
                <a:srgbClr val="000000"/>
              </a:solidFill>
              <a:latin typeface="Officina Sans" charset="-128"/>
              <a:ea typeface="Officina Sans" charset="-128"/>
            </a:endParaRPr>
          </a:p>
        </p:txBody>
      </p:sp>
      <p:sp>
        <p:nvSpPr>
          <p:cNvPr id="34819" name="Rectangle 3"/>
          <p:cNvSpPr>
            <a:spLocks noGrp="1"/>
          </p:cNvSpPr>
          <p:nvPr>
            <p:ph idx="1"/>
          </p:nvPr>
        </p:nvSpPr>
        <p:spPr>
          <a:xfrm>
            <a:off x="685800" y="1143000"/>
            <a:ext cx="7772400" cy="4953000"/>
          </a:xfrm>
        </p:spPr>
        <p:txBody>
          <a:bodyPr vert="horz" wrap="square" lIns="91440" tIns="45720" rIns="91440" bIns="45720" anchor="t" anchorCtr="0"/>
          <a:p>
            <a:pPr eaLnBrk="1" hangingPunct="1">
              <a:lnSpc>
                <a:spcPct val="80000"/>
              </a:lnSpc>
              <a:buNone/>
            </a:pPr>
            <a:r>
              <a:rPr lang="en-US" altLang="zh-CN" sz="1800" b="1" dirty="0">
                <a:solidFill>
                  <a:srgbClr val="000000"/>
                </a:solidFill>
                <a:cs typeface="+mn-lt"/>
              </a:rPr>
              <a:t>Writing to the file.</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File Status:</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eof bit: 0</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fail bit: 0</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bad bit: 0</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good bit: 1</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Reading from the file.</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File Status:</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eof bit: 0</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fail bit: 0</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bad bit: 0</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good bit: 1</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Forcing a bad read operation.</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File Status:</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eof bit: 1</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fail bit: </a:t>
            </a:r>
            <a:r>
              <a:rPr lang="en-US" altLang="zh-CN" sz="1800" b="1" dirty="0">
                <a:solidFill>
                  <a:srgbClr val="000000"/>
                </a:solidFill>
                <a:cs typeface="+mn-lt"/>
              </a:rPr>
              <a:t>1</a:t>
            </a:r>
            <a:endParaRPr lang="en-US" altLang="zh-CN" sz="1800" b="1" dirty="0">
              <a:solidFill>
                <a:srgbClr val="000000"/>
              </a:solidFill>
              <a:cs typeface="+mn-lt"/>
            </a:endParaRPr>
          </a:p>
          <a:p>
            <a:pPr eaLnBrk="1" hangingPunct="1">
              <a:lnSpc>
                <a:spcPct val="80000"/>
              </a:lnSpc>
              <a:buNone/>
            </a:pPr>
            <a:r>
              <a:rPr lang="en-US" altLang="zh-CN" sz="1800" b="1" dirty="0">
                <a:solidFill>
                  <a:srgbClr val="000000"/>
                </a:solidFill>
                <a:cs typeface="+mn-lt"/>
              </a:rPr>
              <a:t>  bad bit: 0</a:t>
            </a:r>
            <a:endParaRPr lang="en-US" altLang="zh-CN" sz="1800" b="1" dirty="0">
              <a:solidFill>
                <a:srgbClr val="000000"/>
              </a:solidFill>
              <a:cs typeface="+mn-lt"/>
            </a:endParaRPr>
          </a:p>
          <a:p>
            <a:pPr eaLnBrk="1" hangingPunct="1">
              <a:lnSpc>
                <a:spcPct val="90000"/>
              </a:lnSpc>
              <a:buNone/>
            </a:pPr>
            <a:r>
              <a:rPr lang="en-US" altLang="zh-CN" sz="1800" b="1" dirty="0">
                <a:solidFill>
                  <a:srgbClr val="000000"/>
                </a:solidFill>
                <a:cs typeface="+mn-lt"/>
              </a:rPr>
              <a:t>  good bit: 0	</a:t>
            </a:r>
            <a:endParaRPr lang="en-US" altLang="zh-CN" sz="1800" b="1" dirty="0">
              <a:solidFill>
                <a:srgbClr val="000000"/>
              </a:solidFill>
              <a:cs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91440" tIns="45720" rIns="91440" bIns="45720" anchor="ctr" anchorCtr="0"/>
          <a:p>
            <a:pPr eaLnBrk="1" hangingPunct="1"/>
            <a:r>
              <a:rPr lang="en-US" altLang="zh-CN" dirty="0"/>
              <a:t>  Member Functions for Reading and Writing Files</a:t>
            </a:r>
            <a:endParaRPr lang="en-US" altLang="zh-CN" dirty="0"/>
          </a:p>
        </p:txBody>
      </p:sp>
      <p:sp>
        <p:nvSpPr>
          <p:cNvPr id="38915" name="Rectangle 3"/>
          <p:cNvSpPr>
            <a:spLocks noGrp="1"/>
          </p:cNvSpPr>
          <p:nvPr>
            <p:ph idx="1"/>
          </p:nvPr>
        </p:nvSpPr>
        <p:spPr>
          <a:xfrm>
            <a:off x="457200" y="1628775"/>
            <a:ext cx="8229600" cy="4525963"/>
          </a:xfrm>
        </p:spPr>
        <p:txBody>
          <a:bodyPr vert="horz" wrap="square" lIns="91440" tIns="45720" rIns="91440" bIns="45720" anchor="t" anchorCtr="0"/>
          <a:p>
            <a:pPr eaLnBrk="1" hangingPunct="1"/>
            <a:r>
              <a:rPr lang="en-US" altLang="zh-CN" dirty="0"/>
              <a:t>File stream objects have member functions for more specialized file reading and writing.</a:t>
            </a:r>
            <a:endParaRPr lang="en-US" altLang="zh-CN" dirty="0"/>
          </a:p>
          <a:p>
            <a:pPr lvl="1" eaLnBrk="1" hangingPunct="1"/>
            <a:r>
              <a:rPr lang="en-US" altLang="zh-CN" dirty="0"/>
              <a:t>getline(), get() and put()</a:t>
            </a:r>
            <a:endParaRPr lang="en-US" altLang="zh-CN" dirty="0"/>
          </a:p>
          <a:p>
            <a:pPr lvl="1" eaLnBrk="1" hangingPunct="1">
              <a:buNone/>
            </a:pPr>
            <a:r>
              <a:rPr lang="en-US" altLang="zh-CN" dirty="0"/>
              <a:t>   read and write to a </a:t>
            </a:r>
            <a:r>
              <a:rPr lang="en-US" altLang="zh-CN" b="1" i="1" dirty="0">
                <a:solidFill>
                  <a:srgbClr val="FF0000"/>
                </a:solidFill>
              </a:rPr>
              <a:t>text</a:t>
            </a:r>
            <a:r>
              <a:rPr lang="en-US" altLang="zh-CN" dirty="0"/>
              <a:t> </a:t>
            </a:r>
            <a:r>
              <a:rPr lang="en-US" altLang="zh-CN" b="1" i="1" dirty="0">
                <a:solidFill>
                  <a:srgbClr val="FF0000"/>
                </a:solidFill>
              </a:rPr>
              <a:t>file </a:t>
            </a:r>
            <a:endParaRPr lang="en-US" altLang="zh-CN" dirty="0"/>
          </a:p>
          <a:p>
            <a:pPr lvl="1" eaLnBrk="1" hangingPunct="1"/>
            <a:r>
              <a:rPr lang="en-US" altLang="zh-CN" dirty="0"/>
              <a:t> read() and </a:t>
            </a:r>
            <a:r>
              <a:rPr lang="en-US" altLang="zh-CN" dirty="0">
                <a:sym typeface="+mn-ea"/>
              </a:rPr>
              <a:t>write() </a:t>
            </a:r>
            <a:endParaRPr lang="en-US" altLang="zh-CN" dirty="0"/>
          </a:p>
          <a:p>
            <a:pPr lvl="1" eaLnBrk="1" hangingPunct="1">
              <a:buNone/>
            </a:pPr>
            <a:r>
              <a:rPr lang="en-US" altLang="zh-CN" dirty="0"/>
              <a:t>   read and write to a </a:t>
            </a:r>
            <a:r>
              <a:rPr lang="en-US" altLang="zh-CN" b="1" i="1" dirty="0">
                <a:solidFill>
                  <a:srgbClr val="FF0000"/>
                </a:solidFill>
              </a:rPr>
              <a:t>binary file</a:t>
            </a:r>
            <a:endParaRPr lang="en-US" altLang="zh-CN" b="1" i="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30065" name="Rectangle 17"/>
          <p:cNvSpPr/>
          <p:nvPr/>
        </p:nvSpPr>
        <p:spPr>
          <a:xfrm>
            <a:off x="3419475" y="404813"/>
            <a:ext cx="1981200" cy="503237"/>
          </a:xfrm>
          <a:prstGeom prst="rect">
            <a:avLst/>
          </a:prstGeom>
          <a:solidFill>
            <a:schemeClr val="accent1"/>
          </a:solidFill>
          <a:ln w="28575">
            <a:noFill/>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ios</a:t>
            </a:r>
            <a:endParaRPr lang="en-US" altLang="zh-CN" sz="1800" dirty="0">
              <a:latin typeface="Comic Sans MS" panose="030F0702030302020204" pitchFamily="66" charset="0"/>
            </a:endParaRPr>
          </a:p>
        </p:txBody>
      </p:sp>
      <p:sp>
        <p:nvSpPr>
          <p:cNvPr id="130066" name="Rectangle 18"/>
          <p:cNvSpPr/>
          <p:nvPr/>
        </p:nvSpPr>
        <p:spPr>
          <a:xfrm>
            <a:off x="3563938" y="1412875"/>
            <a:ext cx="1981200" cy="503238"/>
          </a:xfrm>
          <a:prstGeom prst="rect">
            <a:avLst/>
          </a:prstGeom>
          <a:solidFill>
            <a:schemeClr val="accent1"/>
          </a:solidFill>
          <a:ln w="28575">
            <a:noFill/>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streambuf</a:t>
            </a:r>
            <a:endParaRPr lang="en-US" altLang="zh-CN" sz="1800" dirty="0">
              <a:latin typeface="Comic Sans MS" panose="030F0702030302020204" pitchFamily="66" charset="0"/>
            </a:endParaRPr>
          </a:p>
        </p:txBody>
      </p:sp>
      <p:sp>
        <p:nvSpPr>
          <p:cNvPr id="130067" name="Rectangle 19"/>
          <p:cNvSpPr/>
          <p:nvPr/>
        </p:nvSpPr>
        <p:spPr>
          <a:xfrm>
            <a:off x="6335713" y="1392238"/>
            <a:ext cx="1981200" cy="503237"/>
          </a:xfrm>
          <a:prstGeom prst="rect">
            <a:avLst/>
          </a:prstGeom>
          <a:solidFill>
            <a:schemeClr val="accent1"/>
          </a:solidFill>
          <a:ln w="28575">
            <a:noFill/>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ostream</a:t>
            </a:r>
            <a:endParaRPr lang="en-US" altLang="zh-CN" sz="1800" dirty="0">
              <a:latin typeface="Comic Sans MS" panose="030F0702030302020204" pitchFamily="66" charset="0"/>
            </a:endParaRPr>
          </a:p>
        </p:txBody>
      </p:sp>
      <p:sp>
        <p:nvSpPr>
          <p:cNvPr id="130068" name="Rectangle 20"/>
          <p:cNvSpPr/>
          <p:nvPr/>
        </p:nvSpPr>
        <p:spPr>
          <a:xfrm>
            <a:off x="719138" y="1412875"/>
            <a:ext cx="1296987" cy="503238"/>
          </a:xfrm>
          <a:prstGeom prst="rect">
            <a:avLst/>
          </a:prstGeom>
          <a:solidFill>
            <a:schemeClr val="accent1"/>
          </a:solidFill>
          <a:ln w="28575">
            <a:noFill/>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istream</a:t>
            </a:r>
            <a:endParaRPr lang="en-US" altLang="zh-CN" sz="1800" dirty="0">
              <a:latin typeface="Comic Sans MS" panose="030F0702030302020204" pitchFamily="66" charset="0"/>
            </a:endParaRPr>
          </a:p>
        </p:txBody>
      </p:sp>
      <p:sp>
        <p:nvSpPr>
          <p:cNvPr id="130069" name="Rectangle 21"/>
          <p:cNvSpPr/>
          <p:nvPr/>
        </p:nvSpPr>
        <p:spPr>
          <a:xfrm>
            <a:off x="3492500" y="2600325"/>
            <a:ext cx="1981200" cy="503238"/>
          </a:xfrm>
          <a:prstGeom prst="rect">
            <a:avLst/>
          </a:prstGeom>
          <a:solidFill>
            <a:schemeClr val="accent1"/>
          </a:solidFill>
          <a:ln w="28575">
            <a:noFill/>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iostream</a:t>
            </a:r>
            <a:endParaRPr lang="en-US" altLang="zh-CN" sz="1800" dirty="0">
              <a:latin typeface="Comic Sans MS" panose="030F0702030302020204" pitchFamily="66" charset="0"/>
            </a:endParaRPr>
          </a:p>
        </p:txBody>
      </p:sp>
      <p:sp>
        <p:nvSpPr>
          <p:cNvPr id="130070" name="Rectangle 22"/>
          <p:cNvSpPr/>
          <p:nvPr/>
        </p:nvSpPr>
        <p:spPr>
          <a:xfrm>
            <a:off x="3779838" y="3644900"/>
            <a:ext cx="1285875" cy="503238"/>
          </a:xfrm>
          <a:prstGeom prst="rect">
            <a:avLst/>
          </a:prstGeom>
          <a:solidFill>
            <a:schemeClr val="accent1"/>
          </a:solidFill>
          <a:ln w="28575" cap="flat" cmpd="sng">
            <a:solidFill>
              <a:srgbClr val="FF0000"/>
            </a:solidFill>
            <a:prstDash val="solid"/>
            <a:miter/>
            <a:headEnd type="none" w="sm" len="sm"/>
            <a:tailEnd type="none" w="sm" len="sm"/>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fstream</a:t>
            </a:r>
            <a:endParaRPr lang="en-US" altLang="zh-CN" sz="1800" dirty="0">
              <a:latin typeface="Comic Sans MS" panose="030F0702030302020204" pitchFamily="66" charset="0"/>
            </a:endParaRPr>
          </a:p>
        </p:txBody>
      </p:sp>
      <p:sp>
        <p:nvSpPr>
          <p:cNvPr id="130071" name="Rectangle 23"/>
          <p:cNvSpPr/>
          <p:nvPr/>
        </p:nvSpPr>
        <p:spPr>
          <a:xfrm>
            <a:off x="7632700" y="4160838"/>
            <a:ext cx="936625" cy="503237"/>
          </a:xfrm>
          <a:prstGeom prst="rect">
            <a:avLst/>
          </a:prstGeom>
          <a:solidFill>
            <a:schemeClr val="accent1"/>
          </a:solidFill>
          <a:ln w="28575">
            <a:noFill/>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filebuf</a:t>
            </a:r>
            <a:endParaRPr lang="en-US" altLang="zh-CN" sz="1800" dirty="0">
              <a:latin typeface="Comic Sans MS" panose="030F0702030302020204" pitchFamily="66" charset="0"/>
            </a:endParaRPr>
          </a:p>
        </p:txBody>
      </p:sp>
      <p:sp>
        <p:nvSpPr>
          <p:cNvPr id="130072" name="Rectangle 24"/>
          <p:cNvSpPr/>
          <p:nvPr/>
        </p:nvSpPr>
        <p:spPr>
          <a:xfrm>
            <a:off x="6040438" y="3667125"/>
            <a:ext cx="1273175" cy="503238"/>
          </a:xfrm>
          <a:prstGeom prst="rect">
            <a:avLst/>
          </a:prstGeom>
          <a:solidFill>
            <a:schemeClr val="accent1"/>
          </a:solidFill>
          <a:ln w="28575" cap="flat" cmpd="sng">
            <a:solidFill>
              <a:srgbClr val="FF0000"/>
            </a:solidFill>
            <a:prstDash val="solid"/>
            <a:miter/>
            <a:headEnd type="none" w="sm" len="sm"/>
            <a:tailEnd type="none" w="sm" len="sm"/>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ofstream</a:t>
            </a:r>
            <a:endParaRPr lang="en-US" altLang="zh-CN" sz="1800" dirty="0">
              <a:latin typeface="Comic Sans MS" panose="030F0702030302020204" pitchFamily="66" charset="0"/>
            </a:endParaRPr>
          </a:p>
        </p:txBody>
      </p:sp>
      <p:sp>
        <p:nvSpPr>
          <p:cNvPr id="130073" name="Rectangle 25"/>
          <p:cNvSpPr/>
          <p:nvPr/>
        </p:nvSpPr>
        <p:spPr>
          <a:xfrm>
            <a:off x="827088" y="3649663"/>
            <a:ext cx="1300162" cy="503237"/>
          </a:xfrm>
          <a:prstGeom prst="rect">
            <a:avLst/>
          </a:prstGeom>
          <a:solidFill>
            <a:schemeClr val="accent1"/>
          </a:solidFill>
          <a:ln w="28575" cap="flat" cmpd="sng">
            <a:solidFill>
              <a:srgbClr val="FF0000"/>
            </a:solidFill>
            <a:prstDash val="solid"/>
            <a:miter/>
            <a:headEnd type="none" w="sm" len="sm"/>
            <a:tailEnd type="none" w="sm" len="sm"/>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ifstream</a:t>
            </a:r>
            <a:endParaRPr lang="en-US" altLang="zh-CN" sz="1800" dirty="0">
              <a:latin typeface="Comic Sans MS" panose="030F0702030302020204" pitchFamily="66" charset="0"/>
            </a:endParaRPr>
          </a:p>
        </p:txBody>
      </p:sp>
      <p:sp>
        <p:nvSpPr>
          <p:cNvPr id="130074" name="Rectangle 26"/>
          <p:cNvSpPr/>
          <p:nvPr/>
        </p:nvSpPr>
        <p:spPr>
          <a:xfrm>
            <a:off x="3983038" y="5265738"/>
            <a:ext cx="1981200" cy="503237"/>
          </a:xfrm>
          <a:prstGeom prst="rect">
            <a:avLst/>
          </a:prstGeom>
          <a:solidFill>
            <a:schemeClr val="accent1"/>
          </a:solidFill>
          <a:ln w="28575">
            <a:noFill/>
          </a:ln>
          <a:effectLst>
            <a:prstShdw prst="shdw17" dist="17961" dir="2699999">
              <a:schemeClr val="folHlink"/>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latin typeface="Comic Sans MS" panose="030F0702030302020204" pitchFamily="66" charset="0"/>
              </a:rPr>
              <a:t>fstreambase</a:t>
            </a:r>
            <a:endParaRPr lang="en-US" altLang="zh-CN" sz="1800" dirty="0">
              <a:latin typeface="Comic Sans MS" panose="030F0702030302020204" pitchFamily="66" charset="0"/>
            </a:endParaRPr>
          </a:p>
        </p:txBody>
      </p:sp>
      <p:grpSp>
        <p:nvGrpSpPr>
          <p:cNvPr id="2" name="Group 43"/>
          <p:cNvGrpSpPr/>
          <p:nvPr/>
        </p:nvGrpSpPr>
        <p:grpSpPr>
          <a:xfrm>
            <a:off x="0" y="657225"/>
            <a:ext cx="9144000" cy="4860925"/>
            <a:chOff x="0" y="414"/>
            <a:chExt cx="5760" cy="3062"/>
          </a:xfrm>
        </p:grpSpPr>
        <p:cxnSp>
          <p:nvCxnSpPr>
            <p:cNvPr id="6158" name="AutoShape 41"/>
            <p:cNvCxnSpPr>
              <a:stCxn id="130066" idx="2"/>
              <a:endCxn id="130071" idx="2"/>
            </p:cNvCxnSpPr>
            <p:nvPr/>
          </p:nvCxnSpPr>
          <p:spPr>
            <a:xfrm rot="-5400000" flipH="1">
              <a:off x="3281" y="803"/>
              <a:ext cx="1409" cy="2234"/>
            </a:xfrm>
            <a:prstGeom prst="bentConnector3">
              <a:avLst>
                <a:gd name="adj1" fmla="val 14194"/>
              </a:avLst>
            </a:prstGeom>
            <a:ln w="28575" cap="flat" cmpd="sng">
              <a:solidFill>
                <a:schemeClr val="tx1"/>
              </a:solidFill>
              <a:prstDash val="solid"/>
              <a:miter/>
              <a:headEnd type="stealth" w="lg" len="lg"/>
              <a:tailEnd type="none" w="lg" len="lg"/>
            </a:ln>
          </p:spPr>
        </p:cxnSp>
        <p:sp>
          <p:nvSpPr>
            <p:cNvPr id="6159" name="Line 27"/>
            <p:cNvSpPr/>
            <p:nvPr/>
          </p:nvSpPr>
          <p:spPr>
            <a:xfrm>
              <a:off x="2789" y="572"/>
              <a:ext cx="0" cy="341"/>
            </a:xfrm>
            <a:prstGeom prst="line">
              <a:avLst/>
            </a:prstGeom>
            <a:ln w="28575" cap="flat" cmpd="sng">
              <a:solidFill>
                <a:schemeClr val="tx1"/>
              </a:solidFill>
              <a:prstDash val="solid"/>
              <a:headEnd type="stealth" w="sm" len="sm"/>
              <a:tailEnd type="none" w="lg" len="lg"/>
            </a:ln>
          </p:spPr>
        </p:sp>
        <p:sp>
          <p:nvSpPr>
            <p:cNvPr id="6160" name="Line 28"/>
            <p:cNvSpPr/>
            <p:nvPr/>
          </p:nvSpPr>
          <p:spPr>
            <a:xfrm>
              <a:off x="3424" y="459"/>
              <a:ext cx="1134" cy="408"/>
            </a:xfrm>
            <a:prstGeom prst="line">
              <a:avLst/>
            </a:prstGeom>
            <a:ln w="28575" cap="flat" cmpd="sng">
              <a:solidFill>
                <a:schemeClr val="tx1"/>
              </a:solidFill>
              <a:prstDash val="solid"/>
              <a:headEnd type="stealth" w="lg" len="lg"/>
              <a:tailEnd type="none" w="lg" len="lg"/>
            </a:ln>
          </p:spPr>
        </p:sp>
        <p:sp>
          <p:nvSpPr>
            <p:cNvPr id="6161" name="Line 30"/>
            <p:cNvSpPr/>
            <p:nvPr/>
          </p:nvSpPr>
          <p:spPr>
            <a:xfrm flipH="1" flipV="1">
              <a:off x="998" y="2614"/>
              <a:ext cx="1519" cy="680"/>
            </a:xfrm>
            <a:prstGeom prst="line">
              <a:avLst/>
            </a:prstGeom>
            <a:ln w="28575" cap="flat" cmpd="sng">
              <a:solidFill>
                <a:schemeClr val="tx1"/>
              </a:solidFill>
              <a:prstDash val="solid"/>
              <a:headEnd type="none" w="lg" len="lg"/>
              <a:tailEnd type="triangle" w="lg" len="lg"/>
            </a:ln>
          </p:spPr>
        </p:sp>
        <p:sp>
          <p:nvSpPr>
            <p:cNvPr id="6162" name="Line 31"/>
            <p:cNvSpPr/>
            <p:nvPr/>
          </p:nvSpPr>
          <p:spPr>
            <a:xfrm flipH="1" flipV="1">
              <a:off x="2767" y="2591"/>
              <a:ext cx="0" cy="703"/>
            </a:xfrm>
            <a:prstGeom prst="line">
              <a:avLst/>
            </a:prstGeom>
            <a:ln w="28575" cap="flat" cmpd="sng">
              <a:solidFill>
                <a:schemeClr val="tx1"/>
              </a:solidFill>
              <a:prstDash val="solid"/>
              <a:headEnd type="none" w="sm" len="sm"/>
              <a:tailEnd type="triangle" w="lg" len="lg"/>
            </a:ln>
          </p:spPr>
        </p:sp>
        <p:sp>
          <p:nvSpPr>
            <p:cNvPr id="6163" name="Line 32"/>
            <p:cNvSpPr/>
            <p:nvPr/>
          </p:nvSpPr>
          <p:spPr>
            <a:xfrm flipV="1">
              <a:off x="3220" y="2614"/>
              <a:ext cx="703" cy="680"/>
            </a:xfrm>
            <a:prstGeom prst="line">
              <a:avLst/>
            </a:prstGeom>
            <a:ln w="28575" cap="flat" cmpd="sng">
              <a:solidFill>
                <a:schemeClr val="tx1"/>
              </a:solidFill>
              <a:prstDash val="solid"/>
              <a:headEnd type="none" w="sm" len="sm"/>
              <a:tailEnd type="triangle" w="lg" len="lg"/>
            </a:ln>
          </p:spPr>
        </p:sp>
        <p:sp>
          <p:nvSpPr>
            <p:cNvPr id="6164" name="Line 34"/>
            <p:cNvSpPr/>
            <p:nvPr/>
          </p:nvSpPr>
          <p:spPr>
            <a:xfrm>
              <a:off x="2721" y="1956"/>
              <a:ext cx="23" cy="340"/>
            </a:xfrm>
            <a:prstGeom prst="line">
              <a:avLst/>
            </a:prstGeom>
            <a:ln w="28575" cap="flat" cmpd="sng">
              <a:solidFill>
                <a:schemeClr val="tx1"/>
              </a:solidFill>
              <a:prstDash val="solid"/>
              <a:headEnd type="stealth" w="lg" len="lg"/>
              <a:tailEnd type="none" w="lg" len="lg"/>
            </a:ln>
          </p:spPr>
        </p:sp>
        <p:sp>
          <p:nvSpPr>
            <p:cNvPr id="6165" name="Line 35"/>
            <p:cNvSpPr/>
            <p:nvPr/>
          </p:nvSpPr>
          <p:spPr>
            <a:xfrm>
              <a:off x="725" y="1207"/>
              <a:ext cx="0" cy="1089"/>
            </a:xfrm>
            <a:prstGeom prst="line">
              <a:avLst/>
            </a:prstGeom>
            <a:ln w="28575" cap="flat" cmpd="sng">
              <a:solidFill>
                <a:schemeClr val="tx1"/>
              </a:solidFill>
              <a:prstDash val="solid"/>
              <a:headEnd type="stealth" w="lg" len="lg"/>
              <a:tailEnd type="none" w="lg" len="lg"/>
            </a:ln>
          </p:spPr>
        </p:sp>
        <p:sp>
          <p:nvSpPr>
            <p:cNvPr id="6166" name="Line 38"/>
            <p:cNvSpPr/>
            <p:nvPr/>
          </p:nvSpPr>
          <p:spPr>
            <a:xfrm>
              <a:off x="1111" y="1230"/>
              <a:ext cx="1656" cy="386"/>
            </a:xfrm>
            <a:prstGeom prst="line">
              <a:avLst/>
            </a:prstGeom>
            <a:ln w="28575" cap="flat" cmpd="sng">
              <a:solidFill>
                <a:schemeClr val="tx1"/>
              </a:solidFill>
              <a:prstDash val="solid"/>
              <a:headEnd type="stealth" w="lg" len="lg"/>
              <a:tailEnd type="none" w="lg" len="lg"/>
            </a:ln>
          </p:spPr>
        </p:sp>
        <p:sp>
          <p:nvSpPr>
            <p:cNvPr id="6167" name="Line 36"/>
            <p:cNvSpPr/>
            <p:nvPr/>
          </p:nvSpPr>
          <p:spPr>
            <a:xfrm>
              <a:off x="4173" y="1185"/>
              <a:ext cx="29" cy="1110"/>
            </a:xfrm>
            <a:prstGeom prst="line">
              <a:avLst/>
            </a:prstGeom>
            <a:ln w="28575" cap="flat" cmpd="sng">
              <a:solidFill>
                <a:schemeClr val="tx1"/>
              </a:solidFill>
              <a:prstDash val="solid"/>
              <a:headEnd type="stealth" w="lg" len="lg"/>
              <a:tailEnd type="none" w="lg" len="lg"/>
            </a:ln>
          </p:spPr>
        </p:sp>
        <p:sp>
          <p:nvSpPr>
            <p:cNvPr id="6168" name="Line 37"/>
            <p:cNvSpPr/>
            <p:nvPr/>
          </p:nvSpPr>
          <p:spPr>
            <a:xfrm flipH="1">
              <a:off x="3152" y="1185"/>
              <a:ext cx="839" cy="431"/>
            </a:xfrm>
            <a:prstGeom prst="line">
              <a:avLst/>
            </a:prstGeom>
            <a:ln w="28575" cap="flat" cmpd="sng">
              <a:solidFill>
                <a:schemeClr val="tx1"/>
              </a:solidFill>
              <a:prstDash val="solid"/>
              <a:headEnd type="stealth" w="lg" len="lg"/>
              <a:tailEnd type="none" w="lg" len="lg"/>
            </a:ln>
          </p:spPr>
        </p:sp>
        <p:cxnSp>
          <p:nvCxnSpPr>
            <p:cNvPr id="6169" name="AutoShape 40"/>
            <p:cNvCxnSpPr>
              <a:stCxn id="130065" idx="1"/>
              <a:endCxn id="130074" idx="1"/>
            </p:cNvCxnSpPr>
            <p:nvPr/>
          </p:nvCxnSpPr>
          <p:spPr>
            <a:xfrm rot="10800000" flipH="1" flipV="1">
              <a:off x="2145" y="414"/>
              <a:ext cx="355" cy="3062"/>
            </a:xfrm>
            <a:prstGeom prst="bentConnector3">
              <a:avLst>
                <a:gd name="adj1" fmla="val -559440"/>
              </a:avLst>
            </a:prstGeom>
            <a:ln w="28575" cap="flat" cmpd="sng">
              <a:solidFill>
                <a:schemeClr val="tx1"/>
              </a:solidFill>
              <a:prstDash val="solid"/>
              <a:miter/>
              <a:headEnd type="stealth" w="lg" len="lg"/>
              <a:tailEnd type="none" w="lg" len="lg"/>
            </a:ln>
          </p:spPr>
        </p:cxnSp>
        <p:sp>
          <p:nvSpPr>
            <p:cNvPr id="6170" name="Line 39"/>
            <p:cNvSpPr/>
            <p:nvPr/>
          </p:nvSpPr>
          <p:spPr>
            <a:xfrm>
              <a:off x="0" y="2047"/>
              <a:ext cx="5760" cy="0"/>
            </a:xfrm>
            <a:prstGeom prst="line">
              <a:avLst/>
            </a:prstGeom>
            <a:ln w="28575" cap="rnd" cmpd="sng">
              <a:solidFill>
                <a:schemeClr val="tx1"/>
              </a:solidFill>
              <a:prstDash val="sysDot"/>
              <a:headEnd type="none" w="sm" len="sm"/>
              <a:tailEnd type="none" w="lg" len="lg"/>
            </a:ln>
          </p:spPr>
        </p:sp>
        <p:sp>
          <p:nvSpPr>
            <p:cNvPr id="6171" name="Line 42"/>
            <p:cNvSpPr/>
            <p:nvPr/>
          </p:nvSpPr>
          <p:spPr>
            <a:xfrm flipV="1">
              <a:off x="862" y="482"/>
              <a:ext cx="1315" cy="385"/>
            </a:xfrm>
            <a:prstGeom prst="line">
              <a:avLst/>
            </a:prstGeom>
            <a:ln w="28575" cap="flat" cmpd="sng">
              <a:solidFill>
                <a:schemeClr val="tx1"/>
              </a:solidFill>
              <a:prstDash val="solid"/>
              <a:headEnd type="none" w="med" len="med"/>
              <a:tailEnd type="stealth" w="lg" len="lg"/>
            </a:ln>
          </p:spPr>
        </p:sp>
      </p:grpSp>
      <p:sp>
        <p:nvSpPr>
          <p:cNvPr id="6157" name="Text Box 29"/>
          <p:cNvSpPr txBox="1"/>
          <p:nvPr/>
        </p:nvSpPr>
        <p:spPr>
          <a:xfrm>
            <a:off x="395288" y="6021388"/>
            <a:ext cx="792162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Stream classes for file operations are declared in the header file </a:t>
            </a:r>
            <a:r>
              <a:rPr lang="en-US" altLang="zh-CN" sz="1800" b="1" i="1" dirty="0">
                <a:solidFill>
                  <a:srgbClr val="0066FF"/>
                </a:solidFill>
              </a:rPr>
              <a:t>fstream</a:t>
            </a:r>
            <a:r>
              <a:rPr lang="en-US" altLang="zh-CN" sz="1800" dirty="0"/>
              <a:t>, and therefore we must include the file in any program that uses files.</a:t>
            </a:r>
            <a:endParaRPr lang="en-US" altLang="zh-CN"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130065"/>
                                        </p:tgtEl>
                                        <p:attrNameLst>
                                          <p:attrName>style.visibility</p:attrName>
                                        </p:attrNameLst>
                                      </p:cBhvr>
                                      <p:to>
                                        <p:strVal val="visible"/>
                                      </p:to>
                                    </p:set>
                                    <p:anim to="" calcmode="lin" valueType="num">
                                      <p:cBhvr>
                                        <p:cTn id="7" dur="1" fill="hold"/>
                                        <p:tgtEl>
                                          <p:spTgt spid="130065"/>
                                        </p:tgtEl>
                                        <p:attrNameLst>
                                          <p:attrName>style.visibility</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30068"/>
                                        </p:tgtEl>
                                        <p:attrNameLst>
                                          <p:attrName>style.visibility</p:attrName>
                                        </p:attrNameLst>
                                      </p:cBhvr>
                                      <p:to>
                                        <p:strVal val="visible"/>
                                      </p:to>
                                    </p:set>
                                    <p:anim to="" calcmode="lin" valueType="num">
                                      <p:cBhvr>
                                        <p:cTn id="11" dur="1" fill="hold"/>
                                        <p:tgtEl>
                                          <p:spTgt spid="130068"/>
                                        </p:tgtEl>
                                        <p:attrNameLst>
                                          <p:attrName>style.visibility</p:attrName>
                                        </p:attrNameLst>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130066"/>
                                        </p:tgtEl>
                                        <p:attrNameLst>
                                          <p:attrName>style.visibility</p:attrName>
                                        </p:attrNameLst>
                                      </p:cBhvr>
                                      <p:to>
                                        <p:strVal val="visible"/>
                                      </p:to>
                                    </p:set>
                                    <p:anim to="" calcmode="lin" valueType="num">
                                      <p:cBhvr>
                                        <p:cTn id="15" dur="1" fill="hold"/>
                                        <p:tgtEl>
                                          <p:spTgt spid="130066"/>
                                        </p:tgtEl>
                                        <p:attrNameLst>
                                          <p:attrName>style.visibility</p:attrName>
                                        </p:attrNameLst>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30067"/>
                                        </p:tgtEl>
                                        <p:attrNameLst>
                                          <p:attrName>style.visibility</p:attrName>
                                        </p:attrNameLst>
                                      </p:cBhvr>
                                      <p:to>
                                        <p:strVal val="visible"/>
                                      </p:to>
                                    </p:set>
                                    <p:anim to="" calcmode="lin" valueType="num">
                                      <p:cBhvr>
                                        <p:cTn id="19" dur="1" fill="hold"/>
                                        <p:tgtEl>
                                          <p:spTgt spid="130067"/>
                                        </p:tgtEl>
                                        <p:attrNameLst>
                                          <p:attrName>style.visibility</p:attrName>
                                        </p:attrNameLst>
                                      </p:cBhvr>
                                    </p:anim>
                                  </p:childTnLst>
                                </p:cTn>
                              </p:par>
                            </p:childTnLst>
                          </p:cTn>
                        </p:par>
                        <p:par>
                          <p:cTn id="20" fill="hold">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130069"/>
                                        </p:tgtEl>
                                        <p:attrNameLst>
                                          <p:attrName>style.visibility</p:attrName>
                                        </p:attrNameLst>
                                      </p:cBhvr>
                                      <p:to>
                                        <p:strVal val="visible"/>
                                      </p:to>
                                    </p:set>
                                    <p:anim to="" calcmode="lin" valueType="num">
                                      <p:cBhvr>
                                        <p:cTn id="23" dur="1" fill="hold"/>
                                        <p:tgtEl>
                                          <p:spTgt spid="130069"/>
                                        </p:tgtEl>
                                        <p:attrNameLst>
                                          <p:attrName>style.visibility</p:attrName>
                                        </p:attrNameLst>
                                      </p:cBhvr>
                                    </p:anim>
                                  </p:childTnLst>
                                </p:cTn>
                              </p:par>
                            </p:childTnLst>
                          </p:cTn>
                        </p:par>
                        <p:par>
                          <p:cTn id="24" fill="hold">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130070"/>
                                        </p:tgtEl>
                                        <p:attrNameLst>
                                          <p:attrName>style.visibility</p:attrName>
                                        </p:attrNameLst>
                                      </p:cBhvr>
                                      <p:to>
                                        <p:strVal val="visible"/>
                                      </p:to>
                                    </p:set>
                                    <p:anim to="" calcmode="lin" valueType="num">
                                      <p:cBhvr>
                                        <p:cTn id="27" dur="1" fill="hold"/>
                                        <p:tgtEl>
                                          <p:spTgt spid="130070"/>
                                        </p:tgtEl>
                                        <p:attrNameLst>
                                          <p:attrName>style.visibility</p:attrName>
                                        </p:attrNameLst>
                                      </p:cBhvr>
                                    </p:anim>
                                  </p:childTnLst>
                                </p:cTn>
                              </p:par>
                            </p:childTnLst>
                          </p:cTn>
                        </p:par>
                        <p:par>
                          <p:cTn id="28" fill="hold">
                            <p:stCondLst>
                              <p:cond delay="0"/>
                            </p:stCondLst>
                            <p:childTnLst>
                              <p:par>
                                <p:cTn id="29" presetID="24" presetClass="entr" presetSubtype="0" fill="hold" grpId="0" nodeType="afterEffect">
                                  <p:stCondLst>
                                    <p:cond delay="0"/>
                                  </p:stCondLst>
                                  <p:childTnLst>
                                    <p:set>
                                      <p:cBhvr>
                                        <p:cTn id="30" dur="1" fill="hold">
                                          <p:stCondLst>
                                            <p:cond delay="0"/>
                                          </p:stCondLst>
                                        </p:cTn>
                                        <p:tgtEl>
                                          <p:spTgt spid="130073"/>
                                        </p:tgtEl>
                                        <p:attrNameLst>
                                          <p:attrName>style.visibility</p:attrName>
                                        </p:attrNameLst>
                                      </p:cBhvr>
                                      <p:to>
                                        <p:strVal val="visible"/>
                                      </p:to>
                                    </p:set>
                                    <p:anim to="" calcmode="lin" valueType="num">
                                      <p:cBhvr>
                                        <p:cTn id="31" dur="1" fill="hold"/>
                                        <p:tgtEl>
                                          <p:spTgt spid="130073"/>
                                        </p:tgtEl>
                                        <p:attrNameLst>
                                          <p:attrName>style.visibility</p:attrName>
                                        </p:attrNameLst>
                                      </p:cBhvr>
                                    </p:anim>
                                  </p:childTnLst>
                                </p:cTn>
                              </p:par>
                            </p:childTnLst>
                          </p:cTn>
                        </p:par>
                        <p:par>
                          <p:cTn id="32" fill="hold">
                            <p:stCondLst>
                              <p:cond delay="0"/>
                            </p:stCondLst>
                            <p:childTnLst>
                              <p:par>
                                <p:cTn id="33" presetID="24" presetClass="entr" presetSubtype="0" fill="hold" grpId="0" nodeType="afterEffect">
                                  <p:stCondLst>
                                    <p:cond delay="0"/>
                                  </p:stCondLst>
                                  <p:childTnLst>
                                    <p:set>
                                      <p:cBhvr>
                                        <p:cTn id="34" dur="1" fill="hold">
                                          <p:stCondLst>
                                            <p:cond delay="0"/>
                                          </p:stCondLst>
                                        </p:cTn>
                                        <p:tgtEl>
                                          <p:spTgt spid="130074"/>
                                        </p:tgtEl>
                                        <p:attrNameLst>
                                          <p:attrName>style.visibility</p:attrName>
                                        </p:attrNameLst>
                                      </p:cBhvr>
                                      <p:to>
                                        <p:strVal val="visible"/>
                                      </p:to>
                                    </p:set>
                                    <p:anim to="" calcmode="lin" valueType="num">
                                      <p:cBhvr>
                                        <p:cTn id="35" dur="1" fill="hold"/>
                                        <p:tgtEl>
                                          <p:spTgt spid="130074"/>
                                        </p:tgtEl>
                                        <p:attrNameLst>
                                          <p:attrName>style.visibility</p:attrName>
                                        </p:attrNameLst>
                                      </p:cBhvr>
                                    </p:anim>
                                  </p:childTnLst>
                                </p:cTn>
                              </p:par>
                            </p:childTnLst>
                          </p:cTn>
                        </p:par>
                        <p:par>
                          <p:cTn id="36" fill="hold">
                            <p:stCondLst>
                              <p:cond delay="0"/>
                            </p:stCondLst>
                            <p:childTnLst>
                              <p:par>
                                <p:cTn id="37" presetID="24" presetClass="entr" presetSubtype="0" fill="hold" grpId="0" nodeType="afterEffect">
                                  <p:stCondLst>
                                    <p:cond delay="0"/>
                                  </p:stCondLst>
                                  <p:childTnLst>
                                    <p:set>
                                      <p:cBhvr>
                                        <p:cTn id="38" dur="1" fill="hold">
                                          <p:stCondLst>
                                            <p:cond delay="0"/>
                                          </p:stCondLst>
                                        </p:cTn>
                                        <p:tgtEl>
                                          <p:spTgt spid="130072"/>
                                        </p:tgtEl>
                                        <p:attrNameLst>
                                          <p:attrName>style.visibility</p:attrName>
                                        </p:attrNameLst>
                                      </p:cBhvr>
                                      <p:to>
                                        <p:strVal val="visible"/>
                                      </p:to>
                                    </p:set>
                                    <p:anim to="" calcmode="lin" valueType="num">
                                      <p:cBhvr>
                                        <p:cTn id="39" dur="1" fill="hold"/>
                                        <p:tgtEl>
                                          <p:spTgt spid="130072"/>
                                        </p:tgtEl>
                                        <p:attrNameLst>
                                          <p:attrName>style.visibility</p:attrName>
                                        </p:attrNameLst>
                                      </p:cBhvr>
                                    </p:anim>
                                  </p:childTnLst>
                                </p:cTn>
                              </p:par>
                            </p:childTnLst>
                          </p:cTn>
                        </p:par>
                        <p:par>
                          <p:cTn id="40" fill="hold">
                            <p:stCondLst>
                              <p:cond delay="0"/>
                            </p:stCondLst>
                            <p:childTnLst>
                              <p:par>
                                <p:cTn id="41" presetID="24" presetClass="entr" presetSubtype="0" fill="hold" grpId="0" nodeType="afterEffect">
                                  <p:stCondLst>
                                    <p:cond delay="0"/>
                                  </p:stCondLst>
                                  <p:childTnLst>
                                    <p:set>
                                      <p:cBhvr>
                                        <p:cTn id="42" dur="1" fill="hold">
                                          <p:stCondLst>
                                            <p:cond delay="0"/>
                                          </p:stCondLst>
                                        </p:cTn>
                                        <p:tgtEl>
                                          <p:spTgt spid="130071"/>
                                        </p:tgtEl>
                                        <p:attrNameLst>
                                          <p:attrName>style.visibility</p:attrName>
                                        </p:attrNameLst>
                                      </p:cBhvr>
                                      <p:to>
                                        <p:strVal val="visible"/>
                                      </p:to>
                                    </p:set>
                                    <p:anim to="" calcmode="lin" valueType="num">
                                      <p:cBhvr>
                                        <p:cTn id="43" dur="1" fill="hold"/>
                                        <p:tgtEl>
                                          <p:spTgt spid="130071"/>
                                        </p:tgtEl>
                                        <p:attrNameLst>
                                          <p:attrName>style.visibility</p:attrName>
                                        </p:attrNameLst>
                                      </p:cBhvr>
                                    </p:anim>
                                  </p:childTnLst>
                                </p:cTn>
                              </p:par>
                            </p:childTnLst>
                          </p:cTn>
                        </p:par>
                        <p:par>
                          <p:cTn id="44" fill="hold">
                            <p:stCondLst>
                              <p:cond delay="0"/>
                            </p:stCondLst>
                            <p:childTnLst>
                              <p:par>
                                <p:cTn id="45" presetID="24"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to="" calcmode="lin" valueType="num">
                                      <p:cBhvr>
                                        <p:cTn id="47" dur="1" fill="hold"/>
                                        <p:tgtEl>
                                          <p:spTgt spid="2"/>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5" grpId="0" animBg="1"/>
      <p:bldP spid="130066" grpId="0" animBg="1"/>
      <p:bldP spid="130067" grpId="0" animBg="1"/>
      <p:bldP spid="130068" grpId="0" animBg="1"/>
      <p:bldP spid="130069" grpId="0" animBg="1"/>
      <p:bldP spid="130070" grpId="0" animBg="1"/>
      <p:bldP spid="130071" grpId="0" animBg="1"/>
      <p:bldP spid="130072" grpId="0" animBg="1"/>
      <p:bldP spid="130073" grpId="0" animBg="1"/>
      <p:bldP spid="13007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p:txBody>
          <a:bodyPr vert="horz" wrap="square" lIns="91440" tIns="45720" rIns="91440" bIns="45720" anchor="ctr" anchorCtr="0"/>
          <a:p>
            <a:pPr eaLnBrk="1" hangingPunct="1"/>
            <a:r>
              <a:rPr lang="en-US" altLang="zh-CN" dirty="0"/>
              <a:t>The getline Member Function</a:t>
            </a:r>
            <a:endParaRPr lang="en-US" altLang="zh-CN" dirty="0"/>
          </a:p>
        </p:txBody>
      </p:sp>
      <p:sp>
        <p:nvSpPr>
          <p:cNvPr id="39939" name="Rectangle 3"/>
          <p:cNvSpPr>
            <a:spLocks noGrp="1"/>
          </p:cNvSpPr>
          <p:nvPr>
            <p:ph idx="1"/>
          </p:nvPr>
        </p:nvSpPr>
        <p:spPr/>
        <p:txBody>
          <a:bodyPr vert="horz" wrap="square" lIns="91440" tIns="45720" rIns="91440" bIns="45720" anchor="t" anchorCtr="0"/>
          <a:p>
            <a:pPr eaLnBrk="1" hangingPunct="1"/>
            <a:r>
              <a:rPr lang="en-US" altLang="zh-CN" sz="2800" dirty="0"/>
              <a:t>getline(str, 81, </a:t>
            </a:r>
            <a:r>
              <a:rPr lang="en-US" altLang="zh-CN" sz="2800" dirty="0">
                <a:latin typeface="Times New Roman" panose="02020603050405020304" pitchFamily="18" charset="0"/>
              </a:rPr>
              <a:t>‘</a:t>
            </a:r>
            <a:r>
              <a:rPr lang="en-US" altLang="zh-CN" sz="2800" dirty="0"/>
              <a:t>\n</a:t>
            </a:r>
            <a:r>
              <a:rPr lang="en-US" altLang="zh-CN" sz="2800" dirty="0">
                <a:latin typeface="Times New Roman" panose="02020603050405020304" pitchFamily="18" charset="0"/>
              </a:rPr>
              <a:t>’</a:t>
            </a:r>
            <a:r>
              <a:rPr lang="en-US" altLang="zh-CN" sz="2800" dirty="0"/>
              <a:t>);</a:t>
            </a:r>
            <a:endParaRPr lang="en-US" altLang="zh-CN" sz="2800" dirty="0"/>
          </a:p>
          <a:p>
            <a:pPr lvl="2" eaLnBrk="1" hangingPunct="1">
              <a:buNone/>
            </a:pPr>
            <a:r>
              <a:rPr lang="en-US" altLang="zh-CN" sz="2000" dirty="0"/>
              <a:t>str </a:t>
            </a:r>
            <a:r>
              <a:rPr lang="en-US" altLang="zh-CN" sz="2000" dirty="0">
                <a:latin typeface="Times New Roman" panose="02020603050405020304" pitchFamily="18" charset="0"/>
              </a:rPr>
              <a:t>–</a:t>
            </a:r>
            <a:r>
              <a:rPr lang="en-US" altLang="zh-CN" sz="2000" dirty="0"/>
              <a:t> This is the name of a character array, or a pointer to a section of memory.  The information read from the file will be stored here.</a:t>
            </a:r>
            <a:endParaRPr lang="en-US" altLang="zh-CN" sz="2000" dirty="0"/>
          </a:p>
          <a:p>
            <a:pPr lvl="2" eaLnBrk="1" hangingPunct="1">
              <a:buNone/>
            </a:pPr>
            <a:r>
              <a:rPr lang="en-US" altLang="zh-CN" sz="2000" dirty="0"/>
              <a:t>81 </a:t>
            </a:r>
            <a:r>
              <a:rPr lang="en-US" altLang="zh-CN" sz="2000" dirty="0">
                <a:latin typeface="Times New Roman" panose="02020603050405020304" pitchFamily="18" charset="0"/>
              </a:rPr>
              <a:t>–</a:t>
            </a:r>
            <a:r>
              <a:rPr lang="en-US" altLang="zh-CN" sz="2000" dirty="0"/>
              <a:t> This number is one greater than the maximum number of characters to be read.  In this example, a maximum of 80 characters will be read.</a:t>
            </a:r>
            <a:endParaRPr lang="en-US" altLang="zh-CN" sz="2000" dirty="0"/>
          </a:p>
          <a:p>
            <a:pPr lvl="2" eaLnBrk="1" hangingPunct="1">
              <a:buNone/>
            </a:pPr>
            <a:r>
              <a:rPr lang="en-US" altLang="zh-CN" sz="2000" dirty="0">
                <a:latin typeface="Times New Roman" panose="02020603050405020304" pitchFamily="18" charset="0"/>
              </a:rPr>
              <a:t>‘</a:t>
            </a:r>
            <a:r>
              <a:rPr lang="en-US" altLang="zh-CN" sz="2000" dirty="0"/>
              <a:t>\n</a:t>
            </a:r>
            <a:r>
              <a:rPr lang="en-US" altLang="zh-CN" sz="2000" dirty="0">
                <a:latin typeface="Times New Roman" panose="02020603050405020304" pitchFamily="18" charset="0"/>
              </a:rPr>
              <a:t>’</a:t>
            </a:r>
            <a:r>
              <a:rPr lang="en-US" altLang="zh-CN" sz="2000" dirty="0"/>
              <a:t> </a:t>
            </a:r>
            <a:r>
              <a:rPr lang="en-US" altLang="zh-CN" sz="2000" dirty="0">
                <a:latin typeface="Times New Roman" panose="02020603050405020304" pitchFamily="18" charset="0"/>
              </a:rPr>
              <a:t>–</a:t>
            </a:r>
            <a:r>
              <a:rPr lang="en-US" altLang="zh-CN" sz="2000" dirty="0"/>
              <a:t> This is a delimiter character of your choice.  If this  delimiter is encountered, it will cause the function to stop reading before it has read the maximum number of characters.  (This argument is optional.  If it</a:t>
            </a:r>
            <a:r>
              <a:rPr lang="en-US" altLang="zh-CN" sz="2000" dirty="0">
                <a:latin typeface="Times New Roman" panose="02020603050405020304" pitchFamily="18" charset="0"/>
              </a:rPr>
              <a:t>’</a:t>
            </a:r>
            <a:r>
              <a:rPr lang="en-US" altLang="zh-CN" sz="2000" dirty="0"/>
              <a:t>s left our, </a:t>
            </a:r>
            <a:r>
              <a:rPr lang="en-US" altLang="zh-CN" sz="2000" dirty="0">
                <a:latin typeface="Times New Roman" panose="02020603050405020304" pitchFamily="18" charset="0"/>
              </a:rPr>
              <a:t>‘</a:t>
            </a:r>
            <a:r>
              <a:rPr lang="en-US" altLang="zh-CN" sz="2000" dirty="0"/>
              <a:t>\n</a:t>
            </a:r>
            <a:r>
              <a:rPr lang="en-US" altLang="zh-CN" sz="2000" dirty="0">
                <a:latin typeface="Times New Roman" panose="02020603050405020304" pitchFamily="18" charset="0"/>
              </a:rPr>
              <a:t>’</a:t>
            </a:r>
            <a:r>
              <a:rPr lang="en-US" altLang="zh-CN" sz="2000" dirty="0"/>
              <a:t> is the default.)</a:t>
            </a:r>
            <a:endParaRPr lang="en-US" altLang="zh-C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a:spLocks noGrp="1"/>
          </p:cNvSpPr>
          <p:nvPr>
            <p:ph idx="1"/>
          </p:nvPr>
        </p:nvSpPr>
        <p:spPr>
          <a:xfrm>
            <a:off x="685800" y="260350"/>
            <a:ext cx="7772400" cy="6381750"/>
          </a:xfrm>
        </p:spPr>
        <p:txBody>
          <a:bodyPr vert="horz" wrap="square" lIns="91440" tIns="45720" rIns="91440" bIns="45720" anchor="t" anchorCtr="0"/>
          <a:p>
            <a:pPr eaLnBrk="1" hangingPunct="1">
              <a:lnSpc>
                <a:spcPct val="80000"/>
              </a:lnSpc>
              <a:buNone/>
            </a:pPr>
            <a:r>
              <a:rPr lang="en-US" altLang="zh-CN" sz="2000" dirty="0">
                <a:solidFill>
                  <a:srgbClr val="000000"/>
                </a:solidFill>
                <a:latin typeface="Courier New" panose="02070309020205020404" pitchFamily="49" charset="0"/>
              </a:rPr>
              <a:t>#include &lt;</a:t>
            </a:r>
            <a:r>
              <a:rPr lang="en-US" altLang="zh-CN" sz="2000" dirty="0">
                <a:solidFill>
                  <a:srgbClr val="000000"/>
                </a:solidFill>
                <a:latin typeface="Courier New" panose="02070309020205020404" pitchFamily="49" charset="0"/>
              </a:rPr>
              <a:t>iostream</a:t>
            </a:r>
            <a:r>
              <a:rPr lang="en-US" altLang="zh-CN" sz="2000" dirty="0">
                <a:solidFill>
                  <a:srgbClr val="000000"/>
                </a:solidFill>
                <a:latin typeface="Courier New" panose="02070309020205020404" pitchFamily="49" charset="0"/>
              </a:rPr>
              <a:t>&gt; </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#include &lt;fstream&gt;</a:t>
            </a:r>
            <a:endParaRPr lang="en-US" altLang="zh-CN" sz="2000" dirty="0">
              <a:solidFill>
                <a:srgbClr val="000000"/>
              </a:solidFill>
              <a:latin typeface="Courier New" panose="02070309020205020404" pitchFamily="49" charset="0"/>
            </a:endParaRPr>
          </a:p>
          <a:p>
            <a:pPr eaLnBrk="1" hangingPunct="1">
              <a:lnSpc>
                <a:spcPct val="80000"/>
              </a:lnSpc>
              <a:buNone/>
            </a:pP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void main(void)</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fstream nameFile;</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char input[81];</a:t>
            </a:r>
            <a:br>
              <a:rPr lang="en-US" altLang="zh-CN" sz="2000" dirty="0">
                <a:solidFill>
                  <a:srgbClr val="000000"/>
                </a:solidFill>
                <a:latin typeface="Courier New" panose="02070309020205020404" pitchFamily="49" charset="0"/>
              </a:rPr>
            </a:b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nameFile.open("murphy.txt", ios::in);</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if (</a:t>
            </a:r>
            <a:r>
              <a:rPr lang="en-US" altLang="zh-CN" sz="2000" dirty="0">
                <a:solidFill>
                  <a:srgbClr val="000000"/>
                </a:solidFill>
                <a:latin typeface="Courier New" panose="02070309020205020404" pitchFamily="49" charset="0"/>
              </a:rPr>
              <a:t>!</a:t>
            </a:r>
            <a:r>
              <a:rPr lang="en-US" altLang="zh-CN" sz="2000" dirty="0">
                <a:solidFill>
                  <a:srgbClr val="000000"/>
                </a:solidFill>
                <a:latin typeface="Courier New" panose="02070309020205020404" pitchFamily="49" charset="0"/>
              </a:rPr>
              <a:t>nameFile)</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cout &lt;&lt; "File open error!" &lt;&lt; endl;</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return;</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nameFile &gt;&gt; input;</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a:t>
            </a:r>
            <a:r>
              <a:rPr lang="en-US" altLang="zh-CN" sz="2000" dirty="0">
                <a:solidFill>
                  <a:srgbClr val="000000"/>
                </a:solidFill>
                <a:latin typeface="Courier New" panose="02070309020205020404" pitchFamily="49" charset="0"/>
              </a:rPr>
              <a:t>while (!nameFile.eof())</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a:t>
            </a:r>
            <a:br>
              <a:rPr lang="en-US" altLang="zh-CN" sz="2000" dirty="0">
                <a:solidFill>
                  <a:srgbClr val="000000"/>
                </a:solidFill>
                <a:latin typeface="Courier New" panose="02070309020205020404" pitchFamily="49" charset="0"/>
              </a:rPr>
            </a:br>
            <a:r>
              <a:rPr lang="en-US" altLang="zh-CN" sz="2000" dirty="0">
                <a:solidFill>
                  <a:srgbClr val="000000"/>
                </a:solidFill>
                <a:latin typeface="Courier New" panose="02070309020205020404" pitchFamily="49" charset="0"/>
              </a:rPr>
              <a:t>	cout &lt;&lt; input;</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nameFile &gt;&gt; </a:t>
            </a:r>
            <a:r>
              <a:rPr lang="en-US" altLang="zh-CN" sz="2000" dirty="0">
                <a:solidFill>
                  <a:srgbClr val="000000"/>
                </a:solidFill>
                <a:latin typeface="Courier New" panose="02070309020205020404" pitchFamily="49" charset="0"/>
              </a:rPr>
              <a:t>i</a:t>
            </a:r>
            <a:r>
              <a:rPr lang="en-US" altLang="zh-CN" sz="2000" dirty="0">
                <a:solidFill>
                  <a:srgbClr val="000000"/>
                </a:solidFill>
                <a:latin typeface="Courier New" panose="02070309020205020404" pitchFamily="49" charset="0"/>
              </a:rPr>
              <a:t>nput;</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nameFile.close();</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	</a:t>
            </a:r>
            <a:endParaRPr lang="en-US" altLang="zh-CN" sz="2000" dirty="0">
              <a:solidFill>
                <a:srgbClr val="000000"/>
              </a:solidFill>
              <a:latin typeface="Courier New" panose="02070309020205020404" pitchFamily="49" charset="0"/>
            </a:endParaRPr>
          </a:p>
        </p:txBody>
      </p:sp>
      <p:sp>
        <p:nvSpPr>
          <p:cNvPr id="36867" name="矩形 1"/>
          <p:cNvSpPr/>
          <p:nvPr/>
        </p:nvSpPr>
        <p:spPr>
          <a:xfrm>
            <a:off x="6372225" y="549275"/>
            <a:ext cx="1941513" cy="175133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80000"/>
              </a:lnSpc>
              <a:spcBef>
                <a:spcPct val="0"/>
              </a:spcBef>
              <a:buNone/>
            </a:pPr>
            <a:r>
              <a:rPr lang="en-US" altLang="zh-CN" sz="1800" dirty="0">
                <a:solidFill>
                  <a:srgbClr val="000000"/>
                </a:solidFill>
                <a:cs typeface="+mn-lt"/>
              </a:rPr>
              <a:t>murphy.txt:</a:t>
            </a:r>
            <a:endParaRPr lang="en-US" altLang="zh-CN" sz="1800" dirty="0">
              <a:solidFill>
                <a:srgbClr val="000000"/>
              </a:solidFill>
              <a:cs typeface="+mn-lt"/>
            </a:endParaRPr>
          </a:p>
          <a:p>
            <a:pPr marL="0" lvl="0" indent="0" eaLnBrk="1" hangingPunct="1">
              <a:lnSpc>
                <a:spcPct val="80000"/>
              </a:lnSpc>
              <a:spcBef>
                <a:spcPct val="0"/>
              </a:spcBef>
              <a:buNone/>
            </a:pPr>
            <a:endParaRPr lang="en-US" altLang="zh-CN" sz="1800" dirty="0">
              <a:solidFill>
                <a:srgbClr val="000000"/>
              </a:solidFill>
              <a:cs typeface="+mn-lt"/>
            </a:endParaRPr>
          </a:p>
          <a:p>
            <a:pPr marL="0" lvl="0" indent="0" eaLnBrk="1" hangingPunct="1">
              <a:lnSpc>
                <a:spcPct val="80000"/>
              </a:lnSpc>
              <a:spcBef>
                <a:spcPct val="0"/>
              </a:spcBef>
              <a:buNone/>
            </a:pPr>
            <a:endParaRPr lang="en-US" altLang="zh-CN" sz="1800" dirty="0">
              <a:solidFill>
                <a:srgbClr val="000000"/>
              </a:solidFill>
              <a:cs typeface="+mn-lt"/>
            </a:endParaRPr>
          </a:p>
          <a:p>
            <a:pPr marL="0" lvl="0" indent="0" eaLnBrk="1" hangingPunct="1">
              <a:lnSpc>
                <a:spcPct val="80000"/>
              </a:lnSpc>
              <a:spcBef>
                <a:spcPct val="0"/>
              </a:spcBef>
              <a:buNone/>
            </a:pPr>
            <a:r>
              <a:rPr lang="en-US" altLang="zh-CN" sz="1800" dirty="0">
                <a:solidFill>
                  <a:srgbClr val="000000"/>
                </a:solidFill>
                <a:cs typeface="+mn-lt"/>
              </a:rPr>
              <a:t>Jayne Murphy</a:t>
            </a:r>
            <a:endParaRPr lang="en-US" altLang="zh-CN" sz="1800" dirty="0">
              <a:solidFill>
                <a:srgbClr val="000000"/>
              </a:solidFill>
              <a:cs typeface="+mn-lt"/>
            </a:endParaRPr>
          </a:p>
          <a:p>
            <a:pPr marL="0" lvl="0" indent="0" eaLnBrk="1" hangingPunct="1">
              <a:lnSpc>
                <a:spcPct val="80000"/>
              </a:lnSpc>
              <a:spcBef>
                <a:spcPct val="0"/>
              </a:spcBef>
              <a:buNone/>
            </a:pPr>
            <a:r>
              <a:rPr lang="en-US" altLang="zh-CN" sz="1800" dirty="0">
                <a:solidFill>
                  <a:srgbClr val="000000"/>
                </a:solidFill>
                <a:cs typeface="+mn-lt"/>
              </a:rPr>
              <a:t>47 Jones Circle</a:t>
            </a:r>
            <a:endParaRPr lang="en-US" altLang="zh-CN" sz="1800" dirty="0">
              <a:solidFill>
                <a:srgbClr val="000000"/>
              </a:solidFill>
              <a:cs typeface="+mn-lt"/>
            </a:endParaRPr>
          </a:p>
          <a:p>
            <a:pPr marL="0" lvl="0" indent="0" eaLnBrk="1" hangingPunct="1">
              <a:spcBef>
                <a:spcPct val="0"/>
              </a:spcBef>
              <a:buNone/>
            </a:pPr>
            <a:r>
              <a:rPr lang="en-US" altLang="zh-CN" sz="1800" dirty="0">
                <a:solidFill>
                  <a:srgbClr val="000000"/>
                </a:solidFill>
                <a:cs typeface="+mn-lt"/>
              </a:rPr>
              <a:t>Almond, NC 28702</a:t>
            </a:r>
            <a:endParaRPr lang="zh-CN" altLang="en-US" sz="1800" dirty="0">
              <a:cs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p:txBody>
          <a:bodyPr vert="horz" wrap="square" lIns="91440" tIns="45720" rIns="91440" bIns="45720" anchor="ctr" anchorCtr="0"/>
          <a:p>
            <a:pPr eaLnBrk="1" hangingPunct="1">
              <a:lnSpc>
                <a:spcPct val="96000"/>
              </a:lnSpc>
              <a:spcBef>
                <a:spcPts val="1275"/>
              </a:spcBef>
            </a:pPr>
            <a:r>
              <a:rPr lang="en-US" altLang="zh-CN" sz="3200" b="1" i="1" dirty="0">
                <a:solidFill>
                  <a:srgbClr val="000000"/>
                </a:solidFill>
                <a:latin typeface="Officina Sans" charset="-128"/>
                <a:ea typeface="Officina Sans" charset="-128"/>
              </a:rPr>
              <a:t>Program Screen Output</a:t>
            </a:r>
            <a:endParaRPr lang="en-US" altLang="zh-CN" sz="3200" b="1" i="1" dirty="0">
              <a:solidFill>
                <a:srgbClr val="000000"/>
              </a:solidFill>
              <a:latin typeface="Officina Sans" charset="-128"/>
              <a:ea typeface="Officina Sans" charset="-128"/>
            </a:endParaRPr>
          </a:p>
        </p:txBody>
      </p:sp>
      <p:sp>
        <p:nvSpPr>
          <p:cNvPr id="37891" name="Rectangle 3"/>
          <p:cNvSpPr>
            <a:spLocks noGrp="1"/>
          </p:cNvSpPr>
          <p:nvPr>
            <p:ph idx="1"/>
          </p:nvPr>
        </p:nvSpPr>
        <p:spPr/>
        <p:txBody>
          <a:bodyPr vert="horz" wrap="square" lIns="91440" tIns="45720" rIns="91440" bIns="45720" anchor="t" anchorCtr="0"/>
          <a:p>
            <a:pPr eaLnBrk="1" hangingPunct="1">
              <a:buNone/>
            </a:pPr>
            <a:r>
              <a:rPr lang="en-US" altLang="zh-CN" sz="2000" dirty="0">
                <a:solidFill>
                  <a:srgbClr val="000000"/>
                </a:solidFill>
                <a:cs typeface="+mn-lt"/>
              </a:rPr>
              <a:t>JayneMurphy47JonesCircleAlmond,NC28702</a:t>
            </a:r>
            <a:r>
              <a:rPr lang="en-US" altLang="zh-CN" sz="2000" dirty="0">
                <a:solidFill>
                  <a:srgbClr val="000000"/>
                </a:solidFill>
                <a:latin typeface="Prestige Elite"/>
              </a:rPr>
              <a:t>	</a:t>
            </a:r>
            <a:endParaRPr lang="en-US" altLang="zh-CN" sz="2000" dirty="0">
              <a:solidFill>
                <a:srgbClr val="000000"/>
              </a:solidFill>
              <a:latin typeface="Prestige Elite"/>
            </a:endParaRPr>
          </a:p>
          <a:p>
            <a:pPr eaLnBrk="1" hangingPunct="1">
              <a:lnSpc>
                <a:spcPct val="96000"/>
              </a:lnSpc>
              <a:buNone/>
            </a:pPr>
            <a:endParaRPr lang="en-US" altLang="zh-CN" sz="2000" dirty="0">
              <a:latin typeface="Prestige Elit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3"/>
          <p:cNvSpPr>
            <a:spLocks noGrp="1"/>
          </p:cNvSpPr>
          <p:nvPr>
            <p:ph idx="1"/>
          </p:nvPr>
        </p:nvSpPr>
        <p:spPr>
          <a:xfrm>
            <a:off x="692150" y="260350"/>
            <a:ext cx="7772400" cy="6335713"/>
          </a:xfrm>
        </p:spPr>
        <p:txBody>
          <a:bodyPr vert="horz" wrap="square" lIns="91440" tIns="45720" rIns="91440" bIns="45720" anchor="t" anchorCtr="0"/>
          <a:p>
            <a:pPr eaLnBrk="1" hangingPunct="1">
              <a:lnSpc>
                <a:spcPct val="80000"/>
              </a:lnSpc>
              <a:spcBef>
                <a:spcPts val="475"/>
              </a:spcBef>
              <a:buNone/>
            </a:pPr>
            <a:r>
              <a:rPr lang="en-US" altLang="zh-CN" sz="1600" dirty="0">
                <a:solidFill>
                  <a:srgbClr val="000000"/>
                </a:solidFill>
                <a:latin typeface="Courier New" panose="02070309020205020404" pitchFamily="49" charset="0"/>
              </a:rPr>
              <a:t>// This program uses the file stream object's getline member</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function to read a line of information from the file.</a:t>
            </a:r>
            <a:endParaRPr lang="en-US" altLang="zh-CN" sz="1600" dirty="0">
              <a:solidFill>
                <a:srgbClr val="000000"/>
              </a:solidFill>
              <a:latin typeface="Courier New" panose="02070309020205020404" pitchFamily="49" charset="0"/>
            </a:endParaRPr>
          </a:p>
          <a:p>
            <a:pPr eaLnBrk="1" hangingPunct="1">
              <a:lnSpc>
                <a:spcPct val="80000"/>
              </a:lnSpc>
              <a:buNone/>
            </a:pP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#include &lt;</a:t>
            </a:r>
            <a:r>
              <a:rPr lang="en-US" altLang="zh-CN" sz="1600" dirty="0">
                <a:solidFill>
                  <a:srgbClr val="000000"/>
                </a:solidFill>
                <a:latin typeface="Courier New" panose="02070309020205020404" pitchFamily="49" charset="0"/>
              </a:rPr>
              <a:t>iostream.h</a:t>
            </a:r>
            <a:r>
              <a:rPr lang="en-US" altLang="zh-CN" sz="1600" dirty="0">
                <a:solidFill>
                  <a:srgbClr val="000000"/>
                </a:solidFill>
                <a:latin typeface="Courier New" panose="02070309020205020404" pitchFamily="49" charset="0"/>
              </a:rPr>
              <a:t>&gt;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#include &lt;fstream.h</a:t>
            </a:r>
            <a:r>
              <a:rPr lang="en-US" altLang="zh-CN" sz="1600" dirty="0">
                <a:solidFill>
                  <a:srgbClr val="000000"/>
                </a:solidFill>
                <a:latin typeface="Courier New" panose="02070309020205020404" pitchFamily="49" charset="0"/>
              </a:rPr>
              <a:t>&gt;</a:t>
            </a:r>
            <a:endParaRPr lang="en-US" altLang="zh-CN" sz="1600" dirty="0">
              <a:solidFill>
                <a:srgbClr val="000000"/>
              </a:solidFill>
              <a:latin typeface="Courier New" panose="02070309020205020404" pitchFamily="49" charset="0"/>
            </a:endParaRPr>
          </a:p>
          <a:p>
            <a:pPr eaLnBrk="1" hangingPunct="1">
              <a:lnSpc>
                <a:spcPct val="80000"/>
              </a:lnSpc>
              <a:buNone/>
            </a:pP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void main(void)</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fstream nameFile;</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char input[81];</a:t>
            </a:r>
            <a:br>
              <a:rPr lang="en-US" altLang="zh-CN" sz="1600" dirty="0">
                <a:solidFill>
                  <a:srgbClr val="000000"/>
                </a:solidFill>
                <a:latin typeface="Courier New" panose="02070309020205020404" pitchFamily="49" charset="0"/>
              </a:rPr>
            </a:b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nameFile.open("murphy.txt", ios::in);</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if (</a:t>
            </a:r>
            <a:r>
              <a:rPr lang="en-US" altLang="zh-CN" sz="1600" dirty="0">
                <a:solidFill>
                  <a:srgbClr val="000000"/>
                </a:solidFill>
                <a:latin typeface="Courier New" panose="02070309020205020404" pitchFamily="49" charset="0"/>
              </a:rPr>
              <a:t>!</a:t>
            </a:r>
            <a:r>
              <a:rPr lang="en-US" altLang="zh-CN" sz="1600" dirty="0">
                <a:solidFill>
                  <a:srgbClr val="000000"/>
                </a:solidFill>
                <a:latin typeface="Courier New" panose="02070309020205020404" pitchFamily="49" charset="0"/>
              </a:rPr>
              <a:t>nameFile)</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cout &lt;&lt; "File open error!" &lt;&lt; endl;</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return;</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nameFile.getline(input, 81);  // use \n as a delimiter</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while (!</a:t>
            </a:r>
            <a:r>
              <a:rPr lang="en-US" altLang="zh-CN" sz="1600" dirty="0">
                <a:solidFill>
                  <a:srgbClr val="000000"/>
                </a:solidFill>
                <a:latin typeface="Courier New" panose="02070309020205020404" pitchFamily="49" charset="0"/>
              </a:rPr>
              <a:t>n</a:t>
            </a:r>
            <a:r>
              <a:rPr lang="en-US" altLang="zh-CN" sz="1600" dirty="0">
                <a:solidFill>
                  <a:srgbClr val="000000"/>
                </a:solidFill>
                <a:latin typeface="Courier New" panose="02070309020205020404" pitchFamily="49" charset="0"/>
              </a:rPr>
              <a:t>ameFile.eof())</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cout &lt;&lt; input &lt;&lt; endl;</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r>
              <a:rPr lang="en-US" altLang="zh-CN" sz="1600" dirty="0">
                <a:solidFill>
                  <a:srgbClr val="000000"/>
                </a:solidFill>
                <a:latin typeface="Courier New" panose="02070309020205020404" pitchFamily="49" charset="0"/>
              </a:rPr>
              <a:t>nameFile.getline(input, 81); // use \n as a delimiter</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nameFile.close();</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p:txBody>
      </p:sp>
      <p:sp>
        <p:nvSpPr>
          <p:cNvPr id="40963" name="矩形 1"/>
          <p:cNvSpPr/>
          <p:nvPr/>
        </p:nvSpPr>
        <p:spPr>
          <a:xfrm>
            <a:off x="6516688" y="1196975"/>
            <a:ext cx="1941512" cy="175133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80000"/>
              </a:lnSpc>
              <a:spcBef>
                <a:spcPct val="0"/>
              </a:spcBef>
              <a:buNone/>
            </a:pPr>
            <a:r>
              <a:rPr lang="en-US" altLang="zh-CN" sz="1800" dirty="0">
                <a:solidFill>
                  <a:srgbClr val="000000"/>
                </a:solidFill>
                <a:cs typeface="+mn-lt"/>
              </a:rPr>
              <a:t>murphy.txt:</a:t>
            </a:r>
            <a:endParaRPr lang="en-US" altLang="zh-CN" sz="1800" dirty="0">
              <a:solidFill>
                <a:srgbClr val="000000"/>
              </a:solidFill>
              <a:cs typeface="+mn-lt"/>
            </a:endParaRPr>
          </a:p>
          <a:p>
            <a:pPr marL="0" lvl="0" indent="0" eaLnBrk="1" hangingPunct="1">
              <a:lnSpc>
                <a:spcPct val="80000"/>
              </a:lnSpc>
              <a:spcBef>
                <a:spcPct val="0"/>
              </a:spcBef>
              <a:buNone/>
            </a:pPr>
            <a:endParaRPr lang="en-US" altLang="zh-CN" sz="1800" dirty="0">
              <a:solidFill>
                <a:srgbClr val="000000"/>
              </a:solidFill>
              <a:cs typeface="+mn-lt"/>
            </a:endParaRPr>
          </a:p>
          <a:p>
            <a:pPr marL="0" lvl="0" indent="0" eaLnBrk="1" hangingPunct="1">
              <a:lnSpc>
                <a:spcPct val="80000"/>
              </a:lnSpc>
              <a:spcBef>
                <a:spcPct val="0"/>
              </a:spcBef>
              <a:buNone/>
            </a:pPr>
            <a:endParaRPr lang="en-US" altLang="zh-CN" sz="1800" dirty="0">
              <a:solidFill>
                <a:srgbClr val="000000"/>
              </a:solidFill>
              <a:cs typeface="+mn-lt"/>
            </a:endParaRPr>
          </a:p>
          <a:p>
            <a:pPr marL="0" lvl="0" indent="0" eaLnBrk="1" hangingPunct="1">
              <a:lnSpc>
                <a:spcPct val="80000"/>
              </a:lnSpc>
              <a:spcBef>
                <a:spcPct val="0"/>
              </a:spcBef>
              <a:buNone/>
            </a:pPr>
            <a:r>
              <a:rPr lang="en-US" altLang="zh-CN" sz="1800" dirty="0">
                <a:solidFill>
                  <a:srgbClr val="000000"/>
                </a:solidFill>
                <a:cs typeface="+mn-lt"/>
              </a:rPr>
              <a:t>Jayne Murphy</a:t>
            </a:r>
            <a:endParaRPr lang="en-US" altLang="zh-CN" sz="1800" dirty="0">
              <a:solidFill>
                <a:srgbClr val="000000"/>
              </a:solidFill>
              <a:cs typeface="+mn-lt"/>
            </a:endParaRPr>
          </a:p>
          <a:p>
            <a:pPr marL="0" lvl="0" indent="0" eaLnBrk="1" hangingPunct="1">
              <a:lnSpc>
                <a:spcPct val="80000"/>
              </a:lnSpc>
              <a:spcBef>
                <a:spcPct val="0"/>
              </a:spcBef>
              <a:buNone/>
            </a:pPr>
            <a:r>
              <a:rPr lang="en-US" altLang="zh-CN" sz="1800" dirty="0">
                <a:solidFill>
                  <a:srgbClr val="000000"/>
                </a:solidFill>
                <a:cs typeface="+mn-lt"/>
              </a:rPr>
              <a:t>47 Jones Circle</a:t>
            </a:r>
            <a:endParaRPr lang="en-US" altLang="zh-CN" sz="1800" dirty="0">
              <a:solidFill>
                <a:srgbClr val="000000"/>
              </a:solidFill>
              <a:cs typeface="+mn-lt"/>
            </a:endParaRPr>
          </a:p>
          <a:p>
            <a:pPr marL="0" lvl="0" indent="0" eaLnBrk="1" hangingPunct="1">
              <a:spcBef>
                <a:spcPct val="0"/>
              </a:spcBef>
              <a:buNone/>
            </a:pPr>
            <a:r>
              <a:rPr lang="en-US" altLang="zh-CN" sz="1800" dirty="0">
                <a:solidFill>
                  <a:srgbClr val="000000"/>
                </a:solidFill>
                <a:cs typeface="+mn-lt"/>
              </a:rPr>
              <a:t>Almond, NC 28702</a:t>
            </a:r>
            <a:endParaRPr lang="zh-CN" altLang="en-US" sz="1800" dirty="0">
              <a:cs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p:txBody>
          <a:bodyPr vert="horz" wrap="square" lIns="91440" tIns="45720" rIns="91440" bIns="45720" anchor="ctr" anchorCtr="0"/>
          <a:p>
            <a:pPr eaLnBrk="1" hangingPunct="1">
              <a:lnSpc>
                <a:spcPct val="96000"/>
              </a:lnSpc>
              <a:spcBef>
                <a:spcPts val="1275"/>
              </a:spcBef>
            </a:pPr>
            <a:r>
              <a:rPr lang="en-US" altLang="zh-CN" sz="3200" b="1" i="1" dirty="0">
                <a:solidFill>
                  <a:srgbClr val="000000"/>
                </a:solidFill>
                <a:latin typeface="Officina Sans" charset="-128"/>
                <a:ea typeface="Officina Sans" charset="-128"/>
              </a:rPr>
              <a:t>Program Screen Output</a:t>
            </a:r>
            <a:endParaRPr lang="en-US" altLang="zh-CN" sz="3200" b="1" i="1" dirty="0">
              <a:solidFill>
                <a:srgbClr val="000000"/>
              </a:solidFill>
              <a:latin typeface="Officina Sans" charset="-128"/>
              <a:ea typeface="Officina Sans" charset="-128"/>
            </a:endParaRPr>
          </a:p>
        </p:txBody>
      </p:sp>
      <p:sp>
        <p:nvSpPr>
          <p:cNvPr id="41987" name="Rectangle 3"/>
          <p:cNvSpPr>
            <a:spLocks noGrp="1"/>
          </p:cNvSpPr>
          <p:nvPr>
            <p:ph idx="1"/>
          </p:nvPr>
        </p:nvSpPr>
        <p:spPr/>
        <p:txBody>
          <a:bodyPr vert="horz" wrap="square" lIns="91440" tIns="45720" rIns="91440" bIns="45720" anchor="t" anchorCtr="0"/>
          <a:p>
            <a:pPr eaLnBrk="1" hangingPunct="1">
              <a:lnSpc>
                <a:spcPct val="80000"/>
              </a:lnSpc>
              <a:buNone/>
            </a:pPr>
            <a:r>
              <a:rPr lang="en-US" altLang="zh-CN" sz="2000" dirty="0">
                <a:solidFill>
                  <a:srgbClr val="000000"/>
                </a:solidFill>
                <a:cs typeface="+mn-lt"/>
              </a:rPr>
              <a:t>Jayne Murphy</a:t>
            </a:r>
            <a:endParaRPr lang="en-US" altLang="zh-CN" sz="2000" dirty="0">
              <a:solidFill>
                <a:srgbClr val="000000"/>
              </a:solidFill>
              <a:cs typeface="+mn-lt"/>
            </a:endParaRPr>
          </a:p>
          <a:p>
            <a:pPr eaLnBrk="1" hangingPunct="1">
              <a:lnSpc>
                <a:spcPct val="80000"/>
              </a:lnSpc>
              <a:buNone/>
            </a:pPr>
            <a:r>
              <a:rPr lang="en-US" altLang="zh-CN" sz="2000" dirty="0">
                <a:solidFill>
                  <a:srgbClr val="000000"/>
                </a:solidFill>
                <a:cs typeface="+mn-lt"/>
              </a:rPr>
              <a:t>47 Jones Circle</a:t>
            </a:r>
            <a:endParaRPr lang="en-US" altLang="zh-CN" sz="2000" dirty="0">
              <a:solidFill>
                <a:srgbClr val="000000"/>
              </a:solidFill>
              <a:cs typeface="+mn-lt"/>
            </a:endParaRPr>
          </a:p>
          <a:p>
            <a:pPr eaLnBrk="1" hangingPunct="1">
              <a:buNone/>
            </a:pPr>
            <a:r>
              <a:rPr lang="en-US" altLang="zh-CN" sz="2000" dirty="0">
                <a:solidFill>
                  <a:srgbClr val="000000"/>
                </a:solidFill>
                <a:cs typeface="+mn-lt"/>
              </a:rPr>
              <a:t>Almond, NC 28702	</a:t>
            </a:r>
            <a:endParaRPr lang="en-US" altLang="zh-CN" sz="2000" dirty="0">
              <a:solidFill>
                <a:srgbClr val="000000"/>
              </a:solidFill>
              <a:cs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p:txBody>
          <a:bodyPr vert="horz" wrap="square" lIns="91440" tIns="45720" rIns="91440" bIns="45720" anchor="ctr" anchorCtr="0"/>
          <a:p>
            <a:pPr eaLnBrk="1" hangingPunct="1"/>
            <a:r>
              <a:rPr lang="en-US" altLang="zh-CN" sz="4000" dirty="0"/>
              <a:t>The </a:t>
            </a:r>
            <a:r>
              <a:rPr lang="en-US" altLang="zh-CN" sz="4000" dirty="0">
                <a:latin typeface="Courier New" panose="02070309020205020404" pitchFamily="49" charset="0"/>
              </a:rPr>
              <a:t>put</a:t>
            </a:r>
            <a:r>
              <a:rPr lang="en-US" altLang="zh-CN" sz="4000" dirty="0"/>
              <a:t> and </a:t>
            </a:r>
            <a:r>
              <a:rPr lang="en-US" altLang="zh-CN" sz="4000" dirty="0">
                <a:latin typeface="Courier New" panose="02070309020205020404" pitchFamily="49" charset="0"/>
              </a:rPr>
              <a:t>get</a:t>
            </a:r>
            <a:r>
              <a:rPr lang="en-US" altLang="zh-CN" sz="4000" dirty="0"/>
              <a:t> Member Functions</a:t>
            </a:r>
            <a:endParaRPr lang="en-US" altLang="zh-CN" sz="4000" dirty="0"/>
          </a:p>
        </p:txBody>
      </p:sp>
      <p:sp>
        <p:nvSpPr>
          <p:cNvPr id="43011" name="Rectangle 3"/>
          <p:cNvSpPr>
            <a:spLocks noGrp="1"/>
          </p:cNvSpPr>
          <p:nvPr>
            <p:ph idx="1"/>
          </p:nvPr>
        </p:nvSpPr>
        <p:spPr/>
        <p:txBody>
          <a:bodyPr vert="horz" wrap="square" lIns="91440" tIns="45720" rIns="91440" bIns="45720" anchor="t" anchorCtr="0"/>
          <a:p>
            <a:pPr algn="just" eaLnBrk="1" hangingPunct="1"/>
            <a:r>
              <a:rPr lang="en-US" altLang="zh-CN" sz="2800" dirty="0"/>
              <a:t>get()- is used to read an alphanumeric character from a file.</a:t>
            </a:r>
            <a:endParaRPr lang="en-US" altLang="zh-CN" sz="2800" dirty="0"/>
          </a:p>
          <a:p>
            <a:pPr algn="just" eaLnBrk="1" hangingPunct="1"/>
            <a:r>
              <a:rPr lang="en-US" altLang="zh-CN" sz="2800" dirty="0"/>
              <a:t>put()- is used to write a character to a specified file or a specified output stream</a:t>
            </a:r>
            <a:endParaRPr lang="en-US" altLang="zh-CN" sz="2800" dirty="0"/>
          </a:p>
          <a:p>
            <a:pPr algn="just" eaLnBrk="1" hangingPunct="1">
              <a:buNone/>
            </a:pPr>
            <a:endParaRPr lang="en-US" altLang="zh-CN" dirty="0">
              <a:latin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3"/>
          <p:cNvSpPr>
            <a:spLocks noGrp="1"/>
          </p:cNvSpPr>
          <p:nvPr>
            <p:ph idx="1"/>
          </p:nvPr>
        </p:nvSpPr>
        <p:spPr>
          <a:xfrm>
            <a:off x="250825" y="404813"/>
            <a:ext cx="8893175" cy="6453187"/>
          </a:xfrm>
        </p:spPr>
        <p:txBody>
          <a:bodyPr vert="horz" wrap="square" lIns="91440" tIns="45720" rIns="91440" bIns="45720" anchor="t" anchorCtr="0"/>
          <a:p>
            <a:pPr eaLnBrk="1" hangingPunct="1">
              <a:lnSpc>
                <a:spcPct val="80000"/>
              </a:lnSpc>
              <a:spcBef>
                <a:spcPts val="475"/>
              </a:spcBef>
              <a:buNone/>
            </a:pPr>
            <a:r>
              <a:rPr lang="en-US" altLang="zh-CN" sz="1600" dirty="0">
                <a:solidFill>
                  <a:srgbClr val="000000"/>
                </a:solidFill>
                <a:latin typeface="Courier New" panose="02070309020205020404" pitchFamily="49" charset="0"/>
              </a:rPr>
              <a:t>// This program demonstrates reading from one file and writing</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to a second file.</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#include &lt;</a:t>
            </a:r>
            <a:r>
              <a:rPr lang="en-US" altLang="zh-CN" sz="1600" dirty="0">
                <a:solidFill>
                  <a:srgbClr val="000000"/>
                </a:solidFill>
                <a:latin typeface="Courier New" panose="02070309020205020404" pitchFamily="49" charset="0"/>
              </a:rPr>
              <a:t>iostream.h</a:t>
            </a:r>
            <a:r>
              <a:rPr lang="en-US" altLang="zh-CN" sz="1600" dirty="0">
                <a:solidFill>
                  <a:srgbClr val="000000"/>
                </a:solidFill>
                <a:latin typeface="Courier New" panose="02070309020205020404" pitchFamily="49" charset="0"/>
              </a:rPr>
              <a:t>&gt;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#include &lt;fstream.h&gt;</a:t>
            </a:r>
            <a:endParaRPr lang="en-US" altLang="zh-CN" sz="1600" dirty="0">
              <a:solidFill>
                <a:srgbClr val="000000"/>
              </a:solidFill>
              <a:latin typeface="Courier New" panose="02070309020205020404" pitchFamily="49" charset="0"/>
            </a:endParaRPr>
          </a:p>
          <a:p>
            <a:pPr eaLnBrk="1" hangingPunct="1">
              <a:lnSpc>
                <a:spcPct val="80000"/>
              </a:lnSpc>
              <a:buNone/>
            </a:pP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void main(void)</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a:t>
            </a:r>
            <a:br>
              <a:rPr lang="en-US" altLang="zh-CN" sz="1600" dirty="0">
                <a:solidFill>
                  <a:srgbClr val="000000"/>
                </a:solidFill>
                <a:latin typeface="Courier New" panose="02070309020205020404" pitchFamily="49" charset="0"/>
              </a:rPr>
            </a:br>
            <a:r>
              <a:rPr lang="en-US" altLang="zh-CN" sz="1600" dirty="0">
                <a:solidFill>
                  <a:srgbClr val="000000"/>
                </a:solidFill>
                <a:latin typeface="Courier New" panose="02070309020205020404" pitchFamily="49" charset="0"/>
              </a:rPr>
              <a:t>ifstream inFile</a:t>
            </a:r>
            <a:r>
              <a:rPr lang="en-US" altLang="zh-CN" sz="1600" dirty="0">
                <a:solidFill>
                  <a:srgbClr val="000000"/>
                </a:solidFill>
                <a:latin typeface="Courier New" panose="02070309020205020404" pitchFamily="49" charset="0"/>
              </a:rPr>
              <a:t>(</a:t>
            </a:r>
            <a:r>
              <a:rPr lang="en-US" altLang="zh-CN" sz="1600" dirty="0">
                <a:solidFill>
                  <a:srgbClr val="000000"/>
                </a:solidFill>
              </a:rPr>
              <a:t>“</a:t>
            </a:r>
            <a:r>
              <a:rPr lang="en-US" altLang="zh-CN" sz="1600" dirty="0">
                <a:solidFill>
                  <a:srgbClr val="000000"/>
                </a:solidFill>
                <a:latin typeface="Courier New" panose="02070309020205020404" pitchFamily="49" charset="0"/>
              </a:rPr>
              <a:t>in.txt</a:t>
            </a:r>
            <a:r>
              <a:rPr lang="en-US" altLang="zh-CN" sz="1600" dirty="0">
                <a:solidFill>
                  <a:srgbClr val="000000"/>
                </a:solidFill>
              </a:rPr>
              <a:t>”</a:t>
            </a:r>
            <a:r>
              <a:rPr lang="en-US" altLang="zh-CN" sz="1600" dirty="0">
                <a:solidFill>
                  <a:srgbClr val="000000"/>
                </a:solidFill>
                <a:latin typeface="Courier New" panose="02070309020205020404" pitchFamily="49" charset="0"/>
              </a:rPr>
              <a:t>)</a:t>
            </a:r>
            <a:r>
              <a:rPr lang="en-US" altLang="zh-CN" sz="1600" dirty="0">
                <a:solidFill>
                  <a:srgbClr val="000000"/>
                </a:solidFill>
                <a:latin typeface="Courier New" panose="02070309020205020404" pitchFamily="49" charset="0"/>
              </a:rPr>
              <a:t>;</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ofstream outFile("out.txt");</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char fileName[81], ch, ch2;</a:t>
            </a:r>
            <a:br>
              <a:rPr lang="en-US" altLang="zh-CN" sz="1600" dirty="0">
                <a:solidFill>
                  <a:srgbClr val="000000"/>
                </a:solidFill>
                <a:latin typeface="Courier New" panose="02070309020205020404" pitchFamily="49" charset="0"/>
              </a:rPr>
            </a:br>
            <a:r>
              <a:rPr lang="en-US" altLang="zh-CN" sz="1600" dirty="0">
                <a:solidFill>
                  <a:srgbClr val="000000"/>
                </a:solidFill>
                <a:latin typeface="Courier New" panose="02070309020205020404" pitchFamily="49" charset="0"/>
              </a:rPr>
              <a:t>i</a:t>
            </a:r>
            <a:r>
              <a:rPr lang="en-US" altLang="zh-CN" sz="1600" dirty="0">
                <a:solidFill>
                  <a:srgbClr val="000000"/>
                </a:solidFill>
                <a:latin typeface="Courier New" panose="02070309020205020404" pitchFamily="49" charset="0"/>
              </a:rPr>
              <a:t>f (</a:t>
            </a:r>
            <a:r>
              <a:rPr lang="en-US" altLang="zh-CN" sz="1600" dirty="0">
                <a:solidFill>
                  <a:srgbClr val="000000"/>
                </a:solidFill>
                <a:latin typeface="Courier New" panose="02070309020205020404" pitchFamily="49" charset="0"/>
              </a:rPr>
              <a:t>!</a:t>
            </a:r>
            <a:r>
              <a:rPr lang="en-US" altLang="zh-CN" sz="1600" dirty="0">
                <a:solidFill>
                  <a:srgbClr val="000000"/>
                </a:solidFill>
                <a:latin typeface="Courier New" panose="02070309020205020404" pitchFamily="49" charset="0"/>
              </a:rPr>
              <a:t>inFile)</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r>
              <a:rPr lang="en-US" altLang="zh-CN" sz="1600" dirty="0">
                <a:solidFill>
                  <a:srgbClr val="000000"/>
                </a:solidFill>
                <a:latin typeface="Courier New" panose="02070309020205020404" pitchFamily="49" charset="0"/>
              </a:rPr>
              <a:t>   </a:t>
            </a:r>
            <a:br>
              <a:rPr lang="en-US" altLang="zh-CN" sz="1600" dirty="0">
                <a:solidFill>
                  <a:srgbClr val="000000"/>
                </a:solidFill>
                <a:latin typeface="Courier New" panose="02070309020205020404" pitchFamily="49" charset="0"/>
              </a:rPr>
            </a:br>
            <a:r>
              <a:rPr lang="en-US" altLang="zh-CN" sz="1600" dirty="0">
                <a:solidFill>
                  <a:srgbClr val="000000"/>
                </a:solidFill>
                <a:latin typeface="Courier New" panose="02070309020205020404" pitchFamily="49" charset="0"/>
              </a:rPr>
              <a:t>	</a:t>
            </a:r>
            <a:r>
              <a:rPr lang="en-US" altLang="zh-CN" sz="1600" dirty="0">
                <a:solidFill>
                  <a:srgbClr val="000000"/>
                </a:solidFill>
                <a:latin typeface="Courier New" panose="02070309020205020404" pitchFamily="49" charset="0"/>
              </a:rPr>
              <a:t>cout &lt;&lt; "Cannot open " &lt;&lt; fileName &lt;&lt; endl;</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return;</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while (!inFile.eof())</a:t>
            </a:r>
            <a:r>
              <a:rPr lang="en-US" altLang="zh-CN" sz="1600" dirty="0">
                <a:solidFill>
                  <a:srgbClr val="000000"/>
                </a:solidFill>
                <a:latin typeface="Courier New" panose="02070309020205020404" pitchFamily="49" charset="0"/>
              </a:rPr>
              <a:t>  // Test for end of file</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inFile.get(ch);</a:t>
            </a: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outFile.put(ch);</a:t>
            </a:r>
            <a:r>
              <a:rPr lang="en-US" altLang="zh-CN" sz="1600" dirty="0">
                <a:solidFill>
                  <a:srgbClr val="000000"/>
                </a:solidFill>
                <a:latin typeface="Courier New" panose="02070309020205020404" pitchFamily="49" charset="0"/>
              </a:rPr>
              <a:t>  // Write to file2</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inFile.close();</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outFile.close();</a:t>
            </a:r>
            <a:endParaRPr lang="en-US" altLang="zh-CN" sz="1600" dirty="0">
              <a:solidFill>
                <a:srgbClr val="000000"/>
              </a:solidFill>
              <a:latin typeface="Courier New" panose="02070309020205020404" pitchFamily="49" charset="0"/>
            </a:endParaRPr>
          </a:p>
          <a:p>
            <a:pPr eaLnBrk="1" hangingPunct="1">
              <a:lnSpc>
                <a:spcPct val="80000"/>
              </a:lnSpc>
              <a:buNone/>
            </a:pPr>
            <a:r>
              <a:rPr lang="en-US" altLang="zh-CN" sz="1600" dirty="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pPr eaLnBrk="1" hangingPunct="1">
              <a:lnSpc>
                <a:spcPct val="80000"/>
              </a:lnSpc>
              <a:buNone/>
            </a:pPr>
            <a:endParaRPr lang="en-US" altLang="zh-CN" sz="1600" dirty="0">
              <a:solidFill>
                <a:srgbClr val="000000"/>
              </a:solidFill>
              <a:latin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p:txBody>
          <a:bodyPr vert="horz" wrap="square" lIns="91440" tIns="45720" rIns="91440" bIns="45720" anchor="ctr" anchorCtr="0"/>
          <a:p>
            <a:pPr eaLnBrk="1" hangingPunct="1"/>
            <a:r>
              <a:rPr lang="en-US" altLang="zh-CN" dirty="0"/>
              <a:t> Binary Files</a:t>
            </a:r>
            <a:endParaRPr lang="en-US" altLang="zh-CN" dirty="0"/>
          </a:p>
        </p:txBody>
      </p:sp>
      <p:sp>
        <p:nvSpPr>
          <p:cNvPr id="45059" name="Rectangle 3"/>
          <p:cNvSpPr>
            <a:spLocks noGrp="1" noChangeArrowheads="1"/>
          </p:cNvSpPr>
          <p:nvPr>
            <p:ph idx="1"/>
          </p:nvPr>
        </p:nvSpPr>
        <p:spPr>
          <a:xfrm>
            <a:off x="457200" y="1600200"/>
            <a:ext cx="8229600" cy="49244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Binary files contain data that is unformatted, and not stored as ASCII text.</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Example: A file contains one integer 1297,</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text file:</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ASCII file:</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file.open</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en-US" altLang="zh-CN" sz="32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stuff.dat</a:t>
            </a:r>
            <a:r>
              <a:rPr kumimoji="0" lang="en-US" altLang="zh-CN" sz="32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ios</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::out |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ios</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::binary);</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p:txBody>
      </p:sp>
      <p:pic>
        <p:nvPicPr>
          <p:cNvPr id="45060" name="Picture 5" descr="1210"/>
          <p:cNvPicPr>
            <a:picLocks noChangeAspect="1"/>
          </p:cNvPicPr>
          <p:nvPr/>
        </p:nvPicPr>
        <p:blipFill>
          <a:blip r:embed="rId1">
            <a:clrChange>
              <a:clrFrom>
                <a:srgbClr val="FFFFFF"/>
              </a:clrFrom>
              <a:clrTo>
                <a:srgbClr val="FFFFFF">
                  <a:alpha val="0"/>
                </a:srgbClr>
              </a:clrTo>
            </a:clrChange>
          </a:blip>
          <a:srcRect b="45389"/>
          <a:stretch>
            <a:fillRect/>
          </a:stretch>
        </p:blipFill>
        <p:spPr>
          <a:xfrm>
            <a:off x="2771775" y="4710113"/>
            <a:ext cx="4437063" cy="906462"/>
          </a:xfrm>
          <a:prstGeom prst="rect">
            <a:avLst/>
          </a:prstGeom>
          <a:noFill/>
          <a:ln w="9525">
            <a:noFill/>
          </a:ln>
        </p:spPr>
      </p:pic>
      <p:pic>
        <p:nvPicPr>
          <p:cNvPr id="45061" name="图片 2"/>
          <p:cNvPicPr>
            <a:picLocks noChangeAspect="1"/>
          </p:cNvPicPr>
          <p:nvPr/>
        </p:nvPicPr>
        <p:blipFill>
          <a:blip r:embed="rId2"/>
          <a:stretch>
            <a:fillRect/>
          </a:stretch>
        </p:blipFill>
        <p:spPr>
          <a:xfrm>
            <a:off x="2771775" y="3214688"/>
            <a:ext cx="4143375" cy="84772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a:spLocks noGrp="1"/>
          </p:cNvSpPr>
          <p:nvPr>
            <p:ph idx="1"/>
          </p:nvPr>
        </p:nvSpPr>
        <p:spPr>
          <a:xfrm>
            <a:off x="457200" y="1341438"/>
            <a:ext cx="8229600" cy="4784725"/>
          </a:xfrm>
        </p:spPr>
        <p:txBody>
          <a:bodyPr vert="horz" wrap="square" lIns="91440" tIns="45720" rIns="91440" bIns="45720" anchor="t" anchorCtr="0"/>
          <a:p>
            <a:pPr eaLnBrk="1" hangingPunct="1">
              <a:buNone/>
            </a:pPr>
            <a:r>
              <a:rPr lang="en-US" altLang="zh-CN" sz="2800" b="1" dirty="0">
                <a:solidFill>
                  <a:srgbClr val="990000"/>
                </a:solidFill>
              </a:rPr>
              <a:t>     write (const unsigned char* buffer, int n);</a:t>
            </a:r>
            <a:endParaRPr lang="en-US" altLang="zh-CN" sz="2800" b="1" dirty="0">
              <a:solidFill>
                <a:srgbClr val="990000"/>
              </a:solidFill>
            </a:endParaRPr>
          </a:p>
          <a:p>
            <a:pPr eaLnBrk="1" hangingPunct="1">
              <a:buNone/>
            </a:pPr>
            <a:r>
              <a:rPr lang="en-US" altLang="zh-CN" sz="2800" b="1" dirty="0">
                <a:solidFill>
                  <a:srgbClr val="990000"/>
                </a:solidFill>
              </a:rPr>
              <a:t>    </a:t>
            </a:r>
            <a:r>
              <a:rPr lang="en-US" altLang="zh-CN" sz="2400" dirty="0"/>
              <a:t>The &lt;ostream&gt; member function </a:t>
            </a:r>
            <a:r>
              <a:rPr lang="en-US" altLang="zh-CN" sz="2400" i="1" dirty="0"/>
              <a:t>write </a:t>
            </a:r>
            <a:r>
              <a:rPr lang="en-US" altLang="zh-CN" sz="2400" dirty="0"/>
              <a:t>outputs a fixed number of bytes to the specifi</a:t>
            </a:r>
            <a:r>
              <a:rPr lang="en-US" altLang="zh-CN" sz="2400" dirty="0"/>
              <a:t>ed stream.</a:t>
            </a:r>
            <a:endParaRPr lang="en-US" altLang="zh-CN" sz="2400" b="1" dirty="0">
              <a:solidFill>
                <a:srgbClr val="990000"/>
              </a:solidFill>
            </a:endParaRPr>
          </a:p>
          <a:p>
            <a:pPr lvl="1" eaLnBrk="1" hangingPunct="1">
              <a:lnSpc>
                <a:spcPct val="80000"/>
              </a:lnSpc>
              <a:buNone/>
            </a:pPr>
            <a:r>
              <a:rPr lang="en-US" altLang="zh-CN" sz="2400" b="1" dirty="0">
                <a:solidFill>
                  <a:srgbClr val="990000"/>
                </a:solidFill>
              </a:rPr>
              <a:t>read (unsighed char* buffer, int num);</a:t>
            </a:r>
            <a:endParaRPr lang="en-US" altLang="zh-CN" sz="2400" b="1" dirty="0">
              <a:solidFill>
                <a:srgbClr val="990000"/>
              </a:solidFill>
            </a:endParaRPr>
          </a:p>
          <a:p>
            <a:pPr eaLnBrk="1" hangingPunct="1">
              <a:buNone/>
            </a:pPr>
            <a:r>
              <a:rPr lang="en-US" altLang="zh-CN" sz="2400" dirty="0"/>
              <a:t>    The &lt;istream&gt; function inputs a specified number of bytes from the current position of the specified stream into an object.</a:t>
            </a:r>
            <a:endParaRPr lang="en-US" altLang="zh-CN" sz="2400" dirty="0"/>
          </a:p>
          <a:p>
            <a:pPr lvl="1" eaLnBrk="1" hangingPunct="1">
              <a:lnSpc>
                <a:spcPct val="80000"/>
              </a:lnSpc>
              <a:buNone/>
            </a:pPr>
            <a:endParaRPr lang="en-US" altLang="zh-CN" sz="2400" b="1" dirty="0">
              <a:solidFill>
                <a:srgbClr val="990000"/>
              </a:solidFill>
            </a:endParaRPr>
          </a:p>
          <a:p>
            <a:pPr lvl="1" eaLnBrk="1" hangingPunct="1">
              <a:lnSpc>
                <a:spcPct val="80000"/>
              </a:lnSpc>
              <a:buNone/>
            </a:pPr>
            <a:r>
              <a:rPr lang="en-US" altLang="zh-CN" sz="2400" b="1" dirty="0">
                <a:solidFill>
                  <a:srgbClr val="0066FF"/>
                </a:solidFill>
              </a:rPr>
              <a:t>inflie.read((char*) &amp; V, sizeof(V));</a:t>
            </a:r>
            <a:endParaRPr lang="en-US" altLang="zh-CN" sz="2400" b="1" dirty="0">
              <a:solidFill>
                <a:srgbClr val="0066FF"/>
              </a:solidFill>
            </a:endParaRPr>
          </a:p>
          <a:p>
            <a:pPr lvl="1" eaLnBrk="1" hangingPunct="1">
              <a:lnSpc>
                <a:spcPct val="80000"/>
              </a:lnSpc>
              <a:buNone/>
            </a:pPr>
            <a:endParaRPr lang="en-US" altLang="zh-CN" sz="2400" b="1" dirty="0">
              <a:solidFill>
                <a:srgbClr val="0066FF"/>
              </a:solidFill>
            </a:endParaRPr>
          </a:p>
          <a:p>
            <a:pPr lvl="1" eaLnBrk="1" hangingPunct="1">
              <a:lnSpc>
                <a:spcPct val="80000"/>
              </a:lnSpc>
              <a:buNone/>
            </a:pPr>
            <a:r>
              <a:rPr lang="en-US" altLang="zh-CN" sz="2400" b="1" dirty="0">
                <a:solidFill>
                  <a:srgbClr val="0066FF"/>
                </a:solidFill>
              </a:rPr>
              <a:t>outfile.write((char*) &amp; V, sizeof (V));</a:t>
            </a:r>
            <a:endParaRPr lang="en-US" altLang="zh-CN" sz="2400" b="1" dirty="0">
              <a:solidFill>
                <a:srgbClr val="0066FF"/>
              </a:solidFill>
            </a:endParaRPr>
          </a:p>
          <a:p>
            <a:pPr lvl="1" eaLnBrk="1" hangingPunct="1">
              <a:lnSpc>
                <a:spcPct val="80000"/>
              </a:lnSpc>
            </a:pPr>
            <a:endParaRPr lang="en-US" altLang="zh-CN" dirty="0">
              <a:solidFill>
                <a:srgbClr val="0066FF"/>
              </a:solidFill>
            </a:endParaRPr>
          </a:p>
          <a:p>
            <a:pPr eaLnBrk="1" hangingPunct="1">
              <a:buNone/>
            </a:pPr>
            <a:endParaRPr lang="en-US" altLang="zh-CN" dirty="0"/>
          </a:p>
        </p:txBody>
      </p:sp>
      <p:sp>
        <p:nvSpPr>
          <p:cNvPr id="46083" name="Text Box 4"/>
          <p:cNvSpPr txBox="1"/>
          <p:nvPr/>
        </p:nvSpPr>
        <p:spPr>
          <a:xfrm>
            <a:off x="323850" y="333375"/>
            <a:ext cx="71278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Binary input and output function:</a:t>
            </a:r>
            <a:endParaRPr lang="en-US" altLang="zh-C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3"/>
          <p:cNvSpPr>
            <a:spLocks noGrp="1"/>
          </p:cNvSpPr>
          <p:nvPr>
            <p:ph idx="1"/>
          </p:nvPr>
        </p:nvSpPr>
        <p:spPr>
          <a:xfrm>
            <a:off x="304800" y="609600"/>
            <a:ext cx="8839200" cy="5486400"/>
          </a:xfrm>
        </p:spPr>
        <p:txBody>
          <a:bodyPr vert="horz" wrap="square" lIns="91440" tIns="45720" rIns="91440" bIns="45720" anchor="t" anchorCtr="0"/>
          <a:p>
            <a:pPr eaLnBrk="1" hangingPunct="1">
              <a:lnSpc>
                <a:spcPct val="80000"/>
              </a:lnSpc>
              <a:spcBef>
                <a:spcPts val="475"/>
              </a:spcBef>
              <a:buNone/>
            </a:pPr>
            <a:r>
              <a:rPr lang="en-US" altLang="zh-CN" sz="1800" dirty="0">
                <a:solidFill>
                  <a:srgbClr val="000000"/>
                </a:solidFill>
                <a:latin typeface="Courier New" panose="02070309020205020404" pitchFamily="49" charset="0"/>
              </a:rPr>
              <a:t>// This program uses the write and read functions.</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#include &lt;</a:t>
            </a:r>
            <a:r>
              <a:rPr lang="en-US" altLang="zh-CN" sz="1800" dirty="0">
                <a:solidFill>
                  <a:srgbClr val="000000"/>
                </a:solidFill>
                <a:latin typeface="Courier New" panose="02070309020205020404" pitchFamily="49" charset="0"/>
              </a:rPr>
              <a:t>iostream.h</a:t>
            </a:r>
            <a:r>
              <a:rPr lang="en-US" altLang="zh-CN" sz="1800" dirty="0">
                <a:solidFill>
                  <a:srgbClr val="000000"/>
                </a:solidFill>
                <a:latin typeface="Courier New" panose="02070309020205020404" pitchFamily="49" charset="0"/>
              </a:rPr>
              <a:t>&gt; </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#include &lt;fstream.h&gt;</a:t>
            </a:r>
            <a:br>
              <a:rPr lang="en-US" altLang="zh-CN" sz="1800" dirty="0">
                <a:solidFill>
                  <a:srgbClr val="000000"/>
                </a:solidFill>
                <a:latin typeface="Courier New" panose="02070309020205020404" pitchFamily="49" charset="0"/>
              </a:rPr>
            </a:b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void main(void)</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t>
            </a:r>
            <a:br>
              <a:rPr lang="en-US" altLang="zh-CN" sz="1800" dirty="0">
                <a:solidFill>
                  <a:srgbClr val="000000"/>
                </a:solidFill>
                <a:latin typeface="Courier New" panose="02070309020205020404" pitchFamily="49" charset="0"/>
              </a:rPr>
            </a:br>
            <a:r>
              <a:rPr lang="en-US" altLang="zh-CN" sz="1800" dirty="0">
                <a:solidFill>
                  <a:srgbClr val="000000"/>
                </a:solidFill>
                <a:latin typeface="Courier New" panose="02070309020205020404" pitchFamily="49" charset="0"/>
              </a:rPr>
              <a:t>fstream file(</a:t>
            </a:r>
            <a:r>
              <a:rPr lang="en-US" altLang="zh-CN" sz="1800" dirty="0">
                <a:solidFill>
                  <a:srgbClr val="000000"/>
                </a:solidFill>
              </a:rPr>
              <a:t>“</a:t>
            </a:r>
            <a:r>
              <a:rPr lang="en-US" altLang="zh-CN" sz="1800" dirty="0">
                <a:solidFill>
                  <a:srgbClr val="000000"/>
                </a:solidFill>
                <a:latin typeface="Courier New" panose="02070309020205020404" pitchFamily="49" charset="0"/>
              </a:rPr>
              <a:t>NUMS.DAT</a:t>
            </a:r>
            <a:r>
              <a:rPr lang="en-US" altLang="zh-CN" sz="1800" dirty="0">
                <a:solidFill>
                  <a:srgbClr val="000000"/>
                </a:solidFill>
                <a:latin typeface="Courier New" panose="02070309020205020404" pitchFamily="49" charset="0"/>
              </a:rPr>
              <a:t>", ios::out | </a:t>
            </a:r>
            <a:r>
              <a:rPr lang="en-US" altLang="zh-CN" sz="1800" b="1" dirty="0">
                <a:solidFill>
                  <a:srgbClr val="FF0000"/>
                </a:solidFill>
                <a:latin typeface="Courier New" panose="02070309020205020404" pitchFamily="49" charset="0"/>
              </a:rPr>
              <a:t>ios::binary</a:t>
            </a:r>
            <a:r>
              <a:rPr lang="en-US" altLang="zh-CN" sz="1800" dirty="0">
                <a:solidFill>
                  <a:srgbClr val="000000"/>
                </a:solidFill>
                <a:latin typeface="Courier New" panose="02070309020205020404" pitchFamily="49" charset="0"/>
              </a:rPr>
              <a:t>);</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int buffer1[10] = {1,  2,  3,  4,  5,  6,  7,  8,  9,  10};</a:t>
            </a:r>
            <a:br>
              <a:rPr lang="en-US" altLang="zh-CN" sz="1800" dirty="0">
                <a:solidFill>
                  <a:srgbClr val="000000"/>
                </a:solidFill>
                <a:latin typeface="Courier New" panose="02070309020205020404" pitchFamily="49" charset="0"/>
              </a:rPr>
            </a:br>
            <a:r>
              <a:rPr lang="en-US" altLang="zh-CN" sz="1800" dirty="0">
                <a:solidFill>
                  <a:srgbClr val="000000"/>
                </a:solidFill>
                <a:latin typeface="Courier New" panose="02070309020205020404" pitchFamily="49" charset="0"/>
              </a:rPr>
              <a:t>int buffer2[10];</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cout &lt;&lt; "Now writing the data to the file.\n";</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t>
            </a:r>
            <a:r>
              <a:rPr lang="en-US" altLang="zh-CN" sz="1800" b="1" dirty="0">
                <a:solidFill>
                  <a:srgbClr val="0066FF"/>
                </a:solidFill>
                <a:latin typeface="Courier New" panose="02070309020205020404" pitchFamily="49" charset="0"/>
              </a:rPr>
              <a:t>file.write((char*)buffer1, sizeof(buffer1));</a:t>
            </a:r>
            <a:endParaRPr lang="en-US" altLang="zh-CN" sz="1800" b="1" dirty="0">
              <a:solidFill>
                <a:srgbClr val="0066FF"/>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file.close();</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file.open("NUMS.DAT", ios::in);  // Reopen the file.</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cout &lt;&lt; "Now reading the data back into memory.\n";</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t>
            </a:r>
            <a:r>
              <a:rPr lang="en-US" altLang="zh-CN" sz="1800" b="1" dirty="0">
                <a:solidFill>
                  <a:srgbClr val="0066FF"/>
                </a:solidFill>
                <a:latin typeface="Courier New" panose="02070309020205020404" pitchFamily="49" charset="0"/>
              </a:rPr>
              <a:t>file.read((char*)buffer2, sizeof(buffer1));</a:t>
            </a:r>
            <a:endParaRPr lang="en-US" altLang="zh-CN" sz="1800" b="1" dirty="0">
              <a:solidFill>
                <a:srgbClr val="0066FF"/>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for (int count = 0; count &lt; 10; count++)</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cout &lt;&lt; buffer[count] &lt;&lt; " ";</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file.close();</a:t>
            </a:r>
            <a:endParaRPr lang="en-US" altLang="zh-CN" sz="1800" dirty="0">
              <a:solidFill>
                <a:srgbClr val="000000"/>
              </a:solidFill>
              <a:latin typeface="Courier New" panose="02070309020205020404" pitchFamily="49" charset="0"/>
            </a:endParaRPr>
          </a:p>
          <a:p>
            <a:pPr eaLnBrk="1" hangingPunct="1">
              <a:lnSpc>
                <a:spcPct val="90000"/>
              </a:lnSpc>
              <a:buNone/>
            </a:pPr>
            <a:r>
              <a:rPr lang="en-US" altLang="zh-CN" sz="1800" dirty="0">
                <a:solidFill>
                  <a:srgbClr val="000000"/>
                </a:solidFill>
                <a:latin typeface="Courier New" panose="02070309020205020404" pitchFamily="49" charset="0"/>
              </a:rPr>
              <a:t>}	</a:t>
            </a:r>
            <a:endParaRPr lang="en-US" altLang="zh-CN" sz="1800" dirty="0">
              <a:solidFill>
                <a:srgbClr val="000000"/>
              </a:solidFill>
              <a:latin typeface="Courier New" panose="02070309020205020404" pitchFamily="49" charset="0"/>
            </a:endParaRPr>
          </a:p>
          <a:p>
            <a:pPr eaLnBrk="1" hangingPunct="1">
              <a:lnSpc>
                <a:spcPct val="90000"/>
              </a:lnSpc>
              <a:buNone/>
            </a:pPr>
            <a:r>
              <a:rPr lang="en-US" altLang="zh-CN" sz="2000" dirty="0">
                <a:solidFill>
                  <a:srgbClr val="000000"/>
                </a:solidFill>
              </a:rPr>
              <a:t>	</a:t>
            </a:r>
            <a:endParaRPr lang="en-US" altLang="zh-CN" sz="20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p:txBody>
          <a:bodyPr vert="horz" wrap="square" lIns="91440" tIns="45720" rIns="91440" bIns="45720" anchor="ctr" anchorCtr="0"/>
          <a:p>
            <a:pPr eaLnBrk="1" hangingPunct="1"/>
            <a:r>
              <a:rPr lang="en-US" altLang="zh-CN" dirty="0"/>
              <a:t>Using Input/Output Files </a:t>
            </a:r>
            <a:endParaRPr lang="en-US" altLang="zh-CN" dirty="0"/>
          </a:p>
        </p:txBody>
      </p:sp>
      <p:sp>
        <p:nvSpPr>
          <p:cNvPr id="5123" name="Rectangle 3"/>
          <p:cNvSpPr>
            <a:spLocks noGrp="1"/>
          </p:cNvSpPr>
          <p:nvPr>
            <p:ph idx="1"/>
          </p:nvPr>
        </p:nvSpPr>
        <p:spPr/>
        <p:txBody>
          <a:bodyPr vert="horz" wrap="square" lIns="91440" tIns="45720" rIns="91440" bIns="45720" anchor="t" anchorCtr="0"/>
          <a:p>
            <a:pPr eaLnBrk="1" hangingPunct="1">
              <a:lnSpc>
                <a:spcPct val="90000"/>
              </a:lnSpc>
            </a:pPr>
            <a:r>
              <a:rPr lang="en-US" altLang="zh-CN" dirty="0"/>
              <a:t>File streams act as an interface between files and programs. </a:t>
            </a: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endParaRPr lang="en-US" altLang="zh-CN" dirty="0"/>
          </a:p>
          <a:p>
            <a:pPr eaLnBrk="1" hangingPunct="1">
              <a:lnSpc>
                <a:spcPct val="90000"/>
              </a:lnSpc>
            </a:pPr>
            <a:r>
              <a:rPr lang="en-US" altLang="zh-CN" dirty="0">
                <a:solidFill>
                  <a:srgbClr val="0066FF"/>
                </a:solidFill>
              </a:rPr>
              <a:t>File -&gt; Program ( Input stream)  - reads</a:t>
            </a:r>
            <a:endParaRPr lang="en-US" altLang="zh-CN" dirty="0">
              <a:solidFill>
                <a:srgbClr val="0066FF"/>
              </a:solidFill>
            </a:endParaRPr>
          </a:p>
          <a:p>
            <a:pPr eaLnBrk="1" hangingPunct="1">
              <a:lnSpc>
                <a:spcPct val="90000"/>
              </a:lnSpc>
            </a:pPr>
            <a:r>
              <a:rPr lang="en-US" altLang="zh-CN" dirty="0">
                <a:solidFill>
                  <a:srgbClr val="0066FF"/>
                </a:solidFill>
              </a:rPr>
              <a:t>Program -&gt; File (Output stream) – write</a:t>
            </a:r>
            <a:endParaRPr lang="en-US" altLang="zh-CN" dirty="0">
              <a:solidFill>
                <a:srgbClr val="0066FF"/>
              </a:solidFill>
            </a:endParaRPr>
          </a:p>
          <a:p>
            <a:pPr eaLnBrk="1" hangingPunct="1">
              <a:lnSpc>
                <a:spcPct val="90000"/>
              </a:lnSpc>
            </a:pPr>
            <a:endParaRPr lang="en-US" altLang="zh-CN" dirty="0">
              <a:solidFill>
                <a:srgbClr val="0066FF"/>
              </a:solidFill>
            </a:endParaRPr>
          </a:p>
          <a:p>
            <a:pPr eaLnBrk="1" hangingPunct="1">
              <a:lnSpc>
                <a:spcPct val="90000"/>
              </a:lnSpc>
            </a:pPr>
            <a:endParaRPr lang="en-US" altLang="zh-CN" dirty="0"/>
          </a:p>
        </p:txBody>
      </p:sp>
      <p:sp>
        <p:nvSpPr>
          <p:cNvPr id="7" name="矩形 6"/>
          <p:cNvSpPr/>
          <p:nvPr/>
        </p:nvSpPr>
        <p:spPr>
          <a:xfrm>
            <a:off x="4000500" y="3084513"/>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214813" y="3084513"/>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4429125" y="3084513"/>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4643438" y="3084513"/>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857750" y="3084513"/>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5072063" y="3084513"/>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5286375" y="3084513"/>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5500688" y="3084513"/>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4000500" y="4378325"/>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4214813" y="4378325"/>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4429125" y="4378325"/>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4643438" y="4378325"/>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4857750" y="4378325"/>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5072063" y="4378325"/>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5286375" y="4378325"/>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1"/>
          <p:cNvSpPr/>
          <p:nvPr/>
        </p:nvSpPr>
        <p:spPr>
          <a:xfrm>
            <a:off x="5500688" y="4378325"/>
            <a:ext cx="214313" cy="285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3" name="肘形连接符 28"/>
          <p:cNvCxnSpPr>
            <a:endCxn id="5141" idx="0"/>
          </p:cNvCxnSpPr>
          <p:nvPr/>
        </p:nvCxnSpPr>
        <p:spPr>
          <a:xfrm>
            <a:off x="5732463" y="3227388"/>
            <a:ext cx="947738" cy="496888"/>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41" name="TextBox 26"/>
          <p:cNvSpPr txBox="1"/>
          <p:nvPr/>
        </p:nvSpPr>
        <p:spPr>
          <a:xfrm>
            <a:off x="6000750" y="3724275"/>
            <a:ext cx="1357313" cy="3683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Program</a:t>
            </a:r>
            <a:endParaRPr lang="zh-CN" altLang="en-US" sz="1800" dirty="0"/>
          </a:p>
        </p:txBody>
      </p:sp>
      <p:sp>
        <p:nvSpPr>
          <p:cNvPr id="5142" name="TextBox 28"/>
          <p:cNvSpPr txBox="1"/>
          <p:nvPr/>
        </p:nvSpPr>
        <p:spPr>
          <a:xfrm>
            <a:off x="4143375" y="2714625"/>
            <a:ext cx="20002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Input stream</a:t>
            </a:r>
            <a:endParaRPr lang="zh-CN" altLang="en-US" sz="1800" dirty="0"/>
          </a:p>
        </p:txBody>
      </p:sp>
      <p:sp>
        <p:nvSpPr>
          <p:cNvPr id="5143" name="TextBox 29"/>
          <p:cNvSpPr txBox="1"/>
          <p:nvPr/>
        </p:nvSpPr>
        <p:spPr>
          <a:xfrm>
            <a:off x="4143375" y="4013200"/>
            <a:ext cx="200025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Output stream</a:t>
            </a:r>
            <a:endParaRPr lang="zh-CN" altLang="en-US" sz="1800" dirty="0"/>
          </a:p>
        </p:txBody>
      </p:sp>
      <p:sp>
        <p:nvSpPr>
          <p:cNvPr id="5144" name="TextBox 26"/>
          <p:cNvSpPr txBox="1"/>
          <p:nvPr/>
        </p:nvSpPr>
        <p:spPr>
          <a:xfrm>
            <a:off x="2428875" y="3724275"/>
            <a:ext cx="1357313" cy="3683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Disk files</a:t>
            </a:r>
            <a:endParaRPr lang="zh-CN" altLang="en-US" sz="1800" dirty="0"/>
          </a:p>
        </p:txBody>
      </p:sp>
      <p:cxnSp>
        <p:nvCxnSpPr>
          <p:cNvPr id="31" name="肘形连接符 30"/>
          <p:cNvCxnSpPr>
            <a:stCxn id="5144" idx="0"/>
          </p:cNvCxnSpPr>
          <p:nvPr/>
        </p:nvCxnSpPr>
        <p:spPr>
          <a:xfrm rot="5400000" flipH="1" flipV="1">
            <a:off x="3263106" y="2986881"/>
            <a:ext cx="581025" cy="89376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5141" idx="2"/>
            <a:endCxn id="22" idx="3"/>
          </p:cNvCxnSpPr>
          <p:nvPr/>
        </p:nvCxnSpPr>
        <p:spPr>
          <a:xfrm rot="5400000">
            <a:off x="5982494" y="3825081"/>
            <a:ext cx="428625" cy="96361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形状 38"/>
          <p:cNvCxnSpPr>
            <a:stCxn id="15" idx="1"/>
            <a:endCxn id="5144" idx="2"/>
          </p:cNvCxnSpPr>
          <p:nvPr/>
        </p:nvCxnSpPr>
        <p:spPr>
          <a:xfrm rot="10800000">
            <a:off x="3106738" y="4092575"/>
            <a:ext cx="893763" cy="428625"/>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91440" tIns="45720" rIns="91440" bIns="45720" anchor="ctr" anchorCtr="0"/>
          <a:p>
            <a:pPr eaLnBrk="1" hangingPunct="1">
              <a:lnSpc>
                <a:spcPct val="96000"/>
              </a:lnSpc>
              <a:spcBef>
                <a:spcPts val="1275"/>
              </a:spcBef>
            </a:pPr>
            <a:r>
              <a:rPr lang="en-US" altLang="zh-CN" sz="3200" b="1" i="1" dirty="0">
                <a:solidFill>
                  <a:srgbClr val="000000"/>
                </a:solidFill>
                <a:latin typeface="Officina Sans" charset="-128"/>
                <a:ea typeface="Officina Sans" charset="-128"/>
              </a:rPr>
              <a:t>Program Screen Output</a:t>
            </a:r>
            <a:endParaRPr lang="en-US" altLang="zh-CN" sz="3200" b="1" i="1" dirty="0">
              <a:solidFill>
                <a:srgbClr val="000000"/>
              </a:solidFill>
              <a:latin typeface="Officina Sans" charset="-128"/>
              <a:ea typeface="Officina Sans" charset="-128"/>
            </a:endParaRPr>
          </a:p>
        </p:txBody>
      </p:sp>
      <p:sp>
        <p:nvSpPr>
          <p:cNvPr id="48131" name="Rectangle 3"/>
          <p:cNvSpPr>
            <a:spLocks noGrp="1"/>
          </p:cNvSpPr>
          <p:nvPr>
            <p:ph idx="1"/>
          </p:nvPr>
        </p:nvSpPr>
        <p:spPr/>
        <p:txBody>
          <a:bodyPr vert="horz" wrap="square" lIns="91440" tIns="45720" rIns="91440" bIns="45720" anchor="t" anchorCtr="0"/>
          <a:p>
            <a:pPr eaLnBrk="1" hangingPunct="1">
              <a:lnSpc>
                <a:spcPct val="80000"/>
              </a:lnSpc>
              <a:buNone/>
            </a:pPr>
            <a:r>
              <a:rPr lang="en-US" altLang="zh-CN" sz="2000" dirty="0">
                <a:solidFill>
                  <a:srgbClr val="000000"/>
                </a:solidFill>
                <a:latin typeface="Courier New" panose="02070309020205020404" pitchFamily="49" charset="0"/>
              </a:rPr>
              <a:t>Now writing the data to the file.</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Now reading the data back into memory.</a:t>
            </a:r>
            <a:endParaRPr lang="en-US" altLang="zh-CN" sz="2000" dirty="0">
              <a:solidFill>
                <a:srgbClr val="000000"/>
              </a:solidFill>
              <a:latin typeface="Courier New" panose="02070309020205020404" pitchFamily="49" charset="0"/>
            </a:endParaRPr>
          </a:p>
          <a:p>
            <a:pPr eaLnBrk="1" hangingPunct="1">
              <a:buNone/>
            </a:pPr>
            <a:r>
              <a:rPr lang="en-US" altLang="zh-CN" sz="2000" dirty="0">
                <a:solidFill>
                  <a:srgbClr val="000000"/>
                </a:solidFill>
                <a:latin typeface="Courier New" panose="02070309020205020404" pitchFamily="49" charset="0"/>
              </a:rPr>
              <a:t>1 2 3 4 5 6 7 8 9 10	</a:t>
            </a:r>
            <a:endParaRPr lang="en-US" altLang="zh-CN" sz="2000" dirty="0">
              <a:solidFill>
                <a:srgbClr val="000000"/>
              </a:solidFill>
              <a:latin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xfrm>
            <a:off x="457200" y="274638"/>
            <a:ext cx="8229600" cy="609600"/>
          </a:xfrm>
        </p:spPr>
        <p:txBody>
          <a:bodyPr vert="horz" wrap="square" lIns="91440" tIns="45720" rIns="91440" bIns="45720" anchor="ctr" anchorCtr="0"/>
          <a:p>
            <a:pPr eaLnBrk="1" hangingPunct="1"/>
            <a:r>
              <a:rPr lang="en-US" altLang="zh-CN" dirty="0"/>
              <a:t>Reading and writing a class object</a:t>
            </a:r>
            <a:endParaRPr lang="en-US" altLang="zh-CN" dirty="0"/>
          </a:p>
        </p:txBody>
      </p:sp>
      <p:sp>
        <p:nvSpPr>
          <p:cNvPr id="49155" name="Rectangle 3"/>
          <p:cNvSpPr>
            <a:spLocks noGrp="1"/>
          </p:cNvSpPr>
          <p:nvPr>
            <p:ph idx="1"/>
          </p:nvPr>
        </p:nvSpPr>
        <p:spPr>
          <a:xfrm>
            <a:off x="684213" y="1268413"/>
            <a:ext cx="7772400" cy="4495800"/>
          </a:xfrm>
        </p:spPr>
        <p:txBody>
          <a:bodyPr vert="horz" wrap="square" lIns="91440" tIns="45720" rIns="91440" bIns="45720" anchor="t" anchorCtr="0"/>
          <a:p>
            <a:pPr eaLnBrk="1" hangingPunct="1">
              <a:lnSpc>
                <a:spcPct val="90000"/>
              </a:lnSpc>
            </a:pPr>
            <a:r>
              <a:rPr lang="en-US" altLang="zh-CN" sz="2400" dirty="0"/>
              <a:t>Structures may be used to store fixed-length records to a file.</a:t>
            </a:r>
            <a:endParaRPr lang="en-US" altLang="zh-CN" sz="2400" dirty="0"/>
          </a:p>
          <a:p>
            <a:pPr lvl="3" eaLnBrk="1" hangingPunct="1">
              <a:lnSpc>
                <a:spcPct val="90000"/>
              </a:lnSpc>
              <a:buNone/>
            </a:pPr>
            <a:r>
              <a:rPr lang="en-US" altLang="zh-CN" sz="1800" dirty="0">
                <a:latin typeface="Courier New" panose="02070309020205020404" pitchFamily="49" charset="0"/>
              </a:rPr>
              <a:t>struct Info</a:t>
            </a:r>
            <a:endParaRPr lang="en-US" altLang="zh-CN" sz="1800" dirty="0">
              <a:latin typeface="Courier New" panose="02070309020205020404" pitchFamily="49" charset="0"/>
            </a:endParaRPr>
          </a:p>
          <a:p>
            <a:pPr lvl="3" eaLnBrk="1" hangingPunct="1">
              <a:lnSpc>
                <a:spcPct val="90000"/>
              </a:lnSpc>
              <a:buNone/>
            </a:pPr>
            <a:r>
              <a:rPr lang="en-US" altLang="zh-CN" sz="1800" dirty="0">
                <a:latin typeface="Courier New" panose="02070309020205020404" pitchFamily="49" charset="0"/>
              </a:rPr>
              <a:t>{</a:t>
            </a:r>
            <a:endParaRPr lang="en-US" altLang="zh-CN" sz="1800" dirty="0">
              <a:latin typeface="Courier New" panose="02070309020205020404" pitchFamily="49" charset="0"/>
            </a:endParaRPr>
          </a:p>
          <a:p>
            <a:pPr lvl="3" eaLnBrk="1" hangingPunct="1">
              <a:lnSpc>
                <a:spcPct val="90000"/>
              </a:lnSpc>
              <a:buNone/>
            </a:pPr>
            <a:r>
              <a:rPr lang="en-US" altLang="zh-CN" sz="1800" dirty="0">
                <a:latin typeface="Courier New" panose="02070309020205020404" pitchFamily="49" charset="0"/>
              </a:rPr>
              <a:t>   char name[51];</a:t>
            </a:r>
            <a:endParaRPr lang="en-US" altLang="zh-CN" sz="1800" dirty="0">
              <a:latin typeface="Courier New" panose="02070309020205020404" pitchFamily="49" charset="0"/>
            </a:endParaRPr>
          </a:p>
          <a:p>
            <a:pPr lvl="3" eaLnBrk="1" hangingPunct="1">
              <a:lnSpc>
                <a:spcPct val="90000"/>
              </a:lnSpc>
              <a:buNone/>
            </a:pPr>
            <a:r>
              <a:rPr lang="en-US" altLang="zh-CN" sz="1800" dirty="0">
                <a:latin typeface="Courier New" panose="02070309020205020404" pitchFamily="49" charset="0"/>
              </a:rPr>
              <a:t>   int age;</a:t>
            </a:r>
            <a:endParaRPr lang="en-US" altLang="zh-CN" sz="1800" dirty="0">
              <a:latin typeface="Courier New" panose="02070309020205020404" pitchFamily="49" charset="0"/>
            </a:endParaRPr>
          </a:p>
          <a:p>
            <a:pPr lvl="3" eaLnBrk="1" hangingPunct="1">
              <a:lnSpc>
                <a:spcPct val="90000"/>
              </a:lnSpc>
              <a:buNone/>
            </a:pPr>
            <a:r>
              <a:rPr lang="en-US" altLang="zh-CN" sz="1800" dirty="0">
                <a:latin typeface="Courier New" panose="02070309020205020404" pitchFamily="49" charset="0"/>
              </a:rPr>
              <a:t>   char address1[51];</a:t>
            </a:r>
            <a:endParaRPr lang="en-US" altLang="zh-CN" sz="1800" dirty="0">
              <a:latin typeface="Courier New" panose="02070309020205020404" pitchFamily="49" charset="0"/>
            </a:endParaRPr>
          </a:p>
          <a:p>
            <a:pPr lvl="3" eaLnBrk="1" hangingPunct="1">
              <a:lnSpc>
                <a:spcPct val="90000"/>
              </a:lnSpc>
              <a:buNone/>
            </a:pPr>
            <a:r>
              <a:rPr lang="en-US" altLang="zh-CN" sz="1800" dirty="0">
                <a:latin typeface="Courier New" panose="02070309020205020404" pitchFamily="49" charset="0"/>
              </a:rPr>
              <a:t>   char address2[51];</a:t>
            </a:r>
            <a:endParaRPr lang="en-US" altLang="zh-CN" sz="1800" dirty="0">
              <a:latin typeface="Courier New" panose="02070309020205020404" pitchFamily="49" charset="0"/>
            </a:endParaRPr>
          </a:p>
          <a:p>
            <a:pPr lvl="3" eaLnBrk="1" hangingPunct="1">
              <a:lnSpc>
                <a:spcPct val="90000"/>
              </a:lnSpc>
              <a:buNone/>
            </a:pPr>
            <a:r>
              <a:rPr lang="en-US" altLang="zh-CN" sz="1800" dirty="0">
                <a:latin typeface="Courier New" panose="02070309020205020404" pitchFamily="49" charset="0"/>
              </a:rPr>
              <a:t>   char phone[14];</a:t>
            </a:r>
            <a:endParaRPr lang="en-US" altLang="zh-CN" sz="1800" dirty="0">
              <a:latin typeface="Courier New" panose="02070309020205020404" pitchFamily="49" charset="0"/>
            </a:endParaRPr>
          </a:p>
          <a:p>
            <a:pPr lvl="3" eaLnBrk="1" hangingPunct="1">
              <a:lnSpc>
                <a:spcPct val="90000"/>
              </a:lnSpc>
              <a:buNone/>
            </a:pPr>
            <a:r>
              <a:rPr lang="en-US" altLang="zh-CN" sz="1800" dirty="0">
                <a:latin typeface="Courier New" panose="02070309020205020404" pitchFamily="49" charset="0"/>
              </a:rPr>
              <a:t>};</a:t>
            </a:r>
            <a:endParaRPr lang="en-US" altLang="zh-CN" sz="1800" dirty="0">
              <a:latin typeface="Courier New" panose="02070309020205020404" pitchFamily="49" charset="0"/>
            </a:endParaRPr>
          </a:p>
          <a:p>
            <a:pPr eaLnBrk="1" hangingPunct="1">
              <a:lnSpc>
                <a:spcPct val="90000"/>
              </a:lnSpc>
            </a:pPr>
            <a:r>
              <a:rPr lang="en-US" altLang="zh-CN" sz="2400" dirty="0"/>
              <a:t>Since structures can contain a mixture of data types, you should always use the </a:t>
            </a:r>
            <a:r>
              <a:rPr lang="en-US" altLang="zh-CN" sz="2400" dirty="0">
                <a:solidFill>
                  <a:srgbClr val="FF0000"/>
                </a:solidFill>
              </a:rPr>
              <a:t>ios::binary</a:t>
            </a:r>
            <a:r>
              <a:rPr lang="en-US" altLang="zh-CN" sz="2400" dirty="0"/>
              <a:t> mode when opening a file to store objects.</a:t>
            </a:r>
            <a:endParaRPr lang="en-US" altLang="zh-CN" sz="2400" dirty="0"/>
          </a:p>
        </p:txBody>
      </p:sp>
      <p:sp>
        <p:nvSpPr>
          <p:cNvPr id="2" name="文本框 1"/>
          <p:cNvSpPr txBox="1"/>
          <p:nvPr/>
        </p:nvSpPr>
        <p:spPr>
          <a:xfrm>
            <a:off x="1619885" y="5589905"/>
            <a:ext cx="6211570" cy="1045210"/>
          </a:xfrm>
          <a:prstGeom prst="rect">
            <a:avLst/>
          </a:prstGeom>
          <a:noFill/>
        </p:spPr>
        <p:txBody>
          <a:bodyPr wrap="square" rtlCol="0" anchor="t">
            <a:spAutoFit/>
          </a:bodyPr>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kern="0" noProof="0" dirty="0">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rPr>
              <a:t>Info fo1; </a:t>
            </a:r>
            <a:endParaRPr kumimoji="1" lang="en-US" altLang="zh-CN" sz="2000" b="1" kern="0" noProof="0" dirty="0">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kern="0" noProof="0" dirty="0" err="1">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rPr>
              <a:t>ofstream</a:t>
            </a:r>
            <a:r>
              <a:rPr kumimoji="1" lang="en-US" altLang="zh-CN" sz="2000" b="1" kern="0" noProof="0" dirty="0">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rPr>
              <a:t> </a:t>
            </a:r>
            <a:r>
              <a:rPr kumimoji="1" lang="en-US" altLang="zh-CN" sz="2000" b="1" kern="0" noProof="0" dirty="0" err="1">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rPr>
              <a:t>outfile(“File.txt”, ios::out|ios::binary)</a:t>
            </a:r>
            <a:r>
              <a:rPr kumimoji="1" lang="en-US" altLang="zh-CN" sz="2000" b="1" kern="0" noProof="0" dirty="0">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rPr>
              <a:t>;</a:t>
            </a:r>
            <a:endParaRPr kumimoji="1" lang="en-US" altLang="zh-CN" sz="2000" b="1" kern="0" noProof="0" dirty="0">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kern="0" noProof="0" dirty="0">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rPr>
              <a:t>outfile.write((char *)&amp; fo1, sizeof(fo1));</a:t>
            </a:r>
            <a:endParaRPr kumimoji="1" lang="en-US" altLang="zh-CN" sz="2000" b="1" kern="0" noProof="0" dirty="0">
              <a:ln>
                <a:noFill/>
              </a:ln>
              <a:solidFill>
                <a:srgbClr val="0000CC"/>
              </a:solidFill>
              <a:effectLst>
                <a:outerShdw blurRad="38100" dist="38100" dir="2700000" algn="tl">
                  <a:srgbClr val="FFFFFF"/>
                </a:outerShdw>
              </a:effectLst>
              <a:uLnTx/>
              <a:uFillTx/>
              <a:latin typeface="Times New Roman" panose="02020603050405020304" pitchFamily="18" charset="0"/>
              <a:ea typeface="+mn-ea"/>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ChangeArrowheads="1"/>
          </p:cNvSpPr>
          <p:nvPr>
            <p:ph type="title"/>
          </p:nvPr>
        </p:nvSpPr>
        <p:spPr>
          <a:xfrm>
            <a:off x="319088" y="260350"/>
            <a:ext cx="8505825" cy="1143000"/>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2"/>
                </a:solidFill>
                <a:effectLst/>
                <a:uLnTx/>
                <a:uFillTx/>
                <a:latin typeface="+mj-lt"/>
                <a:ea typeface="+mj-ea"/>
                <a:cs typeface="+mj-cs"/>
              </a:rPr>
              <a:t>  以下程序首先将</a:t>
            </a:r>
            <a:r>
              <a:rPr kumimoji="0" lang="en-US" altLang="zh-CN" sz="2400" b="1" i="0" u="none" strike="noStrike" kern="0" cap="none" spc="0" normalizeH="0" baseline="0" noProof="0" dirty="0">
                <a:ln>
                  <a:noFill/>
                </a:ln>
                <a:solidFill>
                  <a:schemeClr val="tx2"/>
                </a:solidFill>
                <a:effectLst/>
                <a:uLnTx/>
                <a:uFillTx/>
                <a:latin typeface="+mj-lt"/>
                <a:ea typeface="+mj-ea"/>
                <a:cs typeface="+mj-cs"/>
              </a:rPr>
              <a:t>3</a:t>
            </a:r>
            <a:r>
              <a:rPr kumimoji="0" lang="zh-CN" altLang="en-US" sz="2400" b="1" i="0" u="none" strike="noStrike" kern="0" cap="none" spc="0" normalizeH="0" baseline="0" noProof="0" dirty="0">
                <a:ln>
                  <a:noFill/>
                </a:ln>
                <a:solidFill>
                  <a:schemeClr val="tx2"/>
                </a:solidFill>
                <a:effectLst/>
                <a:uLnTx/>
                <a:uFillTx/>
                <a:latin typeface="+mj-lt"/>
                <a:ea typeface="+mj-ea"/>
                <a:cs typeface="+mj-cs"/>
              </a:rPr>
              <a:t>位学生的学号、姓名和成绩写入二进制文件 </a:t>
            </a:r>
            <a:br>
              <a:rPr kumimoji="0" lang="en-US" altLang="zh-CN" sz="2400" b="1" i="0" u="none" strike="noStrike" kern="0" cap="none" spc="0" normalizeH="0" baseline="0" noProof="0" dirty="0">
                <a:ln>
                  <a:noFill/>
                </a:ln>
                <a:solidFill>
                  <a:schemeClr val="tx2"/>
                </a:solidFill>
                <a:effectLst/>
                <a:uLnTx/>
                <a:uFillTx/>
                <a:latin typeface="+mj-lt"/>
                <a:ea typeface="+mj-ea"/>
                <a:cs typeface="+mj-cs"/>
              </a:rPr>
            </a:br>
            <a:r>
              <a:rPr kumimoji="0" lang="en-US" altLang="zh-CN" sz="2400" b="1" i="0" u="none" strike="noStrike" kern="0" cap="none" spc="0" normalizeH="0" baseline="0" noProof="0" dirty="0">
                <a:ln>
                  <a:noFill/>
                </a:ln>
                <a:solidFill>
                  <a:schemeClr val="tx2"/>
                </a:solidFill>
                <a:effectLst/>
                <a:uLnTx/>
                <a:uFillTx/>
                <a:latin typeface="+mj-lt"/>
                <a:ea typeface="+mj-ea"/>
                <a:cs typeface="+mj-cs"/>
              </a:rPr>
              <a:t>  f8.dat</a:t>
            </a:r>
            <a:r>
              <a:rPr kumimoji="0" lang="zh-CN" altLang="en-US" sz="2400" b="1" i="0" u="none" strike="noStrike" kern="0" cap="none" spc="0" normalizeH="0" baseline="0" noProof="0" dirty="0">
                <a:ln>
                  <a:noFill/>
                </a:ln>
                <a:solidFill>
                  <a:schemeClr val="tx2"/>
                </a:solidFill>
                <a:effectLst/>
                <a:uLnTx/>
                <a:uFillTx/>
                <a:latin typeface="+mj-lt"/>
                <a:ea typeface="+mj-ea"/>
                <a:cs typeface="+mj-cs"/>
              </a:rPr>
              <a:t>中，然后将该文件中的数据读到数组中，并将其输出到</a:t>
            </a:r>
            <a:br>
              <a:rPr kumimoji="0" lang="en-US" altLang="zh-CN" sz="2400" b="1" i="0" u="none" strike="noStrike" kern="0" cap="none" spc="0" normalizeH="0" baseline="0" noProof="0" dirty="0">
                <a:ln>
                  <a:noFill/>
                </a:ln>
                <a:solidFill>
                  <a:schemeClr val="tx2"/>
                </a:solidFill>
                <a:effectLst/>
                <a:uLnTx/>
                <a:uFillTx/>
                <a:latin typeface="+mj-lt"/>
                <a:ea typeface="+mj-ea"/>
                <a:cs typeface="+mj-cs"/>
              </a:rPr>
            </a:br>
            <a:r>
              <a:rPr kumimoji="0" lang="en-US" altLang="zh-CN" sz="2400" b="1" i="0" u="none" strike="noStrike" kern="0" cap="none" spc="0" normalizeH="0" baseline="0" noProof="0" dirty="0">
                <a:ln>
                  <a:noFill/>
                </a:ln>
                <a:solidFill>
                  <a:schemeClr val="tx2"/>
                </a:solidFill>
                <a:effectLst/>
                <a:uLnTx/>
                <a:uFillTx/>
                <a:latin typeface="+mj-lt"/>
                <a:ea typeface="+mj-ea"/>
                <a:cs typeface="+mj-cs"/>
              </a:rPr>
              <a:t>  </a:t>
            </a:r>
            <a:r>
              <a:rPr kumimoji="0" lang="zh-CN" altLang="en-US" sz="2400" b="1" i="0" u="none" strike="noStrike" kern="0" cap="none" spc="0" normalizeH="0" baseline="0" noProof="0" dirty="0">
                <a:ln>
                  <a:noFill/>
                </a:ln>
                <a:solidFill>
                  <a:schemeClr val="tx2"/>
                </a:solidFill>
                <a:effectLst/>
                <a:uLnTx/>
                <a:uFillTx/>
                <a:latin typeface="+mj-lt"/>
                <a:ea typeface="+mj-ea"/>
                <a:cs typeface="+mj-cs"/>
              </a:rPr>
              <a:t>屏幕上。</a:t>
            </a:r>
            <a:endParaRPr kumimoji="0" lang="zh-CN" altLang="en-US" sz="2400" b="1" i="0" u="none" strike="noStrike" kern="0" cap="none" spc="0" normalizeH="0" baseline="0" noProof="0" dirty="0">
              <a:ln>
                <a:noFill/>
              </a:ln>
              <a:solidFill>
                <a:schemeClr val="tx2"/>
              </a:solidFill>
              <a:effectLst/>
              <a:uLnTx/>
              <a:uFillTx/>
              <a:latin typeface="+mj-lt"/>
              <a:ea typeface="+mj-ea"/>
              <a:cs typeface="+mj-cs"/>
            </a:endParaRPr>
          </a:p>
        </p:txBody>
      </p:sp>
      <p:sp>
        <p:nvSpPr>
          <p:cNvPr id="435204" name="Rectangle 4"/>
          <p:cNvSpPr>
            <a:spLocks noGrp="1" noChangeArrowheads="1"/>
          </p:cNvSpPr>
          <p:nvPr>
            <p:ph idx="1"/>
          </p:nvPr>
        </p:nvSpPr>
        <p:spPr>
          <a:xfrm>
            <a:off x="941388" y="1700213"/>
            <a:ext cx="6983413" cy="495776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#include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fstream.h</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#include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stdlib.h</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struct student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num</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char name[20];</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double score;</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void main()</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const int n=3;</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struct student stu1[n],</a:t>
            </a:r>
            <a:r>
              <a:rPr kumimoji="1" lang="zh-CN" altLang="en-US"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stu2[n];</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ofstream</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outfile</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outfile.open</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("f8.dat",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ios</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out|ios</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::binary);</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6226" name="Rectangle 2"/>
          <p:cNvSpPr>
            <a:spLocks noGrp="1" noChangeArrowheads="1"/>
          </p:cNvSpPr>
          <p:nvPr>
            <p:ph idx="1"/>
          </p:nvPr>
        </p:nvSpPr>
        <p:spPr>
          <a:xfrm>
            <a:off x="755650" y="404813"/>
            <a:ext cx="7931150" cy="57213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If</a:t>
            </a:r>
            <a:r>
              <a:rPr kumimoji="1" lang="zh-CN" altLang="en-US"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r>
              <a:rPr kumimoji="1" lang="en-US" altLang="zh-CN" sz="2000" b="1" i="0" u="sng"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cout</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&lt;&lt;"f8.dat can't open"&lt;&lt;</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endl</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abort();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for(</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=0;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&lt;n;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cout</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&lt;&lt;"input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num,name,score</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:\n";</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cin</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&gt;&gt;stu1[</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num</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&gt;&gt;stu1[</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].name&gt;&gt;stu1[</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].score;</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rgbClr val="FF0000"/>
                </a:solidFill>
                <a:effectLst>
                  <a:outerShdw blurRad="38100" dist="38100" dir="2700000" algn="tl">
                    <a:srgbClr val="FFFFFF"/>
                  </a:outerShdw>
                </a:effectLst>
                <a:uLnTx/>
                <a:uFillTx/>
                <a:latin typeface="Times New Roman" panose="02020603050405020304" pitchFamily="18" charset="0"/>
                <a:ea typeface="+mn-ea"/>
                <a:cs typeface="+mn-cs"/>
              </a:rPr>
              <a:t>outfile.write</a:t>
            </a:r>
            <a:r>
              <a:rPr kumimoji="1" lang="en-US" altLang="zh-CN" sz="20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panose="02020603050405020304" pitchFamily="18" charset="0"/>
                <a:ea typeface="+mn-ea"/>
                <a:cs typeface="+mn-cs"/>
              </a:rPr>
              <a:t>((char *)&amp;stu1[</a:t>
            </a:r>
            <a:r>
              <a:rPr kumimoji="1" lang="en-US" altLang="zh-CN" sz="2000" b="1" i="0" u="none" strike="noStrike" kern="0" cap="none" spc="0" normalizeH="0" baseline="0" noProof="0" dirty="0" err="1">
                <a:ln>
                  <a:noFill/>
                </a:ln>
                <a:solidFill>
                  <a:srgbClr val="FF0000"/>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rgbClr val="FF0000"/>
                </a:solidFill>
                <a:effectLst>
                  <a:outerShdw blurRad="38100" dist="38100" dir="2700000" algn="tl">
                    <a:srgbClr val="FFFFFF"/>
                  </a:outerShdw>
                </a:effectLst>
                <a:uLnTx/>
                <a:uFillTx/>
                <a:latin typeface="Times New Roman" panose="02020603050405020304" pitchFamily="18" charset="0"/>
                <a:ea typeface="+mn-ea"/>
                <a:cs typeface="+mn-cs"/>
              </a:rPr>
              <a:t>sizeof</a:t>
            </a:r>
            <a:r>
              <a:rPr kumimoji="1" lang="en-US" altLang="zh-CN" sz="20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panose="02020603050405020304" pitchFamily="18" charset="0"/>
                <a:ea typeface="+mn-ea"/>
                <a:cs typeface="+mn-cs"/>
              </a:rPr>
              <a:t>(struct student));</a:t>
            </a:r>
            <a:endParaRPr kumimoji="1" lang="en-US" altLang="zh-CN" sz="20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outfile.close</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ifstream</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infile</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infile.open</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("f8.dat",ios::</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in|ios</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::binary);</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7250" name="Rectangle 2"/>
          <p:cNvSpPr>
            <a:spLocks noGrp="1" noChangeArrowheads="1"/>
          </p:cNvSpPr>
          <p:nvPr>
            <p:ph idx="1"/>
          </p:nvPr>
        </p:nvSpPr>
        <p:spPr>
          <a:xfrm>
            <a:off x="539750" y="404813"/>
            <a:ext cx="8147050" cy="57213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if(!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infile</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cout</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&lt;&lt;"f8.dat can't open"&lt;&lt;</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endl</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abort();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=0;</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while</a:t>
            </a:r>
            <a:r>
              <a:rPr kumimoji="1" lang="en-US" altLang="zh-CN" sz="2000" b="1" i="0" u="sng"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endParaRPr kumimoji="1" lang="en-US" altLang="zh-CN" sz="2000" b="1" i="0" u="sng"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infile.read</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((char *)&amp;stu2[</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i</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sizeof</a:t>
            </a: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(struct student));</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rPr>
              <a:t>		 }</a:t>
            </a:r>
            <a:endParaRPr kumimoji="1" lang="en-US" altLang="zh-CN" sz="2000" b="1"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p:txBody>
          <a:bodyPr vert="horz" wrap="square" lIns="91440" tIns="45720" rIns="91440" bIns="45720" anchor="ctr" anchorCtr="0"/>
          <a:p>
            <a:pPr eaLnBrk="1" hangingPunct="1"/>
            <a:r>
              <a:rPr lang="en-US" altLang="zh-CN" dirty="0"/>
              <a:t>  Random Access Files</a:t>
            </a:r>
            <a:endParaRPr lang="en-US" altLang="zh-CN" dirty="0"/>
          </a:p>
        </p:txBody>
      </p:sp>
      <p:sp>
        <p:nvSpPr>
          <p:cNvPr id="53251" name="Rectangle 3"/>
          <p:cNvSpPr>
            <a:spLocks noGrp="1"/>
          </p:cNvSpPr>
          <p:nvPr>
            <p:ph idx="1"/>
          </p:nvPr>
        </p:nvSpPr>
        <p:spPr/>
        <p:txBody>
          <a:bodyPr vert="horz" wrap="square" lIns="91440" tIns="45720" rIns="91440" bIns="45720" anchor="t" anchorCtr="0"/>
          <a:p>
            <a:pPr eaLnBrk="1" hangingPunct="1"/>
            <a:r>
              <a:rPr lang="en-US" altLang="zh-CN" dirty="0"/>
              <a:t>Random Access means non-sequentially accessing informaiton in a file.</a:t>
            </a:r>
            <a:endParaRPr lang="en-US" altLang="zh-CN" dirty="0"/>
          </a:p>
          <a:p>
            <a:pPr eaLnBrk="1" hangingPunct="1">
              <a:buNone/>
            </a:pPr>
            <a:endParaRPr lang="en-US" altLang="zh-CN" dirty="0"/>
          </a:p>
        </p:txBody>
      </p:sp>
      <p:pic>
        <p:nvPicPr>
          <p:cNvPr id="53252" name="Picture 4" descr="1211"/>
          <p:cNvPicPr>
            <a:picLocks noChangeAspect="1"/>
          </p:cNvPicPr>
          <p:nvPr/>
        </p:nvPicPr>
        <p:blipFill>
          <a:blip r:embed="rId1">
            <a:clrChange>
              <a:clrFrom>
                <a:srgbClr val="FFFFFF"/>
              </a:clrFrom>
              <a:clrTo>
                <a:srgbClr val="FFFFFF">
                  <a:alpha val="0"/>
                </a:srgbClr>
              </a:clrTo>
            </a:clrChange>
          </a:blip>
          <a:stretch>
            <a:fillRect/>
          </a:stretch>
        </p:blipFill>
        <p:spPr>
          <a:xfrm>
            <a:off x="1752600" y="3581400"/>
            <a:ext cx="5867400" cy="2670175"/>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54275" name="Rectangle 3"/>
          <p:cNvSpPr>
            <a:spLocks noGrp="1"/>
          </p:cNvSpPr>
          <p:nvPr>
            <p:ph idx="1"/>
          </p:nvPr>
        </p:nvSpPr>
        <p:spPr/>
        <p:txBody>
          <a:bodyPr vert="horz" wrap="square" lIns="91440" tIns="45720" rIns="91440" bIns="45720" anchor="t" anchorCtr="0"/>
          <a:p>
            <a:pPr eaLnBrk="1" hangingPunct="1"/>
            <a:r>
              <a:rPr lang="en-US" altLang="zh-CN" dirty="0"/>
              <a:t>Every file maintains two internal pointers known as </a:t>
            </a:r>
            <a:r>
              <a:rPr lang="en-US" altLang="zh-CN" i="1" dirty="0"/>
              <a:t>file pointers:</a:t>
            </a:r>
            <a:endParaRPr lang="en-US" altLang="zh-CN" i="1" dirty="0"/>
          </a:p>
          <a:p>
            <a:pPr eaLnBrk="1" hangingPunct="1">
              <a:buNone/>
            </a:pPr>
            <a:r>
              <a:rPr lang="en-US" altLang="zh-CN" dirty="0">
                <a:solidFill>
                  <a:srgbClr val="00CC00"/>
                </a:solidFill>
              </a:rPr>
              <a:t>          </a:t>
            </a:r>
            <a:r>
              <a:rPr lang="en-US" altLang="zh-CN" dirty="0">
                <a:solidFill>
                  <a:srgbClr val="FF0000"/>
                </a:solidFill>
              </a:rPr>
              <a:t>get_pointer </a:t>
            </a:r>
            <a:r>
              <a:rPr lang="en-US" altLang="zh-CN" dirty="0"/>
              <a:t>and </a:t>
            </a:r>
            <a:r>
              <a:rPr lang="en-US" altLang="zh-CN" dirty="0">
                <a:solidFill>
                  <a:srgbClr val="FF0000"/>
                </a:solidFill>
              </a:rPr>
              <a:t>put_pointer</a:t>
            </a:r>
            <a:endParaRPr lang="en-US" altLang="zh-CN" dirty="0">
              <a:solidFill>
                <a:srgbClr val="FF0000"/>
              </a:solidFill>
            </a:endParaRPr>
          </a:p>
          <a:p>
            <a:pPr eaLnBrk="1" hangingPunct="1"/>
            <a:r>
              <a:rPr lang="en-US" altLang="zh-CN" dirty="0"/>
              <a:t>They enable to achieve the random access in file otherwise which is sequential in nature.</a:t>
            </a:r>
            <a:endParaRPr lang="en-US" altLang="zh-CN" dirty="0"/>
          </a:p>
          <a:p>
            <a:pPr eaLnBrk="1" hangingPunct="1"/>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ctr" anchorCtr="0"/>
          <a:p>
            <a:pPr eaLnBrk="1" hangingPunct="1"/>
            <a:r>
              <a:rPr lang="en-US" altLang="zh-CN" dirty="0"/>
              <a:t>Default Actions</a:t>
            </a:r>
            <a:endParaRPr lang="en-US" altLang="zh-CN" dirty="0"/>
          </a:p>
        </p:txBody>
      </p:sp>
      <p:sp>
        <p:nvSpPr>
          <p:cNvPr id="55299" name="Rectangle 3"/>
          <p:cNvSpPr>
            <a:spLocks noGrp="1"/>
          </p:cNvSpPr>
          <p:nvPr>
            <p:ph idx="1"/>
          </p:nvPr>
        </p:nvSpPr>
        <p:spPr/>
        <p:txBody>
          <a:bodyPr vert="horz" wrap="square" lIns="91440" tIns="45720" rIns="91440" bIns="45720" anchor="t" anchorCtr="0"/>
          <a:p>
            <a:pPr eaLnBrk="1" hangingPunct="1">
              <a:lnSpc>
                <a:spcPct val="90000"/>
              </a:lnSpc>
            </a:pPr>
            <a:r>
              <a:rPr lang="en-US" altLang="zh-CN" dirty="0"/>
              <a:t>When we open a file in </a:t>
            </a:r>
            <a:r>
              <a:rPr lang="en-US" altLang="zh-CN" dirty="0">
                <a:solidFill>
                  <a:srgbClr val="0066FF"/>
                </a:solidFill>
              </a:rPr>
              <a:t>read-only mode (ios::in)</a:t>
            </a:r>
            <a:r>
              <a:rPr lang="en-US" altLang="zh-CN" dirty="0"/>
              <a:t>, the get pointer is automatically set at the </a:t>
            </a:r>
            <a:r>
              <a:rPr lang="en-US" altLang="zh-CN" dirty="0">
                <a:solidFill>
                  <a:srgbClr val="0066FF"/>
                </a:solidFill>
              </a:rPr>
              <a:t>beginning</a:t>
            </a:r>
            <a:endParaRPr lang="en-US" altLang="zh-CN" dirty="0">
              <a:solidFill>
                <a:srgbClr val="0066FF"/>
              </a:solidFill>
            </a:endParaRPr>
          </a:p>
          <a:p>
            <a:pPr eaLnBrk="1" hangingPunct="1">
              <a:lnSpc>
                <a:spcPct val="90000"/>
              </a:lnSpc>
            </a:pPr>
            <a:r>
              <a:rPr lang="en-US" altLang="zh-CN" dirty="0"/>
              <a:t>When we open a file in </a:t>
            </a:r>
            <a:r>
              <a:rPr lang="en-US" altLang="zh-CN" dirty="0">
                <a:solidFill>
                  <a:srgbClr val="0066FF"/>
                </a:solidFill>
              </a:rPr>
              <a:t>write-only mode</a:t>
            </a:r>
            <a:r>
              <a:rPr lang="en-US" altLang="zh-CN" dirty="0"/>
              <a:t>, the output pointer is automatically set at the </a:t>
            </a:r>
            <a:r>
              <a:rPr lang="en-US" altLang="zh-CN" dirty="0">
                <a:solidFill>
                  <a:srgbClr val="0066FF"/>
                </a:solidFill>
              </a:rPr>
              <a:t>beginning</a:t>
            </a:r>
            <a:r>
              <a:rPr lang="en-US" altLang="zh-CN" dirty="0"/>
              <a:t> and the contents are deleted</a:t>
            </a:r>
            <a:endParaRPr lang="en-US" altLang="zh-CN" dirty="0"/>
          </a:p>
          <a:p>
            <a:pPr eaLnBrk="1" hangingPunct="1">
              <a:lnSpc>
                <a:spcPct val="90000"/>
              </a:lnSpc>
            </a:pPr>
            <a:r>
              <a:rPr lang="en-US" altLang="zh-CN" dirty="0"/>
              <a:t>When we open a file in </a:t>
            </a:r>
            <a:r>
              <a:rPr lang="en-US" altLang="zh-CN" dirty="0">
                <a:solidFill>
                  <a:srgbClr val="0066FF"/>
                </a:solidFill>
              </a:rPr>
              <a:t>‘append’ mode</a:t>
            </a:r>
            <a:r>
              <a:rPr lang="en-US" altLang="zh-CN" dirty="0"/>
              <a:t>, the output pointer is moved to the </a:t>
            </a:r>
            <a:r>
              <a:rPr lang="en-US" altLang="zh-CN" dirty="0">
                <a:solidFill>
                  <a:srgbClr val="0066FF"/>
                </a:solidFill>
              </a:rPr>
              <a:t>end</a:t>
            </a:r>
            <a:r>
              <a:rPr lang="en-US" altLang="zh-CN" dirty="0"/>
              <a:t> of the file</a:t>
            </a:r>
            <a:endParaRPr lang="en-US" altLang="zh-CN" dirty="0"/>
          </a:p>
          <a:p>
            <a:pPr eaLnBrk="1" hangingPunct="1">
              <a:lnSpc>
                <a:spcPct val="90000"/>
              </a:lnSpc>
            </a:pP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xfrm>
            <a:off x="455613" y="273050"/>
            <a:ext cx="8229600" cy="796925"/>
          </a:xfrm>
        </p:spPr>
        <p:txBody>
          <a:bodyPr vert="horz" wrap="square" lIns="91440" tIns="45720" rIns="91440" bIns="45720" anchor="b" anchorCtr="0"/>
          <a:p>
            <a:pPr eaLnBrk="1" hangingPunct="1"/>
            <a:r>
              <a:rPr lang="en-US" altLang="zh-CN" dirty="0">
                <a:solidFill>
                  <a:schemeClr val="tx1"/>
                </a:solidFill>
              </a:rPr>
              <a:t>Moving within the File</a:t>
            </a:r>
            <a:endParaRPr lang="en-US" altLang="zh-CN" b="1" dirty="0">
              <a:solidFill>
                <a:schemeClr val="tx1"/>
              </a:solidFill>
            </a:endParaRPr>
          </a:p>
        </p:txBody>
      </p:sp>
      <p:sp>
        <p:nvSpPr>
          <p:cNvPr id="84995" name="Rectangle 3"/>
          <p:cNvSpPr/>
          <p:nvPr/>
        </p:nvSpPr>
        <p:spPr>
          <a:xfrm>
            <a:off x="468313" y="1862138"/>
            <a:ext cx="7848600" cy="333057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ct val="80000"/>
              </a:lnSpc>
            </a:pPr>
            <a:r>
              <a:rPr lang="en-US" altLang="zh-CN" b="1" dirty="0">
                <a:solidFill>
                  <a:srgbClr val="0000FF"/>
                </a:solidFill>
              </a:rPr>
              <a:t>seekg()</a:t>
            </a:r>
            <a:r>
              <a:rPr lang="en-US" altLang="zh-CN" dirty="0"/>
              <a:t> / </a:t>
            </a:r>
            <a:r>
              <a:rPr lang="en-US" altLang="zh-CN" b="1" dirty="0">
                <a:solidFill>
                  <a:srgbClr val="0000FF"/>
                </a:solidFill>
              </a:rPr>
              <a:t>seekp()</a:t>
            </a:r>
            <a:r>
              <a:rPr lang="en-US" altLang="zh-CN" b="1" dirty="0"/>
              <a:t> </a:t>
            </a:r>
            <a:r>
              <a:rPr lang="en-US" altLang="zh-CN" dirty="0"/>
              <a:t>– moving the get / put pointer to specific position </a:t>
            </a:r>
            <a:endParaRPr lang="en-US" altLang="zh-CN" dirty="0"/>
          </a:p>
          <a:p>
            <a:pPr marL="0" lvl="0" indent="0" eaLnBrk="1" hangingPunct="1">
              <a:lnSpc>
                <a:spcPct val="80000"/>
              </a:lnSpc>
              <a:buNone/>
            </a:pPr>
            <a:r>
              <a:rPr lang="en-US" altLang="zh-CN" dirty="0"/>
              <a:t>   two parameters: </a:t>
            </a:r>
            <a:r>
              <a:rPr lang="en-US" altLang="zh-CN" i="1" dirty="0"/>
              <a:t>offset</a:t>
            </a:r>
            <a:r>
              <a:rPr lang="en-US" altLang="zh-CN" dirty="0"/>
              <a:t> and </a:t>
            </a:r>
            <a:r>
              <a:rPr lang="en-US" altLang="zh-CN" i="1" dirty="0"/>
              <a:t>refposition</a:t>
            </a:r>
            <a:endParaRPr lang="en-US" altLang="zh-CN" i="1" dirty="0"/>
          </a:p>
          <a:p>
            <a:pPr marL="342900" lvl="0" indent="-342900" eaLnBrk="1" hangingPunct="1">
              <a:lnSpc>
                <a:spcPct val="80000"/>
              </a:lnSpc>
              <a:buNone/>
            </a:pPr>
            <a:endParaRPr lang="en-US" altLang="zh-CN" b="1" dirty="0"/>
          </a:p>
          <a:p>
            <a:pPr marL="342900" lvl="0" indent="-342900" eaLnBrk="1" hangingPunct="1">
              <a:lnSpc>
                <a:spcPct val="80000"/>
              </a:lnSpc>
            </a:pPr>
            <a:r>
              <a:rPr lang="en-US" altLang="zh-CN" b="1" dirty="0">
                <a:solidFill>
                  <a:srgbClr val="0000FF"/>
                </a:solidFill>
              </a:rPr>
              <a:t>tellg()</a:t>
            </a:r>
            <a:r>
              <a:rPr lang="en-US" altLang="zh-CN" dirty="0"/>
              <a:t> / </a:t>
            </a:r>
            <a:r>
              <a:rPr lang="en-US" altLang="zh-CN" b="1" dirty="0">
                <a:solidFill>
                  <a:srgbClr val="0000FF"/>
                </a:solidFill>
              </a:rPr>
              <a:t>tellp()</a:t>
            </a:r>
            <a:r>
              <a:rPr lang="en-US" altLang="zh-CN" b="1" dirty="0"/>
              <a:t> </a:t>
            </a:r>
            <a:r>
              <a:rPr lang="en-US" altLang="zh-CN" dirty="0"/>
              <a:t>– getting the position of the get / put pointer</a:t>
            </a:r>
            <a:endParaRPr lang="en-US" altLang="zh-CN" sz="1800" dirty="0"/>
          </a:p>
          <a:p>
            <a:pPr marL="342900" lvl="0" indent="-342900" eaLnBrk="1" hangingPunct="1">
              <a:lnSpc>
                <a:spcPct val="80000"/>
              </a:lnSpc>
            </a:pPr>
            <a:endParaRPr lang="en-US" altLang="zh-CN" b="1" dirty="0">
              <a:solidFill>
                <a:srgbClr val="0000FF"/>
              </a:solidFill>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4995">
                                            <p:txEl>
                                              <p:charRg st="0" end="72"/>
                                            </p:txEl>
                                          </p:spTgt>
                                        </p:tgtEl>
                                        <p:attrNameLst>
                                          <p:attrName>style.visibility</p:attrName>
                                        </p:attrNameLst>
                                      </p:cBhvr>
                                      <p:to>
                                        <p:strVal val="visible"/>
                                      </p:to>
                                    </p:set>
                                    <p:animEffect transition="in" filter="wedge">
                                      <p:cBhvr>
                                        <p:cTn id="7" dur="2000"/>
                                        <p:tgtEl>
                                          <p:spTgt spid="84995">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84995">
                                            <p:txEl>
                                              <p:charRg st="1" end="1"/>
                                            </p:txEl>
                                          </p:spTgt>
                                        </p:tgtEl>
                                        <p:attrNameLst>
                                          <p:attrName>style.visibility</p:attrName>
                                        </p:attrNameLst>
                                      </p:cBhvr>
                                      <p:to>
                                        <p:strVal val="visible"/>
                                      </p:to>
                                    </p:set>
                                    <p:animEffect transition="in" filter="wedge">
                                      <p:cBhvr>
                                        <p:cTn id="12" dur="2000"/>
                                        <p:tgtEl>
                                          <p:spTgt spid="84995">
                                            <p:txEl>
                                              <p:charRg st="1" end="1"/>
                                            </p:txEl>
                                          </p:spTgt>
                                        </p:tgtEl>
                                      </p:cBhvr>
                                    </p:animEffect>
                                  </p:childTnLst>
                                </p:cTn>
                              </p:par>
                            </p:childTnLst>
                          </p:cTn>
                        </p:par>
                        <p:par>
                          <p:cTn id="13" fill="hold">
                            <p:stCondLst>
                              <p:cond delay="2000"/>
                            </p:stCondLst>
                            <p:childTnLst>
                              <p:par>
                                <p:cTn id="14" presetID="20" presetClass="entr" presetSubtype="0" fill="hold" grpId="0" nodeType="afterEffect">
                                  <p:stCondLst>
                                    <p:cond delay="0"/>
                                  </p:stCondLst>
                                  <p:childTnLst>
                                    <p:set>
                                      <p:cBhvr>
                                        <p:cTn id="15" dur="1" fill="hold">
                                          <p:stCondLst>
                                            <p:cond delay="0"/>
                                          </p:stCondLst>
                                        </p:cTn>
                                        <p:tgtEl>
                                          <p:spTgt spid="84995">
                                            <p:txEl>
                                              <p:charRg st="112" end="178"/>
                                            </p:txEl>
                                          </p:spTgt>
                                        </p:tgtEl>
                                        <p:attrNameLst>
                                          <p:attrName>style.visibility</p:attrName>
                                        </p:attrNameLst>
                                      </p:cBhvr>
                                      <p:to>
                                        <p:strVal val="visible"/>
                                      </p:to>
                                    </p:set>
                                    <p:animEffect transition="in" filter="wedge">
                                      <p:cBhvr>
                                        <p:cTn id="16" dur="2000"/>
                                        <p:tgtEl>
                                          <p:spTgt spid="84995">
                                            <p:txEl>
                                              <p:charRg st="112"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ldLvl="2" advAuto="100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p:txBody>
          <a:bodyPr vert="horz" wrap="square" lIns="91440" tIns="45720" rIns="91440" bIns="45720" anchor="ctr" anchorCtr="0"/>
          <a:p>
            <a:pPr eaLnBrk="1" hangingPunct="1"/>
            <a:r>
              <a:rPr lang="en-US" altLang="zh-CN" sz="4000" dirty="0"/>
              <a:t>The seekg and seekp Member Functions</a:t>
            </a:r>
            <a:endParaRPr lang="en-US" altLang="zh-CN" sz="4000" dirty="0"/>
          </a:p>
        </p:txBody>
      </p:sp>
      <p:sp>
        <p:nvSpPr>
          <p:cNvPr id="58371" name="Rectangle 3"/>
          <p:cNvSpPr>
            <a:spLocks noGrp="1"/>
          </p:cNvSpPr>
          <p:nvPr>
            <p:ph idx="1"/>
          </p:nvPr>
        </p:nvSpPr>
        <p:spPr/>
        <p:txBody>
          <a:bodyPr vert="horz" wrap="square" lIns="91440" tIns="45720" rIns="91440" bIns="45720" anchor="t" anchorCtr="0"/>
          <a:p>
            <a:pPr eaLnBrk="1" hangingPunct="1">
              <a:buNone/>
            </a:pPr>
            <a:r>
              <a:rPr lang="en-US" altLang="zh-CN" dirty="0"/>
              <a:t>         </a:t>
            </a:r>
            <a:r>
              <a:rPr lang="en-US" altLang="zh-CN" dirty="0">
                <a:solidFill>
                  <a:srgbClr val="0066FF"/>
                </a:solidFill>
              </a:rPr>
              <a:t>seekg(offset, refposition);</a:t>
            </a:r>
            <a:endParaRPr lang="en-US" altLang="zh-CN" dirty="0">
              <a:solidFill>
                <a:srgbClr val="0066FF"/>
              </a:solidFill>
            </a:endParaRPr>
          </a:p>
          <a:p>
            <a:pPr eaLnBrk="1" hangingPunct="1">
              <a:buNone/>
            </a:pPr>
            <a:r>
              <a:rPr lang="en-US" altLang="zh-CN" dirty="0">
                <a:solidFill>
                  <a:srgbClr val="0066FF"/>
                </a:solidFill>
              </a:rPr>
              <a:t>         seekp(offset, refposition);</a:t>
            </a:r>
            <a:endParaRPr lang="en-US" altLang="zh-CN" dirty="0">
              <a:solidFill>
                <a:srgbClr val="0066FF"/>
              </a:solidFill>
            </a:endParaRPr>
          </a:p>
          <a:p>
            <a:pPr eaLnBrk="1" hangingPunct="1">
              <a:buNone/>
            </a:pPr>
            <a:endParaRPr lang="en-US" altLang="zh-CN" dirty="0"/>
          </a:p>
          <a:p>
            <a:pPr eaLnBrk="1" hangingPunct="1">
              <a:buNone/>
            </a:pPr>
            <a:r>
              <a:rPr lang="en-US" altLang="zh-CN" dirty="0"/>
              <a:t>   Parameter</a:t>
            </a:r>
            <a:r>
              <a:rPr lang="en-US" altLang="zh-CN" i="1" dirty="0"/>
              <a:t> </a:t>
            </a:r>
            <a:r>
              <a:rPr lang="en-US" altLang="zh-CN" i="1" dirty="0">
                <a:solidFill>
                  <a:srgbClr val="0066FF"/>
                </a:solidFill>
              </a:rPr>
              <a:t>offset </a:t>
            </a:r>
            <a:r>
              <a:rPr lang="zh-CN" altLang="en-US" dirty="0">
                <a:solidFill>
                  <a:srgbClr val="0066FF"/>
                </a:solidFill>
              </a:rPr>
              <a:t>（偏移量）</a:t>
            </a:r>
            <a:r>
              <a:rPr lang="en-US" altLang="zh-CN" dirty="0"/>
              <a:t> represents the number of </a:t>
            </a:r>
            <a:r>
              <a:rPr lang="en-US" altLang="zh-CN" dirty="0">
                <a:solidFill>
                  <a:srgbClr val="0000FF"/>
                </a:solidFill>
              </a:rPr>
              <a:t>bytes</a:t>
            </a:r>
            <a:r>
              <a:rPr lang="en-US" altLang="zh-CN" dirty="0"/>
              <a:t> the file pointer to be moved from the location specified by the parameter </a:t>
            </a:r>
            <a:r>
              <a:rPr lang="en-US" altLang="zh-CN" i="1" dirty="0">
                <a:solidFill>
                  <a:srgbClr val="0066FF"/>
                </a:solidFill>
              </a:rPr>
              <a:t>refposition</a:t>
            </a:r>
            <a:r>
              <a:rPr lang="zh-CN" altLang="en-US" dirty="0">
                <a:solidFill>
                  <a:srgbClr val="0066FF"/>
                </a:solidFill>
              </a:rPr>
              <a:t>（参考位置）</a:t>
            </a:r>
            <a:r>
              <a:rPr lang="en-US" altLang="zh-CN" dirty="0"/>
              <a: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p:txBody>
          <a:bodyPr vert="horz" wrap="square" lIns="91440" tIns="45720" rIns="91440" bIns="45720" anchor="ctr" anchorCtr="0"/>
          <a:p>
            <a:pPr eaLnBrk="1" hangingPunct="1"/>
            <a:r>
              <a:rPr lang="en-US" altLang="zh-CN" dirty="0"/>
              <a:t>The Process of Using a File</a:t>
            </a:r>
            <a:endParaRPr lang="en-US" altLang="zh-CN" dirty="0"/>
          </a:p>
        </p:txBody>
      </p:sp>
      <p:sp>
        <p:nvSpPr>
          <p:cNvPr id="8195" name="Rectangle 3"/>
          <p:cNvSpPr>
            <a:spLocks noGrp="1"/>
          </p:cNvSpPr>
          <p:nvPr>
            <p:ph idx="1"/>
          </p:nvPr>
        </p:nvSpPr>
        <p:spPr/>
        <p:txBody>
          <a:bodyPr vert="horz" wrap="square" lIns="91440" tIns="45720" rIns="91440" bIns="45720" anchor="t" anchorCtr="0"/>
          <a:p>
            <a:pPr eaLnBrk="1" hangingPunct="1"/>
            <a:r>
              <a:rPr lang="en-US" altLang="zh-CN" dirty="0"/>
              <a:t>Using a file in a program is a simple three-step process</a:t>
            </a:r>
            <a:endParaRPr lang="en-US" altLang="zh-CN" dirty="0"/>
          </a:p>
          <a:p>
            <a:pPr lvl="1" eaLnBrk="1" hangingPunct="1"/>
            <a:r>
              <a:rPr lang="en-US" altLang="zh-CN" dirty="0"/>
              <a:t>The file must be opened.  If the file does not yet exits, opening it means creating it.</a:t>
            </a:r>
            <a:endParaRPr lang="en-US" altLang="zh-CN" dirty="0"/>
          </a:p>
          <a:p>
            <a:pPr lvl="1" eaLnBrk="1" hangingPunct="1"/>
            <a:r>
              <a:rPr lang="en-US" altLang="zh-CN" dirty="0"/>
              <a:t>Information is then saved to the file, read from the file, or both.</a:t>
            </a:r>
            <a:endParaRPr lang="en-US" altLang="zh-CN" dirty="0"/>
          </a:p>
          <a:p>
            <a:pPr lvl="1" eaLnBrk="1" hangingPunct="1"/>
            <a:r>
              <a:rPr lang="en-US" altLang="zh-CN" dirty="0"/>
              <a:t>When the program is finished using the file, the file must be closed.</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charRg st="57" end="145"/>
                                            </p:txEl>
                                          </p:spTgt>
                                        </p:tgtEl>
                                        <p:attrNameLst>
                                          <p:attrName>style.visibility</p:attrName>
                                        </p:attrNameLst>
                                      </p:cBhvr>
                                      <p:to>
                                        <p:strVal val="visible"/>
                                      </p:to>
                                    </p:set>
                                    <p:animEffect transition="in" filter="blinds(horizontal)">
                                      <p:cBhvr>
                                        <p:cTn id="7" dur="500"/>
                                        <p:tgtEl>
                                          <p:spTgt spid="8195">
                                            <p:txEl>
                                              <p:charRg st="57" end="1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charRg st="145" end="213"/>
                                            </p:txEl>
                                          </p:spTgt>
                                        </p:tgtEl>
                                        <p:attrNameLst>
                                          <p:attrName>style.visibility</p:attrName>
                                        </p:attrNameLst>
                                      </p:cBhvr>
                                      <p:to>
                                        <p:strVal val="visible"/>
                                      </p:to>
                                    </p:set>
                                    <p:animEffect transition="in" filter="blinds(horizontal)">
                                      <p:cBhvr>
                                        <p:cTn id="12" dur="500"/>
                                        <p:tgtEl>
                                          <p:spTgt spid="8195">
                                            <p:txEl>
                                              <p:charRg st="145" end="2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charRg st="213" end="283"/>
                                            </p:txEl>
                                          </p:spTgt>
                                        </p:tgtEl>
                                        <p:attrNameLst>
                                          <p:attrName>style.visibility</p:attrName>
                                        </p:attrNameLst>
                                      </p:cBhvr>
                                      <p:to>
                                        <p:strVal val="visible"/>
                                      </p:to>
                                    </p:set>
                                    <p:animEffect transition="in" filter="blinds(horizontal)">
                                      <p:cBhvr>
                                        <p:cTn id="17" dur="500"/>
                                        <p:tgtEl>
                                          <p:spTgt spid="8195">
                                            <p:txEl>
                                              <p:charRg st="213" end="2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9394" name="Object 3"/>
          <p:cNvGraphicFramePr>
            <a:graphicFrameLocks noChangeAspect="1"/>
          </p:cNvGraphicFramePr>
          <p:nvPr/>
        </p:nvGraphicFramePr>
        <p:xfrm>
          <a:off x="990600" y="1676400"/>
          <a:ext cx="8448675" cy="3633788"/>
        </p:xfrm>
        <a:graphic>
          <a:graphicData uri="http://schemas.openxmlformats.org/presentationml/2006/ole">
            <mc:AlternateContent xmlns:mc="http://schemas.openxmlformats.org/markup-compatibility/2006">
              <mc:Choice xmlns:v="urn:schemas-microsoft-com:vml" Requires="v">
                <p:oleObj spid="_x0000_s3078" name="" r:id="rId1" imgW="5505450" imgH="2366010" progId="Word.Document.8">
                  <p:embed/>
                </p:oleObj>
              </mc:Choice>
              <mc:Fallback>
                <p:oleObj name="" r:id="rId1" imgW="5505450" imgH="2366010" progId="Word.Document.8">
                  <p:embed/>
                  <p:pic>
                    <p:nvPicPr>
                      <p:cNvPr id="0" name="图片 3077"/>
                      <p:cNvPicPr/>
                      <p:nvPr/>
                    </p:nvPicPr>
                    <p:blipFill>
                      <a:blip r:embed="rId2"/>
                      <a:stretch>
                        <a:fillRect/>
                      </a:stretch>
                    </p:blipFill>
                    <p:spPr>
                      <a:xfrm>
                        <a:off x="990600" y="1676400"/>
                        <a:ext cx="8448675" cy="3633788"/>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9" name="Text Box 5"/>
          <p:cNvSpPr txBox="1">
            <a:spLocks noChangeArrowheads="1"/>
          </p:cNvSpPr>
          <p:nvPr/>
        </p:nvSpPr>
        <p:spPr bwMode="auto">
          <a:xfrm>
            <a:off x="609600" y="579438"/>
            <a:ext cx="7512050" cy="2679700"/>
          </a:xfrm>
          <a:prstGeom prst="rect">
            <a:avLst/>
          </a:prstGeom>
          <a:noFill/>
          <a:ln>
            <a:noFill/>
          </a:ln>
          <a:effectLst/>
        </p:spPr>
        <p:txBody>
          <a:bodyPr wrap="none">
            <a:spAutoFit/>
          </a:bodyPr>
          <a:lstStyle/>
          <a:p>
            <a:pPr marR="0" defTabSz="914400" eaLnBrk="1" hangingPunct="1">
              <a:lnSpc>
                <a:spcPct val="170000"/>
              </a:lnSpc>
              <a:buClrTx/>
              <a:buSzTx/>
              <a:buFontTx/>
              <a:buNone/>
              <a:defRPr/>
            </a:pPr>
            <a:endPar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fstream</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file(“d://file1”,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ios</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::in)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file.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seekg</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- 10L ,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ios</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cur )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kern="1200" cap="none" spc="0" normalizeH="0" baseline="0" noProof="0" dirty="0" err="1">
                <a:latin typeface="Times New Roman" panose="02020603050405020304" pitchFamily="18" charset="0"/>
                <a:ea typeface="宋体" panose="02010600030101010101" pitchFamily="2" charset="-122"/>
                <a:cs typeface="+mn-cs"/>
              </a:rPr>
              <a:t>getpointer</a:t>
            </a:r>
            <a:r>
              <a:rPr kumimoji="1" lang="en-US" altLang="zh-CN" sz="2000" kern="1200" cap="none" spc="0" normalizeH="0" baseline="0" noProof="0" dirty="0">
                <a:latin typeface="Times New Roman" panose="02020603050405020304" pitchFamily="18" charset="0"/>
                <a:ea typeface="宋体" panose="02010600030101010101" pitchFamily="2" charset="-122"/>
                <a:cs typeface="+mn-cs"/>
              </a:rPr>
              <a:t> move 10 bytes backward from the current position</a:t>
            </a:r>
            <a:endParaRPr kumimoji="1" lang="en-US" altLang="zh-CN" sz="2000" kern="1200" cap="none" spc="0" normalizeH="0" baseline="0" noProof="0" dirty="0">
              <a:latin typeface="Times New Roman" panose="02020603050405020304" pitchFamily="18" charset="0"/>
              <a:ea typeface="宋体" panose="02010600030101010101" pitchFamily="2" charset="-122"/>
              <a:cs typeface="+mn-cs"/>
            </a:endParaRPr>
          </a:p>
        </p:txBody>
      </p:sp>
      <p:grpSp>
        <p:nvGrpSpPr>
          <p:cNvPr id="2" name="Group 6"/>
          <p:cNvGrpSpPr/>
          <p:nvPr/>
        </p:nvGrpSpPr>
        <p:grpSpPr>
          <a:xfrm>
            <a:off x="609600" y="3733800"/>
            <a:ext cx="7866063" cy="457200"/>
            <a:chOff x="384" y="2496"/>
            <a:chExt cx="4955" cy="288"/>
          </a:xfrm>
        </p:grpSpPr>
        <p:sp>
          <p:nvSpPr>
            <p:cNvPr id="60423" name="Rectangle 7"/>
            <p:cNvSpPr/>
            <p:nvPr/>
          </p:nvSpPr>
          <p:spPr>
            <a:xfrm>
              <a:off x="384" y="2496"/>
              <a:ext cx="4955" cy="288"/>
            </a:xfrm>
            <a:prstGeom prst="rect">
              <a:avLst/>
            </a:prstGeom>
            <a:solidFill>
              <a:srgbClr val="FFFFCC"/>
            </a:solidFill>
            <a:ln w="19050" cap="flat" cmpd="sng">
              <a:solidFill>
                <a:schemeClr val="tx1"/>
              </a:solidFill>
              <a:prstDash val="solid"/>
              <a:miter/>
              <a:headEnd type="none" w="med" len="med"/>
              <a:tailEnd type="none" w="med" len="med"/>
            </a:ln>
            <a:effectLst>
              <a:outerShdw dist="28398" dir="20006096"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0424" name="Line 8"/>
            <p:cNvSpPr/>
            <p:nvPr/>
          </p:nvSpPr>
          <p:spPr>
            <a:xfrm>
              <a:off x="3072" y="2496"/>
              <a:ext cx="0" cy="288"/>
            </a:xfrm>
            <a:prstGeom prst="line">
              <a:avLst/>
            </a:prstGeom>
            <a:ln w="19050" cap="flat" cmpd="sng">
              <a:solidFill>
                <a:schemeClr val="tx1"/>
              </a:solidFill>
              <a:prstDash val="solid"/>
              <a:headEnd type="none" w="med" len="med"/>
              <a:tailEnd type="none" w="med" len="med"/>
            </a:ln>
          </p:spPr>
        </p:sp>
        <p:sp>
          <p:nvSpPr>
            <p:cNvPr id="60425" name="Line 9"/>
            <p:cNvSpPr/>
            <p:nvPr/>
          </p:nvSpPr>
          <p:spPr>
            <a:xfrm>
              <a:off x="3264" y="2496"/>
              <a:ext cx="0" cy="288"/>
            </a:xfrm>
            <a:prstGeom prst="line">
              <a:avLst/>
            </a:prstGeom>
            <a:ln w="19050" cap="flat" cmpd="sng">
              <a:solidFill>
                <a:schemeClr val="tx1"/>
              </a:solidFill>
              <a:prstDash val="solid"/>
              <a:headEnd type="none" w="med" len="med"/>
              <a:tailEnd type="none" w="med" len="med"/>
            </a:ln>
          </p:spPr>
        </p:sp>
        <p:sp>
          <p:nvSpPr>
            <p:cNvPr id="60426" name="Line 10"/>
            <p:cNvSpPr/>
            <p:nvPr/>
          </p:nvSpPr>
          <p:spPr>
            <a:xfrm>
              <a:off x="3456" y="2496"/>
              <a:ext cx="0" cy="288"/>
            </a:xfrm>
            <a:prstGeom prst="line">
              <a:avLst/>
            </a:prstGeom>
            <a:ln w="19050" cap="flat" cmpd="sng">
              <a:solidFill>
                <a:schemeClr val="tx1"/>
              </a:solidFill>
              <a:prstDash val="solid"/>
              <a:headEnd type="none" w="med" len="med"/>
              <a:tailEnd type="none" w="med" len="med"/>
            </a:ln>
          </p:spPr>
        </p:sp>
        <p:sp>
          <p:nvSpPr>
            <p:cNvPr id="60427" name="Line 11"/>
            <p:cNvSpPr/>
            <p:nvPr/>
          </p:nvSpPr>
          <p:spPr>
            <a:xfrm>
              <a:off x="3648" y="2496"/>
              <a:ext cx="0" cy="288"/>
            </a:xfrm>
            <a:prstGeom prst="line">
              <a:avLst/>
            </a:prstGeom>
            <a:ln w="19050" cap="flat" cmpd="sng">
              <a:solidFill>
                <a:schemeClr val="tx1"/>
              </a:solidFill>
              <a:prstDash val="solid"/>
              <a:headEnd type="none" w="med" len="med"/>
              <a:tailEnd type="none" w="med" len="med"/>
            </a:ln>
          </p:spPr>
        </p:sp>
        <p:sp>
          <p:nvSpPr>
            <p:cNvPr id="60428" name="Line 12"/>
            <p:cNvSpPr/>
            <p:nvPr/>
          </p:nvSpPr>
          <p:spPr>
            <a:xfrm>
              <a:off x="3840" y="2496"/>
              <a:ext cx="0" cy="288"/>
            </a:xfrm>
            <a:prstGeom prst="line">
              <a:avLst/>
            </a:prstGeom>
            <a:ln w="19050" cap="flat" cmpd="sng">
              <a:solidFill>
                <a:schemeClr val="tx1"/>
              </a:solidFill>
              <a:prstDash val="solid"/>
              <a:headEnd type="none" w="med" len="med"/>
              <a:tailEnd type="none" w="med" len="med"/>
            </a:ln>
          </p:spPr>
        </p:sp>
        <p:sp>
          <p:nvSpPr>
            <p:cNvPr id="60429" name="Line 13"/>
            <p:cNvSpPr/>
            <p:nvPr/>
          </p:nvSpPr>
          <p:spPr>
            <a:xfrm>
              <a:off x="4032" y="2496"/>
              <a:ext cx="0" cy="288"/>
            </a:xfrm>
            <a:prstGeom prst="line">
              <a:avLst/>
            </a:prstGeom>
            <a:ln w="19050" cap="flat" cmpd="sng">
              <a:solidFill>
                <a:schemeClr val="tx1"/>
              </a:solidFill>
              <a:prstDash val="solid"/>
              <a:headEnd type="none" w="med" len="med"/>
              <a:tailEnd type="none" w="med" len="med"/>
            </a:ln>
          </p:spPr>
        </p:sp>
        <p:sp>
          <p:nvSpPr>
            <p:cNvPr id="60430" name="Line 14"/>
            <p:cNvSpPr/>
            <p:nvPr/>
          </p:nvSpPr>
          <p:spPr>
            <a:xfrm>
              <a:off x="4224" y="2496"/>
              <a:ext cx="0" cy="288"/>
            </a:xfrm>
            <a:prstGeom prst="line">
              <a:avLst/>
            </a:prstGeom>
            <a:ln w="19050" cap="flat" cmpd="sng">
              <a:solidFill>
                <a:schemeClr val="tx1"/>
              </a:solidFill>
              <a:prstDash val="solid"/>
              <a:headEnd type="none" w="med" len="med"/>
              <a:tailEnd type="none" w="med" len="med"/>
            </a:ln>
          </p:spPr>
        </p:sp>
        <p:sp>
          <p:nvSpPr>
            <p:cNvPr id="60431" name="Line 15"/>
            <p:cNvSpPr/>
            <p:nvPr/>
          </p:nvSpPr>
          <p:spPr>
            <a:xfrm>
              <a:off x="4416" y="2496"/>
              <a:ext cx="0" cy="288"/>
            </a:xfrm>
            <a:prstGeom prst="line">
              <a:avLst/>
            </a:prstGeom>
            <a:ln w="19050" cap="flat" cmpd="sng">
              <a:solidFill>
                <a:schemeClr val="tx1"/>
              </a:solidFill>
              <a:prstDash val="solid"/>
              <a:headEnd type="none" w="med" len="med"/>
              <a:tailEnd type="none" w="med" len="med"/>
            </a:ln>
          </p:spPr>
        </p:sp>
        <p:sp>
          <p:nvSpPr>
            <p:cNvPr id="60432" name="Line 16"/>
            <p:cNvSpPr/>
            <p:nvPr/>
          </p:nvSpPr>
          <p:spPr>
            <a:xfrm>
              <a:off x="4608" y="2496"/>
              <a:ext cx="0" cy="288"/>
            </a:xfrm>
            <a:prstGeom prst="line">
              <a:avLst/>
            </a:prstGeom>
            <a:ln w="19050" cap="flat" cmpd="sng">
              <a:solidFill>
                <a:schemeClr val="tx1"/>
              </a:solidFill>
              <a:prstDash val="solid"/>
              <a:headEnd type="none" w="med" len="med"/>
              <a:tailEnd type="none" w="med" len="med"/>
            </a:ln>
          </p:spPr>
        </p:sp>
        <p:sp>
          <p:nvSpPr>
            <p:cNvPr id="60433" name="Line 17"/>
            <p:cNvSpPr/>
            <p:nvPr/>
          </p:nvSpPr>
          <p:spPr>
            <a:xfrm>
              <a:off x="4800" y="2496"/>
              <a:ext cx="0" cy="288"/>
            </a:xfrm>
            <a:prstGeom prst="line">
              <a:avLst/>
            </a:prstGeom>
            <a:ln w="19050" cap="flat" cmpd="sng">
              <a:solidFill>
                <a:schemeClr val="tx1"/>
              </a:solidFill>
              <a:prstDash val="solid"/>
              <a:headEnd type="none" w="med" len="med"/>
              <a:tailEnd type="none" w="med" len="med"/>
            </a:ln>
          </p:spPr>
        </p:sp>
        <p:sp>
          <p:nvSpPr>
            <p:cNvPr id="60434" name="Line 18"/>
            <p:cNvSpPr/>
            <p:nvPr/>
          </p:nvSpPr>
          <p:spPr>
            <a:xfrm>
              <a:off x="4992" y="2496"/>
              <a:ext cx="0" cy="288"/>
            </a:xfrm>
            <a:prstGeom prst="line">
              <a:avLst/>
            </a:prstGeom>
            <a:ln w="19050" cap="flat" cmpd="sng">
              <a:solidFill>
                <a:schemeClr val="tx1"/>
              </a:solidFill>
              <a:prstDash val="solid"/>
              <a:headEnd type="none" w="med" len="med"/>
              <a:tailEnd type="none" w="med" len="med"/>
            </a:ln>
          </p:spPr>
        </p:sp>
        <p:sp>
          <p:nvSpPr>
            <p:cNvPr id="60435" name="Line 19"/>
            <p:cNvSpPr/>
            <p:nvPr/>
          </p:nvSpPr>
          <p:spPr>
            <a:xfrm>
              <a:off x="5184" y="2496"/>
              <a:ext cx="0" cy="288"/>
            </a:xfrm>
            <a:prstGeom prst="line">
              <a:avLst/>
            </a:prstGeom>
            <a:ln w="19050" cap="flat" cmpd="sng">
              <a:solidFill>
                <a:schemeClr val="tx1"/>
              </a:solidFill>
              <a:prstDash val="solid"/>
              <a:headEnd type="none" w="med" len="med"/>
              <a:tailEnd type="none" w="med" len="med"/>
            </a:ln>
          </p:spPr>
        </p:sp>
        <p:sp>
          <p:nvSpPr>
            <p:cNvPr id="60436" name="Line 20"/>
            <p:cNvSpPr/>
            <p:nvPr/>
          </p:nvSpPr>
          <p:spPr>
            <a:xfrm>
              <a:off x="768" y="2496"/>
              <a:ext cx="0" cy="288"/>
            </a:xfrm>
            <a:prstGeom prst="line">
              <a:avLst/>
            </a:prstGeom>
            <a:ln w="19050" cap="flat" cmpd="sng">
              <a:solidFill>
                <a:schemeClr val="tx1"/>
              </a:solidFill>
              <a:prstDash val="solid"/>
              <a:headEnd type="none" w="med" len="med"/>
              <a:tailEnd type="none" w="med" len="med"/>
            </a:ln>
          </p:spPr>
        </p:sp>
        <p:sp>
          <p:nvSpPr>
            <p:cNvPr id="60437" name="Line 21"/>
            <p:cNvSpPr/>
            <p:nvPr/>
          </p:nvSpPr>
          <p:spPr>
            <a:xfrm>
              <a:off x="960" y="2496"/>
              <a:ext cx="0" cy="288"/>
            </a:xfrm>
            <a:prstGeom prst="line">
              <a:avLst/>
            </a:prstGeom>
            <a:ln w="19050" cap="flat" cmpd="sng">
              <a:solidFill>
                <a:schemeClr val="tx1"/>
              </a:solidFill>
              <a:prstDash val="solid"/>
              <a:headEnd type="none" w="med" len="med"/>
              <a:tailEnd type="none" w="med" len="med"/>
            </a:ln>
          </p:spPr>
        </p:sp>
        <p:sp>
          <p:nvSpPr>
            <p:cNvPr id="60438" name="Line 22"/>
            <p:cNvSpPr/>
            <p:nvPr/>
          </p:nvSpPr>
          <p:spPr>
            <a:xfrm>
              <a:off x="1152" y="2496"/>
              <a:ext cx="0" cy="288"/>
            </a:xfrm>
            <a:prstGeom prst="line">
              <a:avLst/>
            </a:prstGeom>
            <a:ln w="19050" cap="flat" cmpd="sng">
              <a:solidFill>
                <a:schemeClr val="tx1"/>
              </a:solidFill>
              <a:prstDash val="solid"/>
              <a:headEnd type="none" w="med" len="med"/>
              <a:tailEnd type="none" w="med" len="med"/>
            </a:ln>
          </p:spPr>
        </p:sp>
        <p:sp>
          <p:nvSpPr>
            <p:cNvPr id="60439" name="Line 23"/>
            <p:cNvSpPr/>
            <p:nvPr/>
          </p:nvSpPr>
          <p:spPr>
            <a:xfrm>
              <a:off x="1344" y="2496"/>
              <a:ext cx="0" cy="288"/>
            </a:xfrm>
            <a:prstGeom prst="line">
              <a:avLst/>
            </a:prstGeom>
            <a:ln w="19050" cap="flat" cmpd="sng">
              <a:solidFill>
                <a:schemeClr val="tx1"/>
              </a:solidFill>
              <a:prstDash val="solid"/>
              <a:headEnd type="none" w="med" len="med"/>
              <a:tailEnd type="none" w="med" len="med"/>
            </a:ln>
          </p:spPr>
        </p:sp>
        <p:sp>
          <p:nvSpPr>
            <p:cNvPr id="60440" name="Line 24"/>
            <p:cNvSpPr/>
            <p:nvPr/>
          </p:nvSpPr>
          <p:spPr>
            <a:xfrm>
              <a:off x="1536" y="2496"/>
              <a:ext cx="0" cy="288"/>
            </a:xfrm>
            <a:prstGeom prst="line">
              <a:avLst/>
            </a:prstGeom>
            <a:ln w="19050" cap="flat" cmpd="sng">
              <a:solidFill>
                <a:schemeClr val="tx1"/>
              </a:solidFill>
              <a:prstDash val="solid"/>
              <a:headEnd type="none" w="med" len="med"/>
              <a:tailEnd type="none" w="med" len="med"/>
            </a:ln>
          </p:spPr>
        </p:sp>
        <p:sp>
          <p:nvSpPr>
            <p:cNvPr id="60441" name="Line 25"/>
            <p:cNvSpPr/>
            <p:nvPr/>
          </p:nvSpPr>
          <p:spPr>
            <a:xfrm>
              <a:off x="1728" y="2496"/>
              <a:ext cx="0" cy="288"/>
            </a:xfrm>
            <a:prstGeom prst="line">
              <a:avLst/>
            </a:prstGeom>
            <a:ln w="19050" cap="flat" cmpd="sng">
              <a:solidFill>
                <a:schemeClr val="tx1"/>
              </a:solidFill>
              <a:prstDash val="solid"/>
              <a:headEnd type="none" w="med" len="med"/>
              <a:tailEnd type="none" w="med" len="med"/>
            </a:ln>
          </p:spPr>
        </p:sp>
        <p:sp>
          <p:nvSpPr>
            <p:cNvPr id="60442" name="Line 26"/>
            <p:cNvSpPr/>
            <p:nvPr/>
          </p:nvSpPr>
          <p:spPr>
            <a:xfrm>
              <a:off x="1920" y="2496"/>
              <a:ext cx="0" cy="288"/>
            </a:xfrm>
            <a:prstGeom prst="line">
              <a:avLst/>
            </a:prstGeom>
            <a:ln w="19050" cap="flat" cmpd="sng">
              <a:solidFill>
                <a:schemeClr val="tx1"/>
              </a:solidFill>
              <a:prstDash val="solid"/>
              <a:headEnd type="none" w="med" len="med"/>
              <a:tailEnd type="none" w="med" len="med"/>
            </a:ln>
          </p:spPr>
        </p:sp>
        <p:sp>
          <p:nvSpPr>
            <p:cNvPr id="60443" name="Line 27"/>
            <p:cNvSpPr/>
            <p:nvPr/>
          </p:nvSpPr>
          <p:spPr>
            <a:xfrm>
              <a:off x="2112" y="2496"/>
              <a:ext cx="0" cy="288"/>
            </a:xfrm>
            <a:prstGeom prst="line">
              <a:avLst/>
            </a:prstGeom>
            <a:ln w="19050" cap="flat" cmpd="sng">
              <a:solidFill>
                <a:schemeClr val="tx1"/>
              </a:solidFill>
              <a:prstDash val="solid"/>
              <a:headEnd type="none" w="med" len="med"/>
              <a:tailEnd type="none" w="med" len="med"/>
            </a:ln>
          </p:spPr>
        </p:sp>
        <p:sp>
          <p:nvSpPr>
            <p:cNvPr id="60444" name="Line 28"/>
            <p:cNvSpPr/>
            <p:nvPr/>
          </p:nvSpPr>
          <p:spPr>
            <a:xfrm>
              <a:off x="2304" y="2496"/>
              <a:ext cx="0" cy="288"/>
            </a:xfrm>
            <a:prstGeom prst="line">
              <a:avLst/>
            </a:prstGeom>
            <a:ln w="19050" cap="flat" cmpd="sng">
              <a:solidFill>
                <a:schemeClr val="tx1"/>
              </a:solidFill>
              <a:prstDash val="solid"/>
              <a:headEnd type="none" w="med" len="med"/>
              <a:tailEnd type="none" w="med" len="med"/>
            </a:ln>
          </p:spPr>
        </p:sp>
        <p:sp>
          <p:nvSpPr>
            <p:cNvPr id="60445" name="Line 29"/>
            <p:cNvSpPr/>
            <p:nvPr/>
          </p:nvSpPr>
          <p:spPr>
            <a:xfrm>
              <a:off x="2496" y="2496"/>
              <a:ext cx="0" cy="288"/>
            </a:xfrm>
            <a:prstGeom prst="line">
              <a:avLst/>
            </a:prstGeom>
            <a:ln w="19050" cap="flat" cmpd="sng">
              <a:solidFill>
                <a:schemeClr val="tx1"/>
              </a:solidFill>
              <a:prstDash val="solid"/>
              <a:headEnd type="none" w="med" len="med"/>
              <a:tailEnd type="none" w="med" len="med"/>
            </a:ln>
          </p:spPr>
        </p:sp>
        <p:sp>
          <p:nvSpPr>
            <p:cNvPr id="60446" name="Line 30"/>
            <p:cNvSpPr/>
            <p:nvPr/>
          </p:nvSpPr>
          <p:spPr>
            <a:xfrm>
              <a:off x="2688" y="2496"/>
              <a:ext cx="0" cy="288"/>
            </a:xfrm>
            <a:prstGeom prst="line">
              <a:avLst/>
            </a:prstGeom>
            <a:ln w="19050" cap="flat" cmpd="sng">
              <a:solidFill>
                <a:schemeClr val="tx1"/>
              </a:solidFill>
              <a:prstDash val="solid"/>
              <a:headEnd type="none" w="med" len="med"/>
              <a:tailEnd type="none" w="med" len="med"/>
            </a:ln>
          </p:spPr>
        </p:sp>
        <p:sp>
          <p:nvSpPr>
            <p:cNvPr id="60447" name="Line 31"/>
            <p:cNvSpPr/>
            <p:nvPr/>
          </p:nvSpPr>
          <p:spPr>
            <a:xfrm>
              <a:off x="2880" y="2496"/>
              <a:ext cx="0" cy="288"/>
            </a:xfrm>
            <a:prstGeom prst="line">
              <a:avLst/>
            </a:prstGeom>
            <a:ln w="19050" cap="flat" cmpd="sng">
              <a:solidFill>
                <a:schemeClr val="tx1"/>
              </a:solidFill>
              <a:prstDash val="solid"/>
              <a:headEnd type="none" w="med" len="med"/>
              <a:tailEnd type="none" w="med" len="med"/>
            </a:ln>
          </p:spPr>
        </p:sp>
        <p:sp>
          <p:nvSpPr>
            <p:cNvPr id="60448" name="Line 32"/>
            <p:cNvSpPr/>
            <p:nvPr/>
          </p:nvSpPr>
          <p:spPr>
            <a:xfrm>
              <a:off x="576" y="2496"/>
              <a:ext cx="0" cy="288"/>
            </a:xfrm>
            <a:prstGeom prst="line">
              <a:avLst/>
            </a:prstGeom>
            <a:ln w="19050" cap="flat" cmpd="sng">
              <a:solidFill>
                <a:schemeClr val="tx1"/>
              </a:solidFill>
              <a:prstDash val="solid"/>
              <a:headEnd type="none" w="med" len="med"/>
              <a:tailEnd type="none" w="med" len="med"/>
            </a:ln>
          </p:spPr>
        </p:sp>
      </p:grpSp>
      <p:grpSp>
        <p:nvGrpSpPr>
          <p:cNvPr id="3" name="Group 33"/>
          <p:cNvGrpSpPr/>
          <p:nvPr/>
        </p:nvGrpSpPr>
        <p:grpSpPr>
          <a:xfrm>
            <a:off x="4876800" y="3733800"/>
            <a:ext cx="304800" cy="990600"/>
            <a:chOff x="3072" y="2352"/>
            <a:chExt cx="192" cy="624"/>
          </a:xfrm>
        </p:grpSpPr>
        <p:sp>
          <p:nvSpPr>
            <p:cNvPr id="60421" name="AutoShape 34"/>
            <p:cNvSpPr/>
            <p:nvPr/>
          </p:nvSpPr>
          <p:spPr>
            <a:xfrm>
              <a:off x="3072" y="2688"/>
              <a:ext cx="192" cy="288"/>
            </a:xfrm>
            <a:prstGeom prst="upArrow">
              <a:avLst>
                <a:gd name="adj1" fmla="val 50000"/>
                <a:gd name="adj2" fmla="val 37500"/>
              </a:avLst>
            </a:prstGeom>
            <a:solidFill>
              <a:srgbClr val="FF3300"/>
            </a:solidFill>
            <a:ln w="19050" cap="flat" cmpd="sng">
              <a:solidFill>
                <a:schemeClr val="tx1"/>
              </a:solidFill>
              <a:prstDash val="solid"/>
              <a:miter/>
              <a:headEnd type="none" w="med" len="med"/>
              <a:tailEnd type="none" w="med" len="med"/>
            </a:ln>
            <a:effectLst>
              <a:outerShdw dist="25400"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0422" name="Rectangle 35"/>
            <p:cNvSpPr/>
            <p:nvPr/>
          </p:nvSpPr>
          <p:spPr>
            <a:xfrm>
              <a:off x="3083" y="2352"/>
              <a:ext cx="181" cy="288"/>
            </a:xfrm>
            <a:prstGeom prst="rect">
              <a:avLst/>
            </a:prstGeom>
            <a:solidFill>
              <a:srgbClr val="FF3300">
                <a:alpha val="50195"/>
              </a:srgbClr>
            </a:solidFill>
            <a:ln w="19050">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iterate type="wd">
                                    <p:tmPct val="100000"/>
                                  </p:iterate>
                                  <p:childTnLst>
                                    <p:set>
                                      <p:cBhvr>
                                        <p:cTn id="6" dur="1" fill="hold">
                                          <p:stCondLst>
                                            <p:cond delay="0"/>
                                          </p:stCondLst>
                                        </p:cTn>
                                        <p:tgtEl>
                                          <p:spTgt spid="123909">
                                            <p:txEl>
                                              <p:charRg st="1" end="47"/>
                                            </p:txEl>
                                          </p:spTgt>
                                        </p:tgtEl>
                                        <p:attrNameLst>
                                          <p:attrName>style.visibility</p:attrName>
                                        </p:attrNameLst>
                                      </p:cBhvr>
                                      <p:to>
                                        <p:strVal val="visible"/>
                                      </p:to>
                                    </p:set>
                                    <p:animEffect transition="in" filter="checkerboard(across)">
                                      <p:cBhvr>
                                        <p:cTn id="7" dur="300"/>
                                        <p:tgtEl>
                                          <p:spTgt spid="123909">
                                            <p:txEl>
                                              <p:charRg st="1" end="47"/>
                                            </p:txEl>
                                          </p:spTgt>
                                        </p:tgtEl>
                                      </p:cBhvr>
                                    </p:animEffect>
                                  </p:childTnLst>
                                </p:cTn>
                              </p:par>
                            </p:childTnLst>
                          </p:cTn>
                        </p:par>
                        <p:par>
                          <p:cTn id="8" fill="hold">
                            <p:stCondLst>
                              <p:cond delay="15500"/>
                            </p:stCondLst>
                            <p:childTnLst>
                              <p:par>
                                <p:cTn id="9" presetID="5" presetClass="entr" presetSubtype="10" fill="hold" grpId="0" nodeType="afterEffect">
                                  <p:stCondLst>
                                    <p:cond delay="2000"/>
                                  </p:stCondLst>
                                  <p:iterate type="wd">
                                    <p:tmPct val="100000"/>
                                  </p:iterate>
                                  <p:childTnLst>
                                    <p:set>
                                      <p:cBhvr>
                                        <p:cTn id="10" dur="1" fill="hold">
                                          <p:stCondLst>
                                            <p:cond delay="0"/>
                                          </p:stCondLst>
                                        </p:cTn>
                                        <p:tgtEl>
                                          <p:spTgt spid="123909">
                                            <p:txEl>
                                              <p:charRg st="47" end="51"/>
                                            </p:txEl>
                                          </p:spTgt>
                                        </p:tgtEl>
                                        <p:attrNameLst>
                                          <p:attrName>style.visibility</p:attrName>
                                        </p:attrNameLst>
                                      </p:cBhvr>
                                      <p:to>
                                        <p:strVal val="visible"/>
                                      </p:to>
                                    </p:set>
                                    <p:animEffect transition="in" filter="checkerboard(across)">
                                      <p:cBhvr>
                                        <p:cTn id="11" dur="300"/>
                                        <p:tgtEl>
                                          <p:spTgt spid="123909">
                                            <p:txEl>
                                              <p:charRg st="47" end="51"/>
                                            </p:txEl>
                                          </p:spTgt>
                                        </p:tgtEl>
                                      </p:cBhvr>
                                    </p:animEffect>
                                  </p:childTnLst>
                                </p:cTn>
                              </p:par>
                            </p:childTnLst>
                          </p:cTn>
                        </p:par>
                        <p:par>
                          <p:cTn id="12" fill="hold">
                            <p:stCondLst>
                              <p:cond delay="18400"/>
                            </p:stCondLst>
                            <p:childTnLst>
                              <p:par>
                                <p:cTn id="13" presetID="5" presetClass="entr" presetSubtype="10" fill="hold" grpId="0" nodeType="afterEffect">
                                  <p:stCondLst>
                                    <p:cond delay="2000"/>
                                  </p:stCondLst>
                                  <p:iterate type="wd">
                                    <p:tmPct val="100000"/>
                                  </p:iterate>
                                  <p:childTnLst>
                                    <p:set>
                                      <p:cBhvr>
                                        <p:cTn id="14" dur="1" fill="hold">
                                          <p:stCondLst>
                                            <p:cond delay="0"/>
                                          </p:stCondLst>
                                        </p:cTn>
                                        <p:tgtEl>
                                          <p:spTgt spid="123909">
                                            <p:txEl>
                                              <p:charRg st="51" end="96"/>
                                            </p:txEl>
                                          </p:spTgt>
                                        </p:tgtEl>
                                        <p:attrNameLst>
                                          <p:attrName>style.visibility</p:attrName>
                                        </p:attrNameLst>
                                      </p:cBhvr>
                                      <p:to>
                                        <p:strVal val="visible"/>
                                      </p:to>
                                    </p:set>
                                    <p:animEffect transition="in" filter="checkerboard(across)">
                                      <p:cBhvr>
                                        <p:cTn id="15" dur="300"/>
                                        <p:tgtEl>
                                          <p:spTgt spid="123909">
                                            <p:txEl>
                                              <p:charRg st="51" end="96"/>
                                            </p:txEl>
                                          </p:spTgt>
                                        </p:tgtEl>
                                      </p:cBhvr>
                                    </p:animEffect>
                                  </p:childTnLst>
                                </p:cTn>
                              </p:par>
                            </p:childTnLst>
                          </p:cTn>
                        </p:par>
                        <p:par>
                          <p:cTn id="16" fill="hold">
                            <p:stCondLst>
                              <p:cond delay="33600"/>
                            </p:stCondLst>
                            <p:childTnLst>
                              <p:par>
                                <p:cTn id="17" presetID="5" presetClass="entr" presetSubtype="10" fill="hold" grpId="0" nodeType="afterEffect">
                                  <p:stCondLst>
                                    <p:cond delay="2000"/>
                                  </p:stCondLst>
                                  <p:iterate type="wd">
                                    <p:tmPct val="100000"/>
                                  </p:iterate>
                                  <p:childTnLst>
                                    <p:set>
                                      <p:cBhvr>
                                        <p:cTn id="18" dur="1" fill="hold">
                                          <p:stCondLst>
                                            <p:cond delay="0"/>
                                          </p:stCondLst>
                                        </p:cTn>
                                        <p:tgtEl>
                                          <p:spTgt spid="123909">
                                            <p:txEl>
                                              <p:charRg st="96" end="160"/>
                                            </p:txEl>
                                          </p:spTgt>
                                        </p:tgtEl>
                                        <p:attrNameLst>
                                          <p:attrName>style.visibility</p:attrName>
                                        </p:attrNameLst>
                                      </p:cBhvr>
                                      <p:to>
                                        <p:strVal val="visible"/>
                                      </p:to>
                                    </p:set>
                                    <p:animEffect transition="in" filter="checkerboard(across)">
                                      <p:cBhvr>
                                        <p:cTn id="19" dur="300"/>
                                        <p:tgtEl>
                                          <p:spTgt spid="123909">
                                            <p:txEl>
                                              <p:charRg st="96" end="16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vertic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ox(out)">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advAuto="100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42" name="Group 6"/>
          <p:cNvGrpSpPr/>
          <p:nvPr/>
        </p:nvGrpSpPr>
        <p:grpSpPr>
          <a:xfrm>
            <a:off x="609600" y="3733800"/>
            <a:ext cx="7866063" cy="457200"/>
            <a:chOff x="384" y="2496"/>
            <a:chExt cx="4955" cy="288"/>
          </a:xfrm>
        </p:grpSpPr>
        <p:sp>
          <p:nvSpPr>
            <p:cNvPr id="61447" name="Rectangle 7"/>
            <p:cNvSpPr/>
            <p:nvPr/>
          </p:nvSpPr>
          <p:spPr>
            <a:xfrm>
              <a:off x="384" y="2496"/>
              <a:ext cx="4955" cy="288"/>
            </a:xfrm>
            <a:prstGeom prst="rect">
              <a:avLst/>
            </a:prstGeom>
            <a:solidFill>
              <a:srgbClr val="FFFFCC"/>
            </a:solidFill>
            <a:ln w="19050" cap="flat" cmpd="sng">
              <a:solidFill>
                <a:schemeClr val="tx1"/>
              </a:solidFill>
              <a:prstDash val="solid"/>
              <a:miter/>
              <a:headEnd type="none" w="med" len="med"/>
              <a:tailEnd type="none" w="med" len="med"/>
            </a:ln>
            <a:effectLst>
              <a:outerShdw dist="28398" dir="20006096"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1448" name="Line 8"/>
            <p:cNvSpPr/>
            <p:nvPr/>
          </p:nvSpPr>
          <p:spPr>
            <a:xfrm>
              <a:off x="3072" y="2496"/>
              <a:ext cx="0" cy="288"/>
            </a:xfrm>
            <a:prstGeom prst="line">
              <a:avLst/>
            </a:prstGeom>
            <a:ln w="19050" cap="flat" cmpd="sng">
              <a:solidFill>
                <a:schemeClr val="tx1"/>
              </a:solidFill>
              <a:prstDash val="solid"/>
              <a:headEnd type="none" w="med" len="med"/>
              <a:tailEnd type="none" w="med" len="med"/>
            </a:ln>
          </p:spPr>
        </p:sp>
        <p:sp>
          <p:nvSpPr>
            <p:cNvPr id="61449" name="Line 9"/>
            <p:cNvSpPr/>
            <p:nvPr/>
          </p:nvSpPr>
          <p:spPr>
            <a:xfrm>
              <a:off x="3264" y="2496"/>
              <a:ext cx="0" cy="288"/>
            </a:xfrm>
            <a:prstGeom prst="line">
              <a:avLst/>
            </a:prstGeom>
            <a:ln w="19050" cap="flat" cmpd="sng">
              <a:solidFill>
                <a:schemeClr val="tx1"/>
              </a:solidFill>
              <a:prstDash val="solid"/>
              <a:headEnd type="none" w="med" len="med"/>
              <a:tailEnd type="none" w="med" len="med"/>
            </a:ln>
          </p:spPr>
        </p:sp>
        <p:sp>
          <p:nvSpPr>
            <p:cNvPr id="61450" name="Line 10"/>
            <p:cNvSpPr/>
            <p:nvPr/>
          </p:nvSpPr>
          <p:spPr>
            <a:xfrm>
              <a:off x="3456" y="2496"/>
              <a:ext cx="0" cy="288"/>
            </a:xfrm>
            <a:prstGeom prst="line">
              <a:avLst/>
            </a:prstGeom>
            <a:ln w="19050" cap="flat" cmpd="sng">
              <a:solidFill>
                <a:schemeClr val="tx1"/>
              </a:solidFill>
              <a:prstDash val="solid"/>
              <a:headEnd type="none" w="med" len="med"/>
              <a:tailEnd type="none" w="med" len="med"/>
            </a:ln>
          </p:spPr>
        </p:sp>
        <p:sp>
          <p:nvSpPr>
            <p:cNvPr id="61451" name="Line 11"/>
            <p:cNvSpPr/>
            <p:nvPr/>
          </p:nvSpPr>
          <p:spPr>
            <a:xfrm>
              <a:off x="3648" y="2496"/>
              <a:ext cx="0" cy="288"/>
            </a:xfrm>
            <a:prstGeom prst="line">
              <a:avLst/>
            </a:prstGeom>
            <a:ln w="19050" cap="flat" cmpd="sng">
              <a:solidFill>
                <a:schemeClr val="tx1"/>
              </a:solidFill>
              <a:prstDash val="solid"/>
              <a:headEnd type="none" w="med" len="med"/>
              <a:tailEnd type="none" w="med" len="med"/>
            </a:ln>
          </p:spPr>
        </p:sp>
        <p:sp>
          <p:nvSpPr>
            <p:cNvPr id="61452" name="Line 12"/>
            <p:cNvSpPr/>
            <p:nvPr/>
          </p:nvSpPr>
          <p:spPr>
            <a:xfrm>
              <a:off x="3840" y="2496"/>
              <a:ext cx="0" cy="288"/>
            </a:xfrm>
            <a:prstGeom prst="line">
              <a:avLst/>
            </a:prstGeom>
            <a:ln w="19050" cap="flat" cmpd="sng">
              <a:solidFill>
                <a:schemeClr val="tx1"/>
              </a:solidFill>
              <a:prstDash val="solid"/>
              <a:headEnd type="none" w="med" len="med"/>
              <a:tailEnd type="none" w="med" len="med"/>
            </a:ln>
          </p:spPr>
        </p:sp>
        <p:sp>
          <p:nvSpPr>
            <p:cNvPr id="61453" name="Line 13"/>
            <p:cNvSpPr/>
            <p:nvPr/>
          </p:nvSpPr>
          <p:spPr>
            <a:xfrm>
              <a:off x="4032" y="2496"/>
              <a:ext cx="0" cy="288"/>
            </a:xfrm>
            <a:prstGeom prst="line">
              <a:avLst/>
            </a:prstGeom>
            <a:ln w="19050" cap="flat" cmpd="sng">
              <a:solidFill>
                <a:schemeClr val="tx1"/>
              </a:solidFill>
              <a:prstDash val="solid"/>
              <a:headEnd type="none" w="med" len="med"/>
              <a:tailEnd type="none" w="med" len="med"/>
            </a:ln>
          </p:spPr>
        </p:sp>
        <p:sp>
          <p:nvSpPr>
            <p:cNvPr id="61454" name="Line 14"/>
            <p:cNvSpPr/>
            <p:nvPr/>
          </p:nvSpPr>
          <p:spPr>
            <a:xfrm>
              <a:off x="4224" y="2496"/>
              <a:ext cx="0" cy="288"/>
            </a:xfrm>
            <a:prstGeom prst="line">
              <a:avLst/>
            </a:prstGeom>
            <a:ln w="19050" cap="flat" cmpd="sng">
              <a:solidFill>
                <a:schemeClr val="tx1"/>
              </a:solidFill>
              <a:prstDash val="solid"/>
              <a:headEnd type="none" w="med" len="med"/>
              <a:tailEnd type="none" w="med" len="med"/>
            </a:ln>
          </p:spPr>
        </p:sp>
        <p:sp>
          <p:nvSpPr>
            <p:cNvPr id="61455" name="Line 15"/>
            <p:cNvSpPr/>
            <p:nvPr/>
          </p:nvSpPr>
          <p:spPr>
            <a:xfrm>
              <a:off x="4416" y="2496"/>
              <a:ext cx="0" cy="288"/>
            </a:xfrm>
            <a:prstGeom prst="line">
              <a:avLst/>
            </a:prstGeom>
            <a:ln w="19050" cap="flat" cmpd="sng">
              <a:solidFill>
                <a:schemeClr val="tx1"/>
              </a:solidFill>
              <a:prstDash val="solid"/>
              <a:headEnd type="none" w="med" len="med"/>
              <a:tailEnd type="none" w="med" len="med"/>
            </a:ln>
          </p:spPr>
        </p:sp>
        <p:sp>
          <p:nvSpPr>
            <p:cNvPr id="61456" name="Line 16"/>
            <p:cNvSpPr/>
            <p:nvPr/>
          </p:nvSpPr>
          <p:spPr>
            <a:xfrm>
              <a:off x="4608" y="2496"/>
              <a:ext cx="0" cy="288"/>
            </a:xfrm>
            <a:prstGeom prst="line">
              <a:avLst/>
            </a:prstGeom>
            <a:ln w="19050" cap="flat" cmpd="sng">
              <a:solidFill>
                <a:schemeClr val="tx1"/>
              </a:solidFill>
              <a:prstDash val="solid"/>
              <a:headEnd type="none" w="med" len="med"/>
              <a:tailEnd type="none" w="med" len="med"/>
            </a:ln>
          </p:spPr>
        </p:sp>
        <p:sp>
          <p:nvSpPr>
            <p:cNvPr id="61457" name="Line 17"/>
            <p:cNvSpPr/>
            <p:nvPr/>
          </p:nvSpPr>
          <p:spPr>
            <a:xfrm>
              <a:off x="4800" y="2496"/>
              <a:ext cx="0" cy="288"/>
            </a:xfrm>
            <a:prstGeom prst="line">
              <a:avLst/>
            </a:prstGeom>
            <a:ln w="19050" cap="flat" cmpd="sng">
              <a:solidFill>
                <a:schemeClr val="tx1"/>
              </a:solidFill>
              <a:prstDash val="solid"/>
              <a:headEnd type="none" w="med" len="med"/>
              <a:tailEnd type="none" w="med" len="med"/>
            </a:ln>
          </p:spPr>
        </p:sp>
        <p:sp>
          <p:nvSpPr>
            <p:cNvPr id="61458" name="Line 18"/>
            <p:cNvSpPr/>
            <p:nvPr/>
          </p:nvSpPr>
          <p:spPr>
            <a:xfrm>
              <a:off x="4992" y="2496"/>
              <a:ext cx="0" cy="288"/>
            </a:xfrm>
            <a:prstGeom prst="line">
              <a:avLst/>
            </a:prstGeom>
            <a:ln w="19050" cap="flat" cmpd="sng">
              <a:solidFill>
                <a:schemeClr val="tx1"/>
              </a:solidFill>
              <a:prstDash val="solid"/>
              <a:headEnd type="none" w="med" len="med"/>
              <a:tailEnd type="none" w="med" len="med"/>
            </a:ln>
          </p:spPr>
        </p:sp>
        <p:sp>
          <p:nvSpPr>
            <p:cNvPr id="61459" name="Line 19"/>
            <p:cNvSpPr/>
            <p:nvPr/>
          </p:nvSpPr>
          <p:spPr>
            <a:xfrm>
              <a:off x="5184" y="2496"/>
              <a:ext cx="0" cy="288"/>
            </a:xfrm>
            <a:prstGeom prst="line">
              <a:avLst/>
            </a:prstGeom>
            <a:ln w="19050" cap="flat" cmpd="sng">
              <a:solidFill>
                <a:schemeClr val="tx1"/>
              </a:solidFill>
              <a:prstDash val="solid"/>
              <a:headEnd type="none" w="med" len="med"/>
              <a:tailEnd type="none" w="med" len="med"/>
            </a:ln>
          </p:spPr>
        </p:sp>
        <p:sp>
          <p:nvSpPr>
            <p:cNvPr id="61460" name="Line 20"/>
            <p:cNvSpPr/>
            <p:nvPr/>
          </p:nvSpPr>
          <p:spPr>
            <a:xfrm>
              <a:off x="768" y="2496"/>
              <a:ext cx="0" cy="288"/>
            </a:xfrm>
            <a:prstGeom prst="line">
              <a:avLst/>
            </a:prstGeom>
            <a:ln w="19050" cap="flat" cmpd="sng">
              <a:solidFill>
                <a:schemeClr val="tx1"/>
              </a:solidFill>
              <a:prstDash val="solid"/>
              <a:headEnd type="none" w="med" len="med"/>
              <a:tailEnd type="none" w="med" len="med"/>
            </a:ln>
          </p:spPr>
        </p:sp>
        <p:sp>
          <p:nvSpPr>
            <p:cNvPr id="61461" name="Line 21"/>
            <p:cNvSpPr/>
            <p:nvPr/>
          </p:nvSpPr>
          <p:spPr>
            <a:xfrm>
              <a:off x="960" y="2496"/>
              <a:ext cx="0" cy="288"/>
            </a:xfrm>
            <a:prstGeom prst="line">
              <a:avLst/>
            </a:prstGeom>
            <a:ln w="19050" cap="flat" cmpd="sng">
              <a:solidFill>
                <a:schemeClr val="tx1"/>
              </a:solidFill>
              <a:prstDash val="solid"/>
              <a:headEnd type="none" w="med" len="med"/>
              <a:tailEnd type="none" w="med" len="med"/>
            </a:ln>
          </p:spPr>
        </p:sp>
        <p:sp>
          <p:nvSpPr>
            <p:cNvPr id="61462" name="Line 22"/>
            <p:cNvSpPr/>
            <p:nvPr/>
          </p:nvSpPr>
          <p:spPr>
            <a:xfrm>
              <a:off x="1152" y="2496"/>
              <a:ext cx="0" cy="288"/>
            </a:xfrm>
            <a:prstGeom prst="line">
              <a:avLst/>
            </a:prstGeom>
            <a:ln w="19050" cap="flat" cmpd="sng">
              <a:solidFill>
                <a:schemeClr val="tx1"/>
              </a:solidFill>
              <a:prstDash val="solid"/>
              <a:headEnd type="none" w="med" len="med"/>
              <a:tailEnd type="none" w="med" len="med"/>
            </a:ln>
          </p:spPr>
        </p:sp>
        <p:sp>
          <p:nvSpPr>
            <p:cNvPr id="61463" name="Line 23"/>
            <p:cNvSpPr/>
            <p:nvPr/>
          </p:nvSpPr>
          <p:spPr>
            <a:xfrm>
              <a:off x="1344" y="2496"/>
              <a:ext cx="0" cy="288"/>
            </a:xfrm>
            <a:prstGeom prst="line">
              <a:avLst/>
            </a:prstGeom>
            <a:ln w="19050" cap="flat" cmpd="sng">
              <a:solidFill>
                <a:schemeClr val="tx1"/>
              </a:solidFill>
              <a:prstDash val="solid"/>
              <a:headEnd type="none" w="med" len="med"/>
              <a:tailEnd type="none" w="med" len="med"/>
            </a:ln>
          </p:spPr>
        </p:sp>
        <p:sp>
          <p:nvSpPr>
            <p:cNvPr id="61464" name="Line 24"/>
            <p:cNvSpPr/>
            <p:nvPr/>
          </p:nvSpPr>
          <p:spPr>
            <a:xfrm>
              <a:off x="1536" y="2496"/>
              <a:ext cx="0" cy="288"/>
            </a:xfrm>
            <a:prstGeom prst="line">
              <a:avLst/>
            </a:prstGeom>
            <a:ln w="19050" cap="flat" cmpd="sng">
              <a:solidFill>
                <a:schemeClr val="tx1"/>
              </a:solidFill>
              <a:prstDash val="solid"/>
              <a:headEnd type="none" w="med" len="med"/>
              <a:tailEnd type="none" w="med" len="med"/>
            </a:ln>
          </p:spPr>
        </p:sp>
        <p:sp>
          <p:nvSpPr>
            <p:cNvPr id="61465" name="Line 25"/>
            <p:cNvSpPr/>
            <p:nvPr/>
          </p:nvSpPr>
          <p:spPr>
            <a:xfrm>
              <a:off x="1728" y="2496"/>
              <a:ext cx="0" cy="288"/>
            </a:xfrm>
            <a:prstGeom prst="line">
              <a:avLst/>
            </a:prstGeom>
            <a:ln w="19050" cap="flat" cmpd="sng">
              <a:solidFill>
                <a:schemeClr val="tx1"/>
              </a:solidFill>
              <a:prstDash val="solid"/>
              <a:headEnd type="none" w="med" len="med"/>
              <a:tailEnd type="none" w="med" len="med"/>
            </a:ln>
          </p:spPr>
        </p:sp>
        <p:sp>
          <p:nvSpPr>
            <p:cNvPr id="61466" name="Line 26"/>
            <p:cNvSpPr/>
            <p:nvPr/>
          </p:nvSpPr>
          <p:spPr>
            <a:xfrm>
              <a:off x="1920" y="2496"/>
              <a:ext cx="0" cy="288"/>
            </a:xfrm>
            <a:prstGeom prst="line">
              <a:avLst/>
            </a:prstGeom>
            <a:ln w="19050" cap="flat" cmpd="sng">
              <a:solidFill>
                <a:schemeClr val="tx1"/>
              </a:solidFill>
              <a:prstDash val="solid"/>
              <a:headEnd type="none" w="med" len="med"/>
              <a:tailEnd type="none" w="med" len="med"/>
            </a:ln>
          </p:spPr>
        </p:sp>
        <p:sp>
          <p:nvSpPr>
            <p:cNvPr id="61467" name="Line 27"/>
            <p:cNvSpPr/>
            <p:nvPr/>
          </p:nvSpPr>
          <p:spPr>
            <a:xfrm>
              <a:off x="2112" y="2496"/>
              <a:ext cx="0" cy="288"/>
            </a:xfrm>
            <a:prstGeom prst="line">
              <a:avLst/>
            </a:prstGeom>
            <a:ln w="19050" cap="flat" cmpd="sng">
              <a:solidFill>
                <a:schemeClr val="tx1"/>
              </a:solidFill>
              <a:prstDash val="solid"/>
              <a:headEnd type="none" w="med" len="med"/>
              <a:tailEnd type="none" w="med" len="med"/>
            </a:ln>
          </p:spPr>
        </p:sp>
        <p:sp>
          <p:nvSpPr>
            <p:cNvPr id="61468" name="Line 28"/>
            <p:cNvSpPr/>
            <p:nvPr/>
          </p:nvSpPr>
          <p:spPr>
            <a:xfrm>
              <a:off x="2304" y="2496"/>
              <a:ext cx="0" cy="288"/>
            </a:xfrm>
            <a:prstGeom prst="line">
              <a:avLst/>
            </a:prstGeom>
            <a:ln w="19050" cap="flat" cmpd="sng">
              <a:solidFill>
                <a:schemeClr val="tx1"/>
              </a:solidFill>
              <a:prstDash val="solid"/>
              <a:headEnd type="none" w="med" len="med"/>
              <a:tailEnd type="none" w="med" len="med"/>
            </a:ln>
          </p:spPr>
        </p:sp>
        <p:sp>
          <p:nvSpPr>
            <p:cNvPr id="61469" name="Line 29"/>
            <p:cNvSpPr/>
            <p:nvPr/>
          </p:nvSpPr>
          <p:spPr>
            <a:xfrm>
              <a:off x="2496" y="2496"/>
              <a:ext cx="0" cy="288"/>
            </a:xfrm>
            <a:prstGeom prst="line">
              <a:avLst/>
            </a:prstGeom>
            <a:ln w="19050" cap="flat" cmpd="sng">
              <a:solidFill>
                <a:schemeClr val="tx1"/>
              </a:solidFill>
              <a:prstDash val="solid"/>
              <a:headEnd type="none" w="med" len="med"/>
              <a:tailEnd type="none" w="med" len="med"/>
            </a:ln>
          </p:spPr>
        </p:sp>
        <p:sp>
          <p:nvSpPr>
            <p:cNvPr id="61470" name="Line 30"/>
            <p:cNvSpPr/>
            <p:nvPr/>
          </p:nvSpPr>
          <p:spPr>
            <a:xfrm>
              <a:off x="2688" y="2496"/>
              <a:ext cx="0" cy="288"/>
            </a:xfrm>
            <a:prstGeom prst="line">
              <a:avLst/>
            </a:prstGeom>
            <a:ln w="19050" cap="flat" cmpd="sng">
              <a:solidFill>
                <a:schemeClr val="tx1"/>
              </a:solidFill>
              <a:prstDash val="solid"/>
              <a:headEnd type="none" w="med" len="med"/>
              <a:tailEnd type="none" w="med" len="med"/>
            </a:ln>
          </p:spPr>
        </p:sp>
        <p:sp>
          <p:nvSpPr>
            <p:cNvPr id="61471" name="Line 31"/>
            <p:cNvSpPr/>
            <p:nvPr/>
          </p:nvSpPr>
          <p:spPr>
            <a:xfrm>
              <a:off x="2880" y="2496"/>
              <a:ext cx="0" cy="288"/>
            </a:xfrm>
            <a:prstGeom prst="line">
              <a:avLst/>
            </a:prstGeom>
            <a:ln w="19050" cap="flat" cmpd="sng">
              <a:solidFill>
                <a:schemeClr val="tx1"/>
              </a:solidFill>
              <a:prstDash val="solid"/>
              <a:headEnd type="none" w="med" len="med"/>
              <a:tailEnd type="none" w="med" len="med"/>
            </a:ln>
          </p:spPr>
        </p:sp>
        <p:sp>
          <p:nvSpPr>
            <p:cNvPr id="61472" name="Line 32"/>
            <p:cNvSpPr/>
            <p:nvPr/>
          </p:nvSpPr>
          <p:spPr>
            <a:xfrm>
              <a:off x="576" y="2496"/>
              <a:ext cx="0" cy="288"/>
            </a:xfrm>
            <a:prstGeom prst="line">
              <a:avLst/>
            </a:prstGeom>
            <a:ln w="19050" cap="flat" cmpd="sng">
              <a:solidFill>
                <a:schemeClr val="tx1"/>
              </a:solidFill>
              <a:prstDash val="solid"/>
              <a:headEnd type="none" w="med" len="med"/>
              <a:tailEnd type="none" w="med" len="med"/>
            </a:ln>
          </p:spPr>
        </p:sp>
      </p:grpSp>
      <p:grpSp>
        <p:nvGrpSpPr>
          <p:cNvPr id="61443" name="Group 33"/>
          <p:cNvGrpSpPr/>
          <p:nvPr/>
        </p:nvGrpSpPr>
        <p:grpSpPr>
          <a:xfrm>
            <a:off x="1828800" y="3733800"/>
            <a:ext cx="304800" cy="990600"/>
            <a:chOff x="3072" y="2352"/>
            <a:chExt cx="192" cy="624"/>
          </a:xfrm>
        </p:grpSpPr>
        <p:sp>
          <p:nvSpPr>
            <p:cNvPr id="61445" name="AutoShape 34"/>
            <p:cNvSpPr/>
            <p:nvPr/>
          </p:nvSpPr>
          <p:spPr>
            <a:xfrm>
              <a:off x="3072" y="2688"/>
              <a:ext cx="192" cy="288"/>
            </a:xfrm>
            <a:prstGeom prst="upArrow">
              <a:avLst>
                <a:gd name="adj1" fmla="val 50000"/>
                <a:gd name="adj2" fmla="val 37500"/>
              </a:avLst>
            </a:prstGeom>
            <a:solidFill>
              <a:srgbClr val="FF3300"/>
            </a:solidFill>
            <a:ln w="19050" cap="flat" cmpd="sng">
              <a:solidFill>
                <a:schemeClr val="tx1"/>
              </a:solidFill>
              <a:prstDash val="solid"/>
              <a:miter/>
              <a:headEnd type="none" w="med" len="med"/>
              <a:tailEnd type="none" w="med" len="med"/>
            </a:ln>
            <a:effectLst>
              <a:outerShdw dist="25400"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1446" name="Rectangle 35"/>
            <p:cNvSpPr/>
            <p:nvPr/>
          </p:nvSpPr>
          <p:spPr>
            <a:xfrm>
              <a:off x="3083" y="2352"/>
              <a:ext cx="181" cy="288"/>
            </a:xfrm>
            <a:prstGeom prst="rect">
              <a:avLst/>
            </a:prstGeom>
            <a:solidFill>
              <a:srgbClr val="FF3300">
                <a:alpha val="50195"/>
              </a:srgbClr>
            </a:solidFill>
            <a:ln w="19050">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sp>
        <p:nvSpPr>
          <p:cNvPr id="124964" name="Text Box 36"/>
          <p:cNvSpPr txBox="1">
            <a:spLocks noChangeArrowheads="1"/>
          </p:cNvSpPr>
          <p:nvPr/>
        </p:nvSpPr>
        <p:spPr bwMode="auto">
          <a:xfrm>
            <a:off x="609600" y="579438"/>
            <a:ext cx="7512050" cy="2679700"/>
          </a:xfrm>
          <a:prstGeom prst="rect">
            <a:avLst/>
          </a:prstGeom>
          <a:noFill/>
          <a:ln>
            <a:noFill/>
          </a:ln>
          <a:effectLst/>
        </p:spPr>
        <p:txBody>
          <a:bodyPr wrap="none">
            <a:spAutoFit/>
          </a:bodyPr>
          <a:lstStyle/>
          <a:p>
            <a:pPr marR="0" defTabSz="914400" eaLnBrk="1" hangingPunct="1">
              <a:lnSpc>
                <a:spcPct val="170000"/>
              </a:lnSpc>
              <a:buClrTx/>
              <a:buSzTx/>
              <a:buFontTx/>
              <a:buNone/>
              <a:defRPr/>
            </a:pPr>
            <a:endPar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fstream</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file(“d://file1”,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ios</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::in)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file.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seekg</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- 10L ,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ios</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 cur )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kern="1200" cap="none" spc="0" normalizeH="0" baseline="0" noProof="0" dirty="0" err="1">
                <a:latin typeface="Times New Roman" panose="02020603050405020304" pitchFamily="18" charset="0"/>
                <a:ea typeface="宋体" panose="02010600030101010101" pitchFamily="2" charset="-122"/>
                <a:cs typeface="+mn-cs"/>
              </a:rPr>
              <a:t>getpointer</a:t>
            </a:r>
            <a:r>
              <a:rPr kumimoji="1" lang="en-US" altLang="zh-CN" sz="2000" kern="1200" cap="none" spc="0" normalizeH="0" baseline="0" noProof="0" dirty="0">
                <a:latin typeface="Times New Roman" panose="02020603050405020304" pitchFamily="18" charset="0"/>
                <a:ea typeface="宋体" panose="02010600030101010101" pitchFamily="2" charset="-122"/>
                <a:cs typeface="+mn-cs"/>
              </a:rPr>
              <a:t> move 10 bytes backward from the current position</a:t>
            </a:r>
            <a:endParaRPr kumimoji="1" lang="en-US" altLang="zh-CN" sz="2000"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7" name="Text Box 5"/>
          <p:cNvSpPr txBox="1">
            <a:spLocks noChangeArrowheads="1"/>
          </p:cNvSpPr>
          <p:nvPr/>
        </p:nvSpPr>
        <p:spPr bwMode="auto">
          <a:xfrm>
            <a:off x="609600" y="609600"/>
            <a:ext cx="4178300" cy="2162175"/>
          </a:xfrm>
          <a:prstGeom prst="rect">
            <a:avLst/>
          </a:prstGeom>
          <a:noFill/>
          <a:ln>
            <a:noFill/>
          </a:ln>
          <a:effectLst/>
        </p:spPr>
        <p:txBody>
          <a:bodyPr>
            <a:spAutoFit/>
          </a:bodyPr>
          <a:lstStyle/>
          <a:p>
            <a:pPr marR="0" defTabSz="914400" eaLnBrk="1" hangingPunct="1">
              <a:lnSpc>
                <a:spcPct val="170000"/>
              </a:lnSpc>
              <a:buClrTx/>
              <a:buSzTx/>
              <a:buFontTx/>
              <a:buNone/>
              <a:defRPr/>
            </a:pPr>
            <a:endPar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fstream</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file(“d://file1”,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ios</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::in)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en-US" altLang="zh-CN" sz="2000" kern="1200" cap="none" spc="0" normalizeH="0" baseline="0" noProof="0" dirty="0">
              <a:latin typeface="Times New Roman" panose="02020603050405020304" pitchFamily="18" charset="0"/>
              <a:ea typeface="宋体" panose="02010600030101010101" pitchFamily="2" charset="-122"/>
              <a:cs typeface="+mn-cs"/>
            </a:endParaRPr>
          </a:p>
        </p:txBody>
      </p:sp>
      <p:grpSp>
        <p:nvGrpSpPr>
          <p:cNvPr id="62467" name="Group 6"/>
          <p:cNvGrpSpPr/>
          <p:nvPr/>
        </p:nvGrpSpPr>
        <p:grpSpPr>
          <a:xfrm>
            <a:off x="609600" y="3733800"/>
            <a:ext cx="7866063" cy="457200"/>
            <a:chOff x="384" y="2496"/>
            <a:chExt cx="4955" cy="288"/>
          </a:xfrm>
        </p:grpSpPr>
        <p:sp>
          <p:nvSpPr>
            <p:cNvPr id="62471" name="Rectangle 7"/>
            <p:cNvSpPr/>
            <p:nvPr/>
          </p:nvSpPr>
          <p:spPr>
            <a:xfrm>
              <a:off x="384" y="2496"/>
              <a:ext cx="4955" cy="288"/>
            </a:xfrm>
            <a:prstGeom prst="rect">
              <a:avLst/>
            </a:prstGeom>
            <a:solidFill>
              <a:srgbClr val="FFFFCC"/>
            </a:solidFill>
            <a:ln w="19050" cap="flat" cmpd="sng">
              <a:solidFill>
                <a:schemeClr val="tx1"/>
              </a:solidFill>
              <a:prstDash val="solid"/>
              <a:miter/>
              <a:headEnd type="none" w="med" len="med"/>
              <a:tailEnd type="none" w="med" len="med"/>
            </a:ln>
            <a:effectLst>
              <a:outerShdw dist="28398" dir="20006096"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2472" name="Line 8"/>
            <p:cNvSpPr/>
            <p:nvPr/>
          </p:nvSpPr>
          <p:spPr>
            <a:xfrm>
              <a:off x="3072" y="2496"/>
              <a:ext cx="0" cy="288"/>
            </a:xfrm>
            <a:prstGeom prst="line">
              <a:avLst/>
            </a:prstGeom>
            <a:ln w="19050" cap="flat" cmpd="sng">
              <a:solidFill>
                <a:schemeClr val="tx1"/>
              </a:solidFill>
              <a:prstDash val="solid"/>
              <a:headEnd type="none" w="med" len="med"/>
              <a:tailEnd type="none" w="med" len="med"/>
            </a:ln>
          </p:spPr>
        </p:sp>
        <p:sp>
          <p:nvSpPr>
            <p:cNvPr id="62473" name="Line 9"/>
            <p:cNvSpPr/>
            <p:nvPr/>
          </p:nvSpPr>
          <p:spPr>
            <a:xfrm>
              <a:off x="3264" y="2496"/>
              <a:ext cx="0" cy="288"/>
            </a:xfrm>
            <a:prstGeom prst="line">
              <a:avLst/>
            </a:prstGeom>
            <a:ln w="19050" cap="flat" cmpd="sng">
              <a:solidFill>
                <a:schemeClr val="tx1"/>
              </a:solidFill>
              <a:prstDash val="solid"/>
              <a:headEnd type="none" w="med" len="med"/>
              <a:tailEnd type="none" w="med" len="med"/>
            </a:ln>
          </p:spPr>
        </p:sp>
        <p:sp>
          <p:nvSpPr>
            <p:cNvPr id="62474" name="Line 10"/>
            <p:cNvSpPr/>
            <p:nvPr/>
          </p:nvSpPr>
          <p:spPr>
            <a:xfrm>
              <a:off x="3456" y="2496"/>
              <a:ext cx="0" cy="288"/>
            </a:xfrm>
            <a:prstGeom prst="line">
              <a:avLst/>
            </a:prstGeom>
            <a:ln w="19050" cap="flat" cmpd="sng">
              <a:solidFill>
                <a:schemeClr val="tx1"/>
              </a:solidFill>
              <a:prstDash val="solid"/>
              <a:headEnd type="none" w="med" len="med"/>
              <a:tailEnd type="none" w="med" len="med"/>
            </a:ln>
          </p:spPr>
        </p:sp>
        <p:sp>
          <p:nvSpPr>
            <p:cNvPr id="62475" name="Line 11"/>
            <p:cNvSpPr/>
            <p:nvPr/>
          </p:nvSpPr>
          <p:spPr>
            <a:xfrm>
              <a:off x="3648" y="2496"/>
              <a:ext cx="0" cy="288"/>
            </a:xfrm>
            <a:prstGeom prst="line">
              <a:avLst/>
            </a:prstGeom>
            <a:ln w="19050" cap="flat" cmpd="sng">
              <a:solidFill>
                <a:schemeClr val="tx1"/>
              </a:solidFill>
              <a:prstDash val="solid"/>
              <a:headEnd type="none" w="med" len="med"/>
              <a:tailEnd type="none" w="med" len="med"/>
            </a:ln>
          </p:spPr>
        </p:sp>
        <p:sp>
          <p:nvSpPr>
            <p:cNvPr id="62476" name="Line 12"/>
            <p:cNvSpPr/>
            <p:nvPr/>
          </p:nvSpPr>
          <p:spPr>
            <a:xfrm>
              <a:off x="3840" y="2496"/>
              <a:ext cx="0" cy="288"/>
            </a:xfrm>
            <a:prstGeom prst="line">
              <a:avLst/>
            </a:prstGeom>
            <a:ln w="19050" cap="flat" cmpd="sng">
              <a:solidFill>
                <a:schemeClr val="tx1"/>
              </a:solidFill>
              <a:prstDash val="solid"/>
              <a:headEnd type="none" w="med" len="med"/>
              <a:tailEnd type="none" w="med" len="med"/>
            </a:ln>
          </p:spPr>
        </p:sp>
        <p:sp>
          <p:nvSpPr>
            <p:cNvPr id="62477" name="Line 13"/>
            <p:cNvSpPr/>
            <p:nvPr/>
          </p:nvSpPr>
          <p:spPr>
            <a:xfrm>
              <a:off x="4032" y="2496"/>
              <a:ext cx="0" cy="288"/>
            </a:xfrm>
            <a:prstGeom prst="line">
              <a:avLst/>
            </a:prstGeom>
            <a:ln w="19050" cap="flat" cmpd="sng">
              <a:solidFill>
                <a:schemeClr val="tx1"/>
              </a:solidFill>
              <a:prstDash val="solid"/>
              <a:headEnd type="none" w="med" len="med"/>
              <a:tailEnd type="none" w="med" len="med"/>
            </a:ln>
          </p:spPr>
        </p:sp>
        <p:sp>
          <p:nvSpPr>
            <p:cNvPr id="62478" name="Line 14"/>
            <p:cNvSpPr/>
            <p:nvPr/>
          </p:nvSpPr>
          <p:spPr>
            <a:xfrm>
              <a:off x="4224" y="2496"/>
              <a:ext cx="0" cy="288"/>
            </a:xfrm>
            <a:prstGeom prst="line">
              <a:avLst/>
            </a:prstGeom>
            <a:ln w="19050" cap="flat" cmpd="sng">
              <a:solidFill>
                <a:schemeClr val="tx1"/>
              </a:solidFill>
              <a:prstDash val="solid"/>
              <a:headEnd type="none" w="med" len="med"/>
              <a:tailEnd type="none" w="med" len="med"/>
            </a:ln>
          </p:spPr>
        </p:sp>
        <p:sp>
          <p:nvSpPr>
            <p:cNvPr id="62479" name="Line 15"/>
            <p:cNvSpPr/>
            <p:nvPr/>
          </p:nvSpPr>
          <p:spPr>
            <a:xfrm>
              <a:off x="4416" y="2496"/>
              <a:ext cx="0" cy="288"/>
            </a:xfrm>
            <a:prstGeom prst="line">
              <a:avLst/>
            </a:prstGeom>
            <a:ln w="19050" cap="flat" cmpd="sng">
              <a:solidFill>
                <a:schemeClr val="tx1"/>
              </a:solidFill>
              <a:prstDash val="solid"/>
              <a:headEnd type="none" w="med" len="med"/>
              <a:tailEnd type="none" w="med" len="med"/>
            </a:ln>
          </p:spPr>
        </p:sp>
        <p:sp>
          <p:nvSpPr>
            <p:cNvPr id="62480" name="Line 16"/>
            <p:cNvSpPr/>
            <p:nvPr/>
          </p:nvSpPr>
          <p:spPr>
            <a:xfrm>
              <a:off x="4608" y="2496"/>
              <a:ext cx="0" cy="288"/>
            </a:xfrm>
            <a:prstGeom prst="line">
              <a:avLst/>
            </a:prstGeom>
            <a:ln w="19050" cap="flat" cmpd="sng">
              <a:solidFill>
                <a:schemeClr val="tx1"/>
              </a:solidFill>
              <a:prstDash val="solid"/>
              <a:headEnd type="none" w="med" len="med"/>
              <a:tailEnd type="none" w="med" len="med"/>
            </a:ln>
          </p:spPr>
        </p:sp>
        <p:sp>
          <p:nvSpPr>
            <p:cNvPr id="62481" name="Line 17"/>
            <p:cNvSpPr/>
            <p:nvPr/>
          </p:nvSpPr>
          <p:spPr>
            <a:xfrm>
              <a:off x="4800" y="2496"/>
              <a:ext cx="0" cy="288"/>
            </a:xfrm>
            <a:prstGeom prst="line">
              <a:avLst/>
            </a:prstGeom>
            <a:ln w="19050" cap="flat" cmpd="sng">
              <a:solidFill>
                <a:schemeClr val="tx1"/>
              </a:solidFill>
              <a:prstDash val="solid"/>
              <a:headEnd type="none" w="med" len="med"/>
              <a:tailEnd type="none" w="med" len="med"/>
            </a:ln>
          </p:spPr>
        </p:sp>
        <p:sp>
          <p:nvSpPr>
            <p:cNvPr id="62482" name="Line 18"/>
            <p:cNvSpPr/>
            <p:nvPr/>
          </p:nvSpPr>
          <p:spPr>
            <a:xfrm>
              <a:off x="4992" y="2496"/>
              <a:ext cx="0" cy="288"/>
            </a:xfrm>
            <a:prstGeom prst="line">
              <a:avLst/>
            </a:prstGeom>
            <a:ln w="19050" cap="flat" cmpd="sng">
              <a:solidFill>
                <a:schemeClr val="tx1"/>
              </a:solidFill>
              <a:prstDash val="solid"/>
              <a:headEnd type="none" w="med" len="med"/>
              <a:tailEnd type="none" w="med" len="med"/>
            </a:ln>
          </p:spPr>
        </p:sp>
        <p:sp>
          <p:nvSpPr>
            <p:cNvPr id="62483" name="Line 19"/>
            <p:cNvSpPr/>
            <p:nvPr/>
          </p:nvSpPr>
          <p:spPr>
            <a:xfrm>
              <a:off x="5184" y="2496"/>
              <a:ext cx="0" cy="288"/>
            </a:xfrm>
            <a:prstGeom prst="line">
              <a:avLst/>
            </a:prstGeom>
            <a:ln w="19050" cap="flat" cmpd="sng">
              <a:solidFill>
                <a:schemeClr val="tx1"/>
              </a:solidFill>
              <a:prstDash val="solid"/>
              <a:headEnd type="none" w="med" len="med"/>
              <a:tailEnd type="none" w="med" len="med"/>
            </a:ln>
          </p:spPr>
        </p:sp>
        <p:sp>
          <p:nvSpPr>
            <p:cNvPr id="62484" name="Line 20"/>
            <p:cNvSpPr/>
            <p:nvPr/>
          </p:nvSpPr>
          <p:spPr>
            <a:xfrm>
              <a:off x="768" y="2496"/>
              <a:ext cx="0" cy="288"/>
            </a:xfrm>
            <a:prstGeom prst="line">
              <a:avLst/>
            </a:prstGeom>
            <a:ln w="19050" cap="flat" cmpd="sng">
              <a:solidFill>
                <a:schemeClr val="tx1"/>
              </a:solidFill>
              <a:prstDash val="solid"/>
              <a:headEnd type="none" w="med" len="med"/>
              <a:tailEnd type="none" w="med" len="med"/>
            </a:ln>
          </p:spPr>
        </p:sp>
        <p:sp>
          <p:nvSpPr>
            <p:cNvPr id="62485" name="Line 21"/>
            <p:cNvSpPr/>
            <p:nvPr/>
          </p:nvSpPr>
          <p:spPr>
            <a:xfrm>
              <a:off x="960" y="2496"/>
              <a:ext cx="0" cy="288"/>
            </a:xfrm>
            <a:prstGeom prst="line">
              <a:avLst/>
            </a:prstGeom>
            <a:ln w="19050" cap="flat" cmpd="sng">
              <a:solidFill>
                <a:schemeClr val="tx1"/>
              </a:solidFill>
              <a:prstDash val="solid"/>
              <a:headEnd type="none" w="med" len="med"/>
              <a:tailEnd type="none" w="med" len="med"/>
            </a:ln>
          </p:spPr>
        </p:sp>
        <p:sp>
          <p:nvSpPr>
            <p:cNvPr id="62486" name="Line 22"/>
            <p:cNvSpPr/>
            <p:nvPr/>
          </p:nvSpPr>
          <p:spPr>
            <a:xfrm>
              <a:off x="1152" y="2496"/>
              <a:ext cx="0" cy="288"/>
            </a:xfrm>
            <a:prstGeom prst="line">
              <a:avLst/>
            </a:prstGeom>
            <a:ln w="19050" cap="flat" cmpd="sng">
              <a:solidFill>
                <a:schemeClr val="tx1"/>
              </a:solidFill>
              <a:prstDash val="solid"/>
              <a:headEnd type="none" w="med" len="med"/>
              <a:tailEnd type="none" w="med" len="med"/>
            </a:ln>
          </p:spPr>
        </p:sp>
        <p:sp>
          <p:nvSpPr>
            <p:cNvPr id="62487" name="Line 23"/>
            <p:cNvSpPr/>
            <p:nvPr/>
          </p:nvSpPr>
          <p:spPr>
            <a:xfrm>
              <a:off x="1344" y="2496"/>
              <a:ext cx="0" cy="288"/>
            </a:xfrm>
            <a:prstGeom prst="line">
              <a:avLst/>
            </a:prstGeom>
            <a:ln w="19050" cap="flat" cmpd="sng">
              <a:solidFill>
                <a:schemeClr val="tx1"/>
              </a:solidFill>
              <a:prstDash val="solid"/>
              <a:headEnd type="none" w="med" len="med"/>
              <a:tailEnd type="none" w="med" len="med"/>
            </a:ln>
          </p:spPr>
        </p:sp>
        <p:sp>
          <p:nvSpPr>
            <p:cNvPr id="62488" name="Line 24"/>
            <p:cNvSpPr/>
            <p:nvPr/>
          </p:nvSpPr>
          <p:spPr>
            <a:xfrm>
              <a:off x="1536" y="2496"/>
              <a:ext cx="0" cy="288"/>
            </a:xfrm>
            <a:prstGeom prst="line">
              <a:avLst/>
            </a:prstGeom>
            <a:ln w="19050" cap="flat" cmpd="sng">
              <a:solidFill>
                <a:schemeClr val="tx1"/>
              </a:solidFill>
              <a:prstDash val="solid"/>
              <a:headEnd type="none" w="med" len="med"/>
              <a:tailEnd type="none" w="med" len="med"/>
            </a:ln>
          </p:spPr>
        </p:sp>
        <p:sp>
          <p:nvSpPr>
            <p:cNvPr id="62489" name="Line 25"/>
            <p:cNvSpPr/>
            <p:nvPr/>
          </p:nvSpPr>
          <p:spPr>
            <a:xfrm>
              <a:off x="1728" y="2496"/>
              <a:ext cx="0" cy="288"/>
            </a:xfrm>
            <a:prstGeom prst="line">
              <a:avLst/>
            </a:prstGeom>
            <a:ln w="19050" cap="flat" cmpd="sng">
              <a:solidFill>
                <a:schemeClr val="tx1"/>
              </a:solidFill>
              <a:prstDash val="solid"/>
              <a:headEnd type="none" w="med" len="med"/>
              <a:tailEnd type="none" w="med" len="med"/>
            </a:ln>
          </p:spPr>
        </p:sp>
        <p:sp>
          <p:nvSpPr>
            <p:cNvPr id="62490" name="Line 26"/>
            <p:cNvSpPr/>
            <p:nvPr/>
          </p:nvSpPr>
          <p:spPr>
            <a:xfrm>
              <a:off x="1920" y="2496"/>
              <a:ext cx="0" cy="288"/>
            </a:xfrm>
            <a:prstGeom prst="line">
              <a:avLst/>
            </a:prstGeom>
            <a:ln w="19050" cap="flat" cmpd="sng">
              <a:solidFill>
                <a:schemeClr val="tx1"/>
              </a:solidFill>
              <a:prstDash val="solid"/>
              <a:headEnd type="none" w="med" len="med"/>
              <a:tailEnd type="none" w="med" len="med"/>
            </a:ln>
          </p:spPr>
        </p:sp>
        <p:sp>
          <p:nvSpPr>
            <p:cNvPr id="62491" name="Line 27"/>
            <p:cNvSpPr/>
            <p:nvPr/>
          </p:nvSpPr>
          <p:spPr>
            <a:xfrm>
              <a:off x="2112" y="2496"/>
              <a:ext cx="0" cy="288"/>
            </a:xfrm>
            <a:prstGeom prst="line">
              <a:avLst/>
            </a:prstGeom>
            <a:ln w="19050" cap="flat" cmpd="sng">
              <a:solidFill>
                <a:schemeClr val="tx1"/>
              </a:solidFill>
              <a:prstDash val="solid"/>
              <a:headEnd type="none" w="med" len="med"/>
              <a:tailEnd type="none" w="med" len="med"/>
            </a:ln>
          </p:spPr>
        </p:sp>
        <p:sp>
          <p:nvSpPr>
            <p:cNvPr id="62492" name="Line 28"/>
            <p:cNvSpPr/>
            <p:nvPr/>
          </p:nvSpPr>
          <p:spPr>
            <a:xfrm>
              <a:off x="2304" y="2496"/>
              <a:ext cx="0" cy="288"/>
            </a:xfrm>
            <a:prstGeom prst="line">
              <a:avLst/>
            </a:prstGeom>
            <a:ln w="19050" cap="flat" cmpd="sng">
              <a:solidFill>
                <a:schemeClr val="tx1"/>
              </a:solidFill>
              <a:prstDash val="solid"/>
              <a:headEnd type="none" w="med" len="med"/>
              <a:tailEnd type="none" w="med" len="med"/>
            </a:ln>
          </p:spPr>
        </p:sp>
        <p:sp>
          <p:nvSpPr>
            <p:cNvPr id="62493" name="Line 29"/>
            <p:cNvSpPr/>
            <p:nvPr/>
          </p:nvSpPr>
          <p:spPr>
            <a:xfrm>
              <a:off x="2496" y="2496"/>
              <a:ext cx="0" cy="288"/>
            </a:xfrm>
            <a:prstGeom prst="line">
              <a:avLst/>
            </a:prstGeom>
            <a:ln w="19050" cap="flat" cmpd="sng">
              <a:solidFill>
                <a:schemeClr val="tx1"/>
              </a:solidFill>
              <a:prstDash val="solid"/>
              <a:headEnd type="none" w="med" len="med"/>
              <a:tailEnd type="none" w="med" len="med"/>
            </a:ln>
          </p:spPr>
        </p:sp>
        <p:sp>
          <p:nvSpPr>
            <p:cNvPr id="62494" name="Line 30"/>
            <p:cNvSpPr/>
            <p:nvPr/>
          </p:nvSpPr>
          <p:spPr>
            <a:xfrm>
              <a:off x="2688" y="2496"/>
              <a:ext cx="0" cy="288"/>
            </a:xfrm>
            <a:prstGeom prst="line">
              <a:avLst/>
            </a:prstGeom>
            <a:ln w="19050" cap="flat" cmpd="sng">
              <a:solidFill>
                <a:schemeClr val="tx1"/>
              </a:solidFill>
              <a:prstDash val="solid"/>
              <a:headEnd type="none" w="med" len="med"/>
              <a:tailEnd type="none" w="med" len="med"/>
            </a:ln>
          </p:spPr>
        </p:sp>
        <p:sp>
          <p:nvSpPr>
            <p:cNvPr id="62495" name="Line 31"/>
            <p:cNvSpPr/>
            <p:nvPr/>
          </p:nvSpPr>
          <p:spPr>
            <a:xfrm>
              <a:off x="2880" y="2496"/>
              <a:ext cx="0" cy="288"/>
            </a:xfrm>
            <a:prstGeom prst="line">
              <a:avLst/>
            </a:prstGeom>
            <a:ln w="19050" cap="flat" cmpd="sng">
              <a:solidFill>
                <a:schemeClr val="tx1"/>
              </a:solidFill>
              <a:prstDash val="solid"/>
              <a:headEnd type="none" w="med" len="med"/>
              <a:tailEnd type="none" w="med" len="med"/>
            </a:ln>
          </p:spPr>
        </p:sp>
        <p:sp>
          <p:nvSpPr>
            <p:cNvPr id="62496" name="Line 32"/>
            <p:cNvSpPr/>
            <p:nvPr/>
          </p:nvSpPr>
          <p:spPr>
            <a:xfrm>
              <a:off x="576" y="2496"/>
              <a:ext cx="0" cy="288"/>
            </a:xfrm>
            <a:prstGeom prst="line">
              <a:avLst/>
            </a:prstGeom>
            <a:ln w="19050" cap="flat" cmpd="sng">
              <a:solidFill>
                <a:schemeClr val="tx1"/>
              </a:solidFill>
              <a:prstDash val="solid"/>
              <a:headEnd type="none" w="med" len="med"/>
              <a:tailEnd type="none" w="med" len="med"/>
            </a:ln>
          </p:spPr>
        </p:sp>
      </p:grpSp>
      <p:sp>
        <p:nvSpPr>
          <p:cNvPr id="125985" name="Rectangle 33"/>
          <p:cNvSpPr>
            <a:spLocks noChangeArrowheads="1"/>
          </p:cNvSpPr>
          <p:nvPr/>
        </p:nvSpPr>
        <p:spPr bwMode="auto">
          <a:xfrm>
            <a:off x="1143000" y="2057400"/>
            <a:ext cx="7350125" cy="1262063"/>
          </a:xfrm>
          <a:prstGeom prst="rect">
            <a:avLst/>
          </a:prstGeom>
          <a:noFill/>
          <a:ln>
            <a:noFill/>
          </a:ln>
          <a:effectLst/>
        </p:spPr>
        <p:txBody>
          <a:bodyPr wrap="none">
            <a:spAutoFit/>
          </a:bodyPr>
          <a:lstStyle/>
          <a:p>
            <a:pPr marL="0" marR="0" lvl="0" indent="0" algn="l" defTabSz="914400" rtl="0" eaLnBrk="1" fontAlgn="base" latinLnBrk="0" hangingPunct="1">
              <a:lnSpc>
                <a:spcPct val="21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file . </a:t>
            </a:r>
            <a:r>
              <a:rPr kumimoji="1"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seekg</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( 10L , </a:t>
            </a:r>
            <a:r>
              <a:rPr kumimoji="1"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ios</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beg )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7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get pointer move 10 bytes forward from the beginning of the stream</a:t>
            </a:r>
            <a:endParaRPr kumimoji="1"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5986" name="Text Box 34"/>
          <p:cNvSpPr txBox="1">
            <a:spLocks noChangeArrowheads="1"/>
          </p:cNvSpPr>
          <p:nvPr/>
        </p:nvSpPr>
        <p:spPr bwMode="auto">
          <a:xfrm>
            <a:off x="5700713" y="990600"/>
            <a:ext cx="3309938" cy="1006475"/>
          </a:xfrm>
          <a:prstGeom prst="rect">
            <a:avLst/>
          </a:prstGeom>
          <a:solidFill>
            <a:srgbClr val="FFFFCC"/>
          </a:solidFill>
          <a:ln>
            <a:noFill/>
          </a:ln>
          <a:effectLst>
            <a:outerShdw dist="53882" dir="18900000" algn="ctr" rotWithShape="0">
              <a:srgbClr val="808080"/>
            </a:outerShdw>
          </a:effectLst>
        </p:spPr>
        <p:txBody>
          <a:bodyPr wrap="none">
            <a:spAutoFit/>
          </a:bodyPr>
          <a:lstStyle/>
          <a:p>
            <a:pPr marR="0" defTabSz="914400" eaLnBrk="1" hangingPunct="1">
              <a:lnSpc>
                <a:spcPct val="150000"/>
              </a:lnSpc>
              <a:buClrTx/>
              <a:buSzTx/>
              <a:buFontTx/>
              <a:buNone/>
              <a:defRPr/>
            </a:pP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file.seekg ( n ) ;</a:t>
            </a:r>
            <a:endPar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R="0" defTabSz="914400" eaLnBrk="1" hangingPunct="1">
              <a:lnSpc>
                <a:spcPct val="150000"/>
              </a:lnSpc>
              <a:buClrTx/>
              <a:buSzTx/>
              <a:buFontTx/>
              <a:buNone/>
              <a:defRPr/>
            </a:pPr>
            <a:r>
              <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	file.seekg ( n , beg ) ;</a:t>
            </a:r>
            <a:endParaRPr kumimoji="1" lang="en-US" altLang="zh-CN" sz="2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62470" name="Line 35"/>
          <p:cNvSpPr/>
          <p:nvPr/>
        </p:nvSpPr>
        <p:spPr>
          <a:xfrm flipH="1">
            <a:off x="4572000" y="1997075"/>
            <a:ext cx="1128713" cy="533400"/>
          </a:xfrm>
          <a:prstGeom prst="line">
            <a:avLst/>
          </a:prstGeom>
          <a:ln w="19050" cap="flat" cmpd="sng">
            <a:solidFill>
              <a:srgbClr val="FFFF00"/>
            </a:solidFill>
            <a:prstDash val="solid"/>
            <a:headEnd type="none" w="med" len="med"/>
            <a:tailEnd type="oval" w="med" len="med"/>
          </a:ln>
          <a:effectLst>
            <a:outerShdw dist="35921" dir="2699999" algn="ctr" rotWithShape="0">
              <a:srgbClr val="808080"/>
            </a:outerShdw>
          </a:effectLst>
        </p:spPr>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3490" name="Group 6"/>
          <p:cNvGrpSpPr/>
          <p:nvPr/>
        </p:nvGrpSpPr>
        <p:grpSpPr>
          <a:xfrm>
            <a:off x="609600" y="3733800"/>
            <a:ext cx="7866063" cy="457200"/>
            <a:chOff x="384" y="2496"/>
            <a:chExt cx="4955" cy="288"/>
          </a:xfrm>
        </p:grpSpPr>
        <p:sp>
          <p:nvSpPr>
            <p:cNvPr id="63496" name="Rectangle 7"/>
            <p:cNvSpPr/>
            <p:nvPr/>
          </p:nvSpPr>
          <p:spPr>
            <a:xfrm>
              <a:off x="384" y="2496"/>
              <a:ext cx="4955" cy="288"/>
            </a:xfrm>
            <a:prstGeom prst="rect">
              <a:avLst/>
            </a:prstGeom>
            <a:solidFill>
              <a:srgbClr val="FFFFCC"/>
            </a:solidFill>
            <a:ln w="19050" cap="flat" cmpd="sng">
              <a:solidFill>
                <a:schemeClr val="tx1"/>
              </a:solidFill>
              <a:prstDash val="solid"/>
              <a:miter/>
              <a:headEnd type="none" w="med" len="med"/>
              <a:tailEnd type="none" w="med" len="med"/>
            </a:ln>
            <a:effectLst>
              <a:outerShdw dist="28398" dir="20006096"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3497" name="Line 8"/>
            <p:cNvSpPr/>
            <p:nvPr/>
          </p:nvSpPr>
          <p:spPr>
            <a:xfrm>
              <a:off x="3072" y="2496"/>
              <a:ext cx="0" cy="288"/>
            </a:xfrm>
            <a:prstGeom prst="line">
              <a:avLst/>
            </a:prstGeom>
            <a:ln w="19050" cap="flat" cmpd="sng">
              <a:solidFill>
                <a:schemeClr val="tx1"/>
              </a:solidFill>
              <a:prstDash val="solid"/>
              <a:headEnd type="none" w="med" len="med"/>
              <a:tailEnd type="none" w="med" len="med"/>
            </a:ln>
          </p:spPr>
        </p:sp>
        <p:sp>
          <p:nvSpPr>
            <p:cNvPr id="63498" name="Line 9"/>
            <p:cNvSpPr/>
            <p:nvPr/>
          </p:nvSpPr>
          <p:spPr>
            <a:xfrm>
              <a:off x="3264" y="2496"/>
              <a:ext cx="0" cy="288"/>
            </a:xfrm>
            <a:prstGeom prst="line">
              <a:avLst/>
            </a:prstGeom>
            <a:ln w="19050" cap="flat" cmpd="sng">
              <a:solidFill>
                <a:schemeClr val="tx1"/>
              </a:solidFill>
              <a:prstDash val="solid"/>
              <a:headEnd type="none" w="med" len="med"/>
              <a:tailEnd type="none" w="med" len="med"/>
            </a:ln>
          </p:spPr>
        </p:sp>
        <p:sp>
          <p:nvSpPr>
            <p:cNvPr id="63499" name="Line 10"/>
            <p:cNvSpPr/>
            <p:nvPr/>
          </p:nvSpPr>
          <p:spPr>
            <a:xfrm>
              <a:off x="3456" y="2496"/>
              <a:ext cx="0" cy="288"/>
            </a:xfrm>
            <a:prstGeom prst="line">
              <a:avLst/>
            </a:prstGeom>
            <a:ln w="19050" cap="flat" cmpd="sng">
              <a:solidFill>
                <a:schemeClr val="tx1"/>
              </a:solidFill>
              <a:prstDash val="solid"/>
              <a:headEnd type="none" w="med" len="med"/>
              <a:tailEnd type="none" w="med" len="med"/>
            </a:ln>
          </p:spPr>
        </p:sp>
        <p:sp>
          <p:nvSpPr>
            <p:cNvPr id="63500" name="Line 11"/>
            <p:cNvSpPr/>
            <p:nvPr/>
          </p:nvSpPr>
          <p:spPr>
            <a:xfrm>
              <a:off x="3648" y="2496"/>
              <a:ext cx="0" cy="288"/>
            </a:xfrm>
            <a:prstGeom prst="line">
              <a:avLst/>
            </a:prstGeom>
            <a:ln w="19050" cap="flat" cmpd="sng">
              <a:solidFill>
                <a:schemeClr val="tx1"/>
              </a:solidFill>
              <a:prstDash val="solid"/>
              <a:headEnd type="none" w="med" len="med"/>
              <a:tailEnd type="none" w="med" len="med"/>
            </a:ln>
          </p:spPr>
        </p:sp>
        <p:sp>
          <p:nvSpPr>
            <p:cNvPr id="63501" name="Line 12"/>
            <p:cNvSpPr/>
            <p:nvPr/>
          </p:nvSpPr>
          <p:spPr>
            <a:xfrm>
              <a:off x="3840" y="2496"/>
              <a:ext cx="0" cy="288"/>
            </a:xfrm>
            <a:prstGeom prst="line">
              <a:avLst/>
            </a:prstGeom>
            <a:ln w="19050" cap="flat" cmpd="sng">
              <a:solidFill>
                <a:schemeClr val="tx1"/>
              </a:solidFill>
              <a:prstDash val="solid"/>
              <a:headEnd type="none" w="med" len="med"/>
              <a:tailEnd type="none" w="med" len="med"/>
            </a:ln>
          </p:spPr>
        </p:sp>
        <p:sp>
          <p:nvSpPr>
            <p:cNvPr id="63502" name="Line 13"/>
            <p:cNvSpPr/>
            <p:nvPr/>
          </p:nvSpPr>
          <p:spPr>
            <a:xfrm>
              <a:off x="4032" y="2496"/>
              <a:ext cx="0" cy="288"/>
            </a:xfrm>
            <a:prstGeom prst="line">
              <a:avLst/>
            </a:prstGeom>
            <a:ln w="19050" cap="flat" cmpd="sng">
              <a:solidFill>
                <a:schemeClr val="tx1"/>
              </a:solidFill>
              <a:prstDash val="solid"/>
              <a:headEnd type="none" w="med" len="med"/>
              <a:tailEnd type="none" w="med" len="med"/>
            </a:ln>
          </p:spPr>
        </p:sp>
        <p:sp>
          <p:nvSpPr>
            <p:cNvPr id="63503" name="Line 14"/>
            <p:cNvSpPr/>
            <p:nvPr/>
          </p:nvSpPr>
          <p:spPr>
            <a:xfrm>
              <a:off x="4224" y="2496"/>
              <a:ext cx="0" cy="288"/>
            </a:xfrm>
            <a:prstGeom prst="line">
              <a:avLst/>
            </a:prstGeom>
            <a:ln w="19050" cap="flat" cmpd="sng">
              <a:solidFill>
                <a:schemeClr val="tx1"/>
              </a:solidFill>
              <a:prstDash val="solid"/>
              <a:headEnd type="none" w="med" len="med"/>
              <a:tailEnd type="none" w="med" len="med"/>
            </a:ln>
          </p:spPr>
        </p:sp>
        <p:sp>
          <p:nvSpPr>
            <p:cNvPr id="63504" name="Line 15"/>
            <p:cNvSpPr/>
            <p:nvPr/>
          </p:nvSpPr>
          <p:spPr>
            <a:xfrm>
              <a:off x="4416" y="2496"/>
              <a:ext cx="0" cy="288"/>
            </a:xfrm>
            <a:prstGeom prst="line">
              <a:avLst/>
            </a:prstGeom>
            <a:ln w="19050" cap="flat" cmpd="sng">
              <a:solidFill>
                <a:schemeClr val="tx1"/>
              </a:solidFill>
              <a:prstDash val="solid"/>
              <a:headEnd type="none" w="med" len="med"/>
              <a:tailEnd type="none" w="med" len="med"/>
            </a:ln>
          </p:spPr>
        </p:sp>
        <p:sp>
          <p:nvSpPr>
            <p:cNvPr id="63505" name="Line 16"/>
            <p:cNvSpPr/>
            <p:nvPr/>
          </p:nvSpPr>
          <p:spPr>
            <a:xfrm>
              <a:off x="4608" y="2496"/>
              <a:ext cx="0" cy="288"/>
            </a:xfrm>
            <a:prstGeom prst="line">
              <a:avLst/>
            </a:prstGeom>
            <a:ln w="19050" cap="flat" cmpd="sng">
              <a:solidFill>
                <a:schemeClr val="tx1"/>
              </a:solidFill>
              <a:prstDash val="solid"/>
              <a:headEnd type="none" w="med" len="med"/>
              <a:tailEnd type="none" w="med" len="med"/>
            </a:ln>
          </p:spPr>
        </p:sp>
        <p:sp>
          <p:nvSpPr>
            <p:cNvPr id="63506" name="Line 17"/>
            <p:cNvSpPr/>
            <p:nvPr/>
          </p:nvSpPr>
          <p:spPr>
            <a:xfrm>
              <a:off x="4800" y="2496"/>
              <a:ext cx="0" cy="288"/>
            </a:xfrm>
            <a:prstGeom prst="line">
              <a:avLst/>
            </a:prstGeom>
            <a:ln w="19050" cap="flat" cmpd="sng">
              <a:solidFill>
                <a:schemeClr val="tx1"/>
              </a:solidFill>
              <a:prstDash val="solid"/>
              <a:headEnd type="none" w="med" len="med"/>
              <a:tailEnd type="none" w="med" len="med"/>
            </a:ln>
          </p:spPr>
        </p:sp>
        <p:sp>
          <p:nvSpPr>
            <p:cNvPr id="63507" name="Line 18"/>
            <p:cNvSpPr/>
            <p:nvPr/>
          </p:nvSpPr>
          <p:spPr>
            <a:xfrm>
              <a:off x="4992" y="2496"/>
              <a:ext cx="0" cy="288"/>
            </a:xfrm>
            <a:prstGeom prst="line">
              <a:avLst/>
            </a:prstGeom>
            <a:ln w="19050" cap="flat" cmpd="sng">
              <a:solidFill>
                <a:schemeClr val="tx1"/>
              </a:solidFill>
              <a:prstDash val="solid"/>
              <a:headEnd type="none" w="med" len="med"/>
              <a:tailEnd type="none" w="med" len="med"/>
            </a:ln>
          </p:spPr>
        </p:sp>
        <p:sp>
          <p:nvSpPr>
            <p:cNvPr id="63508" name="Line 19"/>
            <p:cNvSpPr/>
            <p:nvPr/>
          </p:nvSpPr>
          <p:spPr>
            <a:xfrm>
              <a:off x="5184" y="2496"/>
              <a:ext cx="0" cy="288"/>
            </a:xfrm>
            <a:prstGeom prst="line">
              <a:avLst/>
            </a:prstGeom>
            <a:ln w="19050" cap="flat" cmpd="sng">
              <a:solidFill>
                <a:schemeClr val="tx1"/>
              </a:solidFill>
              <a:prstDash val="solid"/>
              <a:headEnd type="none" w="med" len="med"/>
              <a:tailEnd type="none" w="med" len="med"/>
            </a:ln>
          </p:spPr>
        </p:sp>
        <p:sp>
          <p:nvSpPr>
            <p:cNvPr id="63509" name="Line 20"/>
            <p:cNvSpPr/>
            <p:nvPr/>
          </p:nvSpPr>
          <p:spPr>
            <a:xfrm>
              <a:off x="768" y="2496"/>
              <a:ext cx="0" cy="288"/>
            </a:xfrm>
            <a:prstGeom prst="line">
              <a:avLst/>
            </a:prstGeom>
            <a:ln w="19050" cap="flat" cmpd="sng">
              <a:solidFill>
                <a:schemeClr val="tx1"/>
              </a:solidFill>
              <a:prstDash val="solid"/>
              <a:headEnd type="none" w="med" len="med"/>
              <a:tailEnd type="none" w="med" len="med"/>
            </a:ln>
          </p:spPr>
        </p:sp>
        <p:sp>
          <p:nvSpPr>
            <p:cNvPr id="63510" name="Line 21"/>
            <p:cNvSpPr/>
            <p:nvPr/>
          </p:nvSpPr>
          <p:spPr>
            <a:xfrm>
              <a:off x="960" y="2496"/>
              <a:ext cx="0" cy="288"/>
            </a:xfrm>
            <a:prstGeom prst="line">
              <a:avLst/>
            </a:prstGeom>
            <a:ln w="19050" cap="flat" cmpd="sng">
              <a:solidFill>
                <a:schemeClr val="tx1"/>
              </a:solidFill>
              <a:prstDash val="solid"/>
              <a:headEnd type="none" w="med" len="med"/>
              <a:tailEnd type="none" w="med" len="med"/>
            </a:ln>
          </p:spPr>
        </p:sp>
        <p:sp>
          <p:nvSpPr>
            <p:cNvPr id="63511" name="Line 22"/>
            <p:cNvSpPr/>
            <p:nvPr/>
          </p:nvSpPr>
          <p:spPr>
            <a:xfrm>
              <a:off x="1152" y="2496"/>
              <a:ext cx="0" cy="288"/>
            </a:xfrm>
            <a:prstGeom prst="line">
              <a:avLst/>
            </a:prstGeom>
            <a:ln w="19050" cap="flat" cmpd="sng">
              <a:solidFill>
                <a:schemeClr val="tx1"/>
              </a:solidFill>
              <a:prstDash val="solid"/>
              <a:headEnd type="none" w="med" len="med"/>
              <a:tailEnd type="none" w="med" len="med"/>
            </a:ln>
          </p:spPr>
        </p:sp>
        <p:sp>
          <p:nvSpPr>
            <p:cNvPr id="63512" name="Line 23"/>
            <p:cNvSpPr/>
            <p:nvPr/>
          </p:nvSpPr>
          <p:spPr>
            <a:xfrm>
              <a:off x="1344" y="2496"/>
              <a:ext cx="0" cy="288"/>
            </a:xfrm>
            <a:prstGeom prst="line">
              <a:avLst/>
            </a:prstGeom>
            <a:ln w="19050" cap="flat" cmpd="sng">
              <a:solidFill>
                <a:schemeClr val="tx1"/>
              </a:solidFill>
              <a:prstDash val="solid"/>
              <a:headEnd type="none" w="med" len="med"/>
              <a:tailEnd type="none" w="med" len="med"/>
            </a:ln>
          </p:spPr>
        </p:sp>
        <p:sp>
          <p:nvSpPr>
            <p:cNvPr id="63513" name="Line 24"/>
            <p:cNvSpPr/>
            <p:nvPr/>
          </p:nvSpPr>
          <p:spPr>
            <a:xfrm>
              <a:off x="1536" y="2496"/>
              <a:ext cx="0" cy="288"/>
            </a:xfrm>
            <a:prstGeom prst="line">
              <a:avLst/>
            </a:prstGeom>
            <a:ln w="19050" cap="flat" cmpd="sng">
              <a:solidFill>
                <a:schemeClr val="tx1"/>
              </a:solidFill>
              <a:prstDash val="solid"/>
              <a:headEnd type="none" w="med" len="med"/>
              <a:tailEnd type="none" w="med" len="med"/>
            </a:ln>
          </p:spPr>
        </p:sp>
        <p:sp>
          <p:nvSpPr>
            <p:cNvPr id="63514" name="Line 25"/>
            <p:cNvSpPr/>
            <p:nvPr/>
          </p:nvSpPr>
          <p:spPr>
            <a:xfrm>
              <a:off x="1728" y="2496"/>
              <a:ext cx="0" cy="288"/>
            </a:xfrm>
            <a:prstGeom prst="line">
              <a:avLst/>
            </a:prstGeom>
            <a:ln w="19050" cap="flat" cmpd="sng">
              <a:solidFill>
                <a:schemeClr val="tx1"/>
              </a:solidFill>
              <a:prstDash val="solid"/>
              <a:headEnd type="none" w="med" len="med"/>
              <a:tailEnd type="none" w="med" len="med"/>
            </a:ln>
          </p:spPr>
        </p:sp>
        <p:sp>
          <p:nvSpPr>
            <p:cNvPr id="63515" name="Line 26"/>
            <p:cNvSpPr/>
            <p:nvPr/>
          </p:nvSpPr>
          <p:spPr>
            <a:xfrm>
              <a:off x="1920" y="2496"/>
              <a:ext cx="0" cy="288"/>
            </a:xfrm>
            <a:prstGeom prst="line">
              <a:avLst/>
            </a:prstGeom>
            <a:ln w="19050" cap="flat" cmpd="sng">
              <a:solidFill>
                <a:schemeClr val="tx1"/>
              </a:solidFill>
              <a:prstDash val="solid"/>
              <a:headEnd type="none" w="med" len="med"/>
              <a:tailEnd type="none" w="med" len="med"/>
            </a:ln>
          </p:spPr>
        </p:sp>
        <p:sp>
          <p:nvSpPr>
            <p:cNvPr id="63516" name="Line 27"/>
            <p:cNvSpPr/>
            <p:nvPr/>
          </p:nvSpPr>
          <p:spPr>
            <a:xfrm>
              <a:off x="2112" y="2496"/>
              <a:ext cx="0" cy="288"/>
            </a:xfrm>
            <a:prstGeom prst="line">
              <a:avLst/>
            </a:prstGeom>
            <a:ln w="19050" cap="flat" cmpd="sng">
              <a:solidFill>
                <a:schemeClr val="tx1"/>
              </a:solidFill>
              <a:prstDash val="solid"/>
              <a:headEnd type="none" w="med" len="med"/>
              <a:tailEnd type="none" w="med" len="med"/>
            </a:ln>
          </p:spPr>
        </p:sp>
        <p:sp>
          <p:nvSpPr>
            <p:cNvPr id="63517" name="Line 28"/>
            <p:cNvSpPr/>
            <p:nvPr/>
          </p:nvSpPr>
          <p:spPr>
            <a:xfrm>
              <a:off x="2304" y="2496"/>
              <a:ext cx="0" cy="288"/>
            </a:xfrm>
            <a:prstGeom prst="line">
              <a:avLst/>
            </a:prstGeom>
            <a:ln w="19050" cap="flat" cmpd="sng">
              <a:solidFill>
                <a:schemeClr val="tx1"/>
              </a:solidFill>
              <a:prstDash val="solid"/>
              <a:headEnd type="none" w="med" len="med"/>
              <a:tailEnd type="none" w="med" len="med"/>
            </a:ln>
          </p:spPr>
        </p:sp>
        <p:sp>
          <p:nvSpPr>
            <p:cNvPr id="63518" name="Line 29"/>
            <p:cNvSpPr/>
            <p:nvPr/>
          </p:nvSpPr>
          <p:spPr>
            <a:xfrm>
              <a:off x="2496" y="2496"/>
              <a:ext cx="0" cy="288"/>
            </a:xfrm>
            <a:prstGeom prst="line">
              <a:avLst/>
            </a:prstGeom>
            <a:ln w="19050" cap="flat" cmpd="sng">
              <a:solidFill>
                <a:schemeClr val="tx1"/>
              </a:solidFill>
              <a:prstDash val="solid"/>
              <a:headEnd type="none" w="med" len="med"/>
              <a:tailEnd type="none" w="med" len="med"/>
            </a:ln>
          </p:spPr>
        </p:sp>
        <p:sp>
          <p:nvSpPr>
            <p:cNvPr id="63519" name="Line 30"/>
            <p:cNvSpPr/>
            <p:nvPr/>
          </p:nvSpPr>
          <p:spPr>
            <a:xfrm>
              <a:off x="2688" y="2496"/>
              <a:ext cx="0" cy="288"/>
            </a:xfrm>
            <a:prstGeom prst="line">
              <a:avLst/>
            </a:prstGeom>
            <a:ln w="19050" cap="flat" cmpd="sng">
              <a:solidFill>
                <a:schemeClr val="tx1"/>
              </a:solidFill>
              <a:prstDash val="solid"/>
              <a:headEnd type="none" w="med" len="med"/>
              <a:tailEnd type="none" w="med" len="med"/>
            </a:ln>
          </p:spPr>
        </p:sp>
        <p:sp>
          <p:nvSpPr>
            <p:cNvPr id="63520" name="Line 31"/>
            <p:cNvSpPr/>
            <p:nvPr/>
          </p:nvSpPr>
          <p:spPr>
            <a:xfrm>
              <a:off x="2880" y="2496"/>
              <a:ext cx="0" cy="288"/>
            </a:xfrm>
            <a:prstGeom prst="line">
              <a:avLst/>
            </a:prstGeom>
            <a:ln w="19050" cap="flat" cmpd="sng">
              <a:solidFill>
                <a:schemeClr val="tx1"/>
              </a:solidFill>
              <a:prstDash val="solid"/>
              <a:headEnd type="none" w="med" len="med"/>
              <a:tailEnd type="none" w="med" len="med"/>
            </a:ln>
          </p:spPr>
        </p:sp>
        <p:sp>
          <p:nvSpPr>
            <p:cNvPr id="63521" name="Line 32"/>
            <p:cNvSpPr/>
            <p:nvPr/>
          </p:nvSpPr>
          <p:spPr>
            <a:xfrm>
              <a:off x="576" y="2496"/>
              <a:ext cx="0" cy="288"/>
            </a:xfrm>
            <a:prstGeom prst="line">
              <a:avLst/>
            </a:prstGeom>
            <a:ln w="19050" cap="flat" cmpd="sng">
              <a:solidFill>
                <a:schemeClr val="tx1"/>
              </a:solidFill>
              <a:prstDash val="solid"/>
              <a:headEnd type="none" w="med" len="med"/>
              <a:tailEnd type="none" w="med" len="med"/>
            </a:ln>
          </p:spPr>
        </p:sp>
      </p:grpSp>
      <p:grpSp>
        <p:nvGrpSpPr>
          <p:cNvPr id="63491" name="Group 33"/>
          <p:cNvGrpSpPr/>
          <p:nvPr/>
        </p:nvGrpSpPr>
        <p:grpSpPr>
          <a:xfrm>
            <a:off x="609600" y="3733800"/>
            <a:ext cx="304800" cy="990600"/>
            <a:chOff x="3072" y="2352"/>
            <a:chExt cx="192" cy="624"/>
          </a:xfrm>
        </p:grpSpPr>
        <p:sp>
          <p:nvSpPr>
            <p:cNvPr id="63494" name="AutoShape 34"/>
            <p:cNvSpPr/>
            <p:nvPr/>
          </p:nvSpPr>
          <p:spPr>
            <a:xfrm>
              <a:off x="3072" y="2688"/>
              <a:ext cx="192" cy="288"/>
            </a:xfrm>
            <a:prstGeom prst="upArrow">
              <a:avLst>
                <a:gd name="adj1" fmla="val 50000"/>
                <a:gd name="adj2" fmla="val 37500"/>
              </a:avLst>
            </a:prstGeom>
            <a:solidFill>
              <a:srgbClr val="FF3300"/>
            </a:solidFill>
            <a:ln w="19050" cap="flat" cmpd="sng">
              <a:solidFill>
                <a:schemeClr val="tx1"/>
              </a:solidFill>
              <a:prstDash val="solid"/>
              <a:miter/>
              <a:headEnd type="none" w="med" len="med"/>
              <a:tailEnd type="none" w="med" len="med"/>
            </a:ln>
            <a:effectLst>
              <a:outerShdw dist="25400"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3495" name="Rectangle 35"/>
            <p:cNvSpPr/>
            <p:nvPr/>
          </p:nvSpPr>
          <p:spPr>
            <a:xfrm>
              <a:off x="3083" y="2352"/>
              <a:ext cx="181" cy="288"/>
            </a:xfrm>
            <a:prstGeom prst="rect">
              <a:avLst/>
            </a:prstGeom>
            <a:solidFill>
              <a:srgbClr val="FF3300">
                <a:alpha val="50195"/>
              </a:srgbClr>
            </a:solidFill>
            <a:ln w="19050">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sp>
        <p:nvSpPr>
          <p:cNvPr id="127013" name="Text Box 37"/>
          <p:cNvSpPr txBox="1">
            <a:spLocks noChangeArrowheads="1"/>
          </p:cNvSpPr>
          <p:nvPr/>
        </p:nvSpPr>
        <p:spPr bwMode="auto">
          <a:xfrm>
            <a:off x="609600" y="609600"/>
            <a:ext cx="4178300" cy="2162175"/>
          </a:xfrm>
          <a:prstGeom prst="rect">
            <a:avLst/>
          </a:prstGeom>
          <a:noFill/>
          <a:ln>
            <a:noFill/>
          </a:ln>
          <a:effectLst/>
        </p:spPr>
        <p:txBody>
          <a:bodyPr>
            <a:spAutoFit/>
          </a:bodyPr>
          <a:lstStyle/>
          <a:p>
            <a:pPr marR="0" defTabSz="914400" eaLnBrk="1" hangingPunct="1">
              <a:lnSpc>
                <a:spcPct val="170000"/>
              </a:lnSpc>
              <a:buClrTx/>
              <a:buSzTx/>
              <a:buFontTx/>
              <a:buNone/>
              <a:defRPr/>
            </a:pPr>
            <a:endPar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fstream</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file(“d://file1”,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ios</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::in)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en-US" altLang="zh-CN" sz="2000" kern="1200" cap="none" spc="0" normalizeH="0" baseline="0" noProof="0" dirty="0">
              <a:latin typeface="Times New Roman" panose="02020603050405020304" pitchFamily="18" charset="0"/>
              <a:ea typeface="宋体" panose="02010600030101010101" pitchFamily="2" charset="-122"/>
              <a:cs typeface="+mn-cs"/>
            </a:endParaRPr>
          </a:p>
        </p:txBody>
      </p:sp>
      <p:sp>
        <p:nvSpPr>
          <p:cNvPr id="127014" name="Rectangle 38"/>
          <p:cNvSpPr>
            <a:spLocks noChangeArrowheads="1"/>
          </p:cNvSpPr>
          <p:nvPr/>
        </p:nvSpPr>
        <p:spPr bwMode="auto">
          <a:xfrm>
            <a:off x="1143000" y="2057400"/>
            <a:ext cx="7350125" cy="1262063"/>
          </a:xfrm>
          <a:prstGeom prst="rect">
            <a:avLst/>
          </a:prstGeom>
          <a:noFill/>
          <a:ln>
            <a:noFill/>
          </a:ln>
          <a:effectLst/>
        </p:spPr>
        <p:txBody>
          <a:bodyPr wrap="none">
            <a:spAutoFit/>
          </a:bodyPr>
          <a:lstStyle/>
          <a:p>
            <a:pPr marL="0" marR="0" lvl="0" indent="0" algn="l" defTabSz="914400" rtl="0" eaLnBrk="1" fontAlgn="base" latinLnBrk="0" hangingPunct="1">
              <a:lnSpc>
                <a:spcPct val="21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file . </a:t>
            </a:r>
            <a:r>
              <a:rPr kumimoji="1"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seekg</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( 10L , </a:t>
            </a:r>
            <a:r>
              <a:rPr kumimoji="1"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ios</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beg )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7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get pointer move 10 bytes forward from the beginning of the stream</a:t>
            </a:r>
            <a:endParaRPr kumimoji="1"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4" name="Group 6"/>
          <p:cNvGrpSpPr/>
          <p:nvPr/>
        </p:nvGrpSpPr>
        <p:grpSpPr>
          <a:xfrm>
            <a:off x="609600" y="3733800"/>
            <a:ext cx="7866063" cy="457200"/>
            <a:chOff x="384" y="2496"/>
            <a:chExt cx="4955" cy="288"/>
          </a:xfrm>
        </p:grpSpPr>
        <p:sp>
          <p:nvSpPr>
            <p:cNvPr id="64520" name="Rectangle 7"/>
            <p:cNvSpPr/>
            <p:nvPr/>
          </p:nvSpPr>
          <p:spPr>
            <a:xfrm>
              <a:off x="384" y="2496"/>
              <a:ext cx="4955" cy="288"/>
            </a:xfrm>
            <a:prstGeom prst="rect">
              <a:avLst/>
            </a:prstGeom>
            <a:solidFill>
              <a:srgbClr val="FFFFCC"/>
            </a:solidFill>
            <a:ln w="19050" cap="flat" cmpd="sng">
              <a:solidFill>
                <a:schemeClr val="tx1"/>
              </a:solidFill>
              <a:prstDash val="solid"/>
              <a:miter/>
              <a:headEnd type="none" w="med" len="med"/>
              <a:tailEnd type="none" w="med" len="med"/>
            </a:ln>
            <a:effectLst>
              <a:outerShdw dist="28398" dir="20006096"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4521" name="Line 8"/>
            <p:cNvSpPr/>
            <p:nvPr/>
          </p:nvSpPr>
          <p:spPr>
            <a:xfrm>
              <a:off x="3072" y="2496"/>
              <a:ext cx="0" cy="288"/>
            </a:xfrm>
            <a:prstGeom prst="line">
              <a:avLst/>
            </a:prstGeom>
            <a:ln w="19050" cap="flat" cmpd="sng">
              <a:solidFill>
                <a:schemeClr val="tx1"/>
              </a:solidFill>
              <a:prstDash val="solid"/>
              <a:headEnd type="none" w="med" len="med"/>
              <a:tailEnd type="none" w="med" len="med"/>
            </a:ln>
          </p:spPr>
        </p:sp>
        <p:sp>
          <p:nvSpPr>
            <p:cNvPr id="64522" name="Line 9"/>
            <p:cNvSpPr/>
            <p:nvPr/>
          </p:nvSpPr>
          <p:spPr>
            <a:xfrm>
              <a:off x="3264" y="2496"/>
              <a:ext cx="0" cy="288"/>
            </a:xfrm>
            <a:prstGeom prst="line">
              <a:avLst/>
            </a:prstGeom>
            <a:ln w="19050" cap="flat" cmpd="sng">
              <a:solidFill>
                <a:schemeClr val="tx1"/>
              </a:solidFill>
              <a:prstDash val="solid"/>
              <a:headEnd type="none" w="med" len="med"/>
              <a:tailEnd type="none" w="med" len="med"/>
            </a:ln>
          </p:spPr>
        </p:sp>
        <p:sp>
          <p:nvSpPr>
            <p:cNvPr id="64523" name="Line 10"/>
            <p:cNvSpPr/>
            <p:nvPr/>
          </p:nvSpPr>
          <p:spPr>
            <a:xfrm>
              <a:off x="3456" y="2496"/>
              <a:ext cx="0" cy="288"/>
            </a:xfrm>
            <a:prstGeom prst="line">
              <a:avLst/>
            </a:prstGeom>
            <a:ln w="19050" cap="flat" cmpd="sng">
              <a:solidFill>
                <a:schemeClr val="tx1"/>
              </a:solidFill>
              <a:prstDash val="solid"/>
              <a:headEnd type="none" w="med" len="med"/>
              <a:tailEnd type="none" w="med" len="med"/>
            </a:ln>
          </p:spPr>
        </p:sp>
        <p:sp>
          <p:nvSpPr>
            <p:cNvPr id="64524" name="Line 11"/>
            <p:cNvSpPr/>
            <p:nvPr/>
          </p:nvSpPr>
          <p:spPr>
            <a:xfrm>
              <a:off x="3648" y="2496"/>
              <a:ext cx="0" cy="288"/>
            </a:xfrm>
            <a:prstGeom prst="line">
              <a:avLst/>
            </a:prstGeom>
            <a:ln w="19050" cap="flat" cmpd="sng">
              <a:solidFill>
                <a:schemeClr val="tx1"/>
              </a:solidFill>
              <a:prstDash val="solid"/>
              <a:headEnd type="none" w="med" len="med"/>
              <a:tailEnd type="none" w="med" len="med"/>
            </a:ln>
          </p:spPr>
        </p:sp>
        <p:sp>
          <p:nvSpPr>
            <p:cNvPr id="64525" name="Line 12"/>
            <p:cNvSpPr/>
            <p:nvPr/>
          </p:nvSpPr>
          <p:spPr>
            <a:xfrm>
              <a:off x="3840" y="2496"/>
              <a:ext cx="0" cy="288"/>
            </a:xfrm>
            <a:prstGeom prst="line">
              <a:avLst/>
            </a:prstGeom>
            <a:ln w="19050" cap="flat" cmpd="sng">
              <a:solidFill>
                <a:schemeClr val="tx1"/>
              </a:solidFill>
              <a:prstDash val="solid"/>
              <a:headEnd type="none" w="med" len="med"/>
              <a:tailEnd type="none" w="med" len="med"/>
            </a:ln>
          </p:spPr>
        </p:sp>
        <p:sp>
          <p:nvSpPr>
            <p:cNvPr id="64526" name="Line 13"/>
            <p:cNvSpPr/>
            <p:nvPr/>
          </p:nvSpPr>
          <p:spPr>
            <a:xfrm>
              <a:off x="4032" y="2496"/>
              <a:ext cx="0" cy="288"/>
            </a:xfrm>
            <a:prstGeom prst="line">
              <a:avLst/>
            </a:prstGeom>
            <a:ln w="19050" cap="flat" cmpd="sng">
              <a:solidFill>
                <a:schemeClr val="tx1"/>
              </a:solidFill>
              <a:prstDash val="solid"/>
              <a:headEnd type="none" w="med" len="med"/>
              <a:tailEnd type="none" w="med" len="med"/>
            </a:ln>
          </p:spPr>
        </p:sp>
        <p:sp>
          <p:nvSpPr>
            <p:cNvPr id="64527" name="Line 14"/>
            <p:cNvSpPr/>
            <p:nvPr/>
          </p:nvSpPr>
          <p:spPr>
            <a:xfrm>
              <a:off x="4224" y="2496"/>
              <a:ext cx="0" cy="288"/>
            </a:xfrm>
            <a:prstGeom prst="line">
              <a:avLst/>
            </a:prstGeom>
            <a:ln w="19050" cap="flat" cmpd="sng">
              <a:solidFill>
                <a:schemeClr val="tx1"/>
              </a:solidFill>
              <a:prstDash val="solid"/>
              <a:headEnd type="none" w="med" len="med"/>
              <a:tailEnd type="none" w="med" len="med"/>
            </a:ln>
          </p:spPr>
        </p:sp>
        <p:sp>
          <p:nvSpPr>
            <p:cNvPr id="64528" name="Line 15"/>
            <p:cNvSpPr/>
            <p:nvPr/>
          </p:nvSpPr>
          <p:spPr>
            <a:xfrm>
              <a:off x="4416" y="2496"/>
              <a:ext cx="0" cy="288"/>
            </a:xfrm>
            <a:prstGeom prst="line">
              <a:avLst/>
            </a:prstGeom>
            <a:ln w="19050" cap="flat" cmpd="sng">
              <a:solidFill>
                <a:schemeClr val="tx1"/>
              </a:solidFill>
              <a:prstDash val="solid"/>
              <a:headEnd type="none" w="med" len="med"/>
              <a:tailEnd type="none" w="med" len="med"/>
            </a:ln>
          </p:spPr>
        </p:sp>
        <p:sp>
          <p:nvSpPr>
            <p:cNvPr id="64529" name="Line 16"/>
            <p:cNvSpPr/>
            <p:nvPr/>
          </p:nvSpPr>
          <p:spPr>
            <a:xfrm>
              <a:off x="4608" y="2496"/>
              <a:ext cx="0" cy="288"/>
            </a:xfrm>
            <a:prstGeom prst="line">
              <a:avLst/>
            </a:prstGeom>
            <a:ln w="19050" cap="flat" cmpd="sng">
              <a:solidFill>
                <a:schemeClr val="tx1"/>
              </a:solidFill>
              <a:prstDash val="solid"/>
              <a:headEnd type="none" w="med" len="med"/>
              <a:tailEnd type="none" w="med" len="med"/>
            </a:ln>
          </p:spPr>
        </p:sp>
        <p:sp>
          <p:nvSpPr>
            <p:cNvPr id="64530" name="Line 17"/>
            <p:cNvSpPr/>
            <p:nvPr/>
          </p:nvSpPr>
          <p:spPr>
            <a:xfrm>
              <a:off x="4800" y="2496"/>
              <a:ext cx="0" cy="288"/>
            </a:xfrm>
            <a:prstGeom prst="line">
              <a:avLst/>
            </a:prstGeom>
            <a:ln w="19050" cap="flat" cmpd="sng">
              <a:solidFill>
                <a:schemeClr val="tx1"/>
              </a:solidFill>
              <a:prstDash val="solid"/>
              <a:headEnd type="none" w="med" len="med"/>
              <a:tailEnd type="none" w="med" len="med"/>
            </a:ln>
          </p:spPr>
        </p:sp>
        <p:sp>
          <p:nvSpPr>
            <p:cNvPr id="64531" name="Line 18"/>
            <p:cNvSpPr/>
            <p:nvPr/>
          </p:nvSpPr>
          <p:spPr>
            <a:xfrm>
              <a:off x="4992" y="2496"/>
              <a:ext cx="0" cy="288"/>
            </a:xfrm>
            <a:prstGeom prst="line">
              <a:avLst/>
            </a:prstGeom>
            <a:ln w="19050" cap="flat" cmpd="sng">
              <a:solidFill>
                <a:schemeClr val="tx1"/>
              </a:solidFill>
              <a:prstDash val="solid"/>
              <a:headEnd type="none" w="med" len="med"/>
              <a:tailEnd type="none" w="med" len="med"/>
            </a:ln>
          </p:spPr>
        </p:sp>
        <p:sp>
          <p:nvSpPr>
            <p:cNvPr id="64532" name="Line 19"/>
            <p:cNvSpPr/>
            <p:nvPr/>
          </p:nvSpPr>
          <p:spPr>
            <a:xfrm>
              <a:off x="5184" y="2496"/>
              <a:ext cx="0" cy="288"/>
            </a:xfrm>
            <a:prstGeom prst="line">
              <a:avLst/>
            </a:prstGeom>
            <a:ln w="19050" cap="flat" cmpd="sng">
              <a:solidFill>
                <a:schemeClr val="tx1"/>
              </a:solidFill>
              <a:prstDash val="solid"/>
              <a:headEnd type="none" w="med" len="med"/>
              <a:tailEnd type="none" w="med" len="med"/>
            </a:ln>
          </p:spPr>
        </p:sp>
        <p:sp>
          <p:nvSpPr>
            <p:cNvPr id="64533" name="Line 20"/>
            <p:cNvSpPr/>
            <p:nvPr/>
          </p:nvSpPr>
          <p:spPr>
            <a:xfrm>
              <a:off x="768" y="2496"/>
              <a:ext cx="0" cy="288"/>
            </a:xfrm>
            <a:prstGeom prst="line">
              <a:avLst/>
            </a:prstGeom>
            <a:ln w="19050" cap="flat" cmpd="sng">
              <a:solidFill>
                <a:schemeClr val="tx1"/>
              </a:solidFill>
              <a:prstDash val="solid"/>
              <a:headEnd type="none" w="med" len="med"/>
              <a:tailEnd type="none" w="med" len="med"/>
            </a:ln>
          </p:spPr>
        </p:sp>
        <p:sp>
          <p:nvSpPr>
            <p:cNvPr id="64534" name="Line 21"/>
            <p:cNvSpPr/>
            <p:nvPr/>
          </p:nvSpPr>
          <p:spPr>
            <a:xfrm>
              <a:off x="960" y="2496"/>
              <a:ext cx="0" cy="288"/>
            </a:xfrm>
            <a:prstGeom prst="line">
              <a:avLst/>
            </a:prstGeom>
            <a:ln w="19050" cap="flat" cmpd="sng">
              <a:solidFill>
                <a:schemeClr val="tx1"/>
              </a:solidFill>
              <a:prstDash val="solid"/>
              <a:headEnd type="none" w="med" len="med"/>
              <a:tailEnd type="none" w="med" len="med"/>
            </a:ln>
          </p:spPr>
        </p:sp>
        <p:sp>
          <p:nvSpPr>
            <p:cNvPr id="64535" name="Line 22"/>
            <p:cNvSpPr/>
            <p:nvPr/>
          </p:nvSpPr>
          <p:spPr>
            <a:xfrm>
              <a:off x="1152" y="2496"/>
              <a:ext cx="0" cy="288"/>
            </a:xfrm>
            <a:prstGeom prst="line">
              <a:avLst/>
            </a:prstGeom>
            <a:ln w="19050" cap="flat" cmpd="sng">
              <a:solidFill>
                <a:schemeClr val="tx1"/>
              </a:solidFill>
              <a:prstDash val="solid"/>
              <a:headEnd type="none" w="med" len="med"/>
              <a:tailEnd type="none" w="med" len="med"/>
            </a:ln>
          </p:spPr>
        </p:sp>
        <p:sp>
          <p:nvSpPr>
            <p:cNvPr id="64536" name="Line 23"/>
            <p:cNvSpPr/>
            <p:nvPr/>
          </p:nvSpPr>
          <p:spPr>
            <a:xfrm>
              <a:off x="1344" y="2496"/>
              <a:ext cx="0" cy="288"/>
            </a:xfrm>
            <a:prstGeom prst="line">
              <a:avLst/>
            </a:prstGeom>
            <a:ln w="19050" cap="flat" cmpd="sng">
              <a:solidFill>
                <a:schemeClr val="tx1"/>
              </a:solidFill>
              <a:prstDash val="solid"/>
              <a:headEnd type="none" w="med" len="med"/>
              <a:tailEnd type="none" w="med" len="med"/>
            </a:ln>
          </p:spPr>
        </p:sp>
        <p:sp>
          <p:nvSpPr>
            <p:cNvPr id="64537" name="Line 24"/>
            <p:cNvSpPr/>
            <p:nvPr/>
          </p:nvSpPr>
          <p:spPr>
            <a:xfrm>
              <a:off x="1536" y="2496"/>
              <a:ext cx="0" cy="288"/>
            </a:xfrm>
            <a:prstGeom prst="line">
              <a:avLst/>
            </a:prstGeom>
            <a:ln w="19050" cap="flat" cmpd="sng">
              <a:solidFill>
                <a:schemeClr val="tx1"/>
              </a:solidFill>
              <a:prstDash val="solid"/>
              <a:headEnd type="none" w="med" len="med"/>
              <a:tailEnd type="none" w="med" len="med"/>
            </a:ln>
          </p:spPr>
        </p:sp>
        <p:sp>
          <p:nvSpPr>
            <p:cNvPr id="64538" name="Line 25"/>
            <p:cNvSpPr/>
            <p:nvPr/>
          </p:nvSpPr>
          <p:spPr>
            <a:xfrm>
              <a:off x="1728" y="2496"/>
              <a:ext cx="0" cy="288"/>
            </a:xfrm>
            <a:prstGeom prst="line">
              <a:avLst/>
            </a:prstGeom>
            <a:ln w="19050" cap="flat" cmpd="sng">
              <a:solidFill>
                <a:schemeClr val="tx1"/>
              </a:solidFill>
              <a:prstDash val="solid"/>
              <a:headEnd type="none" w="med" len="med"/>
              <a:tailEnd type="none" w="med" len="med"/>
            </a:ln>
          </p:spPr>
        </p:sp>
        <p:sp>
          <p:nvSpPr>
            <p:cNvPr id="64539" name="Line 26"/>
            <p:cNvSpPr/>
            <p:nvPr/>
          </p:nvSpPr>
          <p:spPr>
            <a:xfrm>
              <a:off x="1920" y="2496"/>
              <a:ext cx="0" cy="288"/>
            </a:xfrm>
            <a:prstGeom prst="line">
              <a:avLst/>
            </a:prstGeom>
            <a:ln w="19050" cap="flat" cmpd="sng">
              <a:solidFill>
                <a:schemeClr val="tx1"/>
              </a:solidFill>
              <a:prstDash val="solid"/>
              <a:headEnd type="none" w="med" len="med"/>
              <a:tailEnd type="none" w="med" len="med"/>
            </a:ln>
          </p:spPr>
        </p:sp>
        <p:sp>
          <p:nvSpPr>
            <p:cNvPr id="64540" name="Line 27"/>
            <p:cNvSpPr/>
            <p:nvPr/>
          </p:nvSpPr>
          <p:spPr>
            <a:xfrm>
              <a:off x="2112" y="2496"/>
              <a:ext cx="0" cy="288"/>
            </a:xfrm>
            <a:prstGeom prst="line">
              <a:avLst/>
            </a:prstGeom>
            <a:ln w="19050" cap="flat" cmpd="sng">
              <a:solidFill>
                <a:schemeClr val="tx1"/>
              </a:solidFill>
              <a:prstDash val="solid"/>
              <a:headEnd type="none" w="med" len="med"/>
              <a:tailEnd type="none" w="med" len="med"/>
            </a:ln>
          </p:spPr>
        </p:sp>
        <p:sp>
          <p:nvSpPr>
            <p:cNvPr id="64541" name="Line 28"/>
            <p:cNvSpPr/>
            <p:nvPr/>
          </p:nvSpPr>
          <p:spPr>
            <a:xfrm>
              <a:off x="2304" y="2496"/>
              <a:ext cx="0" cy="288"/>
            </a:xfrm>
            <a:prstGeom prst="line">
              <a:avLst/>
            </a:prstGeom>
            <a:ln w="19050" cap="flat" cmpd="sng">
              <a:solidFill>
                <a:schemeClr val="tx1"/>
              </a:solidFill>
              <a:prstDash val="solid"/>
              <a:headEnd type="none" w="med" len="med"/>
              <a:tailEnd type="none" w="med" len="med"/>
            </a:ln>
          </p:spPr>
        </p:sp>
        <p:sp>
          <p:nvSpPr>
            <p:cNvPr id="64542" name="Line 29"/>
            <p:cNvSpPr/>
            <p:nvPr/>
          </p:nvSpPr>
          <p:spPr>
            <a:xfrm>
              <a:off x="2496" y="2496"/>
              <a:ext cx="0" cy="288"/>
            </a:xfrm>
            <a:prstGeom prst="line">
              <a:avLst/>
            </a:prstGeom>
            <a:ln w="19050" cap="flat" cmpd="sng">
              <a:solidFill>
                <a:schemeClr val="tx1"/>
              </a:solidFill>
              <a:prstDash val="solid"/>
              <a:headEnd type="none" w="med" len="med"/>
              <a:tailEnd type="none" w="med" len="med"/>
            </a:ln>
          </p:spPr>
        </p:sp>
        <p:sp>
          <p:nvSpPr>
            <p:cNvPr id="64543" name="Line 30"/>
            <p:cNvSpPr/>
            <p:nvPr/>
          </p:nvSpPr>
          <p:spPr>
            <a:xfrm>
              <a:off x="2688" y="2496"/>
              <a:ext cx="0" cy="288"/>
            </a:xfrm>
            <a:prstGeom prst="line">
              <a:avLst/>
            </a:prstGeom>
            <a:ln w="19050" cap="flat" cmpd="sng">
              <a:solidFill>
                <a:schemeClr val="tx1"/>
              </a:solidFill>
              <a:prstDash val="solid"/>
              <a:headEnd type="none" w="med" len="med"/>
              <a:tailEnd type="none" w="med" len="med"/>
            </a:ln>
          </p:spPr>
        </p:sp>
        <p:sp>
          <p:nvSpPr>
            <p:cNvPr id="64544" name="Line 31"/>
            <p:cNvSpPr/>
            <p:nvPr/>
          </p:nvSpPr>
          <p:spPr>
            <a:xfrm>
              <a:off x="2880" y="2496"/>
              <a:ext cx="0" cy="288"/>
            </a:xfrm>
            <a:prstGeom prst="line">
              <a:avLst/>
            </a:prstGeom>
            <a:ln w="19050" cap="flat" cmpd="sng">
              <a:solidFill>
                <a:schemeClr val="tx1"/>
              </a:solidFill>
              <a:prstDash val="solid"/>
              <a:headEnd type="none" w="med" len="med"/>
              <a:tailEnd type="none" w="med" len="med"/>
            </a:ln>
          </p:spPr>
        </p:sp>
        <p:sp>
          <p:nvSpPr>
            <p:cNvPr id="64545" name="Line 32"/>
            <p:cNvSpPr/>
            <p:nvPr/>
          </p:nvSpPr>
          <p:spPr>
            <a:xfrm>
              <a:off x="576" y="2496"/>
              <a:ext cx="0" cy="288"/>
            </a:xfrm>
            <a:prstGeom prst="line">
              <a:avLst/>
            </a:prstGeom>
            <a:ln w="19050" cap="flat" cmpd="sng">
              <a:solidFill>
                <a:schemeClr val="tx1"/>
              </a:solidFill>
              <a:prstDash val="solid"/>
              <a:headEnd type="none" w="med" len="med"/>
              <a:tailEnd type="none" w="med" len="med"/>
            </a:ln>
          </p:spPr>
        </p:sp>
      </p:grpSp>
      <p:grpSp>
        <p:nvGrpSpPr>
          <p:cNvPr id="3" name="Group 33"/>
          <p:cNvGrpSpPr/>
          <p:nvPr/>
        </p:nvGrpSpPr>
        <p:grpSpPr>
          <a:xfrm>
            <a:off x="3652838" y="3732213"/>
            <a:ext cx="304800" cy="990600"/>
            <a:chOff x="3072" y="2352"/>
            <a:chExt cx="192" cy="624"/>
          </a:xfrm>
        </p:grpSpPr>
        <p:sp>
          <p:nvSpPr>
            <p:cNvPr id="64518" name="AutoShape 34"/>
            <p:cNvSpPr/>
            <p:nvPr/>
          </p:nvSpPr>
          <p:spPr>
            <a:xfrm>
              <a:off x="3072" y="2688"/>
              <a:ext cx="192" cy="288"/>
            </a:xfrm>
            <a:prstGeom prst="upArrow">
              <a:avLst>
                <a:gd name="adj1" fmla="val 50000"/>
                <a:gd name="adj2" fmla="val 37500"/>
              </a:avLst>
            </a:prstGeom>
            <a:solidFill>
              <a:srgbClr val="FF3300"/>
            </a:solidFill>
            <a:ln w="19050" cap="flat" cmpd="sng">
              <a:solidFill>
                <a:schemeClr val="tx1"/>
              </a:solidFill>
              <a:prstDash val="solid"/>
              <a:miter/>
              <a:headEnd type="none" w="med" len="med"/>
              <a:tailEnd type="none" w="med" len="med"/>
            </a:ln>
            <a:effectLst>
              <a:outerShdw dist="25400" algn="ctr" rotWithShape="0">
                <a:srgbClr val="808080"/>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4519" name="Rectangle 35"/>
            <p:cNvSpPr/>
            <p:nvPr/>
          </p:nvSpPr>
          <p:spPr>
            <a:xfrm>
              <a:off x="3083" y="2352"/>
              <a:ext cx="181" cy="288"/>
            </a:xfrm>
            <a:prstGeom prst="rect">
              <a:avLst/>
            </a:prstGeom>
            <a:solidFill>
              <a:srgbClr val="FF3300">
                <a:alpha val="50195"/>
              </a:srgbClr>
            </a:solidFill>
            <a:ln w="19050">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sp>
        <p:nvSpPr>
          <p:cNvPr id="128037" name="Text Box 37"/>
          <p:cNvSpPr txBox="1">
            <a:spLocks noChangeArrowheads="1"/>
          </p:cNvSpPr>
          <p:nvPr/>
        </p:nvSpPr>
        <p:spPr bwMode="auto">
          <a:xfrm>
            <a:off x="609600" y="609600"/>
            <a:ext cx="4178300" cy="2162175"/>
          </a:xfrm>
          <a:prstGeom prst="rect">
            <a:avLst/>
          </a:prstGeom>
          <a:noFill/>
          <a:ln>
            <a:noFill/>
          </a:ln>
          <a:effectLst/>
        </p:spPr>
        <p:txBody>
          <a:bodyPr>
            <a:spAutoFit/>
          </a:bodyPr>
          <a:lstStyle/>
          <a:p>
            <a:pPr marR="0" defTabSz="914400" eaLnBrk="1" hangingPunct="1">
              <a:lnSpc>
                <a:spcPct val="170000"/>
              </a:lnSpc>
              <a:buClrTx/>
              <a:buSzTx/>
              <a:buFontTx/>
              <a:buNone/>
              <a:defRPr/>
            </a:pPr>
            <a:endPar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fstream</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file(“d://file1”, </a:t>
            </a:r>
            <a:r>
              <a:rPr kumimoji="1" lang="en-US" altLang="zh-CN" sz="2000" b="1" kern="1200" cap="none" spc="0" normalizeH="0" baseline="0" noProof="0" dirty="0" err="1">
                <a:latin typeface="Times New Roman" panose="02020603050405020304" pitchFamily="18" charset="0"/>
                <a:ea typeface="宋体" panose="02010600030101010101" pitchFamily="2" charset="-122"/>
                <a:cs typeface="+mn-cs"/>
              </a:rPr>
              <a:t>ios</a:t>
            </a: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::in)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lnSpc>
                <a:spcPct val="170000"/>
              </a:lnSpc>
              <a:buClrTx/>
              <a:buSzTx/>
              <a:buFontTx/>
              <a:buNone/>
              <a:defRPr/>
            </a:pPr>
            <a:r>
              <a:rPr kumimoji="1" lang="en-US" altLang="zh-CN" sz="2000" b="1" kern="1200" cap="none" spc="0" normalizeH="0" baseline="0" noProof="0" dirty="0">
                <a:latin typeface="Times New Roman" panose="02020603050405020304" pitchFamily="18" charset="0"/>
                <a:ea typeface="宋体" panose="02010600030101010101" pitchFamily="2" charset="-122"/>
                <a:cs typeface="+mn-cs"/>
              </a:rPr>
              <a:t>       </a:t>
            </a:r>
            <a:endParaRPr kumimoji="1" lang="en-US" altLang="zh-CN" sz="2000" kern="1200" cap="none" spc="0" normalizeH="0" baseline="0" noProof="0" dirty="0">
              <a:latin typeface="Times New Roman" panose="02020603050405020304" pitchFamily="18" charset="0"/>
              <a:ea typeface="宋体" panose="02010600030101010101" pitchFamily="2" charset="-122"/>
              <a:cs typeface="+mn-cs"/>
            </a:endParaRPr>
          </a:p>
        </p:txBody>
      </p:sp>
      <p:sp>
        <p:nvSpPr>
          <p:cNvPr id="128038" name="Rectangle 38"/>
          <p:cNvSpPr>
            <a:spLocks noChangeArrowheads="1"/>
          </p:cNvSpPr>
          <p:nvPr/>
        </p:nvSpPr>
        <p:spPr bwMode="auto">
          <a:xfrm>
            <a:off x="1143000" y="2057400"/>
            <a:ext cx="7350125" cy="1262063"/>
          </a:xfrm>
          <a:prstGeom prst="rect">
            <a:avLst/>
          </a:prstGeom>
          <a:noFill/>
          <a:ln>
            <a:noFill/>
          </a:ln>
          <a:effectLst/>
        </p:spPr>
        <p:txBody>
          <a:bodyPr wrap="none">
            <a:spAutoFit/>
          </a:bodyPr>
          <a:lstStyle/>
          <a:p>
            <a:pPr marL="0" marR="0" lvl="0" indent="0" algn="l" defTabSz="914400" rtl="0" eaLnBrk="1" fontAlgn="base" latinLnBrk="0" hangingPunct="1">
              <a:lnSpc>
                <a:spcPct val="21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file . </a:t>
            </a:r>
            <a:r>
              <a:rPr kumimoji="1"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seekg</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( 10L , </a:t>
            </a:r>
            <a:r>
              <a:rPr kumimoji="1"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ios</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beg )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7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get pointer move 10 bytes forward from the beginning of the stream</a:t>
            </a:r>
            <a:endParaRPr kumimoji="1" lang="en-US" altLang="zh-C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par>
                          <p:cTn id="8" fill="hold">
                            <p:stCondLst>
                              <p:cond delay="1500"/>
                            </p:stCondLst>
                            <p:childTnLst>
                              <p:par>
                                <p:cTn id="9" presetID="5" presetClass="entr" presetSubtype="10" fill="hold" grpId="0" nodeType="afterEffect">
                                  <p:stCondLst>
                                    <p:cond delay="2000"/>
                                  </p:stCondLst>
                                  <p:childTnLst>
                                    <p:set>
                                      <p:cBhvr>
                                        <p:cTn id="10" dur="1" fill="hold">
                                          <p:stCondLst>
                                            <p:cond delay="0"/>
                                          </p:stCondLst>
                                        </p:cTn>
                                        <p:tgtEl>
                                          <p:spTgt spid="128038"/>
                                        </p:tgtEl>
                                        <p:attrNameLst>
                                          <p:attrName>style.visibility</p:attrName>
                                        </p:attrNameLst>
                                      </p:cBhvr>
                                      <p:to>
                                        <p:strVal val="visible"/>
                                      </p:to>
                                    </p:set>
                                    <p:animEffect transition="in" filter="checkerboard(across)">
                                      <p:cBhvr>
                                        <p:cTn id="11" dur="500"/>
                                        <p:tgtEl>
                                          <p:spTgt spid="12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3"/>
          <p:cNvSpPr>
            <a:spLocks noGrp="1"/>
          </p:cNvSpPr>
          <p:nvPr>
            <p:ph idx="1"/>
          </p:nvPr>
        </p:nvSpPr>
        <p:spPr>
          <a:xfrm>
            <a:off x="30163" y="23813"/>
            <a:ext cx="8915400" cy="6119812"/>
          </a:xfrm>
        </p:spPr>
        <p:txBody>
          <a:bodyPr vert="horz" wrap="square" lIns="91440" tIns="45720" rIns="91440" bIns="45720" anchor="t" anchorCtr="0"/>
          <a:p>
            <a:pPr eaLnBrk="1" hangingPunct="1">
              <a:lnSpc>
                <a:spcPct val="80000"/>
              </a:lnSpc>
              <a:spcBef>
                <a:spcPts val="475"/>
              </a:spcBef>
              <a:buNone/>
            </a:pPr>
            <a:r>
              <a:rPr lang="en-US" altLang="zh-CN" sz="1800" dirty="0">
                <a:solidFill>
                  <a:srgbClr val="000000"/>
                </a:solidFill>
                <a:latin typeface="Courier New" panose="02070309020205020404" pitchFamily="49" charset="0"/>
              </a:rPr>
              <a:t>// This program demonstrates the seekg function.</a:t>
            </a:r>
            <a:endParaRPr lang="en-US" altLang="zh-CN" sz="1800" dirty="0">
              <a:solidFill>
                <a:srgbClr val="000000"/>
              </a:solidFill>
              <a:latin typeface="Courier New" panose="02070309020205020404" pitchFamily="49" charset="0"/>
            </a:endParaRPr>
          </a:p>
          <a:p>
            <a:pPr eaLnBrk="1" hangingPunct="1">
              <a:lnSpc>
                <a:spcPct val="80000"/>
              </a:lnSpc>
              <a:buNone/>
            </a:pP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#include &lt;</a:t>
            </a:r>
            <a:r>
              <a:rPr lang="en-US" altLang="zh-CN" sz="1800" dirty="0">
                <a:solidFill>
                  <a:srgbClr val="000000"/>
                </a:solidFill>
                <a:latin typeface="Courier New" panose="02070309020205020404" pitchFamily="49" charset="0"/>
              </a:rPr>
              <a:t>iostream.h</a:t>
            </a:r>
            <a:r>
              <a:rPr lang="en-US" altLang="zh-CN" sz="1800" dirty="0">
                <a:solidFill>
                  <a:srgbClr val="000000"/>
                </a:solidFill>
                <a:latin typeface="Courier New" panose="02070309020205020404" pitchFamily="49" charset="0"/>
              </a:rPr>
              <a:t>&gt; </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#include &lt;fstream.h&gt;</a:t>
            </a:r>
            <a:endParaRPr lang="en-US" altLang="zh-CN" sz="1800" dirty="0">
              <a:solidFill>
                <a:srgbClr val="000000"/>
              </a:solidFill>
              <a:latin typeface="Courier New" panose="02070309020205020404" pitchFamily="49" charset="0"/>
            </a:endParaRPr>
          </a:p>
          <a:p>
            <a:pPr eaLnBrk="1" hangingPunct="1">
              <a:lnSpc>
                <a:spcPct val="80000"/>
              </a:lnSpc>
              <a:buNone/>
            </a:pP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void main(void)</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fstream file("letters.txt",ios::out|ios::in);</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if(!file) </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{cout&lt;&lt;“the file is not opened”&lt;&lt;endl;</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abort();}</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file&lt;&lt;"abcdefghijklmnopqrstuvwxyz";</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char ch;</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t>
            </a:r>
            <a:r>
              <a:rPr lang="en-US" altLang="zh-CN" sz="1800" b="1" dirty="0">
                <a:solidFill>
                  <a:srgbClr val="FF0000"/>
                </a:solidFill>
                <a:latin typeface="Courier New" panose="02070309020205020404" pitchFamily="49" charset="0"/>
              </a:rPr>
              <a:t>file.seekg(5L, ios::beg);</a:t>
            </a:r>
            <a:endParaRPr lang="en-US" altLang="zh-CN" sz="1800" b="1" dirty="0">
              <a:solidFill>
                <a:srgbClr val="FF0000"/>
              </a:solidFill>
              <a:latin typeface="Courier New" panose="02070309020205020404" pitchFamily="49" charset="0"/>
            </a:endParaRPr>
          </a:p>
          <a:p>
            <a:pPr eaLnBrk="1" hangingPunct="1">
              <a:lnSpc>
                <a:spcPct val="80000"/>
              </a:lnSpc>
              <a:buNone/>
            </a:pPr>
            <a:r>
              <a:rPr lang="en-US" altLang="zh-CN" sz="1800" b="1" dirty="0">
                <a:solidFill>
                  <a:srgbClr val="FF0000"/>
                </a:solidFill>
                <a:latin typeface="Courier New" panose="02070309020205020404" pitchFamily="49" charset="0"/>
              </a:rPr>
              <a:t>	file.get(ch);</a:t>
            </a:r>
            <a:endParaRPr lang="en-US" altLang="zh-CN" sz="1800" b="1" dirty="0">
              <a:solidFill>
                <a:srgbClr val="FF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cout &lt;&lt; "Byte 5 from beginning: " &lt;&lt; </a:t>
            </a:r>
            <a:r>
              <a:rPr lang="en-US" altLang="zh-CN" sz="1800" b="1" dirty="0">
                <a:solidFill>
                  <a:srgbClr val="FF0000"/>
                </a:solidFill>
                <a:latin typeface="Courier New" panose="02070309020205020404" pitchFamily="49" charset="0"/>
              </a:rPr>
              <a:t>ch</a:t>
            </a:r>
            <a:r>
              <a:rPr lang="en-US" altLang="zh-CN" sz="1800" dirty="0">
                <a:solidFill>
                  <a:srgbClr val="000000"/>
                </a:solidFill>
                <a:latin typeface="Courier New" panose="02070309020205020404" pitchFamily="49" charset="0"/>
              </a:rPr>
              <a:t> &lt;&lt; endl;</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t>
            </a:r>
            <a:r>
              <a:rPr lang="en-US" altLang="zh-CN" sz="1800" b="1" dirty="0">
                <a:solidFill>
                  <a:srgbClr val="FF0000"/>
                </a:solidFill>
                <a:latin typeface="Courier New" panose="02070309020205020404" pitchFamily="49" charset="0"/>
              </a:rPr>
              <a:t>file.seekg(-10L, ios::end);</a:t>
            </a:r>
            <a:endParaRPr lang="en-US" altLang="zh-CN" sz="1800" b="1" dirty="0">
              <a:solidFill>
                <a:srgbClr val="FF0000"/>
              </a:solidFill>
              <a:latin typeface="Courier New" panose="02070309020205020404" pitchFamily="49" charset="0"/>
            </a:endParaRPr>
          </a:p>
          <a:p>
            <a:pPr eaLnBrk="1" hangingPunct="1">
              <a:lnSpc>
                <a:spcPct val="80000"/>
              </a:lnSpc>
              <a:buNone/>
            </a:pPr>
            <a:r>
              <a:rPr lang="en-US" altLang="zh-CN" sz="1800" b="1" dirty="0">
                <a:solidFill>
                  <a:srgbClr val="FF0000"/>
                </a:solidFill>
                <a:latin typeface="Courier New" panose="02070309020205020404" pitchFamily="49" charset="0"/>
              </a:rPr>
              <a:t>	file.get(ch);</a:t>
            </a:r>
            <a:endParaRPr lang="en-US" altLang="zh-CN" sz="1800" b="1" dirty="0">
              <a:solidFill>
                <a:srgbClr val="FF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cout &lt;&lt; "Byte 10 from end: " &lt;&lt; ch &lt;&lt; endl;</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t>
            </a:r>
            <a:r>
              <a:rPr lang="en-US" altLang="zh-CN" sz="1800" b="1" dirty="0">
                <a:solidFill>
                  <a:srgbClr val="FF0000"/>
                </a:solidFill>
                <a:latin typeface="Courier New" panose="02070309020205020404" pitchFamily="49" charset="0"/>
              </a:rPr>
              <a:t>file.seekg(3L, ios::cur);</a:t>
            </a:r>
            <a:endParaRPr lang="en-US" altLang="zh-CN" sz="1800" b="1" dirty="0">
              <a:solidFill>
                <a:srgbClr val="FF0000"/>
              </a:solidFill>
              <a:latin typeface="Courier New" panose="02070309020205020404" pitchFamily="49" charset="0"/>
            </a:endParaRPr>
          </a:p>
          <a:p>
            <a:pPr eaLnBrk="1" hangingPunct="1">
              <a:lnSpc>
                <a:spcPct val="80000"/>
              </a:lnSpc>
              <a:buNone/>
            </a:pPr>
            <a:r>
              <a:rPr lang="en-US" altLang="zh-CN" sz="1800" b="1" dirty="0">
                <a:solidFill>
                  <a:srgbClr val="FF0000"/>
                </a:solidFill>
                <a:latin typeface="Courier New" panose="02070309020205020404" pitchFamily="49" charset="0"/>
              </a:rPr>
              <a:t>	file.get(ch);</a:t>
            </a:r>
            <a:endParaRPr lang="en-US" altLang="zh-CN" sz="1800" b="1" dirty="0">
              <a:solidFill>
                <a:srgbClr val="FF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cout &lt;&lt; "Byte 3 from current: " &lt;&lt; ch &lt;&lt; endl;</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file.close();</a:t>
            </a:r>
            <a:endParaRPr lang="en-US" altLang="zh-CN" sz="1800" dirty="0">
              <a:solidFill>
                <a:srgbClr val="000000"/>
              </a:solidFill>
              <a:latin typeface="Courier New" panose="02070309020205020404" pitchFamily="49" charset="0"/>
            </a:endParaRPr>
          </a:p>
          <a:p>
            <a:pPr eaLnBrk="1" hangingPunct="1">
              <a:lnSpc>
                <a:spcPct val="80000"/>
              </a:lnSpc>
              <a:buNone/>
            </a:pPr>
            <a:r>
              <a:rPr lang="en-US" altLang="zh-CN" sz="1800" dirty="0">
                <a:solidFill>
                  <a:srgbClr val="000000"/>
                </a:solidFill>
                <a:latin typeface="Courier New" panose="02070309020205020404" pitchFamily="49" charset="0"/>
              </a:rPr>
              <a:t>}	</a:t>
            </a:r>
            <a:endParaRPr lang="en-US" altLang="zh-CN" sz="1800" dirty="0">
              <a:solidFill>
                <a:srgbClr val="000000"/>
              </a:solidFill>
              <a:latin typeface="Courier New" panose="02070309020205020404" pitchFamily="49" charset="0"/>
            </a:endParaRPr>
          </a:p>
        </p:txBody>
      </p:sp>
      <p:sp>
        <p:nvSpPr>
          <p:cNvPr id="65539" name="Rectangle 5"/>
          <p:cNvSpPr/>
          <p:nvPr/>
        </p:nvSpPr>
        <p:spPr>
          <a:xfrm>
            <a:off x="3929063" y="714375"/>
            <a:ext cx="5106987"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rgbClr val="0000FF"/>
                </a:solidFill>
              </a:rPr>
              <a:t>Letter.text:</a:t>
            </a:r>
            <a:endParaRPr lang="en-US" altLang="zh-CN" sz="2400" dirty="0">
              <a:solidFill>
                <a:srgbClr val="0000FF"/>
              </a:solidFill>
            </a:endParaRPr>
          </a:p>
          <a:p>
            <a:pPr marL="0" lvl="0" indent="0" eaLnBrk="1" hangingPunct="1">
              <a:spcBef>
                <a:spcPct val="0"/>
              </a:spcBef>
              <a:buNone/>
            </a:pPr>
            <a:r>
              <a:rPr lang="en-US" altLang="zh-CN" sz="2400" dirty="0">
                <a:solidFill>
                  <a:srgbClr val="0000FF"/>
                </a:solidFill>
              </a:rPr>
              <a:t>abcdefghijklmnopqrstuvwxyz&lt;EOF&gt;</a:t>
            </a:r>
            <a:endParaRPr lang="en-US" altLang="zh-CN" sz="24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p:txBody>
          <a:bodyPr vert="horz" wrap="square" lIns="91440" tIns="45720" rIns="91440" bIns="45720" anchor="ctr" anchorCtr="0"/>
          <a:p>
            <a:pPr eaLnBrk="1" hangingPunct="1">
              <a:lnSpc>
                <a:spcPct val="96000"/>
              </a:lnSpc>
              <a:spcBef>
                <a:spcPts val="1275"/>
              </a:spcBef>
            </a:pPr>
            <a:r>
              <a:rPr lang="en-US" altLang="zh-CN" sz="3200" b="1" i="1" dirty="0">
                <a:solidFill>
                  <a:srgbClr val="000000"/>
                </a:solidFill>
                <a:latin typeface="Officina Sans" charset="-128"/>
                <a:ea typeface="Officina Sans" charset="-128"/>
              </a:rPr>
              <a:t>Program Screen Output</a:t>
            </a:r>
            <a:endParaRPr lang="en-US" altLang="zh-CN" sz="3200" b="1" i="1" dirty="0">
              <a:solidFill>
                <a:srgbClr val="000000"/>
              </a:solidFill>
              <a:latin typeface="Officina Sans" charset="-128"/>
              <a:ea typeface="Officina Sans" charset="-128"/>
            </a:endParaRPr>
          </a:p>
        </p:txBody>
      </p:sp>
      <p:sp>
        <p:nvSpPr>
          <p:cNvPr id="66563" name="Rectangle 3"/>
          <p:cNvSpPr>
            <a:spLocks noGrp="1"/>
          </p:cNvSpPr>
          <p:nvPr>
            <p:ph idx="1"/>
          </p:nvPr>
        </p:nvSpPr>
        <p:spPr/>
        <p:txBody>
          <a:bodyPr vert="horz" wrap="square" lIns="91440" tIns="45720" rIns="91440" bIns="45720" anchor="t" anchorCtr="0"/>
          <a:p>
            <a:pPr eaLnBrk="1" hangingPunct="1">
              <a:lnSpc>
                <a:spcPct val="80000"/>
              </a:lnSpc>
              <a:buNone/>
            </a:pP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Letter.tex:</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abcdefghijklmnopqrstuvwxyz</a:t>
            </a:r>
            <a:endParaRPr lang="en-US" altLang="zh-CN" sz="2000" dirty="0">
              <a:solidFill>
                <a:srgbClr val="000000"/>
              </a:solidFill>
              <a:latin typeface="Courier New" panose="02070309020205020404" pitchFamily="49" charset="0"/>
            </a:endParaRPr>
          </a:p>
          <a:p>
            <a:pPr eaLnBrk="1" hangingPunct="1">
              <a:lnSpc>
                <a:spcPct val="80000"/>
              </a:lnSpc>
              <a:buNone/>
            </a:pPr>
            <a:endParaRPr lang="en-US" altLang="zh-CN" sz="2000" dirty="0">
              <a:solidFill>
                <a:srgbClr val="000000"/>
              </a:solidFill>
              <a:latin typeface="Courier New" panose="02070309020205020404" pitchFamily="49" charset="0"/>
            </a:endParaRPr>
          </a:p>
          <a:p>
            <a:pPr eaLnBrk="1" hangingPunct="1">
              <a:lnSpc>
                <a:spcPct val="80000"/>
              </a:lnSpc>
              <a:buNone/>
            </a:pPr>
            <a:endParaRPr lang="en-US" altLang="zh-CN" sz="2000" dirty="0">
              <a:solidFill>
                <a:srgbClr val="000000"/>
              </a:solidFill>
              <a:latin typeface="Courier New" panose="02070309020205020404" pitchFamily="49" charset="0"/>
            </a:endParaRPr>
          </a:p>
          <a:p>
            <a:pPr eaLnBrk="1" hangingPunct="1">
              <a:lnSpc>
                <a:spcPct val="80000"/>
              </a:lnSpc>
              <a:buNone/>
            </a:pPr>
            <a:endParaRPr lang="en-US" altLang="zh-CN" sz="2000" dirty="0">
              <a:solidFill>
                <a:srgbClr val="000000"/>
              </a:solidFill>
              <a:latin typeface="Courier New" panose="02070309020205020404" pitchFamily="49" charset="0"/>
            </a:endParaRPr>
          </a:p>
          <a:p>
            <a:pPr eaLnBrk="1" hangingPunct="1">
              <a:lnSpc>
                <a:spcPct val="80000"/>
              </a:lnSpc>
              <a:buNone/>
            </a:pPr>
            <a:endParaRPr lang="en-US" altLang="zh-CN" sz="2000" dirty="0">
              <a:solidFill>
                <a:srgbClr val="000000"/>
              </a:solidFill>
              <a:latin typeface="Courier New" panose="02070309020205020404" pitchFamily="49" charset="0"/>
            </a:endParaRPr>
          </a:p>
          <a:p>
            <a:pPr eaLnBrk="1" hangingPunct="1">
              <a:lnSpc>
                <a:spcPct val="80000"/>
              </a:lnSpc>
              <a:buNone/>
            </a:pP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Byte 5 from beginning: f</a:t>
            </a:r>
            <a:endParaRPr lang="en-US" altLang="zh-CN" sz="2000" dirty="0">
              <a:solidFill>
                <a:srgbClr val="000000"/>
              </a:solidFill>
              <a:latin typeface="Courier New" panose="02070309020205020404" pitchFamily="49" charset="0"/>
            </a:endParaRPr>
          </a:p>
          <a:p>
            <a:pPr eaLnBrk="1" hangingPunct="1">
              <a:lnSpc>
                <a:spcPct val="80000"/>
              </a:lnSpc>
              <a:buNone/>
            </a:pPr>
            <a:r>
              <a:rPr lang="en-US" altLang="zh-CN" sz="2000" dirty="0">
                <a:solidFill>
                  <a:srgbClr val="000000"/>
                </a:solidFill>
                <a:latin typeface="Courier New" panose="02070309020205020404" pitchFamily="49" charset="0"/>
              </a:rPr>
              <a:t>Byte 10 from end: q</a:t>
            </a:r>
            <a:endParaRPr lang="en-US" altLang="zh-CN" sz="2000" dirty="0">
              <a:solidFill>
                <a:srgbClr val="000000"/>
              </a:solidFill>
              <a:latin typeface="Courier New" panose="02070309020205020404" pitchFamily="49" charset="0"/>
            </a:endParaRPr>
          </a:p>
          <a:p>
            <a:pPr eaLnBrk="1" hangingPunct="1">
              <a:buNone/>
            </a:pPr>
            <a:r>
              <a:rPr lang="en-US" altLang="zh-CN" sz="2000" dirty="0">
                <a:solidFill>
                  <a:srgbClr val="000000"/>
                </a:solidFill>
                <a:latin typeface="Courier New" panose="02070309020205020404" pitchFamily="49" charset="0"/>
              </a:rPr>
              <a:t>Byte 3 from current: u	</a:t>
            </a:r>
            <a:endParaRPr lang="en-US" altLang="zh-CN" sz="2000" dirty="0">
              <a:solidFill>
                <a:srgbClr val="000000"/>
              </a:solidFill>
              <a:latin typeface="Courier New" panose="020703090202050204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p:txBody>
          <a:bodyPr vert="horz" wrap="square" lIns="91440" tIns="45720" rIns="91440" bIns="45720" anchor="ctr" anchorCtr="0"/>
          <a:p>
            <a:pPr eaLnBrk="1" hangingPunct="1"/>
            <a:r>
              <a:rPr lang="en-US" altLang="zh-CN" dirty="0"/>
              <a:t>The </a:t>
            </a:r>
            <a:r>
              <a:rPr lang="en-US" altLang="zh-CN" dirty="0">
                <a:latin typeface="Courier New" panose="02070309020205020404" pitchFamily="49" charset="0"/>
              </a:rPr>
              <a:t>tellp</a:t>
            </a:r>
            <a:r>
              <a:rPr lang="en-US" altLang="zh-CN" dirty="0"/>
              <a:t> and </a:t>
            </a:r>
            <a:r>
              <a:rPr lang="en-US" altLang="zh-CN" dirty="0">
                <a:latin typeface="Courier New" panose="02070309020205020404" pitchFamily="49" charset="0"/>
              </a:rPr>
              <a:t>tellg</a:t>
            </a:r>
            <a:r>
              <a:rPr lang="en-US" altLang="zh-CN" dirty="0"/>
              <a:t> Member Functions</a:t>
            </a:r>
            <a:endParaRPr lang="en-US" altLang="zh-CN" dirty="0"/>
          </a:p>
        </p:txBody>
      </p:sp>
      <p:sp>
        <p:nvSpPr>
          <p:cNvPr id="67587" name="Rectangle 3"/>
          <p:cNvSpPr>
            <a:spLocks noGrp="1"/>
          </p:cNvSpPr>
          <p:nvPr>
            <p:ph idx="1"/>
          </p:nvPr>
        </p:nvSpPr>
        <p:spPr/>
        <p:txBody>
          <a:bodyPr vert="horz" wrap="square" lIns="91440" tIns="45720" rIns="91440" bIns="45720" anchor="t" anchorCtr="0"/>
          <a:p>
            <a:pPr eaLnBrk="1" hangingPunct="1"/>
            <a:r>
              <a:rPr lang="en-US" altLang="zh-CN" b="1" dirty="0">
                <a:solidFill>
                  <a:srgbClr val="FF0000"/>
                </a:solidFill>
                <a:latin typeface="Courier New" panose="02070309020205020404" pitchFamily="49" charset="0"/>
              </a:rPr>
              <a:t>tellp</a:t>
            </a:r>
            <a:r>
              <a:rPr lang="en-US" altLang="zh-CN" dirty="0"/>
              <a:t> returns a </a:t>
            </a:r>
            <a:r>
              <a:rPr lang="en-US" altLang="zh-CN" dirty="0">
                <a:solidFill>
                  <a:srgbClr val="0000FF"/>
                </a:solidFill>
              </a:rPr>
              <a:t>long integer</a:t>
            </a:r>
            <a:r>
              <a:rPr lang="en-US" altLang="zh-CN" dirty="0"/>
              <a:t> that is the current byte number of the file</a:t>
            </a:r>
            <a:r>
              <a:rPr lang="en-US" altLang="zh-CN" dirty="0">
                <a:latin typeface="Times New Roman" panose="02020603050405020304" pitchFamily="18" charset="0"/>
              </a:rPr>
              <a:t>’</a:t>
            </a:r>
            <a:r>
              <a:rPr lang="en-US" altLang="zh-CN" dirty="0"/>
              <a:t>s </a:t>
            </a:r>
            <a:r>
              <a:rPr lang="en-US" altLang="zh-CN" dirty="0">
                <a:solidFill>
                  <a:schemeClr val="tx1"/>
                </a:solidFill>
              </a:rPr>
              <a:t>write position.</a:t>
            </a:r>
            <a:endParaRPr lang="en-US" altLang="zh-CN" dirty="0">
              <a:solidFill>
                <a:schemeClr val="tx1"/>
              </a:solidFill>
            </a:endParaRPr>
          </a:p>
          <a:p>
            <a:pPr eaLnBrk="1" hangingPunct="1"/>
            <a:r>
              <a:rPr lang="en-US" altLang="zh-CN" b="1" dirty="0">
                <a:solidFill>
                  <a:srgbClr val="FF0000"/>
                </a:solidFill>
                <a:latin typeface="Courier New" panose="02070309020205020404" pitchFamily="49" charset="0"/>
              </a:rPr>
              <a:t>tellg</a:t>
            </a:r>
            <a:r>
              <a:rPr lang="en-US" altLang="zh-CN" dirty="0"/>
              <a:t> returns a </a:t>
            </a:r>
            <a:r>
              <a:rPr lang="en-US" altLang="zh-CN" dirty="0">
                <a:solidFill>
                  <a:srgbClr val="0000FF"/>
                </a:solidFill>
              </a:rPr>
              <a:t>long integer</a:t>
            </a:r>
            <a:r>
              <a:rPr lang="en-US" altLang="zh-CN" dirty="0"/>
              <a:t> that is the current byte number of the file</a:t>
            </a:r>
            <a:r>
              <a:rPr lang="en-US" altLang="zh-CN" dirty="0">
                <a:latin typeface="Times New Roman" panose="02020603050405020304" pitchFamily="18" charset="0"/>
              </a:rPr>
              <a:t>’</a:t>
            </a:r>
            <a:r>
              <a:rPr lang="en-US" altLang="zh-CN" dirty="0"/>
              <a:t>s </a:t>
            </a:r>
            <a:r>
              <a:rPr lang="en-US" altLang="zh-CN" dirty="0">
                <a:solidFill>
                  <a:schemeClr val="tx1"/>
                </a:solidFill>
              </a:rPr>
              <a:t>read position.</a:t>
            </a:r>
            <a:endParaRPr lang="en-US" altLang="zh-C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anchor="ctr" anchorCtr="0"/>
          <a:p>
            <a:pPr eaLnBrk="1" hangingPunct="1"/>
            <a:r>
              <a:rPr lang="en-US" altLang="zh-CN" dirty="0"/>
              <a:t>How to open a file in C++</a:t>
            </a:r>
            <a:endParaRPr lang="en-US" altLang="zh-CN" dirty="0"/>
          </a:p>
        </p:txBody>
      </p:sp>
      <p:sp>
        <p:nvSpPr>
          <p:cNvPr id="8195" name="Rectangle 3"/>
          <p:cNvSpPr>
            <a:spLocks noGrp="1"/>
          </p:cNvSpPr>
          <p:nvPr>
            <p:ph idx="1"/>
          </p:nvPr>
        </p:nvSpPr>
        <p:spPr/>
        <p:txBody>
          <a:bodyPr vert="horz" wrap="square" lIns="91440" tIns="45720" rIns="91440" bIns="45720" anchor="t" anchorCtr="0"/>
          <a:p>
            <a:pPr eaLnBrk="1" hangingPunct="1"/>
            <a:r>
              <a:rPr lang="en-US" altLang="zh-CN" dirty="0"/>
              <a:t>For opening a file, we must first create a file stream and then link it to the file name.  The following classes can be used:</a:t>
            </a:r>
            <a:endParaRPr lang="en-US" altLang="zh-CN" dirty="0"/>
          </a:p>
          <a:p>
            <a:pPr lvl="1" eaLnBrk="1" hangingPunct="1"/>
            <a:r>
              <a:rPr lang="en-US" altLang="zh-CN" dirty="0"/>
              <a:t>ofstream – writing to a file</a:t>
            </a:r>
            <a:endParaRPr lang="en-US" altLang="zh-CN" dirty="0"/>
          </a:p>
          <a:p>
            <a:pPr lvl="1" eaLnBrk="1" hangingPunct="1"/>
            <a:r>
              <a:rPr lang="en-US" altLang="zh-CN" dirty="0"/>
              <a:t>ifstream – reading from a file</a:t>
            </a:r>
            <a:endParaRPr lang="en-US" altLang="zh-CN" dirty="0"/>
          </a:p>
          <a:p>
            <a:pPr lvl="1" eaLnBrk="1" hangingPunct="1"/>
            <a:r>
              <a:rPr lang="en-US" altLang="zh-CN" dirty="0"/>
              <a:t>fstream – reading / writing</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ctrTitle"/>
          </p:nvPr>
        </p:nvSpPr>
        <p:spPr>
          <a:xfrm>
            <a:off x="457200" y="457200"/>
            <a:ext cx="7772400" cy="914400"/>
          </a:xfrm>
        </p:spPr>
        <p:txBody>
          <a:bodyPr vert="horz" wrap="square" lIns="91440" tIns="45720" rIns="91440" bIns="45720" anchor="ctr" anchorCtr="0"/>
          <a:p>
            <a:pPr eaLnBrk="1" hangingPunct="1">
              <a:buClrTx/>
              <a:buSzTx/>
              <a:buFontTx/>
            </a:pPr>
            <a:r>
              <a:rPr lang="en-US" altLang="zh-CN" dirty="0"/>
              <a:t>How to open a file in C++ ?</a:t>
            </a:r>
            <a:endParaRPr lang="en-US" altLang="zh-CN" dirty="0"/>
          </a:p>
        </p:txBody>
      </p:sp>
      <p:sp>
        <p:nvSpPr>
          <p:cNvPr id="18435" name="Rectangle 3"/>
          <p:cNvSpPr>
            <a:spLocks noGrp="1"/>
          </p:cNvSpPr>
          <p:nvPr>
            <p:ph type="subTitle" idx="1"/>
          </p:nvPr>
        </p:nvSpPr>
        <p:spPr>
          <a:xfrm>
            <a:off x="457200" y="1524000"/>
            <a:ext cx="7848600" cy="3810000"/>
          </a:xfrm>
        </p:spPr>
        <p:txBody>
          <a:bodyPr vert="horz" wrap="square" lIns="91440" tIns="45720" rIns="91440" bIns="45720" anchor="t" anchorCtr="0"/>
          <a:p>
            <a:pPr marL="609600" indent="-609600" algn="l" eaLnBrk="1" hangingPunct="1">
              <a:buClrTx/>
              <a:buSzTx/>
              <a:buFontTx/>
            </a:pPr>
            <a:r>
              <a:rPr lang="en-US" altLang="zh-CN" sz="2800" dirty="0">
                <a:latin typeface="+mn-lt"/>
                <a:ea typeface="+mn-ea"/>
                <a:cs typeface="+mn-cs"/>
              </a:rPr>
              <a:t>A file can be opened in two ways:</a:t>
            </a:r>
            <a:endParaRPr lang="en-US" altLang="zh-CN" sz="2800" dirty="0">
              <a:latin typeface="+mn-lt"/>
              <a:ea typeface="+mn-ea"/>
              <a:cs typeface="+mn-cs"/>
            </a:endParaRPr>
          </a:p>
          <a:p>
            <a:pPr marL="609600" indent="-609600" algn="l" eaLnBrk="1" hangingPunct="1">
              <a:buClrTx/>
              <a:buSzTx/>
              <a:buFontTx/>
              <a:buAutoNum type="arabicPeriod"/>
            </a:pPr>
            <a:r>
              <a:rPr lang="en-US" altLang="zh-CN" sz="2800" dirty="0">
                <a:latin typeface="+mn-lt"/>
                <a:ea typeface="+mn-ea"/>
                <a:cs typeface="+mn-cs"/>
              </a:rPr>
              <a:t>Using the </a:t>
            </a:r>
            <a:r>
              <a:rPr lang="en-US" altLang="zh-CN" sz="2800" b="1" dirty="0">
                <a:solidFill>
                  <a:srgbClr val="0066FF"/>
                </a:solidFill>
                <a:latin typeface="+mn-lt"/>
                <a:ea typeface="+mn-ea"/>
                <a:cs typeface="+mn-cs"/>
              </a:rPr>
              <a:t>constructor </a:t>
            </a:r>
            <a:r>
              <a:rPr lang="en-US" altLang="zh-CN" sz="2800" dirty="0">
                <a:latin typeface="+mn-lt"/>
                <a:ea typeface="+mn-ea"/>
                <a:cs typeface="+mn-cs"/>
              </a:rPr>
              <a:t>function of the file stream class</a:t>
            </a:r>
            <a:endParaRPr lang="en-US" altLang="zh-CN" sz="2800" dirty="0">
              <a:latin typeface="+mn-lt"/>
              <a:ea typeface="+mn-ea"/>
              <a:cs typeface="+mn-cs"/>
            </a:endParaRPr>
          </a:p>
          <a:p>
            <a:pPr marL="609600" indent="-609600" algn="l" eaLnBrk="1" hangingPunct="1">
              <a:buClrTx/>
              <a:buSzTx/>
              <a:buFontTx/>
              <a:buAutoNum type="arabicPeriod"/>
            </a:pPr>
            <a:r>
              <a:rPr lang="en-US" altLang="zh-CN" sz="2800" dirty="0">
                <a:latin typeface="+mn-lt"/>
                <a:ea typeface="+mn-ea"/>
                <a:cs typeface="+mn-cs"/>
              </a:rPr>
              <a:t>Using the member function </a:t>
            </a:r>
            <a:r>
              <a:rPr lang="en-US" altLang="zh-CN" sz="2800" b="1" dirty="0">
                <a:solidFill>
                  <a:srgbClr val="0066FF"/>
                </a:solidFill>
                <a:latin typeface="+mn-lt"/>
                <a:ea typeface="+mn-ea"/>
                <a:cs typeface="+mn-cs"/>
              </a:rPr>
              <a:t>open()</a:t>
            </a:r>
            <a:r>
              <a:rPr lang="en-US" altLang="zh-CN" sz="2800" dirty="0">
                <a:latin typeface="+mn-lt"/>
                <a:ea typeface="+mn-ea"/>
                <a:cs typeface="+mn-cs"/>
              </a:rPr>
              <a:t> of the file stream class</a:t>
            </a:r>
            <a:endParaRPr lang="en-US" altLang="zh-CN" sz="2800" dirty="0">
              <a:latin typeface="+mn-lt"/>
              <a:ea typeface="+mn-ea"/>
              <a:cs typeface="+mn-cs"/>
            </a:endParaRPr>
          </a:p>
          <a:p>
            <a:pPr marL="609600" indent="-609600" algn="l" eaLnBrk="1" hangingPunct="1">
              <a:buClrTx/>
              <a:buSzTx/>
              <a:buFontTx/>
            </a:pPr>
            <a:r>
              <a:rPr lang="en-US" altLang="zh-CN" sz="2800" dirty="0">
                <a:latin typeface="+mn-lt"/>
                <a:ea typeface="+mn-ea"/>
                <a:cs typeface="+mn-cs"/>
              </a:rPr>
              <a:t>Example:</a:t>
            </a:r>
            <a:endParaRPr lang="en-US" altLang="zh-CN" sz="2800" dirty="0">
              <a:latin typeface="+mn-lt"/>
              <a:ea typeface="+mn-ea"/>
              <a:cs typeface="+mn-cs"/>
            </a:endParaRPr>
          </a:p>
          <a:p>
            <a:pPr marL="609600" indent="-609600" algn="l" eaLnBrk="1" hangingPunct="1">
              <a:buClrTx/>
              <a:buSzTx/>
              <a:buFontTx/>
            </a:pPr>
            <a:r>
              <a:rPr lang="en-US" altLang="zh-CN" sz="2800" dirty="0">
                <a:solidFill>
                  <a:srgbClr val="0000FF"/>
                </a:solidFill>
                <a:latin typeface="+mn-lt"/>
                <a:ea typeface="+mn-ea"/>
                <a:cs typeface="+mn-cs"/>
              </a:rPr>
              <a:t> ofstream outFile(“clients.dat</a:t>
            </a:r>
            <a:r>
              <a:rPr lang="en-US" altLang="zh-CN" sz="2800" dirty="0">
                <a:solidFill>
                  <a:srgbClr val="0000FF"/>
                </a:solidFill>
                <a:latin typeface="Times New Roman" panose="02020603050405020304" pitchFamily="18" charset="0"/>
                <a:ea typeface="+mn-ea"/>
                <a:cs typeface="+mn-cs"/>
              </a:rPr>
              <a:t>”</a:t>
            </a:r>
            <a:r>
              <a:rPr lang="en-US" altLang="zh-CN" sz="2800" dirty="0">
                <a:solidFill>
                  <a:srgbClr val="0000FF"/>
                </a:solidFill>
                <a:latin typeface="+mn-lt"/>
                <a:ea typeface="+mn-ea"/>
                <a:cs typeface="+mn-cs"/>
              </a:rPr>
              <a:t>, ios::out);</a:t>
            </a:r>
            <a:endParaRPr lang="en-US" altLang="zh-CN" sz="2800" dirty="0">
              <a:solidFill>
                <a:srgbClr val="0000FF"/>
              </a:solidFill>
              <a:latin typeface="+mn-lt"/>
              <a:ea typeface="+mn-ea"/>
              <a:cs typeface="+mn-cs"/>
            </a:endParaRPr>
          </a:p>
          <a:p>
            <a:pPr marL="609600" indent="-609600" algn="l" eaLnBrk="1" hangingPunct="1">
              <a:buClrTx/>
              <a:buSzTx/>
              <a:buFontTx/>
            </a:pPr>
            <a:r>
              <a:rPr lang="en-US" altLang="zh-CN" sz="2800" dirty="0">
                <a:latin typeface="+mn-lt"/>
                <a:ea typeface="+mn-ea"/>
                <a:cs typeface="+mn-cs"/>
              </a:rPr>
              <a:t>				OR</a:t>
            </a:r>
            <a:endParaRPr lang="en-US" altLang="zh-CN" sz="2800" dirty="0">
              <a:latin typeface="+mn-lt"/>
              <a:ea typeface="+mn-ea"/>
              <a:cs typeface="+mn-cs"/>
            </a:endParaRPr>
          </a:p>
          <a:p>
            <a:pPr marL="609600" indent="-609600" algn="l" eaLnBrk="1" hangingPunct="1">
              <a:buClrTx/>
              <a:buSzTx/>
              <a:buFontTx/>
            </a:pPr>
            <a:r>
              <a:rPr lang="en-US" altLang="zh-CN" sz="2800" dirty="0">
                <a:latin typeface="+mn-lt"/>
                <a:ea typeface="+mn-ea"/>
                <a:cs typeface="+mn-cs"/>
              </a:rPr>
              <a:t> </a:t>
            </a:r>
            <a:r>
              <a:rPr lang="en-US" altLang="zh-CN" sz="2800" dirty="0">
                <a:solidFill>
                  <a:srgbClr val="0000FF"/>
                </a:solidFill>
                <a:latin typeface="+mn-lt"/>
                <a:ea typeface="+mn-ea"/>
                <a:cs typeface="+mn-cs"/>
              </a:rPr>
              <a:t>ofstream outFile;</a:t>
            </a:r>
            <a:endParaRPr lang="en-US" altLang="zh-CN" sz="2800" dirty="0">
              <a:solidFill>
                <a:srgbClr val="0000FF"/>
              </a:solidFill>
              <a:latin typeface="+mn-lt"/>
              <a:ea typeface="+mn-ea"/>
              <a:cs typeface="+mn-cs"/>
            </a:endParaRPr>
          </a:p>
          <a:p>
            <a:pPr marL="609600" indent="-609600" algn="l" eaLnBrk="1" hangingPunct="1">
              <a:buClrTx/>
              <a:buSzTx/>
              <a:buFontTx/>
            </a:pPr>
            <a:r>
              <a:rPr lang="en-US" altLang="zh-CN" sz="2800" dirty="0">
                <a:solidFill>
                  <a:srgbClr val="0000FF"/>
                </a:solidFill>
                <a:latin typeface="+mn-lt"/>
                <a:ea typeface="+mn-ea"/>
                <a:cs typeface="+mn-cs"/>
              </a:rPr>
              <a:t> outFile.open(</a:t>
            </a:r>
            <a:r>
              <a:rPr lang="en-US" altLang="zh-CN" sz="2800" dirty="0">
                <a:solidFill>
                  <a:srgbClr val="0000FF"/>
                </a:solidFill>
                <a:latin typeface="Times New Roman" panose="02020603050405020304" pitchFamily="18" charset="0"/>
                <a:ea typeface="+mn-ea"/>
                <a:cs typeface="+mn-cs"/>
              </a:rPr>
              <a:t>“</a:t>
            </a:r>
            <a:r>
              <a:rPr lang="en-US" altLang="zh-CN" sz="2800" dirty="0">
                <a:solidFill>
                  <a:srgbClr val="0000FF"/>
                </a:solidFill>
                <a:latin typeface="+mn-lt"/>
                <a:ea typeface="+mn-ea"/>
                <a:cs typeface="+mn-cs"/>
              </a:rPr>
              <a:t>clients.dat</a:t>
            </a:r>
            <a:r>
              <a:rPr lang="en-US" altLang="zh-CN" sz="2800" dirty="0">
                <a:solidFill>
                  <a:srgbClr val="0000FF"/>
                </a:solidFill>
                <a:latin typeface="Times New Roman" panose="02020603050405020304" pitchFamily="18" charset="0"/>
                <a:ea typeface="+mn-ea"/>
                <a:cs typeface="+mn-cs"/>
              </a:rPr>
              <a:t>”</a:t>
            </a:r>
            <a:r>
              <a:rPr lang="en-US" altLang="zh-CN" sz="2800" dirty="0">
                <a:solidFill>
                  <a:srgbClr val="0000FF"/>
                </a:solidFill>
                <a:latin typeface="+mn-lt"/>
                <a:ea typeface="+mn-ea"/>
                <a:cs typeface="+mn-cs"/>
              </a:rPr>
              <a:t>, ios::out);</a:t>
            </a:r>
            <a:endParaRPr lang="en-US" altLang="zh-CN" sz="2800" dirty="0">
              <a:solidFill>
                <a:srgbClr val="0000FF"/>
              </a:solidFill>
              <a:latin typeface="+mn-lt"/>
              <a:ea typeface="+mn-ea"/>
              <a:cs typeface="+mn-cs"/>
            </a:endParaRPr>
          </a:p>
          <a:p>
            <a:pPr marL="609600" indent="-609600" algn="l" eaLnBrk="1" hangingPunct="1">
              <a:buClrTx/>
              <a:buSzTx/>
              <a:buFontTx/>
            </a:pPr>
            <a:endParaRPr lang="en-US" altLang="zh-CN" sz="2800" dirty="0">
              <a:solidFill>
                <a:srgbClr val="0000FF"/>
              </a:solidFill>
              <a:latin typeface="+mn-lt"/>
              <a:ea typeface="+mn-ea"/>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charRg st="0" end="34"/>
                                            </p:txEl>
                                          </p:spTgt>
                                        </p:tgtEl>
                                        <p:attrNameLst>
                                          <p:attrName>style.visibility</p:attrName>
                                        </p:attrNameLst>
                                      </p:cBhvr>
                                      <p:to>
                                        <p:strVal val="visible"/>
                                      </p:to>
                                    </p:set>
                                    <p:anim calcmode="lin" valueType="num">
                                      <p:cBhvr additive="base">
                                        <p:cTn id="7" dur="500" fill="hold"/>
                                        <p:tgtEl>
                                          <p:spTgt spid="18435">
                                            <p:txEl>
                                              <p:charRg st="0" end="3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charRg st="34" end="90"/>
                                            </p:txEl>
                                          </p:spTgt>
                                        </p:tgtEl>
                                        <p:attrNameLst>
                                          <p:attrName>style.visibility</p:attrName>
                                        </p:attrNameLst>
                                      </p:cBhvr>
                                      <p:to>
                                        <p:strVal val="visible"/>
                                      </p:to>
                                    </p:set>
                                    <p:anim calcmode="lin" valueType="num">
                                      <p:cBhvr additive="base">
                                        <p:cTn id="13" dur="500" fill="hold"/>
                                        <p:tgtEl>
                                          <p:spTgt spid="18435">
                                            <p:txEl>
                                              <p:charRg st="34" end="9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34" end="9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5">
                                            <p:txEl>
                                              <p:charRg st="90" end="148"/>
                                            </p:txEl>
                                          </p:spTgt>
                                        </p:tgtEl>
                                        <p:attrNameLst>
                                          <p:attrName>style.visibility</p:attrName>
                                        </p:attrNameLst>
                                      </p:cBhvr>
                                      <p:to>
                                        <p:strVal val="visible"/>
                                      </p:to>
                                    </p:set>
                                    <p:anim calcmode="lin" valueType="num">
                                      <p:cBhvr additive="base">
                                        <p:cTn id="19" dur="500" fill="hold"/>
                                        <p:tgtEl>
                                          <p:spTgt spid="18435">
                                            <p:txEl>
                                              <p:charRg st="90" end="1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90" end="14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5">
                                            <p:txEl>
                                              <p:charRg st="148" end="157"/>
                                            </p:txEl>
                                          </p:spTgt>
                                        </p:tgtEl>
                                        <p:attrNameLst>
                                          <p:attrName>style.visibility</p:attrName>
                                        </p:attrNameLst>
                                      </p:cBhvr>
                                      <p:to>
                                        <p:strVal val="visible"/>
                                      </p:to>
                                    </p:set>
                                    <p:anim calcmode="lin" valueType="num">
                                      <p:cBhvr additive="base">
                                        <p:cTn id="25" dur="500" fill="hold"/>
                                        <p:tgtEl>
                                          <p:spTgt spid="18435">
                                            <p:txEl>
                                              <p:charRg st="148" end="15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148" end="15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5">
                                            <p:txEl>
                                              <p:charRg st="157" end="201"/>
                                            </p:txEl>
                                          </p:spTgt>
                                        </p:tgtEl>
                                        <p:attrNameLst>
                                          <p:attrName>style.visibility</p:attrName>
                                        </p:attrNameLst>
                                      </p:cBhvr>
                                      <p:to>
                                        <p:strVal val="visible"/>
                                      </p:to>
                                    </p:set>
                                    <p:anim calcmode="lin" valueType="num">
                                      <p:cBhvr additive="base">
                                        <p:cTn id="31" dur="500" fill="hold"/>
                                        <p:tgtEl>
                                          <p:spTgt spid="18435">
                                            <p:txEl>
                                              <p:charRg st="157" end="20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157" end="20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5">
                                            <p:txEl>
                                              <p:charRg st="201" end="208"/>
                                            </p:txEl>
                                          </p:spTgt>
                                        </p:tgtEl>
                                        <p:attrNameLst>
                                          <p:attrName>style.visibility</p:attrName>
                                        </p:attrNameLst>
                                      </p:cBhvr>
                                      <p:to>
                                        <p:strVal val="visible"/>
                                      </p:to>
                                    </p:set>
                                    <p:anim calcmode="lin" valueType="num">
                                      <p:cBhvr additive="base">
                                        <p:cTn id="37" dur="500" fill="hold"/>
                                        <p:tgtEl>
                                          <p:spTgt spid="18435">
                                            <p:txEl>
                                              <p:charRg st="201" end="20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201" end="20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5">
                                            <p:txEl>
                                              <p:charRg st="208" end="227"/>
                                            </p:txEl>
                                          </p:spTgt>
                                        </p:tgtEl>
                                        <p:attrNameLst>
                                          <p:attrName>style.visibility</p:attrName>
                                        </p:attrNameLst>
                                      </p:cBhvr>
                                      <p:to>
                                        <p:strVal val="visible"/>
                                      </p:to>
                                    </p:set>
                                    <p:anim calcmode="lin" valueType="num">
                                      <p:cBhvr additive="base">
                                        <p:cTn id="43" dur="500" fill="hold"/>
                                        <p:tgtEl>
                                          <p:spTgt spid="18435">
                                            <p:txEl>
                                              <p:charRg st="208" end="22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208" end="22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435">
                                            <p:txEl>
                                              <p:charRg st="227" end="267"/>
                                            </p:txEl>
                                          </p:spTgt>
                                        </p:tgtEl>
                                        <p:attrNameLst>
                                          <p:attrName>style.visibility</p:attrName>
                                        </p:attrNameLst>
                                      </p:cBhvr>
                                      <p:to>
                                        <p:strVal val="visible"/>
                                      </p:to>
                                    </p:set>
                                    <p:anim calcmode="lin" valueType="num">
                                      <p:cBhvr additive="base">
                                        <p:cTn id="49" dur="500" fill="hold"/>
                                        <p:tgtEl>
                                          <p:spTgt spid="18435">
                                            <p:txEl>
                                              <p:charRg st="227" end="26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227" end="26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ctrTitle"/>
          </p:nvPr>
        </p:nvSpPr>
        <p:spPr>
          <a:xfrm>
            <a:off x="609600" y="685800"/>
            <a:ext cx="7772400" cy="1066800"/>
          </a:xfrm>
        </p:spPr>
        <p:txBody>
          <a:bodyPr vert="horz" wrap="square" lIns="91440" tIns="45720" rIns="91440" bIns="45720" anchor="ctr" anchorCtr="0"/>
          <a:p>
            <a:pPr eaLnBrk="1" hangingPunct="1">
              <a:buClrTx/>
              <a:buSzTx/>
              <a:buFontTx/>
            </a:pPr>
            <a:r>
              <a:rPr lang="en-US" altLang="zh-CN" dirty="0"/>
              <a:t>File Open Modes</a:t>
            </a:r>
            <a:endParaRPr lang="en-US" altLang="zh-CN" dirty="0"/>
          </a:p>
        </p:txBody>
      </p:sp>
      <p:sp>
        <p:nvSpPr>
          <p:cNvPr id="22531" name="Rectangle 3"/>
          <p:cNvSpPr>
            <a:spLocks noGrp="1"/>
          </p:cNvSpPr>
          <p:nvPr>
            <p:ph type="subTitle" idx="1"/>
          </p:nvPr>
        </p:nvSpPr>
        <p:spPr>
          <a:xfrm>
            <a:off x="395288" y="1557338"/>
            <a:ext cx="8424862" cy="4175125"/>
          </a:xfrm>
        </p:spPr>
        <p:txBody>
          <a:bodyPr vert="horz" wrap="square" lIns="91440" tIns="45720" rIns="91440" bIns="45720" anchor="t" anchorCtr="0"/>
          <a:p>
            <a:pPr marL="923925" indent="-923925" algn="l" eaLnBrk="1" hangingPunct="1">
              <a:buClrTx/>
              <a:buSzTx/>
              <a:buFontTx/>
            </a:pPr>
            <a:r>
              <a:rPr lang="en-US" altLang="zh-CN" sz="2000" dirty="0">
                <a:latin typeface="+mn-lt"/>
                <a:ea typeface="+mn-ea"/>
                <a:cs typeface="+mn-cs"/>
              </a:rPr>
              <a:t>ios:: in  -  open a file for input</a:t>
            </a:r>
            <a:endParaRPr lang="en-US" altLang="zh-CN" sz="2000" dirty="0">
              <a:latin typeface="+mn-lt"/>
              <a:ea typeface="+mn-ea"/>
              <a:cs typeface="+mn-cs"/>
            </a:endParaRPr>
          </a:p>
          <a:p>
            <a:pPr marL="923925" indent="-923925" algn="l" eaLnBrk="1" hangingPunct="1">
              <a:buClrTx/>
              <a:buSzTx/>
              <a:buFontTx/>
            </a:pPr>
            <a:r>
              <a:rPr lang="en-US" altLang="zh-CN" sz="2000" dirty="0">
                <a:latin typeface="+mn-lt"/>
                <a:ea typeface="+mn-ea"/>
                <a:cs typeface="+mn-cs"/>
              </a:rPr>
              <a:t>ios::out -  open a file for output, discard the contents if it exists</a:t>
            </a:r>
            <a:endParaRPr lang="en-US" altLang="zh-CN" sz="2000" dirty="0">
              <a:latin typeface="+mn-lt"/>
              <a:ea typeface="+mn-ea"/>
              <a:cs typeface="+mn-cs"/>
            </a:endParaRPr>
          </a:p>
          <a:p>
            <a:pPr marL="923925" indent="-923925" algn="l" eaLnBrk="1" hangingPunct="1">
              <a:buClrTx/>
              <a:buSzTx/>
              <a:buFontTx/>
            </a:pPr>
            <a:r>
              <a:rPr lang="en-US" altLang="zh-CN" sz="2000" dirty="0">
                <a:latin typeface="+mn-lt"/>
                <a:ea typeface="+mn-ea"/>
                <a:cs typeface="+mn-cs"/>
              </a:rPr>
              <a:t>ios: trunc - open a file for output, discard the files contents if it exists</a:t>
            </a:r>
            <a:endParaRPr lang="en-US" altLang="zh-CN" sz="2000" dirty="0">
              <a:latin typeface="+mn-lt"/>
              <a:ea typeface="+mn-ea"/>
              <a:cs typeface="+mn-cs"/>
            </a:endParaRPr>
          </a:p>
          <a:p>
            <a:pPr marL="923925" indent="-923925" algn="l" eaLnBrk="1" hangingPunct="1">
              <a:buClrTx/>
              <a:buSzTx/>
              <a:buFontTx/>
            </a:pPr>
            <a:endParaRPr lang="en-US" altLang="zh-CN" sz="2000" dirty="0">
              <a:latin typeface="+mn-lt"/>
              <a:ea typeface="+mn-ea"/>
              <a:cs typeface="+mn-cs"/>
            </a:endParaRPr>
          </a:p>
          <a:p>
            <a:pPr marL="923925" indent="-923925" algn="l" eaLnBrk="1" hangingPunct="1">
              <a:buClrTx/>
              <a:buSzTx/>
              <a:buFontTx/>
            </a:pPr>
            <a:r>
              <a:rPr lang="en-US" altLang="zh-CN" sz="2000" dirty="0">
                <a:latin typeface="+mn-lt"/>
                <a:ea typeface="+mn-ea"/>
                <a:cs typeface="+mn-cs"/>
              </a:rPr>
              <a:t>ios:: app - write all output to the end of file</a:t>
            </a:r>
            <a:endParaRPr lang="en-US" altLang="zh-CN" sz="2000" dirty="0">
              <a:latin typeface="+mn-lt"/>
              <a:ea typeface="+mn-ea"/>
              <a:cs typeface="+mn-cs"/>
            </a:endParaRPr>
          </a:p>
          <a:p>
            <a:pPr marL="923925" indent="-923925" algn="l" eaLnBrk="1" hangingPunct="1">
              <a:buClrTx/>
              <a:buSzTx/>
              <a:buFontTx/>
            </a:pPr>
            <a:r>
              <a:rPr lang="en-US" altLang="zh-CN" sz="2000" dirty="0">
                <a:solidFill>
                  <a:srgbClr val="0000FF"/>
                </a:solidFill>
                <a:latin typeface="+mn-lt"/>
                <a:ea typeface="+mn-ea"/>
                <a:cs typeface="+mn-cs"/>
              </a:rPr>
              <a:t>ios::out|ios::app </a:t>
            </a:r>
            <a:r>
              <a:rPr lang="en-US" altLang="zh-CN" sz="2000" dirty="0">
                <a:latin typeface="+mn-lt"/>
                <a:ea typeface="+mn-ea"/>
                <a:cs typeface="+mn-cs"/>
              </a:rPr>
              <a:t>-  open a file for output</a:t>
            </a:r>
            <a:r>
              <a:rPr lang="zh-CN" altLang="en-US" sz="2000" dirty="0">
                <a:latin typeface="+mn-lt"/>
                <a:ea typeface="+mn-ea"/>
                <a:cs typeface="+mn-cs"/>
              </a:rPr>
              <a:t>，</a:t>
            </a:r>
            <a:r>
              <a:rPr lang="en-US" altLang="zh-CN" sz="2000" dirty="0">
                <a:latin typeface="+mn-lt"/>
                <a:ea typeface="+mn-ea"/>
                <a:cs typeface="+mn-cs"/>
              </a:rPr>
              <a:t>keep the contents and write to the end of the file</a:t>
            </a:r>
            <a:endParaRPr lang="en-US" altLang="zh-CN" sz="2000" dirty="0">
              <a:latin typeface="+mn-lt"/>
              <a:ea typeface="+mn-ea"/>
              <a:cs typeface="+mn-cs"/>
            </a:endParaRPr>
          </a:p>
          <a:p>
            <a:pPr marL="923925" indent="-923925" algn="l" eaLnBrk="1" hangingPunct="1">
              <a:buClrTx/>
              <a:buSzTx/>
              <a:buFontTx/>
            </a:pPr>
            <a:r>
              <a:rPr lang="en-US" altLang="zh-CN" sz="2000" dirty="0">
                <a:latin typeface="+mn-lt"/>
                <a:ea typeface="+mn-ea"/>
                <a:cs typeface="+mn-cs"/>
              </a:rPr>
              <a:t>ios:: ate – file pointer is positioned at the end of the file</a:t>
            </a:r>
            <a:endParaRPr lang="en-US" altLang="zh-CN" sz="2000" dirty="0">
              <a:latin typeface="+mn-lt"/>
              <a:ea typeface="+mn-ea"/>
              <a:cs typeface="+mn-cs"/>
            </a:endParaRPr>
          </a:p>
          <a:p>
            <a:pPr marL="923925" indent="-923925" algn="l" eaLnBrk="1" hangingPunct="1">
              <a:buClrTx/>
              <a:buSzTx/>
              <a:buFontTx/>
            </a:pPr>
            <a:r>
              <a:rPr lang="en-US" altLang="zh-CN" sz="2000" dirty="0">
                <a:solidFill>
                  <a:srgbClr val="0000FF"/>
                </a:solidFill>
                <a:latin typeface="+mn-lt"/>
                <a:ea typeface="+mn-ea"/>
                <a:cs typeface="+mn-cs"/>
              </a:rPr>
              <a:t>ios::out|ios::ate </a:t>
            </a:r>
            <a:r>
              <a:rPr lang="en-US" altLang="zh-CN" sz="2000" dirty="0">
                <a:latin typeface="+mn-lt"/>
                <a:ea typeface="+mn-ea"/>
                <a:cs typeface="+mn-cs"/>
              </a:rPr>
              <a:t>- open a file for output, discard the contents if it exists</a:t>
            </a:r>
            <a:endParaRPr lang="en-US" altLang="zh-CN" sz="2000" dirty="0">
              <a:solidFill>
                <a:srgbClr val="FF0000"/>
              </a:solidFill>
              <a:latin typeface="+mn-lt"/>
              <a:ea typeface="+mn-ea"/>
              <a:cs typeface="+mn-cs"/>
            </a:endParaRPr>
          </a:p>
          <a:p>
            <a:pPr marL="923925" indent="-923925" algn="l" eaLnBrk="1" hangingPunct="1">
              <a:buClrTx/>
              <a:buSzTx/>
              <a:buFontTx/>
            </a:pPr>
            <a:r>
              <a:rPr lang="en-US" altLang="zh-CN" sz="2000" dirty="0">
                <a:solidFill>
                  <a:srgbClr val="0000FF"/>
                </a:solidFill>
                <a:latin typeface="+mn-lt"/>
                <a:ea typeface="+mn-ea"/>
                <a:cs typeface="+mn-cs"/>
              </a:rPr>
              <a:t>ios::in|ios::ate </a:t>
            </a:r>
            <a:r>
              <a:rPr lang="en-US" altLang="zh-CN" sz="2000" dirty="0">
                <a:latin typeface="+mn-lt"/>
                <a:ea typeface="+mn-ea"/>
                <a:cs typeface="+mn-cs"/>
              </a:rPr>
              <a:t>- open a file for input, file pointer is positioned at the end of the file</a:t>
            </a:r>
            <a:endParaRPr lang="en-US" altLang="zh-CN" sz="2000" dirty="0">
              <a:solidFill>
                <a:srgbClr val="FF0000"/>
              </a:solidFill>
              <a:latin typeface="+mn-lt"/>
              <a:ea typeface="+mn-ea"/>
              <a:cs typeface="+mn-cs"/>
            </a:endParaRPr>
          </a:p>
          <a:p>
            <a:pPr marL="923925" indent="-923925" algn="l" eaLnBrk="1" hangingPunct="1">
              <a:buClrTx/>
              <a:buSzTx/>
              <a:buFontTx/>
            </a:pPr>
            <a:r>
              <a:rPr lang="en-US" altLang="zh-CN" sz="2000" dirty="0">
                <a:latin typeface="+mn-lt"/>
                <a:ea typeface="+mn-ea"/>
                <a:cs typeface="+mn-cs"/>
              </a:rPr>
              <a:t>ios:: binary - read/write data in binary format</a:t>
            </a:r>
            <a:endParaRPr lang="en-US" altLang="zh-CN" sz="2000" dirty="0">
              <a:latin typeface="+mn-lt"/>
              <a:ea typeface="+mn-ea"/>
              <a:cs typeface="+mn-cs"/>
            </a:endParaRPr>
          </a:p>
          <a:p>
            <a:pPr marL="923925" indent="-923925" algn="l" eaLnBrk="1" hangingPunct="1">
              <a:buClrTx/>
              <a:buSzTx/>
              <a:buFontTx/>
            </a:pPr>
            <a:r>
              <a:rPr lang="en-US" altLang="zh-CN" sz="2000" dirty="0">
                <a:latin typeface="+mn-lt"/>
                <a:ea typeface="+mn-ea"/>
                <a:cs typeface="+mn-cs"/>
              </a:rPr>
              <a:t>ios:nocreate - if the file does </a:t>
            </a:r>
            <a:r>
              <a:rPr lang="en-US" altLang="zh-CN" sz="2000" b="1" dirty="0">
                <a:latin typeface="+mn-lt"/>
                <a:ea typeface="+mn-ea"/>
                <a:cs typeface="+mn-cs"/>
              </a:rPr>
              <a:t>NOT</a:t>
            </a:r>
            <a:r>
              <a:rPr lang="en-US" altLang="zh-CN" sz="2000" dirty="0">
                <a:latin typeface="+mn-lt"/>
                <a:ea typeface="+mn-ea"/>
                <a:cs typeface="+mn-cs"/>
              </a:rPr>
              <a:t> exists, the open operation fails</a:t>
            </a:r>
            <a:endParaRPr lang="en-US" altLang="zh-CN" sz="2000" dirty="0">
              <a:latin typeface="+mn-lt"/>
              <a:ea typeface="+mn-ea"/>
              <a:cs typeface="+mn-cs"/>
            </a:endParaRPr>
          </a:p>
          <a:p>
            <a:pPr marL="923925" indent="-923925" algn="l" eaLnBrk="1" hangingPunct="1">
              <a:buClrTx/>
              <a:buSzTx/>
              <a:buFontTx/>
            </a:pPr>
            <a:r>
              <a:rPr lang="en-US" altLang="zh-CN" sz="2000" dirty="0">
                <a:latin typeface="+mn-lt"/>
                <a:ea typeface="+mn-ea"/>
                <a:cs typeface="+mn-cs"/>
              </a:rPr>
              <a:t>ios:noreplace - if the file exists, the open operation fails</a:t>
            </a:r>
            <a:endParaRPr lang="en-US" altLang="zh-CN" sz="2000" dirty="0">
              <a:latin typeface="+mn-lt"/>
              <a:ea typeface="+mn-ea"/>
              <a:cs typeface="+mn-cs"/>
            </a:endParaRPr>
          </a:p>
          <a:p>
            <a:pPr marL="923925" indent="-923925" algn="l" eaLnBrk="1" hangingPunct="1">
              <a:buClrTx/>
              <a:buSzTx/>
              <a:buFontTx/>
            </a:pPr>
            <a:endParaRPr lang="en-US" altLang="zh-CN" sz="2400" dirty="0">
              <a:latin typeface="+mn-lt"/>
              <a:ea typeface="+mn-ea"/>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charRg st="0" end="35"/>
                                            </p:txEl>
                                          </p:spTgt>
                                        </p:tgtEl>
                                        <p:attrNameLst>
                                          <p:attrName>style.visibility</p:attrName>
                                        </p:attrNameLst>
                                      </p:cBhvr>
                                      <p:to>
                                        <p:strVal val="visible"/>
                                      </p:to>
                                    </p:set>
                                    <p:anim calcmode="lin" valueType="num">
                                      <p:cBhvr additive="base">
                                        <p:cTn id="7" dur="500" fill="hold"/>
                                        <p:tgtEl>
                                          <p:spTgt spid="22531">
                                            <p:txEl>
                                              <p:charRg st="0" end="3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charRg st="0" end="3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1">
                                            <p:txEl>
                                              <p:charRg st="35" end="105"/>
                                            </p:txEl>
                                          </p:spTgt>
                                        </p:tgtEl>
                                        <p:attrNameLst>
                                          <p:attrName>style.visibility</p:attrName>
                                        </p:attrNameLst>
                                      </p:cBhvr>
                                      <p:to>
                                        <p:strVal val="visible"/>
                                      </p:to>
                                    </p:set>
                                    <p:anim calcmode="lin" valueType="num">
                                      <p:cBhvr additive="base">
                                        <p:cTn id="13" dur="500" fill="hold"/>
                                        <p:tgtEl>
                                          <p:spTgt spid="22531">
                                            <p:txEl>
                                              <p:charRg st="35" end="10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charRg st="35" end="10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1">
                                            <p:txEl>
                                              <p:charRg st="105" end="182"/>
                                            </p:txEl>
                                          </p:spTgt>
                                        </p:tgtEl>
                                        <p:attrNameLst>
                                          <p:attrName>style.visibility</p:attrName>
                                        </p:attrNameLst>
                                      </p:cBhvr>
                                      <p:to>
                                        <p:strVal val="visible"/>
                                      </p:to>
                                    </p:set>
                                    <p:anim calcmode="lin" valueType="num">
                                      <p:cBhvr additive="base">
                                        <p:cTn id="19" dur="500" fill="hold"/>
                                        <p:tgtEl>
                                          <p:spTgt spid="22531">
                                            <p:txEl>
                                              <p:charRg st="105" end="18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charRg st="105" end="18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531">
                                            <p:txEl>
                                              <p:charRg st="183" end="231"/>
                                            </p:txEl>
                                          </p:spTgt>
                                        </p:tgtEl>
                                        <p:attrNameLst>
                                          <p:attrName>style.visibility</p:attrName>
                                        </p:attrNameLst>
                                      </p:cBhvr>
                                      <p:to>
                                        <p:strVal val="visible"/>
                                      </p:to>
                                    </p:set>
                                    <p:anim calcmode="lin" valueType="num">
                                      <p:cBhvr additive="base">
                                        <p:cTn id="25" dur="500" fill="hold"/>
                                        <p:tgtEl>
                                          <p:spTgt spid="22531">
                                            <p:txEl>
                                              <p:charRg st="183" end="23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charRg st="183" end="23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531">
                                            <p:txEl>
                                              <p:charRg st="231" end="326"/>
                                            </p:txEl>
                                          </p:spTgt>
                                        </p:tgtEl>
                                        <p:attrNameLst>
                                          <p:attrName>style.visibility</p:attrName>
                                        </p:attrNameLst>
                                      </p:cBhvr>
                                      <p:to>
                                        <p:strVal val="visible"/>
                                      </p:to>
                                    </p:set>
                                    <p:anim calcmode="lin" valueType="num">
                                      <p:cBhvr additive="base">
                                        <p:cTn id="31" dur="500" fill="hold"/>
                                        <p:tgtEl>
                                          <p:spTgt spid="22531">
                                            <p:txEl>
                                              <p:charRg st="231" end="32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1">
                                            <p:txEl>
                                              <p:charRg st="231" end="32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531">
                                            <p:txEl>
                                              <p:charRg st="326" end="388"/>
                                            </p:txEl>
                                          </p:spTgt>
                                        </p:tgtEl>
                                        <p:attrNameLst>
                                          <p:attrName>style.visibility</p:attrName>
                                        </p:attrNameLst>
                                      </p:cBhvr>
                                      <p:to>
                                        <p:strVal val="visible"/>
                                      </p:to>
                                    </p:set>
                                    <p:anim calcmode="lin" valueType="num">
                                      <p:cBhvr additive="base">
                                        <p:cTn id="37" dur="500" fill="hold"/>
                                        <p:tgtEl>
                                          <p:spTgt spid="22531">
                                            <p:txEl>
                                              <p:charRg st="326" end="38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charRg st="326" end="38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531">
                                            <p:txEl>
                                              <p:charRg st="388" end="466"/>
                                            </p:txEl>
                                          </p:spTgt>
                                        </p:tgtEl>
                                        <p:attrNameLst>
                                          <p:attrName>style.visibility</p:attrName>
                                        </p:attrNameLst>
                                      </p:cBhvr>
                                      <p:to>
                                        <p:strVal val="visible"/>
                                      </p:to>
                                    </p:set>
                                    <p:anim calcmode="lin" valueType="num">
                                      <p:cBhvr additive="base">
                                        <p:cTn id="43" dur="500" fill="hold"/>
                                        <p:tgtEl>
                                          <p:spTgt spid="22531">
                                            <p:txEl>
                                              <p:charRg st="388" end="46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531">
                                            <p:txEl>
                                              <p:charRg st="388" end="46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2531">
                                            <p:txEl>
                                              <p:charRg st="466" end="558"/>
                                            </p:txEl>
                                          </p:spTgt>
                                        </p:tgtEl>
                                        <p:attrNameLst>
                                          <p:attrName>style.visibility</p:attrName>
                                        </p:attrNameLst>
                                      </p:cBhvr>
                                      <p:to>
                                        <p:strVal val="visible"/>
                                      </p:to>
                                    </p:set>
                                    <p:anim calcmode="lin" valueType="num">
                                      <p:cBhvr additive="base">
                                        <p:cTn id="49" dur="500" fill="hold"/>
                                        <p:tgtEl>
                                          <p:spTgt spid="22531">
                                            <p:txEl>
                                              <p:charRg st="466" end="55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531">
                                            <p:txEl>
                                              <p:charRg st="466" end="55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531">
                                            <p:txEl>
                                              <p:charRg st="558" end="606"/>
                                            </p:txEl>
                                          </p:spTgt>
                                        </p:tgtEl>
                                        <p:attrNameLst>
                                          <p:attrName>style.visibility</p:attrName>
                                        </p:attrNameLst>
                                      </p:cBhvr>
                                      <p:to>
                                        <p:strVal val="visible"/>
                                      </p:to>
                                    </p:set>
                                    <p:anim calcmode="lin" valueType="num">
                                      <p:cBhvr additive="base">
                                        <p:cTn id="55" dur="500" fill="hold"/>
                                        <p:tgtEl>
                                          <p:spTgt spid="22531">
                                            <p:txEl>
                                              <p:charRg st="558" end="60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2531">
                                            <p:txEl>
                                              <p:charRg st="558" end="60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2531">
                                            <p:txEl>
                                              <p:charRg st="606" end="675"/>
                                            </p:txEl>
                                          </p:spTgt>
                                        </p:tgtEl>
                                        <p:attrNameLst>
                                          <p:attrName>style.visibility</p:attrName>
                                        </p:attrNameLst>
                                      </p:cBhvr>
                                      <p:to>
                                        <p:strVal val="visible"/>
                                      </p:to>
                                    </p:set>
                                    <p:anim calcmode="lin" valueType="num">
                                      <p:cBhvr additive="base">
                                        <p:cTn id="61" dur="500" fill="hold"/>
                                        <p:tgtEl>
                                          <p:spTgt spid="22531">
                                            <p:txEl>
                                              <p:charRg st="606" end="675"/>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2531">
                                            <p:txEl>
                                              <p:charRg st="606" end="675"/>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2531">
                                            <p:txEl>
                                              <p:charRg st="675" end="736"/>
                                            </p:txEl>
                                          </p:spTgt>
                                        </p:tgtEl>
                                        <p:attrNameLst>
                                          <p:attrName>style.visibility</p:attrName>
                                        </p:attrNameLst>
                                      </p:cBhvr>
                                      <p:to>
                                        <p:strVal val="visible"/>
                                      </p:to>
                                    </p:set>
                                    <p:anim calcmode="lin" valueType="num">
                                      <p:cBhvr additive="base">
                                        <p:cTn id="67" dur="500" fill="hold"/>
                                        <p:tgtEl>
                                          <p:spTgt spid="22531">
                                            <p:txEl>
                                              <p:charRg st="675" end="736"/>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2531">
                                            <p:txEl>
                                              <p:charRg st="675" end="73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3"/>
          <p:cNvSpPr/>
          <p:nvPr/>
        </p:nvSpPr>
        <p:spPr>
          <a:xfrm>
            <a:off x="755650" y="476250"/>
            <a:ext cx="6173788" cy="535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#include&lt;iostream&gt;</a:t>
            </a:r>
            <a:endParaRPr lang="zh-CN" altLang="en-US" sz="1800" dirty="0"/>
          </a:p>
          <a:p>
            <a:pPr marL="0" lvl="0" indent="0">
              <a:spcBef>
                <a:spcPct val="0"/>
              </a:spcBef>
              <a:buNone/>
            </a:pPr>
            <a:r>
              <a:rPr lang="zh-CN" altLang="en-US" sz="1800" dirty="0"/>
              <a:t>#include&lt;fstream&gt;</a:t>
            </a:r>
            <a:endParaRPr lang="zh-CN" altLang="en-US" sz="1800" dirty="0"/>
          </a:p>
          <a:p>
            <a:pPr marL="0" lvl="0" indent="0">
              <a:spcBef>
                <a:spcPct val="0"/>
              </a:spcBef>
              <a:buNone/>
            </a:pPr>
            <a:r>
              <a:rPr lang="zh-CN" altLang="en-US" sz="1800" dirty="0"/>
              <a:t>using namespace std;</a:t>
            </a:r>
            <a:endParaRPr lang="zh-CN" altLang="en-US" sz="1800" dirty="0"/>
          </a:p>
          <a:p>
            <a:pPr marL="0" lvl="0" indent="0">
              <a:spcBef>
                <a:spcPct val="0"/>
              </a:spcBef>
              <a:buNone/>
            </a:pPr>
            <a:endParaRPr lang="zh-CN" altLang="en-US" sz="1800" dirty="0"/>
          </a:p>
          <a:p>
            <a:pPr marL="0" lvl="0" indent="0">
              <a:spcBef>
                <a:spcPct val="0"/>
              </a:spcBef>
              <a:buNone/>
            </a:pPr>
            <a:r>
              <a:rPr lang="zh-CN" altLang="en-US" sz="1800" dirty="0"/>
              <a:t>int main (){</a:t>
            </a:r>
            <a:endParaRPr lang="zh-CN" altLang="en-US" sz="1800" dirty="0"/>
          </a:p>
          <a:p>
            <a:pPr marL="0" lvl="0" indent="0">
              <a:spcBef>
                <a:spcPct val="0"/>
              </a:spcBef>
              <a:buNone/>
            </a:pPr>
            <a:r>
              <a:rPr lang="zh-CN" altLang="en-US" sz="1800" dirty="0"/>
              <a:t>        ofstream outFile;</a:t>
            </a:r>
            <a:endParaRPr lang="zh-CN" altLang="en-US" sz="1800" dirty="0"/>
          </a:p>
          <a:p>
            <a:pPr marL="0" lvl="0" indent="0">
              <a:spcBef>
                <a:spcPct val="0"/>
              </a:spcBef>
              <a:buNone/>
            </a:pPr>
            <a:r>
              <a:rPr lang="zh-CN" altLang="en-US" sz="1800" dirty="0"/>
              <a:t>        outFile.open("clients.</a:t>
            </a:r>
            <a:r>
              <a:rPr lang="en-US" altLang="zh-CN" sz="1800" dirty="0"/>
              <a:t>txt</a:t>
            </a:r>
            <a:r>
              <a:rPr lang="zh-CN" altLang="en-US" sz="1800" dirty="0"/>
              <a:t>", ios::out);</a:t>
            </a:r>
            <a:endParaRPr lang="zh-CN" altLang="en-US" sz="1800" dirty="0"/>
          </a:p>
          <a:p>
            <a:pPr marL="0" lvl="0" indent="0">
              <a:spcBef>
                <a:spcPct val="0"/>
              </a:spcBef>
              <a:buNone/>
            </a:pPr>
            <a:r>
              <a:rPr lang="zh-CN" altLang="en-US" sz="1800" dirty="0"/>
              <a:t>        outFile&lt;&lt;"TOTAL";</a:t>
            </a:r>
            <a:endParaRPr lang="en-US" altLang="zh-CN" sz="1800" dirty="0"/>
          </a:p>
          <a:p>
            <a:pPr marL="0" lvl="0" indent="0">
              <a:spcBef>
                <a:spcPct val="0"/>
              </a:spcBef>
              <a:buNone/>
            </a:pPr>
            <a:endParaRPr lang="zh-CN" altLang="en-US" sz="1800" dirty="0"/>
          </a:p>
          <a:p>
            <a:pPr marL="0" lvl="0" indent="0">
              <a:spcBef>
                <a:spcPct val="0"/>
              </a:spcBef>
              <a:buNone/>
            </a:pPr>
            <a:r>
              <a:rPr lang="zh-CN" altLang="en-US" sz="1800" dirty="0"/>
              <a:t>        int sum=10</a:t>
            </a:r>
            <a:r>
              <a:rPr lang="en-US" altLang="zh-CN" sz="1800" dirty="0"/>
              <a:t>, sum1</a:t>
            </a:r>
            <a:r>
              <a:rPr lang="zh-CN" altLang="en-US" sz="1800" dirty="0"/>
              <a:t>;</a:t>
            </a:r>
            <a:endParaRPr lang="zh-CN" altLang="en-US" sz="1800" dirty="0"/>
          </a:p>
          <a:p>
            <a:pPr marL="0" lvl="0" indent="0">
              <a:spcBef>
                <a:spcPct val="0"/>
              </a:spcBef>
              <a:buNone/>
            </a:pPr>
            <a:r>
              <a:rPr lang="zh-CN" altLang="en-US" sz="1800" dirty="0"/>
              <a:t>        outFile&lt;&lt;sum;</a:t>
            </a:r>
            <a:endParaRPr lang="zh-CN" altLang="en-US" sz="1800" dirty="0"/>
          </a:p>
          <a:p>
            <a:pPr marL="0" lvl="0" indent="0">
              <a:spcBef>
                <a:spcPct val="0"/>
              </a:spcBef>
              <a:buNone/>
            </a:pPr>
            <a:r>
              <a:rPr lang="zh-CN" altLang="en-US" sz="1800" dirty="0"/>
              <a:t>        outFile.close();</a:t>
            </a:r>
            <a:endParaRPr lang="en-US" altLang="zh-CN" sz="1800" dirty="0"/>
          </a:p>
          <a:p>
            <a:pPr marL="0" lvl="0" indent="0">
              <a:spcBef>
                <a:spcPct val="0"/>
              </a:spcBef>
              <a:buNone/>
            </a:pPr>
            <a:endParaRPr lang="zh-CN" altLang="en-US" sz="1800" dirty="0"/>
          </a:p>
          <a:p>
            <a:pPr marL="0" lvl="0" indent="0">
              <a:spcBef>
                <a:spcPct val="0"/>
              </a:spcBef>
              <a:buNone/>
            </a:pPr>
            <a:r>
              <a:rPr lang="zh-CN" altLang="en-US" sz="1800" dirty="0"/>
              <a:t>        ifstream inFile("clients.</a:t>
            </a:r>
            <a:r>
              <a:rPr lang="en-US" altLang="zh-CN" sz="1800" dirty="0"/>
              <a:t>txt</a:t>
            </a:r>
            <a:r>
              <a:rPr lang="zh-CN" altLang="en-US" sz="1800" dirty="0"/>
              <a:t>",ios::in);</a:t>
            </a:r>
            <a:endParaRPr lang="zh-CN" altLang="en-US" sz="1800" dirty="0"/>
          </a:p>
          <a:p>
            <a:pPr marL="0" lvl="0" indent="0">
              <a:spcBef>
                <a:spcPct val="0"/>
              </a:spcBef>
              <a:buNone/>
            </a:pPr>
            <a:r>
              <a:rPr lang="zh-CN" altLang="en-US" sz="1800" dirty="0"/>
              <a:t>        string str1;</a:t>
            </a:r>
            <a:endParaRPr lang="zh-CN" altLang="en-US" sz="1800" dirty="0"/>
          </a:p>
          <a:p>
            <a:pPr marL="0" lvl="0" indent="0">
              <a:spcBef>
                <a:spcPct val="0"/>
              </a:spcBef>
              <a:buNone/>
            </a:pPr>
            <a:r>
              <a:rPr lang="zh-CN" altLang="en-US" sz="1800" dirty="0"/>
              <a:t>        inFile&gt;&gt;str1</a:t>
            </a:r>
            <a:r>
              <a:rPr lang="en-US" altLang="zh-CN" sz="1800" dirty="0"/>
              <a:t>&gt;&gt;sum1</a:t>
            </a:r>
            <a:r>
              <a:rPr lang="zh-CN" altLang="en-US" sz="1800" dirty="0"/>
              <a:t>;</a:t>
            </a:r>
            <a:endParaRPr lang="zh-CN" altLang="en-US" sz="1800" dirty="0"/>
          </a:p>
          <a:p>
            <a:pPr marL="0" lvl="0" indent="0">
              <a:spcBef>
                <a:spcPct val="0"/>
              </a:spcBef>
              <a:buNone/>
            </a:pPr>
            <a:r>
              <a:rPr lang="zh-CN" altLang="en-US" sz="1800" dirty="0"/>
              <a:t>        cout&lt;&lt;str1&lt;&lt;endl</a:t>
            </a:r>
            <a:r>
              <a:rPr lang="en-US" altLang="zh-CN" sz="1800" dirty="0"/>
              <a:t>&lt;&lt;sum1&lt;&lt;endl</a:t>
            </a:r>
            <a:r>
              <a:rPr lang="zh-CN" altLang="en-US" sz="1800" dirty="0"/>
              <a:t>;</a:t>
            </a:r>
            <a:endParaRPr lang="zh-CN" altLang="en-US" sz="1800" dirty="0"/>
          </a:p>
          <a:p>
            <a:pPr marL="0" lvl="0" indent="0">
              <a:spcBef>
                <a:spcPct val="0"/>
              </a:spcBef>
              <a:buNone/>
            </a:pPr>
            <a:r>
              <a:rPr lang="zh-CN" altLang="en-US" sz="1800" dirty="0"/>
              <a:t>        return 0;</a:t>
            </a:r>
            <a:endParaRPr lang="zh-CN" altLang="en-US" sz="1800" dirty="0"/>
          </a:p>
          <a:p>
            <a:pPr marL="0" lvl="0" indent="0">
              <a:spcBef>
                <a:spcPct val="0"/>
              </a:spcBef>
              <a:buNone/>
            </a:pPr>
            <a:r>
              <a:rPr lang="zh-CN" altLang="en-US" sz="1800" dirty="0"/>
              <a:t>}</a:t>
            </a:r>
            <a:endParaRPr lang="zh-CN" altLang="en-US" sz="1800" dirty="0"/>
          </a:p>
        </p:txBody>
      </p:sp>
    </p:spTree>
  </p:cSld>
  <p:clrMapOvr>
    <a:masterClrMapping/>
  </p:clrMapOvr>
</p:sld>
</file>

<file path=ppt/tags/tag1.xml><?xml version="1.0" encoding="utf-8"?>
<p:tagLst xmlns:p="http://schemas.openxmlformats.org/presentationml/2006/main">
  <p:tag name="commondata" val="eyJoZGlkIjoiNzQ3YzYyN2FjYWY5NjgxMmEzMjZhM2E2NjM0MDE0ZmM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15398</Words>
  <Application>WPS 演示</Application>
  <PresentationFormat>全屏显示(4:3)</PresentationFormat>
  <Paragraphs>698</Paragraphs>
  <Slides>58</Slides>
  <Notes>1</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58</vt:i4>
      </vt:variant>
    </vt:vector>
  </HeadingPairs>
  <TitlesOfParts>
    <vt:vector size="75" baseType="lpstr">
      <vt:lpstr>Arial</vt:lpstr>
      <vt:lpstr>宋体</vt:lpstr>
      <vt:lpstr>Wingdings</vt:lpstr>
      <vt:lpstr>Comic Sans MS</vt:lpstr>
      <vt:lpstr>Times New Roman</vt:lpstr>
      <vt:lpstr>微软雅黑</vt:lpstr>
      <vt:lpstr>Arial Unicode MS</vt:lpstr>
      <vt:lpstr>Courier New</vt:lpstr>
      <vt:lpstr>Prestige Elite</vt:lpstr>
      <vt:lpstr>Segoe Print</vt:lpstr>
      <vt:lpstr>Officina Sans</vt:lpstr>
      <vt:lpstr>Yu Gothic</vt:lpstr>
      <vt:lpstr>默认设计模板</vt:lpstr>
      <vt:lpstr>Word.Document.8</vt:lpstr>
      <vt:lpstr>Word.Document.8</vt:lpstr>
      <vt:lpstr>Word.Document.8</vt:lpstr>
      <vt:lpstr>Word.Document.8</vt:lpstr>
      <vt:lpstr>Chapter 11</vt:lpstr>
      <vt:lpstr>  What is a File?</vt:lpstr>
      <vt:lpstr>PowerPoint 演示文稿</vt:lpstr>
      <vt:lpstr>Using Input/Output Files </vt:lpstr>
      <vt:lpstr>The Process of Using a File</vt:lpstr>
      <vt:lpstr>How to open a file in C++</vt:lpstr>
      <vt:lpstr>How to open a file in C++ ?</vt:lpstr>
      <vt:lpstr>File Open Modes</vt:lpstr>
      <vt:lpstr>PowerPoint 演示文稿</vt:lpstr>
      <vt:lpstr>PowerPoint 演示文稿</vt:lpstr>
      <vt:lpstr>Testing for Open Errors</vt:lpstr>
      <vt:lpstr>Another way to Test for Open Errors</vt:lpstr>
      <vt:lpstr>12.6  Closing a File</vt:lpstr>
      <vt:lpstr> Using &lt;&lt; to Write Information to a File</vt:lpstr>
      <vt:lpstr>PowerPoint 演示文稿</vt:lpstr>
      <vt:lpstr>PowerPoint 演示文稿</vt:lpstr>
      <vt:lpstr>  Using &gt;&gt; to Read Information from a File</vt:lpstr>
      <vt:lpstr>PowerPoint 演示文稿</vt:lpstr>
      <vt:lpstr>Detecting the End of a File</vt:lpstr>
      <vt:lpstr>PowerPoint 演示文稿</vt:lpstr>
      <vt:lpstr>Program continues</vt:lpstr>
      <vt:lpstr>Program Screen Output</vt:lpstr>
      <vt:lpstr>More Detailed Errors in File I/O</vt:lpstr>
      <vt:lpstr>PowerPoint 演示文稿</vt:lpstr>
      <vt:lpstr>PowerPoint 演示文稿</vt:lpstr>
      <vt:lpstr>PowerPoint 演示文稿</vt:lpstr>
      <vt:lpstr>PowerPoint 演示文稿</vt:lpstr>
      <vt:lpstr>Program Output</vt:lpstr>
      <vt:lpstr>  Member Functions for Reading and Writing Files</vt:lpstr>
      <vt:lpstr>The getline Member Function</vt:lpstr>
      <vt:lpstr>PowerPoint 演示文稿</vt:lpstr>
      <vt:lpstr>Program Screen Output</vt:lpstr>
      <vt:lpstr>PowerPoint 演示文稿</vt:lpstr>
      <vt:lpstr>Program Screen Output</vt:lpstr>
      <vt:lpstr>The put and get Member Functions</vt:lpstr>
      <vt:lpstr>PowerPoint 演示文稿</vt:lpstr>
      <vt:lpstr> Binary Files</vt:lpstr>
      <vt:lpstr>PowerPoint 演示文稿</vt:lpstr>
      <vt:lpstr>PowerPoint 演示文稿</vt:lpstr>
      <vt:lpstr>Program Screen Output</vt:lpstr>
      <vt:lpstr>Reading and writing a class object</vt:lpstr>
      <vt:lpstr>  以下程序首先将3位学生的学号、姓名和成绩写入二进制文件    f8.dat中，然后将该文件中的数据读到数组中，并将其输出到   屏幕上。</vt:lpstr>
      <vt:lpstr>PowerPoint 演示文稿</vt:lpstr>
      <vt:lpstr>PowerPoint 演示文稿</vt:lpstr>
      <vt:lpstr>  Random Access Files</vt:lpstr>
      <vt:lpstr>PowerPoint 演示文稿</vt:lpstr>
      <vt:lpstr>Default Actions</vt:lpstr>
      <vt:lpstr>Moving within the File</vt:lpstr>
      <vt:lpstr>The seekg and seekp Member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Program Screen Output</vt:lpstr>
      <vt:lpstr>The tellp and tellg Member Functions</vt:lpstr>
    </vt:vector>
  </TitlesOfParts>
  <Company>CSG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creator>YuChang</dc:creator>
  <cp:lastModifiedBy>Yan</cp:lastModifiedBy>
  <cp:revision>116</cp:revision>
  <dcterms:created xsi:type="dcterms:W3CDTF">2012-11-26T05:25:00Z</dcterms:created>
  <dcterms:modified xsi:type="dcterms:W3CDTF">2024-06-06T03:50:01Z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4EDAC1C3EB924004AC9F78A4C31C30A8_12</vt:lpwstr>
  </property>
  <property fmtid="{D5CDD505-2E9C-101B-9397-08002B2CF9AE}" pid="3" name="KSOProductBuildVer">
    <vt:lpwstr>2052-12.1.0.16929</vt:lpwstr>
  </property>
</Properties>
</file>