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293" r:id="rId5"/>
    <p:sldId id="319" r:id="rId6"/>
    <p:sldId id="258" r:id="rId8"/>
    <p:sldId id="260" r:id="rId9"/>
    <p:sldId id="320" r:id="rId10"/>
    <p:sldId id="261" r:id="rId11"/>
    <p:sldId id="321" r:id="rId12"/>
    <p:sldId id="262" r:id="rId13"/>
    <p:sldId id="294" r:id="rId14"/>
    <p:sldId id="263" r:id="rId15"/>
    <p:sldId id="272" r:id="rId16"/>
    <p:sldId id="271" r:id="rId17"/>
    <p:sldId id="273" r:id="rId18"/>
    <p:sldId id="275" r:id="rId19"/>
    <p:sldId id="276" r:id="rId20"/>
    <p:sldId id="278" r:id="rId21"/>
    <p:sldId id="322" r:id="rId22"/>
    <p:sldId id="280" r:id="rId23"/>
    <p:sldId id="323" r:id="rId24"/>
    <p:sldId id="324" r:id="rId25"/>
    <p:sldId id="325" r:id="rId26"/>
    <p:sldId id="326" r:id="rId27"/>
    <p:sldId id="279" r:id="rId28"/>
    <p:sldId id="285" r:id="rId29"/>
    <p:sldId id="290" r:id="rId30"/>
    <p:sldId id="291" r:id="rId31"/>
    <p:sldId id="297" r:id="rId32"/>
    <p:sldId id="292" r:id="rId33"/>
  </p:sldIdLst>
  <p:sldSz cx="9144000" cy="6858000" type="screen4x3"/>
  <p:notesSz cx="6858000" cy="9144000"/>
  <p:custDataLst>
    <p:tags r:id="rId37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14"/>
    <p:restoredTop sz="93961"/>
  </p:normalViewPr>
  <p:slideViewPr>
    <p:cSldViewPr showGuides="1">
      <p:cViewPr varScale="1">
        <p:scale>
          <a:sx n="72" d="100"/>
          <a:sy n="72" d="100"/>
        </p:scale>
        <p:origin x="84" y="744"/>
      </p:cViewPr>
      <p:guideLst>
        <p:guide orient="horz" pos="213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243" name="Rectangle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2075" tIns="46038" rIns="92075" bIns="46038" anchor="t" anchorCtr="0"/>
          <a:p>
            <a:pPr lvl="0" eaLnBrk="1" hangingPunct="1"/>
            <a:endParaRPr lang="zh-CN" altLang="zh-CN" dirty="0"/>
          </a:p>
        </p:txBody>
      </p:sp>
      <p:sp>
        <p:nvSpPr>
          <p:cNvPr id="10244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>
            <a:solidFill>
              <a:schemeClr val="tx1">
                <a:alpha val="100000"/>
              </a:schemeClr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147" name="Rectangle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2075" tIns="46038" rIns="92075" bIns="46038" anchor="t" anchorCtr="0"/>
          <a:p>
            <a:pPr lvl="0" eaLnBrk="1" hangingPunct="1"/>
            <a:endParaRPr lang="zh-CN" altLang="zh-CN" dirty="0"/>
          </a:p>
        </p:txBody>
      </p:sp>
      <p:sp>
        <p:nvSpPr>
          <p:cNvPr id="6148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>
            <a:solidFill>
              <a:schemeClr val="tx1">
                <a:alpha val="100000"/>
              </a:schemeClr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zh-CN" sz="4400" kern="1200" dirty="0">
                <a:latin typeface="+mj-lt"/>
                <a:ea typeface="+mj-ea"/>
                <a:cs typeface="+mj-cs"/>
              </a:rPr>
              <a:t>Chapter 12 </a:t>
            </a:r>
            <a:endParaRPr lang="en-US" altLang="zh-CN" sz="4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Templates</a:t>
            </a:r>
            <a:endParaRPr lang="en-US" altLang="zh-CN" sz="320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Text Box 4"/>
          <p:cNvSpPr txBox="1"/>
          <p:nvPr/>
        </p:nvSpPr>
        <p:spPr>
          <a:xfrm>
            <a:off x="5364163" y="333375"/>
            <a:ext cx="3384550" cy="862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000" dirty="0"/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000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59"/>
            <a:ext cx="3816424" cy="510912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800" b="1" dirty="0"/>
              <a:t>//</a:t>
            </a:r>
            <a:r>
              <a:rPr lang="en-US" altLang="zh-CN" sz="1800" b="1" dirty="0" err="1"/>
              <a:t>Stack.h</a:t>
            </a:r>
            <a:endParaRPr lang="en-US" altLang="zh-CN" sz="1800" b="1" dirty="0"/>
          </a:p>
          <a:p>
            <a:pPr eaLnBrk="1" hangingPunct="1"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template&lt;class </a:t>
            </a:r>
            <a:r>
              <a:rPr lang="en-US" altLang="zh-CN" sz="1800" b="1" dirty="0" err="1">
                <a:solidFill>
                  <a:srgbClr val="FF0000"/>
                </a:solidFill>
              </a:rPr>
              <a:t>T,int</a:t>
            </a:r>
            <a:r>
              <a:rPr lang="en-US" altLang="zh-CN" sz="1800" b="1" dirty="0">
                <a:solidFill>
                  <a:srgbClr val="FF0000"/>
                </a:solidFill>
              </a:rPr>
              <a:t> MAXSIZE&gt;  </a:t>
            </a:r>
            <a:r>
              <a:rPr lang="en-US" altLang="zh-CN" sz="1800" b="1" dirty="0"/>
              <a:t>  </a:t>
            </a:r>
            <a:endParaRPr lang="en-US" altLang="zh-CN" sz="1800" b="1" dirty="0"/>
          </a:p>
          <a:p>
            <a:pPr eaLnBrk="1" hangingPunct="1">
              <a:buFontTx/>
              <a:buNone/>
            </a:pPr>
            <a:r>
              <a:rPr lang="en-US" altLang="zh-CN" sz="1800" b="1" dirty="0"/>
              <a:t>class Stack{</a:t>
            </a:r>
            <a:endParaRPr lang="en-US" altLang="zh-CN" sz="1800" b="1" dirty="0"/>
          </a:p>
          <a:p>
            <a:pPr eaLnBrk="1" hangingPunct="1">
              <a:buFontTx/>
              <a:buNone/>
            </a:pPr>
            <a:r>
              <a:rPr lang="en-US" altLang="zh-CN" sz="1800" b="1" dirty="0"/>
              <a:t>private:</a:t>
            </a:r>
            <a:endParaRPr lang="en-US" altLang="zh-CN" sz="1800" b="1" dirty="0"/>
          </a:p>
          <a:p>
            <a:pPr eaLnBrk="1" hangingPunct="1">
              <a:buFontTx/>
              <a:buNone/>
            </a:pPr>
            <a:r>
              <a:rPr lang="en-US" altLang="zh-CN" sz="1800" b="1" dirty="0"/>
              <a:t>	T </a:t>
            </a:r>
            <a:r>
              <a:rPr lang="en-US" altLang="zh-CN" sz="1800" b="1" dirty="0" err="1"/>
              <a:t>data</a:t>
            </a:r>
            <a:r>
              <a:rPr lang="en-US" altLang="zh-CN" sz="1800" b="1" dirty="0"/>
              <a:t>[MAXSIZE];              </a:t>
            </a:r>
            <a:endParaRPr lang="en-US" altLang="zh-CN" sz="1800" b="1" dirty="0"/>
          </a:p>
          <a:p>
            <a:pPr eaLnBrk="1" hangingPunct="1">
              <a:buFontTx/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top;                         </a:t>
            </a:r>
            <a:endParaRPr lang="zh-CN" altLang="en-US" sz="1800" b="1" dirty="0"/>
          </a:p>
          <a:p>
            <a:pPr eaLnBrk="1" hangingPunct="1">
              <a:buFontTx/>
              <a:buNone/>
            </a:pPr>
            <a:r>
              <a:rPr lang="en-US" altLang="zh-CN" sz="1800" b="1" dirty="0"/>
              <a:t>public:</a:t>
            </a:r>
            <a:endParaRPr lang="en-US" altLang="zh-CN" sz="1800" b="1" dirty="0"/>
          </a:p>
          <a:p>
            <a:pPr eaLnBrk="1" hangingPunct="1">
              <a:buFontTx/>
              <a:buNone/>
            </a:pPr>
            <a:r>
              <a:rPr lang="en-US" altLang="zh-CN" sz="1800" b="1" dirty="0"/>
              <a:t>	Stack(){top=0;};</a:t>
            </a:r>
            <a:endParaRPr lang="en-US" altLang="zh-CN" sz="1800" b="1" dirty="0"/>
          </a:p>
          <a:p>
            <a:pPr eaLnBrk="1" hangingPunct="1"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>
                <a:solidFill>
                  <a:srgbClr val="FF0000"/>
                </a:solidFill>
              </a:rPr>
              <a:t>void push(T e);                </a:t>
            </a:r>
            <a:r>
              <a:rPr lang="zh-CN" altLang="en-US" sz="1800" b="1" dirty="0">
                <a:solidFill>
                  <a:srgbClr val="FF0000"/>
                </a:solidFill>
              </a:rPr>
              <a:t>   </a:t>
            </a:r>
            <a:endParaRPr lang="zh-CN" altLang="en-US" sz="1800" b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</a:rPr>
              <a:t>T pop();      </a:t>
            </a:r>
            <a:r>
              <a:rPr lang="en-US" altLang="zh-CN" sz="1800" b="1" dirty="0">
                <a:solidFill>
                  <a:srgbClr val="0000CC"/>
                </a:solidFill>
              </a:rPr>
              <a:t>          </a:t>
            </a:r>
            <a:r>
              <a:rPr lang="en-US" altLang="zh-CN" sz="1800" b="1" dirty="0"/>
              <a:t>          </a:t>
            </a:r>
            <a:endParaRPr lang="zh-CN" altLang="en-US" sz="1800" b="1" dirty="0"/>
          </a:p>
          <a:p>
            <a:pPr eaLnBrk="1" hangingPunct="1">
              <a:buFontTx/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bool empty()</a:t>
            </a:r>
            <a:endParaRPr lang="en-US" altLang="zh-CN" sz="1800" b="1" dirty="0"/>
          </a:p>
          <a:p>
            <a:pPr eaLnBrk="1" hangingPunct="1">
              <a:buFontTx/>
              <a:buNone/>
            </a:pPr>
            <a:r>
              <a:rPr lang="en-US" altLang="zh-CN" sz="1800" b="1" dirty="0"/>
              <a:t>	{  return top==0;}  	</a:t>
            </a:r>
            <a:endParaRPr lang="zh-CN" altLang="en-US" sz="1800" b="1" dirty="0"/>
          </a:p>
          <a:p>
            <a:pPr eaLnBrk="1" hangingPunct="1">
              <a:buFontTx/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bool full()</a:t>
            </a:r>
            <a:endParaRPr lang="en-US" altLang="zh-CN" sz="1800" b="1" dirty="0"/>
          </a:p>
          <a:p>
            <a:pPr eaLnBrk="1" hangingPunct="1">
              <a:buFontTx/>
              <a:buNone/>
            </a:pPr>
            <a:r>
              <a:rPr lang="en-US" altLang="zh-CN" sz="1800" b="1" dirty="0"/>
              <a:t>	{  return top==MAXSIZE;}</a:t>
            </a:r>
            <a:endParaRPr lang="zh-CN" altLang="en-US" sz="1800" b="1" dirty="0"/>
          </a:p>
          <a:p>
            <a:pPr eaLnBrk="1" hangingPunct="1">
              <a:buFontTx/>
              <a:buNone/>
            </a:pPr>
            <a:r>
              <a:rPr lang="en-US" altLang="zh-CN" sz="1800" b="1" dirty="0"/>
              <a:t>};</a:t>
            </a:r>
            <a:endParaRPr lang="zh-CN" altLang="en-US" sz="18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023860" y="1278561"/>
            <a:ext cx="4940627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>
                <a:solidFill>
                  <a:srgbClr val="FF0000"/>
                </a:solidFill>
              </a:rPr>
              <a:t>template&lt;class </a:t>
            </a:r>
            <a:r>
              <a:rPr lang="en-US" altLang="zh-CN" sz="1800" b="1" kern="0" dirty="0" err="1">
                <a:solidFill>
                  <a:srgbClr val="FF0000"/>
                </a:solidFill>
              </a:rPr>
              <a:t>T,int</a:t>
            </a:r>
            <a:r>
              <a:rPr lang="en-US" altLang="zh-CN" sz="1800" b="1" kern="0" dirty="0">
                <a:solidFill>
                  <a:srgbClr val="FF0000"/>
                </a:solidFill>
              </a:rPr>
              <a:t> MAXSIZE&gt;		</a:t>
            </a:r>
            <a:endParaRPr lang="en-US" altLang="zh-CN" sz="1800" b="1" kern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>
                <a:solidFill>
                  <a:srgbClr val="FF0000"/>
                </a:solidFill>
              </a:rPr>
              <a:t>void Stack&lt; T, MAXSIZE&gt;::push(T e) </a:t>
            </a:r>
            <a:r>
              <a:rPr lang="en-US" altLang="zh-CN" sz="1800" b="1" kern="0" dirty="0">
                <a:solidFill>
                  <a:schemeClr val="tx1"/>
                </a:solidFill>
              </a:rPr>
              <a:t>{</a:t>
            </a:r>
            <a:endParaRPr lang="en-US" altLang="zh-CN" sz="1800" b="1" kern="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>
                <a:solidFill>
                  <a:schemeClr val="tx1"/>
                </a:solidFill>
              </a:rPr>
              <a:t>	if(top==MAXSIZE){</a:t>
            </a:r>
            <a:endParaRPr lang="en-US" altLang="zh-CN" sz="1800" b="1" kern="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>
                <a:solidFill>
                  <a:schemeClr val="tx1"/>
                </a:solidFill>
              </a:rPr>
              <a:t>	    </a:t>
            </a:r>
            <a:r>
              <a:rPr lang="en-US" altLang="zh-CN" sz="1800" b="1" kern="0" dirty="0" err="1">
                <a:solidFill>
                  <a:schemeClr val="tx1"/>
                </a:solidFill>
              </a:rPr>
              <a:t>cout</a:t>
            </a:r>
            <a:r>
              <a:rPr lang="en-US" altLang="zh-CN" sz="1800" b="1" kern="0" dirty="0">
                <a:solidFill>
                  <a:schemeClr val="tx1"/>
                </a:solidFill>
              </a:rPr>
              <a:t>&lt;&lt;"</a:t>
            </a:r>
            <a:r>
              <a:rPr lang="zh-CN" altLang="en-US" sz="1800" b="1" kern="0" dirty="0">
                <a:solidFill>
                  <a:schemeClr val="tx1"/>
                </a:solidFill>
              </a:rPr>
              <a:t>栈已满，不能再加入元素了！</a:t>
            </a:r>
            <a:r>
              <a:rPr lang="en-US" altLang="zh-CN" sz="1800" b="1" kern="0" dirty="0">
                <a:solidFill>
                  <a:schemeClr val="tx1"/>
                </a:solidFill>
              </a:rPr>
              <a:t>";</a:t>
            </a:r>
            <a:endParaRPr lang="en-US" altLang="zh-CN" sz="1800" b="1" kern="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>
                <a:solidFill>
                  <a:schemeClr val="tx1"/>
                </a:solidFill>
              </a:rPr>
              <a:t>	    return;</a:t>
            </a:r>
            <a:endParaRPr lang="en-US" altLang="zh-CN" sz="1800" b="1" kern="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>
                <a:solidFill>
                  <a:schemeClr val="tx1"/>
                </a:solidFill>
              </a:rPr>
              <a:t>	}</a:t>
            </a:r>
            <a:endParaRPr lang="en-US" altLang="zh-CN" sz="1800" b="1" kern="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>
                <a:solidFill>
                  <a:schemeClr val="tx1"/>
                </a:solidFill>
              </a:rPr>
              <a:t>	</a:t>
            </a:r>
            <a:r>
              <a:rPr lang="en-US" altLang="zh-CN" sz="1800" b="1" kern="0" dirty="0" err="1">
                <a:solidFill>
                  <a:schemeClr val="tx1"/>
                </a:solidFill>
              </a:rPr>
              <a:t>elems</a:t>
            </a:r>
            <a:r>
              <a:rPr lang="en-US" altLang="zh-CN" sz="1800" b="1" kern="0" dirty="0">
                <a:solidFill>
                  <a:schemeClr val="tx1"/>
                </a:solidFill>
              </a:rPr>
              <a:t>[top++]=e;</a:t>
            </a:r>
            <a:endParaRPr lang="en-US" altLang="zh-CN" sz="1800" b="1" kern="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>
                <a:solidFill>
                  <a:schemeClr val="tx1"/>
                </a:solidFill>
              </a:rPr>
              <a:t>}</a:t>
            </a:r>
            <a:endParaRPr lang="en-US" altLang="zh-CN" sz="1800" b="1" kern="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>
                <a:solidFill>
                  <a:srgbClr val="FF0000"/>
                </a:solidFill>
              </a:rPr>
              <a:t>template&lt;class </a:t>
            </a:r>
            <a:r>
              <a:rPr lang="en-US" altLang="zh-CN" sz="1800" b="1" kern="0" dirty="0" err="1">
                <a:solidFill>
                  <a:srgbClr val="FF0000"/>
                </a:solidFill>
              </a:rPr>
              <a:t>T,int</a:t>
            </a:r>
            <a:r>
              <a:rPr lang="en-US" altLang="zh-CN" sz="1800" b="1" kern="0" dirty="0">
                <a:solidFill>
                  <a:srgbClr val="FF0000"/>
                </a:solidFill>
              </a:rPr>
              <a:t> MAXSIZE&gt;		</a:t>
            </a:r>
            <a:endParaRPr lang="en-US" altLang="zh-CN" sz="1800" b="1" kern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>
                <a:solidFill>
                  <a:srgbClr val="FF0000"/>
                </a:solidFill>
              </a:rPr>
              <a:t>inline T Stack&lt;T, MAXSIZE&gt;::pop()</a:t>
            </a:r>
            <a:r>
              <a:rPr lang="en-US" altLang="zh-CN" sz="1800" b="1" kern="0" dirty="0"/>
              <a:t>{</a:t>
            </a:r>
            <a:endParaRPr lang="en-US" altLang="zh-CN" sz="18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	if(top&lt;=0){</a:t>
            </a:r>
            <a:endParaRPr lang="en-US" altLang="zh-CN" sz="18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	    </a:t>
            </a:r>
            <a:r>
              <a:rPr lang="en-US" altLang="zh-CN" sz="1800" b="1" kern="0" dirty="0" err="1"/>
              <a:t>cout</a:t>
            </a:r>
            <a:r>
              <a:rPr lang="en-US" altLang="zh-CN" sz="1800" b="1" kern="0" dirty="0"/>
              <a:t>&lt;&lt;"</a:t>
            </a:r>
            <a:r>
              <a:rPr lang="zh-CN" altLang="en-US" sz="1800" b="1" kern="0" dirty="0"/>
              <a:t>栈已空，不能再弹出元素了！</a:t>
            </a:r>
            <a:r>
              <a:rPr lang="en-US" altLang="zh-CN" sz="1800" b="1" kern="0" dirty="0"/>
              <a:t>"</a:t>
            </a:r>
            <a:endParaRPr lang="en-US" altLang="zh-CN" sz="18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                 &lt;&lt;</a:t>
            </a:r>
            <a:r>
              <a:rPr lang="en-US" altLang="zh-CN" sz="1800" b="1" kern="0" dirty="0" err="1"/>
              <a:t>endl</a:t>
            </a:r>
            <a:r>
              <a:rPr lang="en-US" altLang="zh-CN" sz="1800" b="1" kern="0" dirty="0"/>
              <a:t>;</a:t>
            </a:r>
            <a:endParaRPr lang="en-US" altLang="zh-CN" sz="18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	    return 0;</a:t>
            </a:r>
            <a:endParaRPr lang="en-US" altLang="zh-CN" sz="18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	}</a:t>
            </a:r>
            <a:endParaRPr lang="en-US" altLang="zh-CN" sz="18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	top--;</a:t>
            </a:r>
            <a:endParaRPr lang="en-US" altLang="zh-CN" sz="18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	return </a:t>
            </a:r>
            <a:r>
              <a:rPr lang="en-US" altLang="zh-CN" sz="1800" b="1" kern="0" dirty="0" err="1"/>
              <a:t>elems</a:t>
            </a:r>
            <a:r>
              <a:rPr lang="en-US" altLang="zh-CN" sz="1800" b="1" kern="0" dirty="0"/>
              <a:t>[top];</a:t>
            </a:r>
            <a:endParaRPr lang="en-US" altLang="zh-CN" sz="18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} </a:t>
            </a:r>
            <a:endParaRPr lang="zh-CN" altLang="en-US" sz="1800" b="1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Class Template Instantiation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953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dirty="0"/>
              <a:t>A </a:t>
            </a:r>
            <a:r>
              <a:rPr lang="en-US" altLang="zh-CN" sz="2400" i="1" dirty="0">
                <a:solidFill>
                  <a:srgbClr val="FF0000"/>
                </a:solidFill>
              </a:rPr>
              <a:t>template class </a:t>
            </a:r>
            <a:r>
              <a:rPr lang="en-US" altLang="zh-CN" sz="2400" dirty="0"/>
              <a:t>is a class built from a class template.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process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creating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template</a:t>
            </a:r>
            <a:r>
              <a:rPr lang="zh-CN" altLang="en-US" sz="2400" dirty="0"/>
              <a:t> </a:t>
            </a:r>
            <a:r>
              <a:rPr lang="en-US" altLang="zh-CN" sz="2400" dirty="0"/>
              <a:t>class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class</a:t>
            </a:r>
            <a:r>
              <a:rPr lang="zh-CN" altLang="en-US" sz="2400" dirty="0"/>
              <a:t> </a:t>
            </a:r>
            <a:r>
              <a:rPr lang="en-US" altLang="zh-CN" sz="2400" dirty="0"/>
              <a:t>template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called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i="1" dirty="0">
                <a:solidFill>
                  <a:srgbClr val="FF0000"/>
                </a:solidFill>
              </a:rPr>
              <a:t>instantiation</a:t>
            </a:r>
            <a:r>
              <a:rPr lang="zh-CN" altLang="en-US" sz="2400" dirty="0">
                <a:solidFill>
                  <a:srgbClr val="FF0000"/>
                </a:solidFill>
              </a:rPr>
              <a:t>（实例化）</a:t>
            </a:r>
            <a:r>
              <a:rPr lang="en-US" altLang="zh-CN" sz="2400" dirty="0"/>
              <a:t>. When an object is defined using a class template, causes the instantiation of the class template</a:t>
            </a:r>
            <a:endParaRPr lang="en-US" altLang="zh-CN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sz="2400" dirty="0"/>
              <a:t>When instantiating a class template, if the template parameter is a type parameter, you must specify a specific type for it; if the template parameter is a non-type parameter, you must specify a constant value for it.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     </a:t>
            </a:r>
            <a:endParaRPr lang="en-US" altLang="zh-CN" sz="2400" b="1" dirty="0">
              <a:solidFill>
                <a:srgbClr val="FF0000"/>
              </a:solidFill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              Stack&lt;int,10&gt;  My</a:t>
            </a:r>
            <a:r>
              <a:rPr lang="en-US" altLang="zh-CN" sz="2400" b="1" dirty="0" err="1">
                <a:solidFill>
                  <a:srgbClr val="FF0000"/>
                </a:solidFill>
                <a:sym typeface="+mn-ea"/>
              </a:rPr>
              <a:t>Stack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;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/>
            <a:endParaRPr lang="en-US" altLang="zh-C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en-US" altLang="zh-CN" dirty="0"/>
              <a:t>Function Templates</a:t>
            </a:r>
            <a:endParaRPr lang="en-US" altLang="zh-CN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/>
            <a:r>
              <a:rPr lang="en-US" altLang="zh-CN" dirty="0"/>
              <a:t>Current scenario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We rewrite functions Min(), Max() for many different types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There has to be a better way</a:t>
            </a:r>
            <a:endParaRPr lang="en-US" altLang="zh-CN" dirty="0"/>
          </a:p>
          <a:p>
            <a:pPr eaLnBrk="1" hangingPunct="1"/>
            <a:r>
              <a:rPr lang="en-US" altLang="zh-CN" dirty="0"/>
              <a:t>Function template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Describes a </a:t>
            </a:r>
            <a:r>
              <a:rPr lang="en-US" altLang="zh-CN" dirty="0">
                <a:solidFill>
                  <a:srgbClr val="0000FF"/>
                </a:solidFill>
              </a:rPr>
              <a:t>function format </a:t>
            </a:r>
            <a:r>
              <a:rPr lang="en-US" altLang="zh-CN" dirty="0"/>
              <a:t>that when instantiated with particulars generates a </a:t>
            </a:r>
            <a:r>
              <a:rPr lang="en-US" altLang="zh-CN" dirty="0">
                <a:solidFill>
                  <a:srgbClr val="0000FF"/>
                </a:solidFill>
              </a:rPr>
              <a:t>function definition</a:t>
            </a:r>
            <a:endParaRPr lang="en-US" altLang="zh-CN" dirty="0">
              <a:solidFill>
                <a:srgbClr val="0000FF"/>
              </a:solidFill>
            </a:endParaRPr>
          </a:p>
          <a:p>
            <a:pPr lvl="2" eaLnBrk="1" hangingPunct="1"/>
            <a:r>
              <a:rPr lang="en-US" altLang="zh-CN" dirty="0"/>
              <a:t>Write once, use multiple times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zh-CN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general form:</a:t>
            </a:r>
            <a:endParaRPr lang="en-US" altLang="zh-CN" sz="2800" dirty="0"/>
          </a:p>
          <a:p>
            <a:pPr eaLnBrk="1" hangingPunct="1">
              <a:buNone/>
            </a:pPr>
            <a:endParaRPr lang="en-US" altLang="zh-CN" sz="2800" dirty="0"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template &lt;class T1, class T2, …&gt;</a:t>
            </a:r>
            <a:r>
              <a:rPr lang="en-US" altLang="zh-CN" sz="2000" dirty="0">
                <a:latin typeface="Courier New" panose="02070309020205020404" pitchFamily="49" charset="0"/>
              </a:rPr>
              <a:t>  // template header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returntype functionname (arguments of type T1/T2)</a:t>
            </a: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 {…</a:t>
            </a: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}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dirty="0"/>
              <a:t>function template also can have non-type paremeters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9248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An Example Function Template</a:t>
            </a:r>
            <a:endParaRPr lang="en-US" altLang="zh-CN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395288" y="1268413"/>
            <a:ext cx="8229600" cy="4525962"/>
          </a:xfrm>
        </p:spPr>
        <p:txBody>
          <a:bodyPr vert="horz" wrap="square" lIns="91440" tIns="45720" rIns="91440" bIns="45720" anchor="t" anchorCtr="0"/>
          <a:p>
            <a:pPr lvl="1" eaLnBrk="1" hangingPunct="1">
              <a:buNone/>
            </a:pPr>
            <a:endParaRPr lang="en-US" altLang="zh-CN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endParaRPr lang="en-US" altLang="zh-CN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endParaRPr lang="en-US" altLang="zh-CN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      </a:t>
            </a:r>
            <a:r>
              <a:rPr lang="en-US" altLang="zh-CN" sz="2400" b="1" dirty="0">
                <a:latin typeface="Courier New" panose="02070309020205020404" pitchFamily="49" charset="0"/>
              </a:rPr>
              <a:t>template &lt;class T&gt;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  T Min(const T &amp;a, const T &amp;b) {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	         if (a &lt; b)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		           return a;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	         else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		           return b;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  }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eaLnBrk="1" hangingPunct="1"/>
            <a:endParaRPr lang="en-US" altLang="zh-CN" sz="2400" b="1" dirty="0">
              <a:latin typeface="Courier New" panose="02070309020205020404" pitchFamily="49" charset="0"/>
            </a:endParaRPr>
          </a:p>
        </p:txBody>
      </p:sp>
      <p:grpSp>
        <p:nvGrpSpPr>
          <p:cNvPr id="19460" name="Group 4"/>
          <p:cNvGrpSpPr/>
          <p:nvPr/>
        </p:nvGrpSpPr>
        <p:grpSpPr>
          <a:xfrm>
            <a:off x="2971800" y="1600200"/>
            <a:ext cx="6172200" cy="1447800"/>
            <a:chOff x="1872" y="1008"/>
            <a:chExt cx="3888" cy="912"/>
          </a:xfrm>
        </p:grpSpPr>
        <p:sp>
          <p:nvSpPr>
            <p:cNvPr id="19464" name="Text Box 5"/>
            <p:cNvSpPr txBox="1"/>
            <p:nvPr/>
          </p:nvSpPr>
          <p:spPr>
            <a:xfrm>
              <a:off x="1872" y="1008"/>
              <a:ext cx="302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CC0066"/>
                  </a:solidFill>
                  <a:latin typeface="Tahoma" panose="020B0604030504040204" pitchFamily="34" charset="0"/>
                </a:rPr>
                <a:t>Indicates a template is being defined</a:t>
              </a:r>
              <a:endParaRPr lang="en-US" altLang="zh-CN" sz="2000" dirty="0">
                <a:solidFill>
                  <a:srgbClr val="CC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465" name="Text Box 6"/>
            <p:cNvSpPr txBox="1"/>
            <p:nvPr/>
          </p:nvSpPr>
          <p:spPr>
            <a:xfrm>
              <a:off x="3120" y="1296"/>
              <a:ext cx="264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CC0066"/>
                  </a:solidFill>
                  <a:latin typeface="Tahoma" panose="020B0604030504040204" pitchFamily="34" charset="0"/>
                </a:rPr>
                <a:t>Indicates T is our formal template parameter</a:t>
              </a:r>
              <a:endParaRPr lang="en-US" altLang="zh-CN" sz="2000" dirty="0">
                <a:solidFill>
                  <a:srgbClr val="CC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466" name="Line 7"/>
            <p:cNvSpPr/>
            <p:nvPr/>
          </p:nvSpPr>
          <p:spPr>
            <a:xfrm flipH="1">
              <a:off x="1872" y="1296"/>
              <a:ext cx="240" cy="624"/>
            </a:xfrm>
            <a:prstGeom prst="line">
              <a:avLst/>
            </a:prstGeom>
            <a:ln w="28575" cap="flat" cmpd="sng">
              <a:solidFill>
                <a:srgbClr val="33CC33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19467" name="Line 8"/>
            <p:cNvSpPr/>
            <p:nvPr/>
          </p:nvSpPr>
          <p:spPr>
            <a:xfrm flipH="1">
              <a:off x="3072" y="1584"/>
              <a:ext cx="96" cy="288"/>
            </a:xfrm>
            <a:prstGeom prst="line">
              <a:avLst/>
            </a:prstGeom>
            <a:ln w="28575" cap="flat" cmpd="sng">
              <a:solidFill>
                <a:srgbClr val="33CC33"/>
              </a:solidFill>
              <a:prstDash val="solid"/>
              <a:headEnd type="none" w="sm" len="sm"/>
              <a:tailEnd type="triangle" w="sm" len="sm"/>
            </a:ln>
          </p:spPr>
        </p:sp>
      </p:grpSp>
      <p:grpSp>
        <p:nvGrpSpPr>
          <p:cNvPr id="23564" name="Group 12"/>
          <p:cNvGrpSpPr/>
          <p:nvPr/>
        </p:nvGrpSpPr>
        <p:grpSpPr>
          <a:xfrm>
            <a:off x="5715000" y="3789363"/>
            <a:ext cx="2819400" cy="2378075"/>
            <a:chOff x="3600" y="2400"/>
            <a:chExt cx="1776" cy="1498"/>
          </a:xfrm>
        </p:grpSpPr>
        <p:sp>
          <p:nvSpPr>
            <p:cNvPr id="19462" name="Text Box 13"/>
            <p:cNvSpPr txBox="1"/>
            <p:nvPr/>
          </p:nvSpPr>
          <p:spPr>
            <a:xfrm>
              <a:off x="3600" y="2688"/>
              <a:ext cx="1776" cy="12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algn="ctr" eaLnBrk="1" hangingPunct="1"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CC0066"/>
                  </a:solidFill>
                  <a:latin typeface="Tahoma" panose="020B0604030504040204" pitchFamily="34" charset="0"/>
                </a:rPr>
                <a:t>Instantiated functions require two actual parameters of the same type. Their type will be the actual value for T</a:t>
              </a:r>
              <a:endParaRPr lang="en-US" altLang="zh-CN" sz="2000" dirty="0">
                <a:solidFill>
                  <a:srgbClr val="CC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463" name="Line 14"/>
            <p:cNvSpPr/>
            <p:nvPr/>
          </p:nvSpPr>
          <p:spPr>
            <a:xfrm rot="10800000">
              <a:off x="3984" y="2400"/>
              <a:ext cx="192" cy="240"/>
            </a:xfrm>
            <a:prstGeom prst="line">
              <a:avLst/>
            </a:prstGeom>
            <a:ln w="28575" cap="flat" cmpd="sng">
              <a:solidFill>
                <a:srgbClr val="33CC33"/>
              </a:solidFill>
              <a:prstDash val="solid"/>
              <a:headEnd type="none" w="sm" len="sm"/>
              <a:tailEnd type="triangl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en-US" altLang="zh-CN" dirty="0"/>
              <a:t>Min Template</a:t>
            </a:r>
            <a:endParaRPr lang="en-US" altLang="zh-CN" dirty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724400"/>
          </a:xfrm>
        </p:spPr>
        <p:txBody>
          <a:bodyPr vert="horz" wrap="square" lIns="92075" tIns="46038" rIns="92075" bIns="46038" anchor="t" anchorCtr="0"/>
          <a:p>
            <a:pPr eaLnBrk="1" hangingPunct="1"/>
            <a:r>
              <a:rPr lang="en-US" altLang="zh-CN" sz="2400" dirty="0"/>
              <a:t>Code segment</a:t>
            </a:r>
            <a:endParaRPr lang="en-US" altLang="zh-CN" sz="2400" dirty="0"/>
          </a:p>
          <a:p>
            <a:pPr lvl="1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double Value1 = 4.30,value2=2.5;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cout &lt;&lt; Min(Value1, Value2) &lt;&lt; endl;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000" dirty="0"/>
              <a:t>     </a:t>
            </a:r>
            <a:r>
              <a:rPr lang="en-US" altLang="zh-CN" sz="2000" b="1" dirty="0">
                <a:solidFill>
                  <a:srgbClr val="0000FF"/>
                </a:solidFill>
              </a:rPr>
              <a:t> // explicite instantiation : Min&lt;double&gt;(Value1, Value2);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400" dirty="0"/>
              <a:t>Causes the following function to be generated from our template</a:t>
            </a:r>
            <a:endParaRPr lang="en-US" altLang="zh-CN" sz="2400" dirty="0"/>
          </a:p>
          <a:p>
            <a:pPr lvl="1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double Min(const double &amp;a, const double &amp;b) {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if (a &lt; b)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  return a;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else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  return b;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84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48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95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207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221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227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241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en-US" altLang="zh-CN" dirty="0"/>
              <a:t>Min Template</a:t>
            </a:r>
            <a:endParaRPr lang="en-US" altLang="zh-CN" dirty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457200" y="1459865"/>
            <a:ext cx="8458200" cy="5169535"/>
          </a:xfrm>
        </p:spPr>
        <p:txBody>
          <a:bodyPr vert="horz" wrap="square" lIns="92075" tIns="46038" rIns="92075" bIns="46038" anchor="t" anchorCtr="0"/>
          <a:p>
            <a:pPr eaLnBrk="1" hangingPunct="1"/>
            <a:r>
              <a:rPr lang="en-US" altLang="zh-CN" sz="2400" dirty="0"/>
              <a:t>Code segment</a:t>
            </a:r>
            <a:endParaRPr lang="en-US" altLang="zh-CN" sz="2400" dirty="0"/>
          </a:p>
          <a:p>
            <a:pPr lvl="1" eaLnBrk="1" hangingPunct="1"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Rational</a:t>
            </a:r>
            <a:r>
              <a:rPr lang="en-US" altLang="zh-CN" sz="2000" b="1" dirty="0">
                <a:latin typeface="Courier New" panose="02070309020205020404" pitchFamily="49" charset="0"/>
              </a:rPr>
              <a:t> r(6,21);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Rational</a:t>
            </a:r>
            <a:r>
              <a:rPr lang="en-US" altLang="zh-CN" sz="2000" b="1" dirty="0">
                <a:latin typeface="Courier New" panose="02070309020205020404" pitchFamily="49" charset="0"/>
              </a:rPr>
              <a:t> s(11,29);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cout &lt;&lt; Min(r, s) &lt;&lt; endl;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//explicite instantiation: Min&lt;Rational&gt;(r,s);</a:t>
            </a: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400" dirty="0"/>
              <a:t>Causes the following function to be generated from our template</a:t>
            </a:r>
            <a:endParaRPr lang="en-US" altLang="zh-CN" sz="2400" dirty="0"/>
          </a:p>
          <a:p>
            <a:pPr lvl="1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Rational Min(const Rational &amp;a, const Rational &amp;b) {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if (a &lt; b)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  return a;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else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  return b;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1508" name="Text Box 4"/>
          <p:cNvSpPr txBox="1"/>
          <p:nvPr/>
        </p:nvSpPr>
        <p:spPr>
          <a:xfrm>
            <a:off x="3924300" y="5013325"/>
            <a:ext cx="4495800" cy="1323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CC0066"/>
                </a:solidFill>
                <a:latin typeface="Tahoma" panose="020B0604030504040204" pitchFamily="34" charset="0"/>
              </a:rPr>
              <a:t>Operator ‘&lt;‘ needs to be defined for  for the class Rational. If ‘&lt;‘ is not defined, then a compile-time error occurs</a:t>
            </a:r>
            <a:endParaRPr lang="en-US" altLang="zh-CN" sz="2000" dirty="0">
              <a:solidFill>
                <a:srgbClr val="CC0066"/>
              </a:solidFill>
              <a:latin typeface="Tahoma" panose="020B0604030504040204" pitchFamily="34" charset="0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H="1" flipV="1">
            <a:off x="2771775" y="5157788"/>
            <a:ext cx="1152525" cy="14287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77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41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94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206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220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226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240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Function Template Instantiation</a:t>
            </a:r>
            <a:endParaRPr lang="en-US" altLang="zh-CN" dirty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000" dirty="0"/>
              <a:t>Procedure for instantiating a function template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The formal parameters in the function template signature are examined in turn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If each formal parameter involving type parameters is matched with the corresponding actual argument in the function call</a:t>
            </a:r>
            <a:endParaRPr lang="en-US" altLang="zh-CN" sz="2000" dirty="0"/>
          </a:p>
          <a:p>
            <a:pPr lvl="2" eaLnBrk="1" hangingPunct="1"/>
            <a:r>
              <a:rPr lang="en-US" altLang="zh-CN" sz="1800" dirty="0"/>
              <a:t>a match binds the type parameter</a:t>
            </a:r>
            <a:endParaRPr lang="en-US" altLang="zh-CN" sz="1800" dirty="0"/>
          </a:p>
          <a:p>
            <a:pPr lvl="1" eaLnBrk="1" hangingPunct="1"/>
            <a:r>
              <a:rPr lang="en-US" altLang="zh-CN" sz="2000" dirty="0"/>
              <a:t>All matches must be consistent.</a:t>
            </a:r>
            <a:endParaRPr lang="en-US" altLang="zh-CN" sz="2000" dirty="0"/>
          </a:p>
          <a:p>
            <a:pPr lvl="2" eaLnBrk="1" hangingPunct="1"/>
            <a:r>
              <a:rPr lang="en-US" altLang="zh-CN" sz="1800" b="1" dirty="0">
                <a:solidFill>
                  <a:srgbClr val="0000FF"/>
                </a:solidFill>
              </a:rPr>
              <a:t>only trivial promotions </a:t>
            </a:r>
            <a:r>
              <a:rPr lang="en-US" altLang="zh-CN" sz="1800" dirty="0"/>
              <a:t>to produce a match are allowed</a:t>
            </a:r>
            <a:endParaRPr lang="en-US" altLang="zh-CN" sz="1800" dirty="0"/>
          </a:p>
          <a:p>
            <a:pPr lvl="2" eaLnBrk="1" hangingPunct="1"/>
            <a:r>
              <a:rPr lang="en-US" altLang="zh-CN" sz="1800" dirty="0"/>
              <a:t>int&amp; to const int&amp; for example</a:t>
            </a:r>
            <a:endParaRPr lang="en-US" altLang="zh-CN" sz="1800" dirty="0"/>
          </a:p>
          <a:p>
            <a:pPr marL="914400" lvl="2" indent="0" eaLnBrk="1" hangingPunct="1">
              <a:buNone/>
            </a:pPr>
            <a:endParaRPr lang="en-US" altLang="zh-CN" sz="1800" dirty="0"/>
          </a:p>
          <a:p>
            <a:pPr marL="914400" lvl="2" indent="0"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cout&lt;&lt;Min(1, ‘z’)&lt;&lt;endl;  //error!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48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26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248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281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313" end="3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368" end="3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Solution to template parameter mismatc</a:t>
            </a:r>
            <a:r>
              <a:rPr lang="en-US" altLang="zh-CN">
                <a:sym typeface="+mn-ea"/>
              </a:rPr>
              <a:t>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P</a:t>
            </a:r>
            <a:r>
              <a:rPr lang="zh-CN" altLang="en-US" sz="2800"/>
              <a:t>arameter types when calling templates</a:t>
            </a:r>
            <a:endParaRPr lang="zh-CN" altLang="en-US" sz="2800"/>
          </a:p>
          <a:p>
            <a:pPr marL="0" lvl="2" algn="l">
              <a:buClrTx/>
              <a:buSzTx/>
              <a:buFontTx/>
              <a:buNone/>
            </a:pPr>
            <a:endParaRPr lang="en-US" altLang="zh-CN" sz="3200" b="1" dirty="0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800"/>
              <a:t>Explicitly specify type parameters for function template instantiation</a:t>
            </a:r>
            <a:endParaRPr lang="en-US" altLang="zh-CN" sz="2800"/>
          </a:p>
          <a:p>
            <a:pPr marL="0" lvl="2" indent="0" algn="l">
              <a:buClrTx/>
              <a:buSzTx/>
              <a:buFontTx/>
              <a:buNone/>
            </a:pPr>
            <a:r>
              <a:rPr lang="en-US" altLang="zh-CN" sz="3200" b="1" dirty="0" err="1">
                <a:sym typeface="+mn-ea"/>
              </a:rPr>
              <a:t>             </a:t>
            </a:r>
            <a:r>
              <a:rPr lang="en-US" altLang="zh-CN" b="1" dirty="0" err="1">
                <a:sym typeface="+mn-ea"/>
              </a:rPr>
              <a:t>cout</a:t>
            </a:r>
            <a:r>
              <a:rPr lang="en-US" altLang="zh-CN" b="1" dirty="0">
                <a:sym typeface="+mn-ea"/>
              </a:rPr>
              <a:t>&lt;&lt;Min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&lt;int&gt;(1, ‘z’</a:t>
            </a:r>
            <a:r>
              <a:rPr lang="en-US" altLang="zh-CN" b="1" dirty="0">
                <a:sym typeface="+mn-ea"/>
              </a:rPr>
              <a:t>)&lt;&lt;</a:t>
            </a:r>
            <a:r>
              <a:rPr lang="en-US" altLang="zh-CN" b="1" dirty="0" err="1">
                <a:sym typeface="+mn-ea"/>
              </a:rPr>
              <a:t>endl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dirty="0">
              <a:sym typeface="+mn-ea"/>
            </a:endParaRPr>
          </a:p>
          <a:p>
            <a:pPr marL="342900" lvl="2" indent="-342900" algn="l">
              <a:buClrTx/>
              <a:buSzTx/>
              <a:buFontTx/>
            </a:pPr>
            <a:r>
              <a:rPr lang="en-US" altLang="zh-CN" sz="2800"/>
              <a:t>Use multiple template parameters</a:t>
            </a:r>
            <a:endParaRPr lang="en-US" altLang="zh-CN" sz="2800"/>
          </a:p>
          <a:p>
            <a:pPr algn="l">
              <a:buClrTx/>
              <a:buSzTx/>
              <a:buFontTx/>
            </a:pP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5210" y="2132965"/>
            <a:ext cx="5626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314450" lvl="2" indent="-457200"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 err="1">
                <a:sym typeface="+mn-ea"/>
              </a:rPr>
              <a:t>cout</a:t>
            </a:r>
            <a:r>
              <a:rPr lang="en-US" altLang="zh-CN" sz="2400" b="1" dirty="0">
                <a:sym typeface="+mn-ea"/>
              </a:rPr>
              <a:t>&lt;&lt;Min(1, 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int(‘z’)</a:t>
            </a:r>
            <a:r>
              <a:rPr lang="en-US" altLang="zh-CN" sz="2400" b="1" dirty="0">
                <a:sym typeface="+mn-ea"/>
              </a:rPr>
              <a:t> )&lt;&lt;</a:t>
            </a:r>
            <a:r>
              <a:rPr lang="en-US" altLang="zh-CN" sz="2400" b="1" dirty="0" err="1">
                <a:sym typeface="+mn-ea"/>
              </a:rPr>
              <a:t>endl</a:t>
            </a:r>
            <a:r>
              <a:rPr lang="en-US" altLang="zh-CN" sz="2400" b="1" dirty="0">
                <a:sym typeface="+mn-ea"/>
              </a:rPr>
              <a:t>;</a:t>
            </a:r>
            <a:endParaRPr lang="en-US" altLang="zh-CN" sz="2400" b="1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5740" y="4797425"/>
            <a:ext cx="67621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sym typeface="+mn-ea"/>
              </a:rPr>
              <a:t>template &lt;class T1,class T2&gt;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 T1 Min(T1 a,T2 b) { return (a&lt;b)?</a:t>
            </a:r>
            <a:r>
              <a:rPr lang="en-US" altLang="zh-CN" sz="2400" b="1" dirty="0" err="1">
                <a:solidFill>
                  <a:srgbClr val="FF0000"/>
                </a:solidFill>
                <a:sym typeface="+mn-ea"/>
              </a:rPr>
              <a:t>a:b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;}</a:t>
            </a:r>
            <a:endParaRPr lang="en-US" altLang="zh-CN" sz="2400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0" name="Rectangle 2"/>
          <p:cNvSpPr txBox="1"/>
          <p:nvPr/>
        </p:nvSpPr>
        <p:spPr>
          <a:xfrm>
            <a:off x="107950" y="260668"/>
            <a:ext cx="857885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dirty="0">
                <a:solidFill>
                  <a:schemeClr val="tx2"/>
                </a:solidFill>
              </a:rPr>
              <a:t>Overloading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of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template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functions</a:t>
            </a:r>
            <a:endParaRPr lang="en-US" altLang="zh-CN" sz="4400" dirty="0">
              <a:solidFill>
                <a:schemeClr val="tx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150" y="1403985"/>
            <a:ext cx="8563610" cy="51784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A template can be overloaded by another template or by a normal function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The same rules as function overloading</a:t>
            </a:r>
            <a:r>
              <a:rPr lang="en-US" altLang="zh-CN" sz="2400"/>
              <a:t>,</a:t>
            </a:r>
            <a:r>
              <a:rPr lang="zh-CN" altLang="en-US" sz="2400"/>
              <a:t> require that overloaded function templates with the same name must have different formal parameter lists.</a:t>
            </a:r>
            <a:endParaRPr lang="zh-CN" altLang="en-US" sz="2400"/>
          </a:p>
          <a:p>
            <a:pPr>
              <a:buFont typeface="Arial" panose="020B0604020202020204" pitchFamily="34" charset="0"/>
            </a:pPr>
            <a:endParaRPr lang="zh-CN" altLang="en-US" sz="240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CC"/>
                </a:solidFill>
                <a:sym typeface="+mn-ea"/>
              </a:rPr>
              <a:t>template &lt;</a:t>
            </a:r>
            <a:r>
              <a:rPr lang="en-US" altLang="zh-CN" sz="2400" b="1" dirty="0" err="1">
                <a:solidFill>
                  <a:srgbClr val="0000CC"/>
                </a:solidFill>
                <a:sym typeface="+mn-ea"/>
              </a:rPr>
              <a:t>typename</a:t>
            </a:r>
            <a:r>
              <a:rPr lang="en-US" altLang="zh-CN" sz="2400" b="1" dirty="0">
                <a:solidFill>
                  <a:srgbClr val="0000CC"/>
                </a:solidFill>
                <a:sym typeface="+mn-ea"/>
              </a:rPr>
              <a:t> T&gt;</a:t>
            </a:r>
            <a:endParaRPr lang="zh-CN" altLang="zh-CN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CC"/>
                </a:solidFill>
                <a:sym typeface="+mn-ea"/>
              </a:rPr>
              <a:t>inline T  Min(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T  a, T  b</a:t>
            </a:r>
            <a:r>
              <a:rPr lang="en-US" altLang="zh-CN" sz="2400" b="1" dirty="0">
                <a:sym typeface="+mn-ea"/>
              </a:rPr>
              <a:t>){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>
                <a:sym typeface="+mn-ea"/>
              </a:rPr>
              <a:t>	return  a &lt; b ? a : b;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>
                <a:sym typeface="+mn-ea"/>
              </a:rPr>
              <a:t>}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CC"/>
                </a:solidFill>
                <a:sym typeface="+mn-ea"/>
              </a:rPr>
              <a:t>template &lt;</a:t>
            </a:r>
            <a:r>
              <a:rPr lang="en-US" altLang="zh-CN" sz="2400" b="1" dirty="0" err="1">
                <a:solidFill>
                  <a:srgbClr val="0000CC"/>
                </a:solidFill>
                <a:sym typeface="+mn-ea"/>
              </a:rPr>
              <a:t>typename</a:t>
            </a:r>
            <a:r>
              <a:rPr lang="en-US" altLang="zh-CN" sz="2400" b="1" dirty="0">
                <a:solidFill>
                  <a:srgbClr val="0000CC"/>
                </a:solidFill>
                <a:sym typeface="+mn-ea"/>
              </a:rPr>
              <a:t> T&gt;</a:t>
            </a:r>
            <a:endParaRPr lang="zh-CN" altLang="zh-CN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CC"/>
                </a:solidFill>
                <a:sym typeface="+mn-ea"/>
              </a:rPr>
              <a:t>inline T Min(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T  a, T  b, T c</a:t>
            </a:r>
            <a:r>
              <a:rPr lang="en-US" altLang="zh-CN" sz="2400" b="1" dirty="0">
                <a:sym typeface="+mn-ea"/>
              </a:rPr>
              <a:t>){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>
                <a:sym typeface="+mn-ea"/>
              </a:rPr>
              <a:t>	return Min(Min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(a, b)</a:t>
            </a:r>
            <a:r>
              <a:rPr lang="en-US" altLang="zh-CN" sz="2400" b="1" dirty="0">
                <a:sym typeface="+mn-ea"/>
              </a:rPr>
              <a:t>, c);</a:t>
            </a:r>
            <a:endParaRPr lang="zh-CN" altLang="zh-CN" sz="2400" b="1" dirty="0"/>
          </a:p>
          <a:p>
            <a:pPr>
              <a:buFont typeface="Arial" panose="020B0604020202020204" pitchFamily="34" charset="0"/>
            </a:pP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4100" name="文本框 3"/>
          <p:cNvSpPr txBox="1"/>
          <p:nvPr/>
        </p:nvSpPr>
        <p:spPr>
          <a:xfrm>
            <a:off x="611505" y="1484630"/>
            <a:ext cx="3529013" cy="203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int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min(</a:t>
            </a:r>
            <a:r>
              <a:rPr lang="en-US" altLang="zh-CN" sz="1800" dirty="0">
                <a:solidFill>
                  <a:srgbClr val="FF0000"/>
                </a:solidFill>
              </a:rPr>
              <a:t>int</a:t>
            </a:r>
            <a:r>
              <a:rPr lang="zh-CN" altLang="en-US" sz="1800" dirty="0"/>
              <a:t> </a:t>
            </a:r>
            <a:r>
              <a:rPr lang="en-US" altLang="zh-CN" sz="1800" dirty="0"/>
              <a:t>a,</a:t>
            </a:r>
            <a:r>
              <a:rPr lang="zh-CN" altLang="en-US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int</a:t>
            </a:r>
            <a:r>
              <a:rPr lang="zh-CN" altLang="en-US" sz="1800" dirty="0"/>
              <a:t> </a:t>
            </a:r>
            <a:r>
              <a:rPr lang="en-US" altLang="zh-CN" sz="1800" dirty="0"/>
              <a:t>b)</a:t>
            </a:r>
            <a:endParaRPr lang="zh-CN" altLang="en-US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{</a:t>
            </a:r>
            <a:r>
              <a:rPr lang="zh-CN" altLang="en-US" sz="1800" dirty="0"/>
              <a:t>   </a:t>
            </a:r>
            <a:endParaRPr lang="zh-CN" altLang="en-US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if</a:t>
            </a:r>
            <a:r>
              <a:rPr lang="zh-CN" altLang="en-US" sz="1800" dirty="0"/>
              <a:t> </a:t>
            </a:r>
            <a:r>
              <a:rPr lang="en-US" altLang="zh-CN" sz="1800" dirty="0"/>
              <a:t>(a&lt;b)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           return</a:t>
            </a:r>
            <a:r>
              <a:rPr lang="zh-CN" altLang="en-US" sz="1800" dirty="0"/>
              <a:t> </a:t>
            </a:r>
            <a:r>
              <a:rPr lang="en-US" altLang="zh-CN" sz="1800" dirty="0"/>
              <a:t>a;</a:t>
            </a:r>
            <a:endParaRPr lang="zh-CN" altLang="en-US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        </a:t>
            </a:r>
            <a:r>
              <a:rPr lang="en-US" altLang="zh-CN" sz="1800" dirty="0"/>
              <a:t>else</a:t>
            </a:r>
            <a:r>
              <a:rPr lang="zh-CN" altLang="en-US" sz="1800" dirty="0"/>
              <a:t> </a:t>
            </a:r>
            <a:endParaRPr lang="zh-CN" altLang="en-US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           </a:t>
            </a:r>
            <a:r>
              <a:rPr lang="en-US" altLang="zh-CN" sz="1800" dirty="0"/>
              <a:t>return</a:t>
            </a:r>
            <a:r>
              <a:rPr lang="zh-CN" altLang="en-US" sz="1800" dirty="0"/>
              <a:t> </a:t>
            </a:r>
            <a:r>
              <a:rPr lang="en-US" altLang="zh-CN" sz="1800" dirty="0"/>
              <a:t>b;</a:t>
            </a:r>
            <a:endParaRPr lang="zh-CN" altLang="en-US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3" name="文本框 3"/>
          <p:cNvSpPr txBox="1"/>
          <p:nvPr/>
        </p:nvSpPr>
        <p:spPr>
          <a:xfrm>
            <a:off x="594995" y="3907790"/>
            <a:ext cx="3529013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double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min(</a:t>
            </a:r>
            <a:r>
              <a:rPr lang="en-US" altLang="zh-CN" sz="1800" dirty="0">
                <a:solidFill>
                  <a:srgbClr val="FF0000"/>
                </a:solidFill>
              </a:rPr>
              <a:t>double</a:t>
            </a:r>
            <a:r>
              <a:rPr lang="zh-CN" altLang="en-US" sz="1800" dirty="0"/>
              <a:t> </a:t>
            </a:r>
            <a:r>
              <a:rPr lang="en-US" altLang="zh-CN" sz="1800" dirty="0"/>
              <a:t>a,</a:t>
            </a:r>
            <a:r>
              <a:rPr lang="zh-CN" altLang="en-US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double</a:t>
            </a:r>
            <a:r>
              <a:rPr lang="zh-CN" altLang="en-US" sz="1800" dirty="0"/>
              <a:t> </a:t>
            </a:r>
            <a:r>
              <a:rPr lang="en-US" altLang="zh-CN" sz="1800" dirty="0"/>
              <a:t>b)</a:t>
            </a:r>
            <a:endParaRPr lang="zh-CN" altLang="en-US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{</a:t>
            </a:r>
            <a:r>
              <a:rPr lang="zh-CN" altLang="en-US" sz="1800" dirty="0"/>
              <a:t>   </a:t>
            </a:r>
            <a:endParaRPr lang="zh-CN" altLang="en-US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if</a:t>
            </a:r>
            <a:r>
              <a:rPr lang="zh-CN" altLang="en-US" sz="1800" dirty="0"/>
              <a:t> </a:t>
            </a:r>
            <a:r>
              <a:rPr lang="en-US" altLang="zh-CN" sz="1800" dirty="0"/>
              <a:t>(a&lt;b)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           return</a:t>
            </a:r>
            <a:r>
              <a:rPr lang="zh-CN" altLang="en-US" sz="1800" dirty="0"/>
              <a:t> </a:t>
            </a:r>
            <a:r>
              <a:rPr lang="en-US" altLang="zh-CN" sz="1800" dirty="0"/>
              <a:t>a;</a:t>
            </a:r>
            <a:endParaRPr lang="zh-CN" altLang="en-US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        </a:t>
            </a:r>
            <a:r>
              <a:rPr lang="en-US" altLang="zh-CN" sz="1800" dirty="0"/>
              <a:t>else</a:t>
            </a:r>
            <a:r>
              <a:rPr lang="zh-CN" altLang="en-US" sz="1800" dirty="0"/>
              <a:t> </a:t>
            </a:r>
            <a:endParaRPr lang="zh-CN" altLang="en-US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           </a:t>
            </a:r>
            <a:r>
              <a:rPr lang="en-US" altLang="zh-CN" sz="1800" dirty="0"/>
              <a:t>return</a:t>
            </a:r>
            <a:r>
              <a:rPr lang="zh-CN" altLang="en-US" sz="1800" dirty="0"/>
              <a:t> </a:t>
            </a:r>
            <a:r>
              <a:rPr lang="en-US" altLang="zh-CN" sz="1800" dirty="0"/>
              <a:t>b;</a:t>
            </a:r>
            <a:endParaRPr lang="zh-CN" altLang="en-US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4" name="Rectangle 5"/>
          <p:cNvSpPr>
            <a:spLocks noGrp="1" noChangeArrowheads="1"/>
          </p:cNvSpPr>
          <p:nvPr/>
        </p:nvSpPr>
        <p:spPr>
          <a:xfrm>
            <a:off x="5292090" y="1917065"/>
            <a:ext cx="3139440" cy="17291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template &lt;class T&gt;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</a:rPr>
              <a:t> min(</a:t>
            </a:r>
            <a:r>
              <a:rPr lang="en-US" altLang="zh-CN" sz="2000" b="1" dirty="0">
                <a:solidFill>
                  <a:srgbClr val="FF0000"/>
                </a:solidFill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</a:rPr>
              <a:t> a, </a:t>
            </a:r>
            <a:r>
              <a:rPr lang="en-US" altLang="zh-CN" sz="2000" b="1" dirty="0">
                <a:solidFill>
                  <a:srgbClr val="FF0000"/>
                </a:solidFill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</a:rPr>
              <a:t> b)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{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ym typeface="+mn-ea"/>
              </a:rPr>
              <a:t>if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(a&lt;b)</a:t>
            </a:r>
            <a:r>
              <a:rPr lang="zh-CN" altLang="en-US" sz="2000" dirty="0">
                <a:sym typeface="+mn-ea"/>
              </a:rPr>
              <a:t> </a:t>
            </a:r>
            <a:endParaRPr lang="en-US" altLang="zh-CN" sz="20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ym typeface="+mn-ea"/>
              </a:rPr>
              <a:t>           return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a;</a:t>
            </a:r>
            <a:endParaRPr lang="zh-CN" altLang="en-US" sz="2000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000" dirty="0">
                <a:sym typeface="+mn-ea"/>
              </a:rPr>
              <a:t>        </a:t>
            </a:r>
            <a:r>
              <a:rPr lang="en-US" altLang="zh-CN" sz="2000" dirty="0">
                <a:sym typeface="+mn-ea"/>
              </a:rPr>
              <a:t>else</a:t>
            </a:r>
            <a:r>
              <a:rPr lang="zh-CN" altLang="en-US" sz="2000" dirty="0">
                <a:sym typeface="+mn-ea"/>
              </a:rPr>
              <a:t> </a:t>
            </a:r>
            <a:endParaRPr lang="zh-CN" altLang="en-US" sz="2000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000" dirty="0">
                <a:sym typeface="+mn-ea"/>
              </a:rPr>
              <a:t>           </a:t>
            </a:r>
            <a:r>
              <a:rPr lang="en-US" altLang="zh-CN" sz="2000" dirty="0">
                <a:sym typeface="+mn-ea"/>
              </a:rPr>
              <a:t>return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b;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} 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9070" y="3273425"/>
            <a:ext cx="8559800" cy="40722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None/>
            </a:pPr>
            <a:r>
              <a:rPr lang="en-US" altLang="zh-CN" sz="2400" b="1" dirty="0" err="1">
                <a:sym typeface="+mn-ea"/>
              </a:rPr>
              <a:t>int</a:t>
            </a:r>
            <a:r>
              <a:rPr lang="en-US" altLang="zh-CN" sz="2400" b="1" dirty="0">
                <a:sym typeface="+mn-ea"/>
              </a:rPr>
              <a:t> main(){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>
                <a:sym typeface="+mn-ea"/>
              </a:rPr>
              <a:t>    </a:t>
            </a:r>
            <a:r>
              <a:rPr lang="en-US" altLang="zh-CN" sz="2400" b="1" dirty="0" err="1">
                <a:sym typeface="+mn-ea"/>
              </a:rPr>
              <a:t>const</a:t>
            </a:r>
            <a:r>
              <a:rPr lang="en-US" altLang="zh-CN" sz="2400" b="1" dirty="0">
                <a:sym typeface="+mn-ea"/>
              </a:rPr>
              <a:t> char* c1 = "</a:t>
            </a:r>
            <a:r>
              <a:rPr lang="en-US" altLang="zh-CN" sz="2400" b="1" dirty="0" err="1">
                <a:sym typeface="+mn-ea"/>
              </a:rPr>
              <a:t>hellow</a:t>
            </a:r>
            <a:r>
              <a:rPr lang="en-US" altLang="zh-CN" sz="2400" b="1" dirty="0">
                <a:sym typeface="+mn-ea"/>
              </a:rPr>
              <a:t> template override!";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>
                <a:sym typeface="+mn-ea"/>
              </a:rPr>
              <a:t>    </a:t>
            </a:r>
            <a:r>
              <a:rPr lang="en-US" altLang="zh-CN" sz="2400" b="1" dirty="0" err="1">
                <a:sym typeface="+mn-ea"/>
              </a:rPr>
              <a:t>const</a:t>
            </a:r>
            <a:r>
              <a:rPr lang="en-US" altLang="zh-CN" sz="2400" b="1" dirty="0">
                <a:sym typeface="+mn-ea"/>
              </a:rPr>
              <a:t> char* c2 = "</a:t>
            </a:r>
            <a:r>
              <a:rPr lang="en-US" altLang="zh-CN" sz="2400" b="1" dirty="0" err="1">
                <a:sym typeface="+mn-ea"/>
              </a:rPr>
              <a:t>hellow</a:t>
            </a:r>
            <a:r>
              <a:rPr lang="en-US" altLang="zh-CN" sz="2400" b="1" dirty="0">
                <a:sym typeface="+mn-ea"/>
              </a:rPr>
              <a:t> C++ 11!";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>
                <a:sym typeface="+mn-ea"/>
              </a:rPr>
              <a:t>    </a:t>
            </a:r>
            <a:r>
              <a:rPr lang="en-US" altLang="zh-CN" sz="2400" b="1" dirty="0" err="1">
                <a:sym typeface="+mn-ea"/>
              </a:rPr>
              <a:t>const</a:t>
            </a:r>
            <a:r>
              <a:rPr lang="en-US" altLang="zh-CN" sz="2400" b="1" dirty="0">
                <a:sym typeface="+mn-ea"/>
              </a:rPr>
              <a:t> char* c3 = "</a:t>
            </a:r>
            <a:r>
              <a:rPr lang="en-US" altLang="zh-CN" sz="2400" b="1" dirty="0" err="1">
                <a:sym typeface="+mn-ea"/>
              </a:rPr>
              <a:t>hellow</a:t>
            </a:r>
            <a:r>
              <a:rPr lang="en-US" altLang="zh-CN" sz="2400" b="1" dirty="0">
                <a:sym typeface="+mn-ea"/>
              </a:rPr>
              <a:t> everyone!";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>
                <a:sym typeface="+mn-ea"/>
              </a:rPr>
              <a:t>    </a:t>
            </a:r>
            <a:r>
              <a:rPr lang="en-US" altLang="zh-CN" sz="2400" b="1" dirty="0" err="1">
                <a:sym typeface="+mn-ea"/>
              </a:rPr>
              <a:t>cout</a:t>
            </a:r>
            <a:r>
              <a:rPr lang="en-US" altLang="zh-CN" sz="2400" b="1" dirty="0">
                <a:sym typeface="+mn-ea"/>
              </a:rPr>
              <a:t> &lt;&lt; max(7, 42, 32) &lt;&lt; </a:t>
            </a:r>
            <a:r>
              <a:rPr lang="en-US" altLang="zh-CN" sz="2400" b="1" dirty="0" err="1">
                <a:sym typeface="+mn-ea"/>
              </a:rPr>
              <a:t>endl</a:t>
            </a:r>
            <a:r>
              <a:rPr lang="en-US" altLang="zh-CN" sz="2400" b="1" dirty="0">
                <a:sym typeface="+mn-ea"/>
              </a:rPr>
              <a:t>;     	</a:t>
            </a:r>
            <a:endParaRPr lang="en-US" altLang="zh-CN" sz="2400" b="1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sym typeface="+mn-ea"/>
              </a:rPr>
              <a:t>    </a:t>
            </a:r>
            <a:r>
              <a:rPr lang="en-US" altLang="zh-CN" sz="2400" b="1" dirty="0" err="1">
                <a:sym typeface="+mn-ea"/>
              </a:rPr>
              <a:t>cout</a:t>
            </a:r>
            <a:r>
              <a:rPr lang="en-US" altLang="zh-CN" sz="2400" b="1" dirty="0">
                <a:sym typeface="+mn-ea"/>
              </a:rPr>
              <a:t> &lt;&lt; max(c1, c2, c3) &lt;&lt; </a:t>
            </a:r>
            <a:r>
              <a:rPr lang="en-US" altLang="zh-CN" sz="2400" b="1" dirty="0" err="1">
                <a:sym typeface="+mn-ea"/>
              </a:rPr>
              <a:t>endl</a:t>
            </a:r>
            <a:r>
              <a:rPr lang="en-US" altLang="zh-CN" sz="2400" b="1" dirty="0">
                <a:sym typeface="+mn-ea"/>
              </a:rPr>
              <a:t>;    	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>
                <a:sym typeface="+mn-ea"/>
              </a:rPr>
              <a:t>    }</a:t>
            </a:r>
            <a:endParaRPr lang="en-US" altLang="zh-CN" sz="24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215" y="834390"/>
            <a:ext cx="72047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400" b="1" dirty="0">
                <a:solidFill>
                  <a:srgbClr val="0000CC"/>
                </a:solidFill>
                <a:sym typeface="+mn-ea"/>
              </a:rPr>
              <a:t>template &lt;</a:t>
            </a:r>
            <a:r>
              <a:rPr lang="en-US" altLang="zh-CN" sz="2400" b="1" dirty="0" err="1">
                <a:solidFill>
                  <a:srgbClr val="0000CC"/>
                </a:solidFill>
                <a:sym typeface="+mn-ea"/>
              </a:rPr>
              <a:t>typename</a:t>
            </a:r>
            <a:r>
              <a:rPr lang="en-US" altLang="zh-CN" sz="2400" b="1" dirty="0">
                <a:solidFill>
                  <a:srgbClr val="0000CC"/>
                </a:solidFill>
                <a:sym typeface="+mn-ea"/>
              </a:rPr>
              <a:t> T&gt;</a:t>
            </a:r>
            <a:endParaRPr lang="zh-CN" altLang="zh-CN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CC"/>
                </a:solidFill>
                <a:sym typeface="+mn-ea"/>
              </a:rPr>
              <a:t>inline T  Min(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T  a, T  b</a:t>
            </a:r>
            <a:r>
              <a:rPr lang="en-US" altLang="zh-CN" sz="2400" b="1" dirty="0">
                <a:sym typeface="+mn-ea"/>
              </a:rPr>
              <a:t>){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>
                <a:sym typeface="+mn-ea"/>
              </a:rPr>
              <a:t>	return  a &lt; b ? a : b;}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CC"/>
                </a:solidFill>
                <a:sym typeface="+mn-ea"/>
              </a:rPr>
              <a:t>template &lt;</a:t>
            </a:r>
            <a:r>
              <a:rPr lang="en-US" altLang="zh-CN" sz="2400" b="1" dirty="0" err="1">
                <a:solidFill>
                  <a:srgbClr val="0000CC"/>
                </a:solidFill>
                <a:sym typeface="+mn-ea"/>
              </a:rPr>
              <a:t>typename</a:t>
            </a:r>
            <a:r>
              <a:rPr lang="en-US" altLang="zh-CN" sz="2400" b="1" dirty="0">
                <a:solidFill>
                  <a:srgbClr val="0000CC"/>
                </a:solidFill>
                <a:sym typeface="+mn-ea"/>
              </a:rPr>
              <a:t> T&gt;</a:t>
            </a:r>
            <a:endParaRPr lang="zh-CN" altLang="zh-CN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CC"/>
                </a:solidFill>
                <a:sym typeface="+mn-ea"/>
              </a:rPr>
              <a:t>inline T Min(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T  a, T  b, T c</a:t>
            </a:r>
            <a:r>
              <a:rPr lang="en-US" altLang="zh-CN" sz="2400" b="1" dirty="0">
                <a:sym typeface="+mn-ea"/>
              </a:rPr>
              <a:t>){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>
                <a:sym typeface="+mn-ea"/>
              </a:rPr>
              <a:t>	return Min(Min(a, b), c);}</a:t>
            </a:r>
            <a:endParaRPr lang="en-US" altLang="zh-CN" sz="2400" b="1" dirty="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1460" y="547370"/>
            <a:ext cx="8405495" cy="6431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template specialization</a:t>
            </a:r>
            <a:endParaRPr lang="zh-CN" altLang="en-US" sz="2800"/>
          </a:p>
          <a:p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Reasons for template specialization</a:t>
            </a:r>
            <a:endParaRPr lang="zh-CN" altLang="en-US" sz="2400"/>
          </a:p>
          <a:p>
            <a:r>
              <a:rPr lang="zh-CN" altLang="en-US" sz="2400"/>
              <a:t>Although templates can instantiate available functions or classes for various data types, it is not necessarily possible for a template to correctly handle all data types. To solve this problem, C++ allows you to define alternative versions of templates for certain data types, called template specializations.</a:t>
            </a:r>
            <a:endParaRPr lang="zh-CN" altLang="en-US" sz="2400"/>
          </a:p>
          <a:p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Syntax form of template specialization</a:t>
            </a:r>
            <a:endParaRPr lang="zh-CN" altLang="en-US" sz="2400"/>
          </a:p>
          <a:p>
            <a:r>
              <a:rPr lang="zh-CN" altLang="en-US" sz="2400" b="1">
                <a:solidFill>
                  <a:srgbClr val="0000FF"/>
                </a:solidFill>
              </a:rPr>
              <a:t>template &lt;&gt;</a:t>
            </a:r>
            <a:endParaRPr lang="zh-CN" altLang="en-US" sz="2400" b="1">
              <a:solidFill>
                <a:srgbClr val="0000FF"/>
              </a:solidFill>
            </a:endParaRPr>
          </a:p>
          <a:p>
            <a:r>
              <a:rPr lang="zh-CN" altLang="en-US" sz="2400" b="1">
                <a:solidFill>
                  <a:srgbClr val="0000FF"/>
                </a:solidFill>
              </a:rPr>
              <a:t>Function template or class template that replaces template parameters with </a:t>
            </a:r>
            <a:r>
              <a:rPr lang="en-US" altLang="zh-CN" sz="2400" b="1">
                <a:solidFill>
                  <a:srgbClr val="0000FF"/>
                </a:solidFill>
              </a:rPr>
              <a:t>specified</a:t>
            </a:r>
            <a:r>
              <a:rPr lang="zh-CN" altLang="en-US" sz="2400" b="1">
                <a:solidFill>
                  <a:srgbClr val="0000FF"/>
                </a:solidFill>
              </a:rPr>
              <a:t> types</a:t>
            </a:r>
            <a:endParaRPr lang="zh-CN" altLang="en-US" sz="2400" b="1">
              <a:solidFill>
                <a:srgbClr val="0000FF"/>
              </a:solidFill>
            </a:endParaRPr>
          </a:p>
          <a:p>
            <a:r>
              <a:rPr lang="zh-CN" altLang="en-US" sz="2400"/>
              <a:t>No content is required in &lt;&gt;, indicating template specialization.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23215" y="834390"/>
            <a:ext cx="72047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400" b="1" dirty="0">
                <a:solidFill>
                  <a:srgbClr val="0000CC"/>
                </a:solidFill>
                <a:sym typeface="+mn-ea"/>
              </a:rPr>
              <a:t>template &lt;</a:t>
            </a:r>
            <a:r>
              <a:rPr lang="en-US" altLang="zh-CN" sz="2400" b="1" dirty="0" err="1">
                <a:solidFill>
                  <a:srgbClr val="0000CC"/>
                </a:solidFill>
                <a:sym typeface="+mn-ea"/>
              </a:rPr>
              <a:t>typename</a:t>
            </a:r>
            <a:r>
              <a:rPr lang="en-US" altLang="zh-CN" sz="2400" b="1" dirty="0">
                <a:solidFill>
                  <a:srgbClr val="0000CC"/>
                </a:solidFill>
                <a:sym typeface="+mn-ea"/>
              </a:rPr>
              <a:t> T&gt;</a:t>
            </a:r>
            <a:endParaRPr lang="zh-CN" altLang="zh-CN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CC"/>
                </a:solidFill>
                <a:sym typeface="+mn-ea"/>
              </a:rPr>
              <a:t>inline T  Min(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T  a, T  b</a:t>
            </a:r>
            <a:r>
              <a:rPr lang="en-US" altLang="zh-CN" sz="2400" b="1" dirty="0">
                <a:sym typeface="+mn-ea"/>
              </a:rPr>
              <a:t>){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>
                <a:sym typeface="+mn-ea"/>
              </a:rPr>
              <a:t>	return  a &lt; b ? a : b;}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CC"/>
                </a:solidFill>
                <a:sym typeface="+mn-ea"/>
              </a:rPr>
              <a:t>template &lt;</a:t>
            </a:r>
            <a:r>
              <a:rPr lang="en-US" altLang="zh-CN" sz="2400" b="1" dirty="0" err="1">
                <a:solidFill>
                  <a:srgbClr val="0000CC"/>
                </a:solidFill>
                <a:sym typeface="+mn-ea"/>
              </a:rPr>
              <a:t>typename</a:t>
            </a:r>
            <a:r>
              <a:rPr lang="en-US" altLang="zh-CN" sz="2400" b="1" dirty="0">
                <a:solidFill>
                  <a:srgbClr val="0000CC"/>
                </a:solidFill>
                <a:sym typeface="+mn-ea"/>
              </a:rPr>
              <a:t> T&gt;</a:t>
            </a:r>
            <a:endParaRPr lang="zh-CN" altLang="zh-CN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CC"/>
                </a:solidFill>
                <a:sym typeface="+mn-ea"/>
              </a:rPr>
              <a:t>inline T Min(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T  a, T  b, T c</a:t>
            </a:r>
            <a:r>
              <a:rPr lang="en-US" altLang="zh-CN" sz="2400" b="1" dirty="0">
                <a:sym typeface="+mn-ea"/>
              </a:rPr>
              <a:t>){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>
                <a:sym typeface="+mn-ea"/>
              </a:rPr>
              <a:t>	return Min(Min(a, b), c);}</a:t>
            </a:r>
            <a:endParaRPr lang="en-US" altLang="zh-CN" sz="2400" b="1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215" y="3213100"/>
            <a:ext cx="56311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1800" b="1" dirty="0"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template&lt;&gt;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    char* Min(char* a, char* b)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ym typeface="+mn-ea"/>
              </a:rPr>
              <a:t>    {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>
                <a:sym typeface="+mn-ea"/>
              </a:rPr>
              <a:t>        return </a:t>
            </a:r>
            <a:r>
              <a:rPr lang="en-US" altLang="zh-CN" sz="2400" b="1" dirty="0" err="1">
                <a:sym typeface="+mn-ea"/>
              </a:rPr>
              <a:t>strcmp</a:t>
            </a:r>
            <a:r>
              <a:rPr lang="en-US" altLang="zh-CN" sz="2400" b="1" dirty="0">
                <a:sym typeface="+mn-ea"/>
              </a:rPr>
              <a:t>(a, b) &lt; 0 ? a: b;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>
                <a:sym typeface="+mn-ea"/>
              </a:rPr>
              <a:t>    }</a:t>
            </a:r>
            <a:endParaRPr lang="en-US" altLang="zh-CN" sz="2400" b="1" dirty="0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5605" y="332740"/>
            <a:ext cx="8332470" cy="61588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Add common functions to templates</a:t>
            </a:r>
            <a:endParaRPr lang="zh-CN" altLang="en-US" sz="2400"/>
          </a:p>
          <a:p>
            <a:r>
              <a:rPr lang="zh-CN" altLang="en-US" sz="2000"/>
              <a:t>For a specific data type that the template cannot handle correctly, in addition to providing a specialized version that handles that type, you can also provide a normal version of the function that handles that type.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323215" y="1695450"/>
            <a:ext cx="720471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000" b="1" dirty="0">
                <a:solidFill>
                  <a:srgbClr val="0000CC"/>
                </a:solidFill>
                <a:sym typeface="+mn-ea"/>
              </a:rPr>
              <a:t>template &lt;</a:t>
            </a:r>
            <a:r>
              <a:rPr lang="en-US" altLang="zh-CN" sz="2000" b="1" dirty="0" err="1">
                <a:solidFill>
                  <a:srgbClr val="0000CC"/>
                </a:solidFill>
                <a:sym typeface="+mn-ea"/>
              </a:rPr>
              <a:t>typename</a:t>
            </a:r>
            <a:r>
              <a:rPr lang="en-US" altLang="zh-CN" sz="2000" b="1" dirty="0">
                <a:solidFill>
                  <a:srgbClr val="0000CC"/>
                </a:solidFill>
                <a:sym typeface="+mn-ea"/>
              </a:rPr>
              <a:t> T&gt;</a:t>
            </a:r>
            <a:endParaRPr lang="zh-CN" altLang="zh-CN" sz="20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CC"/>
                </a:solidFill>
                <a:sym typeface="+mn-ea"/>
              </a:rPr>
              <a:t>inline T  Min(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T  a, T  b</a:t>
            </a:r>
            <a:r>
              <a:rPr lang="en-US" altLang="zh-CN" sz="2000" b="1" dirty="0">
                <a:sym typeface="+mn-ea"/>
              </a:rPr>
              <a:t>){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>
                <a:sym typeface="+mn-ea"/>
              </a:rPr>
              <a:t>	return  a &lt; b ? a : b;}</a:t>
            </a:r>
            <a:endParaRPr lang="en-US" altLang="zh-CN" sz="2000" b="1" dirty="0">
              <a:sym typeface="+mn-ea"/>
            </a:endParaRPr>
          </a:p>
          <a:p>
            <a:pPr marL="0" indent="0">
              <a:buNone/>
            </a:pP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CC"/>
                </a:solidFill>
                <a:sym typeface="+mn-ea"/>
              </a:rPr>
              <a:t>template &lt;</a:t>
            </a:r>
            <a:r>
              <a:rPr lang="en-US" altLang="zh-CN" sz="2000" b="1" dirty="0" err="1">
                <a:solidFill>
                  <a:srgbClr val="0000CC"/>
                </a:solidFill>
                <a:sym typeface="+mn-ea"/>
              </a:rPr>
              <a:t>typename</a:t>
            </a:r>
            <a:r>
              <a:rPr lang="en-US" altLang="zh-CN" sz="2000" b="1" dirty="0">
                <a:solidFill>
                  <a:srgbClr val="0000CC"/>
                </a:solidFill>
                <a:sym typeface="+mn-ea"/>
              </a:rPr>
              <a:t> T&gt;</a:t>
            </a:r>
            <a:endParaRPr lang="zh-CN" altLang="zh-CN" sz="20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CC"/>
                </a:solidFill>
                <a:sym typeface="+mn-ea"/>
              </a:rPr>
              <a:t>inline T Min(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T  a, T  b, T c</a:t>
            </a:r>
            <a:r>
              <a:rPr lang="en-US" altLang="zh-CN" sz="2000" b="1" dirty="0">
                <a:sym typeface="+mn-ea"/>
              </a:rPr>
              <a:t>){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>
                <a:sym typeface="+mn-ea"/>
              </a:rPr>
              <a:t>	return Min(Min(a, b), c);}</a:t>
            </a:r>
            <a:endParaRPr lang="en-US" altLang="zh-CN" sz="20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4002405"/>
            <a:ext cx="563118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000" b="1" dirty="0">
                <a:sym typeface="+mn-ea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template&lt;&gt;</a:t>
            </a:r>
            <a:endParaRPr lang="zh-CN" altLang="zh-CN" sz="2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    char* Min(char* a, char* b)</a:t>
            </a:r>
            <a:endParaRPr lang="zh-CN" altLang="zh-CN" sz="2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ym typeface="+mn-ea"/>
              </a:rPr>
              <a:t>    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>
                <a:sym typeface="+mn-ea"/>
              </a:rPr>
              <a:t>        return </a:t>
            </a:r>
            <a:r>
              <a:rPr lang="en-US" altLang="zh-CN" sz="2000" b="1" dirty="0" err="1">
                <a:sym typeface="+mn-ea"/>
              </a:rPr>
              <a:t>strcmp</a:t>
            </a:r>
            <a:r>
              <a:rPr lang="en-US" altLang="zh-CN" sz="2000" b="1" dirty="0">
                <a:sym typeface="+mn-ea"/>
              </a:rPr>
              <a:t>(a, b) &lt; 0 ? a: b;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>
                <a:sym typeface="+mn-ea"/>
              </a:rPr>
              <a:t>    }</a:t>
            </a:r>
            <a:endParaRPr lang="en-US" altLang="zh-CN" sz="2000" b="1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460" y="5734050"/>
            <a:ext cx="598487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inline char * 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Min(char * a, char * b){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	return  </a:t>
            </a:r>
            <a:r>
              <a:rPr lang="en-US" altLang="zh-CN" sz="2000" b="1" dirty="0" err="1">
                <a:solidFill>
                  <a:srgbClr val="FF0000"/>
                </a:solidFill>
                <a:sym typeface="+mn-ea"/>
              </a:rPr>
              <a:t>std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::</a:t>
            </a:r>
            <a:r>
              <a:rPr lang="en-US" altLang="zh-CN" sz="2000" b="1" dirty="0" err="1">
                <a:solidFill>
                  <a:srgbClr val="FF0000"/>
                </a:solidFill>
                <a:sym typeface="+mn-ea"/>
              </a:rPr>
              <a:t>strcmp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(a, b) &lt; 0 ? a : b;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}</a:t>
            </a:r>
            <a:endParaRPr lang="en-US" altLang="zh-CN" sz="2000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Function call resolution</a:t>
            </a:r>
            <a:endParaRPr lang="en-US" altLang="zh-CN" dirty="0"/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953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000" dirty="0"/>
              <a:t>To resolve a function call, compiler follows 3 steps:</a:t>
            </a:r>
            <a:endParaRPr lang="en-US" altLang="zh-CN" sz="2000" dirty="0"/>
          </a:p>
          <a:p>
            <a:pPr lvl="1" eaLnBrk="1" hangingPunct="1"/>
            <a:r>
              <a:rPr lang="en-US" altLang="zh-CN" sz="1800" dirty="0"/>
              <a:t>Examine </a:t>
            </a:r>
            <a:r>
              <a:rPr lang="en-US" altLang="zh-CN" sz="1800" dirty="0">
                <a:solidFill>
                  <a:srgbClr val="0000FF"/>
                </a:solidFill>
              </a:rPr>
              <a:t>all non-template </a:t>
            </a:r>
            <a:r>
              <a:rPr lang="en-US" altLang="zh-CN" sz="1800" dirty="0"/>
              <a:t>versions of the function, if any, for an </a:t>
            </a:r>
            <a:r>
              <a:rPr lang="en-US" altLang="zh-CN" sz="1800" dirty="0">
                <a:solidFill>
                  <a:srgbClr val="FF0000"/>
                </a:solidFill>
              </a:rPr>
              <a:t>exact match</a:t>
            </a:r>
            <a:r>
              <a:rPr lang="en-US" altLang="zh-CN" sz="1800" dirty="0"/>
              <a:t>.</a:t>
            </a:r>
            <a:endParaRPr lang="en-US" altLang="zh-CN" sz="1800" dirty="0"/>
          </a:p>
          <a:p>
            <a:pPr lvl="2" eaLnBrk="1" hangingPunct="1"/>
            <a:r>
              <a:rPr lang="en-US" altLang="zh-CN" sz="1600" dirty="0"/>
              <a:t>error if there are more than one exact match.</a:t>
            </a:r>
            <a:endParaRPr lang="en-US" altLang="zh-CN" sz="1600" dirty="0"/>
          </a:p>
          <a:p>
            <a:pPr lvl="1" eaLnBrk="1" hangingPunct="1"/>
            <a:r>
              <a:rPr lang="en-US" altLang="zh-CN" sz="1800" dirty="0"/>
              <a:t>Examine </a:t>
            </a:r>
            <a:r>
              <a:rPr lang="en-US" altLang="zh-CN" sz="1800" dirty="0">
                <a:solidFill>
                  <a:srgbClr val="0000FF"/>
                </a:solidFill>
              </a:rPr>
              <a:t>all template functions</a:t>
            </a:r>
            <a:r>
              <a:rPr lang="en-US" altLang="zh-CN" sz="1800" dirty="0"/>
              <a:t>, if any, for an </a:t>
            </a:r>
            <a:r>
              <a:rPr lang="en-US" altLang="zh-CN" sz="1800" dirty="0">
                <a:solidFill>
                  <a:srgbClr val="FF0000"/>
                </a:solidFill>
              </a:rPr>
              <a:t>exact match</a:t>
            </a:r>
            <a:r>
              <a:rPr lang="en-US" altLang="zh-CN" sz="1800" dirty="0"/>
              <a:t>.</a:t>
            </a:r>
            <a:endParaRPr lang="en-US" altLang="zh-CN" sz="1800" dirty="0"/>
          </a:p>
          <a:p>
            <a:pPr lvl="2" eaLnBrk="1" hangingPunct="1"/>
            <a:r>
              <a:rPr lang="en-US" altLang="zh-CN" sz="1600" dirty="0"/>
              <a:t>error if there are more than one exact match.</a:t>
            </a:r>
            <a:endParaRPr lang="en-US" altLang="zh-CN" sz="1600" dirty="0"/>
          </a:p>
          <a:p>
            <a:pPr lvl="1" eaLnBrk="1" hangingPunct="1"/>
            <a:r>
              <a:rPr lang="en-US" altLang="zh-CN" sz="1800" dirty="0"/>
              <a:t>If steps 1 and 2 do not resolve the call or produce an error, then reexamine all </a:t>
            </a:r>
            <a:r>
              <a:rPr lang="en-US" altLang="zh-CN" sz="1800" dirty="0">
                <a:solidFill>
                  <a:srgbClr val="0000FF"/>
                </a:solidFill>
              </a:rPr>
              <a:t>non-template versions </a:t>
            </a:r>
            <a:r>
              <a:rPr lang="en-US" altLang="zh-CN" sz="1800" dirty="0"/>
              <a:t>of the function using </a:t>
            </a:r>
            <a:r>
              <a:rPr lang="en-US" altLang="zh-CN" sz="1800" dirty="0">
                <a:solidFill>
                  <a:srgbClr val="FF0000"/>
                </a:solidFill>
              </a:rPr>
              <a:t>implicit type casting </a:t>
            </a:r>
            <a:r>
              <a:rPr lang="en-US" altLang="zh-CN" sz="1800" dirty="0"/>
              <a:t>rules for regular overloaded functions.</a:t>
            </a:r>
            <a:endParaRPr lang="en-US" altLang="zh-CN" sz="1800" dirty="0"/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dirty="0"/>
              <a:t>Thus can combine both template and non-template versions of a function.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54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33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79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239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285" end="4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473" end="5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Non-Type Template Arguments</a:t>
            </a:r>
            <a:endParaRPr lang="en-US" altLang="zh-CN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457200" y="1484313"/>
            <a:ext cx="7859713" cy="4525962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/>
              <a:t> </a:t>
            </a:r>
            <a:r>
              <a:rPr lang="en-US" altLang="zh-CN" sz="2800" dirty="0"/>
              <a:t>Can use non-type parameters in templates</a:t>
            </a:r>
            <a:endParaRPr lang="en-US" altLang="zh-CN" sz="2800" dirty="0"/>
          </a:p>
          <a:p>
            <a:pPr lvl="1" indent="-220345" eaLnBrk="1" hangingPunct="1">
              <a:lnSpc>
                <a:spcPct val="90000"/>
              </a:lnSpc>
            </a:pPr>
            <a:r>
              <a:rPr lang="en-US" altLang="zh-CN" sz="2400" b="1" dirty="0">
                <a:latin typeface="Courier New" panose="02070309020205020404" pitchFamily="49" charset="0"/>
              </a:rPr>
              <a:t>Treated as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const</a:t>
            </a:r>
            <a:r>
              <a:rPr lang="en-US" altLang="zh-CN" dirty="0"/>
              <a:t> </a:t>
            </a:r>
            <a:endParaRPr lang="en-US" altLang="zh-CN" dirty="0"/>
          </a:p>
          <a:p>
            <a:pPr lvl="1" indent="-220345" eaLnBrk="1" hangingPunct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27652" name="矩形 2"/>
          <p:cNvSpPr/>
          <p:nvPr/>
        </p:nvSpPr>
        <p:spPr>
          <a:xfrm>
            <a:off x="34925" y="4364038"/>
            <a:ext cx="4572000" cy="20621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template &lt;typename T&gt;</a:t>
            </a:r>
            <a:endParaRPr lang="en-US" altLang="zh-CN" sz="16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T</a:t>
            </a:r>
            <a:r>
              <a:rPr lang="en-US" altLang="zh-CN" sz="1600" dirty="0">
                <a:latin typeface="Courier New" panose="02070309020205020404" pitchFamily="49" charset="0"/>
              </a:rPr>
              <a:t> max2 (</a:t>
            </a:r>
            <a:r>
              <a:rPr lang="en-US" altLang="zh-CN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T</a:t>
            </a:r>
            <a:r>
              <a:rPr lang="en-US" altLang="zh-CN" sz="1600" dirty="0">
                <a:latin typeface="Courier New" panose="02070309020205020404" pitchFamily="49" charset="0"/>
              </a:rPr>
              <a:t> arr[],int N)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{	</a:t>
            </a:r>
            <a:r>
              <a:rPr lang="en-US" altLang="zh-CN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T</a:t>
            </a:r>
            <a:r>
              <a:rPr lang="en-US" altLang="zh-CN" sz="1600" dirty="0">
                <a:latin typeface="Courier New" panose="02070309020205020404" pitchFamily="49" charset="0"/>
              </a:rPr>
              <a:t> ans = arr[0];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	 for (int j = 1; j &lt; N; j++)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		ans = (ans &gt; arr[j]) ? ans : arr[j];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	 return ans;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}</a:t>
            </a:r>
            <a:endParaRPr lang="en-US" altLang="zh-CN" sz="1600" dirty="0">
              <a:latin typeface="Courier New" panose="02070309020205020404" pitchFamily="49" charset="0"/>
            </a:endParaRPr>
          </a:p>
        </p:txBody>
      </p:sp>
      <p:sp>
        <p:nvSpPr>
          <p:cNvPr id="27653" name="矩形 3"/>
          <p:cNvSpPr/>
          <p:nvPr/>
        </p:nvSpPr>
        <p:spPr>
          <a:xfrm>
            <a:off x="36513" y="2420938"/>
            <a:ext cx="4572000" cy="18653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template &lt;typename T, int N&gt;</a:t>
            </a:r>
            <a:endParaRPr lang="en-US" altLang="zh-CN" sz="16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T</a:t>
            </a:r>
            <a:r>
              <a:rPr lang="en-US" altLang="zh-CN" sz="1600" dirty="0">
                <a:latin typeface="Courier New" panose="02070309020205020404" pitchFamily="49" charset="0"/>
              </a:rPr>
              <a:t> max1 (</a:t>
            </a:r>
            <a:r>
              <a:rPr lang="en-US" altLang="zh-CN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T</a:t>
            </a:r>
            <a:r>
              <a:rPr lang="en-US" altLang="zh-CN" sz="1600" dirty="0">
                <a:latin typeface="Courier New" panose="02070309020205020404" pitchFamily="49" charset="0"/>
              </a:rPr>
              <a:t> arr[N])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{	</a:t>
            </a:r>
            <a:r>
              <a:rPr lang="en-US" altLang="zh-CN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T</a:t>
            </a:r>
            <a:r>
              <a:rPr lang="en-US" altLang="zh-CN" sz="1600" dirty="0">
                <a:latin typeface="Courier New" panose="02070309020205020404" pitchFamily="49" charset="0"/>
              </a:rPr>
              <a:t> ans = arr[0];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	 for (int j = 1; j &lt; N; j++)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		ans = (ans &gt; arr[j]) ? ans : arr[j];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	 return ans;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}</a:t>
            </a:r>
            <a:endParaRPr lang="en-US" altLang="zh-CN" sz="1600" dirty="0">
              <a:latin typeface="Courier New" panose="02070309020205020404" pitchFamily="49" charset="0"/>
            </a:endParaRPr>
          </a:p>
        </p:txBody>
      </p:sp>
      <p:sp>
        <p:nvSpPr>
          <p:cNvPr id="6" name="Rectangle 3"/>
          <p:cNvSpPr txBox="1"/>
          <p:nvPr/>
        </p:nvSpPr>
        <p:spPr>
          <a:xfrm>
            <a:off x="4768850" y="2997200"/>
            <a:ext cx="4340225" cy="3416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int main()</a:t>
            </a:r>
            <a:endParaRPr lang="en-US" altLang="zh-CN" sz="1800" dirty="0">
              <a:latin typeface="Courier New" panose="02070309020205020404" pitchFamily="49" charset="0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{	int k = 5, j = 2;</a:t>
            </a:r>
            <a:endParaRPr lang="en-US" altLang="zh-CN" sz="1800" dirty="0">
              <a:latin typeface="Courier New" panose="02070309020205020404" pitchFamily="49" charset="0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	int a[] = {1,2,3,4,5,6,7};</a:t>
            </a:r>
            <a:endParaRPr lang="zh-CN" altLang="en-US" sz="1800" dirty="0">
              <a:latin typeface="Courier New" panose="02070309020205020404" pitchFamily="49" charset="0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zh-CN" altLang="en-US" sz="1800" dirty="0"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latin typeface="Courier New" panose="02070309020205020404" pitchFamily="49" charset="0"/>
              </a:rPr>
              <a:t>cout&lt;&lt;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max1&lt;int,5&gt;(a)</a:t>
            </a:r>
            <a:r>
              <a:rPr lang="en-US" altLang="zh-CN" sz="1800" b="1" dirty="0">
                <a:latin typeface="Courier New" panose="02070309020205020404" pitchFamily="49" charset="0"/>
              </a:rPr>
              <a:t>&lt;&lt;endl;</a:t>
            </a:r>
            <a:endParaRPr lang="zh-CN" altLang="en-US" sz="1800" b="1" dirty="0">
              <a:latin typeface="Courier New" panose="02070309020205020404" pitchFamily="49" charset="0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zh-CN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latin typeface="Courier New" panose="02070309020205020404" pitchFamily="49" charset="0"/>
              </a:rPr>
              <a:t>cout&lt;&lt;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max1&lt;int,k&gt;(a)</a:t>
            </a:r>
            <a:r>
              <a:rPr lang="en-US" altLang="zh-CN" sz="1800" b="1" dirty="0">
                <a:latin typeface="Courier New" panose="02070309020205020404" pitchFamily="49" charset="0"/>
              </a:rPr>
              <a:t>&lt;&lt;endl;</a:t>
            </a:r>
            <a:endParaRPr lang="zh-CN" altLang="en-US" sz="1800" b="1" dirty="0">
              <a:latin typeface="Courier New" panose="02070309020205020404" pitchFamily="49" charset="0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	</a:t>
            </a:r>
            <a:r>
              <a:rPr lang="en-US" altLang="zh-CN" sz="1800" b="1" dirty="0">
                <a:latin typeface="Courier New" panose="02070309020205020404" pitchFamily="49" charset="0"/>
              </a:rPr>
              <a:t>cout &lt;&lt;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800080"/>
                </a:solidFill>
                <a:latin typeface="Courier New" panose="02070309020205020404" pitchFamily="49" charset="0"/>
              </a:rPr>
              <a:t>max2(a,7) </a:t>
            </a:r>
            <a:r>
              <a:rPr lang="en-US" altLang="zh-CN" sz="1800" b="1" dirty="0">
                <a:latin typeface="Courier New" panose="02070309020205020404" pitchFamily="49" charset="0"/>
              </a:rPr>
              <a:t>&lt;&lt; endl;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rgbClr val="80008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latin typeface="Courier New" panose="02070309020205020404" pitchFamily="49" charset="0"/>
              </a:rPr>
              <a:t>cout&lt;&lt;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800080"/>
                </a:solidFill>
                <a:latin typeface="Courier New" panose="02070309020205020404" pitchFamily="49" charset="0"/>
              </a:rPr>
              <a:t>max2(a,k)</a:t>
            </a:r>
            <a:r>
              <a:rPr lang="en-US" altLang="zh-CN" sz="1800" b="1" dirty="0">
                <a:latin typeface="Courier New" panose="02070309020205020404" pitchFamily="49" charset="0"/>
              </a:rPr>
              <a:t>&lt;&lt;endl;  </a:t>
            </a:r>
            <a:endParaRPr lang="en-US" altLang="zh-CN" sz="1800" b="1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	return 0;</a:t>
            </a:r>
            <a:endParaRPr lang="en-US" altLang="zh-CN" sz="1800" dirty="0">
              <a:latin typeface="Courier New" panose="02070309020205020404" pitchFamily="49" charset="0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}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7613" y="4521200"/>
            <a:ext cx="14605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//error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Templates and friends</a:t>
            </a:r>
            <a:endParaRPr lang="en-US" altLang="zh-CN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Friendships allowed between a class template and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Global function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Member function of another class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Entire another class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friend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functions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Inside definition of class template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friend void f1();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f1()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friend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all template classes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Template&lt;class T1&gt;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friend void f2( X&lt; T1 &gt; &amp; 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f2( X&lt; int &gt; &amp; )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friend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X&lt; int &gt;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only.  The same applies for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float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double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etc.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6" name="文本框 2"/>
          <p:cNvSpPr txBox="1"/>
          <p:nvPr/>
        </p:nvSpPr>
        <p:spPr>
          <a:xfrm>
            <a:off x="6300788" y="2838450"/>
            <a:ext cx="2447925" cy="590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template&lt;class T&gt;</a:t>
            </a:r>
            <a:endParaRPr lang="en-US" altLang="zh-CN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class X</a:t>
            </a:r>
            <a:endParaRPr lang="en-US" altLang="zh-CN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Templates and friends (II)</a:t>
            </a:r>
            <a:endParaRPr lang="en-US" altLang="zh-CN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friend void A::f3();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Member function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class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friend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all template classes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Template&lt;class T1&gt;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friend void C&lt; T1 &gt;::f4( X&lt; T1 &gt; &amp; 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C&lt;float&gt;::f4( X&lt; float&gt; &amp; )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friend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 X&lt;float&gt;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only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friend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classes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friend class Y;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Y is a friend of every template class made from x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 member function of Y is a friend of every template class made from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friend class Z&lt;T&gt;;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Z&lt;float&gt;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is a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friend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class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X&lt;float&gt;,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etc.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2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938" y="0"/>
            <a:ext cx="811212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Templates and static Members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dirty="0"/>
              <a:t>Non-template class </a:t>
            </a:r>
            <a:endParaRPr lang="en-US" altLang="zh-CN" sz="2400" dirty="0"/>
          </a:p>
          <a:p>
            <a:pPr lvl="1" eaLnBrk="1" hangingPunct="1"/>
            <a:r>
              <a:rPr lang="en-US" altLang="zh-CN" sz="2000" b="1" dirty="0">
                <a:latin typeface="Courier New" panose="02070309020205020404" pitchFamily="49" charset="0"/>
              </a:rPr>
              <a:t>static</a:t>
            </a:r>
            <a:r>
              <a:rPr lang="en-US" altLang="zh-CN" sz="2000" dirty="0"/>
              <a:t> data members shared between all objects</a:t>
            </a:r>
            <a:endParaRPr lang="en-US" altLang="zh-CN" sz="20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Template classes</a:t>
            </a:r>
            <a:endParaRPr lang="en-US" altLang="zh-CN" sz="2400" dirty="0"/>
          </a:p>
          <a:p>
            <a:pPr lvl="1" eaLnBrk="1" hangingPunct="1"/>
            <a:r>
              <a:rPr lang="en-US" altLang="zh-CN" sz="2000" dirty="0"/>
              <a:t>Each class (</a:t>
            </a:r>
            <a:r>
              <a:rPr lang="en-US" altLang="zh-CN" sz="2000" b="1" dirty="0">
                <a:latin typeface="Courier New" panose="02070309020205020404" pitchFamily="49" charset="0"/>
              </a:rPr>
              <a:t>int</a:t>
            </a:r>
            <a:r>
              <a:rPr lang="en-US" altLang="zh-CN" sz="2000" dirty="0"/>
              <a:t>, </a:t>
            </a:r>
            <a:r>
              <a:rPr lang="en-US" altLang="zh-CN" sz="2000" b="1" dirty="0">
                <a:latin typeface="Courier New" panose="02070309020205020404" pitchFamily="49" charset="0"/>
              </a:rPr>
              <a:t>float</a:t>
            </a:r>
            <a:r>
              <a:rPr lang="en-US" altLang="zh-CN" sz="2000" dirty="0"/>
              <a:t>, etc.) has its own copy of </a:t>
            </a:r>
            <a:r>
              <a:rPr lang="en-US" altLang="zh-CN" sz="2000" b="1" dirty="0">
                <a:latin typeface="Courier New" panose="02070309020205020404" pitchFamily="49" charset="0"/>
              </a:rPr>
              <a:t>static</a:t>
            </a:r>
            <a:r>
              <a:rPr lang="en-US" altLang="zh-CN" sz="2000" dirty="0"/>
              <a:t> data members</a:t>
            </a:r>
            <a:endParaRPr lang="en-US" altLang="zh-CN" sz="2000" dirty="0"/>
          </a:p>
          <a:p>
            <a:pPr lvl="1" eaLnBrk="1" hangingPunct="1"/>
            <a:r>
              <a:rPr lang="en-US" altLang="zh-CN" sz="2000" b="1" dirty="0">
                <a:latin typeface="Courier New" panose="02070309020205020404" pitchFamily="49" charset="0"/>
              </a:rPr>
              <a:t>static</a:t>
            </a:r>
            <a:r>
              <a:rPr lang="en-US" altLang="zh-CN" sz="2000" dirty="0"/>
              <a:t> variables initialized at file scope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Each template class gets its own copy of </a:t>
            </a:r>
            <a:r>
              <a:rPr lang="en-US" altLang="zh-CN" sz="2000" b="1" dirty="0">
                <a:latin typeface="Courier New" panose="02070309020205020404" pitchFamily="49" charset="0"/>
              </a:rPr>
              <a:t>static</a:t>
            </a:r>
            <a:r>
              <a:rPr lang="en-US" altLang="zh-CN" sz="2000" dirty="0"/>
              <a:t> member functions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en-US" altLang="zh-CN" dirty="0"/>
              <a:t>C++ Templates</a:t>
            </a:r>
            <a:endParaRPr lang="en-US" altLang="zh-CN" dirty="0"/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3"/>
          </a:xfrm>
        </p:spPr>
        <p:txBody>
          <a:bodyPr vert="horz" wrap="square" lIns="92075" tIns="46038" rIns="92075" bIns="46038" anchor="t" anchorCtr="0"/>
          <a:p>
            <a:pPr eaLnBrk="1" hangingPunct="1"/>
            <a:r>
              <a:rPr lang="en-US" altLang="zh-CN" sz="2400" dirty="0"/>
              <a:t>Template is an important tool for C++ to implement code reuse mechanism and is the basis of generic technology (that is, a general programming technology that is independent of data types).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Kinds of Templates</a:t>
            </a:r>
            <a:endParaRPr lang="en-US" altLang="zh-CN" sz="2400" dirty="0"/>
          </a:p>
          <a:p>
            <a:pPr marL="971550" lvl="1" indent="-514350" eaLnBrk="1" hangingPunct="1">
              <a:lnSpc>
                <a:spcPct val="150000"/>
              </a:lnSpc>
              <a:buClr>
                <a:schemeClr val="tx1"/>
              </a:buClr>
              <a:buSzPct val="75000"/>
              <a:buFontTx/>
              <a:buAutoNum type="arabicPeriod"/>
            </a:pPr>
            <a:r>
              <a:rPr lang="en-US" altLang="zh-CN" sz="2000" dirty="0">
                <a:solidFill>
                  <a:srgbClr val="0000FF"/>
                </a:solidFill>
              </a:rPr>
              <a:t>Class template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Permit the development of generic objects</a:t>
            </a:r>
            <a:endParaRPr lang="en-US" altLang="zh-CN" sz="2000" dirty="0"/>
          </a:p>
          <a:p>
            <a:pPr lvl="2" eaLnBrk="1" hangingPunct="1">
              <a:lnSpc>
                <a:spcPct val="90000"/>
              </a:lnSpc>
            </a:pPr>
            <a:endParaRPr lang="en-US" altLang="zh-CN" sz="2000" dirty="0"/>
          </a:p>
          <a:p>
            <a:pPr marL="971550" lvl="1" indent="-514350" eaLnBrk="1" hangingPunct="1">
              <a:lnSpc>
                <a:spcPct val="80000"/>
              </a:lnSpc>
              <a:buClr>
                <a:schemeClr val="tx1"/>
              </a:buClr>
              <a:buSzPct val="75000"/>
              <a:buFontTx/>
              <a:buAutoNum type="arabicPeriod"/>
            </a:pPr>
            <a:r>
              <a:rPr lang="en-US" altLang="zh-CN" sz="2000" dirty="0">
                <a:solidFill>
                  <a:srgbClr val="0000FF"/>
                </a:solidFill>
              </a:rPr>
              <a:t>Function template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/>
              <a:t>Permit the development of generic algorithms</a:t>
            </a:r>
            <a:endParaRPr lang="en-US" altLang="zh-CN" sz="2000" dirty="0"/>
          </a:p>
          <a:p>
            <a:pPr lvl="2" eaLnBrk="1" hangingPunct="1">
              <a:lnSpc>
                <a:spcPct val="80000"/>
              </a:lnSpc>
            </a:pPr>
            <a:endParaRPr lang="en-US" altLang="zh-CN" sz="2000" dirty="0"/>
          </a:p>
          <a:p>
            <a:pPr marL="971550" lvl="1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000" dirty="0">
                <a:solidFill>
                  <a:srgbClr val="0000FF"/>
                </a:solidFill>
              </a:rPr>
              <a:t>Variable template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971550" lvl="1" indent="-51435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</a:t>
            </a:r>
            <a:r>
              <a:rPr lang="en-US" altLang="zh-CN" sz="2000" dirty="0"/>
              <a:t>(C++ new standard)</a:t>
            </a:r>
            <a:endParaRPr lang="en-US" altLang="zh-CN" sz="2000" dirty="0"/>
          </a:p>
          <a:p>
            <a:pPr lvl="2" eaLnBrk="1" hangingPunct="1">
              <a:lnSpc>
                <a:spcPct val="80000"/>
              </a:lnSpc>
            </a:pPr>
            <a:endParaRPr lang="en-US" altLang="zh-CN" sz="20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en-US" altLang="zh-CN" dirty="0"/>
              <a:t>C++ Templates</a:t>
            </a:r>
            <a:endParaRPr lang="en-US" altLang="zh-CN" dirty="0"/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3"/>
          </a:xfrm>
        </p:spPr>
        <p:txBody>
          <a:bodyPr vert="horz" wrap="square" lIns="92075" tIns="46038" rIns="92075" bIns="46038" anchor="t" anchorCtr="0"/>
          <a:p>
            <a:pPr defTabSz="914400" eaLnBrk="1" hangingPunct="1">
              <a:tabLst>
                <a:tab pos="916305" algn="l"/>
                <a:tab pos="1374775" algn="l"/>
                <a:tab pos="3316605" algn="l"/>
              </a:tabLst>
            </a:pPr>
            <a:r>
              <a:rPr lang="en-US" altLang="zh-CN" dirty="0"/>
              <a:t>C++ template is based upon the concept of </a:t>
            </a:r>
            <a:r>
              <a:rPr lang="en-US" altLang="zh-CN" b="1" i="1" dirty="0">
                <a:solidFill>
                  <a:srgbClr val="FF0000"/>
                </a:solidFill>
              </a:rPr>
              <a:t>type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parameter</a:t>
            </a:r>
            <a:r>
              <a:rPr lang="zh-CN" altLang="en-US" dirty="0"/>
              <a:t>，</a:t>
            </a:r>
            <a:r>
              <a:rPr lang="en-US" altLang="zh-CN" dirty="0"/>
              <a:t>i.e. a parameter that takes a </a:t>
            </a:r>
            <a:r>
              <a:rPr lang="en-US" altLang="zh-CN" i="1" dirty="0">
                <a:solidFill>
                  <a:schemeClr val="hlink"/>
                </a:solidFill>
              </a:rPr>
              <a:t>type</a:t>
            </a:r>
            <a:r>
              <a:rPr lang="en-US" altLang="zh-CN" dirty="0"/>
              <a:t> as its value</a:t>
            </a:r>
            <a:endParaRPr lang="en-US" altLang="zh-CN" dirty="0">
              <a:solidFill>
                <a:srgbClr val="FF0000"/>
              </a:solidFill>
            </a:endParaRPr>
          </a:p>
          <a:p>
            <a:pPr defTabSz="914400" eaLnBrk="1" hangingPunct="1">
              <a:buNone/>
              <a:tabLst>
                <a:tab pos="916305" algn="l"/>
                <a:tab pos="1374775" algn="l"/>
                <a:tab pos="3316605" algn="l"/>
              </a:tabLst>
            </a:pPr>
            <a:r>
              <a:rPr lang="en-US" altLang="zh-CN" dirty="0"/>
              <a:t>   - suppose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zh-CN" sz="2400" dirty="0"/>
              <a:t> </a:t>
            </a:r>
            <a:r>
              <a:rPr lang="en-US" altLang="zh-CN" i="1" dirty="0">
                <a:solidFill>
                  <a:schemeClr val="hlink"/>
                </a:solidFill>
              </a:rPr>
              <a:t>type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hlink"/>
                </a:solidFill>
              </a:rPr>
              <a:t>parameter</a:t>
            </a:r>
            <a:r>
              <a:rPr lang="zh-CN" altLang="en-US" dirty="0"/>
              <a:t>，</a:t>
            </a:r>
            <a:r>
              <a:rPr lang="en-US" altLang="zh-CN" sz="2000" dirty="0"/>
              <a:t>   </a:t>
            </a:r>
            <a:endParaRPr lang="en-US" altLang="zh-CN" sz="2000" dirty="0"/>
          </a:p>
          <a:p>
            <a:pPr defTabSz="914400" eaLnBrk="1" hangingPunct="1">
              <a:buNone/>
              <a:tabLst>
                <a:tab pos="916305" algn="l"/>
                <a:tab pos="1374775" algn="l"/>
                <a:tab pos="3316605" algn="l"/>
              </a:tabLst>
            </a:pPr>
            <a:r>
              <a:rPr lang="en-US" altLang="zh-CN" sz="2000" dirty="0"/>
              <a:t>             T i, j, k;</a:t>
            </a:r>
            <a:endParaRPr lang="en-US" altLang="zh-CN" sz="2000" dirty="0"/>
          </a:p>
          <a:p>
            <a:pPr marL="1651000" lvl="3" indent="-215900" defTabSz="914400" eaLnBrk="1" hangingPunct="1">
              <a:tabLst>
                <a:tab pos="916305" algn="l"/>
                <a:tab pos="1374775" algn="l"/>
                <a:tab pos="3316605" algn="l"/>
              </a:tabLst>
            </a:pPr>
            <a:r>
              <a:rPr lang="en-US" altLang="zh-CN" sz="1600" dirty="0"/>
              <a:t>Declares 3 variables i, j and k</a:t>
            </a:r>
            <a:endParaRPr lang="en-US" altLang="zh-CN" sz="1600" dirty="0"/>
          </a:p>
          <a:p>
            <a:pPr marL="1651000" lvl="3" indent="-215900" defTabSz="914400" eaLnBrk="1" hangingPunct="1">
              <a:tabLst>
                <a:tab pos="916305" algn="l"/>
                <a:tab pos="1374775" algn="l"/>
                <a:tab pos="3316605" algn="l"/>
              </a:tabLst>
            </a:pPr>
            <a:r>
              <a:rPr lang="en-US" altLang="zh-CN" sz="1600" dirty="0"/>
              <a:t>The types of the variables i, j, and k depend upon </a:t>
            </a:r>
            <a:r>
              <a:rPr lang="en-US" altLang="zh-CN" sz="1600" dirty="0">
                <a:solidFill>
                  <a:srgbClr val="FF0000"/>
                </a:solidFill>
              </a:rPr>
              <a:t>the value of T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1651000" lvl="3" indent="-215900" defTabSz="914400" eaLnBrk="1" hangingPunct="1">
              <a:tabLst>
                <a:tab pos="916305" algn="l"/>
                <a:tab pos="1374775" algn="l"/>
                <a:tab pos="3316605" algn="l"/>
              </a:tabLst>
            </a:pPr>
            <a:endParaRPr lang="en-US" altLang="zh-CN" sz="1600" dirty="0"/>
          </a:p>
          <a:p>
            <a:pPr marL="1089025" lvl="2" indent="-231775" defTabSz="914400" eaLnBrk="1" hangingPunct="1">
              <a:buNone/>
              <a:tabLst>
                <a:tab pos="916305" algn="l"/>
                <a:tab pos="1374775" algn="l"/>
                <a:tab pos="3316605" algn="l"/>
              </a:tabLst>
            </a:pPr>
            <a:r>
              <a:rPr lang="en-US" altLang="zh-CN" dirty="0"/>
              <a:t>	If 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 is</a:t>
            </a:r>
            <a:endParaRPr lang="en-US" altLang="zh-CN" dirty="0"/>
          </a:p>
          <a:p>
            <a:pPr marL="1651000" lvl="3" indent="-215900" defTabSz="914400" eaLnBrk="1" hangingPunct="1">
              <a:buClr>
                <a:schemeClr val="tx1"/>
              </a:buClr>
              <a:buSzPct val="65000"/>
              <a:buFont typeface="Symbol" panose="05050102010706020507" pitchFamily="18" charset="2"/>
              <a:buChar char="·"/>
              <a:tabLst>
                <a:tab pos="916305" algn="l"/>
                <a:tab pos="1374775" algn="l"/>
                <a:tab pos="3316605" algn="l"/>
              </a:tabLst>
            </a:pPr>
            <a:r>
              <a:rPr lang="en-US" altLang="zh-CN" sz="1600" i="1" dirty="0"/>
              <a:t>int</a:t>
            </a:r>
            <a:r>
              <a:rPr lang="en-US" altLang="zh-CN" sz="1600" dirty="0"/>
              <a:t>	variables i, j, and k are of type </a:t>
            </a:r>
            <a:r>
              <a:rPr lang="en-US" altLang="zh-CN" sz="1600" i="1" dirty="0"/>
              <a:t>int</a:t>
            </a:r>
            <a:endParaRPr lang="en-US" altLang="zh-CN" sz="1600" dirty="0"/>
          </a:p>
          <a:p>
            <a:pPr marL="1651000" lvl="3" indent="-215900" defTabSz="914400" eaLnBrk="1" hangingPunct="1">
              <a:buClr>
                <a:schemeClr val="tx1"/>
              </a:buClr>
              <a:buSzPct val="65000"/>
              <a:buFont typeface="Symbol" panose="05050102010706020507" pitchFamily="18" charset="2"/>
              <a:buChar char="·"/>
              <a:tabLst>
                <a:tab pos="916305" algn="l"/>
                <a:tab pos="1374775" algn="l"/>
                <a:tab pos="3316605" algn="l"/>
              </a:tabLst>
            </a:pPr>
            <a:r>
              <a:rPr lang="en-US" altLang="zh-CN" sz="1600" i="1" dirty="0"/>
              <a:t>float</a:t>
            </a:r>
            <a:r>
              <a:rPr lang="en-US" altLang="zh-CN" sz="1600" dirty="0"/>
              <a:t>	variables i, j, and k are of type </a:t>
            </a:r>
            <a:r>
              <a:rPr lang="en-US" altLang="zh-CN" sz="1600" i="1" dirty="0"/>
              <a:t>float</a:t>
            </a:r>
            <a:endParaRPr lang="en-US" altLang="zh-CN" sz="1600" dirty="0"/>
          </a:p>
          <a:p>
            <a:pPr marL="1651000" lvl="3" indent="-215900" defTabSz="914400" eaLnBrk="1" hangingPunct="1">
              <a:buClr>
                <a:schemeClr val="tx1"/>
              </a:buClr>
              <a:buSzPct val="65000"/>
              <a:buFont typeface="Symbol" panose="05050102010706020507" pitchFamily="18" charset="2"/>
              <a:buChar char="·"/>
              <a:tabLst>
                <a:tab pos="916305" algn="l"/>
                <a:tab pos="1374775" algn="l"/>
                <a:tab pos="3316605" algn="l"/>
              </a:tabLst>
            </a:pPr>
            <a:r>
              <a:rPr lang="en-US" altLang="zh-CN" sz="1600" i="1" dirty="0"/>
              <a:t>user-defined</a:t>
            </a:r>
            <a:r>
              <a:rPr lang="en-US" altLang="zh-CN" sz="1600" dirty="0"/>
              <a:t>	variables i, j, and k are of type </a:t>
            </a:r>
            <a:r>
              <a:rPr lang="en-US" altLang="zh-CN" sz="1600" i="1" dirty="0"/>
              <a:t>user-defined</a:t>
            </a:r>
            <a:endParaRPr lang="en-US" altLang="zh-CN" sz="1600" i="1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C++ Template</a:t>
            </a:r>
            <a:endParaRPr lang="en-US" altLang="zh-CN" dirty="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176213" y="1557338"/>
            <a:ext cx="8686800" cy="4953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general form:</a:t>
            </a:r>
            <a:endParaRPr lang="en-US" altLang="zh-CN" dirty="0"/>
          </a:p>
          <a:p>
            <a:pPr eaLnBrk="1" hangingPunct="1">
              <a:buNone/>
            </a:pPr>
            <a:endParaRPr lang="en-US" altLang="zh-CN" sz="1800" dirty="0"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template &lt;class/typename T1, class/typename T2, int i, …&gt;</a:t>
            </a:r>
            <a:r>
              <a:rPr lang="en-US" altLang="zh-CN" sz="1800" dirty="0">
                <a:latin typeface="Courier New" panose="02070309020205020404" pitchFamily="49" charset="0"/>
              </a:rPr>
              <a:t>  </a:t>
            </a:r>
            <a:endParaRPr lang="en-US" altLang="zh-CN" sz="1800" dirty="0"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// template header</a:t>
            </a:r>
            <a:endParaRPr lang="en-US" altLang="zh-CN" sz="1800" dirty="0"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endParaRPr lang="zh-CN" altLang="en-US" sz="18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normal declaration or definition</a:t>
            </a:r>
            <a:r>
              <a:rPr lang="en-US" altLang="zh-CN" sz="1800" dirty="0">
                <a:latin typeface="Courier New" panose="02070309020205020404" pitchFamily="49" charset="0"/>
              </a:rPr>
              <a:t>  // involving T1, T2…</a:t>
            </a:r>
            <a:endParaRPr lang="en-US" altLang="zh-CN" sz="1800" dirty="0"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endParaRPr lang="en-US" altLang="zh-CN" sz="1800" dirty="0">
              <a:latin typeface="Courier New" panose="02070309020205020404" pitchFamily="49" charset="0"/>
            </a:endParaRPr>
          </a:p>
        </p:txBody>
      </p:sp>
      <p:grpSp>
        <p:nvGrpSpPr>
          <p:cNvPr id="9220" name="Group 4"/>
          <p:cNvGrpSpPr/>
          <p:nvPr/>
        </p:nvGrpSpPr>
        <p:grpSpPr>
          <a:xfrm>
            <a:off x="3203575" y="557213"/>
            <a:ext cx="5810250" cy="1917700"/>
            <a:chOff x="1732" y="816"/>
            <a:chExt cx="3436" cy="1208"/>
          </a:xfrm>
        </p:grpSpPr>
        <p:sp>
          <p:nvSpPr>
            <p:cNvPr id="7177" name="Rectangle 5"/>
            <p:cNvSpPr/>
            <p:nvPr/>
          </p:nvSpPr>
          <p:spPr>
            <a:xfrm>
              <a:off x="3648" y="816"/>
              <a:ext cx="1520" cy="1120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Template header: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marL="0" lvl="0" indent="0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keyword “template”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marL="0" lvl="0" indent="0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one or more template 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formal parameters.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78" name="Line 6"/>
            <p:cNvSpPr/>
            <p:nvPr/>
          </p:nvSpPr>
          <p:spPr>
            <a:xfrm flipH="1">
              <a:off x="1732" y="1248"/>
              <a:ext cx="1916" cy="7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224" name="Group 8"/>
          <p:cNvGrpSpPr/>
          <p:nvPr/>
        </p:nvGrpSpPr>
        <p:grpSpPr>
          <a:xfrm>
            <a:off x="1476375" y="2708275"/>
            <a:ext cx="6407150" cy="3546475"/>
            <a:chOff x="813" y="1583"/>
            <a:chExt cx="4071" cy="2047"/>
          </a:xfrm>
        </p:grpSpPr>
        <p:sp>
          <p:nvSpPr>
            <p:cNvPr id="7175" name="Rectangle 9"/>
            <p:cNvSpPr/>
            <p:nvPr/>
          </p:nvSpPr>
          <p:spPr>
            <a:xfrm>
              <a:off x="813" y="2298"/>
              <a:ext cx="4071" cy="1332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Template parameter:</a:t>
              </a:r>
              <a:endPara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marL="0" lvl="0" indent="0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keyword class/typename</a:t>
              </a:r>
              <a:endPara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marL="0" lvl="0" indent="0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followed by a </a:t>
              </a:r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type parameter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that will be used as a type name.</a:t>
              </a:r>
              <a:endPara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marL="0" lvl="0" indent="0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Can also use normal function-style parameters (like int i) to specify nontype parameters.</a:t>
              </a:r>
              <a:endPara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marL="0" lvl="0" indent="0">
                <a:spcBef>
                  <a:spcPct val="50000"/>
                </a:spcBef>
                <a:buNone/>
              </a:pPr>
              <a:endPara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76" name="Line 10"/>
            <p:cNvSpPr/>
            <p:nvPr/>
          </p:nvSpPr>
          <p:spPr>
            <a:xfrm flipV="1">
              <a:off x="1722" y="1583"/>
              <a:ext cx="142" cy="70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7174" name="Line 10"/>
          <p:cNvSpPr/>
          <p:nvPr/>
        </p:nvSpPr>
        <p:spPr>
          <a:xfrm flipV="1">
            <a:off x="3203575" y="2774950"/>
            <a:ext cx="2016125" cy="11588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12.2 	Class Templates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85800" y="1219200"/>
            <a:ext cx="8153400" cy="4953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dirty="0">
                <a:solidFill>
                  <a:srgbClr val="0000FF"/>
                </a:solidFill>
              </a:rPr>
              <a:t>Class templates can be used to design generic classes with the same structure and member functions but different data types.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1800" b="1" dirty="0">
                <a:latin typeface="Courier New" panose="02070309020205020404" pitchFamily="49" charset="0"/>
              </a:rPr>
              <a:t>For example, stacks:</a:t>
            </a:r>
            <a:endParaRPr lang="zh-CN" altLang="en-US" sz="1800" b="1" dirty="0">
              <a:solidFill>
                <a:schemeClr val="tx1"/>
              </a:solidFill>
            </a:endParaRPr>
          </a:p>
          <a:p>
            <a:pPr marL="1371600" lvl="2" indent="-457200" algn="l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1800" b="1" dirty="0">
                <a:cs typeface="+mn-ea"/>
                <a:sym typeface="+mn-ea"/>
              </a:rPr>
              <a:t>#define maxsize 100	</a:t>
            </a:r>
            <a:endParaRPr lang="en-US" altLang="zh-CN" sz="1800" b="1" dirty="0">
              <a:solidFill>
                <a:schemeClr val="tx1"/>
              </a:solidFill>
              <a:cs typeface="+mn-ea"/>
            </a:endParaRPr>
          </a:p>
          <a:p>
            <a:pPr marL="1371600" lvl="2" indent="-457200" algn="l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1800" b="1" dirty="0">
                <a:cs typeface="+mn-ea"/>
                <a:sym typeface="+mn-ea"/>
              </a:rPr>
              <a:t> class doubleStack{</a:t>
            </a:r>
            <a:endParaRPr lang="en-US" altLang="zh-CN" sz="1800" b="1" dirty="0">
              <a:solidFill>
                <a:schemeClr val="tx1"/>
              </a:solidFill>
              <a:cs typeface="+mn-ea"/>
            </a:endParaRPr>
          </a:p>
          <a:p>
            <a:pPr marL="1371600" lvl="2" indent="-457200" algn="l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1800" b="1" dirty="0">
                <a:cs typeface="+mn-ea"/>
                <a:sym typeface="+mn-ea"/>
              </a:rPr>
              <a:t>	  private:</a:t>
            </a:r>
            <a:endParaRPr lang="en-US" altLang="zh-CN" sz="1800" b="1" dirty="0">
              <a:solidFill>
                <a:schemeClr val="tx1"/>
              </a:solidFill>
              <a:cs typeface="+mn-ea"/>
            </a:endParaRPr>
          </a:p>
          <a:p>
            <a:pPr marL="1371600" lvl="2" indent="-457200" algn="l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1800" b="1" dirty="0">
                <a:cs typeface="+mn-ea"/>
                <a:sym typeface="+mn-ea"/>
              </a:rPr>
              <a:t>              int size;</a:t>
            </a:r>
            <a:endParaRPr lang="en-US" altLang="zh-CN" sz="1800" b="1" dirty="0">
              <a:solidFill>
                <a:schemeClr val="tx1"/>
              </a:solidFill>
              <a:cs typeface="+mn-ea"/>
            </a:endParaRPr>
          </a:p>
          <a:p>
            <a:pPr marL="1371600" lvl="2" indent="-457200" algn="l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1800" b="1" dirty="0">
                <a:cs typeface="+mn-ea"/>
                <a:sym typeface="+mn-ea"/>
              </a:rPr>
              <a:t>   	     double data[maxsize];</a:t>
            </a:r>
            <a:endParaRPr lang="en-US" altLang="zh-CN" sz="1800" b="1" dirty="0">
              <a:solidFill>
                <a:schemeClr val="tx1"/>
              </a:solidFill>
              <a:cs typeface="+mn-ea"/>
            </a:endParaRPr>
          </a:p>
          <a:p>
            <a:pPr marL="1371600" lvl="2" indent="-457200" algn="l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1800" b="1" dirty="0">
                <a:cs typeface="+mn-ea"/>
                <a:sym typeface="+mn-ea"/>
              </a:rPr>
              <a:t>		……</a:t>
            </a:r>
            <a:endParaRPr lang="en-US" altLang="zh-CN" sz="1800" b="1" dirty="0">
              <a:solidFill>
                <a:schemeClr val="tx1"/>
              </a:solidFill>
              <a:cs typeface="+mn-ea"/>
            </a:endParaRPr>
          </a:p>
          <a:p>
            <a:pPr marL="1371600" lvl="2" indent="-457200" algn="l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1800" b="1" dirty="0">
                <a:cs typeface="+mn-ea"/>
                <a:sym typeface="+mn-ea"/>
              </a:rPr>
              <a:t>	}</a:t>
            </a:r>
            <a:endParaRPr lang="en-US" altLang="zh-CN" sz="1800" b="1" dirty="0">
              <a:cs typeface="+mn-ea"/>
              <a:sym typeface="+mn-ea"/>
            </a:endParaRPr>
          </a:p>
          <a:p>
            <a:pPr marL="1371600" lvl="2" indent="-457200" algn="l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1800" b="1" dirty="0">
                <a:sym typeface="+mn-ea"/>
              </a:rPr>
              <a:t>#define maxsize 100</a:t>
            </a:r>
            <a:r>
              <a:rPr lang="zh-CN" altLang="en-US" sz="1800" b="1" dirty="0">
                <a:sym typeface="+mn-ea"/>
              </a:rPr>
              <a:t>	</a:t>
            </a:r>
            <a:endParaRPr lang="zh-CN" altLang="en-US" sz="1800" b="1" dirty="0">
              <a:solidFill>
                <a:schemeClr val="tx1"/>
              </a:solidFill>
            </a:endParaRPr>
          </a:p>
          <a:p>
            <a:pPr marL="1371600" lvl="2" indent="-457200" eaLnBrk="1" hangingPunct="1">
              <a:lnSpc>
                <a:spcPct val="80000"/>
              </a:lnSpc>
              <a:buFontTx/>
              <a:buNone/>
            </a:pPr>
            <a:r>
              <a:rPr lang="zh-CN" altLang="en-US" sz="1800" b="1" dirty="0">
                <a:sym typeface="+mn-ea"/>
              </a:rPr>
              <a:t>	</a:t>
            </a:r>
            <a:r>
              <a:rPr lang="en-US" altLang="zh-CN" sz="1800" b="1" dirty="0">
                <a:sym typeface="+mn-ea"/>
              </a:rPr>
              <a:t>class </a:t>
            </a:r>
            <a:r>
              <a:rPr lang="en-US" altLang="zh-CN" sz="1800" b="1" dirty="0" err="1">
                <a:sym typeface="+mn-ea"/>
              </a:rPr>
              <a:t>charStack</a:t>
            </a:r>
            <a:r>
              <a:rPr lang="en-US" altLang="zh-CN" sz="1800" b="1" dirty="0">
                <a:sym typeface="+mn-ea"/>
              </a:rPr>
              <a:t>{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marL="1371600" lvl="2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ym typeface="+mn-ea"/>
              </a:rPr>
              <a:t>	  private: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marL="1371600" lvl="2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ym typeface="+mn-ea"/>
              </a:rPr>
              <a:t>              int size;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marL="1371600" lvl="2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ym typeface="+mn-ea"/>
              </a:rPr>
              <a:t>		char data[100];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marL="1371600" lvl="2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ym typeface="+mn-ea"/>
              </a:rPr>
              <a:t>		</a:t>
            </a:r>
            <a:r>
              <a:rPr lang="en-US" altLang="zh-CN" sz="1800" b="1" dirty="0">
                <a:latin typeface="Arial" panose="020B0604020202020204" pitchFamily="34" charset="0"/>
                <a:sym typeface="+mn-ea"/>
              </a:rPr>
              <a:t>……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marL="1371600" lvl="2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ym typeface="+mn-ea"/>
              </a:rPr>
              <a:t>	};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marL="514350" lvl="1" indent="0" eaLnBrk="1" hangingPunct="1">
              <a:buNone/>
            </a:pPr>
            <a:endParaRPr lang="en-US" altLang="zh-CN" sz="1800" b="1" dirty="0">
              <a:latin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03165" y="3573145"/>
            <a:ext cx="4084955" cy="2373630"/>
          </a:xfrm>
          <a:prstGeom prst="rect">
            <a:avLst/>
          </a:prstGeom>
          <a:noFill/>
          <a:ln w="19050">
            <a:solidFill>
              <a:srgbClr val="0000CC"/>
            </a:solidFill>
          </a:ln>
        </p:spPr>
        <p:txBody>
          <a:bodyPr wrap="square" rtlCol="0" anchor="t">
            <a:noAutofit/>
          </a:bodyPr>
          <a:p>
            <a:pPr marL="0" indent="0">
              <a:buNone/>
            </a:pPr>
            <a:r>
              <a:rPr lang="en-US" altLang="zh-CN" sz="1800" b="1" dirty="0">
                <a:solidFill>
                  <a:srgbClr val="0000CC"/>
                </a:solidFill>
                <a:sym typeface="+mn-ea"/>
              </a:rPr>
              <a:t>template&lt;</a:t>
            </a:r>
            <a:r>
              <a:rPr lang="en-US" altLang="zh-CN" sz="1800" b="1" dirty="0" err="1">
                <a:solidFill>
                  <a:srgbClr val="0000CC"/>
                </a:solidFill>
                <a:sym typeface="+mn-ea"/>
              </a:rPr>
              <a:t>typename</a:t>
            </a:r>
            <a:r>
              <a:rPr lang="en-US" altLang="zh-CN" sz="1800" b="1" dirty="0">
                <a:solidFill>
                  <a:srgbClr val="0000CC"/>
                </a:solidFill>
                <a:sym typeface="+mn-ea"/>
              </a:rPr>
              <a:t> T, int maxsize&gt;</a:t>
            </a:r>
            <a:endParaRPr lang="zh-CN" altLang="zh-CN" sz="18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CC"/>
                </a:solidFill>
                <a:sym typeface="+mn-ea"/>
              </a:rPr>
              <a:t>class Stack{</a:t>
            </a:r>
            <a:endParaRPr lang="zh-CN" altLang="zh-CN" sz="18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CC"/>
                </a:solidFill>
                <a:sym typeface="+mn-ea"/>
              </a:rPr>
              <a:t>          int size;</a:t>
            </a:r>
            <a:endParaRPr lang="en-US" altLang="zh-CN" sz="1800" b="1" dirty="0">
              <a:solidFill>
                <a:srgbClr val="0000CC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CC"/>
                </a:solidFill>
                <a:sym typeface="+mn-ea"/>
              </a:rPr>
              <a:t>          T data[maxsize];</a:t>
            </a:r>
            <a:endParaRPr lang="en-US" altLang="zh-CN" sz="1800" b="1" dirty="0">
              <a:solidFill>
                <a:srgbClr val="0000CC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CC"/>
                </a:solidFill>
                <a:sym typeface="+mn-ea"/>
              </a:rPr>
              <a:t>           ......					</a:t>
            </a:r>
            <a:endParaRPr lang="en-US" altLang="zh-CN" sz="22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00CC"/>
                </a:solidFill>
                <a:sym typeface="+mn-ea"/>
              </a:rPr>
              <a:t>   </a:t>
            </a:r>
            <a:r>
              <a:rPr lang="en-US" altLang="zh-CN" sz="1800" b="1" dirty="0">
                <a:solidFill>
                  <a:srgbClr val="0000CC"/>
                </a:solidFill>
                <a:sym typeface="+mn-ea"/>
              </a:rPr>
              <a:t>}</a:t>
            </a:r>
            <a:endParaRPr lang="en-US" altLang="zh-CN" sz="1800" b="1" dirty="0">
              <a:solidFill>
                <a:srgbClr val="0000CC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12.2 	Class Templates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85800" y="1219200"/>
            <a:ext cx="8153400" cy="4953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b="1" dirty="0">
                <a:solidFill>
                  <a:srgbClr val="0000FF"/>
                </a:solidFill>
              </a:rPr>
              <a:t>Class</a:t>
            </a:r>
            <a:r>
              <a:rPr lang="en-US" altLang="zh-CN" sz="2400" dirty="0">
                <a:solidFill>
                  <a:srgbClr val="0000FF"/>
                </a:solidFill>
              </a:rPr>
              <a:t> templates 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sz="2000" dirty="0"/>
              <a:t>Allow type-specific versions of generic classes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Consists of a </a:t>
            </a:r>
            <a:r>
              <a:rPr lang="en-US" altLang="zh-CN" sz="2000" u="sng" dirty="0">
                <a:solidFill>
                  <a:srgbClr val="FF0000"/>
                </a:solidFill>
              </a:rPr>
              <a:t>template header </a:t>
            </a:r>
            <a:r>
              <a:rPr lang="en-US" altLang="zh-CN" sz="2000" dirty="0"/>
              <a:t>followed by a </a:t>
            </a:r>
            <a:r>
              <a:rPr lang="en-US" altLang="zh-CN" sz="2000" u="sng" dirty="0">
                <a:solidFill>
                  <a:srgbClr val="FF0000"/>
                </a:solidFill>
              </a:rPr>
              <a:t>normal class definition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eaLnBrk="1" hangingPunct="1"/>
            <a:r>
              <a:rPr lang="en-US" altLang="zh-CN" sz="2400" dirty="0"/>
              <a:t>Format:</a:t>
            </a:r>
            <a:endParaRPr lang="en-US" altLang="zh-CN" sz="2400" dirty="0"/>
          </a:p>
          <a:p>
            <a:pPr lvl="1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template &lt;class T1, class T2,...,int i&gt;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class </a:t>
            </a:r>
            <a:r>
              <a:rPr lang="en-US" altLang="zh-CN" sz="2000" i="1" dirty="0">
                <a:latin typeface="Courier New" panose="02070309020205020404" pitchFamily="49" charset="0"/>
              </a:rPr>
              <a:t>ClassName</a:t>
            </a:r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lvl="2" eaLnBrk="1" hangingPunct="1"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definition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lvl="2" eaLnBrk="1" hangingPunct="1"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}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en-US" altLang="zh-CN" sz="2000" dirty="0"/>
              <a:t>To create an object of the class, type</a:t>
            </a:r>
            <a:endParaRPr lang="en-US" altLang="zh-CN" sz="2000" dirty="0"/>
          </a:p>
          <a:p>
            <a:pPr marL="457200" lvl="1" indent="0" eaLnBrk="1" hangingPunct="1">
              <a:buNone/>
            </a:pP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type1, tyoe2,...,int constant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myObject;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 eaLnBrk="1" hangingPunct="1">
              <a:buClrTx/>
              <a:buSzTx/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Example: stack&lt; double ,100 &gt; s1;</a:t>
            </a:r>
            <a:endParaRPr lang="en-US" altLang="zh-CN" sz="18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type parameters and non-type parameters</a:t>
            </a:r>
            <a:endParaRPr lang="en-US" altLang="zh-CN" sz="2400"/>
          </a:p>
          <a:p>
            <a:r>
              <a:rPr lang="en-US" altLang="zh-CN" sz="2400"/>
              <a:t>Non-type parameters refer to parameters of a specific data type. Only</a:t>
            </a:r>
            <a:r>
              <a:rPr lang="en-US" altLang="zh-CN" sz="2400" b="1">
                <a:solidFill>
                  <a:srgbClr val="0000FF"/>
                </a:solidFill>
              </a:rPr>
              <a:t> constant values</a:t>
            </a:r>
            <a:r>
              <a:rPr lang="en-US" altLang="zh-CN" sz="2400"/>
              <a:t> can be passed to non-type parameters. 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sz="2400" dirty="0">
                <a:sym typeface="+mn-ea"/>
              </a:rPr>
              <a:t>I</a:t>
            </a:r>
            <a:r>
              <a:rPr lang="en-US" altLang="zh-CN" sz="2400">
                <a:sym typeface="+mn-ea"/>
              </a:rPr>
              <a:t>n the template parameter table below, T1 and T2 are type parameters, and T3 is a non-type parameter.</a:t>
            </a:r>
            <a:endParaRPr lang="en-US" altLang="zh-CN" sz="240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          t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emplate&lt;class</a:t>
            </a:r>
            <a:r>
              <a:rPr lang="en-US" altLang="zh-CN" sz="2400" b="1" dirty="0">
                <a:sym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T1, class T2, </a:t>
            </a:r>
            <a:r>
              <a:rPr lang="en-US" altLang="zh-CN" sz="2400" b="1" dirty="0" err="1">
                <a:solidFill>
                  <a:srgbClr val="FF0000"/>
                </a:solidFill>
                <a:sym typeface="+mn-ea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 T3&gt;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2400">
                <a:sym typeface="+mn-ea"/>
              </a:rPr>
              <a:t>When instantiating, you must explicitly provide a data type for T1 and T2, and specify an integer constant (such as 10) for T3, so that the template can be instantiated correctly.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template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member functions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inside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defined normally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outside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templates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template member function definition: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template&lt;class T, int n&gt;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Returntype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 T,n 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functionname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arglist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//function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body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2291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zQ3YzYyN2FjYWY5NjgxMmEzMjZhM2E2NjM0MDE0ZmM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11162</Words>
  <Application>WPS 演示</Application>
  <PresentationFormat>全屏显示(4:3)</PresentationFormat>
  <Paragraphs>442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Symbol</vt:lpstr>
      <vt:lpstr>Courier New</vt:lpstr>
      <vt:lpstr>Times New Roman</vt:lpstr>
      <vt:lpstr>微软雅黑</vt:lpstr>
      <vt:lpstr>Arial Unicode MS</vt:lpstr>
      <vt:lpstr>Tahoma</vt:lpstr>
      <vt:lpstr>默认设计模板</vt:lpstr>
      <vt:lpstr>1_默认设计模板</vt:lpstr>
      <vt:lpstr>Chapter 12 </vt:lpstr>
      <vt:lpstr>PowerPoint 演示文稿</vt:lpstr>
      <vt:lpstr>C++ Templates</vt:lpstr>
      <vt:lpstr>C++ Templates</vt:lpstr>
      <vt:lpstr>C++ Template</vt:lpstr>
      <vt:lpstr>12.2 	Class Templates</vt:lpstr>
      <vt:lpstr>12.2 	Class Templates</vt:lpstr>
      <vt:lpstr>PowerPoint 演示文稿</vt:lpstr>
      <vt:lpstr>PowerPoint 演示文稿</vt:lpstr>
      <vt:lpstr>PowerPoint 演示文稿</vt:lpstr>
      <vt:lpstr>Class Template Instantiation</vt:lpstr>
      <vt:lpstr>Function Templates</vt:lpstr>
      <vt:lpstr>PowerPoint 演示文稿</vt:lpstr>
      <vt:lpstr>An Example Function Template</vt:lpstr>
      <vt:lpstr>Min Template</vt:lpstr>
      <vt:lpstr>Min Template</vt:lpstr>
      <vt:lpstr>Function Template Instantiation</vt:lpstr>
      <vt:lpstr>Solution to template parameter mismatch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Function call resolution</vt:lpstr>
      <vt:lpstr>Non-Type Template Arguments</vt:lpstr>
      <vt:lpstr>Templates and friends</vt:lpstr>
      <vt:lpstr>Templates and friends (II)</vt:lpstr>
      <vt:lpstr>PowerPoint 演示文稿</vt:lpstr>
      <vt:lpstr>Templates and static Members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</dc:title>
  <dc:creator>127593@cnmicrosoft.net</dc:creator>
  <cp:lastModifiedBy>Yan</cp:lastModifiedBy>
  <cp:revision>80</cp:revision>
  <dcterms:created xsi:type="dcterms:W3CDTF">2020-06-08T09:25:00Z</dcterms:created>
  <dcterms:modified xsi:type="dcterms:W3CDTF">2024-05-15T07:21:25Z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D2A5D840AAB8406E807066033A6B1F42_12</vt:lpwstr>
  </property>
  <property fmtid="{D5CDD505-2E9C-101B-9397-08002B2CF9AE}" pid="3" name="KSOProductBuildVer">
    <vt:lpwstr>2052-12.1.0.16729</vt:lpwstr>
  </property>
</Properties>
</file>