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2" r:id="rId3"/>
    <p:sldId id="303" r:id="rId4"/>
    <p:sldId id="304" r:id="rId6"/>
    <p:sldId id="305" r:id="rId7"/>
    <p:sldId id="306" r:id="rId8"/>
    <p:sldId id="307" r:id="rId9"/>
    <p:sldId id="308" r:id="rId10"/>
    <p:sldId id="309" r:id="rId11"/>
    <p:sldId id="310" r:id="rId12"/>
    <p:sldId id="311" r:id="rId13"/>
    <p:sldId id="316" r:id="rId14"/>
    <p:sldId id="317" r:id="rId15"/>
    <p:sldId id="318" r:id="rId16"/>
    <p:sldId id="312" r:id="rId17"/>
    <p:sldId id="313" r:id="rId18"/>
    <p:sldId id="323" r:id="rId19"/>
    <p:sldId id="324" r:id="rId20"/>
    <p:sldId id="314" r:id="rId21"/>
    <p:sldId id="315" r:id="rId22"/>
    <p:sldId id="325" r:id="rId23"/>
    <p:sldId id="326" r:id="rId24"/>
    <p:sldId id="327" r:id="rId25"/>
    <p:sldId id="328" r:id="rId26"/>
    <p:sldId id="336" r:id="rId27"/>
    <p:sldId id="330" r:id="rId28"/>
    <p:sldId id="331" r:id="rId29"/>
    <p:sldId id="332" r:id="rId30"/>
    <p:sldId id="333" r:id="rId31"/>
  </p:sldIdLst>
  <p:sldSz cx="9144000" cy="6858000" type="screen4x3"/>
  <p:notesSz cx="6858000" cy="9144000"/>
  <p:custDataLst>
    <p:tags r:id="rId3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00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88"/>
    <p:restoredTop sz="86229"/>
  </p:normalViewPr>
  <p:slideViewPr>
    <p:cSldViewPr showGuides="1">
      <p:cViewPr varScale="1">
        <p:scale>
          <a:sx n="98" d="100"/>
          <a:sy n="98" d="100"/>
        </p:scale>
        <p:origin x="17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30A404-FE2A-47F4-9FB4-8601F54F8078}"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solidFill>
              <a:srgbClr val="000000">
                <a:alpha val="100000"/>
              </a:srgbClr>
            </a:solidFill>
            <a:miter lim="800000"/>
          </a:ln>
        </p:spPr>
      </p:sp>
      <p:sp>
        <p:nvSpPr>
          <p:cNvPr id="1126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Rectangle 4"/>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8" name="Group 5"/>
            <p:cNvGrpSpPr/>
            <p:nvPr/>
          </p:nvGrpSpPr>
          <p:grpSpPr>
            <a:xfrm>
              <a:off x="0" y="672"/>
              <a:ext cx="1806" cy="1989"/>
              <a:chOff x="0" y="672"/>
              <a:chExt cx="1806" cy="1989"/>
            </a:xfrm>
          </p:grpSpPr>
          <p:sp>
            <p:nvSpPr>
              <p:cNvPr id="6" name="Rectangle 6"/>
              <p:cNvSpPr>
                <a:spLocks noChangeArrowheads="1"/>
              </p:cNvSpPr>
              <p:nvPr/>
            </p:nvSpPr>
            <p:spPr bwMode="auto">
              <a:xfrm>
                <a:off x="361" y="2257"/>
                <a:ext cx="363" cy="40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Rectangle 7"/>
              <p:cNvSpPr>
                <a:spLocks noChangeArrowheads="1"/>
              </p:cNvSpPr>
              <p:nvPr/>
            </p:nvSpPr>
            <p:spPr bwMode="auto">
              <a:xfrm>
                <a:off x="1081" y="1065"/>
                <a:ext cx="362" cy="405"/>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8"/>
              <p:cNvSpPr>
                <a:spLocks noChangeArrowheads="1"/>
              </p:cNvSpPr>
              <p:nvPr/>
            </p:nvSpPr>
            <p:spPr bwMode="auto">
              <a:xfrm>
                <a:off x="1437" y="672"/>
                <a:ext cx="369" cy="400"/>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9"/>
              <p:cNvSpPr>
                <a:spLocks noChangeArrowheads="1"/>
              </p:cNvSpPr>
              <p:nvPr/>
            </p:nvSpPr>
            <p:spPr bwMode="auto">
              <a:xfrm>
                <a:off x="719" y="2257"/>
                <a:ext cx="368" cy="404"/>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
              <p:cNvSpPr>
                <a:spLocks noChangeArrowheads="1"/>
              </p:cNvSpPr>
              <p:nvPr/>
            </p:nvSpPr>
            <p:spPr bwMode="auto">
              <a:xfrm>
                <a:off x="1437" y="1065"/>
                <a:ext cx="369" cy="405"/>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719" y="1464"/>
                <a:ext cx="368" cy="39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12"/>
              <p:cNvSpPr>
                <a:spLocks noChangeArrowheads="1"/>
              </p:cNvSpPr>
              <p:nvPr/>
            </p:nvSpPr>
            <p:spPr bwMode="auto">
              <a:xfrm>
                <a:off x="0" y="1464"/>
                <a:ext cx="367" cy="399"/>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13"/>
              <p:cNvSpPr>
                <a:spLocks noChangeArrowheads="1"/>
              </p:cNvSpPr>
              <p:nvPr/>
            </p:nvSpPr>
            <p:spPr bwMode="auto">
              <a:xfrm>
                <a:off x="1081" y="1464"/>
                <a:ext cx="362" cy="3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14"/>
              <p:cNvSpPr>
                <a:spLocks noChangeArrowheads="1"/>
              </p:cNvSpPr>
              <p:nvPr/>
            </p:nvSpPr>
            <p:spPr bwMode="auto">
              <a:xfrm>
                <a:off x="361" y="1857"/>
                <a:ext cx="363" cy="406"/>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5"/>
              <p:cNvSpPr>
                <a:spLocks noChangeArrowheads="1"/>
              </p:cNvSpPr>
              <p:nvPr/>
            </p:nvSpPr>
            <p:spPr bwMode="auto">
              <a:xfrm>
                <a:off x="719" y="1857"/>
                <a:ext cx="368" cy="40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99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399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16"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latin typeface="Arial Black" panose="020B0A04020102020204" pitchFamily="34" charset="0"/>
              </a:rPr>
            </a:fld>
            <a:endParaRPr lang="en-US" altLang="zh-CN"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9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p:txBody>
          <a:bodyPr vert="horz" wrap="square" lIns="91440" tIns="45720" rIns="91440" bIns="45720" anchor="ctr" anchorCtr="0"/>
          <a:p>
            <a:pPr>
              <a:buClrTx/>
              <a:buSzTx/>
              <a:buFontTx/>
            </a:pPr>
            <a:r>
              <a:rPr lang="en-US" altLang="zh-CN" dirty="0">
                <a:solidFill>
                  <a:schemeClr val="bg1"/>
                </a:solidFill>
                <a:latin typeface="+mj-lt"/>
                <a:ea typeface="+mj-ea"/>
                <a:cs typeface="+mj-cs"/>
              </a:rPr>
              <a:t>Chapter 14</a:t>
            </a:r>
            <a:endParaRPr lang="en-US" altLang="zh-CN" dirty="0">
              <a:solidFill>
                <a:schemeClr val="bg1"/>
              </a:solidFill>
              <a:latin typeface="+mj-lt"/>
              <a:ea typeface="+mj-ea"/>
              <a:cs typeface="+mj-cs"/>
            </a:endParaRPr>
          </a:p>
        </p:txBody>
      </p:sp>
      <p:sp>
        <p:nvSpPr>
          <p:cNvPr id="4099" name="Rectangle 5"/>
          <p:cNvSpPr>
            <a:spLocks noGrp="1"/>
          </p:cNvSpPr>
          <p:nvPr>
            <p:ph type="subTitle" idx="1"/>
          </p:nvPr>
        </p:nvSpPr>
        <p:spPr/>
        <p:txBody>
          <a:bodyPr vert="horz" wrap="square" lIns="91440" tIns="45720" rIns="91440" bIns="45720" anchor="t" anchorCtr="0"/>
          <a:p>
            <a:pPr>
              <a:buSzPct val="75000"/>
            </a:pPr>
            <a:r>
              <a:rPr lang="en-US" altLang="zh-CN" dirty="0">
                <a:latin typeface="+mn-lt"/>
                <a:ea typeface="+mn-ea"/>
                <a:cs typeface="+mn-cs"/>
              </a:rPr>
              <a:t>Exception Handling</a:t>
            </a:r>
            <a:endParaRPr lang="zh-CN" altLang="zh-CN"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ctr" anchorCtr="0"/>
          <a:p>
            <a:r>
              <a:rPr lang="en-US" altLang="zh-CN" dirty="0"/>
              <a:t>Continued</a:t>
            </a:r>
            <a:endParaRPr lang="zh-CN" altLang="en-US" dirty="0"/>
          </a:p>
        </p:txBody>
      </p:sp>
      <p:sp>
        <p:nvSpPr>
          <p:cNvPr id="15363" name="内容占位符 2"/>
          <p:cNvSpPr>
            <a:spLocks noGrp="1"/>
          </p:cNvSpPr>
          <p:nvPr>
            <p:ph idx="1"/>
          </p:nvPr>
        </p:nvSpPr>
        <p:spPr/>
        <p:txBody>
          <a:bodyPr vert="horz" wrap="square" lIns="91440" tIns="45720" rIns="91440" bIns="45720" anchor="t" anchorCtr="0"/>
          <a:p>
            <a:r>
              <a:rPr lang="en-US" altLang="zh-CN" sz="2400" dirty="0"/>
              <a:t>If an error occurs in a statement during the execution of a try block and an exception is thrown, the program control flow will transfer to the catch block, and all statements after the throw statement in the try block will not be executed.</a:t>
            </a:r>
            <a:endParaRPr lang="en-US" altLang="zh-CN" sz="2400" dirty="0"/>
          </a:p>
          <a:p>
            <a:r>
              <a:rPr lang="zh-CN" altLang="en-US" sz="2400">
                <a:sym typeface="+mn-ea"/>
              </a:rPr>
              <a:t>C++ will compare the data type of the exception with the data type specified in each catch parameter table in the order in which the catch blocks appear. If the two types are the same, the catch block will be executed, and the value of the exception will be passed to the parameter arg in the catch block (if the block has an arg parameter). As long as one catch block catches the exception, the remaining catch blocks will be ignored.</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400"/>
              <a:t>If no catch can match the exception, C++ will call the system's default exception handler to handle the exception, and its usual practice is to directly terminate the program.</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9795" y="1340485"/>
            <a:ext cx="7547610" cy="4769485"/>
          </a:xfrm>
          <a:prstGeom prst="rect">
            <a:avLst/>
          </a:prstGeom>
          <a:noFill/>
        </p:spPr>
        <p:txBody>
          <a:bodyPr wrap="square" rtlCol="0" anchor="t">
            <a:spAutoFit/>
          </a:bodyPr>
          <a:p>
            <a:pPr eaLnBrk="1" hangingPunct="1">
              <a:lnSpc>
                <a:spcPct val="80000"/>
              </a:lnSpc>
              <a:buFontTx/>
              <a:buNone/>
            </a:pPr>
            <a:r>
              <a:rPr lang="en-US" altLang="zh-CN" sz="2000" b="1" dirty="0">
                <a:sym typeface="+mn-ea"/>
              </a:rPr>
              <a:t>#include&lt;</a:t>
            </a:r>
            <a:r>
              <a:rPr lang="en-US" altLang="zh-CN" sz="2000" b="1" dirty="0" err="1">
                <a:sym typeface="+mn-ea"/>
              </a:rPr>
              <a:t>iostream</a:t>
            </a:r>
            <a:r>
              <a:rPr lang="en-US" altLang="zh-CN" sz="2000" b="1" dirty="0">
                <a:sym typeface="+mn-ea"/>
              </a:rPr>
              <a:t>&gt;</a:t>
            </a:r>
            <a:endParaRPr lang="en-US" altLang="zh-CN" sz="2000" b="1" dirty="0"/>
          </a:p>
          <a:p>
            <a:pPr eaLnBrk="1" hangingPunct="1">
              <a:lnSpc>
                <a:spcPct val="80000"/>
              </a:lnSpc>
              <a:buFontTx/>
              <a:buNone/>
            </a:pPr>
            <a:r>
              <a:rPr lang="en-US" altLang="zh-CN" sz="2000" b="1" dirty="0">
                <a:sym typeface="+mn-ea"/>
              </a:rPr>
              <a:t>using namespace </a:t>
            </a:r>
            <a:r>
              <a:rPr lang="en-US" altLang="zh-CN" sz="2000" b="1" dirty="0" err="1">
                <a:sym typeface="+mn-ea"/>
              </a:rPr>
              <a:t>std</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void main(){</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&lt;&lt;"1--</a:t>
            </a:r>
            <a:r>
              <a:rPr lang="en-US" altLang="zh-CN" sz="2000" b="1" dirty="0" err="1">
                <a:sym typeface="+mn-ea"/>
              </a:rPr>
              <a:t>befroe</a:t>
            </a:r>
            <a:r>
              <a:rPr lang="en-US" altLang="zh-CN" sz="2000" b="1" dirty="0">
                <a:sym typeface="+mn-ea"/>
              </a:rPr>
              <a:t> try block..."&lt;&lt;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a:solidFill>
                  <a:srgbClr val="FF0000"/>
                </a:solidFill>
                <a:sym typeface="+mn-ea"/>
              </a:rPr>
              <a:t>try{</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&lt;&lt;"2--Inside try block..."&lt;&lt;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a:solidFill>
                  <a:srgbClr val="FF0000"/>
                </a:solidFill>
                <a:sym typeface="+mn-ea"/>
              </a:rPr>
              <a:t> throw 10;</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&lt;&lt;"3--After throw ...."&lt;&lt;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a:solidFill>
                  <a:srgbClr val="FF0000"/>
                </a:solidFill>
                <a:sym typeface="+mn-ea"/>
              </a:rPr>
              <a:t> }</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a:solidFill>
                  <a:srgbClr val="FF0000"/>
                </a:solidFill>
                <a:sym typeface="+mn-ea"/>
              </a:rPr>
              <a:t>catch(</a:t>
            </a:r>
            <a:r>
              <a:rPr lang="en-US" altLang="zh-CN" sz="2000" b="1" dirty="0" err="1">
                <a:solidFill>
                  <a:srgbClr val="FF0000"/>
                </a:solidFill>
                <a:sym typeface="+mn-ea"/>
              </a:rPr>
              <a:t>int</a:t>
            </a:r>
            <a:r>
              <a:rPr lang="en-US" altLang="zh-CN" sz="2000" b="1" dirty="0">
                <a:solidFill>
                  <a:srgbClr val="FF0000"/>
                </a:solidFill>
                <a:sym typeface="+mn-ea"/>
              </a:rPr>
              <a:t> </a:t>
            </a:r>
            <a:r>
              <a:rPr lang="en-US" altLang="zh-CN" sz="2000" b="1" dirty="0" err="1">
                <a:solidFill>
                  <a:srgbClr val="FF0000"/>
                </a:solidFill>
                <a:sym typeface="+mn-ea"/>
              </a:rPr>
              <a:t>i</a:t>
            </a:r>
            <a:r>
              <a:rPr lang="en-US" altLang="zh-CN" sz="2000" b="1" dirty="0">
                <a:solidFill>
                  <a:srgbClr val="FF0000"/>
                </a:solidFill>
                <a:sym typeface="+mn-ea"/>
              </a:rPr>
              <a:t>) {</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&lt;&lt;"4--In catch block1 ... exception..</a:t>
            </a:r>
            <a:r>
              <a:rPr lang="en-US" altLang="zh-CN" sz="2000" b="1" dirty="0" err="1">
                <a:sym typeface="+mn-ea"/>
              </a:rPr>
              <a:t>errcode</a:t>
            </a:r>
            <a:r>
              <a:rPr lang="en-US" altLang="zh-CN" sz="2000" b="1" dirty="0">
                <a:sym typeface="+mn-ea"/>
              </a:rPr>
              <a:t>  is.."&lt;&lt;</a:t>
            </a:r>
            <a:r>
              <a:rPr lang="en-US" altLang="zh-CN" sz="2000" b="1" dirty="0" err="1">
                <a:sym typeface="+mn-ea"/>
              </a:rPr>
              <a:t>i</a:t>
            </a:r>
            <a:r>
              <a:rPr lang="en-US" altLang="zh-CN" sz="2000" b="1" dirty="0">
                <a:sym typeface="+mn-ea"/>
              </a:rPr>
              <a:t>&lt;&lt;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a:solidFill>
                  <a:srgbClr val="FF0000"/>
                </a:solidFill>
                <a:sym typeface="+mn-ea"/>
              </a:rPr>
              <a:t>}</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a:solidFill>
                  <a:srgbClr val="FF0000"/>
                </a:solidFill>
                <a:sym typeface="+mn-ea"/>
              </a:rPr>
              <a:t>catch(char * s) {</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&lt;&lt;"5--In catch block2 ... exception..</a:t>
            </a:r>
            <a:r>
              <a:rPr lang="en-US" altLang="zh-CN" sz="2000" b="1" dirty="0" err="1">
                <a:sym typeface="+mn-ea"/>
              </a:rPr>
              <a:t>errcode</a:t>
            </a:r>
            <a:r>
              <a:rPr lang="en-US" altLang="zh-CN" sz="2000" b="1" dirty="0">
                <a:sym typeface="+mn-ea"/>
              </a:rPr>
              <a:t> is.."&lt;&lt;s&lt;&lt;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a:solidFill>
                  <a:srgbClr val="FF0000"/>
                </a:solidFill>
                <a:sym typeface="+mn-ea"/>
              </a:rPr>
              <a:t>}</a:t>
            </a:r>
            <a:endParaRPr lang="en-US" altLang="zh-CN" sz="2000" b="1" dirty="0">
              <a:solidFill>
                <a:srgbClr val="FF0000"/>
              </a:solidFill>
            </a:endParaRPr>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&lt;&lt;"6--After Catch...";</a:t>
            </a:r>
            <a:endParaRPr lang="en-US" altLang="zh-CN" sz="2000" b="1" dirty="0"/>
          </a:p>
          <a:p>
            <a:pPr eaLnBrk="1" hangingPunct="1">
              <a:lnSpc>
                <a:spcPct val="80000"/>
              </a:lnSpc>
              <a:buFontTx/>
              <a:buNone/>
            </a:pPr>
            <a:r>
              <a:rPr lang="en-US" altLang="zh-CN" sz="2000" b="1" dirty="0">
                <a:sym typeface="+mn-ea"/>
              </a:rPr>
              <a:t>}</a:t>
            </a:r>
            <a:endParaRPr lang="en-US" altLang="zh-CN" sz="2000" b="1"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Handling exceptions in a function </a:t>
            </a:r>
            <a:endParaRPr lang="zh-CN" altLang="en-US"/>
          </a:p>
          <a:p>
            <a:pPr marL="457200" lvl="1" indent="0">
              <a:buNone/>
            </a:pPr>
            <a:r>
              <a:rPr lang="zh-CN" altLang="en-US" sz="2450"/>
              <a:t>Exception handling can be localized to a function, that is, the try-throw-catch structure for handling exceptions is placed in the function, and each time the function is called, the exception will be reset.</a:t>
            </a:r>
            <a:endParaRPr lang="zh-CN" altLang="en-US" sz="24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3"/>
          <p:cNvSpPr txBox="1"/>
          <p:nvPr/>
        </p:nvSpPr>
        <p:spPr>
          <a:xfrm>
            <a:off x="179388" y="141288"/>
            <a:ext cx="8137525" cy="67392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endParaRPr lang="en-US" altLang="zh-CN" sz="1800" b="1" dirty="0"/>
          </a:p>
          <a:p>
            <a:pPr marL="0" lvl="0" indent="0">
              <a:spcBef>
                <a:spcPct val="0"/>
              </a:spcBef>
              <a:buClrTx/>
              <a:buSzTx/>
              <a:buFontTx/>
              <a:buNone/>
            </a:pPr>
            <a:r>
              <a:rPr lang="en-US" altLang="zh-CN" sz="1800" b="1" dirty="0"/>
              <a:t>void test(int x)</a:t>
            </a:r>
            <a:endParaRPr lang="en-US" altLang="zh-CN" sz="1800" b="1" dirty="0"/>
          </a:p>
          <a:p>
            <a:pPr marL="0" lvl="0" indent="0">
              <a:spcBef>
                <a:spcPct val="0"/>
              </a:spcBef>
              <a:buClrTx/>
              <a:buSzTx/>
              <a:buFontTx/>
              <a:buNone/>
            </a:pPr>
            <a:r>
              <a:rPr lang="en-US" altLang="zh-CN" sz="1800" b="1" dirty="0"/>
              <a:t>{</a:t>
            </a:r>
            <a:endParaRPr lang="en-US" altLang="zh-CN" sz="1800" b="1" dirty="0"/>
          </a:p>
          <a:p>
            <a:pPr marL="0" lvl="0" indent="0">
              <a:spcBef>
                <a:spcPct val="0"/>
              </a:spcBef>
              <a:buClrTx/>
              <a:buSzTx/>
              <a:buFontTx/>
              <a:buNone/>
            </a:pPr>
            <a:r>
              <a:rPr lang="en-US" altLang="zh-CN" sz="1800" b="1" dirty="0"/>
              <a:t>         try</a:t>
            </a:r>
            <a:endParaRPr lang="en-US" altLang="zh-CN" sz="1800" b="1" dirty="0"/>
          </a:p>
          <a:p>
            <a:pPr marL="0" lvl="0" indent="0">
              <a:spcBef>
                <a:spcPct val="0"/>
              </a:spcBef>
              <a:buClrTx/>
              <a:buSzTx/>
              <a:buFontTx/>
              <a:buNone/>
            </a:pPr>
            <a:r>
              <a:rPr lang="en-US" altLang="zh-CN" sz="1800" b="1" dirty="0"/>
              <a:t>         {     if (x==1) throw x;</a:t>
            </a:r>
            <a:endParaRPr lang="en-US" altLang="zh-CN" sz="1800" b="1" dirty="0"/>
          </a:p>
          <a:p>
            <a:pPr marL="0" lvl="0" indent="0">
              <a:spcBef>
                <a:spcPct val="0"/>
              </a:spcBef>
              <a:buClrTx/>
              <a:buSzTx/>
              <a:buFontTx/>
              <a:buNone/>
            </a:pPr>
            <a:r>
              <a:rPr lang="en-US" altLang="zh-CN" sz="1800" b="1" dirty="0"/>
              <a:t>               else</a:t>
            </a:r>
            <a:endParaRPr lang="en-US" altLang="zh-CN" sz="1800" b="1" dirty="0"/>
          </a:p>
          <a:p>
            <a:pPr marL="0" lvl="0" indent="0">
              <a:spcBef>
                <a:spcPct val="0"/>
              </a:spcBef>
              <a:buClrTx/>
              <a:buSzTx/>
              <a:buFontTx/>
              <a:buNone/>
            </a:pPr>
            <a:r>
              <a:rPr lang="en-US" altLang="zh-CN" sz="1800" b="1" dirty="0"/>
              <a:t>                           if (x==0)</a:t>
            </a:r>
            <a:r>
              <a:rPr lang="zh-CN" altLang="en-US" sz="1800" b="1" dirty="0"/>
              <a:t> </a:t>
            </a:r>
            <a:r>
              <a:rPr lang="en-US" altLang="zh-CN" sz="1800" b="1" dirty="0"/>
              <a:t>throw</a:t>
            </a:r>
            <a:r>
              <a:rPr lang="zh-CN" altLang="en-US" sz="1800" b="1" dirty="0"/>
              <a:t> </a:t>
            </a:r>
            <a:r>
              <a:rPr lang="en-US" altLang="zh-CN" sz="1800" b="1" dirty="0"/>
              <a:t>‘x’;</a:t>
            </a:r>
            <a:endParaRPr lang="en-US" altLang="zh-CN" sz="1800" b="1" dirty="0"/>
          </a:p>
          <a:p>
            <a:pPr marL="0" lvl="0" indent="0">
              <a:spcBef>
                <a:spcPct val="0"/>
              </a:spcBef>
              <a:buClrTx/>
              <a:buSzTx/>
              <a:buFontTx/>
              <a:buNone/>
            </a:pPr>
            <a:r>
              <a:rPr lang="en-US" altLang="zh-CN" sz="1800" b="1" dirty="0"/>
              <a:t>               else</a:t>
            </a:r>
            <a:endParaRPr lang="en-US" altLang="zh-CN" sz="1800" b="1" dirty="0"/>
          </a:p>
          <a:p>
            <a:pPr marL="0" lvl="0" indent="0">
              <a:spcBef>
                <a:spcPct val="0"/>
              </a:spcBef>
              <a:buClrTx/>
              <a:buSzTx/>
              <a:buFontTx/>
              <a:buNone/>
            </a:pPr>
            <a:r>
              <a:rPr lang="en-US" altLang="zh-CN" sz="1800" b="1" dirty="0"/>
              <a:t>                           if (x==-1) throw 1.0;</a:t>
            </a:r>
            <a:endParaRPr lang="en-US" altLang="zh-CN" sz="1800" b="1" dirty="0"/>
          </a:p>
          <a:p>
            <a:pPr marL="0" lvl="0" indent="0">
              <a:spcBef>
                <a:spcPct val="0"/>
              </a:spcBef>
              <a:buClrTx/>
              <a:buSzTx/>
              <a:buFontTx/>
              <a:buNone/>
            </a:pPr>
            <a:r>
              <a:rPr lang="en-US" altLang="zh-CN" sz="1800" b="1" dirty="0"/>
              <a:t>                cout&lt;&lt;“End of  try block”&lt;&lt;endl;</a:t>
            </a:r>
            <a:endParaRPr lang="en-US" altLang="zh-CN" sz="1800" b="1" dirty="0"/>
          </a:p>
          <a:p>
            <a:pPr marL="0" lvl="0" indent="0">
              <a:spcBef>
                <a:spcPct val="0"/>
              </a:spcBef>
              <a:buClrTx/>
              <a:buSzTx/>
              <a:buFontTx/>
              <a:buNone/>
            </a:pPr>
            <a:r>
              <a:rPr lang="en-US" altLang="zh-CN" sz="1800" b="1" dirty="0"/>
              <a:t>           }</a:t>
            </a:r>
            <a:endParaRPr lang="en-US" altLang="zh-CN" sz="1800" b="1" dirty="0"/>
          </a:p>
          <a:p>
            <a:pPr marL="0" lvl="0" indent="0">
              <a:spcBef>
                <a:spcPct val="0"/>
              </a:spcBef>
              <a:buClrTx/>
              <a:buSzTx/>
              <a:buFontTx/>
              <a:buNone/>
            </a:pPr>
            <a:r>
              <a:rPr lang="en-US" altLang="zh-CN" sz="1800" b="1" dirty="0"/>
              <a:t>          catch(char c)</a:t>
            </a:r>
            <a:endParaRPr lang="en-US" altLang="zh-CN" sz="1800" b="1" dirty="0"/>
          </a:p>
          <a:p>
            <a:pPr marL="0" lvl="0" indent="0">
              <a:spcBef>
                <a:spcPct val="0"/>
              </a:spcBef>
              <a:buClrTx/>
              <a:buSzTx/>
              <a:buFontTx/>
              <a:buNone/>
            </a:pPr>
            <a:r>
              <a:rPr lang="en-US" altLang="zh-CN" sz="1800" b="1" dirty="0"/>
              <a:t>          {    cout&lt;&lt;“Caught a character”; }</a:t>
            </a:r>
            <a:endParaRPr lang="en-US" altLang="zh-CN" sz="1800" b="1" dirty="0"/>
          </a:p>
          <a:p>
            <a:pPr marL="0" lvl="0" indent="0">
              <a:spcBef>
                <a:spcPct val="0"/>
              </a:spcBef>
              <a:buClrTx/>
              <a:buSzTx/>
              <a:buFontTx/>
              <a:buNone/>
            </a:pPr>
            <a:r>
              <a:rPr lang="en-US" altLang="zh-CN" sz="1800" b="1" dirty="0"/>
              <a:t>          catch(int m)</a:t>
            </a:r>
            <a:endParaRPr lang="en-US" altLang="zh-CN" sz="1800" b="1" dirty="0"/>
          </a:p>
          <a:p>
            <a:pPr marL="0" lvl="0" indent="0">
              <a:spcBef>
                <a:spcPct val="0"/>
              </a:spcBef>
              <a:buClrTx/>
              <a:buSzTx/>
              <a:buFontTx/>
              <a:buNone/>
            </a:pPr>
            <a:r>
              <a:rPr lang="en-US" altLang="zh-CN" sz="1800" b="1" dirty="0"/>
              <a:t>           {    cout&lt;&lt;“Caught an integer”;}</a:t>
            </a:r>
            <a:endParaRPr lang="en-US" altLang="zh-CN" sz="1800" b="1" dirty="0"/>
          </a:p>
          <a:p>
            <a:pPr marL="0" lvl="0" indent="0">
              <a:spcBef>
                <a:spcPct val="0"/>
              </a:spcBef>
              <a:buClrTx/>
              <a:buSzTx/>
              <a:buFontTx/>
              <a:buNone/>
            </a:pPr>
            <a:r>
              <a:rPr lang="en-US" altLang="zh-CN" sz="1800" b="1" dirty="0"/>
              <a:t>          catch(double d)</a:t>
            </a:r>
            <a:endParaRPr lang="en-US" altLang="zh-CN" sz="1800" b="1" dirty="0"/>
          </a:p>
          <a:p>
            <a:pPr marL="0" lvl="0" indent="0">
              <a:spcBef>
                <a:spcPct val="0"/>
              </a:spcBef>
              <a:buClrTx/>
              <a:buSzTx/>
              <a:buFontTx/>
              <a:buNone/>
            </a:pPr>
            <a:r>
              <a:rPr lang="en-US" altLang="zh-CN" sz="1800" b="1" dirty="0"/>
              <a:t>           {    cout&lt;&lt;“Caught a double”;}</a:t>
            </a:r>
            <a:endParaRPr lang="en-US" altLang="zh-CN" sz="1800" b="1" dirty="0"/>
          </a:p>
          <a:p>
            <a:pPr marL="0" lvl="0" indent="0">
              <a:spcBef>
                <a:spcPct val="0"/>
              </a:spcBef>
              <a:buClrTx/>
              <a:buSzTx/>
              <a:buFontTx/>
              <a:buNone/>
            </a:pPr>
            <a:r>
              <a:rPr lang="en-US" altLang="zh-CN" sz="1800" b="1" dirty="0"/>
              <a:t>          cout&lt;&lt;“end of try-catch system\n”&lt;&lt;endl;</a:t>
            </a:r>
            <a:endParaRPr lang="en-US" altLang="zh-CN" sz="1800" b="1" dirty="0"/>
          </a:p>
          <a:p>
            <a:pPr marL="0" lvl="0" indent="0">
              <a:spcBef>
                <a:spcPct val="0"/>
              </a:spcBef>
              <a:buClrTx/>
              <a:buSzTx/>
              <a:buFontTx/>
              <a:buNone/>
            </a:pPr>
            <a:r>
              <a:rPr lang="en-US" altLang="zh-CN" sz="1800" b="1" dirty="0"/>
              <a:t>}</a:t>
            </a:r>
            <a:endParaRPr lang="en-US" altLang="zh-CN" sz="1800" b="1" dirty="0"/>
          </a:p>
          <a:p>
            <a:pPr marL="0" lvl="0" indent="0">
              <a:spcBef>
                <a:spcPct val="0"/>
              </a:spcBef>
              <a:buClrTx/>
              <a:buSzTx/>
              <a:buFontTx/>
              <a:buNone/>
            </a:pPr>
            <a:r>
              <a:rPr lang="en-US" altLang="zh-CN" sz="1800" b="1" dirty="0"/>
              <a:t>Int main()</a:t>
            </a:r>
            <a:endParaRPr lang="en-US" altLang="zh-CN" sz="1800" b="1" dirty="0"/>
          </a:p>
          <a:p>
            <a:pPr marL="0" lvl="0" indent="0">
              <a:spcBef>
                <a:spcPct val="0"/>
              </a:spcBef>
              <a:buClrTx/>
              <a:buSzTx/>
              <a:buFontTx/>
              <a:buNone/>
            </a:pPr>
            <a:r>
              <a:rPr lang="en-US" altLang="zh-CN" sz="1800" b="1" dirty="0"/>
              <a:t>{       test(0);</a:t>
            </a:r>
            <a:endParaRPr lang="en-US" altLang="zh-CN" sz="1800" b="1" dirty="0"/>
          </a:p>
          <a:p>
            <a:pPr marL="0" lvl="0" indent="0">
              <a:spcBef>
                <a:spcPct val="0"/>
              </a:spcBef>
              <a:buClrTx/>
              <a:buSzTx/>
              <a:buFontTx/>
              <a:buNone/>
            </a:pPr>
            <a:r>
              <a:rPr lang="en-US" altLang="zh-CN" sz="1800" b="1" dirty="0"/>
              <a:t>        test(-1);</a:t>
            </a:r>
            <a:endParaRPr lang="en-US" altLang="zh-CN" sz="1800" b="1" dirty="0"/>
          </a:p>
          <a:p>
            <a:pPr marL="0" lvl="0" indent="0">
              <a:spcBef>
                <a:spcPct val="0"/>
              </a:spcBef>
              <a:buClrTx/>
              <a:buSzTx/>
              <a:buFontTx/>
              <a:buNone/>
            </a:pPr>
            <a:r>
              <a:rPr lang="en-US" altLang="zh-CN" sz="1800" b="1" dirty="0"/>
              <a:t>        test(2);</a:t>
            </a:r>
            <a:endParaRPr lang="en-US" altLang="zh-CN" sz="1800" b="1" dirty="0"/>
          </a:p>
          <a:p>
            <a:pPr marL="0" lvl="0" indent="0">
              <a:spcBef>
                <a:spcPct val="0"/>
              </a:spcBef>
              <a:buClrTx/>
              <a:buSzTx/>
              <a:buFontTx/>
              <a:buNone/>
            </a:pPr>
            <a:r>
              <a:rPr lang="en-US" altLang="zh-CN" sz="1800" b="1" dirty="0"/>
              <a:t>}</a:t>
            </a:r>
            <a:endParaRPr lang="zh-CN" altLang="en-US" sz="1800" b="1" dirty="0"/>
          </a:p>
        </p:txBody>
      </p:sp>
      <p:sp>
        <p:nvSpPr>
          <p:cNvPr id="5" name="文本框 4"/>
          <p:cNvSpPr txBox="1"/>
          <p:nvPr/>
        </p:nvSpPr>
        <p:spPr>
          <a:xfrm>
            <a:off x="5508625" y="908050"/>
            <a:ext cx="324008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en-US" altLang="zh-CN" sz="1800" dirty="0"/>
              <a:t>Caught a character</a:t>
            </a:r>
            <a:endParaRPr lang="en-US" altLang="zh-CN" sz="1800" dirty="0"/>
          </a:p>
          <a:p>
            <a:pPr marL="0" lvl="0" indent="0">
              <a:spcBef>
                <a:spcPct val="0"/>
              </a:spcBef>
              <a:buClrTx/>
              <a:buSzTx/>
              <a:buFontTx/>
              <a:buNone/>
            </a:pPr>
            <a:r>
              <a:rPr lang="en-US" altLang="zh-CN" sz="1800" dirty="0"/>
              <a:t>End of try-catch system</a:t>
            </a:r>
            <a:endParaRPr lang="en-US" altLang="zh-CN" sz="1800" dirty="0"/>
          </a:p>
          <a:p>
            <a:pPr marL="0" lvl="0" indent="0">
              <a:spcBef>
                <a:spcPct val="0"/>
              </a:spcBef>
              <a:buClrTx/>
              <a:buSzTx/>
              <a:buFontTx/>
              <a:buNone/>
            </a:pPr>
            <a:endParaRPr lang="en-US" altLang="zh-CN" sz="1800" dirty="0"/>
          </a:p>
          <a:p>
            <a:pPr marL="0" lvl="0" indent="0">
              <a:spcBef>
                <a:spcPct val="0"/>
              </a:spcBef>
              <a:buClrTx/>
              <a:buSzTx/>
              <a:buFontTx/>
              <a:buNone/>
            </a:pPr>
            <a:r>
              <a:rPr lang="en-US" altLang="zh-CN" sz="1800" dirty="0"/>
              <a:t>Caught a double</a:t>
            </a:r>
            <a:endParaRPr lang="en-US" altLang="zh-CN" sz="1800" dirty="0"/>
          </a:p>
          <a:p>
            <a:pPr marL="0" lvl="0" indent="0">
              <a:spcBef>
                <a:spcPct val="0"/>
              </a:spcBef>
              <a:buClrTx/>
              <a:buSzTx/>
              <a:buFontTx/>
              <a:buNone/>
            </a:pPr>
            <a:r>
              <a:rPr lang="en-US" altLang="zh-CN" sz="1800" dirty="0"/>
              <a:t>End of try-catch system</a:t>
            </a:r>
            <a:endParaRPr lang="en-US" altLang="zh-CN" sz="1800" dirty="0"/>
          </a:p>
          <a:p>
            <a:pPr marL="0" lvl="0" indent="0">
              <a:spcBef>
                <a:spcPct val="0"/>
              </a:spcBef>
              <a:buClrTx/>
              <a:buSzTx/>
              <a:buFontTx/>
              <a:buNone/>
            </a:pPr>
            <a:endParaRPr lang="en-US" altLang="zh-CN" sz="1800" dirty="0"/>
          </a:p>
          <a:p>
            <a:pPr marL="0" lvl="0" indent="0">
              <a:spcBef>
                <a:spcPct val="0"/>
              </a:spcBef>
              <a:buClrTx/>
              <a:buSzTx/>
              <a:buFontTx/>
              <a:buNone/>
            </a:pPr>
            <a:r>
              <a:rPr lang="en-US" altLang="zh-CN" sz="1800" dirty="0"/>
              <a:t>End of try block</a:t>
            </a:r>
            <a:endParaRPr lang="en-US" altLang="zh-CN" sz="1800" dirty="0"/>
          </a:p>
          <a:p>
            <a:pPr marL="0" lvl="0" indent="0">
              <a:spcBef>
                <a:spcPct val="0"/>
              </a:spcBef>
              <a:buClrTx/>
              <a:buSzTx/>
              <a:buFontTx/>
              <a:buNone/>
            </a:pPr>
            <a:r>
              <a:rPr lang="en-US" altLang="zh-CN" sz="1800" dirty="0"/>
              <a:t>End of try-catch system</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0825" y="549275"/>
            <a:ext cx="8569325" cy="922338"/>
          </a:xfrm>
          <a:prstGeom prst="rect">
            <a:avLst/>
          </a:prstGeom>
          <a:noFill/>
        </p:spPr>
        <p:txBody>
          <a:bodyPr>
            <a:spAutoFit/>
          </a:bodyPr>
          <a:lstStyle/>
          <a:p>
            <a:pPr marR="0" defTabSz="914400">
              <a:buClrTx/>
              <a:buSzTx/>
              <a:buFontTx/>
              <a:buNone/>
              <a:defRPr/>
            </a:pPr>
            <a:r>
              <a:rPr kumimoji="0" lang="en-US" altLang="zh-CN" kern="1200" cap="none" spc="0" normalizeH="0" baseline="0" noProof="0" dirty="0">
                <a:solidFill>
                  <a:schemeClr val="tx1"/>
                </a:solidFill>
                <a:latin typeface="Arial" panose="020B0604020202020204" pitchFamily="34" charset="0"/>
                <a:ea typeface="宋体" panose="02010600030101010101" pitchFamily="2" charset="-122"/>
                <a:cs typeface="+mn-cs"/>
              </a:rPr>
              <a:t>Putting the program code that generates exceptions in one function and the function code that detects and handles exceptions in another function can make exception handling more flexible and practical.</a:t>
            </a:r>
            <a:endParaRPr kumimoji="0" lang="en-US" altLang="zh-CN"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18436" name="文本框 6"/>
          <p:cNvSpPr txBox="1"/>
          <p:nvPr/>
        </p:nvSpPr>
        <p:spPr>
          <a:xfrm>
            <a:off x="2051685" y="1557020"/>
            <a:ext cx="3887788" cy="47466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0"/>
              </a:spcBef>
              <a:buClrTx/>
              <a:buSzTx/>
              <a:buFontTx/>
              <a:buNone/>
            </a:pPr>
            <a:r>
              <a:rPr lang="en-US" altLang="zh-CN" sz="1800" dirty="0"/>
              <a:t>#include&lt;iostream&gt;</a:t>
            </a:r>
            <a:endParaRPr lang="en-US" altLang="zh-CN" sz="1800" dirty="0"/>
          </a:p>
          <a:p>
            <a:pPr marL="0" lvl="0" indent="0" eaLnBrk="1" hangingPunct="1">
              <a:lnSpc>
                <a:spcPct val="80000"/>
              </a:lnSpc>
              <a:spcBef>
                <a:spcPct val="0"/>
              </a:spcBef>
              <a:buClrTx/>
              <a:buSzTx/>
              <a:buFontTx/>
              <a:buNone/>
            </a:pPr>
            <a:endParaRPr lang="en-US" altLang="zh-CN" sz="1800" dirty="0"/>
          </a:p>
          <a:p>
            <a:pPr marL="0" lvl="0" indent="0" eaLnBrk="1" hangingPunct="1">
              <a:lnSpc>
                <a:spcPct val="80000"/>
              </a:lnSpc>
              <a:spcBef>
                <a:spcPct val="0"/>
              </a:spcBef>
              <a:buClrTx/>
              <a:buSzTx/>
              <a:buFontTx/>
              <a:buNone/>
            </a:pPr>
            <a:r>
              <a:rPr lang="en-US" altLang="zh-CN" sz="1800" dirty="0"/>
              <a:t>using namespace std;</a:t>
            </a:r>
            <a:endParaRPr lang="en-US" altLang="zh-CN" sz="1800" dirty="0"/>
          </a:p>
          <a:p>
            <a:pPr marL="0" lvl="0" indent="0" eaLnBrk="1" hangingPunct="1">
              <a:lnSpc>
                <a:spcPct val="80000"/>
              </a:lnSpc>
              <a:spcBef>
                <a:spcPct val="0"/>
              </a:spcBef>
              <a:buClrTx/>
              <a:buSzTx/>
              <a:buFontTx/>
              <a:buNone/>
            </a:pPr>
            <a:endParaRPr lang="en-US" altLang="zh-CN" sz="1800" dirty="0"/>
          </a:p>
          <a:p>
            <a:pPr marL="0" lvl="0" indent="0" eaLnBrk="1" hangingPunct="1">
              <a:lnSpc>
                <a:spcPct val="80000"/>
              </a:lnSpc>
              <a:spcBef>
                <a:spcPct val="0"/>
              </a:spcBef>
              <a:buClrTx/>
              <a:buSzTx/>
              <a:buFontTx/>
              <a:buNone/>
            </a:pPr>
            <a:r>
              <a:rPr lang="en-US" altLang="zh-CN" sz="1800" dirty="0">
                <a:solidFill>
                  <a:schemeClr val="bg2">
                    <a:lumMod val="60000"/>
                    <a:lumOff val="40000"/>
                  </a:schemeClr>
                </a:solidFill>
              </a:rPr>
              <a:t>void temperature(int t) {</a:t>
            </a: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endParaRPr lang="en-US" altLang="zh-CN" sz="1800" dirty="0"/>
          </a:p>
          <a:p>
            <a:pPr marL="0" lvl="0" indent="0" eaLnBrk="1" hangingPunct="1">
              <a:lnSpc>
                <a:spcPct val="80000"/>
              </a:lnSpc>
              <a:spcBef>
                <a:spcPct val="0"/>
              </a:spcBef>
              <a:buClrTx/>
              <a:buSzTx/>
              <a:buFontTx/>
              <a:buNone/>
            </a:pPr>
            <a:r>
              <a:rPr lang="en-US" altLang="zh-CN" sz="1800" dirty="0"/>
              <a:t>   </a:t>
            </a:r>
            <a:r>
              <a:rPr lang="en-US" altLang="zh-CN" sz="1800" dirty="0">
                <a:solidFill>
                  <a:schemeClr val="bg2">
                    <a:lumMod val="60000"/>
                    <a:lumOff val="40000"/>
                  </a:schemeClr>
                </a:solidFill>
              </a:rPr>
              <a:t> if(t==100)  throw "</a:t>
            </a:r>
            <a:r>
              <a:rPr lang="zh-CN" altLang="en-US" sz="1800" dirty="0">
                <a:solidFill>
                  <a:schemeClr val="bg2">
                    <a:lumMod val="60000"/>
                    <a:lumOff val="40000"/>
                  </a:schemeClr>
                </a:solidFill>
              </a:rPr>
              <a:t>沸点！</a:t>
            </a:r>
            <a:r>
              <a:rPr lang="en-US" altLang="zh-CN" sz="1800" dirty="0">
                <a:solidFill>
                  <a:schemeClr val="bg2">
                    <a:lumMod val="60000"/>
                    <a:lumOff val="40000"/>
                  </a:schemeClr>
                </a:solidFill>
              </a:rPr>
              <a:t>";</a:t>
            </a: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r>
              <a:rPr lang="en-US" altLang="zh-CN" sz="1800" dirty="0">
                <a:solidFill>
                  <a:schemeClr val="bg2">
                    <a:lumMod val="60000"/>
                    <a:lumOff val="40000"/>
                  </a:schemeClr>
                </a:solidFill>
              </a:rPr>
              <a:t>    else if(t==0)  throw "</a:t>
            </a:r>
            <a:r>
              <a:rPr lang="zh-CN" altLang="en-US" sz="1800" dirty="0">
                <a:solidFill>
                  <a:schemeClr val="bg2">
                    <a:lumMod val="60000"/>
                    <a:lumOff val="40000"/>
                  </a:schemeClr>
                </a:solidFill>
              </a:rPr>
              <a:t>冰点！</a:t>
            </a:r>
            <a:r>
              <a:rPr lang="en-US" altLang="zh-CN" sz="1800" dirty="0">
                <a:solidFill>
                  <a:schemeClr val="bg2">
                    <a:lumMod val="60000"/>
                    <a:lumOff val="40000"/>
                  </a:schemeClr>
                </a:solidFill>
              </a:rPr>
              <a:t>";</a:t>
            </a: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r>
              <a:rPr lang="en-US" altLang="zh-CN" sz="1800" dirty="0">
                <a:solidFill>
                  <a:schemeClr val="bg2">
                    <a:lumMod val="60000"/>
                    <a:lumOff val="40000"/>
                  </a:schemeClr>
                </a:solidFill>
              </a:rPr>
              <a:t>    else  cout&lt;&lt;“ok"&lt;&lt;endl;</a:t>
            </a: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r>
              <a:rPr lang="en-US" altLang="zh-CN" sz="1800" dirty="0">
                <a:solidFill>
                  <a:schemeClr val="bg2">
                    <a:lumMod val="60000"/>
                    <a:lumOff val="40000"/>
                  </a:schemeClr>
                </a:solidFill>
              </a:rPr>
              <a:t>}</a:t>
            </a:r>
            <a:endParaRPr lang="en-US" altLang="zh-CN" sz="1800" dirty="0">
              <a:solidFill>
                <a:schemeClr val="bg2">
                  <a:lumMod val="60000"/>
                  <a:lumOff val="40000"/>
                </a:schemeClr>
              </a:solidFill>
            </a:endParaRPr>
          </a:p>
          <a:p>
            <a:pPr marL="0" lvl="0" indent="0" eaLnBrk="1" hangingPunct="1">
              <a:lnSpc>
                <a:spcPct val="80000"/>
              </a:lnSpc>
              <a:spcBef>
                <a:spcPct val="0"/>
              </a:spcBef>
              <a:buClrTx/>
              <a:buSzTx/>
              <a:buFontTx/>
              <a:buNone/>
            </a:pPr>
            <a:endParaRPr lang="en-US" altLang="zh-CN" sz="1800" dirty="0"/>
          </a:p>
          <a:p>
            <a:pPr marL="0" lvl="0" indent="0" eaLnBrk="1" hangingPunct="1">
              <a:lnSpc>
                <a:spcPct val="80000"/>
              </a:lnSpc>
              <a:spcBef>
                <a:spcPct val="0"/>
              </a:spcBef>
              <a:buClrTx/>
              <a:buSzTx/>
              <a:buFontTx/>
              <a:buNone/>
            </a:pPr>
            <a:r>
              <a:rPr lang="en-US" altLang="zh-CN" sz="1800" dirty="0"/>
              <a:t>void main(){</a:t>
            </a:r>
            <a:endParaRPr lang="en-US" altLang="zh-CN" sz="1800" dirty="0"/>
          </a:p>
          <a:p>
            <a:pPr marL="0" lvl="0" indent="0" eaLnBrk="1" hangingPunct="1">
              <a:lnSpc>
                <a:spcPct val="80000"/>
              </a:lnSpc>
              <a:spcBef>
                <a:spcPct val="0"/>
              </a:spcBef>
              <a:buClrTx/>
              <a:buSzTx/>
              <a:buFontTx/>
              <a:buNone/>
            </a:pPr>
            <a:r>
              <a:rPr lang="en-US" altLang="zh-CN" sz="1800" dirty="0">
                <a:solidFill>
                  <a:srgbClr val="FF0000"/>
                </a:solidFill>
              </a:rPr>
              <a:t>    try</a:t>
            </a:r>
            <a:r>
              <a:rPr lang="en-US" altLang="zh-CN" sz="1800" dirty="0"/>
              <a:t>{</a:t>
            </a:r>
            <a:endParaRPr lang="en-US" altLang="zh-CN" sz="1800" dirty="0"/>
          </a:p>
          <a:p>
            <a:pPr marL="0" lvl="0" indent="0" eaLnBrk="1" hangingPunct="1">
              <a:lnSpc>
                <a:spcPct val="80000"/>
              </a:lnSpc>
              <a:spcBef>
                <a:spcPct val="0"/>
              </a:spcBef>
              <a:buClrTx/>
              <a:buSzTx/>
              <a:buFontTx/>
              <a:buNone/>
            </a:pPr>
            <a:r>
              <a:rPr lang="en-US" altLang="zh-CN" sz="1800" dirty="0"/>
              <a:t>        temperature(0);</a:t>
            </a:r>
            <a:endParaRPr lang="en-US" altLang="zh-CN" sz="1800" dirty="0"/>
          </a:p>
          <a:p>
            <a:pPr marL="0" lvl="0" indent="0" eaLnBrk="1" hangingPunct="1">
              <a:lnSpc>
                <a:spcPct val="80000"/>
              </a:lnSpc>
              <a:spcBef>
                <a:spcPct val="0"/>
              </a:spcBef>
              <a:buClrTx/>
              <a:buSzTx/>
              <a:buFontTx/>
              <a:buNone/>
            </a:pPr>
            <a:r>
              <a:rPr lang="en-US" altLang="zh-CN" sz="1800" dirty="0"/>
              <a:t>        temperature(10);</a:t>
            </a:r>
            <a:endParaRPr lang="en-US" altLang="zh-CN" sz="1800" dirty="0"/>
          </a:p>
          <a:p>
            <a:pPr marL="0" lvl="0" indent="0" eaLnBrk="1" hangingPunct="1">
              <a:lnSpc>
                <a:spcPct val="80000"/>
              </a:lnSpc>
              <a:spcBef>
                <a:spcPct val="0"/>
              </a:spcBef>
              <a:buClrTx/>
              <a:buSzTx/>
              <a:buFontTx/>
              <a:buNone/>
            </a:pPr>
            <a:r>
              <a:rPr lang="en-US" altLang="zh-CN" sz="1800" dirty="0"/>
              <a:t>        temperature(100);</a:t>
            </a:r>
            <a:endParaRPr lang="en-US" altLang="zh-CN" sz="1800" dirty="0"/>
          </a:p>
          <a:p>
            <a:pPr marL="0" lvl="0" indent="0" eaLnBrk="1" hangingPunct="1">
              <a:lnSpc>
                <a:spcPct val="80000"/>
              </a:lnSpc>
              <a:spcBef>
                <a:spcPct val="0"/>
              </a:spcBef>
              <a:buClrTx/>
              <a:buSzTx/>
              <a:buFontTx/>
              <a:buNone/>
            </a:pPr>
            <a:r>
              <a:rPr lang="en-US" altLang="zh-CN" sz="1800" dirty="0"/>
              <a:t>    }</a:t>
            </a:r>
            <a:endParaRPr lang="en-US" altLang="zh-CN" sz="1800" dirty="0"/>
          </a:p>
          <a:p>
            <a:pPr marL="0" lvl="0" indent="0" eaLnBrk="1" hangingPunct="1">
              <a:lnSpc>
                <a:spcPct val="80000"/>
              </a:lnSpc>
              <a:spcBef>
                <a:spcPct val="0"/>
              </a:spcBef>
              <a:buClrTx/>
              <a:buSzTx/>
              <a:buFontTx/>
              <a:buNone/>
            </a:pPr>
            <a:r>
              <a:rPr lang="en-US" altLang="zh-CN" sz="1800" dirty="0"/>
              <a:t>    </a:t>
            </a:r>
            <a:r>
              <a:rPr lang="en-US" altLang="zh-CN" sz="1800" dirty="0">
                <a:solidFill>
                  <a:srgbClr val="FF0000"/>
                </a:solidFill>
              </a:rPr>
              <a:t>catch</a:t>
            </a:r>
            <a:r>
              <a:rPr lang="en-US" altLang="zh-CN" sz="1800" dirty="0"/>
              <a:t>(char *s){cout&lt;&lt;s&lt;&lt;endl;}</a:t>
            </a:r>
            <a:endParaRPr lang="en-US" altLang="zh-CN" sz="1800" dirty="0"/>
          </a:p>
          <a:p>
            <a:pPr marL="0" lvl="0" indent="0" eaLnBrk="1" hangingPunct="1">
              <a:lnSpc>
                <a:spcPct val="80000"/>
              </a:lnSpc>
              <a:spcBef>
                <a:spcPct val="0"/>
              </a:spcBef>
              <a:buClrTx/>
              <a:buSzTx/>
              <a:buFontTx/>
              <a:buNone/>
            </a:pPr>
            <a:r>
              <a:rPr lang="en-US" altLang="zh-CN" sz="1800" dirty="0"/>
              <a:t>}</a:t>
            </a: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916940"/>
            <a:ext cx="8229600" cy="4950460"/>
          </a:xfrm>
        </p:spPr>
        <p:txBody>
          <a:bodyPr/>
          <a:p>
            <a:pPr algn="l">
              <a:spcBef>
                <a:spcPct val="20000"/>
              </a:spcBef>
            </a:pPr>
            <a:r>
              <a:rPr lang="zh-CN" altLang="en-US" sz="2400">
                <a:sym typeface="+mn-ea"/>
              </a:rPr>
              <a:t>The capture of the exception is completed by Catch, and Catch must follow the corresponding TRY block. </a:t>
            </a:r>
            <a:endParaRPr lang="zh-CN" altLang="en-US" sz="2400">
              <a:sym typeface="+mn-ea"/>
            </a:endParaRPr>
          </a:p>
          <a:p>
            <a:pPr algn="l">
              <a:spcBef>
                <a:spcPct val="20000"/>
              </a:spcBef>
            </a:pPr>
            <a:r>
              <a:rPr lang="zh-CN" altLang="en-US" sz="2400">
                <a:sym typeface="+mn-ea"/>
              </a:rPr>
              <a:t>Catch captures </a:t>
            </a:r>
            <a:r>
              <a:rPr lang="en-US" altLang="zh-CN" sz="2400">
                <a:sym typeface="+mn-ea"/>
              </a:rPr>
              <a:t>exceptions</a:t>
            </a:r>
            <a:r>
              <a:rPr lang="zh-CN" altLang="en-US" sz="2400">
                <a:sym typeface="+mn-ea"/>
              </a:rPr>
              <a:t> based on </a:t>
            </a:r>
            <a:r>
              <a:rPr lang="en-US" altLang="zh-CN" sz="2400" b="1">
                <a:solidFill>
                  <a:srgbClr val="FF0000"/>
                </a:solidFill>
                <a:sym typeface="+mn-ea"/>
              </a:rPr>
              <a:t>exception</a:t>
            </a:r>
            <a:r>
              <a:rPr lang="zh-CN" altLang="en-US" sz="2400" b="1">
                <a:solidFill>
                  <a:srgbClr val="FF0000"/>
                </a:solidFill>
                <a:sym typeface="+mn-ea"/>
              </a:rPr>
              <a:t> data types</a:t>
            </a:r>
            <a:r>
              <a:rPr lang="zh-CN" altLang="en-US" sz="2400">
                <a:sym typeface="+mn-ea"/>
              </a:rPr>
              <a:t>. </a:t>
            </a:r>
            <a:endParaRPr lang="zh-CN" altLang="en-US" sz="2400">
              <a:sym typeface="+mn-ea"/>
            </a:endParaRPr>
          </a:p>
          <a:p>
            <a:pPr algn="l">
              <a:spcBef>
                <a:spcPct val="20000"/>
              </a:spcBef>
            </a:pPr>
            <a:r>
              <a:rPr lang="zh-CN" altLang="en-US" sz="2400" b="1">
                <a:solidFill>
                  <a:srgbClr val="FF0000"/>
                </a:solidFill>
                <a:sym typeface="+mn-ea"/>
              </a:rPr>
              <a:t>Note:</a:t>
            </a:r>
            <a:r>
              <a:rPr lang="zh-CN" altLang="en-US" sz="2400">
                <a:sym typeface="+mn-ea"/>
              </a:rPr>
              <a:t> </a:t>
            </a:r>
            <a:r>
              <a:rPr lang="en-US" altLang="zh-CN" sz="2400">
                <a:sym typeface="+mn-ea"/>
              </a:rPr>
              <a:t>Only t</a:t>
            </a:r>
            <a:r>
              <a:rPr lang="zh-CN" altLang="en-US" sz="2400">
                <a:sym typeface="+mn-ea"/>
              </a:rPr>
              <a:t>he CATCH block that is accurately matched with the </a:t>
            </a:r>
            <a:r>
              <a:rPr lang="en-US" altLang="zh-CN" sz="2400">
                <a:sym typeface="+mn-ea"/>
              </a:rPr>
              <a:t>exception</a:t>
            </a:r>
            <a:r>
              <a:rPr lang="zh-CN" altLang="en-US" sz="2400">
                <a:sym typeface="+mn-ea"/>
              </a:rPr>
              <a:t> data type will be executed</a:t>
            </a:r>
            <a:r>
              <a:rPr lang="en-US" altLang="zh-CN" sz="2400">
                <a:sym typeface="+mn-ea"/>
              </a:rPr>
              <a:t> (i.e. no inplicite type casting), except the following 3 cases:</a:t>
            </a:r>
            <a:endParaRPr lang="zh-CN" altLang="en-US" sz="2400">
              <a:sym typeface="+mn-ea"/>
            </a:endParaRPr>
          </a:p>
          <a:p>
            <a:pPr lvl="1" algn="l">
              <a:spcBef>
                <a:spcPct val="20000"/>
              </a:spcBef>
            </a:pPr>
            <a:r>
              <a:rPr lang="zh-CN" altLang="en-US" sz="2100">
                <a:sym typeface="+mn-ea"/>
              </a:rPr>
              <a:t>Allow a conversion between </a:t>
            </a:r>
            <a:r>
              <a:rPr lang="en-US" altLang="zh-CN" sz="2100">
                <a:sym typeface="+mn-ea"/>
              </a:rPr>
              <a:t>variable</a:t>
            </a:r>
            <a:r>
              <a:rPr lang="zh-CN" altLang="en-US" sz="2100">
                <a:sym typeface="+mn-ea"/>
              </a:rPr>
              <a:t> and constant</a:t>
            </a:r>
            <a:endParaRPr lang="zh-CN" altLang="en-US" sz="2100">
              <a:sym typeface="+mn-ea"/>
            </a:endParaRPr>
          </a:p>
          <a:p>
            <a:pPr lvl="1" algn="l">
              <a:spcBef>
                <a:spcPct val="20000"/>
              </a:spcBef>
            </a:pPr>
            <a:r>
              <a:rPr lang="zh-CN" altLang="en-US" sz="2100">
                <a:sym typeface="+mn-ea"/>
              </a:rPr>
              <a:t>Allows the type of derived class to the type of base class, otherwise</a:t>
            </a:r>
            <a:endParaRPr lang="zh-CN" altLang="en-US" sz="2100">
              <a:sym typeface="+mn-ea"/>
            </a:endParaRPr>
          </a:p>
          <a:p>
            <a:pPr lvl="1" algn="l">
              <a:spcBef>
                <a:spcPct val="20000"/>
              </a:spcBef>
            </a:pPr>
            <a:r>
              <a:rPr lang="zh-CN" altLang="en-US" sz="2100">
                <a:sym typeface="+mn-ea"/>
              </a:rPr>
              <a:t>The array is converted into a pointer to the type of data element, and the function is converted into a pointer to the function</a:t>
            </a:r>
            <a:endParaRPr lang="zh-CN" altLang="en-US" sz="2100">
              <a:sym typeface="+mn-ea"/>
            </a:endParaRPr>
          </a:p>
          <a:p>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08292" y="1124744"/>
            <a:ext cx="8656196" cy="5184775"/>
          </a:xfrm>
        </p:spPr>
        <p:txBody>
          <a:bodyPr/>
          <a:lstStyle/>
          <a:p>
            <a:pPr eaLnBrk="1" hangingPunct="1">
              <a:lnSpc>
                <a:spcPct val="80000"/>
              </a:lnSpc>
              <a:buFontTx/>
              <a:buNone/>
            </a:pPr>
            <a:endParaRPr lang="zh-CN" altLang="en-US" sz="2400" b="1" dirty="0">
              <a:solidFill>
                <a:srgbClr val="0000CC"/>
              </a:solidFill>
            </a:endParaRPr>
          </a:p>
          <a:p>
            <a:pPr eaLnBrk="1" hangingPunct="1">
              <a:lnSpc>
                <a:spcPct val="80000"/>
              </a:lnSpc>
              <a:buFontTx/>
              <a:buNone/>
            </a:pPr>
            <a:r>
              <a:rPr lang="en-US" altLang="zh-CN" sz="2000" b="1" dirty="0"/>
              <a:t>#include&lt;</a:t>
            </a:r>
            <a:r>
              <a:rPr lang="en-US" altLang="zh-CN" sz="2000" b="1" dirty="0" err="1"/>
              <a:t>iostream</a:t>
            </a:r>
            <a:r>
              <a:rPr lang="en-US" altLang="zh-CN" sz="2000" b="1" dirty="0"/>
              <a:t>&gt;</a:t>
            </a:r>
            <a:endParaRPr lang="en-US" altLang="zh-CN" sz="2000" b="1" dirty="0"/>
          </a:p>
          <a:p>
            <a:pPr eaLnBrk="1" hangingPunct="1">
              <a:lnSpc>
                <a:spcPct val="80000"/>
              </a:lnSpc>
              <a:buFontTx/>
              <a:buNone/>
            </a:pPr>
            <a:r>
              <a:rPr lang="en-US" altLang="zh-CN" sz="2000" b="1" dirty="0"/>
              <a:t>using namespace </a:t>
            </a:r>
            <a:r>
              <a:rPr lang="en-US" altLang="zh-CN" sz="2000" b="1" dirty="0" err="1"/>
              <a:t>std</a:t>
            </a:r>
            <a:r>
              <a:rPr lang="en-US" altLang="zh-CN" sz="2000" b="1" dirty="0"/>
              <a:t>;</a:t>
            </a:r>
            <a:endParaRPr lang="en-US" altLang="zh-CN" sz="2000" b="1" dirty="0"/>
          </a:p>
          <a:p>
            <a:pPr eaLnBrk="1" hangingPunct="1">
              <a:lnSpc>
                <a:spcPct val="80000"/>
              </a:lnSpc>
              <a:buFontTx/>
              <a:buNone/>
            </a:pPr>
            <a:r>
              <a:rPr lang="en-US" altLang="zh-CN" sz="2000" b="1" dirty="0"/>
              <a:t>void main(){</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&lt;&lt;"1--</a:t>
            </a:r>
            <a:r>
              <a:rPr lang="en-US" altLang="zh-CN" sz="2000" b="1" dirty="0" err="1"/>
              <a:t>befroe</a:t>
            </a:r>
            <a:r>
              <a:rPr lang="en-US" altLang="zh-CN" sz="2000" b="1" dirty="0"/>
              <a:t> try block..."&lt;&lt;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a:solidFill>
                  <a:srgbClr val="FF0000"/>
                </a:solidFill>
              </a:rPr>
              <a:t>try{</a:t>
            </a:r>
            <a:endParaRPr lang="en-US" altLang="zh-CN" sz="2000" b="1" dirty="0">
              <a:solidFill>
                <a:srgbClr val="FF0000"/>
              </a:solidFill>
            </a:endParaRPr>
          </a:p>
          <a:p>
            <a:pPr eaLnBrk="1" hangingPunct="1">
              <a:lnSpc>
                <a:spcPct val="80000"/>
              </a:lnSpc>
              <a:buFontTx/>
              <a:buNone/>
            </a:pPr>
            <a:r>
              <a:rPr lang="en-US" altLang="zh-CN" sz="2000" b="1" dirty="0"/>
              <a:t>        </a:t>
            </a:r>
            <a:r>
              <a:rPr lang="en-US" altLang="zh-CN" sz="2000" b="1" dirty="0" err="1"/>
              <a:t>cout</a:t>
            </a:r>
            <a:r>
              <a:rPr lang="en-US" altLang="zh-CN" sz="2000" b="1" dirty="0"/>
              <a:t>&lt;&lt;"2--Inside try block..."&lt;&lt;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a:solidFill>
                  <a:srgbClr val="FF0000"/>
                </a:solidFill>
              </a:rPr>
              <a:t>throw 10;                        </a:t>
            </a:r>
            <a:endParaRPr lang="en-US" altLang="zh-CN" sz="2000" b="1" dirty="0">
              <a:solidFill>
                <a:srgbClr val="FF0000"/>
              </a:solidFill>
            </a:endParaRPr>
          </a:p>
          <a:p>
            <a:pPr eaLnBrk="1" hangingPunct="1">
              <a:lnSpc>
                <a:spcPct val="80000"/>
              </a:lnSpc>
              <a:buFontTx/>
              <a:buNone/>
            </a:pPr>
            <a:r>
              <a:rPr lang="en-US" altLang="zh-CN" sz="2000" b="1" dirty="0"/>
              <a:t>        </a:t>
            </a:r>
            <a:r>
              <a:rPr lang="en-US" altLang="zh-CN" sz="2000" b="1" dirty="0" err="1"/>
              <a:t>cout</a:t>
            </a:r>
            <a:r>
              <a:rPr lang="en-US" altLang="zh-CN" sz="2000" b="1" dirty="0"/>
              <a:t>&lt;&lt;"3--After throw ...."&lt;&lt;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a:solidFill>
                  <a:srgbClr val="FF0000"/>
                </a:solidFill>
              </a:rPr>
              <a:t>}</a:t>
            </a:r>
            <a:endParaRPr lang="en-US" altLang="zh-CN" sz="2000" b="1" dirty="0">
              <a:solidFill>
                <a:srgbClr val="FF0000"/>
              </a:solidFill>
            </a:endParaRPr>
          </a:p>
          <a:p>
            <a:pPr eaLnBrk="1" hangingPunct="1">
              <a:lnSpc>
                <a:spcPct val="80000"/>
              </a:lnSpc>
              <a:buFontTx/>
              <a:buNone/>
            </a:pPr>
            <a:r>
              <a:rPr lang="en-US" altLang="zh-CN" sz="2000" b="1" dirty="0"/>
              <a:t>    </a:t>
            </a:r>
            <a:r>
              <a:rPr lang="en-US" altLang="zh-CN" sz="2000" b="1" dirty="0">
                <a:solidFill>
                  <a:srgbClr val="FF0000"/>
                </a:solidFill>
              </a:rPr>
              <a:t>catch(double </a:t>
            </a:r>
            <a:r>
              <a:rPr lang="en-US" altLang="zh-CN" sz="2000" b="1" dirty="0" err="1">
                <a:solidFill>
                  <a:srgbClr val="FF0000"/>
                </a:solidFill>
              </a:rPr>
              <a:t>i</a:t>
            </a:r>
            <a:r>
              <a:rPr lang="en-US" altLang="zh-CN" sz="2000" b="1" dirty="0">
                <a:solidFill>
                  <a:srgbClr val="FF0000"/>
                </a:solidFill>
              </a:rPr>
              <a:t>) { </a:t>
            </a:r>
            <a:r>
              <a:rPr lang="en-US" altLang="zh-CN" sz="2000" b="1" dirty="0"/>
              <a:t>		</a:t>
            </a:r>
            <a:endParaRPr lang="zh-CN" altLang="en-US" sz="2000" b="1" dirty="0"/>
          </a:p>
          <a:p>
            <a:pPr eaLnBrk="1" hangingPunct="1">
              <a:lnSpc>
                <a:spcPct val="80000"/>
              </a:lnSpc>
              <a:buFontTx/>
              <a:buNone/>
            </a:pPr>
            <a:r>
              <a:rPr lang="zh-CN" altLang="en-US" sz="2000" b="1" dirty="0"/>
              <a:t>        </a:t>
            </a:r>
            <a:r>
              <a:rPr lang="en-US" altLang="zh-CN" sz="2000" b="1" dirty="0" err="1"/>
              <a:t>cout</a:t>
            </a:r>
            <a:r>
              <a:rPr lang="en-US" altLang="zh-CN" sz="2000" b="1" dirty="0"/>
              <a:t>&lt;&lt;"4--In catch block1 .. an </a:t>
            </a:r>
            <a:r>
              <a:rPr lang="en-US" altLang="zh-CN" sz="2000" b="1" dirty="0" err="1"/>
              <a:t>int</a:t>
            </a:r>
            <a:r>
              <a:rPr lang="en-US" altLang="zh-CN" sz="2000" b="1" dirty="0"/>
              <a:t> type is.."&lt;&lt;</a:t>
            </a:r>
            <a:r>
              <a:rPr lang="en-US" altLang="zh-CN" sz="2000" b="1" dirty="0" err="1"/>
              <a:t>i</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a:solidFill>
                  <a:srgbClr val="FF0000"/>
                </a:solidFill>
              </a:rPr>
              <a:t>}</a:t>
            </a:r>
            <a:endParaRPr lang="en-US" altLang="zh-CN" sz="2000" b="1" dirty="0">
              <a:solidFill>
                <a:srgbClr val="FF0000"/>
              </a:solidFill>
            </a:endParaRPr>
          </a:p>
          <a:p>
            <a:pPr eaLnBrk="1" hangingPunct="1">
              <a:lnSpc>
                <a:spcPct val="80000"/>
              </a:lnSpc>
              <a:buFontTx/>
              <a:buNone/>
            </a:pPr>
            <a:r>
              <a:rPr lang="en-US" altLang="zh-CN" sz="2000" b="1" dirty="0"/>
              <a:t>    </a:t>
            </a:r>
            <a:r>
              <a:rPr lang="en-US" altLang="zh-CN" sz="2000" b="1" dirty="0" err="1"/>
              <a:t>cout</a:t>
            </a:r>
            <a:r>
              <a:rPr lang="en-US" altLang="zh-CN" sz="2000" b="1" dirty="0"/>
              <a:t>&lt;&lt;"5--After Catch...";</a:t>
            </a:r>
            <a:endParaRPr lang="en-US" altLang="zh-CN" sz="2000" b="1" dirty="0"/>
          </a:p>
          <a:p>
            <a:pPr eaLnBrk="1" hangingPunct="1">
              <a:lnSpc>
                <a:spcPct val="80000"/>
              </a:lnSpc>
              <a:buFontTx/>
              <a:buNone/>
            </a:pPr>
            <a:r>
              <a:rPr lang="en-US" altLang="zh-CN" sz="2000" b="1" dirty="0"/>
              <a:t>}</a:t>
            </a:r>
            <a:endParaRPr lang="zh-CN" altLang="en-US" sz="2000" b="1" dirty="0"/>
          </a:p>
        </p:txBody>
      </p:sp>
      <p:sp>
        <p:nvSpPr>
          <p:cNvPr id="2" name="矩形标注 1"/>
          <p:cNvSpPr/>
          <p:nvPr/>
        </p:nvSpPr>
        <p:spPr>
          <a:xfrm>
            <a:off x="4067944" y="5517232"/>
            <a:ext cx="3600400" cy="1161129"/>
          </a:xfrm>
          <a:prstGeom prst="wedgeRectCallout">
            <a:avLst>
              <a:gd name="adj1" fmla="val -43269"/>
              <a:gd name="adj2" fmla="val -10774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n>
                <a:solidFill>
                  <a:schemeClr val="tx1"/>
                </a:solidFill>
              </a:ln>
              <a:solidFill>
                <a:schemeClr val="tx1"/>
              </a:solidFill>
            </a:endParaRPr>
          </a:p>
          <a:p>
            <a:pPr algn="ctr"/>
            <a:r>
              <a:rPr lang="en-US" altLang="zh-CN" dirty="0">
                <a:ln>
                  <a:solidFill>
                    <a:schemeClr val="tx1"/>
                  </a:solidFill>
                </a:ln>
                <a:solidFill>
                  <a:schemeClr val="tx1"/>
                </a:solidFill>
              </a:rPr>
              <a:t>1—before try block…</a:t>
            </a:r>
            <a:endParaRPr lang="en-US" altLang="zh-CN" dirty="0">
              <a:ln>
                <a:solidFill>
                  <a:schemeClr val="tx1"/>
                </a:solidFill>
              </a:ln>
              <a:solidFill>
                <a:schemeClr val="tx1"/>
              </a:solidFill>
            </a:endParaRPr>
          </a:p>
          <a:p>
            <a:pPr algn="ctr"/>
            <a:r>
              <a:rPr lang="en-US" altLang="zh-CN" dirty="0">
                <a:ln>
                  <a:solidFill>
                    <a:schemeClr val="tx1"/>
                  </a:solidFill>
                </a:ln>
                <a:solidFill>
                  <a:schemeClr val="tx1"/>
                </a:solidFill>
              </a:rPr>
              <a:t>2—Inside try block…</a:t>
            </a:r>
            <a:endParaRPr lang="en-US" altLang="zh-CN" dirty="0">
              <a:ln>
                <a:solidFill>
                  <a:schemeClr val="tx1"/>
                </a:solidFill>
              </a:ln>
              <a:solidFill>
                <a:schemeClr val="tx1"/>
              </a:solidFill>
            </a:endParaRPr>
          </a:p>
          <a:p>
            <a:pPr algn="ctr"/>
            <a:r>
              <a:rPr lang="en-US" altLang="zh-CN" dirty="0">
                <a:ln>
                  <a:solidFill>
                    <a:schemeClr val="tx1"/>
                  </a:solidFill>
                </a:ln>
                <a:solidFill>
                  <a:schemeClr val="tx1"/>
                </a:solidFill>
              </a:rPr>
              <a:t>Abnormal program termination</a:t>
            </a:r>
            <a:endParaRPr lang="zh-CN" altLang="en-US"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fade">
                                      <p:cBhvr>
                                        <p:cTn id="7" dur="1000"/>
                                        <p:tgtEl>
                                          <p:spTgt spid="14339">
                                            <p:txEl>
                                              <p:pRg st="1" end="1"/>
                                            </p:txEl>
                                          </p:spTgt>
                                        </p:tgtEl>
                                      </p:cBhvr>
                                    </p:animEffect>
                                    <p:anim calcmode="lin" valueType="num">
                                      <p:cBhvr>
                                        <p:cTn id="8"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fade">
                                      <p:cBhvr>
                                        <p:cTn id="12" dur="1000"/>
                                        <p:tgtEl>
                                          <p:spTgt spid="14339">
                                            <p:txEl>
                                              <p:pRg st="2" end="2"/>
                                            </p:txEl>
                                          </p:spTgt>
                                        </p:tgtEl>
                                      </p:cBhvr>
                                    </p:animEffect>
                                    <p:anim calcmode="lin" valueType="num">
                                      <p:cBhvr>
                                        <p:cTn id="13"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fade">
                                      <p:cBhvr>
                                        <p:cTn id="17" dur="1000"/>
                                        <p:tgtEl>
                                          <p:spTgt spid="14339">
                                            <p:txEl>
                                              <p:pRg st="3" end="3"/>
                                            </p:txEl>
                                          </p:spTgt>
                                        </p:tgtEl>
                                      </p:cBhvr>
                                    </p:animEffect>
                                    <p:anim calcmode="lin" valueType="num">
                                      <p:cBhvr>
                                        <p:cTn id="18"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fade">
                                      <p:cBhvr>
                                        <p:cTn id="22" dur="1000"/>
                                        <p:tgtEl>
                                          <p:spTgt spid="14339">
                                            <p:txEl>
                                              <p:pRg st="4" end="4"/>
                                            </p:txEl>
                                          </p:spTgt>
                                        </p:tgtEl>
                                      </p:cBhvr>
                                    </p:animEffect>
                                    <p:anim calcmode="lin" valueType="num">
                                      <p:cBhvr>
                                        <p:cTn id="23"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animEffect transition="in" filter="fade">
                                      <p:cBhvr>
                                        <p:cTn id="27" dur="1000"/>
                                        <p:tgtEl>
                                          <p:spTgt spid="14339">
                                            <p:txEl>
                                              <p:pRg st="5" end="5"/>
                                            </p:txEl>
                                          </p:spTgt>
                                        </p:tgtEl>
                                      </p:cBhvr>
                                    </p:animEffect>
                                    <p:anim calcmode="lin" valueType="num">
                                      <p:cBhvr>
                                        <p:cTn id="28"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39">
                                            <p:txEl>
                                              <p:pRg st="6" end="6"/>
                                            </p:txEl>
                                          </p:spTgt>
                                        </p:tgtEl>
                                        <p:attrNameLst>
                                          <p:attrName>style.visibility</p:attrName>
                                        </p:attrNameLst>
                                      </p:cBhvr>
                                      <p:to>
                                        <p:strVal val="visible"/>
                                      </p:to>
                                    </p:set>
                                    <p:animEffect transition="in" filter="fade">
                                      <p:cBhvr>
                                        <p:cTn id="32" dur="1000"/>
                                        <p:tgtEl>
                                          <p:spTgt spid="14339">
                                            <p:txEl>
                                              <p:pRg st="6" end="6"/>
                                            </p:txEl>
                                          </p:spTgt>
                                        </p:tgtEl>
                                      </p:cBhvr>
                                    </p:animEffect>
                                    <p:anim calcmode="lin" valueType="num">
                                      <p:cBhvr>
                                        <p:cTn id="33"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339">
                                            <p:txEl>
                                              <p:pRg st="7" end="7"/>
                                            </p:txEl>
                                          </p:spTgt>
                                        </p:tgtEl>
                                        <p:attrNameLst>
                                          <p:attrName>style.visibility</p:attrName>
                                        </p:attrNameLst>
                                      </p:cBhvr>
                                      <p:to>
                                        <p:strVal val="visible"/>
                                      </p:to>
                                    </p:set>
                                    <p:animEffect transition="in" filter="fade">
                                      <p:cBhvr>
                                        <p:cTn id="37" dur="1000"/>
                                        <p:tgtEl>
                                          <p:spTgt spid="14339">
                                            <p:txEl>
                                              <p:pRg st="7" end="7"/>
                                            </p:txEl>
                                          </p:spTgt>
                                        </p:tgtEl>
                                      </p:cBhvr>
                                    </p:animEffect>
                                    <p:anim calcmode="lin" valueType="num">
                                      <p:cBhvr>
                                        <p:cTn id="38"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4339">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339">
                                            <p:txEl>
                                              <p:pRg st="8" end="8"/>
                                            </p:txEl>
                                          </p:spTgt>
                                        </p:tgtEl>
                                        <p:attrNameLst>
                                          <p:attrName>style.visibility</p:attrName>
                                        </p:attrNameLst>
                                      </p:cBhvr>
                                      <p:to>
                                        <p:strVal val="visible"/>
                                      </p:to>
                                    </p:set>
                                    <p:animEffect transition="in" filter="fade">
                                      <p:cBhvr>
                                        <p:cTn id="42" dur="1000"/>
                                        <p:tgtEl>
                                          <p:spTgt spid="14339">
                                            <p:txEl>
                                              <p:pRg st="8" end="8"/>
                                            </p:txEl>
                                          </p:spTgt>
                                        </p:tgtEl>
                                      </p:cBhvr>
                                    </p:animEffect>
                                    <p:anim calcmode="lin" valueType="num">
                                      <p:cBhvr>
                                        <p:cTn id="43"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4339">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339">
                                            <p:txEl>
                                              <p:pRg st="9" end="9"/>
                                            </p:txEl>
                                          </p:spTgt>
                                        </p:tgtEl>
                                        <p:attrNameLst>
                                          <p:attrName>style.visibility</p:attrName>
                                        </p:attrNameLst>
                                      </p:cBhvr>
                                      <p:to>
                                        <p:strVal val="visible"/>
                                      </p:to>
                                    </p:set>
                                    <p:animEffect transition="in" filter="fade">
                                      <p:cBhvr>
                                        <p:cTn id="47" dur="1000"/>
                                        <p:tgtEl>
                                          <p:spTgt spid="14339">
                                            <p:txEl>
                                              <p:pRg st="9" end="9"/>
                                            </p:txEl>
                                          </p:spTgt>
                                        </p:tgtEl>
                                      </p:cBhvr>
                                    </p:animEffect>
                                    <p:anim calcmode="lin" valueType="num">
                                      <p:cBhvr>
                                        <p:cTn id="48" dur="10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14339">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339">
                                            <p:txEl>
                                              <p:pRg st="10" end="10"/>
                                            </p:txEl>
                                          </p:spTgt>
                                        </p:tgtEl>
                                        <p:attrNameLst>
                                          <p:attrName>style.visibility</p:attrName>
                                        </p:attrNameLst>
                                      </p:cBhvr>
                                      <p:to>
                                        <p:strVal val="visible"/>
                                      </p:to>
                                    </p:set>
                                    <p:animEffect transition="in" filter="fade">
                                      <p:cBhvr>
                                        <p:cTn id="52" dur="1000"/>
                                        <p:tgtEl>
                                          <p:spTgt spid="14339">
                                            <p:txEl>
                                              <p:pRg st="10" end="10"/>
                                            </p:txEl>
                                          </p:spTgt>
                                        </p:tgtEl>
                                      </p:cBhvr>
                                    </p:animEffect>
                                    <p:anim calcmode="lin" valueType="num">
                                      <p:cBhvr>
                                        <p:cTn id="53" dur="10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14339">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4339">
                                            <p:txEl>
                                              <p:pRg st="11" end="11"/>
                                            </p:txEl>
                                          </p:spTgt>
                                        </p:tgtEl>
                                        <p:attrNameLst>
                                          <p:attrName>style.visibility</p:attrName>
                                        </p:attrNameLst>
                                      </p:cBhvr>
                                      <p:to>
                                        <p:strVal val="visible"/>
                                      </p:to>
                                    </p:set>
                                    <p:animEffect transition="in" filter="fade">
                                      <p:cBhvr>
                                        <p:cTn id="57" dur="1000"/>
                                        <p:tgtEl>
                                          <p:spTgt spid="14339">
                                            <p:txEl>
                                              <p:pRg st="11" end="11"/>
                                            </p:txEl>
                                          </p:spTgt>
                                        </p:tgtEl>
                                      </p:cBhvr>
                                    </p:animEffect>
                                    <p:anim calcmode="lin" valueType="num">
                                      <p:cBhvr>
                                        <p:cTn id="58" dur="1000" fill="hold"/>
                                        <p:tgtEl>
                                          <p:spTgt spid="14339">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14339">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339">
                                            <p:txEl>
                                              <p:pRg st="12" end="12"/>
                                            </p:txEl>
                                          </p:spTgt>
                                        </p:tgtEl>
                                        <p:attrNameLst>
                                          <p:attrName>style.visibility</p:attrName>
                                        </p:attrNameLst>
                                      </p:cBhvr>
                                      <p:to>
                                        <p:strVal val="visible"/>
                                      </p:to>
                                    </p:set>
                                    <p:animEffect transition="in" filter="fade">
                                      <p:cBhvr>
                                        <p:cTn id="62" dur="1000"/>
                                        <p:tgtEl>
                                          <p:spTgt spid="14339">
                                            <p:txEl>
                                              <p:pRg st="12" end="12"/>
                                            </p:txEl>
                                          </p:spTgt>
                                        </p:tgtEl>
                                      </p:cBhvr>
                                    </p:animEffect>
                                    <p:anim calcmode="lin" valueType="num">
                                      <p:cBhvr>
                                        <p:cTn id="63" dur="1000" fill="hold"/>
                                        <p:tgtEl>
                                          <p:spTgt spid="14339">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14339">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4339">
                                            <p:txEl>
                                              <p:pRg st="13" end="13"/>
                                            </p:txEl>
                                          </p:spTgt>
                                        </p:tgtEl>
                                        <p:attrNameLst>
                                          <p:attrName>style.visibility</p:attrName>
                                        </p:attrNameLst>
                                      </p:cBhvr>
                                      <p:to>
                                        <p:strVal val="visible"/>
                                      </p:to>
                                    </p:set>
                                    <p:animEffect transition="in" filter="fade">
                                      <p:cBhvr>
                                        <p:cTn id="67" dur="1000"/>
                                        <p:tgtEl>
                                          <p:spTgt spid="14339">
                                            <p:txEl>
                                              <p:pRg st="13" end="13"/>
                                            </p:txEl>
                                          </p:spTgt>
                                        </p:tgtEl>
                                      </p:cBhvr>
                                    </p:animEffect>
                                    <p:anim calcmode="lin" valueType="num">
                                      <p:cBhvr>
                                        <p:cTn id="68" dur="1000" fill="hold"/>
                                        <p:tgtEl>
                                          <p:spTgt spid="14339">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14339">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4339">
                                            <p:txEl>
                                              <p:pRg st="14" end="14"/>
                                            </p:txEl>
                                          </p:spTgt>
                                        </p:tgtEl>
                                        <p:attrNameLst>
                                          <p:attrName>style.visibility</p:attrName>
                                        </p:attrNameLst>
                                      </p:cBhvr>
                                      <p:to>
                                        <p:strVal val="visible"/>
                                      </p:to>
                                    </p:set>
                                    <p:animEffect transition="in" filter="fade">
                                      <p:cBhvr>
                                        <p:cTn id="72" dur="1000"/>
                                        <p:tgtEl>
                                          <p:spTgt spid="14339">
                                            <p:txEl>
                                              <p:pRg st="14" end="14"/>
                                            </p:txEl>
                                          </p:spTgt>
                                        </p:tgtEl>
                                      </p:cBhvr>
                                    </p:animEffect>
                                    <p:anim calcmode="lin" valueType="num">
                                      <p:cBhvr>
                                        <p:cTn id="73" dur="1000" fill="hold"/>
                                        <p:tgtEl>
                                          <p:spTgt spid="14339">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1433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wipe(down)">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91440" tIns="45720" rIns="91440" bIns="45720" anchor="ctr" anchorCtr="0"/>
          <a:p>
            <a:r>
              <a:rPr lang="en-US" altLang="zh-CN" dirty="0"/>
              <a:t>Catch all exceptions</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In most cases, catch is only used to catch a specific type of exception, but it also has the ability to catch all exceptions. Its form is as:      </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catch(…){    }</a:t>
            </a:r>
            <a:endParaRPr kumimoji="0" lang="en-US" altLang="zh-CN" sz="2400" b="1" i="0" u="none" strike="noStrike" kern="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9460" name="文本框 3"/>
          <p:cNvSpPr txBox="1"/>
          <p:nvPr/>
        </p:nvSpPr>
        <p:spPr>
          <a:xfrm>
            <a:off x="1403350" y="3141663"/>
            <a:ext cx="6048375" cy="36309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600" b="1" dirty="0"/>
              <a:t>#include&lt;iostream&gt;</a:t>
            </a:r>
            <a:endParaRPr lang="en-US" altLang="zh-CN" sz="1600" b="1" dirty="0"/>
          </a:p>
          <a:p>
            <a:pPr marL="0" lvl="0" indent="0" eaLnBrk="1" hangingPunct="1">
              <a:spcBef>
                <a:spcPct val="0"/>
              </a:spcBef>
              <a:buClrTx/>
              <a:buSzTx/>
              <a:buFontTx/>
              <a:buNone/>
            </a:pPr>
            <a:r>
              <a:rPr lang="en-US" altLang="zh-CN" sz="1600" b="1" dirty="0"/>
              <a:t>using namespace std;</a:t>
            </a:r>
            <a:endParaRPr lang="en-US" altLang="zh-CN" sz="1600" b="1" dirty="0"/>
          </a:p>
          <a:p>
            <a:pPr marL="0" lvl="0" indent="0" eaLnBrk="1" hangingPunct="1">
              <a:spcBef>
                <a:spcPct val="0"/>
              </a:spcBef>
              <a:buClrTx/>
              <a:buSzTx/>
              <a:buFontTx/>
              <a:buNone/>
            </a:pPr>
            <a:r>
              <a:rPr lang="en-US" altLang="zh-CN" sz="1600" b="1" dirty="0"/>
              <a:t>void Errhandler(int n){</a:t>
            </a:r>
            <a:endParaRPr lang="en-US" altLang="zh-CN" sz="1600" b="1" dirty="0"/>
          </a:p>
          <a:p>
            <a:pPr marL="0" lvl="0" indent="0" eaLnBrk="1" hangingPunct="1">
              <a:spcBef>
                <a:spcPct val="0"/>
              </a:spcBef>
              <a:buClrTx/>
              <a:buSzTx/>
              <a:buFontTx/>
              <a:buNone/>
            </a:pPr>
            <a:r>
              <a:rPr lang="en-US" altLang="zh-CN" sz="1600" b="1" dirty="0"/>
              <a:t>        if(n==1) </a:t>
            </a:r>
            <a:r>
              <a:rPr lang="en-US" altLang="zh-CN" sz="1600" b="1" dirty="0">
                <a:solidFill>
                  <a:srgbClr val="FF0000"/>
                </a:solidFill>
              </a:rPr>
              <a:t>throw</a:t>
            </a:r>
            <a:r>
              <a:rPr lang="en-US" altLang="zh-CN" sz="1600" b="1" dirty="0"/>
              <a:t> n;</a:t>
            </a:r>
            <a:endParaRPr lang="en-US" altLang="zh-CN" sz="1600" b="1" dirty="0"/>
          </a:p>
          <a:p>
            <a:pPr marL="0" lvl="0" indent="0" eaLnBrk="1" hangingPunct="1">
              <a:spcBef>
                <a:spcPct val="0"/>
              </a:spcBef>
              <a:buClrTx/>
              <a:buSzTx/>
              <a:buFontTx/>
              <a:buNone/>
            </a:pPr>
            <a:r>
              <a:rPr lang="en-US" altLang="zh-CN" sz="1600" b="1" dirty="0"/>
              <a:t>        if(n==2) </a:t>
            </a:r>
            <a:r>
              <a:rPr lang="en-US" altLang="zh-CN" sz="1600" b="1" dirty="0">
                <a:solidFill>
                  <a:srgbClr val="FF0000"/>
                </a:solidFill>
              </a:rPr>
              <a:t>throw</a:t>
            </a:r>
            <a:r>
              <a:rPr lang="en-US" altLang="zh-CN" sz="1600" b="1" dirty="0"/>
              <a:t> "dx";</a:t>
            </a:r>
            <a:endParaRPr lang="en-US" altLang="zh-CN" sz="1600" b="1" dirty="0"/>
          </a:p>
          <a:p>
            <a:pPr marL="0" lvl="0" indent="0" eaLnBrk="1" hangingPunct="1">
              <a:spcBef>
                <a:spcPct val="0"/>
              </a:spcBef>
              <a:buClrTx/>
              <a:buSzTx/>
              <a:buFontTx/>
              <a:buNone/>
            </a:pPr>
            <a:r>
              <a:rPr lang="en-US" altLang="zh-CN" sz="1600" b="1" dirty="0"/>
              <a:t>        if(n==3) </a:t>
            </a:r>
            <a:r>
              <a:rPr lang="en-US" altLang="zh-CN" sz="1600" b="1" dirty="0">
                <a:solidFill>
                  <a:srgbClr val="FF0000"/>
                </a:solidFill>
              </a:rPr>
              <a:t>throw</a:t>
            </a:r>
            <a:r>
              <a:rPr lang="en-US" altLang="zh-CN" sz="1600" b="1" dirty="0"/>
              <a:t> 1.1;</a:t>
            </a:r>
            <a:endParaRPr lang="en-US" altLang="zh-CN" sz="1600" b="1" dirty="0"/>
          </a:p>
          <a:p>
            <a:pPr marL="0" lvl="0" indent="0" eaLnBrk="1" hangingPunct="1">
              <a:spcBef>
                <a:spcPct val="0"/>
              </a:spcBef>
              <a:buClrTx/>
              <a:buSzTx/>
              <a:buFontTx/>
              <a:buNone/>
            </a:pPr>
            <a:r>
              <a:rPr lang="en-US" altLang="zh-CN" sz="1600" b="1" dirty="0"/>
              <a:t>    }</a:t>
            </a:r>
            <a:endParaRPr lang="en-US" altLang="zh-CN" sz="1600" b="1" dirty="0"/>
          </a:p>
          <a:p>
            <a:pPr marL="0" lvl="0" indent="0" eaLnBrk="1" hangingPunct="1">
              <a:spcBef>
                <a:spcPct val="0"/>
              </a:spcBef>
              <a:buClrTx/>
              <a:buSzTx/>
              <a:buFontTx/>
              <a:buNone/>
            </a:pPr>
            <a:r>
              <a:rPr lang="en-US" altLang="zh-CN" sz="1600" b="1" dirty="0"/>
              <a:t>void main(){</a:t>
            </a:r>
            <a:endParaRPr lang="en-US" altLang="zh-CN" sz="1600" b="1" dirty="0"/>
          </a:p>
          <a:p>
            <a:pPr marL="0" lvl="0" indent="0" eaLnBrk="1" hangingPunct="1">
              <a:spcBef>
                <a:spcPct val="0"/>
              </a:spcBef>
              <a:buClrTx/>
              <a:buSzTx/>
              <a:buFontTx/>
              <a:buNone/>
            </a:pPr>
            <a:r>
              <a:rPr lang="en-US" altLang="zh-CN" sz="1600" b="1" dirty="0"/>
              <a:t>    </a:t>
            </a:r>
            <a:r>
              <a:rPr lang="en-US" altLang="zh-CN" sz="1800" b="1" dirty="0">
                <a:solidFill>
                  <a:srgbClr val="FF0000"/>
                </a:solidFill>
              </a:rPr>
              <a:t>try</a:t>
            </a:r>
            <a:r>
              <a:rPr lang="en-US" altLang="zh-CN" sz="1600" b="1" dirty="0">
                <a:solidFill>
                  <a:srgbClr val="FF0000"/>
                </a:solidFill>
              </a:rPr>
              <a:t>{ </a:t>
            </a:r>
            <a:r>
              <a:rPr lang="en-US" altLang="zh-CN" sz="1600" b="1" dirty="0"/>
              <a:t>Errhandler(1); 	</a:t>
            </a:r>
            <a:endParaRPr lang="en-US" altLang="zh-CN" sz="1600" b="1" dirty="0"/>
          </a:p>
          <a:p>
            <a:pPr marL="0" lvl="0" indent="0" eaLnBrk="1" hangingPunct="1">
              <a:spcBef>
                <a:spcPct val="0"/>
              </a:spcBef>
              <a:buClrTx/>
              <a:buSzTx/>
              <a:buFontTx/>
              <a:buNone/>
            </a:pPr>
            <a:r>
              <a:rPr lang="en-US" altLang="zh-CN" sz="1600" b="1" dirty="0"/>
              <a:t>            Errhandler(2); 	</a:t>
            </a:r>
            <a:endParaRPr lang="en-US" altLang="zh-CN" sz="1600" b="1" dirty="0"/>
          </a:p>
          <a:p>
            <a:pPr marL="0" lvl="0" indent="0" eaLnBrk="1" hangingPunct="1">
              <a:spcBef>
                <a:spcPct val="0"/>
              </a:spcBef>
              <a:buClrTx/>
              <a:buSzTx/>
              <a:buFontTx/>
              <a:buNone/>
            </a:pPr>
            <a:r>
              <a:rPr lang="en-US" altLang="zh-CN" sz="1600" b="1" dirty="0"/>
              <a:t>            Errhandler(3);</a:t>
            </a:r>
            <a:endParaRPr lang="en-US" altLang="zh-CN" sz="1600" b="1" dirty="0"/>
          </a:p>
          <a:p>
            <a:pPr marL="0" lvl="0" indent="0" eaLnBrk="1" hangingPunct="1">
              <a:spcBef>
                <a:spcPct val="0"/>
              </a:spcBef>
              <a:buClrTx/>
              <a:buSzTx/>
              <a:buFontTx/>
              <a:buNone/>
            </a:pPr>
            <a:r>
              <a:rPr lang="en-US" altLang="zh-CN" sz="1600" b="1" dirty="0"/>
              <a:t>          </a:t>
            </a:r>
            <a:r>
              <a:rPr lang="en-US" altLang="zh-CN" sz="1600" b="1" dirty="0">
                <a:solidFill>
                  <a:srgbClr val="FF0000"/>
                </a:solidFill>
              </a:rPr>
              <a:t>}</a:t>
            </a:r>
            <a:r>
              <a:rPr lang="en-US" altLang="zh-CN" sz="1600" b="1" dirty="0"/>
              <a:t> </a:t>
            </a:r>
            <a:endParaRPr lang="zh-CN" altLang="en-US" sz="1600" b="1" dirty="0"/>
          </a:p>
          <a:p>
            <a:pPr marL="0" lvl="0" indent="0">
              <a:spcBef>
                <a:spcPct val="0"/>
              </a:spcBef>
              <a:buClrTx/>
              <a:buSzTx/>
              <a:buFontTx/>
              <a:buNone/>
            </a:pPr>
            <a:r>
              <a:rPr lang="en-US" altLang="zh-CN" sz="1800" dirty="0"/>
              <a:t>   </a:t>
            </a:r>
            <a:r>
              <a:rPr lang="en-US" altLang="zh-CN" sz="1800" b="1" dirty="0">
                <a:solidFill>
                  <a:srgbClr val="FF0000"/>
                </a:solidFill>
                <a:sym typeface="+mn-ea"/>
              </a:rPr>
              <a:t>catch(…)</a:t>
            </a:r>
            <a:r>
              <a:rPr lang="en-US" altLang="zh-CN" sz="1800" b="1" dirty="0">
                <a:gradFill>
                  <a:gsLst>
                    <a:gs pos="50000">
                      <a:schemeClr val="tx1"/>
                    </a:gs>
                    <a:gs pos="0">
                      <a:schemeClr val="tx1">
                        <a:lumMod val="25000"/>
                        <a:lumOff val="75000"/>
                      </a:schemeClr>
                    </a:gs>
                    <a:gs pos="100000">
                      <a:schemeClr val="tx1">
                        <a:lumMod val="85000"/>
                      </a:schemeClr>
                    </a:gs>
                  </a:gsLst>
                  <a:lin ang="5400000" scaled="1"/>
                </a:gradFill>
                <a:sym typeface="+mn-ea"/>
              </a:rPr>
              <a:t>{</a:t>
            </a:r>
            <a:r>
              <a:rPr lang="en-US" altLang="zh-CN" sz="1800" b="1" dirty="0">
                <a:sym typeface="+mn-ea"/>
              </a:rPr>
              <a:t>cout&lt;&lt;"catch an exception..."&lt;&lt;endl;}</a:t>
            </a:r>
            <a:endParaRPr lang="en-US" altLang="zh-CN" sz="1800" b="1" dirty="0">
              <a:sym typeface="+mn-ea"/>
            </a:endParaRPr>
          </a:p>
          <a:p>
            <a:pPr marL="0" lvl="0" indent="0">
              <a:spcBef>
                <a:spcPct val="0"/>
              </a:spcBef>
              <a:buClrTx/>
              <a:buSzTx/>
              <a:buFontTx/>
              <a:buNone/>
            </a:pPr>
            <a:r>
              <a:rPr lang="en-US" altLang="zh-CN" sz="1800" dirty="0"/>
              <a:t>}</a:t>
            </a:r>
            <a:endParaRPr lang="en-US" altLang="zh-C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p:txBody>
          <a:bodyPr vert="horz" wrap="square" lIns="91440" tIns="45720" rIns="91440" bIns="45720" anchor="ctr" anchorCtr="0"/>
          <a:p>
            <a:r>
              <a:rPr lang="en-US" altLang="zh-CN" dirty="0"/>
              <a:t>Rethrowing an exception</a:t>
            </a:r>
            <a:endParaRPr lang="zh-CN" altLang="en-US" dirty="0"/>
          </a:p>
        </p:txBody>
      </p:sp>
      <p:sp>
        <p:nvSpPr>
          <p:cNvPr id="20483" name="内容占位符 2"/>
          <p:cNvSpPr>
            <a:spLocks noGrp="1"/>
          </p:cNvSpPr>
          <p:nvPr>
            <p:ph idx="1"/>
          </p:nvPr>
        </p:nvSpPr>
        <p:spPr/>
        <p:txBody>
          <a:bodyPr vert="horz" wrap="square" lIns="91440" tIns="45720" rIns="91440" bIns="45720" anchor="t" anchorCtr="0"/>
          <a:p>
            <a:r>
              <a:rPr lang="en-US" altLang="zh-CN" sz="2000" dirty="0"/>
              <a:t>If the catch block cannot handle the captured exception, or can only handle part of the exception, the rest of the exception needs to be processed by its outer calling function. It can use the throw statement without any parameters to throw the exception again.</a:t>
            </a:r>
            <a:endParaRPr lang="zh-CN" altLang="en-US" sz="2000" dirty="0"/>
          </a:p>
        </p:txBody>
      </p:sp>
      <p:sp>
        <p:nvSpPr>
          <p:cNvPr id="20484" name="文本框 3"/>
          <p:cNvSpPr txBox="1"/>
          <p:nvPr/>
        </p:nvSpPr>
        <p:spPr>
          <a:xfrm>
            <a:off x="1258888" y="3284538"/>
            <a:ext cx="7885112" cy="3714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0"/>
              </a:spcBef>
              <a:buClrTx/>
              <a:buSzTx/>
              <a:buFontTx/>
              <a:buNone/>
            </a:pPr>
            <a:r>
              <a:rPr lang="en-US" altLang="zh-CN" sz="1600" b="1" dirty="0"/>
              <a:t>#include&lt;iostream&gt;</a:t>
            </a:r>
            <a:endParaRPr lang="en-US" altLang="zh-CN" sz="1600" b="1" dirty="0"/>
          </a:p>
          <a:p>
            <a:pPr marL="0" lvl="0" indent="0" eaLnBrk="1" hangingPunct="1">
              <a:lnSpc>
                <a:spcPct val="80000"/>
              </a:lnSpc>
              <a:spcBef>
                <a:spcPct val="0"/>
              </a:spcBef>
              <a:buClrTx/>
              <a:buSzTx/>
              <a:buFontTx/>
              <a:buNone/>
            </a:pPr>
            <a:r>
              <a:rPr lang="en-US" altLang="zh-CN" sz="1600" b="1" dirty="0"/>
              <a:t>using namespace std;</a:t>
            </a:r>
            <a:endParaRPr lang="en-US" altLang="zh-CN" sz="1600" b="1" dirty="0"/>
          </a:p>
          <a:p>
            <a:pPr marL="0" lvl="0" indent="0" eaLnBrk="1" hangingPunct="1">
              <a:lnSpc>
                <a:spcPct val="80000"/>
              </a:lnSpc>
              <a:spcBef>
                <a:spcPct val="0"/>
              </a:spcBef>
              <a:buClrTx/>
              <a:buSzTx/>
              <a:buFontTx/>
              <a:buNone/>
            </a:pPr>
            <a:r>
              <a:rPr lang="en-US" altLang="zh-CN" sz="1600" b="1" dirty="0"/>
              <a:t>void Errhandler(int n)</a:t>
            </a:r>
            <a:endParaRPr lang="en-US" altLang="zh-CN" sz="1600" b="1" dirty="0"/>
          </a:p>
          <a:p>
            <a:pPr marL="0" lvl="0" indent="0" eaLnBrk="1" hangingPunct="1">
              <a:lnSpc>
                <a:spcPct val="80000"/>
              </a:lnSpc>
              <a:spcBef>
                <a:spcPct val="0"/>
              </a:spcBef>
              <a:buClrTx/>
              <a:buSzTx/>
              <a:buFontTx/>
              <a:buNone/>
            </a:pPr>
            <a:r>
              <a:rPr lang="en-US" altLang="zh-CN" sz="1600" b="1" dirty="0"/>
              <a:t>{</a:t>
            </a:r>
            <a:endParaRPr lang="en-US" altLang="zh-CN" sz="1600" b="1" dirty="0"/>
          </a:p>
          <a:p>
            <a:pPr marL="0" lvl="0" indent="0" eaLnBrk="1" hangingPunct="1">
              <a:lnSpc>
                <a:spcPct val="80000"/>
              </a:lnSpc>
              <a:spcBef>
                <a:spcPct val="0"/>
              </a:spcBef>
              <a:buClrTx/>
              <a:buSzTx/>
              <a:buFontTx/>
              <a:buNone/>
            </a:pPr>
            <a:r>
              <a:rPr lang="en-US" altLang="zh-CN" sz="1600" b="1" dirty="0">
                <a:solidFill>
                  <a:srgbClr val="FF0000"/>
                </a:solidFill>
              </a:rPr>
              <a:t>    try</a:t>
            </a:r>
            <a:r>
              <a:rPr lang="en-US" altLang="zh-CN" sz="1600" b="1" dirty="0"/>
              <a:t>{</a:t>
            </a:r>
            <a:endParaRPr lang="en-US" altLang="zh-CN" sz="1600" b="1" dirty="0"/>
          </a:p>
          <a:p>
            <a:pPr marL="0" lvl="0" indent="0" eaLnBrk="1" hangingPunct="1">
              <a:lnSpc>
                <a:spcPct val="80000"/>
              </a:lnSpc>
              <a:spcBef>
                <a:spcPct val="0"/>
              </a:spcBef>
              <a:buClrTx/>
              <a:buSzTx/>
              <a:buFontTx/>
              <a:buNone/>
            </a:pPr>
            <a:r>
              <a:rPr lang="en-US" altLang="zh-CN" sz="1600" b="1" dirty="0"/>
              <a:t>        if(n==1)</a:t>
            </a:r>
            <a:r>
              <a:rPr lang="en-US" altLang="zh-CN" sz="1600" b="1" dirty="0">
                <a:solidFill>
                  <a:srgbClr val="FF0000"/>
                </a:solidFill>
              </a:rPr>
              <a:t> throw n</a:t>
            </a:r>
            <a:r>
              <a:rPr lang="en-US" altLang="zh-CN" sz="1600" b="1" dirty="0"/>
              <a:t>;</a:t>
            </a:r>
            <a:endParaRPr lang="en-US" altLang="zh-CN" sz="1600" b="1" dirty="0"/>
          </a:p>
          <a:p>
            <a:pPr marL="0" lvl="0" indent="0" eaLnBrk="1" hangingPunct="1">
              <a:lnSpc>
                <a:spcPct val="80000"/>
              </a:lnSpc>
              <a:spcBef>
                <a:spcPct val="0"/>
              </a:spcBef>
              <a:buClrTx/>
              <a:buSzTx/>
              <a:buFontTx/>
              <a:buNone/>
            </a:pPr>
            <a:r>
              <a:rPr lang="en-US" altLang="zh-CN" sz="1600" b="1" dirty="0"/>
              <a:t>        cout&lt;&lt;"all is ok..."&lt;&lt;endl; }</a:t>
            </a:r>
            <a:endParaRPr lang="en-US" altLang="zh-CN" sz="1600" b="1" dirty="0"/>
          </a:p>
          <a:p>
            <a:pPr marL="0" lvl="0" indent="0" eaLnBrk="1" hangingPunct="1">
              <a:lnSpc>
                <a:spcPct val="80000"/>
              </a:lnSpc>
              <a:spcBef>
                <a:spcPct val="0"/>
              </a:spcBef>
              <a:buClrTx/>
              <a:buSzTx/>
              <a:buFontTx/>
              <a:buNone/>
            </a:pPr>
            <a:r>
              <a:rPr lang="en-US" altLang="zh-CN" sz="1600" b="1" dirty="0">
                <a:solidFill>
                  <a:srgbClr val="FF0000"/>
                </a:solidFill>
              </a:rPr>
              <a:t>    catch</a:t>
            </a:r>
            <a:r>
              <a:rPr lang="en-US" altLang="zh-CN" sz="1600" b="1" dirty="0"/>
              <a:t>(int n){</a:t>
            </a:r>
            <a:endParaRPr lang="en-US" altLang="zh-CN" sz="1600" b="1" dirty="0"/>
          </a:p>
          <a:p>
            <a:pPr marL="0" lvl="0" indent="0" eaLnBrk="1" hangingPunct="1">
              <a:lnSpc>
                <a:spcPct val="80000"/>
              </a:lnSpc>
              <a:spcBef>
                <a:spcPct val="0"/>
              </a:spcBef>
              <a:buClrTx/>
              <a:buSzTx/>
              <a:buFontTx/>
              <a:buNone/>
            </a:pPr>
            <a:r>
              <a:rPr lang="en-US" altLang="zh-CN" sz="1600" b="1" dirty="0"/>
              <a:t>        cout&lt;&lt;"catch an int exception inside..."&lt;&lt;n&lt;&lt;endl;</a:t>
            </a:r>
            <a:endParaRPr lang="en-US" altLang="zh-CN" sz="1600" b="1" dirty="0"/>
          </a:p>
          <a:p>
            <a:pPr marL="0" lvl="0" indent="0" eaLnBrk="1" hangingPunct="1">
              <a:lnSpc>
                <a:spcPct val="80000"/>
              </a:lnSpc>
              <a:spcBef>
                <a:spcPct val="0"/>
              </a:spcBef>
              <a:buClrTx/>
              <a:buSzTx/>
              <a:buFontTx/>
              <a:buNone/>
            </a:pPr>
            <a:r>
              <a:rPr lang="en-US" altLang="zh-CN" sz="1600" b="1" dirty="0"/>
              <a:t>        </a:t>
            </a:r>
            <a:r>
              <a:rPr lang="en-US" altLang="zh-CN" sz="1600" b="1" dirty="0">
                <a:solidFill>
                  <a:srgbClr val="FF0000"/>
                </a:solidFill>
              </a:rPr>
              <a:t>throw;  	//Ret</a:t>
            </a:r>
            <a:r>
              <a:rPr sz="1600" b="1" dirty="0">
                <a:solidFill>
                  <a:srgbClr val="FF0000"/>
                </a:solidFill>
              </a:rPr>
              <a:t>hrow the exception caught by this catch </a:t>
            </a:r>
            <a:endParaRPr sz="1600" b="1" dirty="0">
              <a:solidFill>
                <a:srgbClr val="FF0000"/>
              </a:solidFill>
            </a:endParaRPr>
          </a:p>
          <a:p>
            <a:pPr marL="0" lvl="0" indent="0" eaLnBrk="1" hangingPunct="1">
              <a:lnSpc>
                <a:spcPct val="80000"/>
              </a:lnSpc>
              <a:spcBef>
                <a:spcPct val="0"/>
              </a:spcBef>
              <a:buClrTx/>
              <a:buSzTx/>
              <a:buFontTx/>
              <a:buNone/>
            </a:pPr>
            <a:r>
              <a:rPr lang="zh-CN" altLang="en-US" sz="1600" b="1" dirty="0"/>
              <a:t>    </a:t>
            </a:r>
            <a:r>
              <a:rPr lang="en-US" altLang="zh-CN" sz="1600" b="1" dirty="0"/>
              <a:t>}</a:t>
            </a:r>
            <a:endParaRPr lang="en-US" altLang="zh-CN" sz="1600" b="1" dirty="0"/>
          </a:p>
          <a:p>
            <a:pPr marL="0" lvl="0" indent="0" eaLnBrk="1" hangingPunct="1">
              <a:lnSpc>
                <a:spcPct val="80000"/>
              </a:lnSpc>
              <a:spcBef>
                <a:spcPct val="0"/>
              </a:spcBef>
              <a:buClrTx/>
              <a:buSzTx/>
              <a:buFontTx/>
              <a:buNone/>
            </a:pPr>
            <a:r>
              <a:rPr lang="en-US" altLang="zh-CN" sz="1600" b="1" dirty="0"/>
              <a:t>}</a:t>
            </a:r>
            <a:endParaRPr lang="en-US" altLang="zh-CN" sz="1600" b="1" dirty="0"/>
          </a:p>
          <a:p>
            <a:pPr marL="0" lvl="0" indent="0" eaLnBrk="1" hangingPunct="1">
              <a:lnSpc>
                <a:spcPct val="80000"/>
              </a:lnSpc>
              <a:spcBef>
                <a:spcPct val="0"/>
              </a:spcBef>
              <a:buClrTx/>
              <a:buSzTx/>
              <a:buFontTx/>
              <a:buNone/>
            </a:pPr>
            <a:r>
              <a:rPr lang="en-US" altLang="zh-CN" sz="1600" b="1" dirty="0"/>
              <a:t>void main(){</a:t>
            </a:r>
            <a:endParaRPr lang="en-US" altLang="zh-CN" sz="1600" b="1" dirty="0"/>
          </a:p>
          <a:p>
            <a:pPr marL="0" lvl="0" indent="0" eaLnBrk="1" hangingPunct="1">
              <a:lnSpc>
                <a:spcPct val="80000"/>
              </a:lnSpc>
              <a:spcBef>
                <a:spcPct val="0"/>
              </a:spcBef>
              <a:buClrTx/>
              <a:buSzTx/>
              <a:buFontTx/>
              <a:buNone/>
            </a:pPr>
            <a:r>
              <a:rPr lang="en-US" altLang="zh-CN" sz="1600" b="1" dirty="0">
                <a:solidFill>
                  <a:srgbClr val="FF0000"/>
                </a:solidFill>
              </a:rPr>
              <a:t>    try</a:t>
            </a:r>
            <a:r>
              <a:rPr lang="en-US" altLang="zh-CN" sz="1600" b="1" dirty="0"/>
              <a:t>{Errhandler(1); }</a:t>
            </a:r>
            <a:endParaRPr lang="en-US" altLang="zh-CN" sz="1600" b="1" dirty="0"/>
          </a:p>
          <a:p>
            <a:pPr marL="0" lvl="0" indent="0" eaLnBrk="1" hangingPunct="1">
              <a:lnSpc>
                <a:spcPct val="80000"/>
              </a:lnSpc>
              <a:spcBef>
                <a:spcPct val="0"/>
              </a:spcBef>
              <a:buClrTx/>
              <a:buSzTx/>
              <a:buFontTx/>
              <a:buNone/>
            </a:pPr>
            <a:r>
              <a:rPr lang="en-US" altLang="zh-CN" sz="1600" b="1" dirty="0"/>
              <a:t>    </a:t>
            </a:r>
            <a:r>
              <a:rPr lang="en-US" altLang="zh-CN" sz="1600" b="1" dirty="0">
                <a:solidFill>
                  <a:srgbClr val="FF0000"/>
                </a:solidFill>
              </a:rPr>
              <a:t>catch</a:t>
            </a:r>
            <a:r>
              <a:rPr lang="en-US" altLang="zh-CN" sz="1600" b="1" dirty="0"/>
              <a:t>(int x){ cout&lt;&lt;"catch int an exception in main..."&lt;&lt;x&lt;&lt;endl; }</a:t>
            </a:r>
            <a:endParaRPr lang="en-US" altLang="zh-CN" sz="1600" b="1" dirty="0"/>
          </a:p>
          <a:p>
            <a:pPr marL="0" lvl="0" indent="0" eaLnBrk="1" hangingPunct="1">
              <a:lnSpc>
                <a:spcPct val="80000"/>
              </a:lnSpc>
              <a:spcBef>
                <a:spcPct val="0"/>
              </a:spcBef>
              <a:buClrTx/>
              <a:buSzTx/>
              <a:buFontTx/>
              <a:buNone/>
            </a:pPr>
            <a:r>
              <a:rPr lang="en-US" altLang="zh-CN" sz="1600" b="1" dirty="0"/>
              <a:t>    cout&lt;&lt;"....End..."&lt;&lt;endl;</a:t>
            </a:r>
            <a:endParaRPr lang="en-US" altLang="zh-CN" sz="1600" b="1" dirty="0"/>
          </a:p>
          <a:p>
            <a:pPr marL="0" lvl="0" indent="0" eaLnBrk="1" hangingPunct="1">
              <a:lnSpc>
                <a:spcPct val="80000"/>
              </a:lnSpc>
              <a:spcBef>
                <a:spcPct val="0"/>
              </a:spcBef>
              <a:buClrTx/>
              <a:buSzTx/>
              <a:buFontTx/>
              <a:buNone/>
            </a:pPr>
            <a:r>
              <a:rPr lang="en-US" altLang="zh-CN" sz="1600" b="1" dirty="0"/>
              <a:t>}</a:t>
            </a:r>
            <a:endParaRPr lang="zh-CN" altLang="en-US" sz="1600" b="1" dirty="0"/>
          </a:p>
          <a:p>
            <a:pPr marL="0" lvl="0" indent="0">
              <a:spcBef>
                <a:spcPct val="0"/>
              </a:spcBef>
              <a:buClrTx/>
              <a:buSzTx/>
              <a:buFontTx/>
              <a:buNone/>
            </a:pP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ctr" anchorCtr="0"/>
          <a:p>
            <a:r>
              <a:rPr lang="en-US" altLang="zh-CN" dirty="0"/>
              <a:t>Introduction</a:t>
            </a:r>
            <a:endParaRPr lang="zh-CN" altLang="en-US" dirty="0"/>
          </a:p>
        </p:txBody>
      </p:sp>
      <p:sp>
        <p:nvSpPr>
          <p:cNvPr id="5123" name="内容占位符 2"/>
          <p:cNvSpPr>
            <a:spLocks noGrp="1"/>
          </p:cNvSpPr>
          <p:nvPr>
            <p:ph idx="1"/>
          </p:nvPr>
        </p:nvSpPr>
        <p:spPr/>
        <p:txBody>
          <a:bodyPr vert="horz" wrap="square" lIns="91440" tIns="45720" rIns="91440" bIns="45720" anchor="t" anchorCtr="0"/>
          <a:p>
            <a:r>
              <a:rPr lang="en-US" altLang="zh-CN" sz="2800" dirty="0"/>
              <a:t>Exception : An abnormal condition that occurs during program operation:</a:t>
            </a:r>
            <a:endParaRPr lang="en-US" altLang="zh-CN" sz="2800" dirty="0"/>
          </a:p>
          <a:p>
            <a:pPr lvl="1"/>
            <a:r>
              <a:rPr lang="en-US" altLang="zh-CN" sz="2400" dirty="0"/>
              <a:t>“new” operator cannot obtain the required memory, </a:t>
            </a:r>
            <a:endParaRPr lang="en-US" altLang="zh-CN" sz="2400" dirty="0"/>
          </a:p>
          <a:p>
            <a:pPr lvl="1"/>
            <a:r>
              <a:rPr lang="en-US" altLang="zh-CN" sz="2400" dirty="0"/>
              <a:t>data subscript is out of bounds, </a:t>
            </a:r>
            <a:endParaRPr lang="en-US" altLang="zh-CN" sz="2400" dirty="0"/>
          </a:p>
          <a:p>
            <a:pPr lvl="1"/>
            <a:r>
              <a:rPr lang="en-US" altLang="zh-CN" sz="2400" dirty="0"/>
              <a:t>divisor 0, </a:t>
            </a:r>
            <a:endParaRPr lang="en-US" altLang="zh-CN" sz="2400" dirty="0"/>
          </a:p>
          <a:p>
            <a:pPr lvl="1"/>
            <a:r>
              <a:rPr lang="en-US" altLang="zh-CN" sz="2400" dirty="0"/>
              <a:t>invalid parameters, </a:t>
            </a:r>
            <a:endParaRPr lang="en-US" altLang="zh-CN" sz="2400" dirty="0"/>
          </a:p>
          <a:p>
            <a:pPr lvl="1"/>
            <a:r>
              <a:rPr lang="en-US" altLang="zh-CN" sz="2400" dirty="0"/>
              <a:t>open non-existent files.</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251460" y="1884045"/>
            <a:ext cx="8641080" cy="4560570"/>
          </a:xfrm>
        </p:spPr>
        <p:txBody>
          <a:bodyPr/>
          <a:lstStyle/>
          <a:p>
            <a:pPr marL="342900" lvl="2" indent="-342900" algn="l">
              <a:spcBef>
                <a:spcPct val="20000"/>
              </a:spcBef>
            </a:pPr>
            <a:r>
              <a:rPr lang="en-US" altLang="zh-CN" sz="2000" dirty="0">
                <a:cs typeface="+mn-cs"/>
              </a:rPr>
              <a:t>Since the constructor has no return type, if an exception occurs during the execution of the constructor, the traditional processing method may be:</a:t>
            </a:r>
            <a:endParaRPr lang="en-US" altLang="zh-CN" sz="2000" dirty="0">
              <a:cs typeface="+mn-cs"/>
            </a:endParaRPr>
          </a:p>
          <a:p>
            <a:pPr marL="800100" lvl="3" indent="-342900" algn="l">
              <a:spcBef>
                <a:spcPct val="20000"/>
              </a:spcBef>
            </a:pPr>
            <a:r>
              <a:rPr lang="en-US" altLang="zh-CN" sz="1665" dirty="0">
                <a:cs typeface="+mn-cs"/>
              </a:rPr>
              <a:t>Return an object in an error state, and the external program can check the object state to determine whether the object is successfully constructed</a:t>
            </a:r>
            <a:endParaRPr lang="en-US" altLang="zh-CN" sz="1665" dirty="0">
              <a:cs typeface="+mn-cs"/>
            </a:endParaRPr>
          </a:p>
          <a:p>
            <a:pPr marL="800100" lvl="3" indent="-342900" algn="l">
              <a:spcBef>
                <a:spcPct val="20000"/>
              </a:spcBef>
            </a:pPr>
            <a:r>
              <a:rPr lang="en-US" altLang="zh-CN" sz="1665" dirty="0">
                <a:cs typeface="+mn-cs"/>
              </a:rPr>
              <a:t>Set a global variable to save the state of object construction, and the external program can judge the state of object construction through the value of the variable.</a:t>
            </a:r>
            <a:endParaRPr lang="en-US" altLang="zh-CN" sz="1665" dirty="0">
              <a:cs typeface="+mn-cs"/>
            </a:endParaRPr>
          </a:p>
          <a:p>
            <a:pPr marL="800100" lvl="3" indent="-342900" algn="l">
              <a:spcBef>
                <a:spcPct val="20000"/>
              </a:spcBef>
            </a:pPr>
            <a:r>
              <a:rPr lang="en-US" altLang="zh-CN" sz="1665" dirty="0">
                <a:cs typeface="+mn-cs"/>
              </a:rPr>
              <a:t>Do not use constructor.</a:t>
            </a:r>
            <a:endParaRPr lang="en-US" altLang="zh-CN" sz="1665" dirty="0">
              <a:cs typeface="+mn-cs"/>
            </a:endParaRPr>
          </a:p>
          <a:p>
            <a:pPr marL="342900" lvl="2" indent="-342900" algn="l">
              <a:spcBef>
                <a:spcPct val="20000"/>
              </a:spcBef>
            </a:pPr>
            <a:r>
              <a:rPr lang="en-US" altLang="zh-CN" sz="2000" dirty="0">
                <a:cs typeface="+mn-cs"/>
              </a:rPr>
              <a:t>The exception handling mechanism in C++ can handle exception problems in constructors very well. When an error occurs in the constructor, an exception is thrown, and external functions can capture and handle the exception outside the constructor.</a:t>
            </a:r>
            <a:endParaRPr lang="en-US" altLang="zh-CN" sz="2000" dirty="0">
              <a:cs typeface="+mn-cs"/>
            </a:endParaRPr>
          </a:p>
          <a:p>
            <a:pPr marL="609600" indent="-609600" eaLnBrk="1" hangingPunct="1"/>
            <a:endParaRPr lang="zh-CN" altLang="en-US" sz="2400" dirty="0"/>
          </a:p>
        </p:txBody>
      </p:sp>
      <p:sp>
        <p:nvSpPr>
          <p:cNvPr id="2" name="标题 1"/>
          <p:cNvSpPr/>
          <p:nvPr>
            <p:ph type="title"/>
          </p:nvPr>
        </p:nvSpPr>
        <p:spPr/>
        <p:txBody>
          <a:bodyPr/>
          <a:p>
            <a:r>
              <a:rPr lang="en-US" altLang="zh-CN"/>
              <a:t>Constructor and exceptions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additive="base">
                                        <p:cTn id="13"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 calcmode="lin" valueType="num">
                                      <p:cBhvr additive="base">
                                        <p:cTn id="17"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243">
                                            <p:txEl>
                                              <p:pRg st="3" end="3"/>
                                            </p:txEl>
                                          </p:spTgt>
                                        </p:tgtEl>
                                        <p:attrNameLst>
                                          <p:attrName>style.visibility</p:attrName>
                                        </p:attrNameLst>
                                      </p:cBhvr>
                                      <p:to>
                                        <p:strVal val="visible"/>
                                      </p:to>
                                    </p:set>
                                    <p:anim calcmode="lin" valueType="num">
                                      <p:cBhvr additive="base">
                                        <p:cTn id="21"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243">
                                            <p:txEl>
                                              <p:pRg st="4" end="4"/>
                                            </p:txEl>
                                          </p:spTgt>
                                        </p:tgtEl>
                                        <p:attrNameLst>
                                          <p:attrName>style.visibility</p:attrName>
                                        </p:attrNameLst>
                                      </p:cBhvr>
                                      <p:to>
                                        <p:strVal val="visible"/>
                                      </p:to>
                                    </p:set>
                                    <p:anim calcmode="lin" valueType="num">
                                      <p:cBhvr additive="base">
                                        <p:cTn id="25"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4384" y="625748"/>
            <a:ext cx="3469504"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eaLnBrk="1" hangingPunct="1">
              <a:lnSpc>
                <a:spcPct val="90000"/>
              </a:lnSpc>
              <a:buFontTx/>
              <a:buNone/>
            </a:pPr>
            <a:r>
              <a:rPr lang="en-US" altLang="zh-CN" sz="1800" b="1" kern="0" dirty="0"/>
              <a:t>#include&lt;</a:t>
            </a:r>
            <a:r>
              <a:rPr lang="en-US" altLang="zh-CN" sz="1800" b="1" kern="0" dirty="0" err="1"/>
              <a:t>iostream</a:t>
            </a:r>
            <a:r>
              <a:rPr lang="en-US" altLang="zh-CN" sz="1800" b="1" kern="0" dirty="0"/>
              <a:t>&gt;</a:t>
            </a:r>
            <a:endParaRPr lang="en-US" altLang="zh-CN" sz="1800" b="1" kern="0" dirty="0"/>
          </a:p>
          <a:p>
            <a:pPr lvl="1" eaLnBrk="1" hangingPunct="1">
              <a:lnSpc>
                <a:spcPct val="90000"/>
              </a:lnSpc>
              <a:buFontTx/>
              <a:buNone/>
            </a:pPr>
            <a:r>
              <a:rPr lang="en-US" altLang="zh-CN" sz="1800" b="1" kern="0" dirty="0"/>
              <a:t>using namespace </a:t>
            </a:r>
            <a:r>
              <a:rPr lang="en-US" altLang="zh-CN" sz="1800" b="1" kern="0" dirty="0" err="1"/>
              <a:t>std</a:t>
            </a:r>
            <a:r>
              <a:rPr lang="en-US" altLang="zh-CN" sz="1800" b="1" kern="0" dirty="0"/>
              <a:t>;</a:t>
            </a:r>
            <a:endParaRPr lang="en-US" altLang="zh-CN" sz="1800" b="1" kern="0" dirty="0"/>
          </a:p>
          <a:p>
            <a:pPr lvl="1" eaLnBrk="1" hangingPunct="1">
              <a:lnSpc>
                <a:spcPct val="90000"/>
              </a:lnSpc>
              <a:buFontTx/>
              <a:buNone/>
            </a:pPr>
            <a:r>
              <a:rPr lang="en-US" altLang="zh-CN" sz="1800" b="1" kern="0" dirty="0"/>
              <a:t>class A{</a:t>
            </a:r>
            <a:endParaRPr lang="en-US" altLang="zh-CN" sz="1800" b="1" kern="0" dirty="0"/>
          </a:p>
          <a:p>
            <a:pPr lvl="1" eaLnBrk="1" hangingPunct="1">
              <a:lnSpc>
                <a:spcPct val="90000"/>
              </a:lnSpc>
              <a:buFontTx/>
              <a:buNone/>
            </a:pPr>
            <a:r>
              <a:rPr lang="en-US" altLang="zh-CN" sz="1800" b="1" kern="0" dirty="0"/>
              <a:t>    </a:t>
            </a:r>
            <a:r>
              <a:rPr lang="en-US" altLang="zh-CN" sz="1800" b="1" kern="0" dirty="0" err="1"/>
              <a:t>int</a:t>
            </a:r>
            <a:r>
              <a:rPr lang="en-US" altLang="zh-CN" sz="1800" b="1" kern="0" dirty="0"/>
              <a:t> a;</a:t>
            </a:r>
            <a:endParaRPr lang="en-US" altLang="zh-CN" sz="1800" b="1" kern="0" dirty="0"/>
          </a:p>
          <a:p>
            <a:pPr lvl="1" eaLnBrk="1" hangingPunct="1">
              <a:lnSpc>
                <a:spcPct val="90000"/>
              </a:lnSpc>
              <a:buFontTx/>
              <a:buNone/>
            </a:pPr>
            <a:r>
              <a:rPr lang="en-US" altLang="zh-CN" sz="1800" b="1" kern="0" dirty="0"/>
              <a:t>public:</a:t>
            </a:r>
            <a:endParaRPr lang="en-US" altLang="zh-CN" sz="1800" b="1" kern="0" dirty="0"/>
          </a:p>
          <a:p>
            <a:pPr lvl="1" eaLnBrk="1" hangingPunct="1">
              <a:lnSpc>
                <a:spcPct val="90000"/>
              </a:lnSpc>
              <a:buFontTx/>
              <a:buNone/>
            </a:pPr>
            <a:r>
              <a:rPr lang="en-US" altLang="zh-CN" sz="1800" b="1" kern="0" dirty="0"/>
              <a:t>    A(</a:t>
            </a:r>
            <a:r>
              <a:rPr lang="en-US" altLang="zh-CN" sz="1800" b="1" kern="0" dirty="0" err="1"/>
              <a:t>int</a:t>
            </a:r>
            <a:r>
              <a:rPr lang="en-US" altLang="zh-CN" sz="1800" b="1" kern="0" dirty="0"/>
              <a:t> </a:t>
            </a:r>
            <a:r>
              <a:rPr lang="en-US" altLang="zh-CN" sz="1800" b="1" kern="0" dirty="0" err="1"/>
              <a:t>i</a:t>
            </a:r>
            <a:r>
              <a:rPr lang="en-US" altLang="zh-CN" sz="1800" b="1" kern="0" dirty="0"/>
              <a:t>=0):a(</a:t>
            </a:r>
            <a:r>
              <a:rPr lang="en-US" altLang="zh-CN" sz="1800" b="1" kern="0" dirty="0" err="1"/>
              <a:t>i</a:t>
            </a:r>
            <a:r>
              <a:rPr lang="en-US" altLang="zh-CN" sz="1800" b="1" kern="0" dirty="0"/>
              <a:t>){}</a:t>
            </a:r>
            <a:endParaRPr lang="en-US" altLang="zh-CN" sz="1800" b="1" kern="0" dirty="0"/>
          </a:p>
          <a:p>
            <a:pPr lvl="1" eaLnBrk="1" hangingPunct="1">
              <a:lnSpc>
                <a:spcPct val="90000"/>
              </a:lnSpc>
              <a:buFontTx/>
              <a:buNone/>
            </a:pPr>
            <a:r>
              <a:rPr lang="en-US" altLang="zh-CN" sz="1800" b="1" kern="0" dirty="0"/>
              <a:t>    ~A()</a:t>
            </a:r>
            <a:endParaRPr lang="en-US" altLang="zh-CN" sz="1800" b="1" kern="0" dirty="0"/>
          </a:p>
          <a:p>
            <a:pPr lvl="1" eaLnBrk="1" hangingPunct="1">
              <a:lnSpc>
                <a:spcPct val="90000"/>
              </a:lnSpc>
              <a:buFontTx/>
              <a:buNone/>
            </a:pPr>
            <a:r>
              <a:rPr lang="en-US" altLang="zh-CN" sz="1800" b="1" kern="0" dirty="0"/>
              <a:t>  {</a:t>
            </a:r>
            <a:r>
              <a:rPr lang="en-US" altLang="zh-CN" sz="1800" b="1" kern="0" dirty="0" err="1"/>
              <a:t>cout</a:t>
            </a:r>
            <a:r>
              <a:rPr lang="en-US" altLang="zh-CN" sz="1800" b="1" kern="0" dirty="0"/>
              <a:t>&lt;&lt;"in A destructor..."&lt;&lt;</a:t>
            </a:r>
            <a:r>
              <a:rPr lang="en-US" altLang="zh-CN" sz="1800" b="1" kern="0" dirty="0" err="1"/>
              <a:t>endl</a:t>
            </a:r>
            <a:r>
              <a:rPr lang="en-US" altLang="zh-CN" sz="1800" b="1" kern="0" dirty="0"/>
              <a:t>;}</a:t>
            </a:r>
            <a:endParaRPr lang="en-US" altLang="zh-CN" sz="1800" b="1" kern="0" dirty="0"/>
          </a:p>
          <a:p>
            <a:pPr lvl="1" eaLnBrk="1" hangingPunct="1">
              <a:lnSpc>
                <a:spcPct val="90000"/>
              </a:lnSpc>
              <a:buFontTx/>
              <a:buNone/>
            </a:pPr>
            <a:r>
              <a:rPr lang="en-US" altLang="zh-CN" sz="1800" b="1" kern="0" dirty="0"/>
              <a:t>};</a:t>
            </a:r>
            <a:endParaRPr lang="en-US" altLang="zh-CN" sz="1800" b="1" kern="0" dirty="0"/>
          </a:p>
          <a:p>
            <a:pPr eaLnBrk="1" hangingPunct="1">
              <a:lnSpc>
                <a:spcPct val="80000"/>
              </a:lnSpc>
              <a:buFontTx/>
              <a:buNone/>
            </a:pPr>
            <a:r>
              <a:rPr lang="en-US" altLang="zh-CN" sz="1800" b="1" kern="0" dirty="0"/>
              <a:t>	class B{</a:t>
            </a:r>
            <a:endParaRPr lang="en-US" altLang="zh-CN" sz="1800" b="1" kern="0" dirty="0"/>
          </a:p>
          <a:p>
            <a:pPr eaLnBrk="1" hangingPunct="1">
              <a:lnSpc>
                <a:spcPct val="80000"/>
              </a:lnSpc>
              <a:buFontTx/>
              <a:buNone/>
            </a:pPr>
            <a:r>
              <a:rPr lang="en-US" altLang="zh-CN" sz="1800" b="1" kern="0" dirty="0"/>
              <a:t>    	    A </a:t>
            </a:r>
            <a:r>
              <a:rPr lang="en-US" altLang="zh-CN" sz="1800" b="1" kern="0" dirty="0" err="1"/>
              <a:t>obj</a:t>
            </a:r>
            <a:r>
              <a:rPr lang="en-US" altLang="zh-CN" sz="1800" b="1" kern="0" dirty="0"/>
              <a:t>[3];</a:t>
            </a:r>
            <a:endParaRPr lang="en-US" altLang="zh-CN" sz="1800" b="1" kern="0" dirty="0"/>
          </a:p>
          <a:p>
            <a:pPr eaLnBrk="1" hangingPunct="1">
              <a:lnSpc>
                <a:spcPct val="80000"/>
              </a:lnSpc>
              <a:buFontTx/>
              <a:buNone/>
            </a:pPr>
            <a:r>
              <a:rPr lang="en-US" altLang="zh-CN" sz="1800" b="1" kern="0" dirty="0"/>
              <a:t>        double *</a:t>
            </a:r>
            <a:r>
              <a:rPr lang="en-US" altLang="zh-CN" sz="1800" b="1" kern="0" dirty="0" err="1"/>
              <a:t>pb</a:t>
            </a:r>
            <a:r>
              <a:rPr lang="en-US" altLang="zh-CN" sz="1800" b="1" kern="0" dirty="0"/>
              <a:t>[10];</a:t>
            </a:r>
            <a:endParaRPr lang="en-US" altLang="zh-CN" sz="1800" b="1" kern="0" dirty="0"/>
          </a:p>
          <a:p>
            <a:pPr eaLnBrk="1" hangingPunct="1">
              <a:lnSpc>
                <a:spcPct val="80000"/>
              </a:lnSpc>
              <a:buFontTx/>
              <a:buNone/>
            </a:pPr>
            <a:r>
              <a:rPr lang="en-US" altLang="zh-CN" sz="1800" b="1" kern="0" dirty="0"/>
              <a:t>	public:</a:t>
            </a:r>
            <a:endParaRPr lang="en-US" altLang="zh-CN" sz="1800" b="1" kern="0" dirty="0"/>
          </a:p>
          <a:p>
            <a:pPr lvl="1" eaLnBrk="1" hangingPunct="1">
              <a:lnSpc>
                <a:spcPct val="90000"/>
              </a:lnSpc>
              <a:buFontTx/>
              <a:buNone/>
            </a:pPr>
            <a:endParaRPr lang="en-US" altLang="zh-CN" sz="1800" b="1" kern="0" dirty="0"/>
          </a:p>
        </p:txBody>
      </p:sp>
      <p:sp>
        <p:nvSpPr>
          <p:cNvPr id="5" name="Rectangle 3"/>
          <p:cNvSpPr txBox="1">
            <a:spLocks noChangeArrowheads="1"/>
          </p:cNvSpPr>
          <p:nvPr/>
        </p:nvSpPr>
        <p:spPr bwMode="auto">
          <a:xfrm>
            <a:off x="3491880" y="625784"/>
            <a:ext cx="5400600" cy="447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a:t> 	B(</a:t>
            </a:r>
            <a:r>
              <a:rPr lang="en-US" altLang="zh-CN" sz="1800" b="1" kern="0" dirty="0" err="1"/>
              <a:t>int</a:t>
            </a:r>
            <a:r>
              <a:rPr lang="en-US" altLang="zh-CN" sz="1800" b="1" kern="0" dirty="0"/>
              <a:t> k){ </a:t>
            </a:r>
            <a:r>
              <a:rPr lang="en-US" altLang="zh-CN" sz="1800" b="1" kern="0" dirty="0" err="1"/>
              <a:t>cout</a:t>
            </a:r>
            <a:r>
              <a:rPr lang="en-US" altLang="zh-CN" sz="1800" b="1" kern="0" dirty="0"/>
              <a:t>&lt;&lt;"</a:t>
            </a:r>
            <a:r>
              <a:rPr lang="en-US" altLang="zh-CN" sz="1800" b="1" kern="0" dirty="0" err="1"/>
              <a:t>int</a:t>
            </a:r>
            <a:r>
              <a:rPr lang="en-US" altLang="zh-CN" sz="1800" b="1" kern="0" dirty="0"/>
              <a:t> B constructor..."&lt;&lt;</a:t>
            </a:r>
            <a:r>
              <a:rPr lang="en-US" altLang="zh-CN" sz="1800" b="1" kern="0" dirty="0" err="1"/>
              <a:t>endl</a:t>
            </a:r>
            <a:r>
              <a:rPr lang="en-US" altLang="zh-CN" sz="1800" b="1" kern="0" dirty="0"/>
              <a:t>;</a:t>
            </a:r>
            <a:endParaRPr lang="en-US" altLang="zh-CN" sz="1800" b="1" kern="0" dirty="0"/>
          </a:p>
          <a:p>
            <a:pPr eaLnBrk="1" hangingPunct="1">
              <a:lnSpc>
                <a:spcPct val="80000"/>
              </a:lnSpc>
              <a:buFontTx/>
              <a:buNone/>
            </a:pPr>
            <a:r>
              <a:rPr lang="en-US" altLang="zh-CN" sz="1800" b="1" kern="0" dirty="0"/>
              <a:t>	    for (</a:t>
            </a:r>
            <a:r>
              <a:rPr lang="en-US" altLang="zh-CN" sz="1800" b="1" kern="0" dirty="0" err="1"/>
              <a:t>int</a:t>
            </a:r>
            <a:r>
              <a:rPr lang="en-US" altLang="zh-CN" sz="1800" b="1" kern="0" dirty="0"/>
              <a:t> </a:t>
            </a:r>
            <a:r>
              <a:rPr lang="en-US" altLang="zh-CN" sz="1800" b="1" kern="0" dirty="0" err="1"/>
              <a:t>i</a:t>
            </a:r>
            <a:r>
              <a:rPr lang="en-US" altLang="zh-CN" sz="1800" b="1" kern="0" dirty="0"/>
              <a:t>=0;i&lt;10;i++){</a:t>
            </a:r>
            <a:endParaRPr lang="en-US" altLang="zh-CN" sz="1800" b="1" kern="0" dirty="0"/>
          </a:p>
          <a:p>
            <a:pPr lvl="1" eaLnBrk="1" hangingPunct="1">
              <a:lnSpc>
                <a:spcPct val="80000"/>
              </a:lnSpc>
              <a:buFontTx/>
              <a:buNone/>
            </a:pPr>
            <a:r>
              <a:rPr lang="en-US" altLang="zh-CN" sz="1800" b="1" kern="0" dirty="0"/>
              <a:t>		</a:t>
            </a:r>
            <a:r>
              <a:rPr lang="en-US" altLang="zh-CN" sz="1800" b="1" kern="0" dirty="0" err="1"/>
              <a:t>pb</a:t>
            </a:r>
            <a:r>
              <a:rPr lang="en-US" altLang="zh-CN" sz="1800" b="1" kern="0" dirty="0"/>
              <a:t>[</a:t>
            </a:r>
            <a:r>
              <a:rPr lang="en-US" altLang="zh-CN" sz="1800" b="1" kern="0" dirty="0" err="1"/>
              <a:t>i</a:t>
            </a:r>
            <a:r>
              <a:rPr lang="en-US" altLang="zh-CN" sz="1800" b="1" kern="0" dirty="0"/>
              <a:t>]=new double[20000000];</a:t>
            </a:r>
            <a:endParaRPr lang="en-US" altLang="zh-CN" sz="1800" b="1" kern="0" dirty="0"/>
          </a:p>
          <a:p>
            <a:pPr eaLnBrk="1" hangingPunct="1">
              <a:lnSpc>
                <a:spcPct val="80000"/>
              </a:lnSpc>
              <a:buFontTx/>
              <a:buNone/>
            </a:pPr>
            <a:r>
              <a:rPr lang="en-US" altLang="zh-CN" sz="1800" b="1" kern="0" dirty="0"/>
              <a:t>		if(</a:t>
            </a:r>
            <a:r>
              <a:rPr lang="en-US" altLang="zh-CN" sz="1800" b="1" kern="0" dirty="0" err="1"/>
              <a:t>pb</a:t>
            </a:r>
            <a:r>
              <a:rPr lang="en-US" altLang="zh-CN" sz="1800" b="1" kern="0" dirty="0"/>
              <a:t>[</a:t>
            </a:r>
            <a:r>
              <a:rPr lang="en-US" altLang="zh-CN" sz="1800" b="1" kern="0" dirty="0" err="1"/>
              <a:t>i</a:t>
            </a:r>
            <a:r>
              <a:rPr lang="en-US" altLang="zh-CN" sz="1800" b="1" kern="0" dirty="0"/>
              <a:t>]==0)</a:t>
            </a:r>
            <a:endParaRPr lang="en-US" altLang="zh-CN" sz="1800" b="1" kern="0" dirty="0"/>
          </a:p>
          <a:p>
            <a:pPr lvl="1" eaLnBrk="1" hangingPunct="1">
              <a:lnSpc>
                <a:spcPct val="80000"/>
              </a:lnSpc>
              <a:buFontTx/>
              <a:buNone/>
            </a:pPr>
            <a:r>
              <a:rPr lang="en-US" altLang="zh-CN" sz="1800" b="1" kern="0" dirty="0"/>
              <a:t>		    </a:t>
            </a:r>
            <a:r>
              <a:rPr lang="en-US" altLang="zh-CN" sz="1800" b="1" kern="0" dirty="0">
                <a:solidFill>
                  <a:srgbClr val="0000CC"/>
                </a:solidFill>
              </a:rPr>
              <a:t>throw</a:t>
            </a:r>
            <a:r>
              <a:rPr lang="en-US" altLang="zh-CN" sz="1800" b="1" kern="0" dirty="0"/>
              <a:t> </a:t>
            </a:r>
            <a:r>
              <a:rPr lang="en-US" altLang="zh-CN" sz="1800" b="1" kern="0" dirty="0" err="1"/>
              <a:t>i</a:t>
            </a:r>
            <a:r>
              <a:rPr lang="en-US" altLang="zh-CN" sz="1800" b="1" kern="0" dirty="0"/>
              <a:t>;</a:t>
            </a:r>
            <a:endParaRPr lang="en-US" altLang="zh-CN" sz="1800" b="1" kern="0" dirty="0"/>
          </a:p>
          <a:p>
            <a:pPr eaLnBrk="1" hangingPunct="1">
              <a:lnSpc>
                <a:spcPct val="80000"/>
              </a:lnSpc>
              <a:buFontTx/>
              <a:buNone/>
            </a:pPr>
            <a:r>
              <a:rPr lang="en-US" altLang="zh-CN" sz="1800" b="1" kern="0" dirty="0"/>
              <a:t>		else </a:t>
            </a:r>
            <a:endParaRPr lang="en-US" altLang="zh-CN" sz="1800" b="1" kern="0" dirty="0"/>
          </a:p>
          <a:p>
            <a:pPr lvl="1" eaLnBrk="1" hangingPunct="1">
              <a:lnSpc>
                <a:spcPct val="80000"/>
              </a:lnSpc>
              <a:buFontTx/>
              <a:buNone/>
            </a:pPr>
            <a:r>
              <a:rPr lang="en-US" altLang="zh-CN" sz="1800" b="1" kern="0" dirty="0"/>
              <a:t>		    </a:t>
            </a:r>
            <a:r>
              <a:rPr lang="en-US" altLang="zh-CN" sz="1800" b="1" kern="0" dirty="0" err="1"/>
              <a:t>cout</a:t>
            </a:r>
            <a:r>
              <a:rPr lang="en-US" altLang="zh-CN" sz="1800" b="1" kern="0" dirty="0"/>
              <a:t>&lt;&lt;"Allocated 20000000 doubles </a:t>
            </a:r>
            <a:endParaRPr lang="en-US" altLang="zh-CN" sz="1800" b="1" kern="0" dirty="0"/>
          </a:p>
          <a:p>
            <a:pPr lvl="1" eaLnBrk="1" hangingPunct="1">
              <a:lnSpc>
                <a:spcPct val="80000"/>
              </a:lnSpc>
              <a:buFontTx/>
              <a:buNone/>
            </a:pPr>
            <a:r>
              <a:rPr lang="en-US" altLang="zh-CN" sz="1800" b="1" kern="0" dirty="0"/>
              <a:t>                        in </a:t>
            </a:r>
            <a:r>
              <a:rPr lang="en-US" altLang="zh-CN" sz="1800" b="1" kern="0" dirty="0" err="1"/>
              <a:t>pb</a:t>
            </a:r>
            <a:r>
              <a:rPr lang="en-US" altLang="zh-CN" sz="1800" b="1" kern="0" dirty="0"/>
              <a:t>["&lt;&lt;</a:t>
            </a:r>
            <a:r>
              <a:rPr lang="en-US" altLang="zh-CN" sz="1800" b="1" kern="0" dirty="0" err="1"/>
              <a:t>i</a:t>
            </a:r>
            <a:r>
              <a:rPr lang="en-US" altLang="zh-CN" sz="1800" b="1" kern="0" dirty="0"/>
              <a:t>&lt;&lt;"]"&lt;&lt;</a:t>
            </a:r>
            <a:r>
              <a:rPr lang="en-US" altLang="zh-CN" sz="1800" b="1" kern="0" dirty="0" err="1"/>
              <a:t>endl</a:t>
            </a:r>
            <a:r>
              <a:rPr lang="en-US" altLang="zh-CN" sz="1800" b="1" kern="0" dirty="0"/>
              <a:t>;</a:t>
            </a:r>
            <a:endParaRPr lang="en-US" altLang="zh-CN" sz="1800" b="1" kern="0" dirty="0"/>
          </a:p>
          <a:p>
            <a:pPr eaLnBrk="1" hangingPunct="1">
              <a:lnSpc>
                <a:spcPct val="80000"/>
              </a:lnSpc>
              <a:buFontTx/>
              <a:buNone/>
            </a:pPr>
            <a:r>
              <a:rPr lang="en-US" altLang="zh-CN" sz="1800" b="1" kern="0" dirty="0"/>
              <a:t>          }</a:t>
            </a:r>
            <a:endParaRPr lang="en-US" altLang="zh-CN" sz="1800" b="1" kern="0" dirty="0"/>
          </a:p>
          <a:p>
            <a:pPr eaLnBrk="1" hangingPunct="1">
              <a:lnSpc>
                <a:spcPct val="80000"/>
              </a:lnSpc>
              <a:buFontTx/>
              <a:buNone/>
            </a:pPr>
            <a:r>
              <a:rPr lang="en-US" altLang="zh-CN" sz="1800" b="1" kern="0" dirty="0"/>
              <a:t>    }</a:t>
            </a:r>
            <a:endParaRPr lang="en-US" altLang="zh-CN" sz="1800" b="1" kern="0" dirty="0"/>
          </a:p>
          <a:p>
            <a:pPr eaLnBrk="1" hangingPunct="1">
              <a:lnSpc>
                <a:spcPct val="80000"/>
              </a:lnSpc>
              <a:buFontTx/>
              <a:buNone/>
            </a:pPr>
            <a:r>
              <a:rPr lang="en-US" altLang="zh-CN" sz="1800" b="1" kern="0" dirty="0"/>
              <a:t>};</a:t>
            </a:r>
            <a:endParaRPr lang="en-US" altLang="zh-CN" sz="1800" b="1" kern="0" dirty="0"/>
          </a:p>
          <a:p>
            <a:pPr eaLnBrk="1" hangingPunct="1">
              <a:lnSpc>
                <a:spcPct val="80000"/>
              </a:lnSpc>
              <a:buFontTx/>
              <a:buNone/>
            </a:pPr>
            <a:r>
              <a:rPr lang="en-US" altLang="zh-CN" sz="1800" b="1" kern="0" dirty="0"/>
              <a:t>void main(){</a:t>
            </a:r>
            <a:endParaRPr lang="en-US" altLang="zh-CN" sz="1800" b="1" kern="0" dirty="0"/>
          </a:p>
          <a:p>
            <a:pPr eaLnBrk="1" hangingPunct="1">
              <a:lnSpc>
                <a:spcPct val="80000"/>
              </a:lnSpc>
              <a:buFontTx/>
              <a:buNone/>
            </a:pPr>
            <a:r>
              <a:rPr lang="en-US" altLang="zh-CN" sz="1800" b="1" kern="0" dirty="0"/>
              <a:t>	</a:t>
            </a:r>
            <a:r>
              <a:rPr lang="en-US" altLang="zh-CN" sz="1800" b="1" kern="0" dirty="0">
                <a:solidFill>
                  <a:srgbClr val="0000CC"/>
                </a:solidFill>
              </a:rPr>
              <a:t>try</a:t>
            </a:r>
            <a:r>
              <a:rPr lang="en-US" altLang="zh-CN" sz="1800" b="1" kern="0" dirty="0"/>
              <a:t>{B b(2);}</a:t>
            </a:r>
            <a:endParaRPr lang="en-US" altLang="zh-CN" sz="1800" b="1" kern="0" dirty="0"/>
          </a:p>
          <a:p>
            <a:pPr eaLnBrk="1" hangingPunct="1">
              <a:lnSpc>
                <a:spcPct val="80000"/>
              </a:lnSpc>
              <a:buFontTx/>
              <a:buNone/>
            </a:pPr>
            <a:r>
              <a:rPr lang="en-US" altLang="zh-CN" sz="1800" b="1" kern="0" dirty="0"/>
              <a:t>	</a:t>
            </a:r>
            <a:r>
              <a:rPr lang="en-US" altLang="zh-CN" sz="1800" b="1" kern="0" dirty="0">
                <a:solidFill>
                  <a:srgbClr val="0000CC"/>
                </a:solidFill>
              </a:rPr>
              <a:t>catch</a:t>
            </a:r>
            <a:r>
              <a:rPr lang="en-US" altLang="zh-CN" sz="1800" b="1" kern="0" dirty="0"/>
              <a:t>(</a:t>
            </a:r>
            <a:r>
              <a:rPr lang="en-US" altLang="zh-CN" sz="1800" b="1" kern="0" dirty="0" err="1"/>
              <a:t>int</a:t>
            </a:r>
            <a:r>
              <a:rPr lang="en-US" altLang="zh-CN" sz="1800" b="1" kern="0" dirty="0"/>
              <a:t> e){</a:t>
            </a:r>
            <a:r>
              <a:rPr lang="en-US" altLang="zh-CN" sz="1800" b="1" kern="0" dirty="0" err="1"/>
              <a:t>cout</a:t>
            </a:r>
            <a:r>
              <a:rPr lang="en-US" altLang="zh-CN" sz="1800" b="1" kern="0" dirty="0"/>
              <a:t>&lt;&lt;"catch an exception when allocated </a:t>
            </a:r>
            <a:r>
              <a:rPr lang="en-US" altLang="zh-CN" sz="1800" b="1" kern="0" dirty="0" err="1"/>
              <a:t>pb</a:t>
            </a:r>
            <a:r>
              <a:rPr lang="en-US" altLang="zh-CN" sz="1800" b="1" kern="0" dirty="0"/>
              <a:t>["&lt;&lt;e&lt;&lt;"]"&lt;&lt;</a:t>
            </a:r>
            <a:r>
              <a:rPr lang="en-US" altLang="zh-CN" sz="1800" b="1" kern="0" dirty="0" err="1"/>
              <a:t>endl</a:t>
            </a:r>
            <a:r>
              <a:rPr lang="en-US" altLang="zh-CN" sz="1800" b="1" kern="0" dirty="0"/>
              <a:t>;   }</a:t>
            </a:r>
            <a:endParaRPr lang="en-US" altLang="zh-CN" sz="1800" b="1" kern="0" dirty="0"/>
          </a:p>
          <a:p>
            <a:pPr eaLnBrk="1" hangingPunct="1">
              <a:lnSpc>
                <a:spcPct val="80000"/>
              </a:lnSpc>
              <a:buFontTx/>
              <a:buNone/>
            </a:pPr>
            <a:r>
              <a:rPr lang="en-US" altLang="zh-CN" sz="1800" b="1" kern="0" dirty="0"/>
              <a:t>}</a:t>
            </a:r>
            <a:endParaRPr lang="zh-CN" altLang="en-US" sz="1800" b="1" kern="0" dirty="0"/>
          </a:p>
        </p:txBody>
      </p:sp>
      <p:pic>
        <p:nvPicPr>
          <p:cNvPr id="3" name="图片 2"/>
          <p:cNvPicPr>
            <a:picLocks noChangeAspect="1"/>
          </p:cNvPicPr>
          <p:nvPr/>
        </p:nvPicPr>
        <p:blipFill>
          <a:blip r:embed="rId1"/>
          <a:stretch>
            <a:fillRect/>
          </a:stretch>
        </p:blipFill>
        <p:spPr>
          <a:xfrm>
            <a:off x="3564255" y="4652645"/>
            <a:ext cx="5010150" cy="197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177280" y="1916461"/>
            <a:ext cx="8859216" cy="4032448"/>
          </a:xfrm>
        </p:spPr>
        <p:txBody>
          <a:bodyPr/>
          <a:lstStyle/>
          <a:p>
            <a:pPr marL="0" lvl="1" indent="0" algn="l">
              <a:spcBef>
                <a:spcPct val="20000"/>
              </a:spcBef>
              <a:buNone/>
            </a:pPr>
            <a:r>
              <a:rPr lang="en-US" altLang="zh-CN" sz="2400" dirty="0">
                <a:cs typeface="+mn-cs"/>
              </a:rPr>
              <a:t>Exceptions can be of any data type, including user defined classes. The class used to pass exception information is the exception class.</a:t>
            </a:r>
            <a:endParaRPr lang="en-US" altLang="zh-CN" sz="2400" dirty="0">
              <a:cs typeface="+mn-cs"/>
            </a:endParaRPr>
          </a:p>
          <a:p>
            <a:pPr marL="342900" lvl="1" indent="-342900" algn="l">
              <a:spcBef>
                <a:spcPct val="20000"/>
              </a:spcBef>
              <a:buChar char="n"/>
            </a:pPr>
            <a:r>
              <a:rPr lang="en-US" altLang="zh-CN" sz="2000" dirty="0">
                <a:cs typeface="+mn-cs"/>
              </a:rPr>
              <a:t>An exception class can be very simple, even an empty class; </a:t>
            </a:r>
            <a:endParaRPr lang="en-US" altLang="zh-CN" sz="2000" dirty="0">
              <a:cs typeface="+mn-cs"/>
            </a:endParaRPr>
          </a:p>
          <a:p>
            <a:pPr marL="342900" lvl="1" indent="-342900" algn="l">
              <a:spcBef>
                <a:spcPct val="20000"/>
              </a:spcBef>
              <a:buChar char="n"/>
            </a:pPr>
            <a:r>
              <a:rPr lang="en-US" altLang="zh-CN" sz="2000" dirty="0">
                <a:cs typeface="+mn-cs"/>
              </a:rPr>
              <a:t>Or it can be as complex as an ordinary class, with its own member functions, data members, constructors, destructors, virtual functions, etc., </a:t>
            </a:r>
            <a:endParaRPr lang="en-US" altLang="zh-CN" sz="2000" dirty="0">
              <a:cs typeface="+mn-cs"/>
            </a:endParaRPr>
          </a:p>
          <a:p>
            <a:pPr marL="342900" lvl="1" indent="-342900" algn="l">
              <a:spcBef>
                <a:spcPct val="20000"/>
              </a:spcBef>
              <a:buChar char="n"/>
            </a:pPr>
            <a:r>
              <a:rPr lang="en-US" altLang="zh-CN" sz="2000" dirty="0">
                <a:cs typeface="+mn-cs"/>
              </a:rPr>
              <a:t>Exception classes can also form an inheritance hierarchy of exception classes through derivation.</a:t>
            </a:r>
            <a:endParaRPr lang="en-US" altLang="zh-CN" sz="2000" dirty="0">
              <a:cs typeface="+mn-cs"/>
            </a:endParaRPr>
          </a:p>
        </p:txBody>
      </p:sp>
      <p:sp>
        <p:nvSpPr>
          <p:cNvPr id="2" name="标题 1"/>
          <p:cNvSpPr/>
          <p:nvPr>
            <p:ph type="title"/>
          </p:nvPr>
        </p:nvSpPr>
        <p:spPr/>
        <p:txBody>
          <a:bodyPr/>
          <a:p>
            <a:r>
              <a:rPr lang="en-US" altLang="zh-CN"/>
              <a:t>Exception classes</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251460" y="476250"/>
            <a:ext cx="8692515" cy="662940"/>
          </a:xfrm>
        </p:spPr>
        <p:txBody>
          <a:bodyPr/>
          <a:lstStyle/>
          <a:p>
            <a:pPr algn="just" eaLnBrk="1" hangingPunct="1">
              <a:lnSpc>
                <a:spcPct val="80000"/>
              </a:lnSpc>
              <a:buFontTx/>
              <a:buNone/>
            </a:pPr>
            <a:r>
              <a:rPr lang="en-US" altLang="zh-CN" sz="1800" dirty="0">
                <a:solidFill>
                  <a:schemeClr val="tx1"/>
                </a:solidFill>
                <a:latin typeface="+mj-lt"/>
                <a:cs typeface="+mj-lt"/>
              </a:rPr>
              <a:t> </a:t>
            </a:r>
            <a:r>
              <a:rPr lang="zh-CN" altLang="en-US" sz="1800" dirty="0">
                <a:solidFill>
                  <a:schemeClr val="tx1"/>
                </a:solidFill>
                <a:latin typeface="+mj-lt"/>
                <a:cs typeface="+mj-lt"/>
              </a:rPr>
              <a:t>Design a stack. When the number of elements pushed into the stack exceeds the</a:t>
            </a:r>
            <a:r>
              <a:rPr lang="en-US" altLang="zh-CN" sz="1800" dirty="0">
                <a:solidFill>
                  <a:schemeClr val="tx1"/>
                </a:solidFill>
                <a:latin typeface="+mj-lt"/>
                <a:cs typeface="+mj-lt"/>
              </a:rPr>
              <a:t> </a:t>
            </a:r>
            <a:r>
              <a:rPr lang="zh-CN" altLang="en-US" sz="1800" dirty="0">
                <a:solidFill>
                  <a:schemeClr val="tx1"/>
                </a:solidFill>
                <a:latin typeface="+mj-lt"/>
                <a:cs typeface="+mj-lt"/>
              </a:rPr>
              <a:t>stack capacity, a stack full exception is thrown; if the stack is empty and elements are popped from the stack, a stack empty exception is thrown.</a:t>
            </a:r>
            <a:endParaRPr lang="zh-CN" altLang="en-US" sz="1800" dirty="0">
              <a:solidFill>
                <a:schemeClr val="tx1"/>
              </a:solidFill>
              <a:latin typeface="+mj-lt"/>
              <a:cs typeface="+mj-lt"/>
            </a:endParaRPr>
          </a:p>
        </p:txBody>
      </p:sp>
      <p:sp>
        <p:nvSpPr>
          <p:cNvPr id="3" name="Rectangle 3"/>
          <p:cNvSpPr txBox="1">
            <a:spLocks noChangeArrowheads="1"/>
          </p:cNvSpPr>
          <p:nvPr/>
        </p:nvSpPr>
        <p:spPr bwMode="auto">
          <a:xfrm>
            <a:off x="224492" y="1268636"/>
            <a:ext cx="4635539" cy="554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a:t>#include &lt;</a:t>
            </a:r>
            <a:r>
              <a:rPr lang="en-US" altLang="zh-CN" sz="1600" b="1" kern="0" dirty="0" err="1"/>
              <a:t>iostream</a:t>
            </a:r>
            <a:r>
              <a:rPr lang="en-US" altLang="zh-CN" sz="1600" b="1" kern="0" dirty="0"/>
              <a:t>&gt;</a:t>
            </a:r>
            <a:endParaRPr lang="en-US" altLang="zh-CN" sz="1600" b="1" kern="0" dirty="0"/>
          </a:p>
          <a:p>
            <a:pPr eaLnBrk="1" hangingPunct="1">
              <a:lnSpc>
                <a:spcPct val="80000"/>
              </a:lnSpc>
              <a:buFontTx/>
              <a:buNone/>
            </a:pPr>
            <a:r>
              <a:rPr lang="en-US" altLang="zh-CN" sz="1600" b="1" kern="0" dirty="0"/>
              <a:t>using namespace </a:t>
            </a:r>
            <a:r>
              <a:rPr lang="en-US" altLang="zh-CN" sz="1600" b="1" kern="0" dirty="0" err="1"/>
              <a:t>std</a:t>
            </a:r>
            <a:r>
              <a:rPr lang="en-US" altLang="zh-CN" sz="1600" b="1" kern="0" dirty="0"/>
              <a:t>;</a:t>
            </a:r>
            <a:endParaRPr lang="en-US" altLang="zh-CN" sz="1600" b="1" kern="0" dirty="0"/>
          </a:p>
          <a:p>
            <a:pPr eaLnBrk="1" hangingPunct="1">
              <a:lnSpc>
                <a:spcPct val="80000"/>
              </a:lnSpc>
              <a:buFontTx/>
              <a:buNone/>
            </a:pPr>
            <a:r>
              <a:rPr lang="en-US" altLang="zh-CN" sz="1600" b="1" kern="0" dirty="0" err="1"/>
              <a:t>const</a:t>
            </a:r>
            <a:r>
              <a:rPr lang="en-US" altLang="zh-CN" sz="1600" b="1" kern="0" dirty="0"/>
              <a:t> </a:t>
            </a:r>
            <a:r>
              <a:rPr lang="en-US" altLang="zh-CN" sz="1600" b="1" kern="0" dirty="0" err="1"/>
              <a:t>int</a:t>
            </a:r>
            <a:r>
              <a:rPr lang="en-US" altLang="zh-CN" sz="1600" b="1" kern="0" dirty="0"/>
              <a:t> MAX=3;</a:t>
            </a:r>
            <a:endParaRPr lang="en-US" altLang="zh-CN" sz="1600" b="1" kern="0" dirty="0"/>
          </a:p>
          <a:p>
            <a:pPr eaLnBrk="1" hangingPunct="1">
              <a:lnSpc>
                <a:spcPct val="80000"/>
              </a:lnSpc>
              <a:buFontTx/>
              <a:buNone/>
            </a:pPr>
            <a:r>
              <a:rPr lang="en-US" altLang="zh-CN" sz="1600" b="1" kern="0" dirty="0">
                <a:solidFill>
                  <a:srgbClr val="0000CC"/>
                </a:solidFill>
              </a:rPr>
              <a:t>class Full{};</a:t>
            </a:r>
            <a:endParaRPr lang="zh-CN" altLang="en-US" sz="1600" b="1" kern="0" dirty="0">
              <a:solidFill>
                <a:srgbClr val="0000CC"/>
              </a:solidFill>
            </a:endParaRPr>
          </a:p>
          <a:p>
            <a:pPr eaLnBrk="1" hangingPunct="1">
              <a:lnSpc>
                <a:spcPct val="80000"/>
              </a:lnSpc>
              <a:buFontTx/>
              <a:buNone/>
            </a:pPr>
            <a:r>
              <a:rPr lang="en-US" altLang="zh-CN" sz="1600" b="1" kern="0" dirty="0">
                <a:solidFill>
                  <a:srgbClr val="0000CC"/>
                </a:solidFill>
              </a:rPr>
              <a:t>class Empty{};</a:t>
            </a:r>
            <a:endParaRPr lang="en-US" altLang="zh-CN" sz="1600" b="1" kern="0" dirty="0">
              <a:solidFill>
                <a:srgbClr val="0000CC"/>
              </a:solidFill>
            </a:endParaRPr>
          </a:p>
          <a:p>
            <a:pPr eaLnBrk="1" hangingPunct="1">
              <a:lnSpc>
                <a:spcPct val="80000"/>
              </a:lnSpc>
              <a:buFontTx/>
              <a:buNone/>
            </a:pPr>
            <a:r>
              <a:rPr lang="en-US" altLang="zh-CN" sz="1600" b="1" kern="0" dirty="0">
                <a:solidFill>
                  <a:schemeClr val="tx1"/>
                </a:solidFill>
              </a:rPr>
              <a:t>cla</a:t>
            </a:r>
            <a:r>
              <a:rPr lang="en-US" altLang="zh-CN" sz="1600" b="1" kern="0" dirty="0"/>
              <a:t>ss Stack{</a:t>
            </a:r>
            <a:endParaRPr lang="en-US" altLang="zh-CN" sz="1600" b="1" kern="0" dirty="0"/>
          </a:p>
          <a:p>
            <a:pPr eaLnBrk="1" hangingPunct="1">
              <a:lnSpc>
                <a:spcPct val="80000"/>
              </a:lnSpc>
              <a:buFontTx/>
              <a:buNone/>
            </a:pPr>
            <a:r>
              <a:rPr lang="en-US" altLang="zh-CN" sz="1600" b="1" kern="0" dirty="0"/>
              <a:t>private:</a:t>
            </a:r>
            <a:endParaRPr lang="en-US" altLang="zh-CN" sz="1600" b="1" kern="0" dirty="0"/>
          </a:p>
          <a:p>
            <a:pPr eaLnBrk="1" hangingPunct="1">
              <a:lnSpc>
                <a:spcPct val="80000"/>
              </a:lnSpc>
              <a:buFontTx/>
              <a:buNone/>
            </a:pPr>
            <a:r>
              <a:rPr lang="en-US" altLang="zh-CN" sz="1600" b="1" kern="0" dirty="0"/>
              <a:t>    </a:t>
            </a:r>
            <a:r>
              <a:rPr lang="en-US" altLang="zh-CN" sz="1600" b="1" kern="0" dirty="0" err="1"/>
              <a:t>int</a:t>
            </a:r>
            <a:r>
              <a:rPr lang="en-US" altLang="zh-CN" sz="1600" b="1" kern="0" dirty="0"/>
              <a:t> s[MAX];</a:t>
            </a:r>
            <a:endParaRPr lang="en-US" altLang="zh-CN" sz="1600" b="1" kern="0" dirty="0"/>
          </a:p>
          <a:p>
            <a:pPr eaLnBrk="1" hangingPunct="1">
              <a:lnSpc>
                <a:spcPct val="80000"/>
              </a:lnSpc>
              <a:buFontTx/>
              <a:buNone/>
            </a:pPr>
            <a:r>
              <a:rPr lang="en-US" altLang="zh-CN" sz="1600" b="1" kern="0" dirty="0"/>
              <a:t>    </a:t>
            </a:r>
            <a:r>
              <a:rPr lang="en-US" altLang="zh-CN" sz="1600" b="1" kern="0" dirty="0" err="1"/>
              <a:t>int</a:t>
            </a:r>
            <a:r>
              <a:rPr lang="en-US" altLang="zh-CN" sz="1600" b="1" kern="0" dirty="0"/>
              <a:t> top;</a:t>
            </a:r>
            <a:endParaRPr lang="en-US" altLang="zh-CN" sz="1600" b="1" kern="0" dirty="0"/>
          </a:p>
          <a:p>
            <a:pPr eaLnBrk="1" hangingPunct="1">
              <a:lnSpc>
                <a:spcPct val="80000"/>
              </a:lnSpc>
              <a:buFontTx/>
              <a:buNone/>
            </a:pPr>
            <a:r>
              <a:rPr lang="en-US" altLang="zh-CN" sz="1600" b="1" kern="0" dirty="0"/>
              <a:t>public:</a:t>
            </a:r>
            <a:endParaRPr lang="en-US" altLang="zh-CN" sz="1600" b="1" kern="0" dirty="0"/>
          </a:p>
          <a:p>
            <a:pPr eaLnBrk="1" hangingPunct="1">
              <a:lnSpc>
                <a:spcPct val="80000"/>
              </a:lnSpc>
              <a:buFontTx/>
              <a:buNone/>
            </a:pPr>
            <a:r>
              <a:rPr lang="en-US" altLang="zh-CN" sz="1600" b="1" kern="0" dirty="0"/>
              <a:t>    void push(</a:t>
            </a:r>
            <a:r>
              <a:rPr lang="en-US" altLang="zh-CN" sz="1600" b="1" kern="0" dirty="0" err="1"/>
              <a:t>int</a:t>
            </a:r>
            <a:r>
              <a:rPr lang="en-US" altLang="zh-CN" sz="1600" b="1" kern="0" dirty="0"/>
              <a:t> a);</a:t>
            </a:r>
            <a:endParaRPr lang="en-US" altLang="zh-CN" sz="1600" b="1" kern="0" dirty="0"/>
          </a:p>
          <a:p>
            <a:pPr eaLnBrk="1" hangingPunct="1">
              <a:lnSpc>
                <a:spcPct val="80000"/>
              </a:lnSpc>
              <a:buFontTx/>
              <a:buNone/>
            </a:pPr>
            <a:r>
              <a:rPr lang="en-US" altLang="zh-CN" sz="1600" b="1" kern="0" dirty="0"/>
              <a:t>    </a:t>
            </a:r>
            <a:r>
              <a:rPr lang="en-US" altLang="zh-CN" sz="1600" b="1" kern="0" dirty="0" err="1"/>
              <a:t>int</a:t>
            </a:r>
            <a:r>
              <a:rPr lang="en-US" altLang="zh-CN" sz="1600" b="1" kern="0" dirty="0"/>
              <a:t>  pop();</a:t>
            </a:r>
            <a:endParaRPr lang="en-US" altLang="zh-CN" sz="1600" b="1" kern="0" dirty="0"/>
          </a:p>
          <a:p>
            <a:pPr eaLnBrk="1" hangingPunct="1">
              <a:lnSpc>
                <a:spcPct val="80000"/>
              </a:lnSpc>
              <a:buFontTx/>
              <a:buNone/>
            </a:pPr>
            <a:r>
              <a:rPr lang="en-US" altLang="zh-CN" sz="1600" b="1" kern="0" dirty="0"/>
              <a:t>    Stack(){top=-1;}</a:t>
            </a:r>
            <a:endParaRPr lang="en-US" altLang="zh-CN" sz="1600" b="1" kern="0" dirty="0"/>
          </a:p>
          <a:p>
            <a:pPr eaLnBrk="1" hangingPunct="1">
              <a:lnSpc>
                <a:spcPct val="80000"/>
              </a:lnSpc>
              <a:buFontTx/>
              <a:buNone/>
            </a:pPr>
            <a:r>
              <a:rPr lang="en-US" altLang="zh-CN" sz="1600" b="1" kern="0" dirty="0"/>
              <a:t>};</a:t>
            </a:r>
            <a:endParaRPr lang="en-US" altLang="zh-CN" sz="1600" b="1" kern="0" dirty="0"/>
          </a:p>
          <a:p>
            <a:pPr eaLnBrk="1" hangingPunct="1">
              <a:lnSpc>
                <a:spcPct val="80000"/>
              </a:lnSpc>
              <a:buFontTx/>
              <a:buNone/>
            </a:pPr>
            <a:r>
              <a:rPr lang="en-US" altLang="zh-CN" sz="1600" b="1" dirty="0"/>
              <a:t>void Stack::push(</a:t>
            </a:r>
            <a:r>
              <a:rPr lang="en-US" altLang="zh-CN" sz="1600" b="1" dirty="0" err="1"/>
              <a:t>int</a:t>
            </a:r>
            <a:r>
              <a:rPr lang="en-US" altLang="zh-CN" sz="1600" b="1" dirty="0"/>
              <a:t> a){</a:t>
            </a:r>
            <a:endParaRPr lang="en-US" altLang="zh-CN" sz="1600" b="1" dirty="0"/>
          </a:p>
          <a:p>
            <a:pPr eaLnBrk="1" hangingPunct="1">
              <a:lnSpc>
                <a:spcPct val="80000"/>
              </a:lnSpc>
              <a:buFontTx/>
              <a:buNone/>
            </a:pPr>
            <a:r>
              <a:rPr lang="en-US" altLang="zh-CN" sz="1600" b="1" dirty="0"/>
              <a:t>    if(top&gt;=MAX-1) </a:t>
            </a:r>
            <a:r>
              <a:rPr lang="en-US" altLang="zh-CN" sz="1600" b="1" dirty="0">
                <a:solidFill>
                  <a:srgbClr val="0000CC"/>
                </a:solidFill>
              </a:rPr>
              <a:t>throw</a:t>
            </a:r>
            <a:r>
              <a:rPr lang="en-US" altLang="zh-CN" sz="1600" b="1" dirty="0"/>
              <a:t> </a:t>
            </a:r>
            <a:r>
              <a:rPr lang="en-US" altLang="zh-CN" sz="1600" b="1" dirty="0">
                <a:solidFill>
                  <a:srgbClr val="FF0000"/>
                </a:solidFill>
              </a:rPr>
              <a:t>Full()</a:t>
            </a:r>
            <a:r>
              <a:rPr lang="en-US" altLang="zh-CN" sz="1600" b="1" dirty="0"/>
              <a:t>;			</a:t>
            </a:r>
            <a:endParaRPr lang="en-US" altLang="zh-CN" sz="1600" b="1" dirty="0"/>
          </a:p>
          <a:p>
            <a:pPr eaLnBrk="1" hangingPunct="1">
              <a:lnSpc>
                <a:spcPct val="80000"/>
              </a:lnSpc>
              <a:buFontTx/>
              <a:buNone/>
            </a:pPr>
            <a:r>
              <a:rPr lang="en-US" altLang="zh-CN" sz="1600" b="1" dirty="0"/>
              <a:t>    s[++top]=a;</a:t>
            </a:r>
            <a:endParaRPr lang="en-US" altLang="zh-CN" sz="1600" b="1" dirty="0"/>
          </a:p>
          <a:p>
            <a:pPr eaLnBrk="1" hangingPunct="1">
              <a:lnSpc>
                <a:spcPct val="80000"/>
              </a:lnSpc>
              <a:buFontTx/>
              <a:buNone/>
            </a:pPr>
            <a:r>
              <a:rPr lang="en-US" altLang="zh-CN" sz="1600" b="1" dirty="0"/>
              <a:t>}</a:t>
            </a:r>
            <a:endParaRPr lang="en-US" altLang="zh-CN" sz="1600" b="1" dirty="0"/>
          </a:p>
          <a:p>
            <a:pPr eaLnBrk="1" hangingPunct="1">
              <a:lnSpc>
                <a:spcPct val="80000"/>
              </a:lnSpc>
              <a:buFontTx/>
              <a:buNone/>
            </a:pPr>
            <a:r>
              <a:rPr lang="en-US" altLang="zh-CN" sz="1600" b="1" dirty="0" err="1"/>
              <a:t>int</a:t>
            </a:r>
            <a:r>
              <a:rPr lang="en-US" altLang="zh-CN" sz="1600" b="1" dirty="0"/>
              <a:t> Stack::pop(){</a:t>
            </a:r>
            <a:endParaRPr lang="en-US" altLang="zh-CN" sz="1600" b="1" dirty="0"/>
          </a:p>
          <a:p>
            <a:pPr eaLnBrk="1" hangingPunct="1">
              <a:lnSpc>
                <a:spcPct val="80000"/>
              </a:lnSpc>
              <a:buFontTx/>
              <a:buNone/>
            </a:pPr>
            <a:r>
              <a:rPr lang="en-US" altLang="zh-CN" sz="1600" b="1" dirty="0"/>
              <a:t>    if(top&lt;0)  </a:t>
            </a:r>
            <a:r>
              <a:rPr lang="en-US" altLang="zh-CN" sz="1600" b="1" dirty="0">
                <a:solidFill>
                  <a:srgbClr val="0000CC"/>
                </a:solidFill>
              </a:rPr>
              <a:t> throw</a:t>
            </a:r>
            <a:r>
              <a:rPr lang="en-US" altLang="zh-CN" sz="1600" b="1" dirty="0"/>
              <a:t> </a:t>
            </a:r>
            <a:r>
              <a:rPr lang="en-US" altLang="zh-CN" sz="1600" b="1" dirty="0">
                <a:solidFill>
                  <a:srgbClr val="FF0000"/>
                </a:solidFill>
              </a:rPr>
              <a:t>Empty()</a:t>
            </a:r>
            <a:r>
              <a:rPr lang="en-US" altLang="zh-CN" sz="1600" b="1" dirty="0"/>
              <a:t>;	</a:t>
            </a:r>
            <a:endParaRPr lang="en-US" altLang="zh-CN" sz="1600" b="1" dirty="0"/>
          </a:p>
          <a:p>
            <a:pPr eaLnBrk="1" hangingPunct="1">
              <a:lnSpc>
                <a:spcPct val="80000"/>
              </a:lnSpc>
              <a:buFontTx/>
              <a:buNone/>
            </a:pPr>
            <a:r>
              <a:rPr lang="en-US" altLang="zh-CN" sz="1600" b="1" dirty="0"/>
              <a:t>    return s[top--];</a:t>
            </a:r>
            <a:endParaRPr lang="en-US" altLang="zh-CN" sz="1600" b="1" dirty="0"/>
          </a:p>
          <a:p>
            <a:pPr eaLnBrk="1" hangingPunct="1">
              <a:lnSpc>
                <a:spcPct val="80000"/>
              </a:lnSpc>
              <a:buFontTx/>
              <a:buNone/>
            </a:pPr>
            <a:r>
              <a:rPr lang="en-US" altLang="zh-CN" sz="1600" b="1" dirty="0"/>
              <a:t>}</a:t>
            </a:r>
            <a:endParaRPr lang="en-US" altLang="zh-CN" sz="1600" b="1" dirty="0"/>
          </a:p>
          <a:p>
            <a:pPr eaLnBrk="1" hangingPunct="1">
              <a:lnSpc>
                <a:spcPct val="80000"/>
              </a:lnSpc>
              <a:buFontTx/>
              <a:buNone/>
            </a:pPr>
            <a:endParaRPr lang="zh-CN" altLang="en-US" sz="1800" b="1" kern="0" dirty="0"/>
          </a:p>
        </p:txBody>
      </p:sp>
      <p:sp>
        <p:nvSpPr>
          <p:cNvPr id="4" name="Rectangle 3"/>
          <p:cNvSpPr txBox="1">
            <a:spLocks noChangeArrowheads="1"/>
          </p:cNvSpPr>
          <p:nvPr/>
        </p:nvSpPr>
        <p:spPr bwMode="auto">
          <a:xfrm>
            <a:off x="4355911" y="1700215"/>
            <a:ext cx="4594989" cy="495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a:t>void main(){</a:t>
            </a:r>
            <a:endParaRPr lang="en-US" altLang="zh-CN" sz="1600" b="1" kern="0" dirty="0"/>
          </a:p>
          <a:p>
            <a:pPr eaLnBrk="1" hangingPunct="1">
              <a:lnSpc>
                <a:spcPct val="80000"/>
              </a:lnSpc>
              <a:buFontTx/>
              <a:buNone/>
            </a:pPr>
            <a:r>
              <a:rPr lang="en-US" altLang="zh-CN" sz="1600" b="1" kern="0" dirty="0"/>
              <a:t>    Stack s;</a:t>
            </a:r>
            <a:endParaRPr lang="en-US" altLang="zh-CN" sz="1600" b="1" kern="0" dirty="0"/>
          </a:p>
          <a:p>
            <a:pPr eaLnBrk="1" hangingPunct="1">
              <a:lnSpc>
                <a:spcPct val="80000"/>
              </a:lnSpc>
              <a:buFontTx/>
              <a:buNone/>
            </a:pPr>
            <a:r>
              <a:rPr lang="en-US" altLang="zh-CN" sz="1600" b="1" kern="0" dirty="0"/>
              <a:t>    </a:t>
            </a:r>
            <a:r>
              <a:rPr lang="en-US" altLang="zh-CN" sz="1600" b="1" kern="0" dirty="0">
                <a:solidFill>
                  <a:srgbClr val="0000CC"/>
                </a:solidFill>
              </a:rPr>
              <a:t>try</a:t>
            </a:r>
            <a:r>
              <a:rPr lang="en-US" altLang="zh-CN" sz="1600" b="1" kern="0" dirty="0"/>
              <a:t>{</a:t>
            </a:r>
            <a:endParaRPr lang="en-US" altLang="zh-CN" sz="1600" b="1" kern="0" dirty="0"/>
          </a:p>
          <a:p>
            <a:pPr eaLnBrk="1" hangingPunct="1">
              <a:lnSpc>
                <a:spcPct val="80000"/>
              </a:lnSpc>
              <a:buFontTx/>
              <a:buNone/>
            </a:pPr>
            <a:r>
              <a:rPr lang="en-US" altLang="zh-CN" sz="1600" b="1" kern="0" dirty="0"/>
              <a:t>        </a:t>
            </a:r>
            <a:r>
              <a:rPr lang="en-US" altLang="zh-CN" sz="1600" b="1" kern="0" dirty="0" err="1"/>
              <a:t>s.push</a:t>
            </a:r>
            <a:r>
              <a:rPr lang="en-US" altLang="zh-CN" sz="1600" b="1" kern="0" dirty="0"/>
              <a:t>(10);        </a:t>
            </a:r>
            <a:endParaRPr lang="en-US" altLang="zh-CN" sz="1600" b="1" kern="0" dirty="0"/>
          </a:p>
          <a:p>
            <a:pPr eaLnBrk="1" hangingPunct="1">
              <a:lnSpc>
                <a:spcPct val="80000"/>
              </a:lnSpc>
              <a:buFontTx/>
              <a:buNone/>
            </a:pPr>
            <a:r>
              <a:rPr lang="en-US" altLang="zh-CN" sz="1600" b="1" kern="0" dirty="0"/>
              <a:t>	  </a:t>
            </a:r>
            <a:r>
              <a:rPr lang="en-US" altLang="zh-CN" sz="1600" b="1" kern="0" dirty="0" err="1"/>
              <a:t>s.push</a:t>
            </a:r>
            <a:r>
              <a:rPr lang="en-US" altLang="zh-CN" sz="1600" b="1" kern="0" dirty="0"/>
              <a:t>(20);        </a:t>
            </a:r>
            <a:endParaRPr lang="en-US" altLang="zh-CN" sz="1600" b="1" kern="0" dirty="0"/>
          </a:p>
          <a:p>
            <a:pPr eaLnBrk="1" hangingPunct="1">
              <a:lnSpc>
                <a:spcPct val="80000"/>
              </a:lnSpc>
              <a:buFontTx/>
              <a:buNone/>
            </a:pPr>
            <a:r>
              <a:rPr lang="en-US" altLang="zh-CN" sz="1600" b="1" kern="0" dirty="0"/>
              <a:t>        </a:t>
            </a:r>
            <a:r>
              <a:rPr lang="en-US" altLang="zh-CN" sz="1600" b="1" kern="0" dirty="0" err="1"/>
              <a:t>s.push</a:t>
            </a:r>
            <a:r>
              <a:rPr lang="en-US" altLang="zh-CN" sz="1600" b="1" kern="0" dirty="0"/>
              <a:t>(30);</a:t>
            </a:r>
            <a:endParaRPr lang="en-US" altLang="zh-CN" sz="1600" b="1" kern="0" dirty="0"/>
          </a:p>
          <a:p>
            <a:pPr eaLnBrk="1" hangingPunct="1">
              <a:lnSpc>
                <a:spcPct val="80000"/>
              </a:lnSpc>
              <a:buFontTx/>
              <a:buNone/>
            </a:pPr>
            <a:r>
              <a:rPr lang="en-US" altLang="zh-CN" sz="1600" b="1" kern="0" dirty="0">
                <a:solidFill>
                  <a:srgbClr val="FF0000"/>
                </a:solidFill>
              </a:rPr>
              <a:t>        //</a:t>
            </a:r>
            <a:r>
              <a:rPr lang="en-US" altLang="zh-CN" sz="1600" b="1" kern="0" dirty="0" err="1">
                <a:solidFill>
                  <a:srgbClr val="FF0000"/>
                </a:solidFill>
              </a:rPr>
              <a:t>s.push</a:t>
            </a:r>
            <a:r>
              <a:rPr lang="en-US" altLang="zh-CN" sz="1600" b="1" kern="0" dirty="0">
                <a:solidFill>
                  <a:srgbClr val="FF0000"/>
                </a:solidFill>
              </a:rPr>
              <a:t>(40);    </a:t>
            </a:r>
            <a:endParaRPr lang="zh-CN" altLang="en-US" sz="1600" b="1" kern="0" dirty="0">
              <a:solidFill>
                <a:srgbClr val="FF0000"/>
              </a:solidFill>
            </a:endParaRPr>
          </a:p>
          <a:p>
            <a:pPr eaLnBrk="1" hangingPunct="1">
              <a:lnSpc>
                <a:spcPct val="80000"/>
              </a:lnSpc>
              <a:buFontTx/>
              <a:buNone/>
            </a:pPr>
            <a:r>
              <a:rPr lang="zh-CN" altLang="en-US" sz="1600" b="1" kern="0" dirty="0"/>
              <a:t>        </a:t>
            </a:r>
            <a:r>
              <a:rPr lang="en-US" altLang="zh-CN" sz="1600" b="1" kern="0" dirty="0" err="1"/>
              <a:t>cout</a:t>
            </a:r>
            <a:r>
              <a:rPr lang="en-US" altLang="zh-CN" sz="1600" b="1" kern="0" dirty="0"/>
              <a:t>&lt;&lt;</a:t>
            </a:r>
            <a:r>
              <a:rPr lang="en-US" altLang="zh-CN" sz="1600" b="1" kern="0" dirty="0" err="1"/>
              <a:t>s.pop</a:t>
            </a:r>
            <a:r>
              <a:rPr lang="en-US" altLang="zh-CN" sz="1600" b="1" kern="0" dirty="0"/>
              <a:t>()&lt;&lt;</a:t>
            </a:r>
            <a:r>
              <a:rPr lang="en-US" altLang="zh-CN" sz="1600" b="1" kern="0" dirty="0" err="1"/>
              <a:t>endl</a:t>
            </a:r>
            <a:r>
              <a:rPr lang="en-US" altLang="zh-CN" sz="1600" b="1" kern="0" dirty="0"/>
              <a:t>;</a:t>
            </a:r>
            <a:endParaRPr lang="en-US" altLang="zh-CN" sz="1600" b="1" kern="0" dirty="0"/>
          </a:p>
          <a:p>
            <a:pPr eaLnBrk="1" hangingPunct="1">
              <a:lnSpc>
                <a:spcPct val="80000"/>
              </a:lnSpc>
              <a:buFontTx/>
              <a:buNone/>
            </a:pPr>
            <a:r>
              <a:rPr lang="en-US" altLang="zh-CN" sz="1600" b="1" kern="0" dirty="0"/>
              <a:t>        </a:t>
            </a:r>
            <a:r>
              <a:rPr lang="en-US" altLang="zh-CN" sz="1600" b="1" kern="0" dirty="0" err="1"/>
              <a:t>cout</a:t>
            </a:r>
            <a:r>
              <a:rPr lang="en-US" altLang="zh-CN" sz="1600" b="1" kern="0" dirty="0"/>
              <a:t>&lt;&lt;</a:t>
            </a:r>
            <a:r>
              <a:rPr lang="en-US" altLang="zh-CN" sz="1600" b="1" kern="0" dirty="0" err="1"/>
              <a:t>s.pop</a:t>
            </a:r>
            <a:r>
              <a:rPr lang="en-US" altLang="zh-CN" sz="1600" b="1" kern="0" dirty="0"/>
              <a:t>()&lt;&lt;</a:t>
            </a:r>
            <a:r>
              <a:rPr lang="en-US" altLang="zh-CN" sz="1600" b="1" kern="0" dirty="0" err="1"/>
              <a:t>endl</a:t>
            </a:r>
            <a:r>
              <a:rPr lang="en-US" altLang="zh-CN" sz="1600" b="1" kern="0" dirty="0"/>
              <a:t>;</a:t>
            </a:r>
            <a:endParaRPr lang="en-US" altLang="zh-CN" sz="1600" b="1" kern="0" dirty="0"/>
          </a:p>
          <a:p>
            <a:pPr eaLnBrk="1" hangingPunct="1">
              <a:lnSpc>
                <a:spcPct val="80000"/>
              </a:lnSpc>
              <a:buFontTx/>
              <a:buNone/>
            </a:pPr>
            <a:r>
              <a:rPr lang="en-US" altLang="zh-CN" sz="1600" b="1" kern="0" dirty="0"/>
              <a:t>        </a:t>
            </a:r>
            <a:r>
              <a:rPr lang="en-US" altLang="zh-CN" sz="1600" b="1" kern="0" dirty="0" err="1"/>
              <a:t>cout</a:t>
            </a:r>
            <a:r>
              <a:rPr lang="en-US" altLang="zh-CN" sz="1600" b="1" kern="0" dirty="0"/>
              <a:t>&lt;&lt;</a:t>
            </a:r>
            <a:r>
              <a:rPr lang="en-US" altLang="zh-CN" sz="1600" b="1" kern="0" dirty="0" err="1"/>
              <a:t>s.pop</a:t>
            </a:r>
            <a:r>
              <a:rPr lang="en-US" altLang="zh-CN" sz="1600" b="1" kern="0" dirty="0"/>
              <a:t>()&lt;&lt;</a:t>
            </a:r>
            <a:r>
              <a:rPr lang="en-US" altLang="zh-CN" sz="1600" b="1" kern="0" dirty="0" err="1"/>
              <a:t>endl</a:t>
            </a:r>
            <a:r>
              <a:rPr lang="en-US" altLang="zh-CN" sz="1600" b="1" kern="0" dirty="0"/>
              <a:t>;</a:t>
            </a:r>
            <a:endParaRPr lang="en-US" altLang="zh-CN" sz="1600" b="1" kern="0" dirty="0"/>
          </a:p>
          <a:p>
            <a:pPr eaLnBrk="1" hangingPunct="1">
              <a:lnSpc>
                <a:spcPct val="80000"/>
              </a:lnSpc>
              <a:buFontTx/>
              <a:buNone/>
            </a:pPr>
            <a:r>
              <a:rPr lang="en-US" altLang="zh-CN" sz="1600" b="1" kern="0" dirty="0">
                <a:solidFill>
                  <a:srgbClr val="FF0000"/>
                </a:solidFill>
              </a:rPr>
              <a:t>        </a:t>
            </a:r>
            <a:r>
              <a:rPr lang="en-US" altLang="zh-CN" sz="1600" b="1" kern="0" dirty="0" err="1">
                <a:solidFill>
                  <a:srgbClr val="FF0000"/>
                </a:solidFill>
              </a:rPr>
              <a:t>cout</a:t>
            </a:r>
            <a:r>
              <a:rPr lang="en-US" altLang="zh-CN" sz="1600" b="1" kern="0" dirty="0">
                <a:solidFill>
                  <a:srgbClr val="FF0000"/>
                </a:solidFill>
              </a:rPr>
              <a:t>&lt;&lt;</a:t>
            </a:r>
            <a:r>
              <a:rPr lang="en-US" altLang="zh-CN" sz="1600" b="1" kern="0" dirty="0" err="1">
                <a:solidFill>
                  <a:srgbClr val="FF0000"/>
                </a:solidFill>
              </a:rPr>
              <a:t>s.pop</a:t>
            </a:r>
            <a:r>
              <a:rPr lang="en-US" altLang="zh-CN" sz="1600" b="1" kern="0" dirty="0">
                <a:solidFill>
                  <a:srgbClr val="FF0000"/>
                </a:solidFill>
              </a:rPr>
              <a:t>()&lt;&lt;</a:t>
            </a:r>
            <a:r>
              <a:rPr lang="en-US" altLang="zh-CN" sz="1600" b="1" kern="0" dirty="0" err="1">
                <a:solidFill>
                  <a:srgbClr val="FF0000"/>
                </a:solidFill>
              </a:rPr>
              <a:t>endl</a:t>
            </a:r>
            <a:r>
              <a:rPr lang="en-US" altLang="zh-CN" sz="1600" b="1" kern="0" dirty="0">
                <a:solidFill>
                  <a:srgbClr val="FF0000"/>
                </a:solidFill>
              </a:rPr>
              <a:t>;  </a:t>
            </a:r>
            <a:endParaRPr lang="en-US" altLang="zh-CN" sz="1600" b="1" kern="0" dirty="0">
              <a:solidFill>
                <a:srgbClr val="FF0000"/>
              </a:solidFill>
            </a:endParaRPr>
          </a:p>
          <a:p>
            <a:pPr eaLnBrk="1" hangingPunct="1">
              <a:lnSpc>
                <a:spcPct val="80000"/>
              </a:lnSpc>
              <a:buFontTx/>
              <a:buNone/>
            </a:pPr>
            <a:r>
              <a:rPr lang="en-US" altLang="zh-CN" sz="1600" b="1" kern="0" dirty="0">
                <a:solidFill>
                  <a:srgbClr val="FF0000"/>
                </a:solidFill>
              </a:rPr>
              <a:t>		</a:t>
            </a:r>
            <a:endParaRPr lang="en-US" altLang="zh-CN" sz="1600" b="1" kern="0" dirty="0">
              <a:solidFill>
                <a:srgbClr val="FF0000"/>
              </a:solidFill>
            </a:endParaRPr>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r>
              <a:rPr lang="en-US" altLang="zh-CN" sz="1600" b="1" kern="0" dirty="0"/>
              <a:t>    </a:t>
            </a:r>
            <a:r>
              <a:rPr lang="en-US" altLang="zh-CN" sz="1600" b="1" kern="0" dirty="0">
                <a:solidFill>
                  <a:srgbClr val="0000CC"/>
                </a:solidFill>
              </a:rPr>
              <a:t>catch</a:t>
            </a:r>
            <a:r>
              <a:rPr lang="en-US" altLang="zh-CN" sz="1600" b="1" kern="0" dirty="0"/>
              <a:t>(Full){    </a:t>
            </a:r>
            <a:endParaRPr lang="en-US" altLang="zh-CN" sz="1600" b="1" kern="0" dirty="0"/>
          </a:p>
          <a:p>
            <a:pPr eaLnBrk="1" hangingPunct="1">
              <a:lnSpc>
                <a:spcPct val="80000"/>
              </a:lnSpc>
              <a:buFontTx/>
              <a:buNone/>
            </a:pPr>
            <a:r>
              <a:rPr lang="en-US" altLang="zh-CN" sz="1600" b="1" kern="0" dirty="0"/>
              <a:t>	</a:t>
            </a:r>
            <a:r>
              <a:rPr lang="en-US" altLang="zh-CN" sz="1600" b="1" kern="0" dirty="0" err="1"/>
              <a:t>cout</a:t>
            </a:r>
            <a:r>
              <a:rPr lang="en-US" altLang="zh-CN" sz="1600" b="1" kern="0" dirty="0"/>
              <a:t>&lt;&lt;"Exception: Stack Full"&lt;&lt;</a:t>
            </a:r>
            <a:r>
              <a:rPr lang="en-US" altLang="zh-CN" sz="1600" b="1" kern="0" dirty="0" err="1"/>
              <a:t>endl</a:t>
            </a:r>
            <a:r>
              <a:rPr lang="en-US" altLang="zh-CN" sz="1600" b="1" kern="0" dirty="0"/>
              <a:t>; }</a:t>
            </a:r>
            <a:endParaRPr lang="en-US" altLang="zh-CN" sz="1600" b="1" kern="0" dirty="0"/>
          </a:p>
          <a:p>
            <a:pPr eaLnBrk="1" hangingPunct="1">
              <a:lnSpc>
                <a:spcPct val="80000"/>
              </a:lnSpc>
              <a:buFontTx/>
              <a:buNone/>
            </a:pPr>
            <a:r>
              <a:rPr lang="en-US" altLang="zh-CN" sz="1600" b="1" kern="0" dirty="0"/>
              <a:t>    </a:t>
            </a:r>
            <a:r>
              <a:rPr lang="en-US" altLang="zh-CN" sz="1600" b="1" kern="0" dirty="0">
                <a:solidFill>
                  <a:srgbClr val="0000CC"/>
                </a:solidFill>
              </a:rPr>
              <a:t>catch</a:t>
            </a:r>
            <a:r>
              <a:rPr lang="en-US" altLang="zh-CN" sz="1600" b="1" kern="0" dirty="0"/>
              <a:t>(Empty){	   </a:t>
            </a:r>
            <a:endParaRPr lang="en-US" altLang="zh-CN" sz="1600" b="1" kern="0" dirty="0"/>
          </a:p>
          <a:p>
            <a:pPr eaLnBrk="1" hangingPunct="1">
              <a:lnSpc>
                <a:spcPct val="80000"/>
              </a:lnSpc>
              <a:buFontTx/>
              <a:buNone/>
            </a:pPr>
            <a:r>
              <a:rPr lang="en-US" altLang="zh-CN" sz="1600" b="1" kern="0" dirty="0"/>
              <a:t>	</a:t>
            </a:r>
            <a:r>
              <a:rPr lang="en-US" altLang="zh-CN" sz="1600" b="1" kern="0" dirty="0" err="1"/>
              <a:t>cout</a:t>
            </a:r>
            <a:r>
              <a:rPr lang="en-US" altLang="zh-CN" sz="1600" b="1" kern="0" dirty="0"/>
              <a:t>&lt;&lt;"Exception: Stack Empty"&lt;&lt;</a:t>
            </a:r>
            <a:r>
              <a:rPr lang="en-US" altLang="zh-CN" sz="1600" b="1" kern="0" dirty="0" err="1"/>
              <a:t>endl</a:t>
            </a:r>
            <a:r>
              <a:rPr lang="en-US" altLang="zh-CN" sz="1600" b="1" kern="0" dirty="0"/>
              <a:t>; }</a:t>
            </a:r>
            <a:endParaRPr lang="en-US" altLang="zh-CN" sz="1600" b="1" kern="0" dirty="0"/>
          </a:p>
          <a:p>
            <a:pPr eaLnBrk="1" hangingPunct="1">
              <a:lnSpc>
                <a:spcPct val="80000"/>
              </a:lnSpc>
              <a:buFontTx/>
              <a:buNone/>
            </a:pPr>
            <a:r>
              <a:rPr lang="en-US" altLang="zh-CN" sz="1600" b="1" kern="0" dirty="0"/>
              <a:t>}</a:t>
            </a:r>
            <a:endParaRPr lang="zh-CN" altLang="en-US" sz="16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1000"/>
                                        <p:tgtEl>
                                          <p:spTgt spid="3">
                                            <p:txEl>
                                              <p:pRg st="14" end="14"/>
                                            </p:txEl>
                                          </p:spTgt>
                                        </p:tgtEl>
                                      </p:cBhvr>
                                    </p:animEffect>
                                    <p:anim calcmode="lin" valueType="num">
                                      <p:cBhvr>
                                        <p:cTn id="5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1000"/>
                                        <p:tgtEl>
                                          <p:spTgt spid="3">
                                            <p:txEl>
                                              <p:pRg st="15" end="15"/>
                                            </p:txEl>
                                          </p:spTgt>
                                        </p:tgtEl>
                                      </p:cBhvr>
                                    </p:animEffect>
                                    <p:anim calcmode="lin" valueType="num">
                                      <p:cBhvr>
                                        <p:cTn id="5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1000"/>
                                        <p:tgtEl>
                                          <p:spTgt spid="3">
                                            <p:txEl>
                                              <p:pRg st="16" end="16"/>
                                            </p:txEl>
                                          </p:spTgt>
                                        </p:tgtEl>
                                      </p:cBhvr>
                                    </p:animEffect>
                                    <p:anim calcmode="lin" valueType="num">
                                      <p:cBhvr>
                                        <p:cTn id="6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1000"/>
                                        <p:tgtEl>
                                          <p:spTgt spid="3">
                                            <p:txEl>
                                              <p:pRg st="17" end="17"/>
                                            </p:txEl>
                                          </p:spTgt>
                                        </p:tgtEl>
                                      </p:cBhvr>
                                    </p:animEffect>
                                    <p:anim calcmode="lin" valueType="num">
                                      <p:cBhvr>
                                        <p:cTn id="67"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fade">
                                      <p:cBhvr>
                                        <p:cTn id="71" dur="1000"/>
                                        <p:tgtEl>
                                          <p:spTgt spid="3">
                                            <p:txEl>
                                              <p:pRg st="18" end="18"/>
                                            </p:txEl>
                                          </p:spTgt>
                                        </p:tgtEl>
                                      </p:cBhvr>
                                    </p:animEffect>
                                    <p:anim calcmode="lin" valueType="num">
                                      <p:cBhvr>
                                        <p:cTn id="72"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9" end="19"/>
                                            </p:txEl>
                                          </p:spTgt>
                                        </p:tgtEl>
                                        <p:attrNameLst>
                                          <p:attrName>style.visibility</p:attrName>
                                        </p:attrNameLst>
                                      </p:cBhvr>
                                      <p:to>
                                        <p:strVal val="visible"/>
                                      </p:to>
                                    </p:set>
                                    <p:animEffect transition="in" filter="fade">
                                      <p:cBhvr>
                                        <p:cTn id="76" dur="1000"/>
                                        <p:tgtEl>
                                          <p:spTgt spid="3">
                                            <p:txEl>
                                              <p:pRg st="19" end="19"/>
                                            </p:txEl>
                                          </p:spTgt>
                                        </p:tgtEl>
                                      </p:cBhvr>
                                    </p:animEffect>
                                    <p:anim calcmode="lin" valueType="num">
                                      <p:cBhvr>
                                        <p:cTn id="77"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20" end="20"/>
                                            </p:txEl>
                                          </p:spTgt>
                                        </p:tgtEl>
                                        <p:attrNameLst>
                                          <p:attrName>style.visibility</p:attrName>
                                        </p:attrNameLst>
                                      </p:cBhvr>
                                      <p:to>
                                        <p:strVal val="visible"/>
                                      </p:to>
                                    </p:set>
                                    <p:animEffect transition="in" filter="fade">
                                      <p:cBhvr>
                                        <p:cTn id="81" dur="1000"/>
                                        <p:tgtEl>
                                          <p:spTgt spid="3">
                                            <p:txEl>
                                              <p:pRg st="20" end="20"/>
                                            </p:txEl>
                                          </p:spTgt>
                                        </p:tgtEl>
                                      </p:cBhvr>
                                    </p:animEffect>
                                    <p:anim calcmode="lin" valueType="num">
                                      <p:cBhvr>
                                        <p:cTn id="82"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21" end="21"/>
                                            </p:txEl>
                                          </p:spTgt>
                                        </p:tgtEl>
                                        <p:attrNameLst>
                                          <p:attrName>style.visibility</p:attrName>
                                        </p:attrNameLst>
                                      </p:cBhvr>
                                      <p:to>
                                        <p:strVal val="visible"/>
                                      </p:to>
                                    </p:set>
                                    <p:animEffect transition="in" filter="fade">
                                      <p:cBhvr>
                                        <p:cTn id="86" dur="1000"/>
                                        <p:tgtEl>
                                          <p:spTgt spid="3">
                                            <p:txEl>
                                              <p:pRg st="21" end="21"/>
                                            </p:txEl>
                                          </p:spTgt>
                                        </p:tgtEl>
                                      </p:cBhvr>
                                    </p:animEffect>
                                    <p:anim calcmode="lin" valueType="num">
                                      <p:cBhvr>
                                        <p:cTn id="87"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4">
                                            <p:txEl>
                                              <p:pRg st="0" end="0"/>
                                            </p:txEl>
                                          </p:spTgt>
                                        </p:tgtEl>
                                        <p:attrNameLst>
                                          <p:attrName>style.visibility</p:attrName>
                                        </p:attrNameLst>
                                      </p:cBhvr>
                                      <p:to>
                                        <p:strVal val="visible"/>
                                      </p:to>
                                    </p:set>
                                    <p:animEffect transition="in" filter="fade">
                                      <p:cBhvr>
                                        <p:cTn id="93" dur="1000"/>
                                        <p:tgtEl>
                                          <p:spTgt spid="4">
                                            <p:txEl>
                                              <p:pRg st="0" end="0"/>
                                            </p:txEl>
                                          </p:spTgt>
                                        </p:tgtEl>
                                      </p:cBhvr>
                                    </p:animEffect>
                                    <p:anim calcmode="lin" valueType="num">
                                      <p:cBhvr>
                                        <p:cTn id="9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4">
                                            <p:txEl>
                                              <p:pRg st="1" end="1"/>
                                            </p:txEl>
                                          </p:spTgt>
                                        </p:tgtEl>
                                        <p:attrNameLst>
                                          <p:attrName>style.visibility</p:attrName>
                                        </p:attrNameLst>
                                      </p:cBhvr>
                                      <p:to>
                                        <p:strVal val="visible"/>
                                      </p:to>
                                    </p:set>
                                    <p:animEffect transition="in" filter="fade">
                                      <p:cBhvr>
                                        <p:cTn id="98" dur="1000"/>
                                        <p:tgtEl>
                                          <p:spTgt spid="4">
                                            <p:txEl>
                                              <p:pRg st="1" end="1"/>
                                            </p:txEl>
                                          </p:spTgt>
                                        </p:tgtEl>
                                      </p:cBhvr>
                                    </p:animEffect>
                                    <p:anim calcmode="lin" valueType="num">
                                      <p:cBhvr>
                                        <p:cTn id="9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4">
                                            <p:txEl>
                                              <p:pRg st="2" end="2"/>
                                            </p:txEl>
                                          </p:spTgt>
                                        </p:tgtEl>
                                        <p:attrNameLst>
                                          <p:attrName>style.visibility</p:attrName>
                                        </p:attrNameLst>
                                      </p:cBhvr>
                                      <p:to>
                                        <p:strVal val="visible"/>
                                      </p:to>
                                    </p:set>
                                    <p:animEffect transition="in" filter="fade">
                                      <p:cBhvr>
                                        <p:cTn id="103" dur="1000"/>
                                        <p:tgtEl>
                                          <p:spTgt spid="4">
                                            <p:txEl>
                                              <p:pRg st="2" end="2"/>
                                            </p:txEl>
                                          </p:spTgt>
                                        </p:tgtEl>
                                      </p:cBhvr>
                                    </p:animEffect>
                                    <p:anim calcmode="lin" valueType="num">
                                      <p:cBhvr>
                                        <p:cTn id="10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05"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
                                            <p:txEl>
                                              <p:pRg st="3" end="3"/>
                                            </p:txEl>
                                          </p:spTgt>
                                        </p:tgtEl>
                                        <p:attrNameLst>
                                          <p:attrName>style.visibility</p:attrName>
                                        </p:attrNameLst>
                                      </p:cBhvr>
                                      <p:to>
                                        <p:strVal val="visible"/>
                                      </p:to>
                                    </p:set>
                                    <p:animEffect transition="in" filter="fade">
                                      <p:cBhvr>
                                        <p:cTn id="108" dur="1000"/>
                                        <p:tgtEl>
                                          <p:spTgt spid="4">
                                            <p:txEl>
                                              <p:pRg st="3" end="3"/>
                                            </p:txEl>
                                          </p:spTgt>
                                        </p:tgtEl>
                                      </p:cBhvr>
                                    </p:animEffect>
                                    <p:anim calcmode="lin" valueType="num">
                                      <p:cBhvr>
                                        <p:cTn id="10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10"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
                                            <p:txEl>
                                              <p:pRg st="4" end="4"/>
                                            </p:txEl>
                                          </p:spTgt>
                                        </p:tgtEl>
                                        <p:attrNameLst>
                                          <p:attrName>style.visibility</p:attrName>
                                        </p:attrNameLst>
                                      </p:cBhvr>
                                      <p:to>
                                        <p:strVal val="visible"/>
                                      </p:to>
                                    </p:set>
                                    <p:animEffect transition="in" filter="fade">
                                      <p:cBhvr>
                                        <p:cTn id="113" dur="1000"/>
                                        <p:tgtEl>
                                          <p:spTgt spid="4">
                                            <p:txEl>
                                              <p:pRg st="4" end="4"/>
                                            </p:txEl>
                                          </p:spTgt>
                                        </p:tgtEl>
                                      </p:cBhvr>
                                    </p:animEffect>
                                    <p:anim calcmode="lin" valueType="num">
                                      <p:cBhvr>
                                        <p:cTn id="11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15"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
                                            <p:txEl>
                                              <p:pRg st="5" end="5"/>
                                            </p:txEl>
                                          </p:spTgt>
                                        </p:tgtEl>
                                        <p:attrNameLst>
                                          <p:attrName>style.visibility</p:attrName>
                                        </p:attrNameLst>
                                      </p:cBhvr>
                                      <p:to>
                                        <p:strVal val="visible"/>
                                      </p:to>
                                    </p:set>
                                    <p:animEffect transition="in" filter="fade">
                                      <p:cBhvr>
                                        <p:cTn id="118" dur="1000"/>
                                        <p:tgtEl>
                                          <p:spTgt spid="4">
                                            <p:txEl>
                                              <p:pRg st="5" end="5"/>
                                            </p:txEl>
                                          </p:spTgt>
                                        </p:tgtEl>
                                      </p:cBhvr>
                                    </p:animEffect>
                                    <p:anim calcmode="lin" valueType="num">
                                      <p:cBhvr>
                                        <p:cTn id="11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20"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4">
                                            <p:txEl>
                                              <p:pRg st="6" end="6"/>
                                            </p:txEl>
                                          </p:spTgt>
                                        </p:tgtEl>
                                        <p:attrNameLst>
                                          <p:attrName>style.visibility</p:attrName>
                                        </p:attrNameLst>
                                      </p:cBhvr>
                                      <p:to>
                                        <p:strVal val="visible"/>
                                      </p:to>
                                    </p:set>
                                    <p:animEffect transition="in" filter="fade">
                                      <p:cBhvr>
                                        <p:cTn id="123" dur="1000"/>
                                        <p:tgtEl>
                                          <p:spTgt spid="4">
                                            <p:txEl>
                                              <p:pRg st="6" end="6"/>
                                            </p:txEl>
                                          </p:spTgt>
                                        </p:tgtEl>
                                      </p:cBhvr>
                                    </p:animEffect>
                                    <p:anim calcmode="lin" valueType="num">
                                      <p:cBhvr>
                                        <p:cTn id="12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2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4">
                                            <p:txEl>
                                              <p:pRg st="7" end="7"/>
                                            </p:txEl>
                                          </p:spTgt>
                                        </p:tgtEl>
                                        <p:attrNameLst>
                                          <p:attrName>style.visibility</p:attrName>
                                        </p:attrNameLst>
                                      </p:cBhvr>
                                      <p:to>
                                        <p:strVal val="visible"/>
                                      </p:to>
                                    </p:set>
                                    <p:animEffect transition="in" filter="fade">
                                      <p:cBhvr>
                                        <p:cTn id="128" dur="1000"/>
                                        <p:tgtEl>
                                          <p:spTgt spid="4">
                                            <p:txEl>
                                              <p:pRg st="7" end="7"/>
                                            </p:txEl>
                                          </p:spTgt>
                                        </p:tgtEl>
                                      </p:cBhvr>
                                    </p:animEffect>
                                    <p:anim calcmode="lin" valueType="num">
                                      <p:cBhvr>
                                        <p:cTn id="12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30"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4">
                                            <p:txEl>
                                              <p:pRg st="8" end="8"/>
                                            </p:txEl>
                                          </p:spTgt>
                                        </p:tgtEl>
                                        <p:attrNameLst>
                                          <p:attrName>style.visibility</p:attrName>
                                        </p:attrNameLst>
                                      </p:cBhvr>
                                      <p:to>
                                        <p:strVal val="visible"/>
                                      </p:to>
                                    </p:set>
                                    <p:animEffect transition="in" filter="fade">
                                      <p:cBhvr>
                                        <p:cTn id="133" dur="1000"/>
                                        <p:tgtEl>
                                          <p:spTgt spid="4">
                                            <p:txEl>
                                              <p:pRg st="8" end="8"/>
                                            </p:txEl>
                                          </p:spTgt>
                                        </p:tgtEl>
                                      </p:cBhvr>
                                    </p:animEffect>
                                    <p:anim calcmode="lin" valueType="num">
                                      <p:cBhvr>
                                        <p:cTn id="13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35"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4">
                                            <p:txEl>
                                              <p:pRg st="9" end="9"/>
                                            </p:txEl>
                                          </p:spTgt>
                                        </p:tgtEl>
                                        <p:attrNameLst>
                                          <p:attrName>style.visibility</p:attrName>
                                        </p:attrNameLst>
                                      </p:cBhvr>
                                      <p:to>
                                        <p:strVal val="visible"/>
                                      </p:to>
                                    </p:set>
                                    <p:animEffect transition="in" filter="fade">
                                      <p:cBhvr>
                                        <p:cTn id="138" dur="1000"/>
                                        <p:tgtEl>
                                          <p:spTgt spid="4">
                                            <p:txEl>
                                              <p:pRg st="9" end="9"/>
                                            </p:txEl>
                                          </p:spTgt>
                                        </p:tgtEl>
                                      </p:cBhvr>
                                    </p:animEffect>
                                    <p:anim calcmode="lin" valueType="num">
                                      <p:cBhvr>
                                        <p:cTn id="13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0"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4">
                                            <p:txEl>
                                              <p:pRg st="10" end="10"/>
                                            </p:txEl>
                                          </p:spTgt>
                                        </p:tgtEl>
                                        <p:attrNameLst>
                                          <p:attrName>style.visibility</p:attrName>
                                        </p:attrNameLst>
                                      </p:cBhvr>
                                      <p:to>
                                        <p:strVal val="visible"/>
                                      </p:to>
                                    </p:set>
                                    <p:animEffect transition="in" filter="fade">
                                      <p:cBhvr>
                                        <p:cTn id="143" dur="1000"/>
                                        <p:tgtEl>
                                          <p:spTgt spid="4">
                                            <p:txEl>
                                              <p:pRg st="10" end="10"/>
                                            </p:txEl>
                                          </p:spTgt>
                                        </p:tgtEl>
                                      </p:cBhvr>
                                    </p:animEffect>
                                    <p:anim calcmode="lin" valueType="num">
                                      <p:cBhvr>
                                        <p:cTn id="14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5"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4">
                                            <p:txEl>
                                              <p:pRg st="11" end="11"/>
                                            </p:txEl>
                                          </p:spTgt>
                                        </p:tgtEl>
                                        <p:attrNameLst>
                                          <p:attrName>style.visibility</p:attrName>
                                        </p:attrNameLst>
                                      </p:cBhvr>
                                      <p:to>
                                        <p:strVal val="visible"/>
                                      </p:to>
                                    </p:set>
                                    <p:animEffect transition="in" filter="fade">
                                      <p:cBhvr>
                                        <p:cTn id="148" dur="1000"/>
                                        <p:tgtEl>
                                          <p:spTgt spid="4">
                                            <p:txEl>
                                              <p:pRg st="11" end="11"/>
                                            </p:txEl>
                                          </p:spTgt>
                                        </p:tgtEl>
                                      </p:cBhvr>
                                    </p:animEffect>
                                    <p:anim calcmode="lin" valueType="num">
                                      <p:cBhvr>
                                        <p:cTn id="14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50"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0"/>
                                  </p:stCondLst>
                                  <p:childTnLst>
                                    <p:set>
                                      <p:cBhvr>
                                        <p:cTn id="152" dur="1" fill="hold">
                                          <p:stCondLst>
                                            <p:cond delay="0"/>
                                          </p:stCondLst>
                                        </p:cTn>
                                        <p:tgtEl>
                                          <p:spTgt spid="4">
                                            <p:txEl>
                                              <p:pRg st="12" end="12"/>
                                            </p:txEl>
                                          </p:spTgt>
                                        </p:tgtEl>
                                        <p:attrNameLst>
                                          <p:attrName>style.visibility</p:attrName>
                                        </p:attrNameLst>
                                      </p:cBhvr>
                                      <p:to>
                                        <p:strVal val="visible"/>
                                      </p:to>
                                    </p:set>
                                    <p:animEffect transition="in" filter="fade">
                                      <p:cBhvr>
                                        <p:cTn id="153" dur="1000"/>
                                        <p:tgtEl>
                                          <p:spTgt spid="4">
                                            <p:txEl>
                                              <p:pRg st="12" end="12"/>
                                            </p:txEl>
                                          </p:spTgt>
                                        </p:tgtEl>
                                      </p:cBhvr>
                                    </p:animEffect>
                                    <p:anim calcmode="lin" valueType="num">
                                      <p:cBhvr>
                                        <p:cTn id="15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55"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4">
                                            <p:txEl>
                                              <p:pRg st="13" end="13"/>
                                            </p:txEl>
                                          </p:spTgt>
                                        </p:tgtEl>
                                        <p:attrNameLst>
                                          <p:attrName>style.visibility</p:attrName>
                                        </p:attrNameLst>
                                      </p:cBhvr>
                                      <p:to>
                                        <p:strVal val="visible"/>
                                      </p:to>
                                    </p:set>
                                    <p:animEffect transition="in" filter="fade">
                                      <p:cBhvr>
                                        <p:cTn id="158" dur="1000"/>
                                        <p:tgtEl>
                                          <p:spTgt spid="4">
                                            <p:txEl>
                                              <p:pRg st="13" end="13"/>
                                            </p:txEl>
                                          </p:spTgt>
                                        </p:tgtEl>
                                      </p:cBhvr>
                                    </p:animEffect>
                                    <p:anim calcmode="lin" valueType="num">
                                      <p:cBhvr>
                                        <p:cTn id="15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60"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61" presetID="42" presetClass="entr" presetSubtype="0" fill="hold" nodeType="withEffect">
                                  <p:stCondLst>
                                    <p:cond delay="0"/>
                                  </p:stCondLst>
                                  <p:childTnLst>
                                    <p:set>
                                      <p:cBhvr>
                                        <p:cTn id="162" dur="1" fill="hold">
                                          <p:stCondLst>
                                            <p:cond delay="0"/>
                                          </p:stCondLst>
                                        </p:cTn>
                                        <p:tgtEl>
                                          <p:spTgt spid="4">
                                            <p:txEl>
                                              <p:pRg st="14" end="14"/>
                                            </p:txEl>
                                          </p:spTgt>
                                        </p:tgtEl>
                                        <p:attrNameLst>
                                          <p:attrName>style.visibility</p:attrName>
                                        </p:attrNameLst>
                                      </p:cBhvr>
                                      <p:to>
                                        <p:strVal val="visible"/>
                                      </p:to>
                                    </p:set>
                                    <p:animEffect transition="in" filter="fade">
                                      <p:cBhvr>
                                        <p:cTn id="163" dur="1000"/>
                                        <p:tgtEl>
                                          <p:spTgt spid="4">
                                            <p:txEl>
                                              <p:pRg st="14" end="14"/>
                                            </p:txEl>
                                          </p:spTgt>
                                        </p:tgtEl>
                                      </p:cBhvr>
                                    </p:animEffect>
                                    <p:anim calcmode="lin" valueType="num">
                                      <p:cBhvr>
                                        <p:cTn id="164"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65"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66" presetID="42" presetClass="entr" presetSubtype="0" fill="hold" nodeType="withEffect">
                                  <p:stCondLst>
                                    <p:cond delay="0"/>
                                  </p:stCondLst>
                                  <p:childTnLst>
                                    <p:set>
                                      <p:cBhvr>
                                        <p:cTn id="167" dur="1" fill="hold">
                                          <p:stCondLst>
                                            <p:cond delay="0"/>
                                          </p:stCondLst>
                                        </p:cTn>
                                        <p:tgtEl>
                                          <p:spTgt spid="4">
                                            <p:txEl>
                                              <p:pRg st="15" end="15"/>
                                            </p:txEl>
                                          </p:spTgt>
                                        </p:tgtEl>
                                        <p:attrNameLst>
                                          <p:attrName>style.visibility</p:attrName>
                                        </p:attrNameLst>
                                      </p:cBhvr>
                                      <p:to>
                                        <p:strVal val="visible"/>
                                      </p:to>
                                    </p:set>
                                    <p:animEffect transition="in" filter="fade">
                                      <p:cBhvr>
                                        <p:cTn id="168" dur="1000"/>
                                        <p:tgtEl>
                                          <p:spTgt spid="4">
                                            <p:txEl>
                                              <p:pRg st="15" end="15"/>
                                            </p:txEl>
                                          </p:spTgt>
                                        </p:tgtEl>
                                      </p:cBhvr>
                                    </p:animEffect>
                                    <p:anim calcmode="lin" valueType="num">
                                      <p:cBhvr>
                                        <p:cTn id="169"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70"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71" presetID="42" presetClass="entr" presetSubtype="0" fill="hold" nodeType="withEffect">
                                  <p:stCondLst>
                                    <p:cond delay="0"/>
                                  </p:stCondLst>
                                  <p:childTnLst>
                                    <p:set>
                                      <p:cBhvr>
                                        <p:cTn id="172" dur="1" fill="hold">
                                          <p:stCondLst>
                                            <p:cond delay="0"/>
                                          </p:stCondLst>
                                        </p:cTn>
                                        <p:tgtEl>
                                          <p:spTgt spid="4">
                                            <p:txEl>
                                              <p:pRg st="16" end="16"/>
                                            </p:txEl>
                                          </p:spTgt>
                                        </p:tgtEl>
                                        <p:attrNameLst>
                                          <p:attrName>style.visibility</p:attrName>
                                        </p:attrNameLst>
                                      </p:cBhvr>
                                      <p:to>
                                        <p:strVal val="visible"/>
                                      </p:to>
                                    </p:set>
                                    <p:animEffect transition="in" filter="fade">
                                      <p:cBhvr>
                                        <p:cTn id="173" dur="1000"/>
                                        <p:tgtEl>
                                          <p:spTgt spid="4">
                                            <p:txEl>
                                              <p:pRg st="16" end="16"/>
                                            </p:txEl>
                                          </p:spTgt>
                                        </p:tgtEl>
                                      </p:cBhvr>
                                    </p:animEffect>
                                    <p:anim calcmode="lin" valueType="num">
                                      <p:cBhvr>
                                        <p:cTn id="174"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75"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76" presetID="42" presetClass="entr" presetSubtype="0" fill="hold" nodeType="withEffect">
                                  <p:stCondLst>
                                    <p:cond delay="0"/>
                                  </p:stCondLst>
                                  <p:childTnLst>
                                    <p:set>
                                      <p:cBhvr>
                                        <p:cTn id="177" dur="1" fill="hold">
                                          <p:stCondLst>
                                            <p:cond delay="0"/>
                                          </p:stCondLst>
                                        </p:cTn>
                                        <p:tgtEl>
                                          <p:spTgt spid="4">
                                            <p:txEl>
                                              <p:pRg st="17" end="17"/>
                                            </p:txEl>
                                          </p:spTgt>
                                        </p:tgtEl>
                                        <p:attrNameLst>
                                          <p:attrName>style.visibility</p:attrName>
                                        </p:attrNameLst>
                                      </p:cBhvr>
                                      <p:to>
                                        <p:strVal val="visible"/>
                                      </p:to>
                                    </p:set>
                                    <p:animEffect transition="in" filter="fade">
                                      <p:cBhvr>
                                        <p:cTn id="178" dur="1000"/>
                                        <p:tgtEl>
                                          <p:spTgt spid="4">
                                            <p:txEl>
                                              <p:pRg st="17" end="17"/>
                                            </p:txEl>
                                          </p:spTgt>
                                        </p:tgtEl>
                                      </p:cBhvr>
                                    </p:animEffect>
                                    <p:anim calcmode="lin" valueType="num">
                                      <p:cBhvr>
                                        <p:cTn id="179"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80" dur="1000" fill="hold"/>
                                        <p:tgtEl>
                                          <p:spTgt spid="4">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Modify the Full exception class in </a:t>
            </a:r>
            <a:r>
              <a:rPr lang="en-US" altLang="zh-CN"/>
              <a:t>the last example</a:t>
            </a:r>
            <a:r>
              <a:rPr lang="zh-CN" altLang="en-US"/>
              <a:t>. The modified Full class has a constructor and member functions, and also a data member. These members can be used to obtain information about elements that were not pushed onto the stack when the exception occurred.</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79512" y="1052736"/>
            <a:ext cx="3888432" cy="568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FontTx/>
              <a:buNone/>
            </a:pPr>
            <a:r>
              <a:rPr lang="en-US" altLang="zh-CN" sz="1600" b="1" kern="0" dirty="0"/>
              <a:t>#include &lt;</a:t>
            </a:r>
            <a:r>
              <a:rPr lang="en-US" altLang="zh-CN" sz="1600" b="1" kern="0" dirty="0" err="1"/>
              <a:t>iostream</a:t>
            </a:r>
            <a:r>
              <a:rPr lang="en-US" altLang="zh-CN" sz="1600" b="1" kern="0" dirty="0"/>
              <a:t>&gt;</a:t>
            </a:r>
            <a:endParaRPr lang="en-US" altLang="zh-CN" sz="1600" b="1" kern="0" dirty="0"/>
          </a:p>
          <a:p>
            <a:pPr eaLnBrk="1" hangingPunct="1">
              <a:lnSpc>
                <a:spcPct val="90000"/>
              </a:lnSpc>
              <a:buFontTx/>
              <a:buNone/>
            </a:pPr>
            <a:r>
              <a:rPr lang="en-US" altLang="zh-CN" sz="1600" b="1" kern="0" dirty="0"/>
              <a:t>using namespace </a:t>
            </a:r>
            <a:r>
              <a:rPr lang="en-US" altLang="zh-CN" sz="1600" b="1" kern="0" dirty="0" err="1"/>
              <a:t>std</a:t>
            </a:r>
            <a:r>
              <a:rPr lang="en-US" altLang="zh-CN" sz="1600" b="1" kern="0" dirty="0"/>
              <a:t>;</a:t>
            </a:r>
            <a:endParaRPr lang="en-US" altLang="zh-CN" sz="1600" b="1" kern="0" dirty="0"/>
          </a:p>
          <a:p>
            <a:pPr eaLnBrk="1" hangingPunct="1">
              <a:lnSpc>
                <a:spcPct val="90000"/>
              </a:lnSpc>
              <a:buFontTx/>
              <a:buNone/>
            </a:pPr>
            <a:r>
              <a:rPr lang="en-US" altLang="zh-CN" sz="1600" b="1" kern="0" dirty="0" err="1"/>
              <a:t>const</a:t>
            </a:r>
            <a:r>
              <a:rPr lang="en-US" altLang="zh-CN" sz="1600" b="1" kern="0" dirty="0"/>
              <a:t> </a:t>
            </a:r>
            <a:r>
              <a:rPr lang="en-US" altLang="zh-CN" sz="1600" b="1" kern="0" dirty="0" err="1"/>
              <a:t>int</a:t>
            </a:r>
            <a:r>
              <a:rPr lang="en-US" altLang="zh-CN" sz="1600" b="1" kern="0" dirty="0"/>
              <a:t> MAX=3;</a:t>
            </a:r>
            <a:endParaRPr lang="en-US" altLang="zh-CN" sz="1600" b="1" kern="0" dirty="0"/>
          </a:p>
          <a:p>
            <a:pPr eaLnBrk="1" hangingPunct="1">
              <a:lnSpc>
                <a:spcPct val="90000"/>
              </a:lnSpc>
              <a:buFontTx/>
              <a:buNone/>
            </a:pPr>
            <a:r>
              <a:rPr lang="en-US" altLang="zh-CN" sz="1600" b="1" kern="0" dirty="0"/>
              <a:t>class </a:t>
            </a:r>
            <a:r>
              <a:rPr lang="en-US" altLang="zh-CN" sz="1600" b="1" kern="0" dirty="0">
                <a:solidFill>
                  <a:srgbClr val="0000CC"/>
                </a:solidFill>
              </a:rPr>
              <a:t>Full</a:t>
            </a:r>
            <a:r>
              <a:rPr lang="en-US" altLang="zh-CN" sz="1600" b="1" kern="0" dirty="0"/>
              <a:t>{</a:t>
            </a:r>
            <a:endParaRPr lang="en-US" altLang="zh-CN" sz="1600" b="1" kern="0" dirty="0"/>
          </a:p>
          <a:p>
            <a:pPr eaLnBrk="1" hangingPunct="1">
              <a:lnSpc>
                <a:spcPct val="90000"/>
              </a:lnSpc>
              <a:buFontTx/>
              <a:buNone/>
            </a:pPr>
            <a:r>
              <a:rPr lang="en-US" altLang="zh-CN" sz="1600" b="1" kern="0" dirty="0"/>
              <a:t>    </a:t>
            </a:r>
            <a:r>
              <a:rPr lang="en-US" altLang="zh-CN" sz="1600" b="1" kern="0" dirty="0" err="1"/>
              <a:t>int</a:t>
            </a:r>
            <a:r>
              <a:rPr lang="en-US" altLang="zh-CN" sz="1600" b="1" kern="0" dirty="0"/>
              <a:t> a;</a:t>
            </a:r>
            <a:endParaRPr lang="en-US" altLang="zh-CN" sz="1600" b="1" kern="0" dirty="0"/>
          </a:p>
          <a:p>
            <a:pPr eaLnBrk="1" hangingPunct="1">
              <a:lnSpc>
                <a:spcPct val="90000"/>
              </a:lnSpc>
              <a:buFontTx/>
              <a:buNone/>
            </a:pPr>
            <a:r>
              <a:rPr lang="en-US" altLang="zh-CN" sz="1600" b="1" kern="0" dirty="0"/>
              <a:t>public:</a:t>
            </a:r>
            <a:endParaRPr lang="en-US" altLang="zh-CN" sz="1600" b="1" kern="0" dirty="0"/>
          </a:p>
          <a:p>
            <a:pPr eaLnBrk="1" hangingPunct="1">
              <a:lnSpc>
                <a:spcPct val="90000"/>
              </a:lnSpc>
              <a:buFontTx/>
              <a:buNone/>
            </a:pPr>
            <a:r>
              <a:rPr lang="en-US" altLang="zh-CN" sz="1600" b="1" kern="0" dirty="0">
                <a:solidFill>
                  <a:srgbClr val="0000CC"/>
                </a:solidFill>
              </a:rPr>
              <a:t>    Full(</a:t>
            </a:r>
            <a:r>
              <a:rPr lang="en-US" altLang="zh-CN" sz="1600" b="1" kern="0" dirty="0" err="1">
                <a:solidFill>
                  <a:srgbClr val="0000CC"/>
                </a:solidFill>
              </a:rPr>
              <a:t>int</a:t>
            </a:r>
            <a:r>
              <a:rPr lang="en-US" altLang="zh-CN" sz="1600" b="1" kern="0" dirty="0">
                <a:solidFill>
                  <a:srgbClr val="0000CC"/>
                </a:solidFill>
              </a:rPr>
              <a:t> </a:t>
            </a:r>
            <a:r>
              <a:rPr lang="en-US" altLang="zh-CN" sz="1600" b="1" kern="0" dirty="0" err="1">
                <a:solidFill>
                  <a:srgbClr val="0000CC"/>
                </a:solidFill>
              </a:rPr>
              <a:t>i</a:t>
            </a:r>
            <a:r>
              <a:rPr lang="en-US" altLang="zh-CN" sz="1600" b="1" kern="0" dirty="0">
                <a:solidFill>
                  <a:srgbClr val="0000CC"/>
                </a:solidFill>
              </a:rPr>
              <a:t>):a(</a:t>
            </a:r>
            <a:r>
              <a:rPr lang="en-US" altLang="zh-CN" sz="1600" b="1" kern="0" dirty="0" err="1">
                <a:solidFill>
                  <a:srgbClr val="0000CC"/>
                </a:solidFill>
              </a:rPr>
              <a:t>i</a:t>
            </a:r>
            <a:r>
              <a:rPr lang="en-US" altLang="zh-CN" sz="1600" b="1" kern="0" dirty="0">
                <a:solidFill>
                  <a:srgbClr val="0000CC"/>
                </a:solidFill>
              </a:rPr>
              <a:t>){}</a:t>
            </a:r>
            <a:endParaRPr lang="en-US" altLang="zh-CN" sz="1600" b="1" kern="0" dirty="0">
              <a:solidFill>
                <a:srgbClr val="0000CC"/>
              </a:solidFill>
            </a:endParaRPr>
          </a:p>
          <a:p>
            <a:pPr eaLnBrk="1" hangingPunct="1">
              <a:lnSpc>
                <a:spcPct val="90000"/>
              </a:lnSpc>
              <a:buFontTx/>
              <a:buNone/>
            </a:pPr>
            <a:r>
              <a:rPr lang="en-US" altLang="zh-CN" sz="1600" b="1" kern="0" dirty="0">
                <a:solidFill>
                  <a:srgbClr val="0000CC"/>
                </a:solidFill>
              </a:rPr>
              <a:t>    </a:t>
            </a:r>
            <a:r>
              <a:rPr lang="en-US" altLang="zh-CN" sz="1600" b="1" kern="0" dirty="0" err="1">
                <a:solidFill>
                  <a:srgbClr val="0000CC"/>
                </a:solidFill>
              </a:rPr>
              <a:t>int</a:t>
            </a:r>
            <a:r>
              <a:rPr lang="en-US" altLang="zh-CN" sz="1600" b="1" kern="0" dirty="0">
                <a:solidFill>
                  <a:srgbClr val="0000CC"/>
                </a:solidFill>
              </a:rPr>
              <a:t> </a:t>
            </a:r>
            <a:r>
              <a:rPr lang="en-US" altLang="zh-CN" sz="1600" b="1" kern="0" dirty="0" err="1">
                <a:solidFill>
                  <a:srgbClr val="0000CC"/>
                </a:solidFill>
              </a:rPr>
              <a:t>getValue</a:t>
            </a:r>
            <a:r>
              <a:rPr lang="en-US" altLang="zh-CN" sz="1600" b="1" kern="0" dirty="0">
                <a:solidFill>
                  <a:srgbClr val="0000CC"/>
                </a:solidFill>
              </a:rPr>
              <a:t>(){return a;}</a:t>
            </a:r>
            <a:endParaRPr lang="en-US" altLang="zh-CN" sz="1600" b="1" kern="0" dirty="0">
              <a:solidFill>
                <a:srgbClr val="0000CC"/>
              </a:solidFill>
            </a:endParaRPr>
          </a:p>
          <a:p>
            <a:pPr eaLnBrk="1" hangingPunct="1">
              <a:lnSpc>
                <a:spcPct val="90000"/>
              </a:lnSpc>
              <a:buFontTx/>
              <a:buNone/>
            </a:pPr>
            <a:r>
              <a:rPr lang="en-US" altLang="zh-CN" sz="1600" b="1" kern="0" dirty="0"/>
              <a:t>};</a:t>
            </a:r>
            <a:endParaRPr lang="en-US" altLang="zh-CN" sz="1600" b="1" kern="0" dirty="0"/>
          </a:p>
          <a:p>
            <a:pPr eaLnBrk="1" hangingPunct="1">
              <a:lnSpc>
                <a:spcPct val="90000"/>
              </a:lnSpc>
              <a:buFontTx/>
              <a:buNone/>
            </a:pPr>
            <a:r>
              <a:rPr lang="en-US" altLang="zh-CN" sz="1600" b="1" kern="0" dirty="0"/>
              <a:t>class </a:t>
            </a:r>
            <a:r>
              <a:rPr lang="en-US" altLang="zh-CN" sz="1600" b="1" kern="0" dirty="0">
                <a:solidFill>
                  <a:srgbClr val="0000CC"/>
                </a:solidFill>
              </a:rPr>
              <a:t>Empty</a:t>
            </a:r>
            <a:r>
              <a:rPr lang="en-US" altLang="zh-CN" sz="1600" b="1" kern="0" dirty="0"/>
              <a:t>{};</a:t>
            </a:r>
            <a:endParaRPr lang="en-US" altLang="zh-CN" sz="1600" b="1" kern="0" dirty="0"/>
          </a:p>
          <a:p>
            <a:pPr eaLnBrk="1" hangingPunct="1">
              <a:lnSpc>
                <a:spcPct val="80000"/>
              </a:lnSpc>
              <a:buFontTx/>
              <a:buNone/>
            </a:pPr>
            <a:r>
              <a:rPr lang="en-US" altLang="zh-CN" sz="1600" b="1" dirty="0"/>
              <a:t>class </a:t>
            </a:r>
            <a:r>
              <a:rPr lang="en-US" altLang="zh-CN" sz="1600" b="1" dirty="0">
                <a:solidFill>
                  <a:srgbClr val="0000CC"/>
                </a:solidFill>
              </a:rPr>
              <a:t>Stack</a:t>
            </a:r>
            <a:r>
              <a:rPr lang="en-US" altLang="zh-CN" sz="1600" b="1" dirty="0"/>
              <a:t>{</a:t>
            </a:r>
            <a:endParaRPr lang="en-US" altLang="zh-CN" sz="1600" b="1" dirty="0"/>
          </a:p>
          <a:p>
            <a:pPr eaLnBrk="1" hangingPunct="1">
              <a:lnSpc>
                <a:spcPct val="80000"/>
              </a:lnSpc>
              <a:buFontTx/>
              <a:buNone/>
            </a:pPr>
            <a:r>
              <a:rPr lang="en-US" altLang="zh-CN" sz="1600" b="1" dirty="0"/>
              <a:t>private:</a:t>
            </a:r>
            <a:endParaRPr lang="en-US" altLang="zh-CN" sz="1600" b="1" dirty="0"/>
          </a:p>
          <a:p>
            <a:pPr eaLnBrk="1" hangingPunct="1">
              <a:lnSpc>
                <a:spcPct val="80000"/>
              </a:lnSpc>
              <a:buFontTx/>
              <a:buNone/>
            </a:pPr>
            <a:r>
              <a:rPr lang="en-US" altLang="zh-CN" sz="1600" b="1" dirty="0"/>
              <a:t>    </a:t>
            </a:r>
            <a:r>
              <a:rPr lang="en-US" altLang="zh-CN" sz="1600" b="1" dirty="0" err="1"/>
              <a:t>int</a:t>
            </a:r>
            <a:r>
              <a:rPr lang="en-US" altLang="zh-CN" sz="1600" b="1" dirty="0"/>
              <a:t> s[MAX];</a:t>
            </a:r>
            <a:endParaRPr lang="en-US" altLang="zh-CN" sz="1600" b="1" dirty="0"/>
          </a:p>
          <a:p>
            <a:pPr eaLnBrk="1" hangingPunct="1">
              <a:lnSpc>
                <a:spcPct val="80000"/>
              </a:lnSpc>
              <a:buFontTx/>
              <a:buNone/>
            </a:pPr>
            <a:r>
              <a:rPr lang="en-US" altLang="zh-CN" sz="1600" b="1" dirty="0"/>
              <a:t>    </a:t>
            </a:r>
            <a:r>
              <a:rPr lang="en-US" altLang="zh-CN" sz="1600" b="1" dirty="0" err="1"/>
              <a:t>int</a:t>
            </a:r>
            <a:r>
              <a:rPr lang="en-US" altLang="zh-CN" sz="1600" b="1" dirty="0"/>
              <a:t> top;</a:t>
            </a:r>
            <a:endParaRPr lang="en-US" altLang="zh-CN" sz="1600" b="1" dirty="0"/>
          </a:p>
          <a:p>
            <a:pPr eaLnBrk="1" hangingPunct="1">
              <a:lnSpc>
                <a:spcPct val="80000"/>
              </a:lnSpc>
              <a:buFontTx/>
              <a:buNone/>
            </a:pPr>
            <a:r>
              <a:rPr lang="en-US" altLang="zh-CN" sz="1600" b="1" dirty="0"/>
              <a:t>public:</a:t>
            </a:r>
            <a:endParaRPr lang="en-US" altLang="zh-CN" sz="1600" b="1" dirty="0"/>
          </a:p>
          <a:p>
            <a:pPr eaLnBrk="1" hangingPunct="1">
              <a:lnSpc>
                <a:spcPct val="80000"/>
              </a:lnSpc>
              <a:buFontTx/>
              <a:buNone/>
            </a:pPr>
            <a:r>
              <a:rPr lang="en-US" altLang="zh-CN" sz="1600" b="1" dirty="0"/>
              <a:t>    Stack(){top=-1;}</a:t>
            </a:r>
            <a:endParaRPr lang="en-US" altLang="zh-CN" sz="1600" b="1" dirty="0"/>
          </a:p>
          <a:p>
            <a:pPr eaLnBrk="1" hangingPunct="1">
              <a:lnSpc>
                <a:spcPct val="80000"/>
              </a:lnSpc>
              <a:buFontTx/>
              <a:buNone/>
            </a:pPr>
            <a:r>
              <a:rPr lang="en-US" altLang="zh-CN" sz="1600" b="1" dirty="0"/>
              <a:t>    void push(</a:t>
            </a:r>
            <a:r>
              <a:rPr lang="en-US" altLang="zh-CN" sz="1600" b="1" dirty="0" err="1"/>
              <a:t>int</a:t>
            </a:r>
            <a:r>
              <a:rPr lang="en-US" altLang="zh-CN" sz="1600" b="1" dirty="0"/>
              <a:t> a){</a:t>
            </a:r>
            <a:endParaRPr lang="en-US" altLang="zh-CN" sz="1600" b="1" dirty="0"/>
          </a:p>
          <a:p>
            <a:pPr eaLnBrk="1" hangingPunct="1">
              <a:lnSpc>
                <a:spcPct val="80000"/>
              </a:lnSpc>
              <a:buFontTx/>
              <a:buNone/>
            </a:pPr>
            <a:r>
              <a:rPr lang="en-US" altLang="zh-CN" sz="1600" b="1" dirty="0"/>
              <a:t>        if(top&gt;=MAX-1)  </a:t>
            </a:r>
            <a:endParaRPr lang="en-US" altLang="zh-CN" sz="1600" b="1" dirty="0"/>
          </a:p>
          <a:p>
            <a:pPr lvl="2" eaLnBrk="1" hangingPunct="1">
              <a:lnSpc>
                <a:spcPct val="80000"/>
              </a:lnSpc>
              <a:buFontTx/>
              <a:buNone/>
            </a:pPr>
            <a:r>
              <a:rPr lang="en-US" altLang="zh-CN" sz="1600" b="1" dirty="0">
                <a:solidFill>
                  <a:srgbClr val="0000CC"/>
                </a:solidFill>
              </a:rPr>
              <a:t>throw Full(a)</a:t>
            </a:r>
            <a:r>
              <a:rPr lang="en-US" altLang="zh-CN" sz="1600" b="1" dirty="0"/>
              <a:t>;			</a:t>
            </a:r>
            <a:endParaRPr lang="en-US" altLang="zh-CN" sz="1600" b="1" dirty="0"/>
          </a:p>
          <a:p>
            <a:pPr eaLnBrk="1" hangingPunct="1">
              <a:lnSpc>
                <a:spcPct val="80000"/>
              </a:lnSpc>
              <a:buFontTx/>
              <a:buNone/>
            </a:pPr>
            <a:r>
              <a:rPr lang="en-US" altLang="zh-CN" sz="1600" b="1" dirty="0"/>
              <a:t>        s[++top]=a;</a:t>
            </a:r>
            <a:endParaRPr lang="en-US" altLang="zh-CN" sz="1600" b="1" dirty="0"/>
          </a:p>
          <a:p>
            <a:pPr eaLnBrk="1" hangingPunct="1">
              <a:lnSpc>
                <a:spcPct val="80000"/>
              </a:lnSpc>
              <a:buFontTx/>
              <a:buNone/>
            </a:pPr>
            <a:r>
              <a:rPr lang="en-US" altLang="zh-CN" sz="1600" b="1" dirty="0"/>
              <a:t>    }</a:t>
            </a:r>
            <a:endParaRPr lang="en-US" altLang="zh-CN" sz="1600" b="1" dirty="0"/>
          </a:p>
          <a:p>
            <a:pPr eaLnBrk="1" hangingPunct="1">
              <a:lnSpc>
                <a:spcPct val="90000"/>
              </a:lnSpc>
              <a:buFontTx/>
              <a:buNone/>
            </a:pPr>
            <a:endParaRPr lang="zh-CN" altLang="en-US" sz="2000" b="1" kern="0" dirty="0"/>
          </a:p>
        </p:txBody>
      </p:sp>
      <p:sp>
        <p:nvSpPr>
          <p:cNvPr id="4" name="Rectangle 3"/>
          <p:cNvSpPr txBox="1">
            <a:spLocks noChangeArrowheads="1"/>
          </p:cNvSpPr>
          <p:nvPr/>
        </p:nvSpPr>
        <p:spPr bwMode="auto">
          <a:xfrm>
            <a:off x="4069891" y="1430776"/>
            <a:ext cx="4662067" cy="4932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err="1"/>
              <a:t>int</a:t>
            </a:r>
            <a:r>
              <a:rPr lang="en-US" altLang="zh-CN" sz="1600" b="1" kern="0" dirty="0"/>
              <a:t> pop(){</a:t>
            </a:r>
            <a:endParaRPr lang="en-US" altLang="zh-CN" sz="1600" b="1" kern="0" dirty="0"/>
          </a:p>
          <a:p>
            <a:pPr eaLnBrk="1" hangingPunct="1">
              <a:lnSpc>
                <a:spcPct val="80000"/>
              </a:lnSpc>
              <a:buFontTx/>
              <a:buNone/>
            </a:pPr>
            <a:r>
              <a:rPr lang="en-US" altLang="zh-CN" sz="1600" b="1" kern="0" dirty="0"/>
              <a:t>        if(top&lt;0)</a:t>
            </a:r>
            <a:endParaRPr lang="en-US" altLang="zh-CN" sz="1600" b="1" kern="0" dirty="0"/>
          </a:p>
          <a:p>
            <a:pPr eaLnBrk="1" hangingPunct="1">
              <a:lnSpc>
                <a:spcPct val="80000"/>
              </a:lnSpc>
              <a:buFontTx/>
              <a:buNone/>
            </a:pPr>
            <a:r>
              <a:rPr lang="en-US" altLang="zh-CN" sz="1600" b="1" kern="0" dirty="0"/>
              <a:t>              throw </a:t>
            </a:r>
            <a:r>
              <a:rPr lang="en-US" altLang="zh-CN" sz="1600" b="1" kern="0" dirty="0">
                <a:solidFill>
                  <a:srgbClr val="0000CC"/>
                </a:solidFill>
              </a:rPr>
              <a:t>Empty()</a:t>
            </a:r>
            <a:r>
              <a:rPr lang="en-US" altLang="zh-CN" sz="1600" b="1" kern="0" dirty="0"/>
              <a:t>;</a:t>
            </a:r>
            <a:endParaRPr lang="en-US" altLang="zh-CN" sz="1600" b="1" kern="0" dirty="0"/>
          </a:p>
          <a:p>
            <a:pPr eaLnBrk="1" hangingPunct="1">
              <a:lnSpc>
                <a:spcPct val="80000"/>
              </a:lnSpc>
              <a:buFontTx/>
              <a:buNone/>
            </a:pPr>
            <a:r>
              <a:rPr lang="en-US" altLang="zh-CN" sz="1600" b="1" kern="0" dirty="0"/>
              <a:t>        return s[top--];</a:t>
            </a:r>
            <a:endParaRPr lang="en-US" altLang="zh-CN" sz="1600" b="1" kern="0" dirty="0"/>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r>
              <a:rPr lang="en-US" altLang="zh-CN" sz="1600" b="1" kern="0" dirty="0"/>
              <a:t>};</a:t>
            </a:r>
            <a:endParaRPr lang="en-US" altLang="zh-CN" sz="1600" b="1" kern="0" dirty="0"/>
          </a:p>
          <a:p>
            <a:pPr eaLnBrk="1" hangingPunct="1">
              <a:lnSpc>
                <a:spcPct val="80000"/>
              </a:lnSpc>
              <a:buNone/>
            </a:pPr>
            <a:r>
              <a:rPr lang="en-US" altLang="zh-CN" sz="1600" b="1" kern="0" dirty="0"/>
              <a:t>void main(){</a:t>
            </a:r>
            <a:endParaRPr lang="en-US" altLang="zh-CN" sz="1600" b="1" kern="0" dirty="0"/>
          </a:p>
          <a:p>
            <a:pPr eaLnBrk="1" hangingPunct="1">
              <a:lnSpc>
                <a:spcPct val="80000"/>
              </a:lnSpc>
              <a:buNone/>
            </a:pPr>
            <a:r>
              <a:rPr lang="en-US" altLang="zh-CN" sz="1600" b="1" kern="0" dirty="0"/>
              <a:t>    Stack s;</a:t>
            </a:r>
            <a:endParaRPr lang="en-US" altLang="zh-CN" sz="1600" b="1" kern="0" dirty="0"/>
          </a:p>
          <a:p>
            <a:pPr eaLnBrk="1" hangingPunct="1">
              <a:lnSpc>
                <a:spcPct val="80000"/>
              </a:lnSpc>
              <a:buNone/>
            </a:pPr>
            <a:r>
              <a:rPr lang="en-US" altLang="zh-CN" sz="1600" b="1" kern="0" dirty="0"/>
              <a:t>    </a:t>
            </a:r>
            <a:r>
              <a:rPr lang="en-US" altLang="zh-CN" sz="1600" b="1" kern="0" dirty="0">
                <a:solidFill>
                  <a:srgbClr val="0000CC"/>
                </a:solidFill>
              </a:rPr>
              <a:t>try</a:t>
            </a:r>
            <a:r>
              <a:rPr lang="en-US" altLang="zh-CN" sz="1600" b="1" kern="0" dirty="0"/>
              <a:t>{</a:t>
            </a:r>
            <a:endParaRPr lang="en-US" altLang="zh-CN" sz="1600" b="1" kern="0" dirty="0"/>
          </a:p>
          <a:p>
            <a:pPr eaLnBrk="1" hangingPunct="1">
              <a:lnSpc>
                <a:spcPct val="80000"/>
              </a:lnSpc>
              <a:buNone/>
            </a:pPr>
            <a:r>
              <a:rPr lang="en-US" altLang="zh-CN" sz="1600" b="1" kern="0" dirty="0"/>
              <a:t>              </a:t>
            </a:r>
            <a:r>
              <a:rPr lang="en-US" altLang="zh-CN" sz="1600" b="1" kern="0" dirty="0" err="1"/>
              <a:t>s.push</a:t>
            </a:r>
            <a:r>
              <a:rPr lang="en-US" altLang="zh-CN" sz="1600" b="1" kern="0" dirty="0"/>
              <a:t>(10);  </a:t>
            </a:r>
            <a:endParaRPr lang="en-US" altLang="zh-CN" sz="1600" b="1" kern="0" dirty="0"/>
          </a:p>
          <a:p>
            <a:pPr eaLnBrk="1" hangingPunct="1">
              <a:lnSpc>
                <a:spcPct val="80000"/>
              </a:lnSpc>
              <a:buNone/>
            </a:pPr>
            <a:r>
              <a:rPr lang="en-US" altLang="zh-CN" sz="1600" b="1" kern="0" dirty="0"/>
              <a:t>              </a:t>
            </a:r>
            <a:r>
              <a:rPr lang="en-US" altLang="zh-CN" sz="1600" b="1" kern="0" dirty="0" err="1"/>
              <a:t>s.push</a:t>
            </a:r>
            <a:r>
              <a:rPr lang="en-US" altLang="zh-CN" sz="1600" b="1" kern="0" dirty="0"/>
              <a:t>(20);</a:t>
            </a:r>
            <a:endParaRPr lang="en-US" altLang="zh-CN" sz="1600" b="1" kern="0" dirty="0"/>
          </a:p>
          <a:p>
            <a:pPr eaLnBrk="1" hangingPunct="1">
              <a:lnSpc>
                <a:spcPct val="80000"/>
              </a:lnSpc>
              <a:buNone/>
            </a:pPr>
            <a:r>
              <a:rPr lang="en-US" altLang="zh-CN" sz="1600" b="1" kern="0" dirty="0"/>
              <a:t>              </a:t>
            </a:r>
            <a:r>
              <a:rPr lang="en-US" altLang="zh-CN" sz="1600" b="1" kern="0" dirty="0" err="1"/>
              <a:t>s.push</a:t>
            </a:r>
            <a:r>
              <a:rPr lang="en-US" altLang="zh-CN" sz="1600" b="1" kern="0" dirty="0"/>
              <a:t>(30);  </a:t>
            </a:r>
            <a:endParaRPr lang="en-US" altLang="zh-CN" sz="1600" b="1" kern="0" dirty="0"/>
          </a:p>
          <a:p>
            <a:pPr eaLnBrk="1" hangingPunct="1">
              <a:lnSpc>
                <a:spcPct val="80000"/>
              </a:lnSpc>
              <a:buNone/>
            </a:pPr>
            <a:r>
              <a:rPr lang="en-US" altLang="zh-CN" sz="1600" b="1" kern="0" dirty="0"/>
              <a:t>              </a:t>
            </a:r>
            <a:r>
              <a:rPr lang="en-US" altLang="zh-CN" sz="1600" b="1" kern="0" dirty="0" err="1"/>
              <a:t>s.push</a:t>
            </a:r>
            <a:r>
              <a:rPr lang="en-US" altLang="zh-CN" sz="1600" b="1" kern="0" dirty="0"/>
              <a:t>(40);</a:t>
            </a:r>
            <a:endParaRPr lang="en-US" altLang="zh-CN" sz="1600" b="1" kern="0" dirty="0"/>
          </a:p>
          <a:p>
            <a:pPr eaLnBrk="1" hangingPunct="1">
              <a:lnSpc>
                <a:spcPct val="80000"/>
              </a:lnSpc>
              <a:buNone/>
            </a:pPr>
            <a:r>
              <a:rPr lang="en-US" altLang="zh-CN" sz="1600" b="1" kern="0" dirty="0"/>
              <a:t>    }</a:t>
            </a:r>
            <a:endParaRPr lang="en-US" altLang="zh-CN" sz="1600" b="1" kern="0" dirty="0"/>
          </a:p>
          <a:p>
            <a:pPr eaLnBrk="1" hangingPunct="1">
              <a:lnSpc>
                <a:spcPct val="80000"/>
              </a:lnSpc>
              <a:buNone/>
            </a:pPr>
            <a:r>
              <a:rPr lang="en-US" altLang="zh-CN" sz="1600" b="1" kern="0" dirty="0"/>
              <a:t>    </a:t>
            </a:r>
            <a:r>
              <a:rPr lang="en-US" altLang="zh-CN" sz="1600" b="1" kern="0" dirty="0">
                <a:solidFill>
                  <a:srgbClr val="0000CC"/>
                </a:solidFill>
              </a:rPr>
              <a:t>catch</a:t>
            </a:r>
            <a:r>
              <a:rPr lang="en-US" altLang="zh-CN" sz="1600" b="1" kern="0" dirty="0"/>
              <a:t>(Full e){	</a:t>
            </a:r>
            <a:endParaRPr lang="en-US" altLang="zh-CN" sz="1600" b="1" kern="0" dirty="0"/>
          </a:p>
          <a:p>
            <a:pPr eaLnBrk="1" hangingPunct="1">
              <a:lnSpc>
                <a:spcPct val="80000"/>
              </a:lnSpc>
              <a:buNone/>
            </a:pPr>
            <a:r>
              <a:rPr lang="en-US" altLang="zh-CN" sz="1600" b="1" kern="0" dirty="0"/>
              <a:t>        </a:t>
            </a:r>
            <a:r>
              <a:rPr lang="en-US" altLang="zh-CN" sz="1600" b="1" kern="0" dirty="0" err="1"/>
              <a:t>cout</a:t>
            </a:r>
            <a:r>
              <a:rPr lang="en-US" altLang="zh-CN" sz="1600" b="1" kern="0" dirty="0"/>
              <a:t>&lt;&lt;"Exception: Stack Full..."&lt;&lt;</a:t>
            </a:r>
            <a:r>
              <a:rPr lang="en-US" altLang="zh-CN" sz="1600" b="1" kern="0" dirty="0" err="1"/>
              <a:t>endl</a:t>
            </a:r>
            <a:r>
              <a:rPr lang="en-US" altLang="zh-CN" sz="1600" b="1" kern="0" dirty="0"/>
              <a:t>;</a:t>
            </a:r>
            <a:endParaRPr lang="en-US" altLang="zh-CN" sz="1600" b="1" kern="0" dirty="0"/>
          </a:p>
          <a:p>
            <a:pPr eaLnBrk="1" hangingPunct="1">
              <a:lnSpc>
                <a:spcPct val="80000"/>
              </a:lnSpc>
              <a:buNone/>
            </a:pPr>
            <a:r>
              <a:rPr lang="en-US" altLang="zh-CN" sz="1600" b="1" kern="0" dirty="0"/>
              <a:t>        </a:t>
            </a:r>
            <a:r>
              <a:rPr lang="en-US" altLang="zh-CN" sz="1600" b="1" kern="0" dirty="0" err="1"/>
              <a:t>cout</a:t>
            </a:r>
            <a:r>
              <a:rPr lang="en-US" altLang="zh-CN" sz="1600" b="1" kern="0" dirty="0"/>
              <a:t>&lt;&lt;"The value not push in stack </a:t>
            </a:r>
            <a:r>
              <a:rPr lang="en-US" altLang="zh-CN" sz="1600" b="1" kern="0" dirty="0"/>
              <a:t>is:  "</a:t>
            </a:r>
            <a:endParaRPr lang="en-US" altLang="zh-CN" sz="1600" b="1" kern="0" dirty="0"/>
          </a:p>
          <a:p>
            <a:pPr eaLnBrk="1" hangingPunct="1">
              <a:lnSpc>
                <a:spcPct val="80000"/>
              </a:lnSpc>
              <a:buNone/>
            </a:pPr>
            <a:r>
              <a:rPr lang="en-US" altLang="zh-CN" sz="1600" b="1" kern="0" dirty="0"/>
              <a:t>                      &lt;&lt;</a:t>
            </a:r>
            <a:r>
              <a:rPr lang="en-US" altLang="zh-CN" sz="1600" b="1" kern="0" dirty="0" err="1"/>
              <a:t>e.getValue</a:t>
            </a:r>
            <a:r>
              <a:rPr lang="en-US" altLang="zh-CN" sz="1600" b="1" kern="0" dirty="0"/>
              <a:t>()&lt;&lt;</a:t>
            </a:r>
            <a:r>
              <a:rPr lang="en-US" altLang="zh-CN" sz="1600" b="1" kern="0" dirty="0" err="1"/>
              <a:t>endl</a:t>
            </a:r>
            <a:r>
              <a:rPr lang="en-US" altLang="zh-CN" sz="1600" b="1" kern="0" dirty="0"/>
              <a:t>; </a:t>
            </a:r>
            <a:endParaRPr lang="en-US" altLang="zh-CN" sz="1600" b="1" kern="0" dirty="0"/>
          </a:p>
          <a:p>
            <a:pPr eaLnBrk="1" hangingPunct="1">
              <a:lnSpc>
                <a:spcPct val="80000"/>
              </a:lnSpc>
              <a:buNone/>
            </a:pPr>
            <a:r>
              <a:rPr lang="en-US" altLang="zh-CN" sz="1600" b="1" kern="0" dirty="0"/>
              <a:t>    }</a:t>
            </a:r>
            <a:endParaRPr lang="en-US" altLang="zh-CN" sz="1600" b="1" kern="0" dirty="0"/>
          </a:p>
          <a:p>
            <a:pPr eaLnBrk="1" hangingPunct="1">
              <a:lnSpc>
                <a:spcPct val="80000"/>
              </a:lnSpc>
              <a:buNone/>
            </a:pPr>
            <a:r>
              <a:rPr lang="en-US" altLang="zh-CN" sz="1600" b="1" kern="0" dirty="0"/>
              <a:t>}</a:t>
            </a:r>
            <a:endParaRPr lang="zh-CN" altLang="en-US" sz="1600" b="1" kern="0" dirty="0"/>
          </a:p>
          <a:p>
            <a:pPr eaLnBrk="1" hangingPunct="1">
              <a:lnSpc>
                <a:spcPct val="80000"/>
              </a:lnSpc>
              <a:buFontTx/>
              <a:buNone/>
            </a:pPr>
            <a:endParaRPr lang="en-US" altLang="zh-CN" sz="2000" b="1" kern="0" dirty="0"/>
          </a:p>
          <a:p>
            <a:pPr eaLnBrk="1" hangingPunct="1">
              <a:lnSpc>
                <a:spcPct val="80000"/>
              </a:lnSpc>
              <a:buFontTx/>
              <a:buNone/>
            </a:pPr>
            <a:endParaRPr lang="en-US" altLang="zh-CN"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500"/>
                                        <p:tgtEl>
                                          <p:spTgt spid="3">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fade">
                                      <p:cBhvr>
                                        <p:cTn id="60" dur="500"/>
                                        <p:tgtEl>
                                          <p:spTgt spid="3">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fade">
                                      <p:cBhvr>
                                        <p:cTn id="63" dur="500"/>
                                        <p:tgtEl>
                                          <p:spTgt spid="3">
                                            <p:txEl>
                                              <p:pRg st="18" end="1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fade">
                                      <p:cBhvr>
                                        <p:cTn id="66" dur="500"/>
                                        <p:tgtEl>
                                          <p:spTgt spid="3">
                                            <p:txEl>
                                              <p:pRg st="19" end="1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animEffect transition="in" filter="fade">
                                      <p:cBhvr>
                                        <p:cTn id="69" dur="500"/>
                                        <p:tgtEl>
                                          <p:spTgt spid="3">
                                            <p:txEl>
                                              <p:pRg st="20" end="2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
                                            <p:txEl>
                                              <p:pRg st="0" end="0"/>
                                            </p:txEl>
                                          </p:spTgt>
                                        </p:tgtEl>
                                        <p:attrNameLst>
                                          <p:attrName>style.visibility</p:attrName>
                                        </p:attrNameLst>
                                      </p:cBhvr>
                                      <p:to>
                                        <p:strVal val="visible"/>
                                      </p:to>
                                    </p:set>
                                    <p:animEffect transition="in" filter="fade">
                                      <p:cBhvr>
                                        <p:cTn id="74" dur="500"/>
                                        <p:tgtEl>
                                          <p:spTgt spid="4">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Effect transition="in" filter="fade">
                                      <p:cBhvr>
                                        <p:cTn id="77" dur="500"/>
                                        <p:tgtEl>
                                          <p:spTgt spid="4">
                                            <p:txEl>
                                              <p:p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
                                            <p:txEl>
                                              <p:pRg st="2" end="2"/>
                                            </p:txEl>
                                          </p:spTgt>
                                        </p:tgtEl>
                                        <p:attrNameLst>
                                          <p:attrName>style.visibility</p:attrName>
                                        </p:attrNameLst>
                                      </p:cBhvr>
                                      <p:to>
                                        <p:strVal val="visible"/>
                                      </p:to>
                                    </p:set>
                                    <p:animEffect transition="in" filter="fade">
                                      <p:cBhvr>
                                        <p:cTn id="80" dur="500"/>
                                        <p:tgtEl>
                                          <p:spTgt spid="4">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animEffect transition="in" filter="fade">
                                      <p:cBhvr>
                                        <p:cTn id="83" dur="500"/>
                                        <p:tgtEl>
                                          <p:spTgt spid="4">
                                            <p:txEl>
                                              <p:pRg st="3" end="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4">
                                            <p:txEl>
                                              <p:pRg st="4" end="4"/>
                                            </p:txEl>
                                          </p:spTgt>
                                        </p:tgtEl>
                                        <p:attrNameLst>
                                          <p:attrName>style.visibility</p:attrName>
                                        </p:attrNameLst>
                                      </p:cBhvr>
                                      <p:to>
                                        <p:strVal val="visible"/>
                                      </p:to>
                                    </p:set>
                                    <p:animEffect transition="in" filter="fade">
                                      <p:cBhvr>
                                        <p:cTn id="86" dur="500"/>
                                        <p:tgtEl>
                                          <p:spTgt spid="4">
                                            <p:txEl>
                                              <p:pRg st="4" end="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5" end="5"/>
                                            </p:txEl>
                                          </p:spTgt>
                                        </p:tgtEl>
                                        <p:attrNameLst>
                                          <p:attrName>style.visibility</p:attrName>
                                        </p:attrNameLst>
                                      </p:cBhvr>
                                      <p:to>
                                        <p:strVal val="visible"/>
                                      </p:to>
                                    </p:set>
                                    <p:animEffect transition="in" filter="fade">
                                      <p:cBhvr>
                                        <p:cTn id="89" dur="500"/>
                                        <p:tgtEl>
                                          <p:spTgt spid="4">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4">
                                            <p:txEl>
                                              <p:pRg st="6" end="6"/>
                                            </p:txEl>
                                          </p:spTgt>
                                        </p:tgtEl>
                                        <p:attrNameLst>
                                          <p:attrName>style.visibility</p:attrName>
                                        </p:attrNameLst>
                                      </p:cBhvr>
                                      <p:to>
                                        <p:strVal val="visible"/>
                                      </p:to>
                                    </p:set>
                                    <p:animEffect transition="in" filter="fade">
                                      <p:cBhvr>
                                        <p:cTn id="94" dur="1000"/>
                                        <p:tgtEl>
                                          <p:spTgt spid="4">
                                            <p:txEl>
                                              <p:pRg st="6" end="6"/>
                                            </p:txEl>
                                          </p:spTgt>
                                        </p:tgtEl>
                                      </p:cBhvr>
                                    </p:animEffect>
                                    <p:anim calcmode="lin" valueType="num">
                                      <p:cBhvr>
                                        <p:cTn id="9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
                                            <p:txEl>
                                              <p:pRg st="7" end="7"/>
                                            </p:txEl>
                                          </p:spTgt>
                                        </p:tgtEl>
                                        <p:attrNameLst>
                                          <p:attrName>style.visibility</p:attrName>
                                        </p:attrNameLst>
                                      </p:cBhvr>
                                      <p:to>
                                        <p:strVal val="visible"/>
                                      </p:to>
                                    </p:set>
                                    <p:animEffect transition="in" filter="fade">
                                      <p:cBhvr>
                                        <p:cTn id="99" dur="1000"/>
                                        <p:tgtEl>
                                          <p:spTgt spid="4">
                                            <p:txEl>
                                              <p:pRg st="7" end="7"/>
                                            </p:txEl>
                                          </p:spTgt>
                                        </p:tgtEl>
                                      </p:cBhvr>
                                    </p:animEffect>
                                    <p:anim calcmode="lin" valueType="num">
                                      <p:cBhvr>
                                        <p:cTn id="10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0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4">
                                            <p:txEl>
                                              <p:pRg st="8" end="8"/>
                                            </p:txEl>
                                          </p:spTgt>
                                        </p:tgtEl>
                                        <p:attrNameLst>
                                          <p:attrName>style.visibility</p:attrName>
                                        </p:attrNameLst>
                                      </p:cBhvr>
                                      <p:to>
                                        <p:strVal val="visible"/>
                                      </p:to>
                                    </p:set>
                                    <p:animEffect transition="in" filter="fade">
                                      <p:cBhvr>
                                        <p:cTn id="104" dur="1000"/>
                                        <p:tgtEl>
                                          <p:spTgt spid="4">
                                            <p:txEl>
                                              <p:pRg st="8" end="8"/>
                                            </p:txEl>
                                          </p:spTgt>
                                        </p:tgtEl>
                                      </p:cBhvr>
                                    </p:animEffect>
                                    <p:anim calcmode="lin" valueType="num">
                                      <p:cBhvr>
                                        <p:cTn id="10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0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4">
                                            <p:txEl>
                                              <p:pRg st="9" end="9"/>
                                            </p:txEl>
                                          </p:spTgt>
                                        </p:tgtEl>
                                        <p:attrNameLst>
                                          <p:attrName>style.visibility</p:attrName>
                                        </p:attrNameLst>
                                      </p:cBhvr>
                                      <p:to>
                                        <p:strVal val="visible"/>
                                      </p:to>
                                    </p:set>
                                    <p:animEffect transition="in" filter="fade">
                                      <p:cBhvr>
                                        <p:cTn id="109" dur="1000"/>
                                        <p:tgtEl>
                                          <p:spTgt spid="4">
                                            <p:txEl>
                                              <p:pRg st="9" end="9"/>
                                            </p:txEl>
                                          </p:spTgt>
                                        </p:tgtEl>
                                      </p:cBhvr>
                                    </p:animEffect>
                                    <p:anim calcmode="lin" valueType="num">
                                      <p:cBhvr>
                                        <p:cTn id="11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11"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
                                            <p:txEl>
                                              <p:pRg st="10" end="10"/>
                                            </p:txEl>
                                          </p:spTgt>
                                        </p:tgtEl>
                                        <p:attrNameLst>
                                          <p:attrName>style.visibility</p:attrName>
                                        </p:attrNameLst>
                                      </p:cBhvr>
                                      <p:to>
                                        <p:strVal val="visible"/>
                                      </p:to>
                                    </p:set>
                                    <p:animEffect transition="in" filter="fade">
                                      <p:cBhvr>
                                        <p:cTn id="114" dur="1000"/>
                                        <p:tgtEl>
                                          <p:spTgt spid="4">
                                            <p:txEl>
                                              <p:pRg st="10" end="10"/>
                                            </p:txEl>
                                          </p:spTgt>
                                        </p:tgtEl>
                                      </p:cBhvr>
                                    </p:animEffect>
                                    <p:anim calcmode="lin" valueType="num">
                                      <p:cBhvr>
                                        <p:cTn id="11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16"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
                                            <p:txEl>
                                              <p:pRg st="11" end="11"/>
                                            </p:txEl>
                                          </p:spTgt>
                                        </p:tgtEl>
                                        <p:attrNameLst>
                                          <p:attrName>style.visibility</p:attrName>
                                        </p:attrNameLst>
                                      </p:cBhvr>
                                      <p:to>
                                        <p:strVal val="visible"/>
                                      </p:to>
                                    </p:set>
                                    <p:animEffect transition="in" filter="fade">
                                      <p:cBhvr>
                                        <p:cTn id="119" dur="1000"/>
                                        <p:tgtEl>
                                          <p:spTgt spid="4">
                                            <p:txEl>
                                              <p:pRg st="11" end="11"/>
                                            </p:txEl>
                                          </p:spTgt>
                                        </p:tgtEl>
                                      </p:cBhvr>
                                    </p:animEffect>
                                    <p:anim calcmode="lin" valueType="num">
                                      <p:cBhvr>
                                        <p:cTn id="12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4">
                                            <p:txEl>
                                              <p:pRg st="12" end="12"/>
                                            </p:txEl>
                                          </p:spTgt>
                                        </p:tgtEl>
                                        <p:attrNameLst>
                                          <p:attrName>style.visibility</p:attrName>
                                        </p:attrNameLst>
                                      </p:cBhvr>
                                      <p:to>
                                        <p:strVal val="visible"/>
                                      </p:to>
                                    </p:set>
                                    <p:animEffect transition="in" filter="fade">
                                      <p:cBhvr>
                                        <p:cTn id="124" dur="1000"/>
                                        <p:tgtEl>
                                          <p:spTgt spid="4">
                                            <p:txEl>
                                              <p:pRg st="12" end="12"/>
                                            </p:txEl>
                                          </p:spTgt>
                                        </p:tgtEl>
                                      </p:cBhvr>
                                    </p:animEffect>
                                    <p:anim calcmode="lin" valueType="num">
                                      <p:cBhvr>
                                        <p:cTn id="12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26"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
                                            <p:txEl>
                                              <p:pRg st="13" end="13"/>
                                            </p:txEl>
                                          </p:spTgt>
                                        </p:tgtEl>
                                        <p:attrNameLst>
                                          <p:attrName>style.visibility</p:attrName>
                                        </p:attrNameLst>
                                      </p:cBhvr>
                                      <p:to>
                                        <p:strVal val="visible"/>
                                      </p:to>
                                    </p:set>
                                    <p:animEffect transition="in" filter="fade">
                                      <p:cBhvr>
                                        <p:cTn id="129" dur="1000"/>
                                        <p:tgtEl>
                                          <p:spTgt spid="4">
                                            <p:txEl>
                                              <p:pRg st="13" end="13"/>
                                            </p:txEl>
                                          </p:spTgt>
                                        </p:tgtEl>
                                      </p:cBhvr>
                                    </p:animEffect>
                                    <p:anim calcmode="lin" valueType="num">
                                      <p:cBhvr>
                                        <p:cTn id="130"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31"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4">
                                            <p:txEl>
                                              <p:pRg st="14" end="14"/>
                                            </p:txEl>
                                          </p:spTgt>
                                        </p:tgtEl>
                                        <p:attrNameLst>
                                          <p:attrName>style.visibility</p:attrName>
                                        </p:attrNameLst>
                                      </p:cBhvr>
                                      <p:to>
                                        <p:strVal val="visible"/>
                                      </p:to>
                                    </p:set>
                                    <p:animEffect transition="in" filter="fade">
                                      <p:cBhvr>
                                        <p:cTn id="134" dur="1000"/>
                                        <p:tgtEl>
                                          <p:spTgt spid="4">
                                            <p:txEl>
                                              <p:pRg st="14" end="14"/>
                                            </p:txEl>
                                          </p:spTgt>
                                        </p:tgtEl>
                                      </p:cBhvr>
                                    </p:animEffect>
                                    <p:anim calcmode="lin" valueType="num">
                                      <p:cBhvr>
                                        <p:cTn id="135"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36"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4">
                                            <p:txEl>
                                              <p:pRg st="15" end="15"/>
                                            </p:txEl>
                                          </p:spTgt>
                                        </p:tgtEl>
                                        <p:attrNameLst>
                                          <p:attrName>style.visibility</p:attrName>
                                        </p:attrNameLst>
                                      </p:cBhvr>
                                      <p:to>
                                        <p:strVal val="visible"/>
                                      </p:to>
                                    </p:set>
                                    <p:animEffect transition="in" filter="fade">
                                      <p:cBhvr>
                                        <p:cTn id="139" dur="1000"/>
                                        <p:tgtEl>
                                          <p:spTgt spid="4">
                                            <p:txEl>
                                              <p:pRg st="15" end="15"/>
                                            </p:txEl>
                                          </p:spTgt>
                                        </p:tgtEl>
                                      </p:cBhvr>
                                    </p:animEffect>
                                    <p:anim calcmode="lin" valueType="num">
                                      <p:cBhvr>
                                        <p:cTn id="140"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41"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4">
                                            <p:txEl>
                                              <p:pRg st="16" end="16"/>
                                            </p:txEl>
                                          </p:spTgt>
                                        </p:tgtEl>
                                        <p:attrNameLst>
                                          <p:attrName>style.visibility</p:attrName>
                                        </p:attrNameLst>
                                      </p:cBhvr>
                                      <p:to>
                                        <p:strVal val="visible"/>
                                      </p:to>
                                    </p:set>
                                    <p:animEffect transition="in" filter="fade">
                                      <p:cBhvr>
                                        <p:cTn id="144" dur="1000"/>
                                        <p:tgtEl>
                                          <p:spTgt spid="4">
                                            <p:txEl>
                                              <p:pRg st="16" end="16"/>
                                            </p:txEl>
                                          </p:spTgt>
                                        </p:tgtEl>
                                      </p:cBhvr>
                                    </p:animEffect>
                                    <p:anim calcmode="lin" valueType="num">
                                      <p:cBhvr>
                                        <p:cTn id="145"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46"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4">
                                            <p:txEl>
                                              <p:pRg st="17" end="17"/>
                                            </p:txEl>
                                          </p:spTgt>
                                        </p:tgtEl>
                                        <p:attrNameLst>
                                          <p:attrName>style.visibility</p:attrName>
                                        </p:attrNameLst>
                                      </p:cBhvr>
                                      <p:to>
                                        <p:strVal val="visible"/>
                                      </p:to>
                                    </p:set>
                                    <p:animEffect transition="in" filter="fade">
                                      <p:cBhvr>
                                        <p:cTn id="149" dur="1000"/>
                                        <p:tgtEl>
                                          <p:spTgt spid="4">
                                            <p:txEl>
                                              <p:pRg st="17" end="17"/>
                                            </p:txEl>
                                          </p:spTgt>
                                        </p:tgtEl>
                                      </p:cBhvr>
                                    </p:animEffect>
                                    <p:anim calcmode="lin" valueType="num">
                                      <p:cBhvr>
                                        <p:cTn id="150"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51"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4">
                                            <p:txEl>
                                              <p:pRg st="18" end="18"/>
                                            </p:txEl>
                                          </p:spTgt>
                                        </p:tgtEl>
                                        <p:attrNameLst>
                                          <p:attrName>style.visibility</p:attrName>
                                        </p:attrNameLst>
                                      </p:cBhvr>
                                      <p:to>
                                        <p:strVal val="visible"/>
                                      </p:to>
                                    </p:set>
                                    <p:animEffect transition="in" filter="fade">
                                      <p:cBhvr>
                                        <p:cTn id="154" dur="1000"/>
                                        <p:tgtEl>
                                          <p:spTgt spid="4">
                                            <p:txEl>
                                              <p:pRg st="18" end="18"/>
                                            </p:txEl>
                                          </p:spTgt>
                                        </p:tgtEl>
                                      </p:cBhvr>
                                    </p:animEffect>
                                    <p:anim calcmode="lin" valueType="num">
                                      <p:cBhvr>
                                        <p:cTn id="155"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56"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
                                            <p:txEl>
                                              <p:pRg st="19" end="19"/>
                                            </p:txEl>
                                          </p:spTgt>
                                        </p:tgtEl>
                                        <p:attrNameLst>
                                          <p:attrName>style.visibility</p:attrName>
                                        </p:attrNameLst>
                                      </p:cBhvr>
                                      <p:to>
                                        <p:strVal val="visible"/>
                                      </p:to>
                                    </p:set>
                                    <p:animEffect transition="in" filter="fade">
                                      <p:cBhvr>
                                        <p:cTn id="159" dur="1000"/>
                                        <p:tgtEl>
                                          <p:spTgt spid="4">
                                            <p:txEl>
                                              <p:pRg st="19" end="19"/>
                                            </p:txEl>
                                          </p:spTgt>
                                        </p:tgtEl>
                                      </p:cBhvr>
                                    </p:animEffect>
                                    <p:anim calcmode="lin" valueType="num">
                                      <p:cBhvr>
                                        <p:cTn id="160"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61"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1"/>
          </p:nvPr>
        </p:nvSpPr>
        <p:spPr>
          <a:xfrm>
            <a:off x="251460" y="1828165"/>
            <a:ext cx="8712835" cy="4196715"/>
          </a:xfrm>
        </p:spPr>
        <p:txBody>
          <a:bodyPr/>
          <a:lstStyle/>
          <a:p>
            <a:pPr algn="l">
              <a:spcBef>
                <a:spcPct val="20000"/>
              </a:spcBef>
            </a:pPr>
            <a:r>
              <a:rPr lang="zh-CN" altLang="en-US" sz="2400"/>
              <a:t>When designing a software exception handling system, we may need to handle various exceptions. The exceptions can be assigned to different classes according to their nature and form an inheritance architecture of exception classes. </a:t>
            </a:r>
            <a:endParaRPr lang="zh-CN" altLang="en-US" sz="2400"/>
          </a:p>
          <a:p>
            <a:pPr algn="l">
              <a:spcBef>
                <a:spcPct val="20000"/>
              </a:spcBef>
            </a:pPr>
            <a:r>
              <a:rPr lang="zh-CN" altLang="en-US" sz="2400"/>
              <a:t>You can also use the polymorphism of inheritent classes to design inherited exception classes, and use the powerful function of polymorphism to handle exceptions.</a:t>
            </a:r>
            <a:endParaRPr lang="zh-CN" altLang="en-US" sz="2400"/>
          </a:p>
          <a:p>
            <a:pPr algn="l">
              <a:spcBef>
                <a:spcPct val="20000"/>
              </a:spcBef>
            </a:pPr>
            <a:endParaRPr lang="zh-CN" altLang="en-US" sz="2400"/>
          </a:p>
        </p:txBody>
      </p:sp>
      <p:sp>
        <p:nvSpPr>
          <p:cNvPr id="2" name="标题 1"/>
          <p:cNvSpPr/>
          <p:nvPr>
            <p:ph type="title"/>
          </p:nvPr>
        </p:nvSpPr>
        <p:spPr/>
        <p:txBody>
          <a:bodyPr/>
          <a:p>
            <a:r>
              <a:rPr lang="en-US" altLang="zh-CN"/>
              <a:t>Derived exception classes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57204" y="908973"/>
            <a:ext cx="4176464" cy="5877272"/>
          </a:xfrm>
        </p:spPr>
        <p:txBody>
          <a:bodyPr/>
          <a:lstStyle/>
          <a:p>
            <a:pPr eaLnBrk="1" hangingPunct="1">
              <a:lnSpc>
                <a:spcPct val="80000"/>
              </a:lnSpc>
              <a:buFontTx/>
              <a:buNone/>
            </a:pPr>
            <a:r>
              <a:rPr lang="en-US" altLang="zh-CN" sz="1600" b="1" dirty="0"/>
              <a:t>#include&lt;</a:t>
            </a:r>
            <a:r>
              <a:rPr lang="en-US" altLang="zh-CN" sz="1600" b="1" dirty="0" err="1"/>
              <a:t>iostream</a:t>
            </a:r>
            <a:r>
              <a:rPr lang="en-US" altLang="zh-CN" sz="1600" b="1" dirty="0"/>
              <a:t>&gt;</a:t>
            </a:r>
            <a:endParaRPr lang="en-US" altLang="zh-CN" sz="1600" b="1" dirty="0"/>
          </a:p>
          <a:p>
            <a:pPr eaLnBrk="1" hangingPunct="1">
              <a:lnSpc>
                <a:spcPct val="80000"/>
              </a:lnSpc>
              <a:buFontTx/>
              <a:buNone/>
            </a:pPr>
            <a:r>
              <a:rPr lang="en-US" altLang="zh-CN" sz="1600" b="1" dirty="0"/>
              <a:t>using namespace </a:t>
            </a:r>
            <a:r>
              <a:rPr lang="en-US" altLang="zh-CN" sz="1600" b="1" dirty="0" err="1"/>
              <a:t>std</a:t>
            </a:r>
            <a:r>
              <a:rPr lang="en-US" altLang="zh-CN" sz="1600" b="1" dirty="0"/>
              <a:t>;</a:t>
            </a:r>
            <a:endParaRPr lang="en-US" altLang="zh-CN" sz="1600" b="1" dirty="0"/>
          </a:p>
          <a:p>
            <a:pPr eaLnBrk="1" hangingPunct="1">
              <a:lnSpc>
                <a:spcPct val="80000"/>
              </a:lnSpc>
              <a:buFontTx/>
              <a:buNone/>
            </a:pPr>
            <a:r>
              <a:rPr lang="en-US" altLang="zh-CN" sz="1600" b="1" dirty="0"/>
              <a:t>class </a:t>
            </a:r>
            <a:r>
              <a:rPr lang="en-US" altLang="zh-CN" sz="1600" b="1" dirty="0" err="1">
                <a:solidFill>
                  <a:srgbClr val="FF0000"/>
                </a:solidFill>
              </a:rPr>
              <a:t>BasicException</a:t>
            </a:r>
            <a:r>
              <a:rPr lang="en-US" altLang="zh-CN" sz="1600" b="1" dirty="0"/>
              <a:t>{</a:t>
            </a:r>
            <a:endParaRPr lang="en-US" altLang="zh-CN" sz="1600" b="1" dirty="0"/>
          </a:p>
          <a:p>
            <a:pPr eaLnBrk="1" hangingPunct="1">
              <a:lnSpc>
                <a:spcPct val="80000"/>
              </a:lnSpc>
              <a:buFontTx/>
              <a:buNone/>
            </a:pPr>
            <a:r>
              <a:rPr lang="en-US" altLang="zh-CN" sz="1600" b="1" dirty="0"/>
              <a:t>public:</a:t>
            </a:r>
            <a:endParaRPr lang="en-US" altLang="zh-CN" sz="1600" b="1" dirty="0"/>
          </a:p>
          <a:p>
            <a:pPr eaLnBrk="1" hangingPunct="1">
              <a:lnSpc>
                <a:spcPct val="80000"/>
              </a:lnSpc>
              <a:buFontTx/>
              <a:buNone/>
            </a:pPr>
            <a:r>
              <a:rPr lang="en-US" altLang="zh-CN" sz="1600" b="1" dirty="0"/>
              <a:t>     char* Where()</a:t>
            </a:r>
            <a:endParaRPr lang="en-US" altLang="zh-CN" sz="1600" b="1" dirty="0"/>
          </a:p>
          <a:p>
            <a:pPr eaLnBrk="1" hangingPunct="1">
              <a:lnSpc>
                <a:spcPct val="80000"/>
              </a:lnSpc>
              <a:buFontTx/>
              <a:buNone/>
            </a:pPr>
            <a:r>
              <a:rPr lang="en-US" altLang="zh-CN" sz="1600" b="1" dirty="0"/>
              <a:t>	{return "</a:t>
            </a:r>
            <a:r>
              <a:rPr lang="en-US" altLang="zh-CN" sz="1600" b="1" dirty="0" err="1"/>
              <a:t>BasicException</a:t>
            </a:r>
            <a:r>
              <a:rPr lang="en-US" altLang="zh-CN" sz="1600" b="1" dirty="0"/>
              <a:t>...";}</a:t>
            </a:r>
            <a:endParaRPr lang="en-US" altLang="zh-CN" sz="1600" b="1" dirty="0"/>
          </a:p>
          <a:p>
            <a:pPr eaLnBrk="1" hangingPunct="1">
              <a:lnSpc>
                <a:spcPct val="80000"/>
              </a:lnSpc>
              <a:buFontTx/>
              <a:buNone/>
            </a:pPr>
            <a:r>
              <a:rPr lang="en-US" altLang="zh-CN" sz="1600" b="1" dirty="0"/>
              <a:t>};</a:t>
            </a:r>
            <a:endParaRPr lang="en-US" altLang="zh-CN" sz="1600" b="1" dirty="0"/>
          </a:p>
          <a:p>
            <a:pPr eaLnBrk="1" hangingPunct="1">
              <a:lnSpc>
                <a:spcPct val="80000"/>
              </a:lnSpc>
              <a:buFontTx/>
              <a:buNone/>
            </a:pPr>
            <a:r>
              <a:rPr lang="en-US" altLang="zh-CN" sz="1600" b="1" dirty="0"/>
              <a:t>class </a:t>
            </a:r>
            <a:r>
              <a:rPr lang="en-US" altLang="zh-CN" sz="1600" b="1" dirty="0" err="1">
                <a:solidFill>
                  <a:srgbClr val="FF0000"/>
                </a:solidFill>
              </a:rPr>
              <a:t>FileSysException</a:t>
            </a:r>
            <a:r>
              <a:rPr lang="en-US" altLang="zh-CN" sz="1600" b="1" dirty="0" err="1"/>
              <a:t>:public</a:t>
            </a:r>
            <a:r>
              <a:rPr lang="en-US" altLang="zh-CN" sz="1600" b="1" dirty="0"/>
              <a:t> </a:t>
            </a:r>
            <a:r>
              <a:rPr lang="en-US" altLang="zh-CN" sz="1600" b="1" dirty="0" err="1"/>
              <a:t>BasicException</a:t>
            </a:r>
            <a:r>
              <a:rPr lang="en-US" altLang="zh-CN" sz="1600" b="1" dirty="0"/>
              <a:t>{</a:t>
            </a:r>
            <a:endParaRPr lang="en-US" altLang="zh-CN" sz="1600" b="1" dirty="0"/>
          </a:p>
          <a:p>
            <a:pPr eaLnBrk="1" hangingPunct="1">
              <a:lnSpc>
                <a:spcPct val="80000"/>
              </a:lnSpc>
              <a:buFontTx/>
              <a:buNone/>
            </a:pPr>
            <a:r>
              <a:rPr lang="en-US" altLang="zh-CN" sz="1600" b="1" dirty="0"/>
              <a:t>public:</a:t>
            </a:r>
            <a:endParaRPr lang="en-US" altLang="zh-CN" sz="1600" b="1" dirty="0"/>
          </a:p>
          <a:p>
            <a:pPr eaLnBrk="1" hangingPunct="1">
              <a:lnSpc>
                <a:spcPct val="80000"/>
              </a:lnSpc>
              <a:buFontTx/>
              <a:buNone/>
            </a:pPr>
            <a:r>
              <a:rPr lang="en-US" altLang="zh-CN" sz="1600" b="1" dirty="0"/>
              <a:t>    char *Where()</a:t>
            </a:r>
            <a:endParaRPr lang="en-US" altLang="zh-CN" sz="1600" b="1" dirty="0"/>
          </a:p>
          <a:p>
            <a:pPr eaLnBrk="1" hangingPunct="1">
              <a:lnSpc>
                <a:spcPct val="80000"/>
              </a:lnSpc>
              <a:buFontTx/>
              <a:buNone/>
            </a:pPr>
            <a:r>
              <a:rPr lang="en-US" altLang="zh-CN" sz="1600" b="1" dirty="0"/>
              <a:t>	{return "</a:t>
            </a:r>
            <a:r>
              <a:rPr lang="en-US" altLang="zh-CN" sz="1600" b="1" dirty="0" err="1"/>
              <a:t>FileSysException</a:t>
            </a:r>
            <a:r>
              <a:rPr lang="en-US" altLang="zh-CN" sz="1600" b="1" dirty="0"/>
              <a:t>...";}</a:t>
            </a:r>
            <a:endParaRPr lang="en-US" altLang="zh-CN" sz="1600" b="1" dirty="0"/>
          </a:p>
          <a:p>
            <a:pPr eaLnBrk="1" hangingPunct="1">
              <a:lnSpc>
                <a:spcPct val="80000"/>
              </a:lnSpc>
              <a:buFontTx/>
              <a:buNone/>
            </a:pPr>
            <a:r>
              <a:rPr lang="en-US" altLang="zh-CN" sz="1600" b="1" dirty="0"/>
              <a:t>};</a:t>
            </a:r>
            <a:endParaRPr lang="en-US" altLang="zh-CN" sz="1600" b="1" dirty="0"/>
          </a:p>
          <a:p>
            <a:pPr eaLnBrk="1" hangingPunct="1">
              <a:lnSpc>
                <a:spcPct val="80000"/>
              </a:lnSpc>
              <a:buFontTx/>
              <a:buNone/>
            </a:pPr>
            <a:r>
              <a:rPr lang="en-US" altLang="zh-CN" sz="1600" b="1" dirty="0"/>
              <a:t>class </a:t>
            </a:r>
            <a:r>
              <a:rPr lang="en-US" altLang="zh-CN" sz="1600" b="1" dirty="0" err="1">
                <a:solidFill>
                  <a:srgbClr val="FF0000"/>
                </a:solidFill>
              </a:rPr>
              <a:t>FileNotFound</a:t>
            </a:r>
            <a:r>
              <a:rPr lang="en-US" altLang="zh-CN" sz="1600" b="1" dirty="0" err="1"/>
              <a:t>:public</a:t>
            </a:r>
            <a:r>
              <a:rPr lang="en-US" altLang="zh-CN" sz="1600" b="1" dirty="0"/>
              <a:t> </a:t>
            </a:r>
            <a:r>
              <a:rPr lang="en-US" altLang="zh-CN" sz="1600" b="1" dirty="0" err="1"/>
              <a:t>FileSysException</a:t>
            </a:r>
            <a:r>
              <a:rPr lang="en-US" altLang="zh-CN" sz="1600" b="1" dirty="0"/>
              <a:t>{</a:t>
            </a:r>
            <a:endParaRPr lang="en-US" altLang="zh-CN" sz="1600" b="1" dirty="0"/>
          </a:p>
          <a:p>
            <a:pPr eaLnBrk="1" hangingPunct="1">
              <a:lnSpc>
                <a:spcPct val="80000"/>
              </a:lnSpc>
              <a:buFontTx/>
              <a:buNone/>
            </a:pPr>
            <a:r>
              <a:rPr lang="en-US" altLang="zh-CN" sz="1600" b="1" dirty="0"/>
              <a:t>public:</a:t>
            </a:r>
            <a:endParaRPr lang="en-US" altLang="zh-CN" sz="1600" b="1" dirty="0"/>
          </a:p>
          <a:p>
            <a:pPr eaLnBrk="1" hangingPunct="1">
              <a:lnSpc>
                <a:spcPct val="80000"/>
              </a:lnSpc>
              <a:buFontTx/>
              <a:buNone/>
            </a:pPr>
            <a:r>
              <a:rPr lang="en-US" altLang="zh-CN" sz="1600" b="1" dirty="0"/>
              <a:t>    char *Where()</a:t>
            </a:r>
            <a:endParaRPr lang="en-US" altLang="zh-CN" sz="1600" b="1" dirty="0"/>
          </a:p>
          <a:p>
            <a:pPr eaLnBrk="1" hangingPunct="1">
              <a:lnSpc>
                <a:spcPct val="80000"/>
              </a:lnSpc>
              <a:buFontTx/>
              <a:buNone/>
            </a:pPr>
            <a:r>
              <a:rPr lang="en-US" altLang="zh-CN" sz="1600" b="1" dirty="0"/>
              <a:t>	{return "</a:t>
            </a:r>
            <a:r>
              <a:rPr lang="en-US" altLang="zh-CN" sz="1600" b="1" dirty="0" err="1"/>
              <a:t>FileNotFound</a:t>
            </a:r>
            <a:r>
              <a:rPr lang="en-US" altLang="zh-CN" sz="1600" b="1" dirty="0"/>
              <a:t>...";}</a:t>
            </a:r>
            <a:endParaRPr lang="en-US" altLang="zh-CN" sz="1600" b="1" dirty="0"/>
          </a:p>
          <a:p>
            <a:pPr eaLnBrk="1" hangingPunct="1">
              <a:lnSpc>
                <a:spcPct val="80000"/>
              </a:lnSpc>
              <a:buFontTx/>
              <a:buNone/>
            </a:pPr>
            <a:r>
              <a:rPr lang="en-US" altLang="zh-CN" sz="1600" b="1" dirty="0"/>
              <a:t>};</a:t>
            </a:r>
            <a:endParaRPr lang="en-US" altLang="zh-CN" sz="1600" b="1" dirty="0"/>
          </a:p>
          <a:p>
            <a:pPr eaLnBrk="1" hangingPunct="1">
              <a:lnSpc>
                <a:spcPct val="80000"/>
              </a:lnSpc>
              <a:buFontTx/>
              <a:buNone/>
            </a:pPr>
            <a:r>
              <a:rPr lang="en-US" altLang="zh-CN" sz="1600" b="1" dirty="0"/>
              <a:t>class </a:t>
            </a:r>
            <a:r>
              <a:rPr lang="en-US" altLang="zh-CN" sz="1600" b="1" dirty="0" err="1">
                <a:solidFill>
                  <a:srgbClr val="FF0000"/>
                </a:solidFill>
              </a:rPr>
              <a:t>DiskNotFound</a:t>
            </a:r>
            <a:r>
              <a:rPr lang="en-US" altLang="zh-CN" sz="1600" b="1" dirty="0" err="1"/>
              <a:t>:public</a:t>
            </a:r>
            <a:r>
              <a:rPr lang="en-US" altLang="zh-CN" sz="1600" b="1" dirty="0"/>
              <a:t> </a:t>
            </a:r>
            <a:r>
              <a:rPr lang="en-US" altLang="zh-CN" sz="1600" b="1" dirty="0" err="1"/>
              <a:t>FileSysException</a:t>
            </a:r>
            <a:r>
              <a:rPr lang="en-US" altLang="zh-CN" sz="1600" b="1" dirty="0"/>
              <a:t>{</a:t>
            </a:r>
            <a:endParaRPr lang="en-US" altLang="zh-CN" sz="1600" b="1" dirty="0"/>
          </a:p>
          <a:p>
            <a:pPr eaLnBrk="1" hangingPunct="1">
              <a:lnSpc>
                <a:spcPct val="80000"/>
              </a:lnSpc>
              <a:buFontTx/>
              <a:buNone/>
            </a:pPr>
            <a:r>
              <a:rPr lang="en-US" altLang="zh-CN" sz="1600" b="1" dirty="0"/>
              <a:t>public:</a:t>
            </a:r>
            <a:endParaRPr lang="en-US" altLang="zh-CN" sz="1600" b="1" dirty="0"/>
          </a:p>
          <a:p>
            <a:pPr eaLnBrk="1" hangingPunct="1">
              <a:lnSpc>
                <a:spcPct val="80000"/>
              </a:lnSpc>
              <a:buFontTx/>
              <a:buNone/>
            </a:pPr>
            <a:r>
              <a:rPr lang="en-US" altLang="zh-CN" sz="1600" b="1" dirty="0"/>
              <a:t>    char *Where()</a:t>
            </a:r>
            <a:endParaRPr lang="en-US" altLang="zh-CN" sz="1600" b="1" dirty="0"/>
          </a:p>
          <a:p>
            <a:pPr eaLnBrk="1" hangingPunct="1">
              <a:lnSpc>
                <a:spcPct val="80000"/>
              </a:lnSpc>
              <a:buFontTx/>
              <a:buNone/>
            </a:pPr>
            <a:r>
              <a:rPr lang="en-US" altLang="zh-CN" sz="1600" b="1" dirty="0"/>
              <a:t>	{return "</a:t>
            </a:r>
            <a:r>
              <a:rPr lang="en-US" altLang="zh-CN" sz="1600" b="1" dirty="0" err="1"/>
              <a:t>DiskNotFound</a:t>
            </a:r>
            <a:r>
              <a:rPr lang="en-US" altLang="zh-CN" sz="1600" b="1" dirty="0"/>
              <a:t>...";}</a:t>
            </a:r>
            <a:endParaRPr lang="en-US" altLang="zh-CN" sz="1600" b="1" dirty="0"/>
          </a:p>
          <a:p>
            <a:pPr eaLnBrk="1" hangingPunct="1">
              <a:lnSpc>
                <a:spcPct val="80000"/>
              </a:lnSpc>
              <a:buFontTx/>
              <a:buNone/>
            </a:pPr>
            <a:r>
              <a:rPr lang="en-US" altLang="zh-CN" sz="1600" b="1" dirty="0"/>
              <a:t>};</a:t>
            </a:r>
            <a:endParaRPr lang="zh-CN" altLang="en-US" sz="1600" b="1" dirty="0"/>
          </a:p>
        </p:txBody>
      </p:sp>
      <p:sp>
        <p:nvSpPr>
          <p:cNvPr id="4" name="Rectangle 3"/>
          <p:cNvSpPr txBox="1">
            <a:spLocks noChangeArrowheads="1"/>
          </p:cNvSpPr>
          <p:nvPr/>
        </p:nvSpPr>
        <p:spPr bwMode="auto">
          <a:xfrm>
            <a:off x="3605530" y="980440"/>
            <a:ext cx="5427345" cy="590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a:t>void main(){</a:t>
            </a:r>
            <a:endParaRPr lang="en-US" altLang="zh-CN" sz="1600" b="1" kern="0" dirty="0"/>
          </a:p>
          <a:p>
            <a:pPr eaLnBrk="1" hangingPunct="1">
              <a:lnSpc>
                <a:spcPct val="80000"/>
              </a:lnSpc>
              <a:buFontTx/>
              <a:buNone/>
            </a:pPr>
            <a:r>
              <a:rPr lang="en-US" altLang="zh-CN" sz="1600" b="1" kern="0" dirty="0"/>
              <a:t> </a:t>
            </a:r>
            <a:r>
              <a:rPr lang="en-US" altLang="zh-CN" sz="1600" b="1" kern="0" dirty="0">
                <a:solidFill>
                  <a:schemeClr val="bg2">
                    <a:lumMod val="60000"/>
                    <a:lumOff val="40000"/>
                  </a:schemeClr>
                </a:solidFill>
              </a:rPr>
              <a:t>try</a:t>
            </a:r>
            <a:r>
              <a:rPr lang="en-US" altLang="zh-CN" sz="1600" b="1" kern="0" dirty="0"/>
              <a:t>{</a:t>
            </a:r>
            <a:endParaRPr lang="en-US" altLang="zh-CN" sz="1600" b="1" kern="0" dirty="0"/>
          </a:p>
          <a:p>
            <a:pPr eaLnBrk="1" hangingPunct="1">
              <a:lnSpc>
                <a:spcPct val="80000"/>
              </a:lnSpc>
              <a:buFontTx/>
              <a:buNone/>
            </a:pPr>
            <a:r>
              <a:rPr lang="en-US" altLang="zh-CN" sz="1600" b="1" kern="0" dirty="0"/>
              <a:t>         .....  //codes</a:t>
            </a:r>
            <a:endParaRPr lang="en-US" altLang="zh-CN" sz="1600" b="1" kern="0" dirty="0"/>
          </a:p>
          <a:p>
            <a:pPr eaLnBrk="1" hangingPunct="1">
              <a:lnSpc>
                <a:spcPct val="80000"/>
              </a:lnSpc>
              <a:buFontTx/>
              <a:buNone/>
            </a:pPr>
            <a:r>
              <a:rPr lang="zh-CN" altLang="en-US" sz="1600" b="1" kern="0" dirty="0"/>
              <a:t>        </a:t>
            </a:r>
            <a:r>
              <a:rPr lang="zh-CN" altLang="en-US" sz="1600" b="1" kern="0" dirty="0">
                <a:solidFill>
                  <a:schemeClr val="bg2">
                    <a:lumMod val="60000"/>
                    <a:lumOff val="40000"/>
                  </a:schemeClr>
                </a:solidFill>
              </a:rPr>
              <a:t> </a:t>
            </a:r>
            <a:r>
              <a:rPr lang="en-US" altLang="zh-CN" sz="1600" b="1" kern="0" dirty="0">
                <a:solidFill>
                  <a:schemeClr val="bg2">
                    <a:lumMod val="60000"/>
                    <a:lumOff val="40000"/>
                  </a:schemeClr>
                </a:solidFill>
              </a:rPr>
              <a:t>throw </a:t>
            </a:r>
            <a:r>
              <a:rPr lang="en-US" altLang="zh-CN" sz="1600" b="1" kern="0" dirty="0" err="1">
                <a:solidFill>
                  <a:srgbClr val="FF0000"/>
                </a:solidFill>
              </a:rPr>
              <a:t>FileSysException</a:t>
            </a:r>
            <a:r>
              <a:rPr lang="en-US" altLang="zh-CN" sz="1600" b="1" kern="0" dirty="0">
                <a:solidFill>
                  <a:srgbClr val="FF0000"/>
                </a:solidFill>
              </a:rPr>
              <a:t>()</a:t>
            </a:r>
            <a:r>
              <a:rPr lang="en-US" altLang="zh-CN" sz="1600" b="1" kern="0" dirty="0">
                <a:solidFill>
                  <a:schemeClr val="bg2">
                    <a:lumMod val="60000"/>
                    <a:lumOff val="40000"/>
                  </a:schemeClr>
                </a:solidFill>
              </a:rPr>
              <a:t>;</a:t>
            </a:r>
            <a:endParaRPr lang="en-US" altLang="zh-CN" sz="1600" b="1" kern="0" dirty="0"/>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r>
              <a:rPr lang="en-US" altLang="zh-CN" sz="1600" b="1" kern="0" dirty="0"/>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olidFill>
                  <a:schemeClr val="tx1"/>
                </a:solidFill>
                <a:sym typeface="+mn-ea"/>
              </a:rPr>
              <a:t>BasicException</a:t>
            </a:r>
            <a:r>
              <a:rPr lang="en-US" altLang="zh-CN" sz="1600" b="1" kern="0" dirty="0">
                <a:solidFill>
                  <a:schemeClr val="tx1"/>
                </a:solidFill>
                <a:sym typeface="+mn-ea"/>
              </a:rPr>
              <a:t>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ym typeface="+mn-ea"/>
              </a:rPr>
              <a:t>FileSysException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ym typeface="+mn-ea"/>
              </a:rPr>
              <a:t>DiskNotFound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ym typeface="+mn-ea"/>
              </a:rPr>
              <a:t>FileNotFound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try</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  //codes</a:t>
            </a:r>
            <a:endParaRPr lang="en-US" altLang="zh-CN" sz="1600" b="1" kern="0" dirty="0"/>
          </a:p>
          <a:p>
            <a:pPr eaLnBrk="1" hangingPunct="1">
              <a:lnSpc>
                <a:spcPct val="80000"/>
              </a:lnSpc>
              <a:buFontTx/>
              <a:buNone/>
            </a:pPr>
            <a:r>
              <a:rPr lang="zh-CN" altLang="en-US" sz="1600" b="1" kern="0" dirty="0">
                <a:sym typeface="+mn-ea"/>
              </a:rPr>
              <a:t>        </a:t>
            </a:r>
            <a:r>
              <a:rPr lang="zh-CN" altLang="en-US" sz="1600" b="1" kern="0" dirty="0">
                <a:solidFill>
                  <a:schemeClr val="bg2">
                    <a:lumMod val="60000"/>
                    <a:lumOff val="40000"/>
                  </a:schemeClr>
                </a:solidFill>
                <a:sym typeface="+mn-ea"/>
              </a:rPr>
              <a:t> </a:t>
            </a:r>
            <a:r>
              <a:rPr lang="en-US" altLang="zh-CN" sz="1600" b="1" kern="0" dirty="0">
                <a:solidFill>
                  <a:schemeClr val="bg2">
                    <a:lumMod val="60000"/>
                    <a:lumOff val="40000"/>
                  </a:schemeClr>
                </a:solidFill>
                <a:sym typeface="+mn-ea"/>
              </a:rPr>
              <a:t>throw </a:t>
            </a:r>
            <a:r>
              <a:rPr lang="en-US" altLang="zh-CN" sz="1600" b="1" kern="0" dirty="0" err="1">
                <a:solidFill>
                  <a:srgbClr val="FF0000"/>
                </a:solidFill>
                <a:sym typeface="+mn-ea"/>
              </a:rPr>
              <a:t>DiskNotFound</a:t>
            </a:r>
            <a:r>
              <a:rPr lang="en-US" altLang="zh-CN" sz="1600" b="1" kern="0" dirty="0">
                <a:solidFill>
                  <a:srgbClr val="FF0000"/>
                </a:solidFill>
                <a:sym typeface="+mn-ea"/>
              </a:rPr>
              <a:t>()</a:t>
            </a:r>
            <a:r>
              <a:rPr lang="en-US" altLang="zh-CN" sz="1600" b="1" kern="0" dirty="0">
                <a:solidFill>
                  <a:schemeClr val="bg2">
                    <a:lumMod val="60000"/>
                    <a:lumOff val="40000"/>
                  </a:schemeClr>
                </a:solidFill>
                <a:sym typeface="+mn-ea"/>
              </a:rPr>
              <a:t>;</a:t>
            </a:r>
            <a:endParaRPr lang="en-US" altLang="zh-CN" sz="1600" b="1" kern="0" dirty="0"/>
          </a:p>
          <a:p>
            <a:pPr eaLnBrk="1" hangingPunct="1">
              <a:lnSpc>
                <a:spcPct val="80000"/>
              </a:lnSpc>
              <a:buFontTx/>
              <a:buNone/>
            </a:pPr>
            <a:r>
              <a:rPr lang="en-US" altLang="zh-CN" sz="1600" b="1" kern="0" dirty="0">
                <a:sym typeface="+mn-ea"/>
              </a:rPr>
              <a:t>    }</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olidFill>
                  <a:schemeClr val="tx1"/>
                </a:solidFill>
                <a:sym typeface="+mn-ea"/>
              </a:rPr>
              <a:t>BasicException</a:t>
            </a:r>
            <a:r>
              <a:rPr lang="en-US" altLang="zh-CN" sz="1600" b="1" kern="0" dirty="0">
                <a:solidFill>
                  <a:schemeClr val="tx1"/>
                </a:solidFill>
                <a:sym typeface="+mn-ea"/>
              </a:rPr>
              <a:t>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olidFill>
                  <a:schemeClr val="tx1"/>
                </a:solidFill>
                <a:sym typeface="+mn-ea"/>
              </a:rPr>
              <a:t>FileSysException</a:t>
            </a:r>
            <a:r>
              <a:rPr lang="en-US" altLang="zh-CN" sz="1600" b="1" kern="0" dirty="0">
                <a:solidFill>
                  <a:schemeClr val="tx1"/>
                </a:solidFill>
                <a:sym typeface="+mn-ea"/>
              </a:rPr>
              <a:t>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olidFill>
                  <a:schemeClr val="tx1"/>
                </a:solidFill>
                <a:sym typeface="+mn-ea"/>
              </a:rPr>
              <a:t>DiskNotFound</a:t>
            </a:r>
            <a:r>
              <a:rPr lang="en-US" altLang="zh-CN" sz="1600" b="1" kern="0" dirty="0">
                <a:solidFill>
                  <a:schemeClr val="tx1"/>
                </a:solidFill>
                <a:sym typeface="+mn-ea"/>
              </a:rPr>
              <a:t>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olidFill>
                  <a:schemeClr val="bg2">
                    <a:lumMod val="60000"/>
                    <a:lumOff val="40000"/>
                  </a:schemeClr>
                </a:solidFill>
                <a:sym typeface="+mn-ea"/>
              </a:rPr>
              <a:t>catch</a:t>
            </a:r>
            <a:r>
              <a:rPr lang="en-US" altLang="zh-CN" sz="1600" b="1" kern="0" dirty="0">
                <a:sym typeface="+mn-ea"/>
              </a:rPr>
              <a:t>(</a:t>
            </a:r>
            <a:r>
              <a:rPr lang="en-US" altLang="zh-CN" sz="1600" b="1" kern="0" dirty="0" err="1">
                <a:solidFill>
                  <a:schemeClr val="tx1"/>
                </a:solidFill>
                <a:sym typeface="+mn-ea"/>
              </a:rPr>
              <a:t>FileNotFound</a:t>
            </a:r>
            <a:r>
              <a:rPr lang="en-US" altLang="zh-CN" sz="1600" b="1" kern="0" dirty="0">
                <a:solidFill>
                  <a:schemeClr val="tx1"/>
                </a:solidFill>
                <a:sym typeface="+mn-ea"/>
              </a:rPr>
              <a:t> p</a:t>
            </a:r>
            <a:r>
              <a:rPr lang="en-US" altLang="zh-CN" sz="1600" b="1" kern="0" dirty="0">
                <a:sym typeface="+mn-ea"/>
              </a:rPr>
              <a:t>){</a:t>
            </a:r>
            <a:r>
              <a:rPr lang="en-US" altLang="zh-CN" sz="1600" b="1" kern="0" dirty="0" err="1">
                <a:sym typeface="+mn-ea"/>
              </a:rPr>
              <a:t>cout</a:t>
            </a:r>
            <a:r>
              <a:rPr lang="en-US" altLang="zh-CN" sz="1600" b="1" kern="0" dirty="0">
                <a:sym typeface="+mn-ea"/>
              </a:rPr>
              <a:t>&lt;&lt;</a:t>
            </a:r>
            <a:r>
              <a:rPr lang="en-US" altLang="zh-CN" sz="1600" b="1" kern="0" dirty="0" err="1">
                <a:sym typeface="+mn-ea"/>
              </a:rPr>
              <a:t>p.Where</a:t>
            </a:r>
            <a:r>
              <a:rPr lang="en-US" altLang="zh-CN" sz="1600" b="1" kern="0" dirty="0">
                <a:sym typeface="+mn-ea"/>
              </a:rPr>
              <a:t>()&lt;&lt;</a:t>
            </a:r>
            <a:r>
              <a:rPr lang="en-US" altLang="zh-CN" sz="1600" b="1" kern="0" dirty="0" err="1">
                <a:sym typeface="+mn-ea"/>
              </a:rPr>
              <a:t>endl</a:t>
            </a:r>
            <a:r>
              <a:rPr lang="en-US" altLang="zh-CN" sz="1600" b="1" kern="0" dirty="0">
                <a:sym typeface="+mn-ea"/>
              </a:rPr>
              <a:t>;}</a:t>
            </a:r>
            <a:endParaRPr lang="en-US" altLang="zh-CN" sz="1600" b="1" kern="0" dirty="0"/>
          </a:p>
          <a:p>
            <a:pPr eaLnBrk="1" hangingPunct="1">
              <a:lnSpc>
                <a:spcPct val="80000"/>
              </a:lnSpc>
              <a:buFontTx/>
              <a:buNone/>
            </a:pPr>
            <a:endParaRPr lang="en-US" altLang="zh-CN" sz="1600" b="1" kern="0" dirty="0"/>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endParaRPr lang="zh-CN" altLang="en-US" sz="1600" b="1" kern="0" dirty="0"/>
          </a:p>
        </p:txBody>
      </p:sp>
      <p:sp>
        <p:nvSpPr>
          <p:cNvPr id="2" name="文本框 1"/>
          <p:cNvSpPr txBox="1"/>
          <p:nvPr/>
        </p:nvSpPr>
        <p:spPr>
          <a:xfrm>
            <a:off x="3575050" y="2212340"/>
            <a:ext cx="5490210" cy="1221740"/>
          </a:xfrm>
          <a:prstGeom prst="rect">
            <a:avLst/>
          </a:prstGeom>
          <a:solidFill>
            <a:schemeClr val="bg1"/>
          </a:solidFill>
          <a:ln>
            <a:solidFill>
              <a:schemeClr val="accent1"/>
            </a:solidFill>
          </a:ln>
        </p:spPr>
        <p:txBody>
          <a:bodyPr wrap="square" rtlCol="0" anchor="t">
            <a:spAutoFit/>
          </a:bodyPr>
          <a:p>
            <a:pPr eaLnBrk="1" hangingPunct="1">
              <a:lnSpc>
                <a:spcPct val="80000"/>
              </a:lnSpc>
              <a:buFontTx/>
              <a:buNone/>
            </a:pP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ym typeface="+mn-ea"/>
              </a:rPr>
              <a:t>   </a:t>
            </a:r>
            <a:r>
              <a:rPr lang="en-US" altLang="zh-CN" sz="1600" b="1" kern="0" dirty="0" err="1">
                <a:latin typeface="+mn-lt"/>
                <a:ea typeface="+mn-ea"/>
                <a:sym typeface="+mn-ea"/>
              </a:rPr>
              <a:t>catch(</a:t>
            </a:r>
            <a:r>
              <a:rPr lang="en-US" altLang="zh-CN" sz="1600" b="1" kern="0" dirty="0" err="1">
                <a:solidFill>
                  <a:srgbClr val="FF0000"/>
                </a:solidFill>
                <a:latin typeface="+mn-lt"/>
                <a:ea typeface="+mn-ea"/>
                <a:sym typeface="+mn-ea"/>
              </a:rPr>
              <a:t>DiskNotFound p</a:t>
            </a:r>
            <a:r>
              <a:rPr lang="en-US" altLang="zh-CN" sz="1600" b="1" kern="0" dirty="0" err="1">
                <a:latin typeface="+mn-lt"/>
                <a:ea typeface="+mn-ea"/>
                <a:sym typeface="+mn-ea"/>
              </a:rPr>
              <a:t>){cout&lt;&lt;p.Where()&lt;&lt;endl;}</a:t>
            </a:r>
            <a:endParaRPr lang="en-US" altLang="zh-CN" sz="1600" b="1" kern="0" dirty="0" err="1">
              <a:latin typeface="+mn-lt"/>
              <a:ea typeface="+mn-ea"/>
            </a:endParaRPr>
          </a:p>
          <a:p>
            <a:pPr marL="342900" indent="-342900" algn="l" eaLnBrk="1" hangingPunct="1">
              <a:lnSpc>
                <a:spcPct val="80000"/>
              </a:lnSpc>
              <a:spcBef>
                <a:spcPct val="20000"/>
              </a:spcBef>
              <a:buClrTx/>
              <a:buSzTx/>
              <a:buFontTx/>
              <a:buNone/>
            </a:pPr>
            <a:r>
              <a:rPr lang="en-US" altLang="zh-CN" sz="1600" b="1" kern="0" dirty="0" err="1">
                <a:latin typeface="+mn-lt"/>
                <a:ea typeface="+mn-ea"/>
                <a:sym typeface="+mn-ea"/>
              </a:rPr>
              <a:t>    catch(</a:t>
            </a:r>
            <a:r>
              <a:rPr lang="en-US" altLang="zh-CN" sz="1600" b="1" kern="0" dirty="0" err="1">
                <a:solidFill>
                  <a:srgbClr val="FF0000"/>
                </a:solidFill>
                <a:latin typeface="+mn-lt"/>
                <a:ea typeface="+mn-ea"/>
                <a:sym typeface="+mn-ea"/>
              </a:rPr>
              <a:t>FileNotFound p</a:t>
            </a:r>
            <a:r>
              <a:rPr lang="en-US" altLang="zh-CN" sz="1600" b="1" kern="0" dirty="0" err="1">
                <a:latin typeface="+mn-lt"/>
                <a:ea typeface="+mn-ea"/>
                <a:sym typeface="+mn-ea"/>
              </a:rPr>
              <a:t>){cout&lt;&lt;p.Where()&lt;&lt;endl;}</a:t>
            </a:r>
            <a:endParaRPr lang="en-US" altLang="zh-CN" sz="1600" b="1" kern="0" dirty="0" err="1">
              <a:latin typeface="+mn-lt"/>
              <a:ea typeface="+mn-ea"/>
            </a:endParaRPr>
          </a:p>
          <a:p>
            <a:pPr marL="342900" indent="-342900" algn="l" eaLnBrk="1" hangingPunct="1">
              <a:lnSpc>
                <a:spcPct val="80000"/>
              </a:lnSpc>
              <a:spcBef>
                <a:spcPct val="20000"/>
              </a:spcBef>
              <a:buClrTx/>
              <a:buSzTx/>
              <a:buFontTx/>
              <a:buNone/>
            </a:pPr>
            <a:r>
              <a:rPr lang="en-US" altLang="zh-CN" sz="1600" b="1" kern="0" dirty="0" err="1">
                <a:latin typeface="+mn-lt"/>
                <a:ea typeface="+mn-ea"/>
                <a:sym typeface="+mn-ea"/>
              </a:rPr>
              <a:t>    catch(</a:t>
            </a:r>
            <a:r>
              <a:rPr lang="en-US" altLang="zh-CN" sz="1600" b="1" kern="0" dirty="0" err="1">
                <a:solidFill>
                  <a:srgbClr val="FF0000"/>
                </a:solidFill>
                <a:latin typeface="+mn-lt"/>
                <a:ea typeface="+mn-ea"/>
                <a:sym typeface="+mn-ea"/>
              </a:rPr>
              <a:t>FileSysException p</a:t>
            </a:r>
            <a:r>
              <a:rPr lang="en-US" altLang="zh-CN" sz="1600" b="1" kern="0" dirty="0" err="1">
                <a:latin typeface="+mn-lt"/>
                <a:ea typeface="+mn-ea"/>
                <a:sym typeface="+mn-ea"/>
              </a:rPr>
              <a:t>){cout&lt;&lt;p.Where()&lt;&lt;endl;}</a:t>
            </a:r>
            <a:endParaRPr lang="en-US" altLang="zh-CN" sz="1600" b="1" kern="0" dirty="0" err="1">
              <a:latin typeface="+mn-lt"/>
              <a:ea typeface="+mn-ea"/>
            </a:endParaRPr>
          </a:p>
          <a:p>
            <a:pPr marL="342900" indent="-342900" algn="l" eaLnBrk="1" hangingPunct="1">
              <a:lnSpc>
                <a:spcPct val="80000"/>
              </a:lnSpc>
              <a:spcBef>
                <a:spcPct val="20000"/>
              </a:spcBef>
              <a:buClrTx/>
              <a:buSzTx/>
              <a:buFontTx/>
              <a:buNone/>
            </a:pPr>
            <a:r>
              <a:rPr lang="en-US" altLang="zh-CN" sz="1600" b="1" kern="0" dirty="0" err="1">
                <a:latin typeface="+mn-lt"/>
                <a:ea typeface="+mn-ea"/>
                <a:sym typeface="+mn-ea"/>
              </a:rPr>
              <a:t>    catch(</a:t>
            </a:r>
            <a:r>
              <a:rPr lang="en-US" altLang="zh-CN" sz="1600" b="1" kern="0" dirty="0" err="1">
                <a:solidFill>
                  <a:srgbClr val="FF0000"/>
                </a:solidFill>
                <a:latin typeface="+mn-lt"/>
                <a:ea typeface="+mn-ea"/>
                <a:sym typeface="+mn-ea"/>
              </a:rPr>
              <a:t>BasicException p</a:t>
            </a:r>
            <a:r>
              <a:rPr lang="en-US" altLang="zh-CN" sz="1600" b="1" kern="0" dirty="0" err="1">
                <a:latin typeface="+mn-lt"/>
                <a:ea typeface="+mn-ea"/>
                <a:sym typeface="+mn-ea"/>
              </a:rPr>
              <a:t>){cout&lt;&lt;p.Where()&lt;&lt;endl;}</a:t>
            </a:r>
            <a:endParaRPr lang="en-US" altLang="zh-CN" sz="1600" b="1" kern="0" dirty="0" err="1">
              <a:latin typeface="+mn-lt"/>
              <a:ea typeface="+mn-ea"/>
              <a:sym typeface="+mn-ea"/>
            </a:endParaRPr>
          </a:p>
        </p:txBody>
      </p:sp>
      <p:sp>
        <p:nvSpPr>
          <p:cNvPr id="5" name="文本框 4"/>
          <p:cNvSpPr txBox="1"/>
          <p:nvPr/>
        </p:nvSpPr>
        <p:spPr>
          <a:xfrm>
            <a:off x="3558540" y="4411980"/>
            <a:ext cx="5490210" cy="1221740"/>
          </a:xfrm>
          <a:prstGeom prst="rect">
            <a:avLst/>
          </a:prstGeom>
          <a:solidFill>
            <a:schemeClr val="bg1"/>
          </a:solidFill>
          <a:ln>
            <a:solidFill>
              <a:schemeClr val="accent1"/>
            </a:solidFill>
          </a:ln>
        </p:spPr>
        <p:txBody>
          <a:bodyPr wrap="square" rtlCol="0" anchor="t">
            <a:spAutoFit/>
          </a:bodyPr>
          <a:p>
            <a:pPr eaLnBrk="1" hangingPunct="1">
              <a:lnSpc>
                <a:spcPct val="80000"/>
              </a:lnSpc>
              <a:buFontTx/>
              <a:buNone/>
            </a:pPr>
            <a:endParaRPr lang="en-US" altLang="zh-CN" sz="1600" b="1" kern="0" dirty="0"/>
          </a:p>
          <a:p>
            <a:pPr eaLnBrk="1" hangingPunct="1">
              <a:lnSpc>
                <a:spcPct val="80000"/>
              </a:lnSpc>
              <a:buFontTx/>
              <a:buNone/>
            </a:pPr>
            <a:r>
              <a:rPr lang="en-US" altLang="zh-CN" sz="1600" b="1" kern="0" dirty="0">
                <a:sym typeface="+mn-ea"/>
              </a:rPr>
              <a:t> </a:t>
            </a:r>
            <a:r>
              <a:rPr lang="en-US" altLang="zh-CN" sz="1600" b="1" kern="0" dirty="0">
                <a:sym typeface="+mn-ea"/>
              </a:rPr>
              <a:t>   </a:t>
            </a:r>
            <a:r>
              <a:rPr lang="en-US" altLang="zh-CN" sz="1600" b="1" kern="0" dirty="0" err="1">
                <a:latin typeface="+mn-lt"/>
                <a:ea typeface="+mn-ea"/>
                <a:sym typeface="+mn-ea"/>
              </a:rPr>
              <a:t>catch(</a:t>
            </a:r>
            <a:r>
              <a:rPr lang="en-US" altLang="zh-CN" sz="1600" b="1" kern="0" dirty="0" err="1">
                <a:solidFill>
                  <a:srgbClr val="FF0000"/>
                </a:solidFill>
                <a:latin typeface="+mn-lt"/>
                <a:ea typeface="+mn-ea"/>
                <a:sym typeface="+mn-ea"/>
              </a:rPr>
              <a:t>DiskNotFound p</a:t>
            </a:r>
            <a:r>
              <a:rPr lang="en-US" altLang="zh-CN" sz="1600" b="1" kern="0" dirty="0" err="1">
                <a:latin typeface="+mn-lt"/>
                <a:ea typeface="+mn-ea"/>
                <a:sym typeface="+mn-ea"/>
              </a:rPr>
              <a:t>){cout&lt;&lt;p.Where()&lt;&lt;endl;}</a:t>
            </a:r>
            <a:endParaRPr lang="en-US" altLang="zh-CN" sz="1600" b="1" kern="0" dirty="0" err="1">
              <a:latin typeface="+mn-lt"/>
              <a:ea typeface="+mn-ea"/>
            </a:endParaRPr>
          </a:p>
          <a:p>
            <a:pPr marL="342900" indent="-342900" algn="l" eaLnBrk="1" hangingPunct="1">
              <a:lnSpc>
                <a:spcPct val="80000"/>
              </a:lnSpc>
              <a:spcBef>
                <a:spcPct val="20000"/>
              </a:spcBef>
              <a:buClrTx/>
              <a:buSzTx/>
              <a:buFontTx/>
              <a:buNone/>
            </a:pPr>
            <a:r>
              <a:rPr lang="en-US" altLang="zh-CN" sz="1600" b="1" kern="0" dirty="0" err="1">
                <a:latin typeface="+mn-lt"/>
                <a:ea typeface="+mn-ea"/>
                <a:sym typeface="+mn-ea"/>
              </a:rPr>
              <a:t>    catch(</a:t>
            </a:r>
            <a:r>
              <a:rPr lang="en-US" altLang="zh-CN" sz="1600" b="1" kern="0" dirty="0" err="1">
                <a:solidFill>
                  <a:srgbClr val="FF0000"/>
                </a:solidFill>
                <a:latin typeface="+mn-lt"/>
                <a:ea typeface="+mn-ea"/>
                <a:sym typeface="+mn-ea"/>
              </a:rPr>
              <a:t>FileNotFound p</a:t>
            </a:r>
            <a:r>
              <a:rPr lang="en-US" altLang="zh-CN" sz="1600" b="1" kern="0" dirty="0" err="1">
                <a:latin typeface="+mn-lt"/>
                <a:ea typeface="+mn-ea"/>
                <a:sym typeface="+mn-ea"/>
              </a:rPr>
              <a:t>){cout&lt;&lt;p.Where()&lt;&lt;endl;}</a:t>
            </a:r>
            <a:endParaRPr lang="en-US" altLang="zh-CN" sz="1600" b="1" kern="0" dirty="0" err="1">
              <a:latin typeface="+mn-lt"/>
              <a:ea typeface="+mn-ea"/>
            </a:endParaRPr>
          </a:p>
          <a:p>
            <a:pPr marL="342900" indent="-342900" algn="l" eaLnBrk="1" hangingPunct="1">
              <a:lnSpc>
                <a:spcPct val="80000"/>
              </a:lnSpc>
              <a:spcBef>
                <a:spcPct val="20000"/>
              </a:spcBef>
              <a:buClrTx/>
              <a:buSzTx/>
              <a:buFontTx/>
              <a:buNone/>
            </a:pPr>
            <a:r>
              <a:rPr lang="en-US" altLang="zh-CN" sz="1600" b="1" kern="0" dirty="0" err="1">
                <a:latin typeface="+mn-lt"/>
                <a:ea typeface="+mn-ea"/>
                <a:sym typeface="+mn-ea"/>
              </a:rPr>
              <a:t>    catch(</a:t>
            </a:r>
            <a:r>
              <a:rPr lang="en-US" altLang="zh-CN" sz="1600" b="1" kern="0" dirty="0" err="1">
                <a:solidFill>
                  <a:srgbClr val="FF0000"/>
                </a:solidFill>
                <a:latin typeface="+mn-lt"/>
                <a:ea typeface="+mn-ea"/>
                <a:sym typeface="+mn-ea"/>
              </a:rPr>
              <a:t>FileSysException p</a:t>
            </a:r>
            <a:r>
              <a:rPr lang="en-US" altLang="zh-CN" sz="1600" b="1" kern="0" dirty="0" err="1">
                <a:latin typeface="+mn-lt"/>
                <a:ea typeface="+mn-ea"/>
                <a:sym typeface="+mn-ea"/>
              </a:rPr>
              <a:t>){cout&lt;&lt;p.Where()&lt;&lt;endl;}</a:t>
            </a:r>
            <a:endParaRPr lang="en-US" altLang="zh-CN" sz="1600" b="1" kern="0" dirty="0" err="1">
              <a:latin typeface="+mn-lt"/>
              <a:ea typeface="+mn-ea"/>
            </a:endParaRPr>
          </a:p>
          <a:p>
            <a:pPr marL="342900" indent="-342900" algn="l" eaLnBrk="1" hangingPunct="1">
              <a:lnSpc>
                <a:spcPct val="80000"/>
              </a:lnSpc>
              <a:spcBef>
                <a:spcPct val="20000"/>
              </a:spcBef>
              <a:buClrTx/>
              <a:buSzTx/>
              <a:buFontTx/>
              <a:buNone/>
            </a:pPr>
            <a:r>
              <a:rPr lang="en-US" altLang="zh-CN" sz="1600" b="1" kern="0" dirty="0" err="1">
                <a:latin typeface="+mn-lt"/>
                <a:ea typeface="+mn-ea"/>
                <a:sym typeface="+mn-ea"/>
              </a:rPr>
              <a:t>    catch(</a:t>
            </a:r>
            <a:r>
              <a:rPr lang="en-US" altLang="zh-CN" sz="1600" b="1" kern="0" dirty="0" err="1">
                <a:solidFill>
                  <a:srgbClr val="FF0000"/>
                </a:solidFill>
                <a:latin typeface="+mn-lt"/>
                <a:ea typeface="+mn-ea"/>
                <a:sym typeface="+mn-ea"/>
              </a:rPr>
              <a:t>BasicException p</a:t>
            </a:r>
            <a:r>
              <a:rPr lang="en-US" altLang="zh-CN" sz="1600" b="1" kern="0" dirty="0" err="1">
                <a:latin typeface="+mn-lt"/>
                <a:ea typeface="+mn-ea"/>
                <a:sym typeface="+mn-ea"/>
              </a:rPr>
              <a:t>){cout&lt;&lt;p.Where()&lt;&lt;endl;}</a:t>
            </a:r>
            <a:endParaRPr lang="en-US" altLang="zh-CN" sz="1600" b="1" kern="0" dirty="0" err="1">
              <a:latin typeface="+mn-lt"/>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07">
                                            <p:txEl>
                                              <p:pRg st="7" end="7"/>
                                            </p:txEl>
                                          </p:spTgt>
                                        </p:tgtEl>
                                        <p:attrNameLst>
                                          <p:attrName>style.visibility</p:attrName>
                                        </p:attrNameLst>
                                      </p:cBhvr>
                                      <p:to>
                                        <p:strVal val="visible"/>
                                      </p:to>
                                    </p:set>
                                    <p:anim calcmode="lin" valueType="num">
                                      <p:cBhvr additive="base">
                                        <p:cTn id="7" dur="500" fill="hold"/>
                                        <p:tgtEl>
                                          <p:spTgt spid="14950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9507">
                                            <p:txEl>
                                              <p:pRg st="8" end="8"/>
                                            </p:txEl>
                                          </p:spTgt>
                                        </p:tgtEl>
                                        <p:attrNameLst>
                                          <p:attrName>style.visibility</p:attrName>
                                        </p:attrNameLst>
                                      </p:cBhvr>
                                      <p:to>
                                        <p:strVal val="visible"/>
                                      </p:to>
                                    </p:set>
                                    <p:anim calcmode="lin" valueType="num">
                                      <p:cBhvr additive="base">
                                        <p:cTn id="11" dur="500" fill="hold"/>
                                        <p:tgtEl>
                                          <p:spTgt spid="14950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950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9507">
                                            <p:txEl>
                                              <p:pRg st="9" end="9"/>
                                            </p:txEl>
                                          </p:spTgt>
                                        </p:tgtEl>
                                        <p:attrNameLst>
                                          <p:attrName>style.visibility</p:attrName>
                                        </p:attrNameLst>
                                      </p:cBhvr>
                                      <p:to>
                                        <p:strVal val="visible"/>
                                      </p:to>
                                    </p:set>
                                    <p:anim calcmode="lin" valueType="num">
                                      <p:cBhvr additive="base">
                                        <p:cTn id="15" dur="500" fill="hold"/>
                                        <p:tgtEl>
                                          <p:spTgt spid="149507">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9507">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9507">
                                            <p:txEl>
                                              <p:pRg st="10" end="10"/>
                                            </p:txEl>
                                          </p:spTgt>
                                        </p:tgtEl>
                                        <p:attrNameLst>
                                          <p:attrName>style.visibility</p:attrName>
                                        </p:attrNameLst>
                                      </p:cBhvr>
                                      <p:to>
                                        <p:strVal val="visible"/>
                                      </p:to>
                                    </p:set>
                                    <p:anim calcmode="lin" valueType="num">
                                      <p:cBhvr additive="base">
                                        <p:cTn id="19" dur="500" fill="hold"/>
                                        <p:tgtEl>
                                          <p:spTgt spid="14950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7">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9507">
                                            <p:txEl>
                                              <p:pRg st="11" end="11"/>
                                            </p:txEl>
                                          </p:spTgt>
                                        </p:tgtEl>
                                        <p:attrNameLst>
                                          <p:attrName>style.visibility</p:attrName>
                                        </p:attrNameLst>
                                      </p:cBhvr>
                                      <p:to>
                                        <p:strVal val="visible"/>
                                      </p:to>
                                    </p:set>
                                    <p:anim calcmode="lin" valueType="num">
                                      <p:cBhvr additive="base">
                                        <p:cTn id="23" dur="500" fill="hold"/>
                                        <p:tgtEl>
                                          <p:spTgt spid="149507">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95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9507">
                                            <p:txEl>
                                              <p:pRg st="12" end="12"/>
                                            </p:txEl>
                                          </p:spTgt>
                                        </p:tgtEl>
                                        <p:attrNameLst>
                                          <p:attrName>style.visibility</p:attrName>
                                        </p:attrNameLst>
                                      </p:cBhvr>
                                      <p:to>
                                        <p:strVal val="visible"/>
                                      </p:to>
                                    </p:set>
                                    <p:anim calcmode="lin" valueType="num">
                                      <p:cBhvr additive="base">
                                        <p:cTn id="29" dur="500" fill="hold"/>
                                        <p:tgtEl>
                                          <p:spTgt spid="149507">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9507">
                                            <p:txEl>
                                              <p:pRg st="12" end="1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9507">
                                            <p:txEl>
                                              <p:pRg st="13" end="13"/>
                                            </p:txEl>
                                          </p:spTgt>
                                        </p:tgtEl>
                                        <p:attrNameLst>
                                          <p:attrName>style.visibility</p:attrName>
                                        </p:attrNameLst>
                                      </p:cBhvr>
                                      <p:to>
                                        <p:strVal val="visible"/>
                                      </p:to>
                                    </p:set>
                                    <p:anim calcmode="lin" valueType="num">
                                      <p:cBhvr additive="base">
                                        <p:cTn id="33" dur="500" fill="hold"/>
                                        <p:tgtEl>
                                          <p:spTgt spid="149507">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9507">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9507">
                                            <p:txEl>
                                              <p:pRg st="14" end="14"/>
                                            </p:txEl>
                                          </p:spTgt>
                                        </p:tgtEl>
                                        <p:attrNameLst>
                                          <p:attrName>style.visibility</p:attrName>
                                        </p:attrNameLst>
                                      </p:cBhvr>
                                      <p:to>
                                        <p:strVal val="visible"/>
                                      </p:to>
                                    </p:set>
                                    <p:anim calcmode="lin" valueType="num">
                                      <p:cBhvr additive="base">
                                        <p:cTn id="37" dur="500" fill="hold"/>
                                        <p:tgtEl>
                                          <p:spTgt spid="149507">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507">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9507">
                                            <p:txEl>
                                              <p:pRg st="15" end="15"/>
                                            </p:txEl>
                                          </p:spTgt>
                                        </p:tgtEl>
                                        <p:attrNameLst>
                                          <p:attrName>style.visibility</p:attrName>
                                        </p:attrNameLst>
                                      </p:cBhvr>
                                      <p:to>
                                        <p:strVal val="visible"/>
                                      </p:to>
                                    </p:set>
                                    <p:anim calcmode="lin" valueType="num">
                                      <p:cBhvr additive="base">
                                        <p:cTn id="41" dur="500" fill="hold"/>
                                        <p:tgtEl>
                                          <p:spTgt spid="149507">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9507">
                                            <p:txEl>
                                              <p:pRg st="15" end="1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9507">
                                            <p:txEl>
                                              <p:pRg st="16" end="16"/>
                                            </p:txEl>
                                          </p:spTgt>
                                        </p:tgtEl>
                                        <p:attrNameLst>
                                          <p:attrName>style.visibility</p:attrName>
                                        </p:attrNameLst>
                                      </p:cBhvr>
                                      <p:to>
                                        <p:strVal val="visible"/>
                                      </p:to>
                                    </p:set>
                                    <p:anim calcmode="lin" valueType="num">
                                      <p:cBhvr additive="base">
                                        <p:cTn id="45" dur="500" fill="hold"/>
                                        <p:tgtEl>
                                          <p:spTgt spid="149507">
                                            <p:txEl>
                                              <p:pRg st="16" end="1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950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9507">
                                            <p:txEl>
                                              <p:pRg st="17" end="17"/>
                                            </p:txEl>
                                          </p:spTgt>
                                        </p:tgtEl>
                                        <p:attrNameLst>
                                          <p:attrName>style.visibility</p:attrName>
                                        </p:attrNameLst>
                                      </p:cBhvr>
                                      <p:to>
                                        <p:strVal val="visible"/>
                                      </p:to>
                                    </p:set>
                                    <p:anim calcmode="lin" valueType="num">
                                      <p:cBhvr additive="base">
                                        <p:cTn id="51" dur="500" fill="hold"/>
                                        <p:tgtEl>
                                          <p:spTgt spid="149507">
                                            <p:txEl>
                                              <p:pRg st="17" end="1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9507">
                                            <p:txEl>
                                              <p:pRg st="17" end="1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9507">
                                            <p:txEl>
                                              <p:pRg st="18" end="18"/>
                                            </p:txEl>
                                          </p:spTgt>
                                        </p:tgtEl>
                                        <p:attrNameLst>
                                          <p:attrName>style.visibility</p:attrName>
                                        </p:attrNameLst>
                                      </p:cBhvr>
                                      <p:to>
                                        <p:strVal val="visible"/>
                                      </p:to>
                                    </p:set>
                                    <p:anim calcmode="lin" valueType="num">
                                      <p:cBhvr additive="base">
                                        <p:cTn id="55" dur="500" fill="hold"/>
                                        <p:tgtEl>
                                          <p:spTgt spid="149507">
                                            <p:txEl>
                                              <p:pRg st="18" end="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9507">
                                            <p:txEl>
                                              <p:pRg st="18" end="1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9507">
                                            <p:txEl>
                                              <p:pRg st="19" end="19"/>
                                            </p:txEl>
                                          </p:spTgt>
                                        </p:tgtEl>
                                        <p:attrNameLst>
                                          <p:attrName>style.visibility</p:attrName>
                                        </p:attrNameLst>
                                      </p:cBhvr>
                                      <p:to>
                                        <p:strVal val="visible"/>
                                      </p:to>
                                    </p:set>
                                    <p:anim calcmode="lin" valueType="num">
                                      <p:cBhvr additive="base">
                                        <p:cTn id="59" dur="500" fill="hold"/>
                                        <p:tgtEl>
                                          <p:spTgt spid="149507">
                                            <p:txEl>
                                              <p:pRg st="19" end="1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9507">
                                            <p:txEl>
                                              <p:pRg st="19" end="1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9507">
                                            <p:txEl>
                                              <p:pRg st="20" end="20"/>
                                            </p:txEl>
                                          </p:spTgt>
                                        </p:tgtEl>
                                        <p:attrNameLst>
                                          <p:attrName>style.visibility</p:attrName>
                                        </p:attrNameLst>
                                      </p:cBhvr>
                                      <p:to>
                                        <p:strVal val="visible"/>
                                      </p:to>
                                    </p:set>
                                    <p:anim calcmode="lin" valueType="num">
                                      <p:cBhvr additive="base">
                                        <p:cTn id="63" dur="500" fill="hold"/>
                                        <p:tgtEl>
                                          <p:spTgt spid="149507">
                                            <p:txEl>
                                              <p:pRg st="20" end="2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9507">
                                            <p:txEl>
                                              <p:pRg st="20" end="2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9507">
                                            <p:txEl>
                                              <p:pRg st="21" end="21"/>
                                            </p:txEl>
                                          </p:spTgt>
                                        </p:tgtEl>
                                        <p:attrNameLst>
                                          <p:attrName>style.visibility</p:attrName>
                                        </p:attrNameLst>
                                      </p:cBhvr>
                                      <p:to>
                                        <p:strVal val="visible"/>
                                      </p:to>
                                    </p:set>
                                    <p:anim calcmode="lin" valueType="num">
                                      <p:cBhvr additive="base">
                                        <p:cTn id="67" dur="500" fill="hold"/>
                                        <p:tgtEl>
                                          <p:spTgt spid="149507">
                                            <p:txEl>
                                              <p:pRg st="21" end="2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9507">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animBg="1"/>
      <p:bldP spid="2" grpId="1" animBg="1"/>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60394" y="477174"/>
            <a:ext cx="8623212" cy="1224135"/>
          </a:xfrm>
        </p:spPr>
        <p:txBody>
          <a:bodyPr/>
          <a:lstStyle/>
          <a:p>
            <a:pPr algn="l">
              <a:spcBef>
                <a:spcPct val="20000"/>
              </a:spcBef>
            </a:pPr>
            <a:r>
              <a:rPr lang="zh-CN" altLang="en-US" sz="2400"/>
              <a:t>Handling exceptions with polymorphism</a:t>
            </a:r>
            <a:endParaRPr lang="zh-CN" altLang="en-US" sz="2400"/>
          </a:p>
          <a:p>
            <a:pPr lvl="1" algn="l">
              <a:spcBef>
                <a:spcPct val="20000"/>
              </a:spcBef>
            </a:pPr>
            <a:r>
              <a:rPr lang="zh-CN" altLang="en-US" sz="2100"/>
              <a:t>The exception class inheritance structure can also be implemented with polymorphism, which can simplify the capture of exceptions.</a:t>
            </a:r>
            <a:endParaRPr lang="zh-CN" altLang="en-US" sz="2100"/>
          </a:p>
          <a:p>
            <a:pPr marL="0" indent="0" eaLnBrk="1" hangingPunct="1">
              <a:spcBef>
                <a:spcPts val="0"/>
              </a:spcBef>
              <a:buNone/>
            </a:pPr>
            <a:endParaRPr lang="zh-CN" altLang="en-US" sz="2000" b="1" dirty="0">
              <a:solidFill>
                <a:srgbClr val="0000CC"/>
              </a:solidFill>
            </a:endParaRPr>
          </a:p>
        </p:txBody>
      </p:sp>
      <p:sp>
        <p:nvSpPr>
          <p:cNvPr id="4" name="Rectangle 3"/>
          <p:cNvSpPr txBox="1">
            <a:spLocks noChangeArrowheads="1"/>
          </p:cNvSpPr>
          <p:nvPr/>
        </p:nvSpPr>
        <p:spPr bwMode="auto">
          <a:xfrm>
            <a:off x="971476" y="2061354"/>
            <a:ext cx="6396385" cy="465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a:t>#include &lt;</a:t>
            </a:r>
            <a:r>
              <a:rPr lang="en-US" altLang="zh-CN" sz="1600" b="1" kern="0" dirty="0" err="1"/>
              <a:t>iostream</a:t>
            </a:r>
            <a:r>
              <a:rPr lang="en-US" altLang="zh-CN" sz="1600" b="1" kern="0" dirty="0"/>
              <a:t>&gt;</a:t>
            </a:r>
            <a:endParaRPr lang="en-US" altLang="zh-CN" sz="1600" b="1" kern="0" dirty="0"/>
          </a:p>
          <a:p>
            <a:pPr eaLnBrk="1" hangingPunct="1">
              <a:lnSpc>
                <a:spcPct val="80000"/>
              </a:lnSpc>
              <a:buFontTx/>
              <a:buNone/>
            </a:pPr>
            <a:r>
              <a:rPr lang="en-US" altLang="zh-CN" sz="1600" b="1" kern="0" dirty="0"/>
              <a:t>using namespace </a:t>
            </a:r>
            <a:r>
              <a:rPr lang="en-US" altLang="zh-CN" sz="1600" b="1" kern="0" dirty="0" err="1"/>
              <a:t>std</a:t>
            </a:r>
            <a:r>
              <a:rPr lang="en-US" altLang="zh-CN" sz="1600" b="1" kern="0" dirty="0"/>
              <a:t>;</a:t>
            </a:r>
            <a:endParaRPr lang="en-US" altLang="zh-CN" sz="1600" b="1" kern="0" dirty="0"/>
          </a:p>
          <a:p>
            <a:pPr eaLnBrk="1" hangingPunct="1">
              <a:lnSpc>
                <a:spcPct val="80000"/>
              </a:lnSpc>
              <a:buFontTx/>
              <a:buNone/>
            </a:pPr>
            <a:r>
              <a:rPr lang="en-US" altLang="zh-CN" sz="1600" b="1" kern="0" dirty="0"/>
              <a:t>class </a:t>
            </a:r>
            <a:r>
              <a:rPr lang="en-US" altLang="zh-CN" sz="1600" b="1" kern="0" dirty="0" err="1"/>
              <a:t>BasicException</a:t>
            </a:r>
            <a:r>
              <a:rPr lang="en-US" altLang="zh-CN" sz="1600" b="1" kern="0" dirty="0"/>
              <a:t>{</a:t>
            </a:r>
            <a:endParaRPr lang="en-US" altLang="zh-CN" sz="1600" b="1" kern="0" dirty="0"/>
          </a:p>
          <a:p>
            <a:pPr eaLnBrk="1" hangingPunct="1">
              <a:lnSpc>
                <a:spcPct val="80000"/>
              </a:lnSpc>
              <a:buFontTx/>
              <a:buNone/>
            </a:pPr>
            <a:r>
              <a:rPr lang="en-US" altLang="zh-CN" sz="1600" b="1" kern="0" dirty="0"/>
              <a:t>public:</a:t>
            </a:r>
            <a:endParaRPr lang="en-US" altLang="zh-CN" sz="1600" b="1" kern="0" dirty="0"/>
          </a:p>
          <a:p>
            <a:pPr eaLnBrk="1" hangingPunct="1">
              <a:lnSpc>
                <a:spcPct val="80000"/>
              </a:lnSpc>
              <a:buFontTx/>
              <a:buNone/>
            </a:pPr>
            <a:r>
              <a:rPr lang="en-US" altLang="zh-CN" sz="1600" b="1" kern="0" dirty="0"/>
              <a:t>    </a:t>
            </a:r>
            <a:r>
              <a:rPr lang="en-US" altLang="zh-CN" sz="1600" b="1" kern="0" dirty="0">
                <a:solidFill>
                  <a:srgbClr val="FF0000"/>
                </a:solidFill>
              </a:rPr>
              <a:t>virtual char* Where(){return "</a:t>
            </a:r>
            <a:r>
              <a:rPr lang="en-US" altLang="zh-CN" sz="1600" b="1" kern="0" dirty="0" err="1">
                <a:solidFill>
                  <a:srgbClr val="FF0000"/>
                </a:solidFill>
              </a:rPr>
              <a:t>BasicException</a:t>
            </a:r>
            <a:r>
              <a:rPr lang="en-US" altLang="zh-CN" sz="1600" b="1" kern="0" dirty="0">
                <a:solidFill>
                  <a:srgbClr val="FF0000"/>
                </a:solidFill>
              </a:rPr>
              <a:t>...";}</a:t>
            </a:r>
            <a:endParaRPr lang="en-US" altLang="zh-CN" sz="1600" b="1" kern="0" dirty="0">
              <a:solidFill>
                <a:srgbClr val="FF0000"/>
              </a:solidFill>
            </a:endParaRPr>
          </a:p>
          <a:p>
            <a:pPr eaLnBrk="1" hangingPunct="1">
              <a:lnSpc>
                <a:spcPct val="80000"/>
              </a:lnSpc>
              <a:buFontTx/>
              <a:buNone/>
            </a:pPr>
            <a:r>
              <a:rPr lang="en-US" altLang="zh-CN" sz="1600" b="1" kern="0" dirty="0"/>
              <a:t>};</a:t>
            </a:r>
            <a:endParaRPr lang="en-US" altLang="zh-CN" sz="1600" b="1" kern="0" dirty="0"/>
          </a:p>
          <a:p>
            <a:pPr eaLnBrk="1" hangingPunct="1">
              <a:lnSpc>
                <a:spcPct val="80000"/>
              </a:lnSpc>
              <a:buFontTx/>
              <a:buNone/>
            </a:pPr>
            <a:r>
              <a:rPr lang="en-US" altLang="zh-CN" sz="1600" b="1" kern="0" dirty="0">
                <a:latin typeface="Arial" panose="020B0604020202020204" pitchFamily="34" charset="0"/>
              </a:rPr>
              <a:t>……</a:t>
            </a:r>
            <a:endParaRPr lang="en-US" altLang="zh-CN" sz="1600" b="1" kern="0" dirty="0"/>
          </a:p>
          <a:p>
            <a:pPr eaLnBrk="1" hangingPunct="1">
              <a:lnSpc>
                <a:spcPct val="80000"/>
              </a:lnSpc>
              <a:buFontTx/>
              <a:buNone/>
            </a:pPr>
            <a:r>
              <a:rPr lang="en-US" altLang="zh-CN" sz="1600" b="1" kern="0" dirty="0">
                <a:solidFill>
                  <a:schemeClr val="tx1"/>
                </a:solidFill>
              </a:rPr>
              <a:t>void main(){</a:t>
            </a:r>
            <a:endParaRPr lang="en-US" altLang="zh-CN" sz="1600" b="1" kern="0" dirty="0">
              <a:solidFill>
                <a:schemeClr val="tx1"/>
              </a:solidFill>
            </a:endParaRPr>
          </a:p>
          <a:p>
            <a:pPr eaLnBrk="1" hangingPunct="1">
              <a:lnSpc>
                <a:spcPct val="80000"/>
              </a:lnSpc>
              <a:buFontTx/>
              <a:buNone/>
            </a:pPr>
            <a:r>
              <a:rPr lang="en-US" altLang="zh-CN" sz="1600" b="1" kern="0" dirty="0">
                <a:solidFill>
                  <a:srgbClr val="0000CC"/>
                </a:solidFill>
              </a:rPr>
              <a:t>try</a:t>
            </a:r>
            <a:r>
              <a:rPr lang="en-US" altLang="zh-CN" sz="1600" b="1" kern="0" dirty="0">
                <a:solidFill>
                  <a:schemeClr val="tx1"/>
                </a:solidFill>
              </a:rPr>
              <a:t>{</a:t>
            </a:r>
            <a:endParaRPr lang="en-US" altLang="zh-CN" sz="1600" b="1" kern="0" dirty="0">
              <a:solidFill>
                <a:schemeClr val="tx1"/>
              </a:solidFill>
            </a:endParaRPr>
          </a:p>
          <a:p>
            <a:pPr eaLnBrk="1" hangingPunct="1">
              <a:lnSpc>
                <a:spcPct val="80000"/>
              </a:lnSpc>
              <a:buFontTx/>
              <a:buNone/>
            </a:pPr>
            <a:r>
              <a:rPr lang="en-US" altLang="zh-CN" sz="1600" b="1" kern="0" dirty="0">
                <a:solidFill>
                  <a:schemeClr val="tx1"/>
                </a:solidFill>
              </a:rPr>
              <a:t>//.....     </a:t>
            </a:r>
            <a:r>
              <a:rPr lang="zh-CN" altLang="en-US" sz="1600" b="1" kern="0" dirty="0">
                <a:solidFill>
                  <a:schemeClr val="tx1"/>
                </a:solidFill>
              </a:rPr>
              <a:t>程序代码</a:t>
            </a:r>
            <a:endParaRPr lang="zh-CN" altLang="en-US" sz="1600" b="1" kern="0" dirty="0">
              <a:solidFill>
                <a:schemeClr val="tx1"/>
              </a:solidFill>
            </a:endParaRPr>
          </a:p>
          <a:p>
            <a:pPr eaLnBrk="1" hangingPunct="1">
              <a:lnSpc>
                <a:spcPct val="80000"/>
              </a:lnSpc>
              <a:buFontTx/>
              <a:buNone/>
            </a:pPr>
            <a:r>
              <a:rPr lang="en-US" altLang="zh-CN" sz="1600" b="1" kern="0" dirty="0">
                <a:solidFill>
                  <a:srgbClr val="0000CC"/>
                </a:solidFill>
              </a:rPr>
              <a:t>throw</a:t>
            </a:r>
            <a:r>
              <a:rPr lang="en-US" altLang="zh-CN" sz="1600" b="1" kern="0" dirty="0">
                <a:solidFill>
                  <a:schemeClr val="tx1"/>
                </a:solidFill>
              </a:rPr>
              <a:t> </a:t>
            </a:r>
            <a:r>
              <a:rPr lang="en-US" altLang="zh-CN" sz="1600" b="1" kern="0" dirty="0" err="1">
                <a:solidFill>
                  <a:schemeClr val="tx1"/>
                </a:solidFill>
              </a:rPr>
              <a:t>FileSysException</a:t>
            </a:r>
            <a:r>
              <a:rPr lang="en-US" altLang="zh-CN" sz="1600" b="1" kern="0" dirty="0">
                <a:solidFill>
                  <a:schemeClr val="tx1"/>
                </a:solidFill>
              </a:rPr>
              <a:t>();</a:t>
            </a:r>
            <a:endParaRPr lang="en-US" altLang="zh-CN" sz="1600" b="1" kern="0" dirty="0">
              <a:solidFill>
                <a:schemeClr val="tx1"/>
              </a:solidFill>
            </a:endParaRPr>
          </a:p>
          <a:p>
            <a:pPr eaLnBrk="1" hangingPunct="1">
              <a:lnSpc>
                <a:spcPct val="80000"/>
              </a:lnSpc>
              <a:buFontTx/>
              <a:buNone/>
            </a:pPr>
            <a:r>
              <a:rPr lang="en-US" altLang="zh-CN" sz="1600" b="1" kern="0" dirty="0">
                <a:solidFill>
                  <a:schemeClr val="tx1"/>
                </a:solidFill>
              </a:rPr>
              <a:t>}</a:t>
            </a:r>
            <a:endParaRPr lang="en-US" altLang="zh-CN" sz="1600" b="1" kern="0" dirty="0">
              <a:solidFill>
                <a:schemeClr val="tx1"/>
              </a:solidFill>
            </a:endParaRPr>
          </a:p>
          <a:p>
            <a:pPr eaLnBrk="1" hangingPunct="1">
              <a:lnSpc>
                <a:spcPct val="80000"/>
              </a:lnSpc>
              <a:buFontTx/>
              <a:buNone/>
            </a:pPr>
            <a:r>
              <a:rPr lang="en-US" altLang="zh-CN" sz="1600" b="1" kern="0" dirty="0">
                <a:solidFill>
                  <a:srgbClr val="0000CC"/>
                </a:solidFill>
              </a:rPr>
              <a:t>catch</a:t>
            </a:r>
            <a:r>
              <a:rPr lang="en-US" altLang="zh-CN" sz="1600" b="1" kern="0" dirty="0"/>
              <a:t>(</a:t>
            </a:r>
            <a:r>
              <a:rPr lang="en-US" altLang="zh-CN" sz="1600" b="1" kern="0" dirty="0" err="1">
                <a:solidFill>
                  <a:srgbClr val="FF0000"/>
                </a:solidFill>
              </a:rPr>
              <a:t>BasicException</a:t>
            </a:r>
            <a:r>
              <a:rPr lang="en-US" altLang="zh-CN" sz="1600" b="1" kern="0" dirty="0">
                <a:solidFill>
                  <a:srgbClr val="FF0000"/>
                </a:solidFill>
              </a:rPr>
              <a:t> &amp;p</a:t>
            </a:r>
            <a:r>
              <a:rPr lang="en-US" altLang="zh-CN" sz="1600" b="1" kern="0" dirty="0"/>
              <a:t>){</a:t>
            </a:r>
            <a:r>
              <a:rPr lang="en-US" altLang="zh-CN" sz="1600" b="1" kern="0" dirty="0" err="1"/>
              <a:t>cout</a:t>
            </a:r>
            <a:r>
              <a:rPr lang="en-US" altLang="zh-CN" sz="1600" b="1" kern="0" dirty="0"/>
              <a:t>&lt;&lt;</a:t>
            </a:r>
            <a:r>
              <a:rPr lang="en-US" altLang="zh-CN" sz="1600" b="1" kern="0" dirty="0" err="1"/>
              <a:t>p.Where</a:t>
            </a:r>
            <a:r>
              <a:rPr lang="en-US" altLang="zh-CN" sz="1600" b="1" kern="0" dirty="0"/>
              <a:t>()&lt;&lt;</a:t>
            </a:r>
            <a:r>
              <a:rPr lang="en-US" altLang="zh-CN" sz="1600" b="1" kern="0" dirty="0" err="1"/>
              <a:t>endl</a:t>
            </a:r>
            <a:r>
              <a:rPr lang="en-US" altLang="zh-CN" sz="1600" b="1" kern="0" dirty="0"/>
              <a:t>;}</a:t>
            </a:r>
            <a:endParaRPr lang="en-US" altLang="zh-CN" sz="1600" b="1" kern="0" dirty="0"/>
          </a:p>
          <a:p>
            <a:pPr eaLnBrk="1" hangingPunct="1">
              <a:lnSpc>
                <a:spcPct val="80000"/>
              </a:lnSpc>
              <a:buFontTx/>
              <a:buNone/>
            </a:pPr>
            <a:r>
              <a:rPr lang="en-US" altLang="zh-CN" sz="1600" b="1" kern="0" dirty="0">
                <a:solidFill>
                  <a:srgbClr val="0000CC"/>
                </a:solidFill>
              </a:rPr>
              <a:t>try</a:t>
            </a:r>
            <a:r>
              <a:rPr lang="en-US" altLang="zh-CN" sz="1600" b="1" kern="0" dirty="0"/>
              <a:t>{</a:t>
            </a:r>
            <a:endParaRPr lang="en-US" altLang="zh-CN" sz="1600" b="1" kern="0" dirty="0"/>
          </a:p>
          <a:p>
            <a:pPr eaLnBrk="1" hangingPunct="1">
              <a:lnSpc>
                <a:spcPct val="80000"/>
              </a:lnSpc>
              <a:buFontTx/>
              <a:buNone/>
            </a:pPr>
            <a:r>
              <a:rPr lang="en-US" altLang="zh-CN" sz="1600" b="1" kern="0" dirty="0"/>
              <a:t>//.....      </a:t>
            </a:r>
            <a:r>
              <a:rPr lang="zh-CN" altLang="en-US" sz="1600" b="1" kern="0" dirty="0"/>
              <a:t>程序代码</a:t>
            </a:r>
            <a:endParaRPr lang="zh-CN" altLang="en-US" sz="1600" b="1" kern="0" dirty="0"/>
          </a:p>
          <a:p>
            <a:pPr eaLnBrk="1" hangingPunct="1">
              <a:lnSpc>
                <a:spcPct val="80000"/>
              </a:lnSpc>
              <a:buFontTx/>
              <a:buNone/>
            </a:pPr>
            <a:r>
              <a:rPr lang="en-US" altLang="zh-CN" sz="1600" b="1" kern="0" dirty="0">
                <a:solidFill>
                  <a:srgbClr val="0000CC"/>
                </a:solidFill>
              </a:rPr>
              <a:t>throw</a:t>
            </a:r>
            <a:r>
              <a:rPr lang="en-US" altLang="zh-CN" sz="1600" b="1" kern="0" dirty="0"/>
              <a:t> </a:t>
            </a:r>
            <a:r>
              <a:rPr lang="en-US" altLang="zh-CN" sz="1600" b="1" kern="0" dirty="0" err="1"/>
              <a:t>DiskNotFound</a:t>
            </a:r>
            <a:r>
              <a:rPr lang="en-US" altLang="zh-CN" sz="1600" b="1" kern="0" dirty="0"/>
              <a:t>();</a:t>
            </a:r>
            <a:endParaRPr lang="en-US" altLang="zh-CN" sz="1600" b="1" kern="0" dirty="0"/>
          </a:p>
          <a:p>
            <a:pPr eaLnBrk="1" hangingPunct="1">
              <a:lnSpc>
                <a:spcPct val="80000"/>
              </a:lnSpc>
              <a:buFontTx/>
              <a:buNone/>
            </a:pPr>
            <a:r>
              <a:rPr lang="en-US" altLang="zh-CN" sz="1600" b="1" kern="0" dirty="0"/>
              <a:t>}</a:t>
            </a:r>
            <a:endParaRPr lang="en-US" altLang="zh-CN" sz="1600" b="1" kern="0" dirty="0"/>
          </a:p>
          <a:p>
            <a:pPr eaLnBrk="1" hangingPunct="1">
              <a:lnSpc>
                <a:spcPct val="80000"/>
              </a:lnSpc>
              <a:buFontTx/>
              <a:buNone/>
            </a:pPr>
            <a:r>
              <a:rPr lang="en-US" altLang="zh-CN" sz="1600" b="1" kern="0" dirty="0">
                <a:solidFill>
                  <a:srgbClr val="0000CC"/>
                </a:solidFill>
              </a:rPr>
              <a:t>catch</a:t>
            </a:r>
            <a:r>
              <a:rPr lang="en-US" altLang="zh-CN" sz="1600" b="1" kern="0" dirty="0"/>
              <a:t>(</a:t>
            </a:r>
            <a:r>
              <a:rPr lang="en-US" altLang="zh-CN" sz="1600" b="1" kern="0" dirty="0" err="1">
                <a:solidFill>
                  <a:srgbClr val="FF0000"/>
                </a:solidFill>
              </a:rPr>
              <a:t>BasicException</a:t>
            </a:r>
            <a:r>
              <a:rPr lang="en-US" altLang="zh-CN" sz="1600" b="1" kern="0" dirty="0">
                <a:solidFill>
                  <a:srgbClr val="FF0000"/>
                </a:solidFill>
              </a:rPr>
              <a:t> &amp;p</a:t>
            </a:r>
            <a:r>
              <a:rPr lang="en-US" altLang="zh-CN" sz="1600" b="1" kern="0" dirty="0"/>
              <a:t>){</a:t>
            </a:r>
            <a:r>
              <a:rPr lang="en-US" altLang="zh-CN" sz="1600" b="1" kern="0" dirty="0" err="1"/>
              <a:t>cout</a:t>
            </a:r>
            <a:r>
              <a:rPr lang="en-US" altLang="zh-CN" sz="1600" b="1" kern="0" dirty="0"/>
              <a:t>&lt;&lt;</a:t>
            </a:r>
            <a:r>
              <a:rPr lang="en-US" altLang="zh-CN" sz="1600" b="1" kern="0" dirty="0" err="1"/>
              <a:t>p.Where</a:t>
            </a:r>
            <a:r>
              <a:rPr lang="en-US" altLang="zh-CN" sz="1600" b="1" kern="0" dirty="0"/>
              <a:t>()&lt;&lt;</a:t>
            </a:r>
            <a:r>
              <a:rPr lang="en-US" altLang="zh-CN" sz="1600" b="1" kern="0" dirty="0" err="1"/>
              <a:t>endl</a:t>
            </a:r>
            <a:r>
              <a:rPr lang="en-US" altLang="zh-CN" sz="1600" b="1" kern="0" dirty="0"/>
              <a:t>;}</a:t>
            </a:r>
            <a:endParaRPr lang="en-US" altLang="zh-CN" sz="1600" b="1" kern="0" dirty="0"/>
          </a:p>
          <a:p>
            <a:pPr eaLnBrk="1" hangingPunct="1">
              <a:lnSpc>
                <a:spcPct val="80000"/>
              </a:lnSpc>
              <a:buFontTx/>
              <a:buNone/>
            </a:pPr>
            <a:r>
              <a:rPr lang="en-US" altLang="zh-CN" sz="1600" b="1" kern="0" dirty="0"/>
              <a:t>}</a:t>
            </a:r>
            <a:endParaRPr lang="zh-CN" altLang="en-US" sz="16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anim calcmode="lin" valueType="num">
                                      <p:cBhvr additive="base">
                                        <p:cTn id="1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anim calcmode="lin" valueType="num">
                                      <p:cBhvr additive="base">
                                        <p:cTn id="1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 calcmode="lin" valueType="num">
                                      <p:cBhvr additive="base">
                                        <p:cTn id="1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 calcmode="lin" valueType="num">
                                      <p:cBhvr additive="base">
                                        <p:cTn id="2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 calcmode="lin" valueType="num">
                                      <p:cBhvr additive="base">
                                        <p:cTn id="2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 calcmode="lin" valueType="num">
                                      <p:cBhvr additive="base">
                                        <p:cTn id="3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anim calcmode="lin" valueType="num">
                                      <p:cBhvr additive="base">
                                        <p:cTn id="3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 calcmode="lin" valueType="num">
                                      <p:cBhvr additive="base">
                                        <p:cTn id="4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 calcmode="lin" valueType="num">
                                      <p:cBhvr additive="base">
                                        <p:cTn id="4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anim calcmode="lin" valueType="num">
                                      <p:cBhvr additive="base">
                                        <p:cTn id="49"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anim calcmode="lin" valueType="num">
                                      <p:cBhvr additive="base">
                                        <p:cTn id="55"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anim calcmode="lin" valueType="num">
                                      <p:cBhvr additive="base">
                                        <p:cTn id="59"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ctr" anchorCtr="0"/>
          <a:p>
            <a:endParaRPr lang="zh-CN" altLang="en-US" dirty="0"/>
          </a:p>
        </p:txBody>
      </p:sp>
      <p:sp>
        <p:nvSpPr>
          <p:cNvPr id="7171" name="内容占位符 2"/>
          <p:cNvSpPr>
            <a:spLocks noGrp="1"/>
          </p:cNvSpPr>
          <p:nvPr>
            <p:ph idx="1"/>
          </p:nvPr>
        </p:nvSpPr>
        <p:spPr/>
        <p:txBody>
          <a:bodyPr vert="horz" wrap="square" lIns="91440" tIns="45720" rIns="91440" bIns="45720" anchor="t" anchorCtr="0"/>
          <a:p>
            <a:r>
              <a:rPr lang="en-US" altLang="zh-CN" dirty="0"/>
              <a:t>Exception Handling: to provide means to detect and report an “exceptional (</a:t>
            </a:r>
            <a:r>
              <a:rPr lang="zh-CN" altLang="en-US" dirty="0"/>
              <a:t>异常的</a:t>
            </a:r>
            <a:r>
              <a:rPr lang="en-US" altLang="zh-CN" dirty="0"/>
              <a:t>) </a:t>
            </a:r>
            <a:r>
              <a:rPr lang="en-US" altLang="zh-CN" dirty="0"/>
              <a:t>situation” so that appropriate action can be taken.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ctr" anchorCtr="0"/>
          <a:p>
            <a:r>
              <a:rPr lang="en-US" altLang="zh-CN" dirty="0"/>
              <a:t>Traditional exception handling methods</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The typical method for traditional programs to handle exceptions is to continuously test the necessary conditions for the program to continue running, and to handle the test results.</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int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x,y,arr</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[10];</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cin&gt;&gt;x&gt;&gt;y;</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if (y==0)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cerr</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&lt;&lt;“error”;</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else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cout</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&lt;&lt;“x/y=“&lt;&lt;x/y&lt;&lt;</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endl</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cin</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&gt;&gt;x;</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if (x&gt;9)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cerr</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&lt;&lt;“error”;</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else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cout</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&lt;&lt;“</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arr</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[“&lt;&lt;x&lt;&lt;“]=“&lt;&lt;</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arr</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[x]&lt;&lt;</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endl</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ctr" anchorCtr="0"/>
          <a:p>
            <a:endParaRPr lang="zh-CN" altLang="en-US" dirty="0"/>
          </a:p>
        </p:txBody>
      </p:sp>
      <p:sp>
        <p:nvSpPr>
          <p:cNvPr id="9219" name="内容占位符 2"/>
          <p:cNvSpPr>
            <a:spLocks noGrp="1"/>
          </p:cNvSpPr>
          <p:nvPr>
            <p:ph idx="1"/>
          </p:nvPr>
        </p:nvSpPr>
        <p:spPr/>
        <p:txBody>
          <a:bodyPr vert="horz" wrap="square" lIns="91440" tIns="45720" rIns="91440" bIns="45720" anchor="t" anchorCtr="0"/>
          <a:p>
            <a:r>
              <a:rPr lang="en-US" altLang="zh-CN" sz="2400" dirty="0"/>
              <a:t>Traditional method makes error handling code distributed in various parts of the whole program, which makes the program "polluted" by the error handling code and becomes diffcult to read.</a:t>
            </a:r>
            <a:endParaRPr lang="zh-CN" altLang="en-US" sz="2400" dirty="0"/>
          </a:p>
          <a:p>
            <a:r>
              <a:rPr lang="en-US" altLang="zh-CN" sz="2400" dirty="0"/>
              <a:t>C++exception handling: the basic idea is to put the exception occurrence and exception handling in different functions. When an exception occurs to a function, it can throw an exception, and then the caller of the function can catch and handle the exception. If the caller cannot handle the exception, it can throw the exception to its superior caller.</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ctr" anchorCtr="0"/>
          <a:p>
            <a:r>
              <a:rPr lang="en-US" altLang="zh-CN" dirty="0"/>
              <a:t>Exception Handling Mechanism</a:t>
            </a:r>
            <a:endParaRPr lang="zh-CN" altLang="en-US" dirty="0"/>
          </a:p>
        </p:txBody>
      </p:sp>
      <p:sp>
        <p:nvSpPr>
          <p:cNvPr id="10243" name="内容占位符 2"/>
          <p:cNvSpPr>
            <a:spLocks noGrp="1"/>
          </p:cNvSpPr>
          <p:nvPr>
            <p:ph idx="1"/>
          </p:nvPr>
        </p:nvSpPr>
        <p:spPr>
          <a:xfrm>
            <a:off x="469900" y="1958975"/>
            <a:ext cx="8229600" cy="3886200"/>
          </a:xfrm>
        </p:spPr>
        <p:txBody>
          <a:bodyPr vert="horz" wrap="square" lIns="91440" tIns="45720" rIns="91440" bIns="45720" anchor="t" anchorCtr="0"/>
          <a:p>
            <a:r>
              <a:rPr lang="en-US" altLang="zh-CN" sz="2400" dirty="0"/>
              <a:t>Three keywords: try, throw and catch</a:t>
            </a:r>
            <a:endParaRPr lang="zh-CN" altLang="en-US" sz="2400" dirty="0"/>
          </a:p>
        </p:txBody>
      </p:sp>
      <p:sp>
        <p:nvSpPr>
          <p:cNvPr id="10244" name="文本框 3"/>
          <p:cNvSpPr txBox="1"/>
          <p:nvPr/>
        </p:nvSpPr>
        <p:spPr>
          <a:xfrm>
            <a:off x="539433" y="2420620"/>
            <a:ext cx="5113337" cy="39668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lvl="1" eaLnBrk="1" hangingPunct="1">
              <a:buFontTx/>
              <a:buNone/>
            </a:pPr>
            <a:r>
              <a:rPr lang="en-US" altLang="zh-CN" sz="1800" b="1" dirty="0">
                <a:solidFill>
                  <a:srgbClr val="FF0000"/>
                </a:solidFill>
                <a:sym typeface="+mn-ea"/>
              </a:rPr>
              <a:t>try{                 </a:t>
            </a:r>
            <a:r>
              <a:rPr lang="en-US" altLang="zh-CN" sz="1800" b="1" dirty="0">
                <a:solidFill>
                  <a:schemeClr val="bg2">
                    <a:lumMod val="60000"/>
                    <a:lumOff val="40000"/>
                  </a:schemeClr>
                </a:solidFill>
                <a:sym typeface="+mn-ea"/>
              </a:rPr>
              <a:t>//try block</a:t>
            </a:r>
            <a:endParaRPr lang="en-US" altLang="zh-CN" sz="1800" b="1" dirty="0">
              <a:solidFill>
                <a:schemeClr val="bg2">
                  <a:lumMod val="60000"/>
                  <a:lumOff val="40000"/>
                </a:schemeClr>
              </a:solidFill>
            </a:endParaRPr>
          </a:p>
          <a:p>
            <a:pPr lvl="1" eaLnBrk="1" hangingPunct="1">
              <a:buFontTx/>
              <a:buNone/>
            </a:pPr>
            <a:r>
              <a:rPr lang="en-US" altLang="zh-CN" sz="1800" b="1" dirty="0">
                <a:sym typeface="+mn-ea"/>
              </a:rPr>
              <a:t> 	 </a:t>
            </a:r>
            <a:r>
              <a:rPr lang="en-US" altLang="zh-CN" sz="1800" b="1" dirty="0">
                <a:latin typeface="Arial" panose="020B0604020202020204" pitchFamily="34" charset="0"/>
                <a:sym typeface="+mn-ea"/>
              </a:rPr>
              <a:t>……</a:t>
            </a:r>
            <a:r>
              <a:rPr lang="en-US" altLang="zh-CN" sz="1800" b="1" dirty="0">
                <a:sym typeface="+mn-ea"/>
              </a:rPr>
              <a:t>                                       </a:t>
            </a:r>
            <a:endParaRPr lang="en-US" altLang="zh-CN" sz="1800" b="1" dirty="0">
              <a:sym typeface="+mn-ea"/>
            </a:endParaRPr>
          </a:p>
          <a:p>
            <a:pPr lvl="1" eaLnBrk="1" hangingPunct="1">
              <a:buFontTx/>
              <a:buNone/>
            </a:pPr>
            <a:r>
              <a:rPr lang="zh-CN" altLang="en-US" sz="1800" b="1" dirty="0">
                <a:sym typeface="+mn-ea"/>
              </a:rPr>
              <a:t>     </a:t>
            </a:r>
            <a:r>
              <a:rPr lang="en-US" altLang="zh-CN" sz="1800" b="1" dirty="0">
                <a:sym typeface="+mn-ea"/>
              </a:rPr>
              <a:t>if  err1  </a:t>
            </a:r>
            <a:r>
              <a:rPr lang="en-US" altLang="zh-CN" sz="1800" b="1" dirty="0">
                <a:solidFill>
                  <a:srgbClr val="FF0000"/>
                </a:solidFill>
                <a:sym typeface="+mn-ea"/>
              </a:rPr>
              <a:t>throw</a:t>
            </a:r>
            <a:r>
              <a:rPr lang="en-US" altLang="zh-CN" sz="1800" b="1" dirty="0">
                <a:sym typeface="+mn-ea"/>
              </a:rPr>
              <a:t> xx1</a:t>
            </a:r>
            <a:endParaRPr lang="en-US" altLang="zh-CN" sz="1800" b="1" dirty="0"/>
          </a:p>
          <a:p>
            <a:pPr lvl="1" eaLnBrk="1" hangingPunct="1">
              <a:buFontTx/>
              <a:buNone/>
            </a:pPr>
            <a:r>
              <a:rPr lang="en-US" altLang="zh-CN" sz="1800" b="1" dirty="0">
                <a:sym typeface="+mn-ea"/>
              </a:rPr>
              <a:t>     </a:t>
            </a:r>
            <a:r>
              <a:rPr lang="en-US" altLang="zh-CN" sz="1800" b="1" dirty="0">
                <a:latin typeface="Arial" panose="020B0604020202020204" pitchFamily="34" charset="0"/>
                <a:sym typeface="+mn-ea"/>
              </a:rPr>
              <a:t>……</a:t>
            </a:r>
            <a:endParaRPr lang="en-US" altLang="zh-CN" sz="1800" b="1" dirty="0"/>
          </a:p>
          <a:p>
            <a:pPr lvl="1" eaLnBrk="1" hangingPunct="1">
              <a:buFontTx/>
              <a:buNone/>
            </a:pPr>
            <a:r>
              <a:rPr lang="en-US" altLang="zh-CN" sz="1800" b="1" dirty="0">
                <a:sym typeface="+mn-ea"/>
              </a:rPr>
              <a:t>     if  err2  </a:t>
            </a:r>
            <a:r>
              <a:rPr lang="en-US" altLang="zh-CN" sz="1800" b="1" dirty="0">
                <a:solidFill>
                  <a:srgbClr val="FF0000"/>
                </a:solidFill>
                <a:sym typeface="+mn-ea"/>
              </a:rPr>
              <a:t>throw </a:t>
            </a:r>
            <a:r>
              <a:rPr lang="en-US" altLang="zh-CN" sz="1800" b="1" dirty="0">
                <a:sym typeface="+mn-ea"/>
              </a:rPr>
              <a:t>xx2</a:t>
            </a:r>
            <a:endParaRPr lang="en-US" altLang="zh-CN" sz="1800" b="1" dirty="0"/>
          </a:p>
          <a:p>
            <a:pPr lvl="1" eaLnBrk="1" hangingPunct="1">
              <a:buFontTx/>
              <a:buNone/>
            </a:pPr>
            <a:r>
              <a:rPr lang="en-US" altLang="zh-CN" sz="1800" b="1" dirty="0">
                <a:sym typeface="+mn-ea"/>
              </a:rPr>
              <a:t>     </a:t>
            </a:r>
            <a:r>
              <a:rPr lang="en-US" altLang="zh-CN" sz="1800" b="1" dirty="0">
                <a:latin typeface="Arial" panose="020B0604020202020204" pitchFamily="34" charset="0"/>
                <a:sym typeface="+mn-ea"/>
              </a:rPr>
              <a:t>……</a:t>
            </a:r>
            <a:endParaRPr lang="en-US" altLang="zh-CN" sz="1800" b="1" dirty="0"/>
          </a:p>
          <a:p>
            <a:pPr lvl="1" eaLnBrk="1" hangingPunct="1">
              <a:buFontTx/>
              <a:buNone/>
            </a:pPr>
            <a:r>
              <a:rPr lang="en-US" altLang="zh-CN" sz="1800" b="1" dirty="0">
                <a:sym typeface="+mn-ea"/>
              </a:rPr>
              <a:t>     if  </a:t>
            </a:r>
            <a:r>
              <a:rPr lang="en-US" altLang="zh-CN" sz="1800" b="1" dirty="0" err="1">
                <a:sym typeface="+mn-ea"/>
              </a:rPr>
              <a:t>errn</a:t>
            </a:r>
            <a:r>
              <a:rPr lang="en-US" altLang="zh-CN" sz="1800" b="1" dirty="0">
                <a:sym typeface="+mn-ea"/>
              </a:rPr>
              <a:t>  </a:t>
            </a:r>
            <a:r>
              <a:rPr lang="en-US" altLang="zh-CN" sz="1800" b="1" dirty="0">
                <a:solidFill>
                  <a:srgbClr val="FF0000"/>
                </a:solidFill>
                <a:sym typeface="+mn-ea"/>
              </a:rPr>
              <a:t>throw</a:t>
            </a:r>
            <a:r>
              <a:rPr lang="en-US" altLang="zh-CN" sz="1800" b="1" dirty="0">
                <a:sym typeface="+mn-ea"/>
              </a:rPr>
              <a:t> </a:t>
            </a:r>
            <a:r>
              <a:rPr lang="en-US" altLang="zh-CN" sz="1800" b="1" dirty="0" err="1">
                <a:sym typeface="+mn-ea"/>
              </a:rPr>
              <a:t>xxn</a:t>
            </a:r>
            <a:endParaRPr lang="en-US" altLang="zh-CN" sz="1800" b="1" dirty="0"/>
          </a:p>
          <a:p>
            <a:pPr lvl="1" eaLnBrk="1" hangingPunct="1">
              <a:buFontTx/>
              <a:buNone/>
            </a:pPr>
            <a:r>
              <a:rPr lang="en-US" altLang="zh-CN" sz="1800" b="1" dirty="0">
                <a:solidFill>
                  <a:srgbClr val="FF0000"/>
                </a:solidFill>
                <a:sym typeface="+mn-ea"/>
              </a:rPr>
              <a:t>}</a:t>
            </a:r>
            <a:endParaRPr lang="en-US" altLang="zh-CN" sz="1800" b="1" dirty="0">
              <a:solidFill>
                <a:srgbClr val="FF0000"/>
              </a:solidFill>
            </a:endParaRPr>
          </a:p>
          <a:p>
            <a:pPr lvl="1" eaLnBrk="1" hangingPunct="1">
              <a:buFontTx/>
              <a:buNone/>
            </a:pPr>
            <a:r>
              <a:rPr lang="en-US" altLang="zh-CN" sz="1800" b="1" dirty="0">
                <a:solidFill>
                  <a:srgbClr val="FF0000"/>
                </a:solidFill>
                <a:sym typeface="+mn-ea"/>
              </a:rPr>
              <a:t>catch(type1  </a:t>
            </a:r>
            <a:r>
              <a:rPr lang="en-US" altLang="zh-CN" sz="1800" b="1" dirty="0" err="1">
                <a:solidFill>
                  <a:srgbClr val="FF0000"/>
                </a:solidFill>
                <a:sym typeface="+mn-ea"/>
              </a:rPr>
              <a:t>arg</a:t>
            </a:r>
            <a:r>
              <a:rPr lang="en-US" altLang="zh-CN" sz="1800" b="1" dirty="0">
                <a:solidFill>
                  <a:srgbClr val="FF0000"/>
                </a:solidFill>
                <a:sym typeface="+mn-ea"/>
              </a:rPr>
              <a:t>)</a:t>
            </a:r>
            <a:r>
              <a:rPr lang="en-US" altLang="zh-CN" sz="1800" b="1" dirty="0">
                <a:sym typeface="+mn-ea"/>
              </a:rPr>
              <a:t>{</a:t>
            </a:r>
            <a:r>
              <a:rPr lang="en-US" altLang="zh-CN" sz="1800" b="1" dirty="0">
                <a:latin typeface="Arial" panose="020B0604020202020204" pitchFamily="34" charset="0"/>
                <a:sym typeface="+mn-ea"/>
              </a:rPr>
              <a:t>……</a:t>
            </a:r>
            <a:r>
              <a:rPr lang="en-US" altLang="zh-CN" sz="1800" b="1" dirty="0">
                <a:sym typeface="+mn-ea"/>
              </a:rPr>
              <a:t>}        	</a:t>
            </a:r>
            <a:endParaRPr lang="en-US" altLang="zh-CN" sz="1800" b="1" dirty="0">
              <a:sym typeface="+mn-ea"/>
            </a:endParaRPr>
          </a:p>
          <a:p>
            <a:pPr lvl="1" eaLnBrk="1" hangingPunct="1">
              <a:buFontTx/>
              <a:buNone/>
            </a:pPr>
            <a:r>
              <a:rPr lang="en-US" altLang="zh-CN" sz="1800" b="1" dirty="0">
                <a:solidFill>
                  <a:srgbClr val="FF0000"/>
                </a:solidFill>
                <a:sym typeface="+mn-ea"/>
              </a:rPr>
              <a:t>catch(type2  </a:t>
            </a:r>
            <a:r>
              <a:rPr lang="en-US" altLang="zh-CN" sz="1800" b="1" dirty="0" err="1">
                <a:solidFill>
                  <a:srgbClr val="FF0000"/>
                </a:solidFill>
                <a:sym typeface="+mn-ea"/>
              </a:rPr>
              <a:t>arg</a:t>
            </a:r>
            <a:r>
              <a:rPr lang="en-US" altLang="zh-CN" sz="1800" b="1" dirty="0">
                <a:solidFill>
                  <a:srgbClr val="FF0000"/>
                </a:solidFill>
                <a:sym typeface="+mn-ea"/>
              </a:rPr>
              <a:t>)</a:t>
            </a:r>
            <a:r>
              <a:rPr lang="en-US" altLang="zh-CN" sz="1800" b="1" dirty="0">
                <a:sym typeface="+mn-ea"/>
              </a:rPr>
              <a:t>{</a:t>
            </a:r>
            <a:r>
              <a:rPr lang="en-US" altLang="zh-CN" sz="1800" b="1" dirty="0">
                <a:latin typeface="Arial" panose="020B0604020202020204" pitchFamily="34" charset="0"/>
                <a:sym typeface="+mn-ea"/>
              </a:rPr>
              <a:t>……</a:t>
            </a:r>
            <a:r>
              <a:rPr lang="en-US" altLang="zh-CN" sz="1800" b="1" dirty="0">
                <a:sym typeface="+mn-ea"/>
              </a:rPr>
              <a:t>}         </a:t>
            </a:r>
            <a:endParaRPr lang="en-US" altLang="zh-CN" sz="1800" b="1" dirty="0">
              <a:sym typeface="+mn-ea"/>
            </a:endParaRPr>
          </a:p>
          <a:p>
            <a:pPr lvl="1" eaLnBrk="1" hangingPunct="1">
              <a:buFontTx/>
              <a:buNone/>
            </a:pPr>
            <a:r>
              <a:rPr lang="en-US" altLang="zh-CN" sz="1800" b="1" dirty="0">
                <a:solidFill>
                  <a:srgbClr val="FF0000"/>
                </a:solidFill>
                <a:sym typeface="+mn-ea"/>
              </a:rPr>
              <a:t>catch(</a:t>
            </a:r>
            <a:r>
              <a:rPr lang="en-US" altLang="zh-CN" sz="1800" b="1" dirty="0" err="1">
                <a:solidFill>
                  <a:srgbClr val="FF0000"/>
                </a:solidFill>
                <a:sym typeface="+mn-ea"/>
              </a:rPr>
              <a:t>typem</a:t>
            </a:r>
            <a:r>
              <a:rPr lang="en-US" altLang="zh-CN" sz="1800" b="1" dirty="0">
                <a:solidFill>
                  <a:srgbClr val="FF0000"/>
                </a:solidFill>
                <a:sym typeface="+mn-ea"/>
              </a:rPr>
              <a:t>  </a:t>
            </a:r>
            <a:r>
              <a:rPr lang="en-US" altLang="zh-CN" sz="1800" b="1" dirty="0" err="1">
                <a:solidFill>
                  <a:srgbClr val="FF0000"/>
                </a:solidFill>
                <a:sym typeface="+mn-ea"/>
              </a:rPr>
              <a:t>arg</a:t>
            </a:r>
            <a:r>
              <a:rPr lang="en-US" altLang="zh-CN" sz="1800" b="1" dirty="0">
                <a:solidFill>
                  <a:srgbClr val="FF0000"/>
                </a:solidFill>
                <a:sym typeface="+mn-ea"/>
              </a:rPr>
              <a:t>)</a:t>
            </a:r>
            <a:r>
              <a:rPr lang="en-US" altLang="zh-CN" sz="1800" b="1" dirty="0">
                <a:sym typeface="+mn-ea"/>
              </a:rPr>
              <a:t>{</a:t>
            </a:r>
            <a:r>
              <a:rPr lang="en-US" altLang="zh-CN" sz="1800" b="1" dirty="0">
                <a:latin typeface="Arial" panose="020B0604020202020204" pitchFamily="34" charset="0"/>
                <a:sym typeface="+mn-ea"/>
              </a:rPr>
              <a:t>……</a:t>
            </a:r>
            <a:r>
              <a:rPr lang="en-US" altLang="zh-CN" sz="1800" b="1" dirty="0">
                <a:sym typeface="+mn-ea"/>
              </a:rPr>
              <a:t>}          </a:t>
            </a:r>
            <a:r>
              <a:rPr lang="en-US" altLang="zh-CN" sz="1800" b="1" dirty="0">
                <a:latin typeface="Arial" panose="020B0604020202020204" pitchFamily="34" charset="0"/>
                <a:sym typeface="+mn-ea"/>
              </a:rPr>
              <a:t>	  ……</a:t>
            </a:r>
            <a:r>
              <a:rPr lang="en-US" altLang="zh-CN" sz="1800" b="1" dirty="0">
                <a:sym typeface="+mn-ea"/>
              </a:rPr>
              <a:t> </a:t>
            </a:r>
            <a:endParaRPr lang="zh-CN" altLang="en-US" sz="1800" b="1" dirty="0"/>
          </a:p>
          <a:p>
            <a:pPr marL="0" lvl="0" indent="0">
              <a:spcBef>
                <a:spcPct val="0"/>
              </a:spcBef>
              <a:buClrTx/>
              <a:buSzTx/>
              <a:buFontTx/>
              <a:buNone/>
            </a:pPr>
            <a:endParaRPr lang="zh-CN" altLang="en-US" sz="1800" dirty="0"/>
          </a:p>
        </p:txBody>
      </p:sp>
      <p:sp>
        <p:nvSpPr>
          <p:cNvPr id="10245" name="文本框 4"/>
          <p:cNvSpPr txBox="1"/>
          <p:nvPr/>
        </p:nvSpPr>
        <p:spPr>
          <a:xfrm>
            <a:off x="6443663" y="2341563"/>
            <a:ext cx="2089150" cy="3683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800" b="1" dirty="0"/>
              <a:t>try </a:t>
            </a:r>
            <a:r>
              <a:rPr lang="en-US" altLang="zh-CN" sz="1800" dirty="0"/>
              <a:t>block</a:t>
            </a:r>
            <a:endParaRPr lang="zh-CN" altLang="en-US" sz="1800" dirty="0"/>
          </a:p>
        </p:txBody>
      </p:sp>
      <p:sp>
        <p:nvSpPr>
          <p:cNvPr id="10246" name="文本框 6"/>
          <p:cNvSpPr txBox="1"/>
          <p:nvPr/>
        </p:nvSpPr>
        <p:spPr>
          <a:xfrm>
            <a:off x="6443663" y="2711450"/>
            <a:ext cx="2089150" cy="64611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800" dirty="0"/>
              <a:t>Detect and throws an exception</a:t>
            </a:r>
            <a:endParaRPr lang="zh-CN" altLang="en-US" sz="1800" dirty="0"/>
          </a:p>
        </p:txBody>
      </p:sp>
      <p:sp>
        <p:nvSpPr>
          <p:cNvPr id="10247" name="文本框 7"/>
          <p:cNvSpPr txBox="1"/>
          <p:nvPr/>
        </p:nvSpPr>
        <p:spPr>
          <a:xfrm>
            <a:off x="6443663" y="4076700"/>
            <a:ext cx="2089150" cy="36988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800" b="1" dirty="0"/>
              <a:t>cath </a:t>
            </a:r>
            <a:r>
              <a:rPr lang="en-US" altLang="zh-CN" sz="1800" dirty="0"/>
              <a:t>block</a:t>
            </a:r>
            <a:endParaRPr lang="zh-CN" altLang="en-US" sz="1800" dirty="0"/>
          </a:p>
        </p:txBody>
      </p:sp>
      <p:sp>
        <p:nvSpPr>
          <p:cNvPr id="10248" name="文本框 8"/>
          <p:cNvSpPr txBox="1"/>
          <p:nvPr/>
        </p:nvSpPr>
        <p:spPr>
          <a:xfrm>
            <a:off x="6443663" y="4446588"/>
            <a:ext cx="2089150" cy="64611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800" dirty="0"/>
              <a:t>Catch and handles the  exception</a:t>
            </a:r>
            <a:endParaRPr lang="zh-CN" altLang="en-US" sz="1800" dirty="0"/>
          </a:p>
        </p:txBody>
      </p:sp>
      <p:sp>
        <p:nvSpPr>
          <p:cNvPr id="10249" name="文本框 19"/>
          <p:cNvSpPr txBox="1"/>
          <p:nvPr/>
        </p:nvSpPr>
        <p:spPr>
          <a:xfrm>
            <a:off x="5584825" y="3500438"/>
            <a:ext cx="1933575" cy="5857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en-US" altLang="zh-CN" sz="1600" dirty="0"/>
              <a:t>Exception</a:t>
            </a:r>
            <a:endParaRPr lang="en-US" altLang="zh-CN" sz="1600" dirty="0"/>
          </a:p>
          <a:p>
            <a:pPr marL="0" lvl="0" indent="0">
              <a:spcBef>
                <a:spcPct val="0"/>
              </a:spcBef>
              <a:buClrTx/>
              <a:buSzTx/>
              <a:buFontTx/>
              <a:buNone/>
            </a:pPr>
            <a:r>
              <a:rPr lang="en-US" altLang="zh-CN" sz="1600" dirty="0"/>
              <a:t>object</a:t>
            </a:r>
            <a:endParaRPr lang="zh-CN" altLang="en-US" sz="1600" dirty="0"/>
          </a:p>
        </p:txBody>
      </p:sp>
      <p:cxnSp>
        <p:nvCxnSpPr>
          <p:cNvPr id="48" name="连接符: 肘形 47"/>
          <p:cNvCxnSpPr>
            <a:stCxn id="10246" idx="1"/>
          </p:cNvCxnSpPr>
          <p:nvPr/>
        </p:nvCxnSpPr>
        <p:spPr>
          <a:xfrm rot="10800000" flipV="1">
            <a:off x="5584825" y="3033713"/>
            <a:ext cx="858838" cy="1736725"/>
          </a:xfrm>
          <a:prstGeom prst="bentConnector2">
            <a:avLst/>
          </a:prstGeom>
        </p:spPr>
        <p:style>
          <a:lnRef idx="1">
            <a:schemeClr val="dk1"/>
          </a:lnRef>
          <a:fillRef idx="0">
            <a:schemeClr val="dk1"/>
          </a:fillRef>
          <a:effectRef idx="0">
            <a:schemeClr val="dk1"/>
          </a:effectRef>
          <a:fontRef idx="minor">
            <a:schemeClr val="tx1"/>
          </a:fontRef>
        </p:style>
      </p:cxnSp>
      <p:cxnSp>
        <p:nvCxnSpPr>
          <p:cNvPr id="50" name="直接箭头连接符 49"/>
          <p:cNvCxnSpPr>
            <a:endCxn id="10248" idx="1"/>
          </p:cNvCxnSpPr>
          <p:nvPr/>
        </p:nvCxnSpPr>
        <p:spPr>
          <a:xfrm>
            <a:off x="5584825" y="4770438"/>
            <a:ext cx="8588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p:txBody>
          <a:bodyPr vert="horz" wrap="square" lIns="91440" tIns="45720" rIns="91440" bIns="45720" anchor="ctr" anchorCtr="0"/>
          <a:p>
            <a:endParaRPr lang="zh-CN" altLang="en-US" dirty="0"/>
          </a:p>
        </p:txBody>
      </p:sp>
      <p:sp>
        <p:nvSpPr>
          <p:cNvPr id="12291" name="内容占位符 2"/>
          <p:cNvSpPr>
            <a:spLocks noGrp="1"/>
          </p:cNvSpPr>
          <p:nvPr>
            <p:ph idx="1"/>
          </p:nvPr>
        </p:nvSpPr>
        <p:spPr/>
        <p:txBody>
          <a:bodyPr vert="horz" wrap="square" lIns="91440" tIns="45720" rIns="91440" bIns="45720" anchor="t" anchorCtr="0"/>
          <a:p>
            <a:r>
              <a:rPr lang="en-US" altLang="zh-CN" dirty="0"/>
              <a:t>More often, exceptions are thrown by functions that are invoked from within the try blocks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71295" y="692150"/>
            <a:ext cx="5150485" cy="5631180"/>
          </a:xfrm>
          <a:prstGeom prst="rect">
            <a:avLst/>
          </a:prstGeom>
          <a:noFill/>
        </p:spPr>
        <p:txBody>
          <a:bodyPr wrap="square">
            <a:spAutoFit/>
          </a:bodyPr>
          <a:lstStyle/>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void </a:t>
            </a:r>
            <a:r>
              <a:rPr kumimoji="0" lang="en-US" altLang="zh-CN"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divided</a:t>
            </a:r>
            <a:r>
              <a:rPr kumimoji="0" lang="en-US" altLang="zh-CN" kern="1200" cap="none" spc="0" normalizeH="0" baseline="0" noProof="0" dirty="0">
                <a:latin typeface="Arial" panose="020B0604020202020204" pitchFamily="34" charset="0"/>
                <a:ea typeface="宋体" panose="02010600030101010101" pitchFamily="2" charset="-122"/>
                <a:cs typeface="+mn-cs"/>
              </a:rPr>
              <a:t>(int x, int y, int z)</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if((x-y)!=0)</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kern="1200" cap="none" spc="0" normalizeH="0" baseline="0" noProof="0" dirty="0" err="1">
                <a:latin typeface="Arial" panose="020B0604020202020204" pitchFamily="34" charset="0"/>
                <a:ea typeface="宋体" panose="02010600030101010101" pitchFamily="2" charset="-122"/>
                <a:cs typeface="+mn-cs"/>
              </a:rPr>
              <a:t>cout</a:t>
            </a:r>
            <a:r>
              <a:rPr kumimoji="0" lang="en-US" altLang="zh-CN" kern="1200" cap="none" spc="0" normalizeH="0" baseline="0" noProof="0" dirty="0">
                <a:latin typeface="Arial" panose="020B0604020202020204" pitchFamily="34" charset="0"/>
                <a:ea typeface="宋体" panose="02010600030101010101" pitchFamily="2" charset="-122"/>
                <a:cs typeface="+mn-cs"/>
              </a:rPr>
              <a:t>&lt;&lt;“Result=“&lt;&lt;z/(x-y)&lt;&lt;</a:t>
            </a:r>
            <a:r>
              <a:rPr kumimoji="0" lang="en-US" altLang="zh-CN" kern="1200" cap="none" spc="0" normalizeH="0" baseline="0" noProof="0" dirty="0" err="1">
                <a:latin typeface="Arial" panose="020B0604020202020204" pitchFamily="34" charset="0"/>
                <a:ea typeface="宋体" panose="02010600030101010101" pitchFamily="2" charset="-122"/>
                <a:cs typeface="+mn-cs"/>
              </a:rPr>
              <a:t>endl</a:t>
            </a: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else</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b="1" kern="1200" cap="none" spc="0" normalizeH="0" baseline="0" noProof="0" dirty="0">
                <a:solidFill>
                  <a:srgbClr val="FF0000"/>
                </a:solidFill>
                <a:latin typeface="Arial" panose="020B0604020202020204" pitchFamily="34" charset="0"/>
                <a:ea typeface="宋体" panose="02010600030101010101" pitchFamily="2" charset="-122"/>
                <a:cs typeface="+mn-cs"/>
              </a:rPr>
              <a:t>          throw</a:t>
            </a:r>
            <a:r>
              <a:rPr kumimoji="0" lang="en-US" altLang="zh-CN" kern="1200" cap="none" spc="0" normalizeH="0" baseline="0" noProof="0" dirty="0">
                <a:latin typeface="Arial" panose="020B0604020202020204" pitchFamily="34" charset="0"/>
                <a:ea typeface="宋体" panose="02010600030101010101" pitchFamily="2" charset="-122"/>
                <a:cs typeface="+mn-cs"/>
              </a:rPr>
              <a:t>(x-y);</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int main()</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b="1" kern="1200" cap="none" spc="0" normalizeH="0" baseline="0" noProof="0" dirty="0">
                <a:solidFill>
                  <a:srgbClr val="FF0000"/>
                </a:solidFill>
                <a:latin typeface="Arial" panose="020B0604020202020204" pitchFamily="34" charset="0"/>
                <a:ea typeface="宋体" panose="02010600030101010101" pitchFamily="2" charset="-122"/>
                <a:cs typeface="+mn-cs"/>
              </a:rPr>
              <a:t>try</a:t>
            </a:r>
            <a:endParaRPr kumimoji="0" lang="en-US" altLang="zh-CN" b="1" kern="1200" cap="none" spc="0" normalizeH="0" baseline="0" noProof="0" dirty="0">
              <a:solidFill>
                <a:srgbClr val="FF0000"/>
              </a:solidFill>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   </a:t>
            </a:r>
            <a:r>
              <a:rPr kumimoji="0" lang="en-US" altLang="zh-CN" kern="1200" cap="none" spc="0" normalizeH="0" baseline="0" noProof="0" dirty="0" err="1">
                <a:latin typeface="Arial" panose="020B0604020202020204" pitchFamily="34" charset="0"/>
                <a:ea typeface="宋体" panose="02010600030101010101" pitchFamily="2" charset="-122"/>
                <a:cs typeface="+mn-cs"/>
              </a:rPr>
              <a:t>cout</a:t>
            </a:r>
            <a:r>
              <a:rPr kumimoji="0" lang="en-US" altLang="zh-CN" kern="1200" cap="none" spc="0" normalizeH="0" baseline="0" noProof="0" dirty="0">
                <a:latin typeface="Arial" panose="020B0604020202020204" pitchFamily="34" charset="0"/>
                <a:ea typeface="宋体" panose="02010600030101010101" pitchFamily="2" charset="-122"/>
                <a:cs typeface="+mn-cs"/>
              </a:rPr>
              <a:t>&lt;&lt;“we are inside the try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block”&lt;&lt;</a:t>
            </a:r>
            <a:r>
              <a:rPr kumimoji="0" lang="en-US" altLang="zh-CN" kern="1200" cap="none" spc="0" normalizeH="0" baseline="0" noProof="0" dirty="0" err="1">
                <a:latin typeface="Arial" panose="020B0604020202020204" pitchFamily="34" charset="0"/>
                <a:ea typeface="宋体" panose="02010600030101010101" pitchFamily="2" charset="-122"/>
                <a:cs typeface="+mn-cs"/>
              </a:rPr>
              <a:t>endl</a:t>
            </a: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divide</a:t>
            </a:r>
            <a:r>
              <a:rPr kumimoji="0" lang="en-US" altLang="zh-CN" kern="1200" cap="none" spc="0" normalizeH="0" baseline="0" noProof="0" dirty="0">
                <a:latin typeface="Arial" panose="020B0604020202020204" pitchFamily="34" charset="0"/>
                <a:ea typeface="宋体" panose="02010600030101010101" pitchFamily="2" charset="-122"/>
                <a:cs typeface="+mn-cs"/>
              </a:rPr>
              <a:t>(10,20,30);</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         divide</a:t>
            </a:r>
            <a:r>
              <a:rPr kumimoji="0" lang="en-US" altLang="zh-CN" kern="1200" cap="none" spc="0" normalizeH="0" baseline="0" noProof="0" dirty="0">
                <a:latin typeface="Arial" panose="020B0604020202020204" pitchFamily="34" charset="0"/>
                <a:ea typeface="宋体" panose="02010600030101010101" pitchFamily="2" charset="-122"/>
                <a:cs typeface="+mn-cs"/>
              </a:rPr>
              <a:t>(10,10,20);</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b="1" kern="1200" cap="none" spc="0" normalizeH="0" baseline="0" noProof="0" dirty="0">
                <a:solidFill>
                  <a:srgbClr val="FF0000"/>
                </a:solidFill>
                <a:latin typeface="Arial" panose="020B0604020202020204" pitchFamily="34" charset="0"/>
                <a:ea typeface="宋体" panose="02010600030101010101" pitchFamily="2" charset="-122"/>
                <a:cs typeface="+mn-cs"/>
              </a:rPr>
              <a:t>catch</a:t>
            </a:r>
            <a:r>
              <a:rPr kumimoji="0" lang="en-US" altLang="zh-CN" kern="1200" cap="none" spc="0" normalizeH="0" baseline="0" noProof="0" dirty="0">
                <a:latin typeface="Arial" panose="020B0604020202020204" pitchFamily="34" charset="0"/>
                <a:ea typeface="宋体" panose="02010600030101010101" pitchFamily="2" charset="-122"/>
                <a:cs typeface="+mn-cs"/>
              </a:rPr>
              <a:t>(int </a:t>
            </a:r>
            <a:r>
              <a:rPr kumimoji="0" lang="en-US" altLang="zh-CN" kern="1200" cap="none" spc="0" normalizeH="0" baseline="0" noProof="0" dirty="0" err="1">
                <a:latin typeface="Arial" panose="020B0604020202020204" pitchFamily="34" charset="0"/>
                <a:ea typeface="宋体" panose="02010600030101010101" pitchFamily="2" charset="-122"/>
                <a:cs typeface="+mn-cs"/>
              </a:rPr>
              <a:t>i</a:t>
            </a: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kern="1200" cap="none" spc="0" normalizeH="0" baseline="0" noProof="0" dirty="0" err="1">
                <a:latin typeface="Arial" panose="020B0604020202020204" pitchFamily="34" charset="0"/>
                <a:ea typeface="宋体" panose="02010600030101010101" pitchFamily="2" charset="-122"/>
                <a:cs typeface="+mn-cs"/>
              </a:rPr>
              <a:t>cout</a:t>
            </a:r>
            <a:r>
              <a:rPr kumimoji="0" lang="en-US" altLang="zh-CN" kern="1200" cap="none" spc="0" normalizeH="0" baseline="0" noProof="0" dirty="0">
                <a:latin typeface="Arial" panose="020B0604020202020204" pitchFamily="34" charset="0"/>
                <a:ea typeface="宋体" panose="02010600030101010101" pitchFamily="2" charset="-122"/>
                <a:cs typeface="+mn-cs"/>
              </a:rPr>
              <a:t>&lt;&lt;“Caught the exception”&lt;&lt;</a:t>
            </a:r>
            <a:r>
              <a:rPr kumimoji="0" lang="en-US" altLang="zh-CN" kern="1200" cap="none" spc="0" normalizeH="0" baseline="0" noProof="0" dirty="0" err="1">
                <a:latin typeface="Arial" panose="020B0604020202020204" pitchFamily="34" charset="0"/>
                <a:ea typeface="宋体" panose="02010600030101010101" pitchFamily="2" charset="-122"/>
                <a:cs typeface="+mn-cs"/>
              </a:rPr>
              <a:t>endl</a:t>
            </a: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return 0;</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p:txBody>
          <a:bodyPr vert="horz" wrap="square" lIns="91440" tIns="45720" rIns="91440" bIns="45720" anchor="ctr" anchorCtr="0"/>
          <a:p>
            <a:r>
              <a:rPr lang="en-US" altLang="zh-CN" dirty="0"/>
              <a:t>The execution logic of try throw catch exception handling</a:t>
            </a:r>
            <a:endParaRPr lang="zh-CN" altLang="en-US" dirty="0"/>
          </a:p>
        </p:txBody>
      </p:sp>
      <p:sp>
        <p:nvSpPr>
          <p:cNvPr id="14339" name="内容占位符 2"/>
          <p:cNvSpPr>
            <a:spLocks noGrp="1"/>
          </p:cNvSpPr>
          <p:nvPr>
            <p:ph idx="1"/>
          </p:nvPr>
        </p:nvSpPr>
        <p:spPr/>
        <p:txBody>
          <a:bodyPr vert="horz" wrap="square" lIns="91440" tIns="45720" rIns="91440" bIns="45720" anchor="t" anchorCtr="0"/>
          <a:p>
            <a:r>
              <a:rPr lang="en-US" altLang="zh-CN" sz="2400" dirty="0"/>
              <a:t>When a try block is encountered during program execution, it will enter the try block and execute the statements in it in the normal program logic order</a:t>
            </a:r>
            <a:r>
              <a:rPr lang="en-US" altLang="zh-CN" dirty="0"/>
              <a:t>.</a:t>
            </a:r>
            <a:endParaRPr lang="en-US" altLang="zh-CN" dirty="0"/>
          </a:p>
          <a:p>
            <a:r>
              <a:rPr lang="en-US" altLang="zh-CN" dirty="0"/>
              <a:t> </a:t>
            </a:r>
            <a:r>
              <a:rPr lang="en-US" altLang="zh-CN" sz="2400" dirty="0"/>
              <a:t>If all statements in the try block are executed normally without any exception, no exception will be thrown in the try block. In this case, the program will ignore all catch blocks and continue to execute program statements other than catch blocks in sequence.</a:t>
            </a:r>
            <a:endParaRPr lang="zh-CN" altLang="en-US" sz="2400" dirty="0"/>
          </a:p>
        </p:txBody>
      </p:sp>
    </p:spTree>
  </p:cSld>
  <p:clrMapOvr>
    <a:masterClrMapping/>
  </p:clrMapOvr>
</p:sld>
</file>

<file path=ppt/tags/tag1.xml><?xml version="1.0" encoding="utf-8"?>
<p:tagLst xmlns:p="http://schemas.openxmlformats.org/presentationml/2006/main">
  <p:tag name="commondata" val="eyJoZGlkIjoiNzQ3YzYyN2FjYWY5NjgxMmEzMjZhM2E2NjM0MDE0ZmM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13500</Words>
  <Application>WPS 演示</Application>
  <PresentationFormat>全屏显示(4:3)</PresentationFormat>
  <Paragraphs>465</Paragraphs>
  <Slides>28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Arial Black</vt:lpstr>
      <vt:lpstr>Times New Roman</vt:lpstr>
      <vt:lpstr>微软雅黑</vt:lpstr>
      <vt:lpstr>Arial Unicode MS</vt:lpstr>
      <vt:lpstr>Calibri</vt:lpstr>
      <vt:lpstr>Pixel</vt:lpstr>
      <vt:lpstr>Chapter 14</vt:lpstr>
      <vt:lpstr>Introduction</vt:lpstr>
      <vt:lpstr>PowerPoint 演示文稿</vt:lpstr>
      <vt:lpstr>Traditional exception handling methods</vt:lpstr>
      <vt:lpstr>PowerPoint 演示文稿</vt:lpstr>
      <vt:lpstr>Exception Handling Mechanism</vt:lpstr>
      <vt:lpstr>PowerPoint 演示文稿</vt:lpstr>
      <vt:lpstr>PowerPoint 演示文稿</vt:lpstr>
      <vt:lpstr>The execution logic of try throw catch exception handling</vt:lpstr>
      <vt:lpstr>Continued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Catch all exceptions</vt:lpstr>
      <vt:lpstr>Rethrowing an exception</vt:lpstr>
      <vt:lpstr>Constructor and exceptions</vt:lpstr>
      <vt:lpstr>8.5  异常和类</vt:lpstr>
      <vt:lpstr>8.5.2  异常类</vt:lpstr>
      <vt:lpstr>PowerPoint 演示文稿</vt:lpstr>
      <vt:lpstr>PowerPoint 演示文稿</vt:lpstr>
      <vt:lpstr>PowerPoint 演示文稿</vt:lpstr>
      <vt:lpstr>8.5.3  派生异常类的处理</vt:lpstr>
      <vt:lpstr>PowerPoint 演示文稿</vt:lpstr>
      <vt:lpstr>8.5.3  派生异常类的处理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127593@cnmicrosoft.net</dc:creator>
  <cp:lastModifiedBy>Yan</cp:lastModifiedBy>
  <cp:revision>84</cp:revision>
  <dcterms:created xsi:type="dcterms:W3CDTF">2016-05-07T08:36:00Z</dcterms:created>
  <dcterms:modified xsi:type="dcterms:W3CDTF">2024-06-12T07:26:11Z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82597EE687FC49338F94D1A1FA2DC193_12</vt:lpwstr>
  </property>
  <property fmtid="{D5CDD505-2E9C-101B-9397-08002B2CF9AE}" pid="3" name="KSOProductBuildVer">
    <vt:lpwstr>2052-12.1.0.16929</vt:lpwstr>
  </property>
</Properties>
</file>