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58"/>
  </p:notesMasterIdLst>
  <p:sldIdLst>
    <p:sldId id="283" r:id="rId3"/>
    <p:sldId id="287" r:id="rId4"/>
    <p:sldId id="284" r:id="rId5"/>
    <p:sldId id="286" r:id="rId6"/>
    <p:sldId id="288" r:id="rId7"/>
    <p:sldId id="298" r:id="rId8"/>
    <p:sldId id="429" r:id="rId9"/>
    <p:sldId id="387" r:id="rId10"/>
    <p:sldId id="300" r:id="rId11"/>
    <p:sldId id="301" r:id="rId12"/>
    <p:sldId id="302" r:id="rId13"/>
    <p:sldId id="303" r:id="rId14"/>
    <p:sldId id="304" r:id="rId15"/>
    <p:sldId id="354" r:id="rId16"/>
    <p:sldId id="355" r:id="rId17"/>
    <p:sldId id="353" r:id="rId18"/>
    <p:sldId id="388" r:id="rId19"/>
    <p:sldId id="389" r:id="rId20"/>
    <p:sldId id="428" r:id="rId21"/>
    <p:sldId id="305" r:id="rId22"/>
    <p:sldId id="310" r:id="rId23"/>
    <p:sldId id="335" r:id="rId24"/>
    <p:sldId id="311" r:id="rId25"/>
    <p:sldId id="313" r:id="rId26"/>
    <p:sldId id="314" r:id="rId27"/>
    <p:sldId id="315" r:id="rId28"/>
    <p:sldId id="316" r:id="rId29"/>
    <p:sldId id="356" r:id="rId30"/>
    <p:sldId id="357" r:id="rId31"/>
    <p:sldId id="359" r:id="rId32"/>
    <p:sldId id="358" r:id="rId33"/>
    <p:sldId id="324" r:id="rId34"/>
    <p:sldId id="320" r:id="rId35"/>
    <p:sldId id="323" r:id="rId36"/>
    <p:sldId id="322" r:id="rId37"/>
    <p:sldId id="321" r:id="rId38"/>
    <p:sldId id="360" r:id="rId39"/>
    <p:sldId id="430" r:id="rId40"/>
    <p:sldId id="431" r:id="rId41"/>
    <p:sldId id="432" r:id="rId42"/>
    <p:sldId id="433" r:id="rId43"/>
    <p:sldId id="434" r:id="rId44"/>
    <p:sldId id="435" r:id="rId45"/>
    <p:sldId id="363" r:id="rId46"/>
    <p:sldId id="364" r:id="rId47"/>
    <p:sldId id="328" r:id="rId48"/>
    <p:sldId id="365" r:id="rId49"/>
    <p:sldId id="329" r:id="rId50"/>
    <p:sldId id="331" r:id="rId51"/>
    <p:sldId id="336" r:id="rId52"/>
    <p:sldId id="332" r:id="rId53"/>
    <p:sldId id="338" r:id="rId54"/>
    <p:sldId id="361" r:id="rId55"/>
    <p:sldId id="362" r:id="rId56"/>
    <p:sldId id="339" r:id="rId57"/>
  </p:sldIdLst>
  <p:sldSz cx="9144000" cy="6858000" type="screen4x3"/>
  <p:notesSz cx="6858000" cy="9144000"/>
  <p:custDataLst>
    <p:tags r:id="rId62"/>
  </p:custDataLst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000FF"/>
    <a:srgbClr val="00FF00"/>
    <a:srgbClr val="33CC33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8552"/>
    <p:restoredTop sz="94618"/>
  </p:normalViewPr>
  <p:slideViewPr>
    <p:cSldViewPr showGuides="1">
      <p:cViewPr varScale="1">
        <p:scale>
          <a:sx n="108" d="100"/>
          <a:sy n="108" d="100"/>
        </p:scale>
        <p:origin x="1536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 showFormatting="0">
    <p:cViewPr>
      <p:scale>
        <a:sx n="66" d="100"/>
        <a:sy n="66" d="100"/>
      </p:scale>
      <p:origin x="0" y="0"/>
    </p:cViewPr>
  </p:sorterViewPr>
  <p:gridSpacing cx="76199" cy="76199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2" Type="http://schemas.openxmlformats.org/officeDocument/2006/relationships/tags" Target="tags/tag1.xml"/><Relationship Id="rId61" Type="http://schemas.openxmlformats.org/officeDocument/2006/relationships/tableStyles" Target="tableStyles.xml"/><Relationship Id="rId60" Type="http://schemas.openxmlformats.org/officeDocument/2006/relationships/viewProps" Target="viewProps.xml"/><Relationship Id="rId6" Type="http://schemas.openxmlformats.org/officeDocument/2006/relationships/slide" Target="slides/slide4.xml"/><Relationship Id="rId59" Type="http://schemas.openxmlformats.org/officeDocument/2006/relationships/presProps" Target="presProps.xml"/><Relationship Id="rId58" Type="http://schemas.openxmlformats.org/officeDocument/2006/relationships/notesMaster" Target="notesMasters/notesMaster1.xml"/><Relationship Id="rId57" Type="http://schemas.openxmlformats.org/officeDocument/2006/relationships/slide" Target="slides/slide55.xml"/><Relationship Id="rId56" Type="http://schemas.openxmlformats.org/officeDocument/2006/relationships/slide" Target="slides/slide54.xml"/><Relationship Id="rId55" Type="http://schemas.openxmlformats.org/officeDocument/2006/relationships/slide" Target="slides/slide53.xml"/><Relationship Id="rId54" Type="http://schemas.openxmlformats.org/officeDocument/2006/relationships/slide" Target="slides/slide52.xml"/><Relationship Id="rId53" Type="http://schemas.openxmlformats.org/officeDocument/2006/relationships/slide" Target="slides/slide51.xml"/><Relationship Id="rId52" Type="http://schemas.openxmlformats.org/officeDocument/2006/relationships/slide" Target="slides/slide50.xml"/><Relationship Id="rId51" Type="http://schemas.openxmlformats.org/officeDocument/2006/relationships/slide" Target="slides/slide49.xml"/><Relationship Id="rId50" Type="http://schemas.openxmlformats.org/officeDocument/2006/relationships/slide" Target="slides/slide48.xml"/><Relationship Id="rId5" Type="http://schemas.openxmlformats.org/officeDocument/2006/relationships/slide" Target="slides/slide3.xml"/><Relationship Id="rId49" Type="http://schemas.openxmlformats.org/officeDocument/2006/relationships/slide" Target="slides/slide47.xml"/><Relationship Id="rId48" Type="http://schemas.openxmlformats.org/officeDocument/2006/relationships/slide" Target="slides/slide46.xml"/><Relationship Id="rId47" Type="http://schemas.openxmlformats.org/officeDocument/2006/relationships/slide" Target="slides/slide45.xml"/><Relationship Id="rId46" Type="http://schemas.openxmlformats.org/officeDocument/2006/relationships/slide" Target="slides/slide44.xml"/><Relationship Id="rId45" Type="http://schemas.openxmlformats.org/officeDocument/2006/relationships/slide" Target="slides/slide43.xml"/><Relationship Id="rId44" Type="http://schemas.openxmlformats.org/officeDocument/2006/relationships/slide" Target="slides/slide42.xml"/><Relationship Id="rId43" Type="http://schemas.openxmlformats.org/officeDocument/2006/relationships/slide" Target="slides/slide41.xml"/><Relationship Id="rId42" Type="http://schemas.openxmlformats.org/officeDocument/2006/relationships/slide" Target="slides/slide40.xml"/><Relationship Id="rId41" Type="http://schemas.openxmlformats.org/officeDocument/2006/relationships/slide" Target="slides/slide39.xml"/><Relationship Id="rId40" Type="http://schemas.openxmlformats.org/officeDocument/2006/relationships/slide" Target="slides/slide38.xml"/><Relationship Id="rId4" Type="http://schemas.openxmlformats.org/officeDocument/2006/relationships/slide" Target="slides/slide2.xml"/><Relationship Id="rId39" Type="http://schemas.openxmlformats.org/officeDocument/2006/relationships/slide" Target="slides/slide37.xml"/><Relationship Id="rId38" Type="http://schemas.openxmlformats.org/officeDocument/2006/relationships/slide" Target="slides/slide36.xml"/><Relationship Id="rId37" Type="http://schemas.openxmlformats.org/officeDocument/2006/relationships/slide" Target="slides/slide35.xml"/><Relationship Id="rId36" Type="http://schemas.openxmlformats.org/officeDocument/2006/relationships/slide" Target="slides/slide34.xml"/><Relationship Id="rId35" Type="http://schemas.openxmlformats.org/officeDocument/2006/relationships/slide" Target="slides/slide33.xml"/><Relationship Id="rId34" Type="http://schemas.openxmlformats.org/officeDocument/2006/relationships/slide" Target="slides/slide32.xml"/><Relationship Id="rId33" Type="http://schemas.openxmlformats.org/officeDocument/2006/relationships/slide" Target="slides/slide31.xml"/><Relationship Id="rId32" Type="http://schemas.openxmlformats.org/officeDocument/2006/relationships/slide" Target="slides/slide30.xml"/><Relationship Id="rId31" Type="http://schemas.openxmlformats.org/officeDocument/2006/relationships/slide" Target="slides/slide29.xml"/><Relationship Id="rId30" Type="http://schemas.openxmlformats.org/officeDocument/2006/relationships/slide" Target="slides/slide28.xml"/><Relationship Id="rId3" Type="http://schemas.openxmlformats.org/officeDocument/2006/relationships/slide" Target="slides/slide1.xml"/><Relationship Id="rId29" Type="http://schemas.openxmlformats.org/officeDocument/2006/relationships/slide" Target="slides/slide27.xml"/><Relationship Id="rId28" Type="http://schemas.openxmlformats.org/officeDocument/2006/relationships/slide" Target="slides/slide26.xml"/><Relationship Id="rId27" Type="http://schemas.openxmlformats.org/officeDocument/2006/relationships/slide" Target="slides/slide25.xml"/><Relationship Id="rId26" Type="http://schemas.openxmlformats.org/officeDocument/2006/relationships/slide" Target="slides/slide24.xml"/><Relationship Id="rId25" Type="http://schemas.openxmlformats.org/officeDocument/2006/relationships/slide" Target="slides/slide23.xml"/><Relationship Id="rId24" Type="http://schemas.openxmlformats.org/officeDocument/2006/relationships/slide" Target="slides/slide22.xml"/><Relationship Id="rId23" Type="http://schemas.openxmlformats.org/officeDocument/2006/relationships/slide" Target="slides/slide21.xml"/><Relationship Id="rId22" Type="http://schemas.openxmlformats.org/officeDocument/2006/relationships/slide" Target="slides/slide20.xml"/><Relationship Id="rId21" Type="http://schemas.openxmlformats.org/officeDocument/2006/relationships/slide" Target="slides/slide19.xml"/><Relationship Id="rId20" Type="http://schemas.openxmlformats.org/officeDocument/2006/relationships/slide" Target="slides/slide18.xml"/><Relationship Id="rId2" Type="http://schemas.openxmlformats.org/officeDocument/2006/relationships/theme" Target="theme/theme1.xml"/><Relationship Id="rId19" Type="http://schemas.openxmlformats.org/officeDocument/2006/relationships/slide" Target="slides/slide17.xml"/><Relationship Id="rId18" Type="http://schemas.openxmlformats.org/officeDocument/2006/relationships/slide" Target="slides/slide16.xml"/><Relationship Id="rId17" Type="http://schemas.openxmlformats.org/officeDocument/2006/relationships/slide" Target="slides/slide15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6349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Rectangle 4"/>
          <p:cNvSpPr>
            <a:spLocks noRot="1" noTextEdi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</p:sp>
      <p:sp>
        <p:nvSpPr>
          <p:cNvPr id="6349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单击此处编辑母版文本样式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第二级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第三级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第四级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  <a:p>
            <a:pPr marL="1828800" marR="0" lvl="4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  <a:t>第五级</a:t>
            </a: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349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4CADD324-F86B-4166-A2BA-5D49BE70D18B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50" name="Group 2"/>
          <p:cNvGrpSpPr/>
          <p:nvPr/>
        </p:nvGrpSpPr>
        <p:grpSpPr>
          <a:xfrm>
            <a:off x="0" y="0"/>
            <a:ext cx="9144000" cy="6858000"/>
            <a:chOff x="0" y="0"/>
            <a:chExt cx="5760" cy="4320"/>
          </a:xfrm>
        </p:grpSpPr>
        <p:sp>
          <p:nvSpPr>
            <p:cNvPr id="18" name="Rectangle 3"/>
            <p:cNvSpPr>
              <a:spLocks noChangeArrowheads="1"/>
            </p:cNvSpPr>
            <p:nvPr/>
          </p:nvSpPr>
          <p:spPr bwMode="auto">
            <a:xfrm>
              <a:off x="0" y="0"/>
              <a:ext cx="2208" cy="4320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9" name="Rectangle 4"/>
            <p:cNvSpPr>
              <a:spLocks noChangeArrowheads="1"/>
            </p:cNvSpPr>
            <p:nvPr/>
          </p:nvSpPr>
          <p:spPr bwMode="auto">
            <a:xfrm>
              <a:off x="1081" y="1065"/>
              <a:ext cx="4679" cy="1596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grpSp>
          <p:nvGrpSpPr>
            <p:cNvPr id="2058" name="Group 5"/>
            <p:cNvGrpSpPr/>
            <p:nvPr/>
          </p:nvGrpSpPr>
          <p:grpSpPr>
            <a:xfrm>
              <a:off x="0" y="672"/>
              <a:ext cx="1806" cy="1989"/>
              <a:chOff x="0" y="672"/>
              <a:chExt cx="1806" cy="1989"/>
            </a:xfrm>
          </p:grpSpPr>
          <p:sp>
            <p:nvSpPr>
              <p:cNvPr id="21" name="Rectangle 6"/>
              <p:cNvSpPr>
                <a:spLocks noChangeArrowheads="1"/>
              </p:cNvSpPr>
              <p:nvPr/>
            </p:nvSpPr>
            <p:spPr bwMode="auto">
              <a:xfrm>
                <a:off x="361" y="2257"/>
                <a:ext cx="363" cy="404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2" name="Rectangle 7"/>
              <p:cNvSpPr>
                <a:spLocks noChangeArrowheads="1"/>
              </p:cNvSpPr>
              <p:nvPr/>
            </p:nvSpPr>
            <p:spPr bwMode="auto">
              <a:xfrm>
                <a:off x="1081" y="1065"/>
                <a:ext cx="362" cy="405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3" name="Rectangle 8"/>
              <p:cNvSpPr>
                <a:spLocks noChangeArrowheads="1"/>
              </p:cNvSpPr>
              <p:nvPr/>
            </p:nvSpPr>
            <p:spPr bwMode="auto">
              <a:xfrm>
                <a:off x="1437" y="672"/>
                <a:ext cx="369" cy="400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4" name="Rectangle 9"/>
              <p:cNvSpPr>
                <a:spLocks noChangeArrowheads="1"/>
              </p:cNvSpPr>
              <p:nvPr/>
            </p:nvSpPr>
            <p:spPr bwMode="auto">
              <a:xfrm>
                <a:off x="719" y="2257"/>
                <a:ext cx="368" cy="404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5" name="Rectangle 10"/>
              <p:cNvSpPr>
                <a:spLocks noChangeArrowheads="1"/>
              </p:cNvSpPr>
              <p:nvPr/>
            </p:nvSpPr>
            <p:spPr bwMode="auto">
              <a:xfrm>
                <a:off x="1437" y="1065"/>
                <a:ext cx="369" cy="40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6" name="Rectangle 11"/>
              <p:cNvSpPr>
                <a:spLocks noChangeArrowheads="1"/>
              </p:cNvSpPr>
              <p:nvPr/>
            </p:nvSpPr>
            <p:spPr bwMode="auto">
              <a:xfrm>
                <a:off x="719" y="1464"/>
                <a:ext cx="368" cy="399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7" name="Rectangle 12"/>
              <p:cNvSpPr>
                <a:spLocks noChangeArrowheads="1"/>
              </p:cNvSpPr>
              <p:nvPr/>
            </p:nvSpPr>
            <p:spPr bwMode="auto">
              <a:xfrm>
                <a:off x="0" y="1464"/>
                <a:ext cx="367" cy="399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8" name="Rectangle 13"/>
              <p:cNvSpPr>
                <a:spLocks noChangeArrowheads="1"/>
              </p:cNvSpPr>
              <p:nvPr/>
            </p:nvSpPr>
            <p:spPr bwMode="auto">
              <a:xfrm>
                <a:off x="1081" y="1464"/>
                <a:ext cx="362" cy="399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29" name="Rectangle 14"/>
              <p:cNvSpPr>
                <a:spLocks noChangeArrowheads="1"/>
              </p:cNvSpPr>
              <p:nvPr/>
            </p:nvSpPr>
            <p:spPr bwMode="auto">
              <a:xfrm>
                <a:off x="361" y="1857"/>
                <a:ext cx="363" cy="406"/>
              </a:xfrm>
              <a:prstGeom prst="rect">
                <a:avLst/>
              </a:prstGeom>
              <a:solidFill>
                <a:schemeClr val="folHlink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  <p:sp>
            <p:nvSpPr>
              <p:cNvPr id="30" name="Rectangle 15"/>
              <p:cNvSpPr>
                <a:spLocks noChangeArrowheads="1"/>
              </p:cNvSpPr>
              <p:nvPr/>
            </p:nvSpPr>
            <p:spPr bwMode="auto">
              <a:xfrm>
                <a:off x="719" y="1857"/>
                <a:ext cx="368" cy="406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</p:spPr>
            <p:txBody>
              <a:bodyPr/>
              <a:lstStyle>
                <a:lvl1pPr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1pPr>
                <a:lvl2pPr marL="742950" indent="-28575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2pPr>
                <a:lvl3pPr marL="11430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3pPr>
                <a:lvl4pPr marL="16002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4pPr>
                <a:lvl5pPr marL="2057400" indent="-228600">
                  <a:lnSpc>
                    <a:spcPct val="90000"/>
                  </a:lnSpc>
                  <a:spcBef>
                    <a:spcPct val="20000"/>
                  </a:spcBef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lnSpc>
                    <a:spcPct val="90000"/>
                  </a:lnSpc>
                  <a:spcBef>
                    <a:spcPct val="20000"/>
                  </a:spcBef>
                  <a:spcAft>
                    <a:spcPct val="0"/>
                  </a:spcAft>
                  <a:buClr>
                    <a:schemeClr val="bg2"/>
                  </a:buClr>
                  <a:buSzPct val="75000"/>
                  <a:buFont typeface="Wingdings" panose="05000000000000000000" pitchFamily="2" charset="2"/>
                  <a:defRPr>
                    <a:solidFill>
                      <a:schemeClr val="tx1"/>
                    </a:solidFill>
                    <a:latin typeface="Arial" panose="020B0604020202020204" pitchFamily="34" charset="0"/>
                    <a:ea typeface="宋体" panose="02010600030101010101" pitchFamily="2" charset="-122"/>
                  </a:defRPr>
                </a:lvl9pPr>
              </a:lstStyle>
              <a:p>
                <a:pPr marL="0" marR="0" lvl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defRPr/>
                </a:pPr>
                <a:endParaRPr kumimoji="0" lang="zh-CN" altLang="zh-CN" sz="2400" b="0" i="0" u="none" strike="noStrike" kern="1200" cap="none" spc="0" normalizeH="0" baseline="0" noProof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Times New Roman" panose="02020603050405020304" pitchFamily="18" charset="0"/>
                  <a:ea typeface="宋体" panose="02010600030101010101" pitchFamily="2" charset="-122"/>
                  <a:cs typeface="+mn-cs"/>
                </a:endParaRPr>
              </a:p>
            </p:txBody>
          </p:sp>
        </p:grpSp>
      </p:grpSp>
      <p:sp>
        <p:nvSpPr>
          <p:cNvPr id="9235" name="Rectangle 19"/>
          <p:cNvSpPr>
            <a:spLocks noGrp="1" noChangeArrowheads="1"/>
          </p:cNvSpPr>
          <p:nvPr>
            <p:ph type="ctrTitle"/>
          </p:nvPr>
        </p:nvSpPr>
        <p:spPr>
          <a:xfrm>
            <a:off x="2971800" y="1828800"/>
            <a:ext cx="6019800" cy="2209800"/>
          </a:xfrm>
        </p:spPr>
        <p:txBody>
          <a:bodyPr/>
          <a:lstStyle>
            <a:lvl1pPr>
              <a:defRPr sz="5000">
                <a:solidFill>
                  <a:srgbClr val="FFFFFF"/>
                </a:solidFill>
              </a:defRPr>
            </a:lvl1pPr>
          </a:lstStyle>
          <a:p>
            <a:r>
              <a:rPr lang="en-US" altLang="zh-CN" noProof="1"/>
              <a:t>Click to edit Master title style</a:t>
            </a:r>
            <a:endParaRPr lang="en-US" altLang="zh-CN" noProof="1"/>
          </a:p>
        </p:txBody>
      </p:sp>
      <p:sp>
        <p:nvSpPr>
          <p:cNvPr id="9236" name="Rectangle 20"/>
          <p:cNvSpPr>
            <a:spLocks noGrp="1" noChangeArrowheads="1"/>
          </p:cNvSpPr>
          <p:nvPr>
            <p:ph type="subTitle" idx="1"/>
          </p:nvPr>
        </p:nvSpPr>
        <p:spPr>
          <a:xfrm>
            <a:off x="2971800" y="4267200"/>
            <a:ext cx="6019800" cy="17526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 sz="3400"/>
            </a:lvl1pPr>
          </a:lstStyle>
          <a:p>
            <a:r>
              <a:rPr lang="en-US" altLang="zh-CN" noProof="1"/>
              <a:t>Click to edit Master subtitle style</a:t>
            </a:r>
            <a:endParaRPr lang="en-US" altLang="zh-CN" noProof="1"/>
          </a:p>
        </p:txBody>
      </p:sp>
      <p:sp>
        <p:nvSpPr>
          <p:cNvPr id="31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2" name="Rectangle 17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3" name="Rectangle 18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</a:ln>
        </p:spPr>
        <p:txBody>
          <a:bodyPr vert="horz" wrap="square" lIns="91440" tIns="45720" rIns="91440" bIns="45720" numCol="1" anchor="b" anchorCtr="0" compatLnSpc="1"/>
          <a:lstStyle>
            <a:lvl1pPr>
              <a:defRPr/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B676EA93-6C97-49DA-B7FE-0212C6A1AE58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 Black" panose="020B0A040201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0D579A-DA75-4B67-881A-B6CB2379F37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457200"/>
            <a:ext cx="2057400" cy="5410200"/>
          </a:xfrm>
        </p:spPr>
        <p:txBody>
          <a:bodyPr vert="eaVert"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457200"/>
            <a:ext cx="6019800" cy="5410200"/>
          </a:xfrm>
        </p:spPr>
        <p:txBody>
          <a:bodyPr vert="eaVert"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0D579A-DA75-4B67-881A-B6CB2379F37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</p:spPr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981200"/>
            <a:ext cx="8229600" cy="18669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4000500"/>
            <a:ext cx="8229600" cy="1866900"/>
          </a:xfrm>
        </p:spPr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0D579A-DA75-4B67-881A-B6CB2379F37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0D579A-DA75-4B67-881A-B6CB2379F37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0D579A-DA75-4B67-881A-B6CB2379F37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日期占位符 5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4038600" cy="3886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0D579A-DA75-4B67-881A-B6CB2379F37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7" name="页脚占位符 6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0D579A-DA75-4B67-881A-B6CB2379F37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9" name="日期占位符 8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0D579A-DA75-4B67-881A-B6CB2379F37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脚占位符 1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" name="灯片编号占位符 2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0D579A-DA75-4B67-881A-B6CB2379F37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  <a:p>
            <a:pPr lvl="1"/>
            <a:r>
              <a:rPr lang="zh-CN" altLang="en-US" noProof="1"/>
              <a:t>第二级</a:t>
            </a:r>
            <a:endParaRPr lang="zh-CN" altLang="en-US" noProof="1"/>
          </a:p>
          <a:p>
            <a:pPr lvl="2"/>
            <a:r>
              <a:rPr lang="zh-CN" altLang="en-US" noProof="1"/>
              <a:t>第三级</a:t>
            </a:r>
            <a:endParaRPr lang="zh-CN" altLang="en-US" noProof="1"/>
          </a:p>
          <a:p>
            <a:pPr lvl="3"/>
            <a:r>
              <a:rPr lang="zh-CN" altLang="en-US" noProof="1"/>
              <a:t>第四级</a:t>
            </a:r>
            <a:endParaRPr lang="zh-CN" altLang="en-US" noProof="1"/>
          </a:p>
          <a:p>
            <a:pPr lvl="4"/>
            <a:r>
              <a:rPr lang="zh-CN" altLang="en-US" noProof="1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0D579A-DA75-4B67-881A-B6CB2379F37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noProof="1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noProof="1"/>
              <a:t>单击此处编辑母版文本样式</a:t>
            </a:r>
            <a:endParaRPr lang="zh-CN" altLang="en-US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0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1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0D579A-DA75-4B67-881A-B6CB2379F37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2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ctr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defRPr sz="1200">
                <a:latin typeface="Arial Black" panose="020B0A0402010202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80D579A-DA75-4B67-881A-B6CB2379F37E}" type="slidenum">
              <a:rPr kumimoji="0" lang="en-US" altLang="zh-CN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 Black" panose="020B0A04020102020204" pitchFamily="34" charset="0"/>
                <a:ea typeface="宋体" panose="02010600030101010101" pitchFamily="2" charset="-122"/>
                <a:cs typeface="+mn-cs"/>
              </a:rPr>
            </a:fld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  <p:grpSp>
        <p:nvGrpSpPr>
          <p:cNvPr id="1028" name="Group 4"/>
          <p:cNvGrpSpPr/>
          <p:nvPr/>
        </p:nvGrpSpPr>
        <p:grpSpPr>
          <a:xfrm>
            <a:off x="0" y="0"/>
            <a:ext cx="9144000" cy="546100"/>
            <a:chOff x="0" y="0"/>
            <a:chExt cx="5760" cy="344"/>
          </a:xfrm>
        </p:grpSpPr>
        <p:sp>
          <p:nvSpPr>
            <p:cNvPr id="1032" name="Rectangle 5"/>
            <p:cNvSpPr>
              <a:spLocks noChangeArrowheads="1"/>
            </p:cNvSpPr>
            <p:nvPr/>
          </p:nvSpPr>
          <p:spPr bwMode="auto">
            <a:xfrm>
              <a:off x="0" y="0"/>
              <a:ext cx="180" cy="336"/>
            </a:xfrm>
            <a:prstGeom prst="rect">
              <a:avLst/>
            </a:prstGeom>
            <a:gradFill rotWithShape="0">
              <a:gsLst>
                <a:gs pos="0">
                  <a:schemeClr val="folHlink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 wrap="none" anchor="ctr"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3" name="Rectangle 6"/>
            <p:cNvSpPr>
              <a:spLocks noChangeArrowheads="1"/>
            </p:cNvSpPr>
            <p:nvPr/>
          </p:nvSpPr>
          <p:spPr bwMode="auto">
            <a:xfrm>
              <a:off x="260" y="85"/>
              <a:ext cx="5500" cy="173"/>
            </a:xfrm>
            <a:prstGeom prst="rect">
              <a:avLst/>
            </a:prstGeom>
            <a:gradFill rotWithShape="0">
              <a:gsLst>
                <a:gs pos="0">
                  <a:schemeClr val="bg2"/>
                </a:gs>
                <a:gs pos="100000">
                  <a:schemeClr val="bg1"/>
                </a:gs>
              </a:gsLst>
              <a:lin ang="0" scaled="1"/>
            </a:gra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4" name="Rectangle 7"/>
            <p:cNvSpPr>
              <a:spLocks noChangeArrowheads="1"/>
            </p:cNvSpPr>
            <p:nvPr/>
          </p:nvSpPr>
          <p:spPr bwMode="auto">
            <a:xfrm>
              <a:off x="258" y="85"/>
              <a:ext cx="87" cy="89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5" name="Rectangle 8"/>
            <p:cNvSpPr>
              <a:spLocks noChangeArrowheads="1"/>
            </p:cNvSpPr>
            <p:nvPr/>
          </p:nvSpPr>
          <p:spPr bwMode="auto">
            <a:xfrm>
              <a:off x="345" y="0"/>
              <a:ext cx="88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6" name="Rectangle 9"/>
            <p:cNvSpPr>
              <a:spLocks noChangeArrowheads="1"/>
            </p:cNvSpPr>
            <p:nvPr/>
          </p:nvSpPr>
          <p:spPr bwMode="auto">
            <a:xfrm>
              <a:off x="345" y="85"/>
              <a:ext cx="88" cy="89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37" name="Rectangle 10"/>
            <p:cNvSpPr>
              <a:spLocks noChangeArrowheads="1"/>
            </p:cNvSpPr>
            <p:nvPr/>
          </p:nvSpPr>
          <p:spPr bwMode="auto">
            <a:xfrm>
              <a:off x="173" y="173"/>
              <a:ext cx="86" cy="87"/>
            </a:xfrm>
            <a:prstGeom prst="rect">
              <a:avLst/>
            </a:prstGeom>
            <a:solidFill>
              <a:schemeClr val="folHlink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hlink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2" name="Rectangle 11"/>
            <p:cNvSpPr>
              <a:spLocks noChangeArrowheads="1"/>
            </p:cNvSpPr>
            <p:nvPr/>
          </p:nvSpPr>
          <p:spPr bwMode="auto">
            <a:xfrm>
              <a:off x="83" y="86"/>
              <a:ext cx="89" cy="87"/>
            </a:xfrm>
            <a:prstGeom prst="rect">
              <a:avLst/>
            </a:prstGeom>
            <a:solidFill>
              <a:schemeClr val="bg2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24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3" name="Rectangle 12"/>
            <p:cNvSpPr>
              <a:spLocks noChangeArrowheads="1"/>
            </p:cNvSpPr>
            <p:nvPr/>
          </p:nvSpPr>
          <p:spPr bwMode="auto">
            <a:xfrm>
              <a:off x="258" y="171"/>
              <a:ext cx="87" cy="87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  <p:sp>
          <p:nvSpPr>
            <p:cNvPr id="1040" name="Rectangle 13"/>
            <p:cNvSpPr>
              <a:spLocks noChangeArrowheads="1"/>
            </p:cNvSpPr>
            <p:nvPr/>
          </p:nvSpPr>
          <p:spPr bwMode="auto">
            <a:xfrm>
              <a:off x="173" y="258"/>
              <a:ext cx="86" cy="86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/>
            <a:lstStyle>
              <a:lvl1pPr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1pPr>
              <a:lvl2pPr marL="742950" indent="-28575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2pPr>
              <a:lvl3pPr marL="11430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3pPr>
              <a:lvl4pPr marL="16002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4pPr>
              <a:lvl5pPr marL="2057400" indent="-228600">
                <a:lnSpc>
                  <a:spcPct val="90000"/>
                </a:lnSpc>
                <a:spcBef>
                  <a:spcPct val="20000"/>
                </a:spcBef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lnSpc>
                  <a:spcPct val="90000"/>
                </a:lnSpc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defRPr>
                  <a:solidFill>
                    <a:schemeClr val="tx1"/>
                  </a:solidFill>
                  <a:latin typeface="Arial" panose="020B0604020202020204" pitchFamily="34" charset="0"/>
                  <a:ea typeface="宋体" panose="02010600030101010101" pitchFamily="2" charset="-122"/>
                </a:defRPr>
              </a:lvl9pPr>
            </a:lstStyle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defRPr/>
              </a:pPr>
              <a:endParaRPr kumimoji="0" lang="zh-CN" altLang="zh-CN" sz="1800" b="0" i="0" u="none" strike="noStrike" kern="1200" cap="none" spc="0" normalizeH="0" baseline="0" noProof="0">
                <a:ln>
                  <a:noFill/>
                </a:ln>
                <a:solidFill>
                  <a:schemeClr val="accent2"/>
                </a:solidFill>
                <a:effectLst/>
                <a:uLnTx/>
                <a:uFillTx/>
                <a:latin typeface="Arial" panose="020B0604020202020204" pitchFamily="34" charset="0"/>
                <a:ea typeface="宋体" panose="02010600030101010101" pitchFamily="2" charset="-122"/>
                <a:cs typeface="+mn-cs"/>
              </a:endParaRPr>
            </a:p>
          </p:txBody>
        </p:sp>
      </p:grpSp>
      <p:sp>
        <p:nvSpPr>
          <p:cNvPr id="1029" name="Rectangle 14"/>
          <p:cNvSpPr>
            <a:spLocks noGrp="1"/>
          </p:cNvSpPr>
          <p:nvPr>
            <p:ph type="title"/>
          </p:nvPr>
        </p:nvSpPr>
        <p:spPr>
          <a:xfrm>
            <a:off x="4572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30" name="Rectangle 15"/>
          <p:cNvSpPr>
            <a:spLocks noGrp="1"/>
          </p:cNvSpPr>
          <p:nvPr>
            <p:ph type="body"/>
          </p:nvPr>
        </p:nvSpPr>
        <p:spPr>
          <a:xfrm>
            <a:off x="457200" y="1981200"/>
            <a:ext cx="8229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8208" name="Rectangle 16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Tx/>
              <a:buNone/>
              <a:defRPr sz="1200">
                <a:ea typeface="宋体" panose="02010600030101010101" pitchFamily="2" charset="-122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n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80000"/>
        <a:buFont typeface="Wingdings" panose="05000000000000000000" pitchFamily="2" charset="2"/>
        <a:buChar char="¨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SzPct val="65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Chapter 3</a:t>
            </a:r>
            <a:endParaRPr lang="en-US" altLang="zh-CN" dirty="0"/>
          </a:p>
        </p:txBody>
      </p:sp>
      <p:sp>
        <p:nvSpPr>
          <p:cNvPr id="3277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Tokens</a:t>
            </a:r>
            <a:r>
              <a:rPr lang="zh-CN" altLang="en-US" sz="2800" dirty="0"/>
              <a:t>（标记）</a:t>
            </a:r>
            <a:r>
              <a:rPr lang="en-US" altLang="zh-CN" sz="2800" dirty="0"/>
              <a:t>: the smallest individual units in a program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Keywords </a:t>
            </a:r>
            <a:r>
              <a:rPr lang="zh-CN" altLang="en-US" sz="2400" dirty="0"/>
              <a:t>（关键字）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Identifiers </a:t>
            </a:r>
            <a:r>
              <a:rPr lang="zh-CN" altLang="en-US" sz="2400" dirty="0"/>
              <a:t>（标识符）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Constants </a:t>
            </a:r>
            <a:r>
              <a:rPr lang="zh-CN" altLang="en-US" sz="2400" dirty="0"/>
              <a:t>（常量）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Reference</a:t>
            </a:r>
            <a:r>
              <a:rPr lang="zh-CN" altLang="en-US" sz="2400" dirty="0"/>
              <a:t>（引用）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Strings </a:t>
            </a:r>
            <a:r>
              <a:rPr lang="zh-CN" altLang="en-US" sz="2400" dirty="0"/>
              <a:t>（字符串）</a:t>
            </a:r>
            <a:endParaRPr lang="zh-CN" altLang="en-US" sz="2400" dirty="0"/>
          </a:p>
          <a:p>
            <a:pPr lvl="1" eaLnBrk="1" hangingPunct="1"/>
            <a:r>
              <a:rPr lang="en-US" altLang="zh-CN" sz="2400" dirty="0"/>
              <a:t>Operators </a:t>
            </a:r>
            <a:r>
              <a:rPr lang="zh-CN" altLang="en-US" sz="2400" dirty="0"/>
              <a:t>（运算符）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55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2771">
                                            <p:txEl>
                                              <p:charRg st="55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70" end="8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2771">
                                            <p:txEl>
                                              <p:charRg st="70" end="8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88" end="10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2771">
                                            <p:txEl>
                                              <p:charRg st="88" end="10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03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2771">
                                            <p:txEl>
                                              <p:charRg st="103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17" end="13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2771">
                                            <p:txEl>
                                              <p:charRg st="117" end="13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charRg st="131" end="1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2771">
                                            <p:txEl>
                                              <p:charRg st="131" end="1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1266" name="Rectangle 2"/>
          <p:cNvSpPr/>
          <p:nvPr/>
        </p:nvSpPr>
        <p:spPr>
          <a:xfrm>
            <a:off x="971550" y="981075"/>
            <a:ext cx="6318250" cy="526224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Example: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int a=1,b=2;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const int c=3;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const int *pi;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pi=&amp;a;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*pi=10; 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  </a:t>
            </a:r>
            <a:r>
              <a:rPr lang="en-US" altLang="zh-CN" sz="2400" dirty="0"/>
              <a:t>a=10;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pi=&amp;c;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*pi=100;   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</a:t>
            </a:r>
            <a:r>
              <a:rPr lang="zh-CN" altLang="en-US" sz="2400" dirty="0"/>
              <a:t>  </a:t>
            </a:r>
            <a:r>
              <a:rPr lang="en-US" altLang="zh-CN" sz="2400" dirty="0"/>
              <a:t>c=100;   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</a:t>
            </a:r>
            <a:r>
              <a:rPr lang="en-US" altLang="zh-CN" sz="2400" dirty="0"/>
              <a:t>int *pint=&amp;c; 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</a:t>
            </a:r>
            <a:endParaRPr lang="zh-CN" altLang="en-US" sz="2400" dirty="0"/>
          </a:p>
        </p:txBody>
      </p:sp>
      <p:sp>
        <p:nvSpPr>
          <p:cNvPr id="2" name="文本框 1"/>
          <p:cNvSpPr txBox="1"/>
          <p:nvPr/>
        </p:nvSpPr>
        <p:spPr>
          <a:xfrm>
            <a:off x="4114800" y="2209800"/>
            <a:ext cx="4572000" cy="17532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The address of a const object can only be assigned to a pointer to a const object.</a:t>
            </a:r>
            <a:endParaRPr lang="zh-CN" altLang="en-US"/>
          </a:p>
          <a:p>
            <a:pPr marL="285750" indent="-285750">
              <a:buFont typeface="Wingdings" panose="05000000000000000000" charset="0"/>
              <a:buChar char="Ø"/>
            </a:pPr>
            <a:r>
              <a:rPr lang="zh-CN" altLang="en-US"/>
              <a:t>The address of a non-const object can be assigned to either a const object pointer or a non-const object pointer.</a:t>
            </a: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2" grpId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02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/>
              <a:t>(2)Constant pointer</a:t>
            </a:r>
            <a:r>
              <a:rPr lang="zh-CN" altLang="en-US" dirty="0"/>
              <a:t>（常指针）</a:t>
            </a:r>
            <a:endParaRPr lang="zh-CN" altLang="en-US" dirty="0"/>
          </a:p>
          <a:p>
            <a:pPr eaLnBrk="1" hangingPunct="1">
              <a:buNone/>
            </a:pPr>
            <a:r>
              <a:rPr lang="en-US" altLang="zh-CN" dirty="0"/>
              <a:t>           </a:t>
            </a:r>
            <a:endParaRPr lang="en-US" altLang="zh-CN" dirty="0"/>
          </a:p>
          <a:p>
            <a:pPr eaLnBrk="1" hangingPunct="1">
              <a:buNone/>
            </a:pPr>
            <a:r>
              <a:rPr lang="zh-CN" altLang="en-US" dirty="0"/>
              <a:t>           </a:t>
            </a:r>
            <a:endParaRPr lang="en-US" altLang="zh-CN" dirty="0"/>
          </a:p>
          <a:p>
            <a:pPr eaLnBrk="1" hangingPunct="1">
              <a:buNone/>
            </a:pP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The pointer itself is a constant</a:t>
            </a:r>
            <a:r>
              <a:rPr lang="zh-CN" altLang="en-US" dirty="0"/>
              <a:t>，</a:t>
            </a:r>
            <a:r>
              <a:rPr lang="en-US" altLang="zh-CN" dirty="0">
                <a:solidFill>
                  <a:srgbClr val="FF0000"/>
                </a:solidFill>
              </a:rPr>
              <a:t>must be initilaized</a:t>
            </a:r>
            <a:r>
              <a:rPr lang="en-US" altLang="zh-CN" dirty="0"/>
              <a:t>.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Contents of what it points to can be changed</a:t>
            </a:r>
            <a:endParaRPr lang="en-US" altLang="zh-CN" dirty="0"/>
          </a:p>
        </p:txBody>
      </p:sp>
      <p:sp>
        <p:nvSpPr>
          <p:cNvPr id="12291" name="Rectangle 4"/>
          <p:cNvSpPr/>
          <p:nvPr/>
        </p:nvSpPr>
        <p:spPr>
          <a:xfrm>
            <a:off x="2819400" y="2667000"/>
            <a:ext cx="25146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int a;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2292" name="Rectangle 4"/>
          <p:cNvSpPr/>
          <p:nvPr/>
        </p:nvSpPr>
        <p:spPr>
          <a:xfrm>
            <a:off x="2819400" y="3276600"/>
            <a:ext cx="25146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int * const pi=&amp;a;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02">
                                            <p:txEl>
                                              <p:charRg st="50" end="10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2402">
                                            <p:txEl>
                                              <p:charRg st="50" end="10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314" name="Text Box 2"/>
          <p:cNvSpPr txBox="1"/>
          <p:nvPr/>
        </p:nvSpPr>
        <p:spPr>
          <a:xfrm>
            <a:off x="1619250" y="1412875"/>
            <a:ext cx="4537075" cy="37846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Int a=1, b=2;</a:t>
            </a:r>
            <a:endParaRPr lang="en-US" altLang="zh-CN" sz="2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const int c=3;</a:t>
            </a:r>
            <a:endParaRPr lang="en-US" altLang="zh-CN" sz="2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int * const pi=&amp;a;</a:t>
            </a:r>
            <a:endParaRPr lang="en-US" altLang="zh-CN" sz="2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*pi=10;</a:t>
            </a:r>
            <a:endParaRPr lang="en-US" altLang="zh-CN" sz="2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pi=&amp;b;</a:t>
            </a:r>
            <a:endParaRPr lang="en-US" altLang="zh-CN" sz="2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int * const pint_c=&amp;c;</a:t>
            </a:r>
            <a:endParaRPr lang="en-US" altLang="zh-CN" sz="2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24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endParaRPr lang="zh-CN" altLang="zh-CN" dirty="0"/>
          </a:p>
        </p:txBody>
      </p:sp>
      <p:sp>
        <p:nvSpPr>
          <p:cNvPr id="4710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800" dirty="0"/>
              <a:t>(3)Constant pointer points to a constant</a:t>
            </a:r>
            <a:endParaRPr lang="zh-CN" altLang="en-US" sz="2800" dirty="0"/>
          </a:p>
          <a:p>
            <a:pPr eaLnBrk="1" hangingPunct="1">
              <a:buNone/>
            </a:pPr>
            <a:r>
              <a:rPr lang="zh-CN" altLang="en-US" dirty="0"/>
              <a:t>       </a:t>
            </a:r>
            <a:r>
              <a:rPr lang="en-US" altLang="zh-CN" sz="2400" dirty="0">
                <a:solidFill>
                  <a:schemeClr val="bg2"/>
                </a:solidFill>
              </a:rPr>
              <a:t>const int * const pi=&amp;a;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/>
              <a:t>The value of the pointer can not be changed</a:t>
            </a:r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sz="2400" dirty="0"/>
              <a:t>Cannot change the contents of what it points to through the pointer</a:t>
            </a:r>
            <a:endParaRPr lang="zh-CN" altLang="en-US" sz="2400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endParaRPr lang="en-US" altLang="zh-CN" dirty="0"/>
          </a:p>
        </p:txBody>
      </p:sp>
      <p:sp>
        <p:nvSpPr>
          <p:cNvPr id="47108" name="Text Box 4"/>
          <p:cNvSpPr txBox="1"/>
          <p:nvPr/>
        </p:nvSpPr>
        <p:spPr>
          <a:xfrm>
            <a:off x="1979613" y="4275138"/>
            <a:ext cx="3095625" cy="243046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int a=1,b=2;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const int c=3;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const int * const pi=&amp;a;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*pi=10;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chemeClr val="bg2"/>
                </a:solidFill>
              </a:rPr>
              <a:t>pi=&amp;b;</a:t>
            </a:r>
            <a:endParaRPr lang="en-US" altLang="zh-CN" sz="1800" dirty="0">
              <a:solidFill>
                <a:schemeClr val="bg2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73" end="1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7107">
                                            <p:txEl>
                                              <p:charRg st="73" end="1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7">
                                            <p:txEl>
                                              <p:charRg st="117" end="1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7107">
                                            <p:txEl>
                                              <p:charRg st="117" end="1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7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10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5362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3352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/>
              <a:t>Enumerated Date Type:provide a way for attaching names to numbers (symbolic constants)</a:t>
            </a:r>
            <a:endParaRPr lang="en-US" altLang="zh-CN" sz="2400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sz="2400" dirty="0"/>
              <a:t>By default, the enumerators</a:t>
            </a:r>
            <a:r>
              <a:rPr lang="zh-CN" altLang="en-US" sz="2400" dirty="0"/>
              <a:t>（枚举常量）</a:t>
            </a:r>
            <a:r>
              <a:rPr lang="en-US" altLang="zh-CN" sz="2400" dirty="0"/>
              <a:t> are assigned integer values starting with 0</a:t>
            </a:r>
            <a:endParaRPr lang="zh-CN" altLang="en-US" sz="2400" dirty="0"/>
          </a:p>
        </p:txBody>
      </p:sp>
      <p:sp>
        <p:nvSpPr>
          <p:cNvPr id="15363" name="Rectangle 4"/>
          <p:cNvSpPr/>
          <p:nvPr/>
        </p:nvSpPr>
        <p:spPr>
          <a:xfrm>
            <a:off x="1370330" y="3044825"/>
            <a:ext cx="5257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enum shape{ circle, square, triangle};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5364" name="Rectangle 4"/>
          <p:cNvSpPr/>
          <p:nvPr/>
        </p:nvSpPr>
        <p:spPr>
          <a:xfrm>
            <a:off x="1371600" y="3425825"/>
            <a:ext cx="525526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shape myshape;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5365" name="Rectangle 4"/>
          <p:cNvSpPr/>
          <p:nvPr/>
        </p:nvSpPr>
        <p:spPr>
          <a:xfrm>
            <a:off x="1370330" y="3806825"/>
            <a:ext cx="5257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myshape=circle;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5366" name="Rectangle 4"/>
          <p:cNvSpPr/>
          <p:nvPr/>
        </p:nvSpPr>
        <p:spPr>
          <a:xfrm>
            <a:off x="1371600" y="5518150"/>
            <a:ext cx="5257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cout&lt;&lt;myshape;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5367" name="Rectangle 4"/>
          <p:cNvSpPr/>
          <p:nvPr/>
        </p:nvSpPr>
        <p:spPr>
          <a:xfrm>
            <a:off x="1371600" y="5893753"/>
            <a:ext cx="5257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myshape=(shape) 1;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0" name="标题 1"/>
          <p:cNvSpPr txBox="1">
            <a:spLocks noChangeArrowheads="1"/>
          </p:cNvSpPr>
          <p:nvPr/>
        </p:nvSpPr>
        <p:spPr bwMode="auto">
          <a:xfrm>
            <a:off x="457200" y="4572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kumimoji="0" lang="en-US" altLang="zh-CN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Enumerated data type </a:t>
            </a:r>
            <a:r>
              <a:rPr kumimoji="0" lang="zh-CN" altLang="en-US" sz="4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（枚举）</a:t>
            </a:r>
            <a:endParaRPr kumimoji="0" lang="zh-CN" altLang="en-US" sz="4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638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Enumerated data type</a:t>
            </a:r>
            <a:endParaRPr lang="zh-CN" altLang="en-US" dirty="0"/>
          </a:p>
        </p:txBody>
      </p:sp>
      <p:sp>
        <p:nvSpPr>
          <p:cNvPr id="16387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An enumerated value can be used in place of an int value</a:t>
            </a:r>
            <a:endParaRPr lang="en-US" altLang="zh-CN" sz="2800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sz="2800" dirty="0"/>
              <a:t>We can over-ride the default by explicitly assigning integer values </a:t>
            </a:r>
            <a:endParaRPr lang="zh-CN" altLang="en-US" sz="2800" dirty="0"/>
          </a:p>
        </p:txBody>
      </p:sp>
      <p:sp>
        <p:nvSpPr>
          <p:cNvPr id="16388" name="Rectangle 4"/>
          <p:cNvSpPr/>
          <p:nvPr/>
        </p:nvSpPr>
        <p:spPr>
          <a:xfrm>
            <a:off x="1524000" y="3124200"/>
            <a:ext cx="22098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int c=circle;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6389" name="Rectangle 4"/>
          <p:cNvSpPr/>
          <p:nvPr/>
        </p:nvSpPr>
        <p:spPr>
          <a:xfrm>
            <a:off x="1219200" y="4876800"/>
            <a:ext cx="57912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enum shape{ circle, square=4, triangle=8};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16390" name="Rectangle 4"/>
          <p:cNvSpPr/>
          <p:nvPr/>
        </p:nvSpPr>
        <p:spPr>
          <a:xfrm>
            <a:off x="1219200" y="5410200"/>
            <a:ext cx="57912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l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enum shape{ circle=6, square, triangle};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The type void</a:t>
            </a:r>
            <a:endParaRPr lang="zh-CN" altLang="en-US" dirty="0"/>
          </a:p>
        </p:txBody>
      </p:sp>
      <p:sp>
        <p:nvSpPr>
          <p:cNvPr id="38915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/>
              <a:t>Specify the return type of a function</a:t>
            </a:r>
            <a:endParaRPr lang="en-US" altLang="zh-CN" sz="2400" dirty="0"/>
          </a:p>
          <a:p>
            <a:pPr eaLnBrk="1" hangingPunct="1"/>
            <a:r>
              <a:rPr lang="en-US" altLang="zh-CN" sz="2400" dirty="0"/>
              <a:t>Indicate an empty argument list to a function</a:t>
            </a:r>
            <a:endParaRPr lang="en-US" altLang="zh-CN" sz="2400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sz="2400" dirty="0"/>
              <a:t>Generic pointer (</a:t>
            </a:r>
            <a:r>
              <a:rPr lang="en-US" altLang="zh-CN" sz="2400" dirty="0">
                <a:solidFill>
                  <a:schemeClr val="bg2"/>
                </a:solidFill>
              </a:rPr>
              <a:t>void *</a:t>
            </a:r>
            <a:r>
              <a:rPr lang="en-US" altLang="zh-CN" sz="2400" dirty="0"/>
              <a:t>)</a:t>
            </a:r>
            <a:r>
              <a:rPr lang="zh-CN" altLang="en-US" sz="2400" dirty="0"/>
              <a:t>：</a:t>
            </a:r>
            <a:r>
              <a:rPr lang="en-US" altLang="zh-CN" sz="2400" dirty="0"/>
              <a:t>A generic pointer can be assigned a pointer value of any basic data type, but it cannot be deferenced.</a:t>
            </a:r>
            <a:endParaRPr lang="en-US" altLang="zh-CN" sz="2400" dirty="0"/>
          </a:p>
        </p:txBody>
      </p:sp>
      <p:sp>
        <p:nvSpPr>
          <p:cNvPr id="17412" name="Rectangle 4"/>
          <p:cNvSpPr/>
          <p:nvPr/>
        </p:nvSpPr>
        <p:spPr>
          <a:xfrm>
            <a:off x="1981200" y="2971800"/>
            <a:ext cx="35052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  <a:latin typeface="Times New Roman" panose="02020603050405020304" pitchFamily="18" charset="0"/>
              </a:rPr>
              <a:t>void funct1(void);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915">
                                            <p:txEl>
                                              <p:charRg st="85" end="1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8915">
                                            <p:txEl>
                                              <p:charRg st="85" end="1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107504" y="1124744"/>
            <a:ext cx="8761456" cy="5400600"/>
          </a:xfrm>
        </p:spPr>
        <p:txBody>
          <a:bodyPr/>
          <a:lstStyle/>
          <a:p>
            <a:pPr algn="l" eaLnBrk="1" hangingPunct="1">
              <a:spcBef>
                <a:spcPct val="20000"/>
              </a:spcBef>
            </a:pPr>
            <a:r>
              <a:rPr lang="en-US" altLang="zh-CN" sz="2800" dirty="0"/>
              <a:t>void* </a:t>
            </a:r>
            <a:endParaRPr lang="en-US" altLang="zh-CN" sz="2800" dirty="0"/>
          </a:p>
          <a:p>
            <a:pPr lvl="1" algn="l" eaLnBrk="1" hangingPunct="1">
              <a:spcBef>
                <a:spcPct val="20000"/>
              </a:spcBef>
              <a:buChar char="Ø"/>
            </a:pPr>
            <a:r>
              <a:rPr lang="en-US" altLang="zh-CN" sz="2400" dirty="0">
                <a:cs typeface="+mn-ea"/>
              </a:rPr>
              <a:t>The pointer only indicates that the value associated with it is a memory address, but the data type of the memory is unknown. It is a special pointer that can accept address of any data type.</a:t>
            </a:r>
            <a:endParaRPr lang="en-US" altLang="zh-CN" sz="2400" dirty="0">
              <a:cs typeface="+mn-ea"/>
            </a:endParaRPr>
          </a:p>
          <a:p>
            <a:pPr lvl="1" algn="l" eaLnBrk="1" hangingPunct="1">
              <a:spcBef>
                <a:spcPct val="20000"/>
              </a:spcBef>
              <a:buChar char="Ø"/>
            </a:pPr>
            <a:r>
              <a:rPr lang="en-US" altLang="zh-CN" sz="2400" dirty="0">
                <a:cs typeface="+mn-ea"/>
              </a:rPr>
              <a:t>The most important uses of void* are：</a:t>
            </a:r>
            <a:endParaRPr lang="en-US" altLang="zh-CN" sz="2400" dirty="0">
              <a:cs typeface="+mn-ea"/>
            </a:endParaRPr>
          </a:p>
          <a:p>
            <a:pPr lvl="2" algn="l" eaLnBrk="1" hangingPunct="1">
              <a:spcBef>
                <a:spcPct val="20000"/>
              </a:spcBef>
              <a:buChar char="Ø"/>
            </a:pPr>
            <a:r>
              <a:rPr lang="zh-CN" altLang="en-US" sz="1885" dirty="0"/>
              <a:t>Pass a typed mutable object to a function as a function argument;</a:t>
            </a:r>
            <a:endParaRPr lang="zh-CN" altLang="en-US" sz="1885" dirty="0"/>
          </a:p>
          <a:p>
            <a:pPr lvl="2" algn="l" eaLnBrk="1" hangingPunct="1">
              <a:spcBef>
                <a:spcPct val="20000"/>
              </a:spcBef>
              <a:buChar char="Ø"/>
            </a:pPr>
            <a:r>
              <a:rPr lang="en-US" altLang="zh-CN" sz="1885" dirty="0"/>
              <a:t>R</a:t>
            </a:r>
            <a:r>
              <a:rPr lang="zh-CN" altLang="en-US" sz="1885" dirty="0"/>
              <a:t>eturn an untyped object from a function as a function type.</a:t>
            </a:r>
            <a:endParaRPr lang="zh-CN" altLang="en-US" sz="1885" dirty="0"/>
          </a:p>
          <a:p>
            <a:pPr lvl="1" algn="l" eaLnBrk="1" hangingPunct="1">
              <a:spcBef>
                <a:spcPct val="20000"/>
              </a:spcBef>
              <a:buChar char="Ø"/>
            </a:pPr>
            <a:r>
              <a:rPr lang="en-US" altLang="zh-CN" sz="2400" dirty="0">
                <a:cs typeface="+mn-ea"/>
              </a:rPr>
              <a:t>Before using a void* pointer, you must explicitly convert it to a pointer of a certain data type before use.</a:t>
            </a:r>
            <a:endParaRPr lang="en-US" altLang="zh-CN" sz="2400" dirty="0">
              <a:cs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77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文本框 3"/>
          <p:cNvSpPr txBox="1"/>
          <p:nvPr/>
        </p:nvSpPr>
        <p:spPr>
          <a:xfrm>
            <a:off x="685800" y="762000"/>
            <a:ext cx="7043420" cy="40925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#include&lt;</a:t>
            </a:r>
            <a:r>
              <a:rPr lang="en-US" altLang="zh-CN" sz="2000" b="1" dirty="0" err="1">
                <a:sym typeface="+mn-ea"/>
              </a:rPr>
              <a:t>iostream</a:t>
            </a:r>
            <a:r>
              <a:rPr lang="en-US" altLang="zh-CN" sz="2000" b="1" dirty="0">
                <a:sym typeface="+mn-ea"/>
              </a:rPr>
              <a:t>&gt;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using namespace </a:t>
            </a:r>
            <a:r>
              <a:rPr lang="en-US" altLang="zh-CN" sz="2000" b="1" dirty="0" err="1">
                <a:sym typeface="+mn-ea"/>
              </a:rPr>
              <a:t>std</a:t>
            </a:r>
            <a:r>
              <a:rPr lang="en-US" altLang="zh-CN" sz="2000" b="1" dirty="0">
                <a:sym typeface="+mn-ea"/>
              </a:rPr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void  main(){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	int </a:t>
            </a:r>
            <a:r>
              <a:rPr lang="en-US" altLang="zh-CN" sz="2000" b="1" dirty="0" err="1">
                <a:sym typeface="+mn-ea"/>
              </a:rPr>
              <a:t>i</a:t>
            </a:r>
            <a:r>
              <a:rPr lang="en-US" altLang="zh-CN" sz="2000" b="1" dirty="0">
                <a:sym typeface="+mn-ea"/>
              </a:rPr>
              <a:t>=4;</a:t>
            </a:r>
            <a:endParaRPr lang="zh-CN" altLang="zh-CN" sz="2000" b="1" dirty="0"/>
          </a:p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	</a:t>
            </a:r>
            <a:r>
              <a:rPr lang="fr-FR" altLang="zh-CN" sz="2000" b="1" dirty="0">
                <a:solidFill>
                  <a:srgbClr val="0000CC"/>
                </a:solidFill>
                <a:sym typeface="+mn-ea"/>
              </a:rPr>
              <a:t>void* pv;</a:t>
            </a:r>
            <a:endParaRPr lang="zh-CN" altLang="zh-CN" sz="2000" b="1" dirty="0">
              <a:solidFill>
                <a:srgbClr val="0000CC"/>
              </a:solidFill>
            </a:endParaRPr>
          </a:p>
          <a:p>
            <a:pPr marL="0" indent="0">
              <a:buNone/>
            </a:pPr>
            <a:r>
              <a:rPr lang="fr-FR" altLang="zh-CN" sz="2000" b="1" dirty="0">
                <a:sym typeface="+mn-ea"/>
              </a:rPr>
              <a:t>	int * pj</a:t>
            </a:r>
            <a:r>
              <a:rPr lang="en-US" altLang="fr-FR" sz="2000" b="1" dirty="0">
                <a:sym typeface="+mn-ea"/>
              </a:rPr>
              <a:t>=&amp;i</a:t>
            </a:r>
            <a:r>
              <a:rPr lang="fr-FR" altLang="zh-CN" sz="2000" b="1" dirty="0">
                <a:sym typeface="+mn-ea"/>
              </a:rPr>
              <a:t>;</a:t>
            </a:r>
            <a:endParaRPr lang="zh-CN" altLang="zh-CN" sz="2000" b="1" dirty="0"/>
          </a:p>
          <a:p>
            <a:pPr marL="0" indent="0">
              <a:buNone/>
            </a:pPr>
            <a:r>
              <a:rPr lang="fr-FR" altLang="zh-CN" sz="2000" b="1" dirty="0">
                <a:sym typeface="+mn-ea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sym typeface="+mn-ea"/>
              </a:rPr>
              <a:t>pv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=&amp;</a:t>
            </a:r>
            <a:r>
              <a:rPr lang="en-US" altLang="zh-CN" sz="2000" b="1" dirty="0" err="1">
                <a:solidFill>
                  <a:schemeClr val="tx1"/>
                </a:solidFill>
                <a:sym typeface="+mn-ea"/>
              </a:rPr>
              <a:t>i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;      			</a:t>
            </a:r>
            <a:endParaRPr lang="zh-CN" altLang="zh-C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sym typeface="+mn-ea"/>
              </a:rPr>
              <a:t>pv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=pj;      			</a:t>
            </a:r>
            <a:endParaRPr lang="zh-CN" altLang="zh-C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000" b="1" dirty="0" err="1">
                <a:solidFill>
                  <a:schemeClr val="tx1"/>
                </a:solidFill>
                <a:sym typeface="+mn-ea"/>
              </a:rPr>
              <a:t>cout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&lt;&lt;*</a:t>
            </a:r>
            <a:r>
              <a:rPr lang="en-US" altLang="zh-CN" sz="2000" b="1" dirty="0" err="1">
                <a:solidFill>
                  <a:schemeClr val="tx1"/>
                </a:solidFill>
                <a:sym typeface="+mn-ea"/>
              </a:rPr>
              <a:t>pv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&lt;&lt;</a:t>
            </a:r>
            <a:r>
              <a:rPr lang="en-US" altLang="zh-CN" sz="2000" b="1" dirty="0" err="1">
                <a:solidFill>
                  <a:schemeClr val="tx1"/>
                </a:solidFill>
                <a:sym typeface="+mn-ea"/>
              </a:rPr>
              <a:t>endl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;		</a:t>
            </a:r>
            <a:endParaRPr lang="en-US" altLang="zh-CN" sz="2000" b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	</a:t>
            </a:r>
            <a:r>
              <a:rPr lang="en-US" altLang="zh-CN" sz="2000" b="1" dirty="0" err="1">
                <a:solidFill>
                  <a:srgbClr val="FF0000"/>
                </a:solidFill>
                <a:sym typeface="+mn-ea"/>
              </a:rPr>
              <a:t>cout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&lt;&lt;*(int *)</a:t>
            </a:r>
            <a:r>
              <a:rPr lang="en-US" altLang="zh-CN" sz="2000" b="1" dirty="0" err="1">
                <a:solidFill>
                  <a:srgbClr val="FF0000"/>
                </a:solidFill>
                <a:sym typeface="+mn-ea"/>
              </a:rPr>
              <a:t>pv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;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		//L4</a:t>
            </a:r>
            <a:r>
              <a:rPr lang="zh-CN" altLang="zh-CN" sz="2000" b="1" dirty="0">
                <a:solidFill>
                  <a:schemeClr val="tx1"/>
                </a:solidFill>
                <a:sym typeface="+mn-ea"/>
              </a:rPr>
              <a:t>：</a:t>
            </a: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ok</a:t>
            </a:r>
            <a:endParaRPr lang="zh-CN" altLang="zh-CN" sz="2000" b="1" dirty="0">
              <a:solidFill>
                <a:schemeClr val="tx1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	</a:t>
            </a:r>
            <a:r>
              <a:rPr lang="fr-FR" altLang="zh-CN" sz="2000" b="1" dirty="0">
                <a:solidFill>
                  <a:schemeClr val="tx1"/>
                </a:solidFill>
                <a:sym typeface="+mn-ea"/>
              </a:rPr>
              <a:t>pj=pv ;	                         </a:t>
            </a:r>
            <a:r>
              <a:rPr lang="en-US" altLang="fr-FR" sz="2000" b="1" dirty="0">
                <a:solidFill>
                  <a:schemeClr val="tx1"/>
                </a:solidFill>
                <a:sym typeface="+mn-ea"/>
              </a:rPr>
              <a:t>            </a:t>
            </a:r>
            <a:r>
              <a:rPr lang="fr-FR" altLang="zh-CN" sz="2000" b="1" dirty="0">
                <a:solidFill>
                  <a:schemeClr val="tx1"/>
                </a:solidFill>
                <a:sym typeface="+mn-ea"/>
              </a:rPr>
              <a:t> </a:t>
            </a:r>
            <a:endParaRPr lang="fr-FR" altLang="zh-CN" sz="2000" b="1" dirty="0">
              <a:solidFill>
                <a:schemeClr val="tx1"/>
              </a:solidFill>
              <a:sym typeface="+mn-ea"/>
            </a:endParaRPr>
          </a:p>
          <a:p>
            <a:pPr marL="0" indent="0">
              <a:buNone/>
            </a:pPr>
            <a:r>
              <a:rPr lang="en-US" altLang="zh-CN" sz="2000" b="1" dirty="0">
                <a:solidFill>
                  <a:schemeClr val="tx1"/>
                </a:solidFill>
                <a:sym typeface="+mn-ea"/>
              </a:rPr>
              <a:t>            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 </a:t>
            </a:r>
            <a:r>
              <a:rPr lang="en-US" altLang="zh-CN" sz="2000" b="1" dirty="0" err="1">
                <a:solidFill>
                  <a:srgbClr val="FF0000"/>
                </a:solidFill>
                <a:sym typeface="+mn-ea"/>
              </a:rPr>
              <a:t>pj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=(int *)</a:t>
            </a:r>
            <a:r>
              <a:rPr lang="en-US" altLang="zh-CN" sz="2000" b="1" dirty="0" err="1">
                <a:solidFill>
                  <a:srgbClr val="FF0000"/>
                </a:solidFill>
                <a:sym typeface="+mn-ea"/>
              </a:rPr>
              <a:t>pv</a:t>
            </a:r>
            <a:r>
              <a:rPr lang="en-US" altLang="zh-CN" sz="2000" b="1" dirty="0">
                <a:solidFill>
                  <a:srgbClr val="FF0000"/>
                </a:solidFill>
                <a:sym typeface="+mn-ea"/>
              </a:rPr>
              <a:t>;</a:t>
            </a:r>
            <a:endParaRPr lang="zh-CN" altLang="zh-CN" sz="20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2000" b="1" dirty="0">
                <a:sym typeface="+mn-ea"/>
              </a:rPr>
              <a:t>}</a:t>
            </a:r>
            <a:endParaRPr lang="en-US" altLang="zh-CN" sz="2000" b="1" dirty="0">
              <a:sym typeface="+mn-ea"/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5258435" y="2741295"/>
            <a:ext cx="2528570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>
                <a:sym typeface="+mn-ea"/>
              </a:rPr>
              <a:t>//L1</a:t>
            </a:r>
            <a:r>
              <a:rPr lang="zh-CN" altLang="zh-CN" sz="2000" b="1" dirty="0">
                <a:sym typeface="+mn-ea"/>
              </a:rPr>
              <a:t>：</a:t>
            </a:r>
            <a:r>
              <a:rPr lang="en-US" altLang="zh-CN" sz="2000" b="1" dirty="0">
                <a:sym typeface="+mn-ea"/>
              </a:rPr>
              <a:t>ok</a:t>
            </a:r>
            <a:endParaRPr lang="en-US" altLang="zh-CN" sz="2000" b="1" dirty="0">
              <a:sym typeface="+mn-ea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5233035" y="3220720"/>
            <a:ext cx="19602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zh-CN" sz="2000" b="1" dirty="0">
                <a:sym typeface="+mn-ea"/>
              </a:rPr>
              <a:t>//L3</a:t>
            </a:r>
            <a:r>
              <a:rPr lang="zh-CN" altLang="zh-CN" sz="2000" b="1" dirty="0">
                <a:sym typeface="+mn-ea"/>
              </a:rPr>
              <a:t>：</a:t>
            </a:r>
            <a:r>
              <a:rPr lang="en-US" altLang="zh-CN" sz="2000" b="1" dirty="0">
                <a:sym typeface="+mn-ea"/>
              </a:rPr>
              <a:t>wrong</a:t>
            </a:r>
            <a:endParaRPr lang="en-US" altLang="zh-CN" sz="2000" b="1" dirty="0">
              <a:sym typeface="+mn-ea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5180965" y="3819525"/>
            <a:ext cx="2823845" cy="3987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0" indent="0">
              <a:buNone/>
            </a:pPr>
            <a:r>
              <a:rPr lang="fr-FR" altLang="zh-CN" sz="2000" b="1" dirty="0">
                <a:sym typeface="+mn-ea"/>
              </a:rPr>
              <a:t> //L5</a:t>
            </a:r>
            <a:r>
              <a:rPr lang="zh-CN" altLang="zh-CN" sz="2000" b="1" dirty="0">
                <a:sym typeface="+mn-ea"/>
              </a:rPr>
              <a:t>：</a:t>
            </a:r>
            <a:r>
              <a:rPr lang="en-US" altLang="zh-CN" sz="2000" b="1" dirty="0">
                <a:sym typeface="+mn-ea"/>
              </a:rPr>
              <a:t>wrong</a:t>
            </a:r>
            <a:endParaRPr lang="en-US" altLang="zh-CN" sz="2000" b="1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  <p:bldP spid="6" grpId="0"/>
      <p:bldP spid="6" grpId="1"/>
      <p:bldP spid="7" grpId="0"/>
      <p:bldP spid="7" grpId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304800"/>
            <a:ext cx="8135620" cy="1152525"/>
          </a:xfrm>
        </p:spPr>
        <p:txBody>
          <a:bodyPr/>
          <a:p>
            <a:r>
              <a:rPr lang="en-US" altLang="zh-CN"/>
              <a:t>Declaration of Variables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3886200"/>
          </a:xfrm>
        </p:spPr>
        <p:txBody>
          <a:bodyPr/>
          <a:p>
            <a:r>
              <a:rPr lang="en-US" altLang="zh-CN" sz="2400"/>
              <a:t>C requires all the variables to be defined at the beginning of a scope.</a:t>
            </a:r>
            <a:endParaRPr lang="en-US" altLang="zh-CN" sz="2400"/>
          </a:p>
          <a:p>
            <a:r>
              <a:rPr lang="en-US" altLang="zh-CN" sz="2400"/>
              <a:t>C++ allows the declaration of a variable anywhere in the scope.</a:t>
            </a:r>
            <a:endParaRPr lang="en-US" altLang="zh-CN" sz="2400"/>
          </a:p>
          <a:p>
            <a:r>
              <a:rPr lang="en-US" altLang="zh-CN" sz="2400"/>
              <a:t>In C, an array must be declared using a constant length.</a:t>
            </a:r>
            <a:endParaRPr lang="en-US" altLang="zh-CN" sz="2400"/>
          </a:p>
          <a:p>
            <a:r>
              <a:rPr lang="en-US" altLang="zh-CN" sz="2400"/>
              <a:t>in C++, an array can be declared with a variabel length. </a:t>
            </a:r>
            <a:endParaRPr lang="en-US" altLang="zh-CN" sz="2400"/>
          </a:p>
          <a:p>
            <a:pPr marL="0" indent="0">
              <a:buNone/>
            </a:pPr>
            <a:endParaRPr lang="en-US" altLang="zh-CN" sz="2400"/>
          </a:p>
          <a:p>
            <a:pPr algn="l" eaLnBrk="1" hangingPunct="1">
              <a:lnSpc>
                <a:spcPct val="80000"/>
              </a:lnSpc>
              <a:buNone/>
            </a:pPr>
            <a:r>
              <a:rPr lang="en-US" altLang="zh-CN" sz="2400"/>
              <a:t>     </a:t>
            </a:r>
            <a:r>
              <a:rPr lang="en-US" altLang="zh-CN" sz="2200" dirty="0">
                <a:solidFill>
                  <a:schemeClr val="bg2"/>
                </a:solidFill>
                <a:latin typeface="Times New Roman" panose="02020603050405020304" pitchFamily="18" charset="0"/>
              </a:rPr>
              <a:t> int n;</a:t>
            </a:r>
            <a:endParaRPr lang="en-US" altLang="zh-CN" sz="22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cin&gt;&gt;n;</a:t>
            </a:r>
            <a:endParaRPr lang="en-US" altLang="zh-CN" sz="22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algn="l" eaLnBrk="1" hangingPunct="1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int arr1[n];</a:t>
            </a:r>
            <a:endParaRPr lang="en-US" altLang="zh-CN" sz="22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Keywords</a:t>
            </a:r>
            <a:endParaRPr lang="en-US" altLang="zh-CN" dirty="0"/>
          </a:p>
        </p:txBody>
      </p:sp>
      <p:sp>
        <p:nvSpPr>
          <p:cNvPr id="5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 reserved word that has special meaning in C++ and can not be used as a programmer-defined identifier.</a:t>
            </a:r>
            <a:endParaRPr lang="en-US" altLang="zh-CN" dirty="0"/>
          </a:p>
          <a:p>
            <a:pPr eaLnBrk="1" hangingPunct="1"/>
            <a:r>
              <a:rPr lang="en-US" altLang="zh-CN" dirty="0"/>
              <a:t>Table 3.1 gives the complete set of C++ keywords.</a:t>
            </a:r>
            <a:endParaRPr lang="en-US" altLang="zh-CN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Rectangle 2"/>
          <p:cNvSpPr>
            <a:spLocks noGrp="1"/>
          </p:cNvSpPr>
          <p:nvPr>
            <p:ph type="title"/>
          </p:nvPr>
        </p:nvSpPr>
        <p:spPr>
          <a:xfrm>
            <a:off x="533400" y="228600"/>
            <a:ext cx="8229600" cy="1371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Reference Variables</a:t>
            </a:r>
            <a:r>
              <a:rPr lang="zh-CN" altLang="en-US" dirty="0"/>
              <a:t>（引用）</a:t>
            </a:r>
            <a:endParaRPr lang="en-US" altLang="zh-CN" dirty="0"/>
          </a:p>
        </p:txBody>
      </p:sp>
      <p:sp>
        <p:nvSpPr>
          <p:cNvPr id="105475" name="Rectangle 3"/>
          <p:cNvSpPr>
            <a:spLocks noGrp="1"/>
          </p:cNvSpPr>
          <p:nvPr>
            <p:ph idx="1"/>
          </p:nvPr>
        </p:nvSpPr>
        <p:spPr>
          <a:xfrm>
            <a:off x="457200" y="1295400"/>
            <a:ext cx="8362950" cy="55626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A reference variable provides an </a:t>
            </a:r>
            <a:r>
              <a:rPr lang="en-US" altLang="zh-CN" sz="2400" b="1" i="1" dirty="0">
                <a:solidFill>
                  <a:srgbClr val="FF0000"/>
                </a:solidFill>
              </a:rPr>
              <a:t>alias</a:t>
            </a:r>
            <a:r>
              <a:rPr lang="en-US" altLang="zh-CN" sz="2400" dirty="0"/>
              <a:t> (alternative name) for a previously defined variable.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A reference variable is created as following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endParaRPr lang="en-US" altLang="zh-CN" sz="20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/>
              <a:t>     </a:t>
            </a:r>
            <a:endParaRPr lang="en-US" altLang="zh-CN" sz="22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/>
              <a:t>     </a:t>
            </a:r>
            <a:endParaRPr lang="en-US" altLang="zh-CN" sz="22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/>
              <a:t>       </a:t>
            </a:r>
            <a:r>
              <a:rPr lang="en-US" altLang="zh-CN" sz="2200" dirty="0">
                <a:solidFill>
                  <a:schemeClr val="bg2"/>
                </a:solidFill>
                <a:latin typeface="Times New Roman" panose="02020603050405020304" pitchFamily="18" charset="0"/>
              </a:rPr>
              <a:t>int iPage;</a:t>
            </a:r>
            <a:endParaRPr lang="en-US" altLang="zh-CN" sz="22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int &amp; riPage=iPage;</a:t>
            </a:r>
            <a:endParaRPr lang="en-US" altLang="zh-CN" sz="22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iPage=9;</a:t>
            </a:r>
            <a:endParaRPr lang="en-US" altLang="zh-CN" sz="22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riPage=99;</a:t>
            </a:r>
            <a:endParaRPr lang="en-US" altLang="zh-CN" sz="22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endParaRPr lang="en-US" altLang="zh-CN" sz="22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/>
              <a:t>     </a:t>
            </a:r>
            <a:r>
              <a:rPr lang="en-US" altLang="zh-CN" sz="2200" b="1" dirty="0">
                <a:solidFill>
                  <a:srgbClr val="FF0000"/>
                </a:solidFill>
              </a:rPr>
              <a:t>A reference must be initialized at the time of declaration</a:t>
            </a:r>
            <a:endParaRPr lang="en-US" altLang="zh-CN" sz="22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/>
              <a:t>       </a:t>
            </a:r>
            <a:r>
              <a:rPr lang="en-US" altLang="zh-CN" sz="2200" dirty="0">
                <a:solidFill>
                  <a:schemeClr val="bg2"/>
                </a:solidFill>
                <a:latin typeface="Times New Roman" panose="02020603050405020304" pitchFamily="18" charset="0"/>
              </a:rPr>
              <a:t>int a1=10, a2=2;</a:t>
            </a:r>
            <a:endParaRPr lang="en-US" altLang="zh-CN" sz="22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int &amp;b=a1;</a:t>
            </a:r>
            <a:endParaRPr lang="en-US" altLang="zh-CN" sz="2200" dirty="0">
              <a:solidFill>
                <a:schemeClr val="bg2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2200" dirty="0">
                <a:solidFill>
                  <a:schemeClr val="bg2"/>
                </a:solidFill>
                <a:latin typeface="Times New Roman" panose="02020603050405020304" pitchFamily="18" charset="0"/>
              </a:rPr>
              <a:t>        b=a2;</a:t>
            </a:r>
            <a:endParaRPr lang="en-US" altLang="zh-CN" sz="2200" dirty="0">
              <a:solidFill>
                <a:schemeClr val="bg2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6" name="Text Box 4"/>
          <p:cNvSpPr txBox="1"/>
          <p:nvPr/>
        </p:nvSpPr>
        <p:spPr>
          <a:xfrm>
            <a:off x="914400" y="2286000"/>
            <a:ext cx="7129463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800" b="1" i="1" dirty="0">
                <a:solidFill>
                  <a:srgbClr val="0033CC"/>
                </a:solidFill>
                <a:latin typeface="Times New Roman" panose="02020603050405020304" pitchFamily="18" charset="0"/>
              </a:rPr>
              <a:t>data_-type &amp; reference_name=variable_name;</a:t>
            </a:r>
            <a:endParaRPr lang="en-US" altLang="zh-CN" sz="2800" b="1" i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105477" name="Text Box 5"/>
          <p:cNvSpPr txBox="1"/>
          <p:nvPr/>
        </p:nvSpPr>
        <p:spPr>
          <a:xfrm>
            <a:off x="838200" y="3200400"/>
            <a:ext cx="2376488" cy="457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/>
              <a:t>Example: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charRg st="93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05475">
                                            <p:txEl>
                                              <p:charRg st="93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054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054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charRg st="152" end="1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05475">
                                            <p:txEl>
                                              <p:charRg st="152" end="1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charRg st="170" end="1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05475">
                                            <p:txEl>
                                              <p:charRg st="170" end="1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charRg st="198" end="2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05475">
                                            <p:txEl>
                                              <p:charRg st="198" end="2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charRg st="215" end="23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105475">
                                            <p:txEl>
                                              <p:charRg st="215" end="23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charRg st="235" end="29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05475">
                                            <p:txEl>
                                              <p:charRg st="235" end="29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charRg st="299" end="3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05475">
                                            <p:txEl>
                                              <p:charRg st="299" end="3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charRg st="323" end="3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105475">
                                            <p:txEl>
                                              <p:charRg st="323" end="3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475">
                                            <p:txEl>
                                              <p:charRg st="342" end="3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105475">
                                            <p:txEl>
                                              <p:charRg st="342" end="35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5476" grpId="0"/>
      <p:bldP spid="105477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02" name="Rectangle 2"/>
          <p:cNvSpPr/>
          <p:nvPr/>
        </p:nvSpPr>
        <p:spPr>
          <a:xfrm>
            <a:off x="468313" y="476250"/>
            <a:ext cx="7775575" cy="28622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Reference to pointer</a:t>
            </a:r>
            <a:r>
              <a:rPr lang="en-US" altLang="zh-CN" sz="2800" dirty="0">
                <a:solidFill>
                  <a:schemeClr val="tx2"/>
                </a:solidFill>
              </a:rPr>
              <a:t> is legal: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</a:rPr>
              <a:t>int * a;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int * &amp; P = a;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int b;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P=&amp;b;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int &amp; m=*a;</a:t>
            </a:r>
            <a:endParaRPr lang="en-US" altLang="zh-CN" sz="2400" dirty="0">
              <a:solidFill>
                <a:schemeClr val="bg2"/>
              </a:solidFill>
            </a:endParaRPr>
          </a:p>
        </p:txBody>
      </p:sp>
      <p:sp>
        <p:nvSpPr>
          <p:cNvPr id="5" name="Rectangle 2"/>
          <p:cNvSpPr/>
          <p:nvPr/>
        </p:nvSpPr>
        <p:spPr>
          <a:xfrm>
            <a:off x="457200" y="3417888"/>
            <a:ext cx="7775575" cy="25542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800" b="1" dirty="0">
              <a:solidFill>
                <a:srgbClr val="FF0000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b="1" dirty="0">
                <a:solidFill>
                  <a:srgbClr val="FF0000"/>
                </a:solidFill>
              </a:rPr>
              <a:t>Reference to array</a:t>
            </a:r>
            <a:r>
              <a:rPr lang="en-US" altLang="zh-CN" sz="2800" dirty="0">
                <a:solidFill>
                  <a:schemeClr val="tx2"/>
                </a:solidFill>
              </a:rPr>
              <a:t> is illegal:</a:t>
            </a:r>
            <a:endParaRPr lang="en-US" altLang="zh-CN" sz="2800" dirty="0">
              <a:solidFill>
                <a:schemeClr val="tx2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    </a:t>
            </a:r>
            <a:r>
              <a:rPr lang="en-US" altLang="zh-CN" sz="2400" dirty="0">
                <a:solidFill>
                  <a:schemeClr val="bg2"/>
                </a:solidFill>
              </a:rPr>
              <a:t>int n[10];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int &amp; x[10] = n;    //error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    int &amp; x=n[10];</a:t>
            </a:r>
            <a:endParaRPr lang="en-US" altLang="zh-CN" sz="2400" dirty="0">
              <a:solidFill>
                <a:schemeClr val="bg2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>
                <a:solidFill>
                  <a:schemeClr val="tx2"/>
                </a:solidFill>
              </a:rPr>
              <a:t>    </a:t>
            </a:r>
            <a:endParaRPr lang="en-US" altLang="zh-CN"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charRg st="32" end="4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1202">
                                            <p:txEl>
                                              <p:charRg st="32" end="4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charRg st="45" end="6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1202">
                                            <p:txEl>
                                              <p:charRg st="45" end="6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charRg st="64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51202">
                                            <p:txEl>
                                              <p:charRg st="64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charRg st="75" end="8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51202">
                                            <p:txEl>
                                              <p:charRg st="75" end="8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02">
                                            <p:txEl>
                                              <p:charRg st="85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1202">
                                            <p:txEl>
                                              <p:charRg st="85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1" end="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charRg st="1" end="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5">
                                            <p:txEl>
                                              <p:charRg st="32" end="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47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5">
                                            <p:txEl>
                                              <p:charRg st="47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charRg st="79" end="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charRg st="79" end="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allAtOnce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0482" name="Rectangle 4"/>
          <p:cNvSpPr/>
          <p:nvPr/>
        </p:nvSpPr>
        <p:spPr>
          <a:xfrm>
            <a:off x="395288" y="533400"/>
            <a:ext cx="7345362" cy="549465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>
                <a:schemeClr val="tx2"/>
              </a:buClr>
              <a:buSzPct val="70000"/>
              <a:buFontTx/>
              <a:buNone/>
            </a:pPr>
            <a:r>
              <a:rPr lang="en-US" altLang="zh-CN" b="1" dirty="0"/>
              <a:t>Usage of reference: </a:t>
            </a:r>
            <a:r>
              <a:rPr lang="en-US" altLang="zh-CN" sz="2800" dirty="0"/>
              <a:t>Pass arguments by </a:t>
            </a:r>
            <a:r>
              <a:rPr lang="en-US" altLang="zh-CN" sz="2800" dirty="0">
                <a:solidFill>
                  <a:srgbClr val="FF0000"/>
                </a:solidFill>
              </a:rPr>
              <a:t>references</a:t>
            </a:r>
            <a:endParaRPr lang="en-US" altLang="zh-CN" sz="2800" dirty="0">
              <a:solidFill>
                <a:srgbClr val="FF0000"/>
              </a:solidFill>
            </a:endParaRPr>
          </a:p>
          <a:p>
            <a:pPr marL="0" lvl="0" indent="0" eaLnBrk="1" hangingPunct="1">
              <a:lnSpc>
                <a:spcPct val="90000"/>
              </a:lnSpc>
              <a:buClr>
                <a:schemeClr val="tx2"/>
              </a:buClr>
              <a:buSzPct val="70000"/>
              <a:buFont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90000"/>
              </a:lnSpc>
              <a:buClr>
                <a:schemeClr val="tx2"/>
              </a:buClr>
              <a:buSzPct val="70000"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 include &lt;stdio.h&gt;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void f(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int x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{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x=x+10;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main( 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{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int m=10;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f(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cout&lt;&lt;m&lt;&lt;endl;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return 0;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} </a:t>
            </a:r>
            <a:endParaRPr lang="en-US" altLang="zh-CN" sz="2000" b="1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Rectangle 2"/>
          <p:cNvSpPr/>
          <p:nvPr/>
        </p:nvSpPr>
        <p:spPr>
          <a:xfrm>
            <a:off x="1752600" y="1143000"/>
            <a:ext cx="6934200" cy="485616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>
                <a:schemeClr val="tx2"/>
              </a:buClr>
              <a:buSzPct val="70000"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# include &lt;stdio.h&gt;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void f(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int * p</a:t>
            </a:r>
            <a:r>
              <a:rPr lang="en-US" altLang="zh-CN" sz="2400" dirty="0">
                <a:latin typeface="Times New Roman" panose="02020603050405020304" pitchFamily="18" charset="0"/>
              </a:rPr>
              <a:t>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{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  *p=*p+10;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  }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main( 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{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int m=10;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f(</a:t>
            </a:r>
            <a:r>
              <a:rPr lang="en-US" altLang="zh-CN" sz="2400" dirty="0">
                <a:solidFill>
                  <a:srgbClr val="FF0000"/>
                </a:solidFill>
                <a:latin typeface="Times New Roman" panose="02020603050405020304" pitchFamily="18" charset="0"/>
              </a:rPr>
              <a:t>&amp;m</a:t>
            </a:r>
            <a:r>
              <a:rPr lang="en-US" altLang="zh-CN" sz="2400" dirty="0">
                <a:latin typeface="Times New Roman" panose="02020603050405020304" pitchFamily="18" charset="0"/>
              </a:rPr>
              <a:t>);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cout&lt;&lt;m&lt;&lt;endl;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return 0;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} 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  <p:sp>
        <p:nvSpPr>
          <p:cNvPr id="111619" name="Text Box 3"/>
          <p:cNvSpPr txBox="1"/>
          <p:nvPr/>
        </p:nvSpPr>
        <p:spPr>
          <a:xfrm>
            <a:off x="5808663" y="1857375"/>
            <a:ext cx="576262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10</a:t>
            </a:r>
            <a:endParaRPr lang="en-US" altLang="zh-CN" sz="1800" dirty="0"/>
          </a:p>
        </p:txBody>
      </p:sp>
      <p:sp>
        <p:nvSpPr>
          <p:cNvPr id="111621" name="Text Box 5"/>
          <p:cNvSpPr txBox="1"/>
          <p:nvPr/>
        </p:nvSpPr>
        <p:spPr>
          <a:xfrm>
            <a:off x="5951538" y="1497013"/>
            <a:ext cx="4333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m</a:t>
            </a:r>
            <a:endParaRPr lang="en-US" altLang="zh-CN" sz="1800" dirty="0"/>
          </a:p>
        </p:txBody>
      </p:sp>
      <p:sp>
        <p:nvSpPr>
          <p:cNvPr id="111623" name="Text Box 7"/>
          <p:cNvSpPr txBox="1"/>
          <p:nvPr/>
        </p:nvSpPr>
        <p:spPr>
          <a:xfrm>
            <a:off x="4571683" y="1867218"/>
            <a:ext cx="576262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p</a:t>
            </a:r>
            <a:endParaRPr lang="en-US" altLang="zh-CN" sz="1800" dirty="0"/>
          </a:p>
        </p:txBody>
      </p:sp>
      <p:cxnSp>
        <p:nvCxnSpPr>
          <p:cNvPr id="2" name="直接箭头连接符 1"/>
          <p:cNvCxnSpPr>
            <a:endCxn id="111619" idx="1"/>
          </p:cNvCxnSpPr>
          <p:nvPr/>
        </p:nvCxnSpPr>
        <p:spPr>
          <a:xfrm>
            <a:off x="4937760" y="2032000"/>
            <a:ext cx="871220" cy="13970"/>
          </a:xfrm>
          <a:prstGeom prst="straightConnector1">
            <a:avLst/>
          </a:prstGeom>
          <a:noFill/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arrow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1619" grpId="0" animBg="1"/>
      <p:bldP spid="111621" grpId="0"/>
      <p:bldP spid="111623" grpId="0"/>
      <p:bldP spid="111623" grpId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2530" name="Rectangle 2"/>
          <p:cNvSpPr/>
          <p:nvPr/>
        </p:nvSpPr>
        <p:spPr>
          <a:xfrm>
            <a:off x="395288" y="533400"/>
            <a:ext cx="7345362" cy="54165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>
                <a:schemeClr val="tx2"/>
              </a:buClr>
              <a:buSzPct val="70000"/>
              <a:buFontTx/>
              <a:buNone/>
            </a:pPr>
            <a:r>
              <a:rPr lang="en-US" altLang="zh-CN" b="1" dirty="0"/>
              <a:t>Pass arguments by </a:t>
            </a:r>
            <a:r>
              <a:rPr lang="en-US" altLang="zh-CN" b="1" dirty="0">
                <a:solidFill>
                  <a:srgbClr val="FF0000"/>
                </a:solidFill>
              </a:rPr>
              <a:t>references</a:t>
            </a:r>
            <a:endParaRPr lang="en-US" altLang="zh-CN" b="1" dirty="0"/>
          </a:p>
          <a:p>
            <a:pPr marL="0" lvl="0" indent="0" eaLnBrk="1" hangingPunct="1">
              <a:lnSpc>
                <a:spcPct val="90000"/>
              </a:lnSpc>
              <a:buClr>
                <a:schemeClr val="tx2"/>
              </a:buClr>
              <a:buSzPct val="70000"/>
              <a:buFontTx/>
              <a:buNone/>
            </a:pPr>
            <a:endParaRPr lang="en-US" altLang="zh-CN" b="1" dirty="0"/>
          </a:p>
          <a:p>
            <a:pPr marL="0" lvl="0" indent="0" eaLnBrk="1" hangingPunct="1">
              <a:lnSpc>
                <a:spcPct val="90000"/>
              </a:lnSpc>
              <a:buClr>
                <a:schemeClr val="tx2"/>
              </a:buClr>
              <a:buSzPct val="70000"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# include &lt;stdio.h&gt;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void f(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int &amp; x</a:t>
            </a:r>
            <a:r>
              <a:rPr lang="en-US" altLang="zh-CN" sz="2000" b="1" dirty="0">
                <a:latin typeface="Times New Roman" panose="02020603050405020304" pitchFamily="18" charset="0"/>
              </a:rPr>
              <a:t>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{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  x=x+10;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   }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int main( )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{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int m=10;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f(</a:t>
            </a: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</a:rPr>
              <a:t>m</a:t>
            </a:r>
            <a:r>
              <a:rPr lang="en-US" altLang="zh-CN" sz="2000" b="1" dirty="0">
                <a:latin typeface="Times New Roman" panose="02020603050405020304" pitchFamily="18" charset="0"/>
              </a:rPr>
              <a:t>);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cout&lt;&lt;m&lt;&lt;endl;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 return 0;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000" b="1" dirty="0">
                <a:latin typeface="Times New Roman" panose="02020603050405020304" pitchFamily="18" charset="0"/>
              </a:rPr>
              <a:t> } </a:t>
            </a:r>
            <a:endParaRPr lang="en-US" altLang="zh-CN" sz="20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000" b="1" dirty="0">
              <a:latin typeface="Times New Roman" panose="02020603050405020304" pitchFamily="18" charset="0"/>
            </a:endParaRPr>
          </a:p>
        </p:txBody>
      </p:sp>
      <p:sp>
        <p:nvSpPr>
          <p:cNvPr id="113667" name="Text Box 3"/>
          <p:cNvSpPr txBox="1"/>
          <p:nvPr/>
        </p:nvSpPr>
        <p:spPr>
          <a:xfrm>
            <a:off x="4572000" y="3886200"/>
            <a:ext cx="4043363" cy="21526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When we pass arguments by reference, the ‘formal’ arguments in the called function become aliases to the ‘actual’ arguments in the calling function.</a:t>
            </a:r>
            <a:endParaRPr lang="en-US" altLang="zh-CN" sz="1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chemeClr val="tx2"/>
              </a:solidFill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800" dirty="0"/>
          </a:p>
        </p:txBody>
      </p:sp>
      <p:sp>
        <p:nvSpPr>
          <p:cNvPr id="113669" name="Rectangle 5"/>
          <p:cNvSpPr/>
          <p:nvPr/>
        </p:nvSpPr>
        <p:spPr>
          <a:xfrm>
            <a:off x="5029200" y="5410200"/>
            <a:ext cx="3024188" cy="9159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00FF"/>
                </a:solidFill>
              </a:rPr>
              <a:t>int &amp; x =m   </a:t>
            </a:r>
            <a:endParaRPr lang="en-US" altLang="zh-CN" sz="1800" dirty="0">
              <a:solidFill>
                <a:srgbClr val="0000FF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00FF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00FF"/>
              </a:solidFill>
            </a:endParaRPr>
          </a:p>
        </p:txBody>
      </p:sp>
      <p:sp>
        <p:nvSpPr>
          <p:cNvPr id="111619" name="Text Box 3"/>
          <p:cNvSpPr txBox="1"/>
          <p:nvPr/>
        </p:nvSpPr>
        <p:spPr>
          <a:xfrm>
            <a:off x="5808663" y="2362200"/>
            <a:ext cx="576262" cy="376238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10</a:t>
            </a:r>
            <a:endParaRPr lang="en-US" altLang="zh-CN" sz="1800" dirty="0"/>
          </a:p>
        </p:txBody>
      </p:sp>
      <p:sp>
        <p:nvSpPr>
          <p:cNvPr id="111621" name="Text Box 5"/>
          <p:cNvSpPr txBox="1"/>
          <p:nvPr/>
        </p:nvSpPr>
        <p:spPr>
          <a:xfrm>
            <a:off x="5638483" y="1980883"/>
            <a:ext cx="433387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m</a:t>
            </a:r>
            <a:endParaRPr lang="en-US" altLang="zh-CN" sz="1800" dirty="0"/>
          </a:p>
        </p:txBody>
      </p:sp>
      <p:sp>
        <p:nvSpPr>
          <p:cNvPr id="2" name="Text Box 5"/>
          <p:cNvSpPr txBox="1"/>
          <p:nvPr/>
        </p:nvSpPr>
        <p:spPr>
          <a:xfrm>
            <a:off x="5841048" y="1971993"/>
            <a:ext cx="433387" cy="3683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/x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36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6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136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116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6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1116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3667" grpId="0"/>
      <p:bldP spid="113669" grpId="0"/>
      <p:bldP spid="111619" grpId="0" bldLvl="0" animBg="1"/>
      <p:bldP spid="111621" grpId="0"/>
      <p:bldP spid="2" grpId="0"/>
      <p:bldP spid="2" grpId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3554" name="Text Box 2"/>
          <p:cNvSpPr txBox="1"/>
          <p:nvPr/>
        </p:nvSpPr>
        <p:spPr>
          <a:xfrm>
            <a:off x="611188" y="476250"/>
            <a:ext cx="8151812" cy="39941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4400" dirty="0"/>
              <a:t>Return by reference</a:t>
            </a:r>
            <a:endParaRPr lang="en-US" altLang="zh-CN" sz="4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4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  For a function returns a </a:t>
            </a:r>
            <a:r>
              <a:rPr lang="en-US" altLang="zh-CN" sz="2800" i="1" dirty="0">
                <a:solidFill>
                  <a:srgbClr val="0000FF"/>
                </a:solidFill>
              </a:rPr>
              <a:t>reference</a:t>
            </a:r>
            <a:r>
              <a:rPr lang="en-US" altLang="zh-CN" sz="2800" dirty="0"/>
              <a:t>, what returned     </a:t>
            </a:r>
            <a:endParaRPr lang="en-US" altLang="zh-CN" sz="28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800" dirty="0"/>
              <a:t>  can be:</a:t>
            </a:r>
            <a:endParaRPr lang="en-US" altLang="zh-CN" sz="2800" dirty="0"/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dirty="0"/>
              <a:t> independent reference</a:t>
            </a:r>
            <a:endParaRPr lang="en-US" altLang="zh-CN" dirty="0"/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dirty="0"/>
              <a:t> array element</a:t>
            </a:r>
            <a:endParaRPr lang="en-US" altLang="zh-CN" dirty="0"/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dirty="0"/>
              <a:t> static variable</a:t>
            </a:r>
            <a:endParaRPr lang="en-US" altLang="zh-CN" dirty="0"/>
          </a:p>
          <a:p>
            <a:pPr marL="457200" lvl="1" indent="0" eaLnBrk="1" hangingPunct="1">
              <a:spcBef>
                <a:spcPct val="0"/>
              </a:spcBef>
              <a:buClrTx/>
              <a:buSzTx/>
              <a:buFont typeface="Wingdings" panose="05000000000000000000" pitchFamily="2" charset="2"/>
              <a:buChar char="Ø"/>
            </a:pPr>
            <a:r>
              <a:rPr lang="en-US" altLang="zh-CN" dirty="0"/>
              <a:t> variable pointed by a pointer</a:t>
            </a:r>
            <a:endParaRPr lang="en-US" altLang="zh-CN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4578" name="Text Box 2"/>
          <p:cNvSpPr txBox="1"/>
          <p:nvPr/>
        </p:nvSpPr>
        <p:spPr>
          <a:xfrm>
            <a:off x="611188" y="333375"/>
            <a:ext cx="5040312" cy="637063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#include&lt;iostream&gt;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using namespace std;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&amp; get_var(int * pint)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{ return * pint;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void main()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{ int anInt=10;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int otherInt;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otherInt=get_var(&amp;anInt)*12;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get_var(&amp;anInt)=200;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cout&lt;&lt;otherInt&lt;&lt;‘\t’&lt;&lt;anInt&lt;&lt;endl;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600" dirty="0">
                <a:latin typeface="Times New Roman" panose="02020603050405020304" pitchFamily="18" charset="0"/>
              </a:rPr>
              <a:t>}</a:t>
            </a:r>
            <a:endParaRPr lang="en-US" altLang="zh-CN" sz="1600" dirty="0">
              <a:latin typeface="Times New Roman" panose="02020603050405020304" pitchFamily="18" charset="0"/>
            </a:endParaRPr>
          </a:p>
        </p:txBody>
      </p:sp>
      <p:sp>
        <p:nvSpPr>
          <p:cNvPr id="115715" name="Text Box 3"/>
          <p:cNvSpPr txBox="1"/>
          <p:nvPr/>
        </p:nvSpPr>
        <p:spPr>
          <a:xfrm>
            <a:off x="4953000" y="1295400"/>
            <a:ext cx="3816350" cy="3387725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A returned reference must be valid in the calling program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int &amp; get_reference(int x)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{</a:t>
            </a:r>
            <a:endParaRPr lang="en-US" altLang="zh-CN" sz="2400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   return x;  </a:t>
            </a:r>
            <a:r>
              <a:rPr lang="en-US" altLang="zh-CN" sz="2400" dirty="0">
                <a:solidFill>
                  <a:srgbClr val="0033CC"/>
                </a:solidFill>
                <a:latin typeface="Times New Roman" panose="02020603050405020304" pitchFamily="18" charset="0"/>
              </a:rPr>
              <a:t>//error</a:t>
            </a:r>
            <a:endParaRPr lang="en-US" altLang="zh-CN" sz="2400" dirty="0">
              <a:solidFill>
                <a:srgbClr val="0033CC"/>
              </a:solidFill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2400" dirty="0">
                <a:latin typeface="Times New Roman" panose="02020603050405020304" pitchFamily="18" charset="0"/>
              </a:rPr>
              <a:t>}</a:t>
            </a:r>
            <a:endParaRPr lang="en-US" altLang="zh-CN" sz="2400" dirty="0">
              <a:latin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7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57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571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5602" name="Rectangle 2"/>
          <p:cNvSpPr/>
          <p:nvPr/>
        </p:nvSpPr>
        <p:spPr>
          <a:xfrm>
            <a:off x="685800" y="228600"/>
            <a:ext cx="6767513" cy="59340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 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/>
              <a:t>Example:</a:t>
            </a:r>
            <a:endParaRPr lang="en-US" altLang="zh-CN" sz="2400" b="1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int &amp; F1 (int *anArray ,int &amp; anint )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{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int &amp; anotherInt = anArray [anint];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anint = anotherInt /3;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 return anArray [anotherInt]; 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}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tx2"/>
                </a:solidFill>
              </a:rPr>
              <a:t>                          </a:t>
            </a:r>
            <a:endParaRPr lang="en-US" altLang="zh-CN" sz="2400" dirty="0">
              <a:solidFill>
                <a:schemeClr val="tx2"/>
              </a:solidFill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If we have: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int Myarray[8]={14, 6, 15, 3, 21 , 89, 31, 6, } 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int Myint=1;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endParaRPr lang="en-US" altLang="zh-CN" sz="2400" b="1" dirty="0">
              <a:latin typeface="Times New Roman" panose="02020603050405020304" pitchFamily="18" charset="0"/>
            </a:endParaRPr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What is the result of the following statement?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    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F1(MyArray, MyInt)=40;</a:t>
            </a:r>
            <a:r>
              <a:rPr lang="en-US" altLang="zh-CN" sz="2400" dirty="0"/>
              <a:t>  </a:t>
            </a:r>
            <a:endParaRPr lang="en-US" altLang="zh-CN" sz="2400" dirty="0"/>
          </a:p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  </a:t>
            </a:r>
            <a:r>
              <a:rPr lang="en-US" altLang="zh-CN" sz="2400" dirty="0">
                <a:solidFill>
                  <a:schemeClr val="tx2"/>
                </a:solidFill>
              </a:rPr>
              <a:t> </a:t>
            </a:r>
            <a:endParaRPr lang="en-US" altLang="zh-CN" sz="2400" dirty="0"/>
          </a:p>
        </p:txBody>
      </p:sp>
      <p:sp>
        <p:nvSpPr>
          <p:cNvPr id="25603" name="Rectangle 3"/>
          <p:cNvSpPr/>
          <p:nvPr/>
        </p:nvSpPr>
        <p:spPr>
          <a:xfrm>
            <a:off x="684213" y="1054100"/>
            <a:ext cx="5111750" cy="2303463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Tx/>
              <a:buNone/>
            </a:pPr>
            <a:endParaRPr lang="zh-CN" altLang="en-US" sz="1800" dirty="0"/>
          </a:p>
        </p:txBody>
      </p:sp>
      <p:sp>
        <p:nvSpPr>
          <p:cNvPr id="116740" name="Rectangle 4"/>
          <p:cNvSpPr/>
          <p:nvPr/>
        </p:nvSpPr>
        <p:spPr>
          <a:xfrm>
            <a:off x="1524000" y="6019800"/>
            <a:ext cx="3892550" cy="457200"/>
          </a:xfrm>
          <a:prstGeom prst="rect">
            <a:avLst/>
          </a:prstGeom>
          <a:noFill/>
          <a:ln w="9525">
            <a:noFill/>
          </a:ln>
        </p:spPr>
        <p:txBody>
          <a:bodyPr wrap="none"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2400" dirty="0"/>
              <a:t>Myint=2,   MyArray[6]=40</a:t>
            </a:r>
            <a:r>
              <a:rPr lang="zh-CN" altLang="en-US" sz="2400" dirty="0"/>
              <a:t>。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167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0" grpId="0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6626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Operators in C++</a:t>
            </a:r>
            <a:endParaRPr lang="zh-CN" altLang="en-US" dirty="0"/>
          </a:p>
        </p:txBody>
      </p:sp>
      <p:sp>
        <p:nvSpPr>
          <p:cNvPr id="58371" name="内容占位符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r>
              <a:rPr lang="en-US" altLang="zh-CN" dirty="0"/>
              <a:t>All C operators are valid in C++</a:t>
            </a:r>
            <a:endParaRPr lang="en-US" altLang="zh-CN" dirty="0"/>
          </a:p>
          <a:p>
            <a:r>
              <a:rPr lang="en-US" altLang="zh-CN" dirty="0"/>
              <a:t>Additional operators include:</a:t>
            </a:r>
            <a:endParaRPr lang="en-US" altLang="zh-CN" dirty="0"/>
          </a:p>
          <a:p>
            <a:pPr lvl="1"/>
            <a:r>
              <a:rPr lang="en-US" altLang="zh-CN" sz="2400" dirty="0"/>
              <a:t>::</a:t>
            </a:r>
            <a:endParaRPr lang="en-US" altLang="zh-CN" sz="2400" dirty="0"/>
          </a:p>
          <a:p>
            <a:pPr lvl="1"/>
            <a:r>
              <a:rPr lang="en-US" altLang="zh-CN" sz="2400" dirty="0"/>
              <a:t>::*</a:t>
            </a:r>
            <a:endParaRPr lang="en-US" altLang="zh-CN" sz="2400" dirty="0"/>
          </a:p>
          <a:p>
            <a:pPr lvl="1"/>
            <a:r>
              <a:rPr lang="en-US" altLang="zh-CN" sz="2400" dirty="0"/>
              <a:t>::-&gt;</a:t>
            </a:r>
            <a:endParaRPr lang="en-US" altLang="zh-CN" sz="2400" dirty="0"/>
          </a:p>
          <a:p>
            <a:pPr lvl="1"/>
            <a:r>
              <a:rPr lang="en-US" altLang="zh-CN" sz="2400" dirty="0"/>
              <a:t>.-&gt;</a:t>
            </a:r>
            <a:endParaRPr lang="en-US" altLang="zh-CN" sz="2400" dirty="0"/>
          </a:p>
          <a:p>
            <a:pPr lvl="1"/>
            <a:r>
              <a:rPr lang="en-US" altLang="zh-CN" sz="2400" dirty="0"/>
              <a:t>delete</a:t>
            </a:r>
            <a:endParaRPr lang="en-US" altLang="zh-CN" sz="2400" dirty="0"/>
          </a:p>
          <a:p>
            <a:pPr lvl="1"/>
            <a:r>
              <a:rPr lang="en-US" altLang="zh-CN" sz="2400" dirty="0"/>
              <a:t>new</a:t>
            </a:r>
            <a:endParaRPr lang="en-US" altLang="zh-CN" sz="2400" dirty="0"/>
          </a:p>
          <a:p>
            <a:pPr lvl="1"/>
            <a:r>
              <a:rPr lang="en-US" altLang="zh-CN" sz="2400" dirty="0"/>
              <a:t>endl</a:t>
            </a:r>
            <a:endParaRPr lang="en-US" altLang="zh-CN" sz="2400" dirty="0"/>
          </a:p>
          <a:p>
            <a:pPr lvl="1"/>
            <a:r>
              <a:rPr lang="en-US" altLang="zh-CN" sz="2400" dirty="0"/>
              <a:t>setw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33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58371">
                                            <p:txEl>
                                              <p:charRg st="33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63" end="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8371">
                                            <p:txEl>
                                              <p:charRg st="63" end="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66" end="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58371">
                                            <p:txEl>
                                              <p:charRg st="66" end="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70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58371">
                                            <p:txEl>
                                              <p:charRg st="70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75" end="7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58371">
                                            <p:txEl>
                                              <p:charRg st="75" end="7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79" end="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58371">
                                            <p:txEl>
                                              <p:charRg st="79" end="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86" end="9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58371">
                                            <p:txEl>
                                              <p:charRg st="86" end="9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90" end="9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8371">
                                            <p:txEl>
                                              <p:charRg st="90" end="9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371">
                                            <p:txEl>
                                              <p:charRg st="95" end="1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58371">
                                            <p:txEl>
                                              <p:charRg st="95" end="1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7650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Scope resolution operator(::)</a:t>
            </a:r>
            <a:endParaRPr lang="zh-CN" altLang="en-US" dirty="0"/>
          </a:p>
        </p:txBody>
      </p:sp>
      <p:sp>
        <p:nvSpPr>
          <p:cNvPr id="27651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2895600" cy="3886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2400" dirty="0"/>
              <a:t>……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{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 int x=10;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……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}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{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int x=1;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   ……</a:t>
            </a:r>
            <a:endParaRPr lang="en-US" altLang="zh-CN" sz="2400" dirty="0"/>
          </a:p>
          <a:p>
            <a:pPr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3581400" y="1981200"/>
            <a:ext cx="2895600" cy="3886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>
              <a:buFontTx/>
              <a:buNone/>
            </a:pPr>
            <a:r>
              <a:rPr lang="en-US" altLang="zh-CN" sz="2400" dirty="0"/>
              <a:t>……</a:t>
            </a:r>
            <a:endParaRPr lang="en-US" altLang="zh-CN" sz="2400" dirty="0"/>
          </a:p>
          <a:p>
            <a:pPr marL="342900" lvl="0" indent="-342900">
              <a:buFontTx/>
              <a:buNone/>
            </a:pPr>
            <a:r>
              <a:rPr lang="en-US" altLang="zh-CN" sz="2400" dirty="0"/>
              <a:t>{</a:t>
            </a:r>
            <a:endParaRPr lang="en-US" altLang="zh-CN" sz="2400" dirty="0"/>
          </a:p>
          <a:p>
            <a:pPr marL="342900" lvl="0" indent="-342900">
              <a:buFontTx/>
              <a:buNone/>
            </a:pPr>
            <a:r>
              <a:rPr lang="en-US" altLang="zh-CN" sz="2400" dirty="0"/>
              <a:t>      int x=10;</a:t>
            </a:r>
            <a:endParaRPr lang="en-US" altLang="zh-CN" sz="2400" dirty="0"/>
          </a:p>
          <a:p>
            <a:pPr marL="342900" lvl="0" indent="-342900">
              <a:buFontTx/>
              <a:buNone/>
            </a:pPr>
            <a:r>
              <a:rPr lang="en-US" altLang="zh-CN" sz="2400" dirty="0"/>
              <a:t>      ……</a:t>
            </a:r>
            <a:endParaRPr lang="en-US" altLang="zh-CN" sz="2400" dirty="0"/>
          </a:p>
          <a:p>
            <a:pPr marL="342900" lvl="0" indent="-342900">
              <a:buFontTx/>
              <a:buNone/>
            </a:pPr>
            <a:r>
              <a:rPr lang="en-US" altLang="zh-CN" sz="2400" dirty="0"/>
              <a:t>       {</a:t>
            </a:r>
            <a:endParaRPr lang="en-US" altLang="zh-CN" sz="2400" dirty="0"/>
          </a:p>
          <a:p>
            <a:pPr marL="342900" lvl="0" indent="-342900">
              <a:buFontTx/>
              <a:buNone/>
            </a:pPr>
            <a:r>
              <a:rPr lang="en-US" altLang="zh-CN" sz="2400" dirty="0"/>
              <a:t>             int x=1;</a:t>
            </a:r>
            <a:endParaRPr lang="en-US" altLang="zh-CN" sz="2400" dirty="0"/>
          </a:p>
          <a:p>
            <a:pPr marL="342900" lvl="0" indent="-342900">
              <a:buFontTx/>
              <a:buNone/>
            </a:pPr>
            <a:r>
              <a:rPr lang="en-US" altLang="zh-CN" sz="2400" dirty="0"/>
              <a:t>              ……</a:t>
            </a:r>
            <a:endParaRPr lang="en-US" altLang="zh-CN" sz="2400" dirty="0"/>
          </a:p>
          <a:p>
            <a:pPr marL="342900" lvl="0" indent="-342900">
              <a:buFontTx/>
              <a:buNone/>
            </a:pPr>
            <a:r>
              <a:rPr lang="en-US" altLang="zh-CN" sz="2400" dirty="0"/>
              <a:t>       }</a:t>
            </a:r>
            <a:endParaRPr lang="en-US" altLang="zh-CN" sz="2400" dirty="0"/>
          </a:p>
          <a:p>
            <a:pPr marL="342900" lvl="0" indent="-342900">
              <a:buFontTx/>
              <a:buNone/>
            </a:pPr>
            <a:r>
              <a:rPr lang="en-US" altLang="zh-CN" sz="2400" dirty="0"/>
              <a:t>      ……</a:t>
            </a:r>
            <a:endParaRPr lang="en-US" altLang="zh-CN" sz="2400" dirty="0"/>
          </a:p>
          <a:p>
            <a:pPr marL="342900" lvl="0" indent="-342900">
              <a:buFontTx/>
              <a:buNone/>
            </a:pPr>
            <a:r>
              <a:rPr lang="en-US" altLang="zh-CN" sz="2400" dirty="0"/>
              <a:t>}</a:t>
            </a:r>
            <a:endParaRPr lang="zh-CN" altLang="en-US" sz="2400" dirty="0"/>
          </a:p>
        </p:txBody>
      </p:sp>
      <p:cxnSp>
        <p:nvCxnSpPr>
          <p:cNvPr id="6" name="直接箭头连接符 5"/>
          <p:cNvCxnSpPr/>
          <p:nvPr/>
        </p:nvCxnSpPr>
        <p:spPr>
          <a:xfrm rot="10800000">
            <a:off x="3886200" y="2667000"/>
            <a:ext cx="3733800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0" name="直接箭头连接符 9"/>
          <p:cNvCxnSpPr/>
          <p:nvPr/>
        </p:nvCxnSpPr>
        <p:spPr>
          <a:xfrm rot="10800000">
            <a:off x="3886200" y="6172200"/>
            <a:ext cx="3733800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2" name="直接连接符 11"/>
          <p:cNvCxnSpPr/>
          <p:nvPr/>
        </p:nvCxnSpPr>
        <p:spPr>
          <a:xfrm rot="5400000">
            <a:off x="5867400" y="4419600"/>
            <a:ext cx="3505200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13" name="TextBox 12"/>
          <p:cNvSpPr txBox="1"/>
          <p:nvPr/>
        </p:nvSpPr>
        <p:spPr>
          <a:xfrm>
            <a:off x="7696200" y="4038600"/>
            <a:ext cx="1066800" cy="3413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/>
              <a:t>Block 1</a:t>
            </a:r>
            <a:endParaRPr lang="zh-CN" altLang="en-US" sz="1800" dirty="0"/>
          </a:p>
        </p:txBody>
      </p:sp>
      <p:cxnSp>
        <p:nvCxnSpPr>
          <p:cNvPr id="14" name="直接箭头连接符 13"/>
          <p:cNvCxnSpPr/>
          <p:nvPr/>
        </p:nvCxnSpPr>
        <p:spPr>
          <a:xfrm rot="10800000">
            <a:off x="4495800" y="3962400"/>
            <a:ext cx="1524000" cy="1588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7" name="直接箭头连接符 16"/>
          <p:cNvCxnSpPr/>
          <p:nvPr/>
        </p:nvCxnSpPr>
        <p:spPr>
          <a:xfrm rot="10800000">
            <a:off x="4495800" y="5332413"/>
            <a:ext cx="1524000" cy="1587"/>
          </a:xfrm>
          <a:prstGeom prst="straightConnector1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arrow" w="med" len="med"/>
          </a:ln>
        </p:spPr>
      </p:cxnSp>
      <p:cxnSp>
        <p:nvCxnSpPr>
          <p:cNvPr id="19" name="直接连接符 18"/>
          <p:cNvCxnSpPr/>
          <p:nvPr/>
        </p:nvCxnSpPr>
        <p:spPr>
          <a:xfrm rot="5400000">
            <a:off x="5334000" y="4648200"/>
            <a:ext cx="1371600" cy="317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cxnSp>
      <p:sp>
        <p:nvSpPr>
          <p:cNvPr id="20" name="TextBox 19"/>
          <p:cNvSpPr txBox="1"/>
          <p:nvPr/>
        </p:nvSpPr>
        <p:spPr>
          <a:xfrm>
            <a:off x="6096000" y="4459288"/>
            <a:ext cx="1066800" cy="3413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Tx/>
              <a:buNone/>
            </a:pPr>
            <a:r>
              <a:rPr lang="en-US" altLang="zh-CN" sz="1800" dirty="0"/>
              <a:t>Block 2</a:t>
            </a:r>
            <a:endParaRPr lang="zh-CN" altLang="en-US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" grpId="0"/>
      <p:bldP spid="20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Rectangle 2"/>
          <p:cNvSpPr>
            <a:spLocks noGrp="1"/>
          </p:cNvSpPr>
          <p:nvPr>
            <p:ph type="title"/>
          </p:nvPr>
        </p:nvSpPr>
        <p:spPr>
          <a:xfrm>
            <a:off x="457200" y="457200"/>
            <a:ext cx="8534400" cy="1371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sz="4000" dirty="0"/>
              <a:t>Identifiers: naming program element</a:t>
            </a:r>
            <a:endParaRPr lang="en-US" altLang="zh-CN" sz="4000" dirty="0"/>
          </a:p>
        </p:txBody>
      </p:sp>
      <p:sp>
        <p:nvSpPr>
          <p:cNvPr id="614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Identifiers: the names of variables, functions, arrays, classes, etc. created by the programmer.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Identifiers are made up of: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letters (A-Z, a-z),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digits(0-9), 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the underscore character(_)</a:t>
            </a:r>
            <a:endParaRPr lang="en-US" altLang="zh-CN" sz="2400" dirty="0"/>
          </a:p>
          <a:p>
            <a:pPr lvl="1" eaLnBrk="1" hangingPunct="1"/>
            <a:r>
              <a:rPr lang="en-US" altLang="zh-CN" sz="2400" dirty="0"/>
              <a:t>and must begin with a letter or underscore.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Rectangle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The </a:t>
            </a:r>
            <a:r>
              <a:rPr lang="en-US" altLang="zh-CN" sz="2800" b="1" dirty="0">
                <a:solidFill>
                  <a:srgbClr val="FF0000"/>
                </a:solidFill>
              </a:rPr>
              <a:t>global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FF0000"/>
                </a:solidFill>
              </a:rPr>
              <a:t>version</a:t>
            </a:r>
            <a:r>
              <a:rPr lang="en-US" altLang="zh-CN" sz="2800" dirty="0"/>
              <a:t> of a variable can be accessed from within the inner block by  using </a:t>
            </a:r>
            <a:r>
              <a:rPr lang="en-US" altLang="zh-CN" sz="2800" b="1" i="1" dirty="0">
                <a:solidFill>
                  <a:srgbClr val="0000FF"/>
                </a:solidFill>
              </a:rPr>
              <a:t>the scope resolution operator</a:t>
            </a:r>
            <a:r>
              <a:rPr lang="en-US" altLang="zh-CN" sz="2800" dirty="0"/>
              <a:t> </a:t>
            </a:r>
            <a:r>
              <a:rPr lang="en-US" altLang="zh-CN" sz="2800" b="1" dirty="0">
                <a:solidFill>
                  <a:srgbClr val="0000FF"/>
                </a:solidFill>
              </a:rPr>
              <a:t>:: </a:t>
            </a:r>
            <a:r>
              <a:rPr lang="en-US" altLang="zh-CN" sz="2800" dirty="0"/>
              <a:t>as:</a:t>
            </a:r>
            <a:endParaRPr lang="en-US" altLang="zh-CN" sz="2800" dirty="0"/>
          </a:p>
          <a:p>
            <a:pPr eaLnBrk="1" hangingPunct="1"/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b="1" dirty="0">
                <a:solidFill>
                  <a:srgbClr val="0000FF"/>
                </a:solidFill>
              </a:rPr>
              <a:t>                       </a:t>
            </a:r>
            <a:r>
              <a:rPr lang="en-US" altLang="zh-CN" sz="2800" b="1" i="1" dirty="0">
                <a:solidFill>
                  <a:srgbClr val="0000FF"/>
                </a:solidFill>
              </a:rPr>
              <a:t>:: variable-name</a:t>
            </a:r>
            <a:endParaRPr lang="en-US" altLang="zh-CN" sz="2800" b="1" i="1" dirty="0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内容占位符 2"/>
          <p:cNvSpPr>
            <a:spLocks noGrp="1"/>
          </p:cNvSpPr>
          <p:nvPr>
            <p:ph idx="1"/>
          </p:nvPr>
        </p:nvSpPr>
        <p:spPr>
          <a:xfrm>
            <a:off x="457200" y="685800"/>
            <a:ext cx="8229600" cy="5791200"/>
          </a:xfrm>
        </p:spPr>
        <p:txBody>
          <a:bodyPr vert="horz" wrap="square" lIns="91440" tIns="45720" rIns="91440" bIns="45720" anchor="t" anchorCtr="0"/>
          <a:p>
            <a:pPr>
              <a:buNone/>
            </a:pPr>
            <a:r>
              <a:rPr lang="en-US" altLang="zh-CN" sz="1800" dirty="0"/>
              <a:t>#include&lt;iostream&gt;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using namespace std;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int m=10;</a:t>
            </a:r>
            <a:endParaRPr lang="en-US" altLang="zh-CN" sz="1800" dirty="0"/>
          </a:p>
          <a:p>
            <a:pPr>
              <a:buNone/>
            </a:pP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int main()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{       int m=20;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     {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           int t=m;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           int m=30;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           cout&lt;&lt;“t=“&lt;&lt;t&lt;&lt;“\n”;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           cout&lt;&lt;“m=“&lt;&lt;m&lt;&lt;“\n”;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           cout&lt;&lt;“::m=“&lt;&lt;::m&lt;&lt;“\n”;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       }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     cout&lt;&lt;“m=“&lt;&lt;m&lt;&lt;“\n”;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         cout&lt;&lt;“::m=“&lt;&lt;::m&lt;&lt;“\n”;</a:t>
            </a:r>
            <a:endParaRPr lang="en-US" altLang="zh-CN" sz="1800" dirty="0"/>
          </a:p>
          <a:p>
            <a:pPr>
              <a:buNone/>
            </a:pPr>
            <a:r>
              <a:rPr lang="en-US" altLang="zh-CN" sz="1800" dirty="0"/>
              <a:t>}</a:t>
            </a:r>
            <a:endParaRPr lang="zh-CN" altLang="en-US" sz="1800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Malloc &amp; free</a:t>
            </a:r>
            <a:endParaRPr lang="en-US" altLang="zh-CN" dirty="0"/>
          </a:p>
        </p:txBody>
      </p:sp>
      <p:sp>
        <p:nvSpPr>
          <p:cNvPr id="124931" name="Rectangle 3"/>
          <p:cNvSpPr>
            <a:spLocks noGrp="1"/>
          </p:cNvSpPr>
          <p:nvPr>
            <p:ph sz="half" idx="1"/>
          </p:nvPr>
        </p:nvSpPr>
        <p:spPr>
          <a:xfrm>
            <a:off x="457200" y="1752600"/>
            <a:ext cx="4259263" cy="47244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SzPct val="75000"/>
            </a:pPr>
            <a:r>
              <a:rPr lang="en-US" altLang="zh-CN" sz="2100" dirty="0">
                <a:latin typeface="+mn-lt"/>
                <a:ea typeface="+mn-ea"/>
                <a:cs typeface="+mn-cs"/>
              </a:rPr>
              <a:t>Function prototype</a:t>
            </a:r>
            <a:endParaRPr lang="en-US" altLang="zh-CN" sz="2100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altLang="zh-CN" sz="2100" dirty="0">
                <a:latin typeface="+mn-lt"/>
                <a:ea typeface="+mn-ea"/>
              </a:rPr>
              <a:t>void * malloc(size_t size);</a:t>
            </a:r>
            <a:endParaRPr lang="en-US" altLang="zh-CN" sz="2100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endParaRPr lang="en-US" altLang="zh-CN" sz="2100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endParaRPr lang="en-US" altLang="zh-CN" sz="2100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altLang="zh-CN" sz="2100" dirty="0">
                <a:latin typeface="+mn-lt"/>
                <a:ea typeface="+mn-ea"/>
              </a:rPr>
              <a:t>void free(void * p);</a:t>
            </a:r>
            <a:endParaRPr lang="en-US" altLang="zh-CN" sz="2100" dirty="0">
              <a:latin typeface="+mn-lt"/>
              <a:ea typeface="+mn-ea"/>
            </a:endParaRPr>
          </a:p>
          <a:p>
            <a:pPr eaLnBrk="1" hangingPunct="1">
              <a:lnSpc>
                <a:spcPct val="90000"/>
              </a:lnSpc>
              <a:buSzPct val="75000"/>
            </a:pPr>
            <a:r>
              <a:rPr lang="en-US" altLang="zh-CN" sz="2100" dirty="0">
                <a:latin typeface="+mn-lt"/>
                <a:ea typeface="+mn-ea"/>
                <a:cs typeface="+mn-cs"/>
              </a:rPr>
              <a:t>Shotcomes:</a:t>
            </a:r>
            <a:endParaRPr lang="en-US" altLang="zh-CN" sz="2100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n-lt"/>
                <a:ea typeface="+mn-ea"/>
              </a:rPr>
              <a:t>User needs to calculate the size of the data object</a:t>
            </a:r>
            <a:endParaRPr lang="en-US" altLang="zh-CN" sz="1800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n-lt"/>
                <a:ea typeface="+mn-ea"/>
              </a:rPr>
              <a:t>The data type of the return value is void *.User need to use a type cast</a:t>
            </a:r>
            <a:endParaRPr lang="en-US" altLang="zh-CN" sz="1800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n-lt"/>
                <a:ea typeface="+mn-ea"/>
              </a:rPr>
              <a:t>After free the memory space, the function does not set the pointer to NULL.</a:t>
            </a:r>
            <a:endParaRPr lang="en-US" altLang="zh-CN" sz="1800" dirty="0">
              <a:latin typeface="+mn-lt"/>
              <a:ea typeface="+mn-ea"/>
            </a:endParaRPr>
          </a:p>
        </p:txBody>
      </p:sp>
      <p:sp>
        <p:nvSpPr>
          <p:cNvPr id="124932" name="Rectangle 4"/>
          <p:cNvSpPr>
            <a:spLocks noGrp="1"/>
          </p:cNvSpPr>
          <p:nvPr>
            <p:ph sz="half" idx="2"/>
          </p:nvPr>
        </p:nvSpPr>
        <p:spPr>
          <a:xfrm>
            <a:off x="4648200" y="838200"/>
            <a:ext cx="4627563" cy="57150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#include&lt;stdio.h&gt;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#include&lt;malloc.h&gt;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#include&lt;string.h&gt;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int main()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{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  char *pText;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pText=(char *)malloc(sizeof(char)*80);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strcpy(pText,”C-style dynamic memory allocation”);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If (pText==NULL)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{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printf(“Insufficient memory.\n”);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Return 1;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}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printf(“%s\n”,pText);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free(pText);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solidFill>
                  <a:srgbClr val="FF0000"/>
                </a:solidFill>
                <a:latin typeface="Times New Roman" panose="02020603050405020304" pitchFamily="18" charset="0"/>
                <a:ea typeface="+mn-ea"/>
                <a:cs typeface="+mn-cs"/>
              </a:rPr>
              <a:t>pText=NULL;</a:t>
            </a:r>
            <a:endParaRPr lang="en-US" altLang="zh-CN" sz="2000" b="1" dirty="0">
              <a:solidFill>
                <a:srgbClr val="FF0000"/>
              </a:solidFill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Return 0;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8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}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30725" name="Text Box 5"/>
          <p:cNvSpPr txBox="1"/>
          <p:nvPr/>
        </p:nvSpPr>
        <p:spPr>
          <a:xfrm>
            <a:off x="609600" y="2590800"/>
            <a:ext cx="3168650" cy="3238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typedef unsigned int size_t;</a:t>
            </a:r>
            <a:br>
              <a:rPr lang="en-US" altLang="zh-CN" sz="1800" dirty="0"/>
            </a:b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70" end="8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81" end="13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133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1">
                                            <p:txEl>
                                              <p:charRg st="206" end="28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0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18" end="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37" end="5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56" end="6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67" end="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69" end="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84" end="1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123" end="1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174" end="19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191" end="19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193" end="2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227" end="2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237" end="23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239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261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274" end="2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286" end="2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932">
                                            <p:txEl>
                                              <p:charRg st="296" end="2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4932" grpId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1746" name="Rectangle 2"/>
          <p:cNvSpPr>
            <a:spLocks noGrp="1"/>
          </p:cNvSpPr>
          <p:nvPr>
            <p:ph type="title"/>
          </p:nvPr>
        </p:nvSpPr>
        <p:spPr>
          <a:xfrm>
            <a:off x="381000" y="76200"/>
            <a:ext cx="8229600" cy="1371600"/>
          </a:xfrm>
        </p:spPr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new &amp; delete operators</a:t>
            </a:r>
            <a:endParaRPr lang="en-US" altLang="zh-CN" dirty="0"/>
          </a:p>
        </p:txBody>
      </p:sp>
      <p:sp>
        <p:nvSpPr>
          <p:cNvPr id="120835" name="Rectangle 3"/>
          <p:cNvSpPr>
            <a:spLocks noGrp="1"/>
          </p:cNvSpPr>
          <p:nvPr>
            <p:ph idx="1"/>
          </p:nvPr>
        </p:nvSpPr>
        <p:spPr>
          <a:xfrm>
            <a:off x="468313" y="1371600"/>
            <a:ext cx="8229600" cy="513397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Operator </a:t>
            </a:r>
            <a:r>
              <a:rPr lang="en-US" altLang="zh-CN" sz="2400" i="1" dirty="0">
                <a:solidFill>
                  <a:srgbClr val="0000FF"/>
                </a:solidFill>
              </a:rPr>
              <a:t>new</a:t>
            </a:r>
            <a:r>
              <a:rPr lang="en-US" altLang="zh-CN" sz="2400" dirty="0"/>
              <a:t> dynamically allocates memory to hold a data object of type </a:t>
            </a:r>
            <a:r>
              <a:rPr lang="en-US" altLang="zh-CN" sz="2400" i="1" dirty="0"/>
              <a:t>data-type</a:t>
            </a:r>
            <a:r>
              <a:rPr lang="en-US" altLang="zh-CN" sz="2400" dirty="0"/>
              <a:t> and returns the address of the object: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pointer-variable=new data-type; </a:t>
            </a: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pointer-variable=new data-type (value);</a:t>
            </a: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 pointer-variable=new data-type [size];</a:t>
            </a: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</a:t>
            </a:r>
            <a:r>
              <a:rPr lang="en-US" altLang="zh-CN" sz="2400" b="1" dirty="0">
                <a:latin typeface="Times New Roman" panose="02020603050405020304" pitchFamily="18" charset="0"/>
              </a:rPr>
              <a:t>double *p;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p=new double;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*p=0.1;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</a:t>
            </a:r>
            <a:endParaRPr lang="en-US" altLang="zh-CN" sz="2400" b="1" dirty="0"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latin typeface="Times New Roman" panose="02020603050405020304" pitchFamily="18" charset="0"/>
              </a:rPr>
              <a:t>    </a:t>
            </a:r>
            <a:endParaRPr lang="en-US" altLang="zh-CN" sz="2400" b="1" dirty="0">
              <a:solidFill>
                <a:srgbClr val="0033CC"/>
              </a:solidFill>
              <a:latin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886200" y="4343400"/>
            <a:ext cx="3251200" cy="425450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double *p=new double;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3886200" y="5181600"/>
            <a:ext cx="3868738" cy="423863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>
            <a:spAutoFit/>
          </a:bodyPr>
          <a:lstStyle/>
          <a:p>
            <a:pPr marL="0" marR="0" lvl="0" indent="0" algn="l" defTabSz="914400" rtl="0" eaLnBrk="1" fontAlgn="base" latinLnBrk="0" hangingPunct="1">
              <a:lnSpc>
                <a:spcPct val="9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+mn-cs"/>
              </a:rPr>
              <a:t>double *p=new double(0.1);</a:t>
            </a:r>
            <a:endParaRPr kumimoji="0" lang="zh-CN" altLang="en-US" sz="24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298" end="3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0835">
                                            <p:txEl>
                                              <p:charRg st="298" end="3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313" end="33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0835">
                                            <p:txEl>
                                              <p:charRg st="313" end="33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332" end="33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20835">
                                            <p:txEl>
                                              <p:charRg st="332" end="33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337" end="34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20835">
                                            <p:txEl>
                                              <p:charRg st="337" end="34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349" end="3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120835">
                                            <p:txEl>
                                              <p:charRg st="349" end="3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174" end="23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120835">
                                            <p:txEl>
                                              <p:charRg st="174" end="23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5">
                                            <p:txEl>
                                              <p:charRg st="236" end="29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5" dur="500"/>
                                        <p:tgtEl>
                                          <p:spTgt spid="120835">
                                            <p:txEl>
                                              <p:charRg st="236" end="29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bldLvl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3907" name="Rectangle 3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48006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sz="2800" dirty="0"/>
              <a:t>  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int *p=new int[size];</a:t>
            </a:r>
            <a:endParaRPr lang="en-US" altLang="zh-CN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>
              <a:buNone/>
            </a:pPr>
            <a:r>
              <a:rPr lang="en-US" altLang="zh-CN" sz="2800" dirty="0"/>
              <a:t>   where 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size</a:t>
            </a:r>
            <a:r>
              <a:rPr lang="en-US" altLang="zh-CN" sz="2800" dirty="0"/>
              <a:t> can be a variable </a:t>
            </a:r>
            <a:r>
              <a:rPr lang="en-US" altLang="zh-CN" sz="2800" dirty="0">
                <a:sym typeface="+mn-ea"/>
              </a:rPr>
              <a:t>whose value is supplied at runtime.</a:t>
            </a:r>
            <a:r>
              <a:rPr lang="en-US" altLang="zh-CN" sz="2800" dirty="0"/>
              <a:t> 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  p[0] refer to the first element in the array, p[1] the second, and so on.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  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  when creating multi-dimensional arrays with new, all the array sizes must be supplied. The first dimension may be a variable whose value is supplied at runtime: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      </a:t>
            </a: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int *p=new int[3][4][5];</a:t>
            </a:r>
            <a:endParaRPr lang="en-US" altLang="zh-CN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>
              <a:buNone/>
            </a:pPr>
            <a:r>
              <a:rPr lang="en-US" altLang="zh-CN" sz="2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       int *p=new int[m][4][5];</a:t>
            </a:r>
            <a:endParaRPr lang="en-US" altLang="zh-CN" sz="2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charRg st="105" end="26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3907">
                                            <p:txEl>
                                              <p:charRg st="105" end="26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charRg st="269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23907">
                                            <p:txEl>
                                              <p:charRg st="269" end="3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907">
                                            <p:txEl>
                                              <p:charRg st="302" end="33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23907">
                                            <p:txEl>
                                              <p:charRg st="302" end="33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22883" name="Rectangle 3"/>
          <p:cNvSpPr>
            <a:spLocks noGrp="1"/>
          </p:cNvSpPr>
          <p:nvPr>
            <p:ph idx="1"/>
          </p:nvPr>
        </p:nvSpPr>
        <p:spPr>
          <a:xfrm>
            <a:off x="457200" y="762000"/>
            <a:ext cx="8458200" cy="56388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If sufficient memory is not available for allocation</a:t>
            </a:r>
            <a:r>
              <a:rPr lang="zh-CN" altLang="en-US" sz="2400" dirty="0"/>
              <a:t>，</a:t>
            </a:r>
            <a:r>
              <a:rPr lang="en-US" altLang="zh-CN" sz="2400" b="1" i="1" dirty="0"/>
              <a:t>new</a:t>
            </a:r>
            <a:r>
              <a:rPr lang="en-US" altLang="zh-CN" sz="2400" dirty="0"/>
              <a:t> returns a </a:t>
            </a:r>
            <a:r>
              <a:rPr lang="en-US" altLang="zh-CN" sz="2400" b="1" dirty="0">
                <a:solidFill>
                  <a:srgbClr val="FF0000"/>
                </a:solidFill>
              </a:rPr>
              <a:t>null pointer</a:t>
            </a:r>
            <a:r>
              <a:rPr lang="en-US" altLang="zh-CN" sz="2400" dirty="0"/>
              <a:t>  ( the value of a null pointer is</a:t>
            </a:r>
            <a:r>
              <a:rPr lang="en-US" altLang="zh-CN" sz="2400" b="1" dirty="0"/>
              <a:t> </a:t>
            </a:r>
            <a:r>
              <a:rPr lang="en-US" altLang="zh-CN" sz="2400" b="1" dirty="0">
                <a:solidFill>
                  <a:srgbClr val="FF0000"/>
                </a:solidFill>
              </a:rPr>
              <a:t>0</a:t>
            </a:r>
            <a:r>
              <a:rPr lang="zh-CN" altLang="en-US" sz="2400" dirty="0"/>
              <a:t>）</a:t>
            </a:r>
            <a:endParaRPr lang="zh-CN" altLang="en-US" sz="2400" dirty="0"/>
          </a:p>
          <a:p>
            <a:pPr eaLnBrk="1" hangingPunct="1">
              <a:lnSpc>
                <a:spcPct val="90000"/>
              </a:lnSpc>
            </a:pPr>
            <a:r>
              <a:rPr lang="en-US" altLang="zh-CN" sz="2400" dirty="0"/>
              <a:t>Operator </a:t>
            </a:r>
            <a:r>
              <a:rPr lang="en-US" altLang="zh-CN" sz="2400" b="1" i="1" dirty="0"/>
              <a:t>delete</a:t>
            </a:r>
            <a:r>
              <a:rPr lang="en-US" altLang="zh-CN" sz="2400" dirty="0"/>
              <a:t> releases the memory space allocated by </a:t>
            </a:r>
            <a:r>
              <a:rPr lang="en-US" altLang="zh-CN" sz="2400" b="1" i="1" dirty="0"/>
              <a:t>new </a:t>
            </a:r>
            <a:r>
              <a:rPr lang="en-US" altLang="zh-CN" sz="2400" dirty="0"/>
              <a:t>for reuse.</a:t>
            </a:r>
            <a:endParaRPr lang="en-US" altLang="zh-CN" sz="2400" dirty="0"/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dirty="0"/>
              <a:t>                     </a:t>
            </a: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delete pointer-variable;</a:t>
            </a: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i="1" dirty="0">
                <a:solidFill>
                  <a:srgbClr val="0000FF"/>
                </a:solidFill>
                <a:latin typeface="Times New Roman" panose="02020603050405020304" pitchFamily="18" charset="0"/>
              </a:rPr>
              <a:t>                     delete [ ]pointer-variable;</a:t>
            </a:r>
            <a:endParaRPr lang="en-US" altLang="zh-CN" sz="2400" b="1" i="1" dirty="0">
              <a:solidFill>
                <a:srgbClr val="0000FF"/>
              </a:solidFill>
              <a:latin typeface="Times New Roman" panose="02020603050405020304" pitchFamily="18" charset="0"/>
            </a:endParaRPr>
          </a:p>
          <a:p>
            <a:pPr eaLnBrk="1" hangingPunct="1">
              <a:lnSpc>
                <a:spcPct val="90000"/>
              </a:lnSpc>
              <a:buNone/>
            </a:pPr>
            <a:r>
              <a:rPr lang="en-US" altLang="zh-CN" sz="2400" b="1" dirty="0">
                <a:solidFill>
                  <a:srgbClr val="FF0000"/>
                </a:solidFill>
              </a:rPr>
              <a:t>Notice</a:t>
            </a:r>
            <a:r>
              <a:rPr lang="zh-CN" altLang="en-US" sz="2400" dirty="0"/>
              <a:t>：</a:t>
            </a:r>
            <a:r>
              <a:rPr lang="en-US" altLang="zh-CN" sz="2400" dirty="0"/>
              <a:t>the operand must be a </a:t>
            </a:r>
            <a:r>
              <a:rPr lang="en-US" altLang="zh-CN" sz="2400" b="1" dirty="0">
                <a:solidFill>
                  <a:srgbClr val="FF0000"/>
                </a:solidFill>
              </a:rPr>
              <a:t>pointer returned by new</a:t>
            </a:r>
            <a:endParaRPr lang="en-US" altLang="zh-CN" sz="2400" b="1" dirty="0">
              <a:solidFill>
                <a:srgbClr val="FF0000"/>
              </a:solidFill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2400" b="1" i="1" dirty="0"/>
              <a:t>new</a:t>
            </a:r>
            <a:r>
              <a:rPr lang="en-US" altLang="zh-CN" sz="2400" dirty="0"/>
              <a:t> offers following advantages over the function </a:t>
            </a:r>
            <a:r>
              <a:rPr lang="en-US" altLang="zh-CN" sz="2400" b="1" i="1" dirty="0"/>
              <a:t>malloc()</a:t>
            </a:r>
            <a:endParaRPr lang="en-US" altLang="zh-CN" sz="2400" b="1" i="1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It automatically computes the size of the data object.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It automatically returns the correct pointer type.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000" dirty="0"/>
              <a:t>It is possible to initialize the object while creating the memory space.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000" b="1" i="1" dirty="0"/>
              <a:t>Delete</a:t>
            </a:r>
            <a:r>
              <a:rPr lang="en-US" altLang="zh-CN" sz="2000" dirty="0"/>
              <a:t> assign</a:t>
            </a:r>
            <a:r>
              <a:rPr lang="en-US" altLang="zh-CN" sz="2000" dirty="0">
                <a:solidFill>
                  <a:srgbClr val="0000FF"/>
                </a:solidFill>
              </a:rPr>
              <a:t> NULL</a:t>
            </a:r>
            <a:r>
              <a:rPr lang="en-US" altLang="zh-CN" sz="2000" dirty="0"/>
              <a:t> to the pointer after release the memory pointed by the pointer</a:t>
            </a:r>
            <a:endParaRPr lang="en-US" altLang="zh-CN" sz="20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000" b="1" i="1" dirty="0"/>
              <a:t>New</a:t>
            </a:r>
            <a:r>
              <a:rPr lang="en-US" altLang="zh-CN" sz="2000" dirty="0"/>
              <a:t> and </a:t>
            </a:r>
            <a:r>
              <a:rPr lang="en-US" altLang="zh-CN" sz="2000" b="1" i="1" dirty="0"/>
              <a:t>delete</a:t>
            </a:r>
            <a:r>
              <a:rPr lang="en-US" altLang="zh-CN" sz="2000" dirty="0"/>
              <a:t> can by overloaded.</a:t>
            </a:r>
            <a:endParaRPr lang="en-US" altLang="zh-CN" sz="2000" dirty="0"/>
          </a:p>
          <a:p>
            <a:pPr eaLnBrk="1" hangingPunct="1">
              <a:lnSpc>
                <a:spcPct val="90000"/>
              </a:lnSpc>
            </a:pP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333" end="39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22883">
                                            <p:txEl>
                                              <p:charRg st="333" end="39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392" end="44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22883">
                                            <p:txEl>
                                              <p:charRg st="392" end="44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447" end="49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22883">
                                            <p:txEl>
                                              <p:charRg st="447" end="49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498" end="5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22883">
                                            <p:txEl>
                                              <p:charRg st="498" end="5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571" end="65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22883">
                                            <p:txEl>
                                              <p:charRg st="571" end="65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653" end="6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22883">
                                            <p:txEl>
                                              <p:charRg st="653" end="6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3">
                                            <p:txEl>
                                              <p:charRg st="653" end="68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122883">
                                            <p:txEl>
                                              <p:charRg st="653" end="68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4818" name="Text Box 2"/>
          <p:cNvSpPr txBox="1"/>
          <p:nvPr/>
        </p:nvSpPr>
        <p:spPr>
          <a:xfrm>
            <a:off x="179388" y="549275"/>
            <a:ext cx="3455987" cy="50911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#include &lt;iostream&gt;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using namespace std;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int main()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{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int * p;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p=new int;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if (!p)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{cout&lt;&lt;“allocation failure”&lt;&lt;endl;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return 1;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}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*p=20;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cout&lt;&lt;*p&lt;&lt;endl;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delete p;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return 0;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}</a:t>
            </a:r>
            <a:endParaRPr lang="en-US" altLang="zh-CN" sz="1400" dirty="0"/>
          </a:p>
        </p:txBody>
      </p:sp>
      <p:sp>
        <p:nvSpPr>
          <p:cNvPr id="34819" name="Text Box 3"/>
          <p:cNvSpPr txBox="1"/>
          <p:nvPr/>
        </p:nvSpPr>
        <p:spPr>
          <a:xfrm>
            <a:off x="3132138" y="549275"/>
            <a:ext cx="3168650" cy="47720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#include &lt;iostream&gt;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using namespace std;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int main()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{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int * p;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p=new int(99);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if (!p)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{cout&lt;&lt;“allocation failure”&lt;&lt;endl;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return 1;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}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cout&lt;&lt;*p&lt;&lt;endl;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delete p;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return 0;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}</a:t>
            </a:r>
            <a:endParaRPr lang="en-US" altLang="zh-CN" sz="1400" dirty="0"/>
          </a:p>
        </p:txBody>
      </p:sp>
      <p:sp>
        <p:nvSpPr>
          <p:cNvPr id="34820" name="Text Box 4"/>
          <p:cNvSpPr txBox="1"/>
          <p:nvPr/>
        </p:nvSpPr>
        <p:spPr>
          <a:xfrm>
            <a:off x="6011863" y="476250"/>
            <a:ext cx="3168650" cy="60483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#include &lt;iostream&gt;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using namespace std;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int main()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{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float * p;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int i;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p=new float[10];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if (!p)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{cout&lt;&lt;“allocation failure”&lt;&lt;endl;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return 1;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}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for (i=0;i&lt;10;i++)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   p[i]=100+i;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for(i=0;i&lt;10;i++)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   cout&lt;&lt;p[i]&lt;&lt;‘ ‘;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delete []p;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return 0;</a:t>
            </a:r>
            <a:endParaRPr lang="en-US" altLang="zh-CN" sz="1400" dirty="0"/>
          </a:p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400" dirty="0"/>
              <a:t>}</a:t>
            </a:r>
            <a:endParaRPr lang="en-US" altLang="zh-CN" sz="1400" dirty="0"/>
          </a:p>
        </p:txBody>
      </p:sp>
      <p:sp>
        <p:nvSpPr>
          <p:cNvPr id="34821" name="Line 5"/>
          <p:cNvSpPr/>
          <p:nvPr/>
        </p:nvSpPr>
        <p:spPr>
          <a:xfrm>
            <a:off x="2987675" y="333375"/>
            <a:ext cx="0" cy="61198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  <p:sp>
        <p:nvSpPr>
          <p:cNvPr id="34822" name="Line 6"/>
          <p:cNvSpPr/>
          <p:nvPr/>
        </p:nvSpPr>
        <p:spPr>
          <a:xfrm>
            <a:off x="5940425" y="333375"/>
            <a:ext cx="0" cy="6119813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none" w="med" len="med"/>
          </a:ln>
        </p:spPr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584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Manipulators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4191000"/>
          </a:xfrm>
        </p:spPr>
        <p:txBody>
          <a:bodyPr vert="horz" wrap="square" lIns="91440" tIns="45720" rIns="91440" bIns="45720" anchor="t" anchorCtr="0"/>
          <a:p>
            <a:r>
              <a:rPr lang="en-US" altLang="zh-CN" dirty="0"/>
              <a:t>Many manipulators, user can define his own manipulators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endl</a:t>
            </a:r>
            <a:r>
              <a:rPr lang="en-US" altLang="zh-CN" dirty="0"/>
              <a:t>: cause a linefeed to be inserted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0000FF"/>
                </a:solidFill>
              </a:rPr>
              <a:t>setw</a:t>
            </a:r>
            <a:r>
              <a:rPr lang="en-US" altLang="zh-CN" dirty="0"/>
              <a:t>: specify a common field width for display</a:t>
            </a:r>
            <a:endParaRPr lang="en-US" altLang="zh-CN" dirty="0"/>
          </a:p>
          <a:p>
            <a:pPr lvl="1">
              <a:buNone/>
            </a:pPr>
            <a:r>
              <a:rPr lang="en-US" altLang="zh-CN" sz="1800" dirty="0"/>
              <a:t>……</a:t>
            </a:r>
            <a:endParaRPr lang="en-US" altLang="zh-CN" sz="1800" dirty="0"/>
          </a:p>
          <a:p>
            <a:pPr lvl="1">
              <a:buNone/>
            </a:pPr>
            <a:r>
              <a:rPr lang="en-US" altLang="zh-CN" sz="1800" dirty="0"/>
              <a:t>Int main()</a:t>
            </a:r>
            <a:endParaRPr lang="en-US" altLang="zh-CN" sz="1800" dirty="0"/>
          </a:p>
          <a:p>
            <a:pPr lvl="1">
              <a:buNone/>
            </a:pPr>
            <a:r>
              <a:rPr lang="en-US" altLang="zh-CN" sz="1800" dirty="0"/>
              <a:t>{</a:t>
            </a:r>
            <a:endParaRPr lang="en-US" altLang="zh-CN" sz="1800" dirty="0"/>
          </a:p>
          <a:p>
            <a:pPr lvl="1">
              <a:buNone/>
            </a:pPr>
            <a:r>
              <a:rPr lang="en-US" altLang="zh-CN" sz="1800" dirty="0"/>
              <a:t>        int Basic=950, Allowance=95, Total=1045;</a:t>
            </a:r>
            <a:endParaRPr lang="en-US" altLang="zh-CN" sz="1800" dirty="0"/>
          </a:p>
          <a:p>
            <a:pPr lvl="1">
              <a:buNone/>
            </a:pPr>
            <a:r>
              <a:rPr lang="en-US" altLang="zh-CN" sz="1800" dirty="0"/>
              <a:t>        cout&lt;&lt;setw(10)&lt;&lt;“Basic”&lt;&lt;setw(10)&lt;&lt;Basic&lt;&lt;endl</a:t>
            </a:r>
            <a:endParaRPr lang="en-US" altLang="zh-CN" sz="1800" dirty="0"/>
          </a:p>
          <a:p>
            <a:pPr lvl="1">
              <a:buNone/>
            </a:pPr>
            <a:r>
              <a:rPr lang="en-US" altLang="zh-CN" sz="1800" dirty="0"/>
              <a:t>               &lt;&lt;setw(10)&lt;&lt;Allowance”&lt;&lt;setw(10)&lt;&lt;Allowance&lt;&lt;endl;</a:t>
            </a:r>
            <a:endParaRPr lang="en-US" altLang="zh-CN" sz="1800" dirty="0"/>
          </a:p>
          <a:p>
            <a:pPr lvl="1">
              <a:buNone/>
            </a:pPr>
            <a:r>
              <a:rPr lang="en-US" altLang="zh-CN" sz="1800" dirty="0"/>
              <a:t>       return 0;</a:t>
            </a:r>
            <a:endParaRPr lang="en-US" altLang="zh-CN" sz="1800" dirty="0"/>
          </a:p>
          <a:p>
            <a:pPr lvl="1">
              <a:buNone/>
            </a:pPr>
            <a:r>
              <a:rPr lang="en-US" altLang="zh-CN" sz="1800" dirty="0"/>
              <a:t>}</a:t>
            </a:r>
            <a:endParaRPr lang="en-US" altLang="zh-CN" sz="1800" dirty="0"/>
          </a:p>
          <a:p>
            <a:pPr lvl="1">
              <a:buNone/>
            </a:pPr>
            <a:r>
              <a:rPr lang="en-US" altLang="zh-CN" sz="1800" dirty="0"/>
              <a:t>              </a:t>
            </a:r>
            <a:endParaRPr lang="en-US" altLang="zh-CN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1" end="1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charRg st="141" end="1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44" end="1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charRg st="144" end="1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5" end="15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charRg st="155" end="15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157" end="20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charRg st="157" end="20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06" end="2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charRg st="206" end="2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261" end="32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charRg st="261" end="32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27" end="3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charRg st="327" end="3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charRg st="344" end="3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charRg st="344" end="3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Problems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data entry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251460" y="1619885"/>
            <a:ext cx="8272780" cy="4625340"/>
          </a:xfrm>
        </p:spPr>
        <p:txBody>
          <a:bodyPr/>
          <a:lstStyle/>
          <a:p>
            <a:pPr marL="0" indent="0">
              <a:buNone/>
            </a:pPr>
            <a:r>
              <a:rPr lang="en-US" altLang="zh-CN" dirty="0">
                <a:solidFill>
                  <a:schemeClr val="tx1"/>
                </a:solidFill>
              </a:rPr>
              <a:t>1.</a:t>
            </a:r>
            <a:r>
              <a:rPr lang="zh-CN" altLang="zh-CN" sz="2800" dirty="0">
                <a:solidFill>
                  <a:schemeClr val="tx1"/>
                </a:solidFill>
              </a:rPr>
              <a:t>Problems caused by input data type mismatch</a:t>
            </a:r>
            <a:endParaRPr lang="zh-CN" altLang="zh-CN" b="1" dirty="0"/>
          </a:p>
          <a:p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4400" y="2134870"/>
            <a:ext cx="6443980" cy="3804285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indent="467995" algn="just"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#include&lt;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iostream</a:t>
            </a: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&gt;</a:t>
            </a:r>
            <a:endParaRPr lang="zh-CN" altLang="zh-CN" sz="1800" b="1" kern="100" dirty="0">
              <a:latin typeface="Times New Roman" panose="02020603050405020304" pitchFamily="18" charset="0"/>
            </a:endParaRPr>
          </a:p>
          <a:p>
            <a:pPr indent="467995" algn="just"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using namespace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std</a:t>
            </a: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b="1" kern="100" dirty="0">
              <a:latin typeface="Times New Roman" panose="02020603050405020304" pitchFamily="18" charset="0"/>
            </a:endParaRPr>
          </a:p>
          <a:p>
            <a:pPr indent="467995" algn="just"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void main(){</a:t>
            </a:r>
            <a:endParaRPr lang="zh-CN" altLang="zh-CN" sz="1800" b="1" kern="100" dirty="0">
              <a:latin typeface="Times New Roman" panose="02020603050405020304" pitchFamily="18" charset="0"/>
            </a:endParaRPr>
          </a:p>
          <a:p>
            <a:pPr indent="467995" algn="just"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int</a:t>
            </a: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 a, b;</a:t>
            </a:r>
            <a:endParaRPr lang="zh-CN" altLang="zh-CN" sz="1800" b="1" kern="100" dirty="0">
              <a:latin typeface="Times New Roman" panose="02020603050405020304" pitchFamily="18" charset="0"/>
            </a:endParaRPr>
          </a:p>
          <a:p>
            <a:pPr indent="467995" algn="just"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	double z;</a:t>
            </a:r>
            <a:endParaRPr lang="zh-CN" altLang="zh-CN" sz="1800" b="1" kern="100" dirty="0">
              <a:latin typeface="Times New Roman" panose="02020603050405020304" pitchFamily="18" charset="0"/>
            </a:endParaRPr>
          </a:p>
          <a:p>
            <a:pPr indent="467995" algn="just"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	char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b="1" kern="100" dirty="0">
              <a:latin typeface="Times New Roman" panose="02020603050405020304" pitchFamily="18" charset="0"/>
            </a:endParaRPr>
          </a:p>
          <a:p>
            <a:pPr indent="467995" algn="just"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&gt;&gt;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b="1" kern="100" dirty="0">
              <a:latin typeface="Times New Roman" panose="02020603050405020304" pitchFamily="18" charset="0"/>
            </a:endParaRPr>
          </a:p>
          <a:p>
            <a:pPr indent="467995" algn="just"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 &gt;&gt; a&gt;&gt;b;</a:t>
            </a:r>
            <a:endParaRPr lang="zh-CN" altLang="zh-CN" sz="1800" b="1" kern="100" dirty="0">
              <a:latin typeface="Times New Roman" panose="02020603050405020304" pitchFamily="18" charset="0"/>
            </a:endParaRPr>
          </a:p>
          <a:p>
            <a:pPr indent="467995" algn="just"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cin</a:t>
            </a: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 &gt;&gt; z;</a:t>
            </a:r>
            <a:endParaRPr lang="zh-CN" altLang="zh-CN" sz="1800" b="1" kern="100" dirty="0">
              <a:latin typeface="Times New Roman" panose="02020603050405020304" pitchFamily="18" charset="0"/>
            </a:endParaRPr>
          </a:p>
          <a:p>
            <a:pPr indent="467995" algn="just"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	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cout</a:t>
            </a: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 &lt;&lt; "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=" &lt;&lt;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 </a:t>
            </a:r>
            <a:endParaRPr lang="en-US" altLang="zh-CN" sz="1800" b="1" kern="0" dirty="0">
              <a:latin typeface="Courier New" panose="02070309020205020404" pitchFamily="49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indent="467995" algn="just"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&lt;&lt; "\ta=" &lt;&lt; a </a:t>
            </a:r>
            <a:endParaRPr lang="en-US" altLang="zh-CN" sz="1800" b="1" kern="0" dirty="0">
              <a:latin typeface="Courier New" panose="02070309020205020404" pitchFamily="49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indent="467995" algn="just"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&lt;&lt; "\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tb</a:t>
            </a: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=" &lt;&lt; b </a:t>
            </a:r>
            <a:endParaRPr lang="en-US" altLang="zh-CN" sz="1800" b="1" kern="0" dirty="0">
              <a:latin typeface="Courier New" panose="02070309020205020404" pitchFamily="49" charset="0"/>
              <a:ea typeface="华文中宋" panose="02010600040101010101" pitchFamily="2" charset="-122"/>
              <a:cs typeface="Times New Roman" panose="02020603050405020304" pitchFamily="18" charset="0"/>
            </a:endParaRPr>
          </a:p>
          <a:p>
            <a:pPr indent="467995" algn="just"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       &lt;&lt; "\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tz</a:t>
            </a: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=" &lt;&lt; z&lt;&lt; </a:t>
            </a:r>
            <a:r>
              <a:rPr lang="en-US" altLang="zh-CN" sz="1800" b="1" kern="0" dirty="0" err="1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endl</a:t>
            </a: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;</a:t>
            </a:r>
            <a:endParaRPr lang="zh-CN" altLang="zh-CN" sz="1800" b="1" kern="100" dirty="0">
              <a:latin typeface="Times New Roman" panose="02020603050405020304" pitchFamily="18" charset="0"/>
            </a:endParaRPr>
          </a:p>
          <a:p>
            <a:pPr indent="467995" algn="just">
              <a:spcAft>
                <a:spcPts val="0"/>
              </a:spcAft>
            </a:pPr>
            <a:r>
              <a:rPr lang="en-US" altLang="zh-CN" sz="1800" b="1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}</a:t>
            </a:r>
            <a:endParaRPr lang="zh-CN" altLang="zh-CN" sz="1800" b="1" kern="100" dirty="0">
              <a:latin typeface="Times New Roman" panose="02020603050405020304" pitchFamily="18" charset="0"/>
            </a:endParaRPr>
          </a:p>
        </p:txBody>
      </p:sp>
      <p:sp>
        <p:nvSpPr>
          <p:cNvPr id="5" name="矩形 4"/>
          <p:cNvSpPr/>
          <p:nvPr/>
        </p:nvSpPr>
        <p:spPr>
          <a:xfrm>
            <a:off x="294700" y="6143711"/>
            <a:ext cx="8435280" cy="706755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66000"/>
                  <a:satMod val="160000"/>
                </a:schemeClr>
              </a:gs>
              <a:gs pos="50000">
                <a:schemeClr val="accent1">
                  <a:tint val="44500"/>
                  <a:satMod val="160000"/>
                </a:schemeClr>
              </a:gs>
              <a:gs pos="100000">
                <a:schemeClr val="accent1">
                  <a:tint val="23500"/>
                  <a:satMod val="160000"/>
                </a:schemeClr>
              </a:gs>
            </a:gsLst>
            <a:lin ang="2700000" scaled="1"/>
            <a:tileRect/>
          </a:gradFill>
        </p:spPr>
        <p:txBody>
          <a:bodyPr wrap="square">
            <a:spAutoFit/>
          </a:bodyPr>
          <a:lstStyle/>
          <a:p>
            <a:pPr indent="467995">
              <a:spcAft>
                <a:spcPts val="0"/>
              </a:spcAft>
            </a:pPr>
            <a:r>
              <a:rPr lang="en-US" altLang="zh-CN" sz="2000" kern="0" dirty="0"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AB 32 49 8.7      //</a:t>
            </a:r>
            <a:r>
              <a:rPr lang="en-US" sz="2000" kern="0" dirty="0">
                <a:latin typeface="Courier New" panose="02070309020205020404" pitchFamily="49" charset="0"/>
                <a:ea typeface="华文中宋" panose="02010600040101010101" pitchFamily="2" charset="-122"/>
              </a:rPr>
              <a:t>input from keyboard</a:t>
            </a:r>
            <a:endParaRPr lang="en-US" sz="2000" kern="0" dirty="0">
              <a:latin typeface="Courier New" panose="02070309020205020404" pitchFamily="49" charset="0"/>
              <a:ea typeface="华文中宋" panose="02010600040101010101" pitchFamily="2" charset="-122"/>
            </a:endParaRPr>
          </a:p>
          <a:p>
            <a:pPr indent="467995">
              <a:spcAft>
                <a:spcPts val="0"/>
              </a:spcAft>
            </a:pPr>
            <a:r>
              <a:rPr lang="en-US" altLang="zh-CN" sz="2000" b="1" kern="0" dirty="0" err="1">
                <a:solidFill>
                  <a:srgbClr val="FF000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ch</a:t>
            </a:r>
            <a:r>
              <a:rPr lang="en-US" altLang="zh-CN" sz="2000" b="1" kern="0" dirty="0">
                <a:solidFill>
                  <a:srgbClr val="FF0000"/>
                </a:solidFill>
                <a:latin typeface="Courier New" panose="02070309020205020404" pitchFamily="49" charset="0"/>
                <a:ea typeface="华文中宋" panose="02010600040101010101" pitchFamily="2" charset="-122"/>
                <a:cs typeface="Times New Roman" panose="02020603050405020304" pitchFamily="18" charset="0"/>
              </a:rPr>
              <a:t>=A a=-858993460 b=-858993460	z=-9.25596e+61</a:t>
            </a:r>
            <a:endParaRPr lang="zh-CN" altLang="zh-CN" sz="2000" b="1" kern="1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6" name="对话气泡: 矩形 5"/>
          <p:cNvSpPr/>
          <p:nvPr/>
        </p:nvSpPr>
        <p:spPr>
          <a:xfrm>
            <a:off x="5617845" y="1676400"/>
            <a:ext cx="3068955" cy="3437255"/>
          </a:xfrm>
          <a:prstGeom prst="wedgeRectCallout">
            <a:avLst>
              <a:gd name="adj1" fmla="val -4686"/>
              <a:gd name="adj2" fmla="val 84250"/>
            </a:avLst>
          </a:prstGeom>
          <a:solidFill>
            <a:srgbClr val="FFFF00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b="1" dirty="0">
              <a:solidFill>
                <a:schemeClr val="tx1"/>
              </a:solidFill>
            </a:endParaRPr>
          </a:p>
          <a:p>
            <a:pPr algn="ctr"/>
            <a:r>
              <a:rPr lang="zh-CN" altLang="en-US" b="1" dirty="0">
                <a:solidFill>
                  <a:schemeClr val="tx1"/>
                </a:solidFill>
              </a:rPr>
              <a:t>Cin reads data from the input stream in sequence. After A is extracted to ch, B will be extracted to a. Because the type is wrong, it is directed to C++ to set the invalid bit </a:t>
            </a:r>
            <a:r>
              <a:rPr lang="en-US" altLang="zh-CN" b="1" dirty="0">
                <a:solidFill>
                  <a:schemeClr val="tx1"/>
                </a:solidFill>
              </a:rPr>
              <a:t>on </a:t>
            </a:r>
            <a:r>
              <a:rPr lang="zh-CN" altLang="en-US" b="1" dirty="0">
                <a:solidFill>
                  <a:schemeClr val="tx1"/>
                </a:solidFill>
              </a:rPr>
              <a:t>and close the input stream! Therefore a\b\z are all uninitialized values!</a:t>
            </a:r>
            <a:endParaRPr lang="zh-CN" altLang="en-US" b="1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bldLvl="0" animBg="1"/>
      <p:bldP spid="6" grpId="0" bldLvl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1066800"/>
            <a:ext cx="8478520" cy="4752975"/>
          </a:xfrm>
        </p:spPr>
        <p:txBody>
          <a:bodyPr/>
          <a:lstStyle/>
          <a:p>
            <a:pPr marL="0" algn="l">
              <a:buNone/>
            </a:pPr>
            <a:r>
              <a:rPr lang="zh-CN" altLang="zh-CN" sz="2800" dirty="0"/>
              <a:t>2.</a:t>
            </a:r>
            <a:r>
              <a:rPr lang="en-US" altLang="zh-CN" sz="2800" dirty="0"/>
              <a:t> </a:t>
            </a:r>
            <a:r>
              <a:rPr lang="zh-CN" altLang="zh-CN" sz="2800" dirty="0"/>
              <a:t>Problem </a:t>
            </a:r>
            <a:r>
              <a:rPr lang="en-US" altLang="zh-CN" sz="2800" dirty="0"/>
              <a:t>of</a:t>
            </a:r>
            <a:r>
              <a:rPr lang="zh-CN" altLang="zh-CN" sz="2800" dirty="0"/>
              <a:t> entering blank characters for variables</a:t>
            </a:r>
            <a:endParaRPr lang="zh-CN" altLang="zh-CN" sz="2800" dirty="0"/>
          </a:p>
          <a:p>
            <a:pPr eaLnBrk="1" hangingPunct="1">
              <a:buFontTx/>
              <a:buNone/>
            </a:pPr>
            <a:endParaRPr lang="en-US" altLang="zh-CN" dirty="0"/>
          </a:p>
          <a:p>
            <a:pPr lvl="1" eaLnBrk="1" hangingPunct="1">
              <a:buFontTx/>
              <a:buNone/>
            </a:pPr>
            <a:r>
              <a:rPr lang="en-US" altLang="zh-CN" dirty="0"/>
              <a:t>char c1,c2;</a:t>
            </a:r>
            <a:endParaRPr lang="zh-CN" altLang="zh-CN" dirty="0"/>
          </a:p>
          <a:p>
            <a:pPr lvl="1" eaLnBrk="1" hangingPunct="1">
              <a:buFontTx/>
              <a:buNone/>
            </a:pPr>
            <a:r>
              <a:rPr lang="en-US" altLang="zh-CN" dirty="0" err="1"/>
              <a:t>int</a:t>
            </a:r>
            <a:r>
              <a:rPr lang="en-US" altLang="zh-CN" dirty="0"/>
              <a:t> n;</a:t>
            </a:r>
            <a:endParaRPr lang="zh-CN" altLang="zh-CN" dirty="0"/>
          </a:p>
          <a:p>
            <a:pPr lvl="1" eaLnBrk="1" hangingPunct="1">
              <a:buFontTx/>
              <a:buNone/>
            </a:pPr>
            <a:r>
              <a:rPr lang="en-US" altLang="zh-CN" dirty="0" err="1"/>
              <a:t>std</a:t>
            </a:r>
            <a:r>
              <a:rPr lang="en-US" altLang="zh-CN" dirty="0"/>
              <a:t>::</a:t>
            </a:r>
            <a:r>
              <a:rPr lang="en-US" altLang="zh-CN" dirty="0" err="1"/>
              <a:t>cin</a:t>
            </a:r>
            <a:r>
              <a:rPr lang="en-US" altLang="zh-CN" dirty="0"/>
              <a:t>&gt;&gt;c1&gt;&gt;c2&gt;&gt;n</a:t>
            </a:r>
            <a:r>
              <a:rPr lang="zh-CN" altLang="en-US" dirty="0"/>
              <a:t>；</a:t>
            </a:r>
            <a:endParaRPr lang="zh-CN" altLang="en-US" dirty="0"/>
          </a:p>
          <a:p>
            <a:pPr eaLnBrk="1" hangingPunct="1">
              <a:buFontTx/>
              <a:buNone/>
            </a:pP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input</a:t>
            </a:r>
            <a:r>
              <a:rPr lang="zh-CN" altLang="en-US" dirty="0"/>
              <a:t>：</a:t>
            </a:r>
            <a:r>
              <a:rPr lang="en-US" altLang="zh-CN" dirty="0"/>
              <a:t>X  5</a:t>
            </a:r>
            <a:endParaRPr lang="en-US" altLang="zh-CN" dirty="0"/>
          </a:p>
          <a:p>
            <a:pPr eaLnBrk="1" hangingPunct="1">
              <a:buFontTx/>
              <a:buNone/>
            </a:pPr>
            <a:endParaRPr lang="en-US" altLang="zh-CN" dirty="0"/>
          </a:p>
          <a:p>
            <a:pPr eaLnBrk="1" hangingPunct="1">
              <a:buFontTx/>
              <a:buNone/>
            </a:pPr>
            <a:r>
              <a:rPr lang="en-US" altLang="zh-CN" dirty="0"/>
              <a:t>use get or getline functions </a:t>
            </a:r>
            <a:endParaRPr lang="en-US" altLang="zh-CN" dirty="0"/>
          </a:p>
          <a:p>
            <a:pPr eaLnBrk="1" hangingPunct="1">
              <a:buFontTx/>
              <a:buNone/>
            </a:pPr>
            <a:endParaRPr lang="zh-CN" altLang="en-US" dirty="0"/>
          </a:p>
          <a:p>
            <a:pPr lvl="1" eaLnBrk="1" hangingPunct="1">
              <a:lnSpc>
                <a:spcPct val="80000"/>
              </a:lnSpc>
            </a:pPr>
            <a:endParaRPr lang="zh-CN" altLang="en-US" sz="2400" b="1" i="1" dirty="0">
              <a:solidFill>
                <a:srgbClr val="FF3300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16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Rectangle 3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876800"/>
          </a:xfrm>
        </p:spPr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en-US" altLang="zh-CN" dirty="0"/>
              <a:t>1. Sum_of_squares    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2. J9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3. 40Hours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4. _22A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5. G et Data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6. Box-1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7. Cost_in_$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8. namespace</a:t>
            </a:r>
            <a:endParaRPr lang="en-US" altLang="zh-CN" dirty="0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5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533553" y="761906"/>
            <a:ext cx="7991475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zh-CN" sz="2800" b="1" dirty="0">
                <a:solidFill>
                  <a:schemeClr val="tx1"/>
                </a:solidFill>
              </a:rPr>
              <a:t>get member function</a:t>
            </a:r>
            <a:endParaRPr lang="en-US" altLang="zh-CN" sz="2800" b="1" dirty="0">
              <a:solidFill>
                <a:schemeClr val="tx1"/>
              </a:solidFill>
            </a:endParaRPr>
          </a:p>
          <a:p>
            <a:pPr lvl="1"/>
            <a:r>
              <a:rPr dirty="0">
                <a:solidFill>
                  <a:schemeClr val="tx1"/>
                </a:solidFill>
              </a:rPr>
              <a:t>The get input stream function completes the input of a single blank character </a:t>
            </a:r>
            <a:endParaRPr dirty="0">
              <a:solidFill>
                <a:schemeClr val="tx1"/>
              </a:solidFill>
            </a:endParaRPr>
          </a:p>
          <a:p>
            <a:pPr lvl="1" algn="l"/>
            <a:r>
              <a:rPr dirty="0">
                <a:cs typeface="+mn-ea"/>
              </a:rPr>
              <a:t>The usage of the get function is as follows:</a:t>
            </a:r>
            <a:endParaRPr dirty="0">
              <a:cs typeface="+mn-ea"/>
            </a:endParaRPr>
          </a:p>
          <a:p>
            <a:pPr marL="457200" lvl="1" indent="0">
              <a:buNone/>
            </a:pPr>
            <a:r>
              <a:rPr lang="en-US" altLang="zh-CN" b="1" dirty="0" err="1">
                <a:solidFill>
                  <a:srgbClr val="0070C0"/>
                </a:solidFill>
              </a:rPr>
              <a:t>      std</a:t>
            </a:r>
            <a:r>
              <a:rPr lang="en-US" altLang="zh-CN" b="1" dirty="0">
                <a:solidFill>
                  <a:srgbClr val="0070C0"/>
                </a:solidFill>
              </a:rPr>
              <a:t>::</a:t>
            </a:r>
            <a:r>
              <a:rPr lang="en-US" altLang="zh-CN" b="1" dirty="0" err="1">
                <a:solidFill>
                  <a:srgbClr val="0070C0"/>
                </a:solidFill>
              </a:rPr>
              <a:t>cin.get</a:t>
            </a:r>
            <a:r>
              <a:rPr lang="en-US" altLang="zh-CN" b="1" dirty="0">
                <a:solidFill>
                  <a:srgbClr val="0070C0"/>
                </a:solidFill>
              </a:rPr>
              <a:t>(char </a:t>
            </a:r>
            <a:r>
              <a:rPr lang="en-US" altLang="zh-CN" b="1" dirty="0" err="1">
                <a:solidFill>
                  <a:srgbClr val="0070C0"/>
                </a:solidFill>
              </a:rPr>
              <a:t>varChar</a:t>
            </a:r>
            <a:r>
              <a:rPr lang="en-US" altLang="zh-CN" b="1" dirty="0">
                <a:solidFill>
                  <a:srgbClr val="0070C0"/>
                </a:solidFill>
              </a:rPr>
              <a:t>)</a:t>
            </a:r>
            <a:r>
              <a:rPr lang="zh-CN" altLang="en-US" b="1" dirty="0">
                <a:solidFill>
                  <a:srgbClr val="0070C0"/>
                </a:solidFill>
              </a:rPr>
              <a:t>；</a:t>
            </a:r>
            <a:endParaRPr lang="zh-CN" altLang="en-US" b="1" dirty="0">
              <a:solidFill>
                <a:srgbClr val="0070C0"/>
              </a:solidFill>
            </a:endParaRPr>
          </a:p>
          <a:p>
            <a:pPr lvl="1">
              <a:buFontTx/>
              <a:buNone/>
            </a:pPr>
            <a:r>
              <a:rPr lang="en-US" altLang="zh-CN" b="1" dirty="0"/>
              <a:t>example:</a:t>
            </a:r>
            <a:endParaRPr lang="en-US" altLang="zh-CN" b="1" dirty="0"/>
          </a:p>
          <a:p>
            <a:pPr lvl="1">
              <a:buFontTx/>
              <a:buNone/>
            </a:pPr>
            <a:r>
              <a:rPr lang="en-US" altLang="zh-CN" b="1" dirty="0"/>
              <a:t>        </a:t>
            </a:r>
            <a:endParaRPr lang="en-US" altLang="zh-CN" b="1" dirty="0"/>
          </a:p>
          <a:p>
            <a:pPr lvl="1">
              <a:buFontTx/>
              <a:buNone/>
            </a:pPr>
            <a:endParaRPr lang="en-US" altLang="zh-CN" b="1" dirty="0"/>
          </a:p>
          <a:p>
            <a:pPr lvl="1">
              <a:buFontTx/>
              <a:buNone/>
            </a:pPr>
            <a:endParaRPr lang="en-US" altLang="zh-CN" b="1" dirty="0"/>
          </a:p>
          <a:p>
            <a:pPr lvl="1">
              <a:buFontTx/>
              <a:buNone/>
            </a:pPr>
            <a:r>
              <a:rPr lang="en-US" altLang="zh-CN" sz="2400" b="1" dirty="0"/>
              <a:t>if input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X  5, then the value of C1 is ‘X’, that of C2 is ‘ ‘, and that of n is 5</a:t>
            </a:r>
            <a:endParaRPr lang="en-US" altLang="zh-CN" sz="2400" b="1" dirty="0"/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400" b="1" dirty="0">
              <a:solidFill>
                <a:schemeClr val="accent2"/>
              </a:solidFill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990600" y="3812540"/>
            <a:ext cx="4572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 eaLnBrk="1" hangingPunct="1">
              <a:buFontTx/>
              <a:buNone/>
            </a:pPr>
            <a:r>
              <a:rPr lang="en-US" altLang="zh-CN" sz="2400" dirty="0">
                <a:sym typeface="+mn-ea"/>
              </a:rPr>
              <a:t>char c1,c2;</a:t>
            </a:r>
            <a:endParaRPr lang="zh-CN" altLang="zh-CN" sz="2400" dirty="0"/>
          </a:p>
          <a:p>
            <a:pPr lvl="1" eaLnBrk="1" hangingPunct="1">
              <a:buFontTx/>
              <a:buNone/>
            </a:pPr>
            <a:r>
              <a:rPr lang="en-US" altLang="zh-CN" sz="2400" dirty="0" err="1">
                <a:sym typeface="+mn-ea"/>
              </a:rPr>
              <a:t>int</a:t>
            </a:r>
            <a:r>
              <a:rPr lang="en-US" altLang="zh-CN" sz="2400" dirty="0">
                <a:sym typeface="+mn-ea"/>
              </a:rPr>
              <a:t> n;</a:t>
            </a:r>
            <a:endParaRPr lang="zh-CN" altLang="zh-CN" sz="2400" dirty="0"/>
          </a:p>
          <a:p>
            <a:pPr lvl="1" eaLnBrk="1" hangingPunct="1">
              <a:buFontTx/>
              <a:buNone/>
            </a:pPr>
            <a:r>
              <a:rPr lang="en-US" altLang="zh-CN" sz="2400" dirty="0" err="1">
                <a:sym typeface="+mn-ea"/>
              </a:rPr>
              <a:t>std</a:t>
            </a:r>
            <a:r>
              <a:rPr lang="en-US" altLang="zh-CN" sz="2400" dirty="0">
                <a:sym typeface="+mn-ea"/>
              </a:rPr>
              <a:t>::</a:t>
            </a:r>
            <a:r>
              <a:rPr lang="en-US" altLang="zh-CN" sz="2400" dirty="0" err="1">
                <a:sym typeface="+mn-ea"/>
              </a:rPr>
              <a:t>cin</a:t>
            </a:r>
            <a:r>
              <a:rPr lang="en-US" altLang="zh-CN" sz="2400" dirty="0">
                <a:sym typeface="+mn-ea"/>
              </a:rPr>
              <a:t>&gt;&gt;c1&gt;&gt;c2&gt;&gt;n</a:t>
            </a:r>
            <a:r>
              <a:rPr lang="zh-CN" altLang="en-US" sz="2400" dirty="0">
                <a:sym typeface="+mn-ea"/>
              </a:rPr>
              <a:t>；</a:t>
            </a:r>
            <a:endParaRPr lang="zh-CN" altLang="en-US" sz="2400" dirty="0">
              <a:sym typeface="+mn-ea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419600" y="3810635"/>
            <a:ext cx="4572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lvl="1">
              <a:buFontTx/>
              <a:buNone/>
            </a:pP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 std::</a:t>
            </a:r>
            <a:r>
              <a:rPr lang="en-US" altLang="zh-CN" sz="2400" b="1" dirty="0" err="1">
                <a:solidFill>
                  <a:srgbClr val="0070C0"/>
                </a:solidFill>
                <a:sym typeface="+mn-ea"/>
              </a:rPr>
              <a:t>cin.get</a:t>
            </a: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(c1);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lvl="1">
              <a:buFontTx/>
              <a:buNone/>
            </a:pP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 </a:t>
            </a:r>
            <a:r>
              <a:rPr lang="en-US" altLang="zh-CN" sz="2400" b="1" dirty="0" err="1">
                <a:solidFill>
                  <a:srgbClr val="0070C0"/>
                </a:solidFill>
                <a:sym typeface="+mn-ea"/>
              </a:rPr>
              <a:t>std</a:t>
            </a: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::</a:t>
            </a:r>
            <a:r>
              <a:rPr lang="en-US" altLang="zh-CN" sz="2400" b="1" dirty="0" err="1">
                <a:solidFill>
                  <a:srgbClr val="0070C0"/>
                </a:solidFill>
                <a:sym typeface="+mn-ea"/>
              </a:rPr>
              <a:t>cin.get</a:t>
            </a: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(c2);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lvl="1">
              <a:buFontTx/>
              <a:buNone/>
            </a:pP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 std::</a:t>
            </a:r>
            <a:r>
              <a:rPr lang="en-US" altLang="zh-CN" sz="2400" b="1" dirty="0" err="1">
                <a:solidFill>
                  <a:srgbClr val="0070C0"/>
                </a:solidFill>
                <a:sym typeface="+mn-ea"/>
              </a:rPr>
              <a:t>cin</a:t>
            </a:r>
            <a:r>
              <a:rPr lang="en-US" altLang="zh-CN" sz="2400" b="1" dirty="0">
                <a:solidFill>
                  <a:srgbClr val="0070C0"/>
                </a:solidFill>
                <a:sym typeface="+mn-ea"/>
              </a:rPr>
              <a:t>&gt;&gt;n;</a:t>
            </a:r>
            <a:endParaRPr lang="en-US" altLang="zh-CN" sz="2400" b="1" dirty="0">
              <a:solidFill>
                <a:srgbClr val="0070C0"/>
              </a:solidFill>
              <a:sym typeface="+mn-ea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883" y="837883"/>
            <a:ext cx="7991475" cy="4752975"/>
          </a:xfrm>
        </p:spPr>
        <p:txBody>
          <a:bodyPr/>
          <a:lstStyle/>
          <a:p>
            <a:pPr eaLnBrk="1" hangingPunct="1">
              <a:lnSpc>
                <a:spcPct val="80000"/>
              </a:lnSpc>
              <a:buFont typeface="Wingdings" panose="05000000000000000000" charset="0"/>
              <a:buChar char="Ø"/>
            </a:pPr>
            <a:r>
              <a:rPr lang="en-US" altLang="zh-CN" sz="2800" b="1" dirty="0"/>
              <a:t>getline member function</a:t>
            </a:r>
            <a:endParaRPr lang="en-US" altLang="zh-CN" sz="2800" b="1" dirty="0"/>
          </a:p>
          <a:p>
            <a:pPr lvl="1" algn="l"/>
            <a:r>
              <a:rPr sz="2800" dirty="0">
                <a:cs typeface="+mn-ea"/>
              </a:rPr>
              <a:t>The getline function reads one line of characters at a time. Its usage is as follows</a:t>
            </a:r>
            <a:endParaRPr sz="2800" dirty="0">
              <a:cs typeface="+mn-ea"/>
            </a:endParaRPr>
          </a:p>
          <a:p>
            <a:pPr lvl="1">
              <a:buFontTx/>
              <a:buNone/>
            </a:pPr>
            <a:r>
              <a:rPr lang="en-US" altLang="zh-CN" sz="2400" b="1" dirty="0" err="1">
                <a:solidFill>
                  <a:srgbClr val="0070C0"/>
                </a:solidFill>
              </a:rPr>
              <a:t>std</a:t>
            </a:r>
            <a:r>
              <a:rPr lang="en-US" altLang="zh-CN" sz="2400" b="1" dirty="0">
                <a:solidFill>
                  <a:srgbClr val="0070C0"/>
                </a:solidFill>
              </a:rPr>
              <a:t>::</a:t>
            </a:r>
            <a:r>
              <a:rPr lang="en-US" altLang="zh-CN" sz="2400" b="1" dirty="0" err="1">
                <a:solidFill>
                  <a:srgbClr val="0070C0"/>
                </a:solidFill>
              </a:rPr>
              <a:t>cin.getline</a:t>
            </a:r>
            <a:r>
              <a:rPr lang="en-US" altLang="zh-CN" sz="2400" b="1" dirty="0">
                <a:solidFill>
                  <a:srgbClr val="0070C0"/>
                </a:solidFill>
              </a:rPr>
              <a:t>( char *c ,</a:t>
            </a:r>
            <a:r>
              <a:rPr lang="en-US" altLang="zh-CN" sz="2400" b="1" dirty="0" err="1">
                <a:solidFill>
                  <a:srgbClr val="0070C0"/>
                </a:solidFill>
              </a:rPr>
              <a:t>int</a:t>
            </a:r>
            <a:r>
              <a:rPr lang="en-US" altLang="zh-CN" sz="2400" b="1" dirty="0">
                <a:solidFill>
                  <a:srgbClr val="0070C0"/>
                </a:solidFill>
              </a:rPr>
              <a:t> n ,char ='\n');</a:t>
            </a:r>
            <a:endParaRPr lang="en-US" altLang="zh-CN" sz="2400" b="1" dirty="0">
              <a:solidFill>
                <a:srgbClr val="0070C0"/>
              </a:solidFill>
            </a:endParaRPr>
          </a:p>
          <a:p>
            <a:pPr lvl="1">
              <a:buFontTx/>
              <a:buNone/>
            </a:pPr>
            <a:r>
              <a:rPr lang="zh-CN" altLang="en-US" dirty="0"/>
              <a:t> </a:t>
            </a:r>
            <a:endParaRPr lang="en-US" altLang="zh-CN" b="1" dirty="0"/>
          </a:p>
          <a:p>
            <a:pPr lvl="1">
              <a:buFontTx/>
              <a:buNone/>
            </a:pPr>
            <a:r>
              <a:rPr lang="en-US" altLang="zh-CN" sz="2000" b="1" dirty="0"/>
              <a:t>#include&lt;iostream&gt;</a:t>
            </a:r>
            <a:endParaRPr lang="en-US" altLang="zh-CN" sz="2000" b="1" dirty="0"/>
          </a:p>
          <a:p>
            <a:pPr lvl="1">
              <a:buFontTx/>
              <a:buNone/>
            </a:pPr>
            <a:r>
              <a:rPr lang="en-US" altLang="zh-CN" sz="2000" b="1" dirty="0"/>
              <a:t>using namespace std;</a:t>
            </a:r>
            <a:endParaRPr lang="en-US" altLang="zh-CN" sz="2000" b="1" dirty="0"/>
          </a:p>
          <a:p>
            <a:pPr lvl="1">
              <a:buFontTx/>
              <a:buNone/>
            </a:pPr>
            <a:r>
              <a:rPr lang="en-US" altLang="zh-CN" sz="2000" b="1" dirty="0"/>
              <a:t>void main()</a:t>
            </a:r>
            <a:endParaRPr lang="en-US" altLang="zh-CN" sz="2000" b="1" dirty="0"/>
          </a:p>
          <a:p>
            <a:pPr lvl="1">
              <a:buFontTx/>
              <a:buNone/>
            </a:pPr>
            <a:r>
              <a:rPr lang="en-US" altLang="zh-CN" sz="2000" b="1" dirty="0"/>
              <a:t>{</a:t>
            </a:r>
            <a:endParaRPr lang="en-US" altLang="zh-CN" sz="2000" b="1" dirty="0"/>
          </a:p>
          <a:p>
            <a:pPr lvl="1">
              <a:buFontTx/>
              <a:buNone/>
            </a:pPr>
            <a:r>
              <a:rPr lang="en-US" altLang="zh-CN" sz="2000" b="1" dirty="0"/>
              <a:t>	char s1[100];</a:t>
            </a:r>
            <a:endParaRPr lang="en-US" altLang="zh-CN" sz="2000" b="1" dirty="0"/>
          </a:p>
          <a:p>
            <a:pPr lvl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&lt;&lt;"use </a:t>
            </a:r>
            <a:r>
              <a:rPr lang="en-US" altLang="zh-CN" sz="2000" b="1" dirty="0" err="1"/>
              <a:t>getline</a:t>
            </a:r>
            <a:r>
              <a:rPr lang="en-US" altLang="zh-CN" sz="2000" b="1" dirty="0"/>
              <a:t> input chars: ";</a:t>
            </a:r>
            <a:endParaRPr lang="en-US" altLang="zh-CN" sz="2000" b="1" dirty="0"/>
          </a:p>
          <a:p>
            <a:pPr lvl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cin.getline</a:t>
            </a:r>
            <a:r>
              <a:rPr lang="en-US" altLang="zh-CN" sz="2000" b="1" dirty="0"/>
              <a:t>(s1,50);   </a:t>
            </a:r>
            <a:endParaRPr lang="en-US" altLang="zh-CN" sz="2000" b="1" dirty="0"/>
          </a:p>
          <a:p>
            <a:pPr lvl="1">
              <a:buFontTx/>
              <a:buNone/>
            </a:pPr>
            <a:r>
              <a:rPr lang="en-US" altLang="zh-CN" sz="2000" b="1" dirty="0"/>
              <a:t>	</a:t>
            </a:r>
            <a:r>
              <a:rPr lang="en-US" altLang="zh-CN" sz="2000" b="1" dirty="0" err="1"/>
              <a:t>cout</a:t>
            </a:r>
            <a:r>
              <a:rPr lang="en-US" altLang="zh-CN" sz="2000" b="1" dirty="0"/>
              <a:t>&lt;&lt;s1&lt;&lt;std::</a:t>
            </a:r>
            <a:r>
              <a:rPr lang="en-US" altLang="zh-CN" sz="2000" b="1" dirty="0" err="1"/>
              <a:t>endl</a:t>
            </a:r>
            <a:r>
              <a:rPr lang="en-US" altLang="zh-CN" sz="2000" b="1" dirty="0"/>
              <a:t>;</a:t>
            </a:r>
            <a:endParaRPr lang="en-US" altLang="zh-CN" sz="2000" b="1" dirty="0"/>
          </a:p>
          <a:p>
            <a:pPr lvl="1">
              <a:buFontTx/>
              <a:buNone/>
            </a:pPr>
            <a:r>
              <a:rPr lang="en-US" altLang="zh-CN" sz="2000" b="1" dirty="0"/>
              <a:t>}</a:t>
            </a:r>
            <a:endParaRPr lang="en-US" altLang="zh-CN" sz="2000" b="1" dirty="0">
              <a:solidFill>
                <a:schemeClr val="accent2"/>
              </a:solidFill>
            </a:endParaRPr>
          </a:p>
          <a:p>
            <a:pPr eaLnBrk="1" hangingPunct="1">
              <a:lnSpc>
                <a:spcPct val="80000"/>
              </a:lnSpc>
              <a:buFontTx/>
              <a:buNone/>
            </a:pPr>
            <a:endParaRPr lang="en-US" altLang="zh-CN" sz="2000" b="1" dirty="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3" name="内容占位符 2"/>
          <p:cNvSpPr>
            <a:spLocks noGrp="1"/>
          </p:cNvSpPr>
          <p:nvPr>
            <p:ph idx="1"/>
          </p:nvPr>
        </p:nvSpPr>
        <p:spPr>
          <a:xfrm>
            <a:off x="304800" y="762000"/>
            <a:ext cx="8378825" cy="5857240"/>
          </a:xfrm>
        </p:spPr>
        <p:txBody>
          <a:bodyPr/>
          <a:lstStyle/>
          <a:p>
            <a:pPr marL="0" algn="l">
              <a:buNone/>
            </a:pPr>
            <a:r>
              <a:rPr lang="zh-CN" altLang="zh-CN" sz="2800" dirty="0">
                <a:sym typeface="+mn-ea"/>
              </a:rPr>
              <a:t>3. </a:t>
            </a:r>
            <a:r>
              <a:rPr lang="zh-CN" altLang="zh-CN" sz="2800" dirty="0"/>
              <a:t>Too </a:t>
            </a:r>
            <a:r>
              <a:rPr lang="zh-CN" altLang="zh-CN" sz="2800" dirty="0">
                <a:sym typeface="+mn-ea"/>
              </a:rPr>
              <a:t>many symbols were entered in the previous getline</a:t>
            </a:r>
            <a:endParaRPr lang="zh-CN" altLang="zh-CN" sz="2800" dirty="0"/>
          </a:p>
          <a:p>
            <a:pPr marL="0" indent="0">
              <a:buNone/>
            </a:pP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#include&lt;iostream&gt;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using namespace std;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void main(){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char s1[100];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char s2[10];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"use </a:t>
            </a:r>
            <a:r>
              <a:rPr lang="en-US" altLang="zh-CN" sz="1800" b="1" dirty="0" err="1"/>
              <a:t>getline</a:t>
            </a:r>
            <a:r>
              <a:rPr lang="en-US" altLang="zh-CN" sz="1800" b="1" dirty="0"/>
              <a:t> to input s1:  ";               	//L1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cin.getline</a:t>
            </a:r>
            <a:r>
              <a:rPr lang="en-US" altLang="zh-CN" sz="1800" b="1" dirty="0"/>
              <a:t>(s1, 6);                             	//L2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//	</a:t>
            </a:r>
            <a:r>
              <a:rPr lang="en-US" altLang="zh-CN" sz="1800" b="1" dirty="0" err="1">
                <a:solidFill>
                  <a:srgbClr val="FF0000"/>
                </a:solidFill>
              </a:rPr>
              <a:t>cin.clear</a:t>
            </a:r>
            <a:r>
              <a:rPr lang="en-US" altLang="zh-CN" sz="1800" b="1" dirty="0">
                <a:solidFill>
                  <a:srgbClr val="FF0000"/>
                </a:solidFill>
              </a:rPr>
              <a:t>();                                   		//L3*</a:t>
            </a:r>
            <a:endParaRPr lang="zh-CN" altLang="zh-CN" sz="1800" b="1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altLang="zh-CN" sz="1800" b="1" dirty="0">
                <a:solidFill>
                  <a:srgbClr val="FF0000"/>
                </a:solidFill>
              </a:rPr>
              <a:t>//	</a:t>
            </a:r>
            <a:r>
              <a:rPr lang="en-US" altLang="zh-CN" sz="1800" b="1" dirty="0" err="1">
                <a:solidFill>
                  <a:srgbClr val="FF0000"/>
                </a:solidFill>
              </a:rPr>
              <a:t>cin.ignore</a:t>
            </a:r>
            <a:r>
              <a:rPr lang="en-US" altLang="zh-CN" sz="1800" b="1" dirty="0">
                <a:solidFill>
                  <a:srgbClr val="FF0000"/>
                </a:solidFill>
              </a:rPr>
              <a:t>(1024,'\n');                           </a:t>
            </a:r>
            <a:r>
              <a:rPr lang="en-US" altLang="zh-CN" sz="1800" b="1" dirty="0"/>
              <a:t>	//L4*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"input s2:  " &lt;&lt; 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                  	//L5</a:t>
            </a:r>
            <a:endParaRPr lang="en-US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        </a:t>
            </a:r>
            <a:r>
              <a:rPr lang="en-US" altLang="zh-CN" sz="1800" b="1" dirty="0" err="1"/>
              <a:t>cin.getline</a:t>
            </a:r>
            <a:r>
              <a:rPr lang="en-US" altLang="zh-CN" sz="1800" b="1" dirty="0"/>
              <a:t>(s2, 6);                              	//L6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"s1=" &lt;&lt; s1 &lt;&lt; 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                     	//L7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	</a:t>
            </a:r>
            <a:r>
              <a:rPr lang="en-US" altLang="zh-CN" sz="1800" b="1" dirty="0" err="1"/>
              <a:t>cout</a:t>
            </a:r>
            <a:r>
              <a:rPr lang="en-US" altLang="zh-CN" sz="1800" b="1" dirty="0"/>
              <a:t> &lt;&lt; "s2=" &lt;&lt; s2 &lt;&lt; </a:t>
            </a:r>
            <a:r>
              <a:rPr lang="en-US" altLang="zh-CN" sz="1800" b="1" dirty="0" err="1"/>
              <a:t>endl</a:t>
            </a:r>
            <a:r>
              <a:rPr lang="en-US" altLang="zh-CN" sz="1800" b="1" dirty="0"/>
              <a:t>;                     	//L8</a:t>
            </a:r>
            <a:endParaRPr lang="zh-CN" altLang="zh-CN" sz="1800" b="1" dirty="0"/>
          </a:p>
          <a:p>
            <a:pPr marL="0" indent="0">
              <a:buNone/>
            </a:pPr>
            <a:r>
              <a:rPr lang="en-US" altLang="zh-CN" sz="1800" b="1" dirty="0"/>
              <a:t>}</a:t>
            </a:r>
            <a:endParaRPr lang="zh-CN" altLang="zh-CN" sz="1800" b="1" dirty="0"/>
          </a:p>
          <a:p>
            <a:pPr marL="0" indent="0">
              <a:buNone/>
            </a:pPr>
            <a:endParaRPr lang="zh-CN" altLang="en-US" sz="1800" dirty="0"/>
          </a:p>
        </p:txBody>
      </p:sp>
      <p:sp>
        <p:nvSpPr>
          <p:cNvPr id="4" name="云形 3"/>
          <p:cNvSpPr/>
          <p:nvPr/>
        </p:nvSpPr>
        <p:spPr>
          <a:xfrm>
            <a:off x="3779838" y="1268413"/>
            <a:ext cx="5184775" cy="2232025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sz="2000" b="1">
                <a:solidFill>
                  <a:schemeClr val="tx1"/>
                </a:solidFill>
              </a:rPr>
              <a:t>If the input characters exceed the character length set by getline, getline will set the input invalid bit and close the input stream! </a:t>
            </a:r>
            <a:endParaRPr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7" name="内容占位符 2"/>
          <p:cNvSpPr>
            <a:spLocks noGrp="1"/>
          </p:cNvSpPr>
          <p:nvPr>
            <p:ph idx="1"/>
          </p:nvPr>
        </p:nvSpPr>
        <p:spPr>
          <a:xfrm>
            <a:off x="304800" y="761683"/>
            <a:ext cx="8229600" cy="4525962"/>
          </a:xfrm>
        </p:spPr>
        <p:txBody>
          <a:bodyPr/>
          <a:lstStyle/>
          <a:p>
            <a:pPr marL="0" algn="l">
              <a:buNone/>
            </a:pPr>
            <a:r>
              <a:rPr lang="zh-CN" altLang="zh-CN" sz="2800" dirty="0"/>
              <a:t>4. getline does not read data</a:t>
            </a:r>
            <a:endParaRPr lang="zh-CN" altLang="zh-CN" sz="2800" dirty="0"/>
          </a:p>
          <a:p>
            <a:pPr marL="0" indent="0">
              <a:buFontTx/>
              <a:buNone/>
            </a:pP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#include&lt;iostream&gt;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#include&lt;string&gt;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using namespace std;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void main() {</a:t>
            </a:r>
            <a:endParaRPr lang="en-US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int Sno;</a:t>
            </a:r>
            <a:endParaRPr lang="en-US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/>
              <a:t>char name[10];</a:t>
            </a:r>
            <a:endParaRPr lang="en-US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 err="1"/>
              <a:t>cout</a:t>
            </a:r>
            <a:r>
              <a:rPr lang="en-US" altLang="zh-CN" sz="2000" dirty="0"/>
              <a:t> &lt;&lt; "input Sno:  ";</a:t>
            </a:r>
            <a:endParaRPr lang="en-US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 err="1"/>
              <a:t>cin</a:t>
            </a:r>
            <a:r>
              <a:rPr lang="en-US" altLang="zh-CN" sz="2000" dirty="0"/>
              <a:t> &gt;&gt; Sno;                                          //L1</a:t>
            </a:r>
            <a:endParaRPr lang="en-US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 err="1"/>
              <a:t>cout</a:t>
            </a:r>
            <a:r>
              <a:rPr lang="en-US" altLang="zh-CN" sz="2000" dirty="0"/>
              <a:t> &lt;&lt; "input name:  ";</a:t>
            </a:r>
            <a:endParaRPr lang="en-US" altLang="zh-CN" sz="2000" dirty="0"/>
          </a:p>
          <a:p>
            <a:pPr marL="400050" lvl="1" indent="0">
              <a:buFontTx/>
              <a:buNone/>
            </a:pPr>
            <a:r>
              <a:rPr lang="en-US" altLang="zh-CN" sz="2000" b="1" dirty="0">
                <a:solidFill>
                  <a:srgbClr val="FF0000"/>
                </a:solidFill>
              </a:rPr>
              <a:t>//</a:t>
            </a:r>
            <a:r>
              <a:rPr lang="en-US" altLang="zh-CN" sz="2000" b="1" dirty="0" err="1">
                <a:solidFill>
                  <a:srgbClr val="FF0000"/>
                </a:solidFill>
              </a:rPr>
              <a:t>getchar</a:t>
            </a:r>
            <a:r>
              <a:rPr lang="en-US" altLang="zh-CN" sz="2000" b="1" dirty="0">
                <a:solidFill>
                  <a:srgbClr val="FF0000"/>
                </a:solidFill>
              </a:rPr>
              <a:t>();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marL="400050" lvl="1" indent="0">
              <a:buFontTx/>
              <a:buNone/>
            </a:pPr>
            <a:r>
              <a:rPr lang="en-US" altLang="zh-CN" sz="2000" dirty="0" err="1"/>
              <a:t>cin.getline</a:t>
            </a:r>
            <a:r>
              <a:rPr lang="en-US" altLang="zh-CN" sz="2000" dirty="0"/>
              <a:t>(name, 10);                              //L2</a:t>
            </a:r>
            <a:endParaRPr lang="en-US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 err="1"/>
              <a:t>cout</a:t>
            </a:r>
            <a:r>
              <a:rPr lang="en-US" altLang="zh-CN" sz="2000" dirty="0"/>
              <a:t> &lt;&lt; "Sno:" &lt;&lt; Sno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400050" lvl="1" indent="0">
              <a:buFontTx/>
              <a:buNone/>
            </a:pPr>
            <a:r>
              <a:rPr lang="en-US" altLang="zh-CN" sz="2000" dirty="0" err="1"/>
              <a:t>cout</a:t>
            </a:r>
            <a:r>
              <a:rPr lang="en-US" altLang="zh-CN" sz="2000" dirty="0"/>
              <a:t> &lt;&lt; "name:" &lt;&lt; name &lt;&lt; </a:t>
            </a:r>
            <a:r>
              <a:rPr lang="en-US" altLang="zh-CN" sz="2000" dirty="0" err="1"/>
              <a:t>endl</a:t>
            </a:r>
            <a:r>
              <a:rPr lang="en-US" altLang="zh-CN" sz="2000" dirty="0"/>
              <a:t>;</a:t>
            </a:r>
            <a:endParaRPr lang="en-US" altLang="zh-CN" sz="2000" dirty="0"/>
          </a:p>
          <a:p>
            <a:pPr marL="0" indent="0">
              <a:buFontTx/>
              <a:buNone/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4" name="云形 3"/>
          <p:cNvSpPr/>
          <p:nvPr/>
        </p:nvSpPr>
        <p:spPr>
          <a:xfrm>
            <a:off x="3081655" y="1268730"/>
            <a:ext cx="5605145" cy="2232025"/>
          </a:xfrm>
          <a:prstGeom prst="cloud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sz="2000" b="1">
                <a:solidFill>
                  <a:schemeClr val="tx1"/>
                </a:solidFill>
              </a:rPr>
              <a:t>Immediately after</a:t>
            </a:r>
            <a:r>
              <a:rPr lang="en-US" sz="2000" b="1">
                <a:solidFill>
                  <a:schemeClr val="tx1"/>
                </a:solidFill>
              </a:rPr>
              <a:t> </a:t>
            </a:r>
            <a:r>
              <a:rPr sz="2000" b="1">
                <a:solidFill>
                  <a:schemeClr val="tx1"/>
                </a:solidFill>
              </a:rPr>
              <a:t>the cin statement, getline will read the "\n" left in the input </a:t>
            </a:r>
            <a:r>
              <a:rPr lang="en-US" sz="2000" b="1">
                <a:solidFill>
                  <a:schemeClr val="tx1"/>
                </a:solidFill>
              </a:rPr>
              <a:t>stream</a:t>
            </a:r>
            <a:r>
              <a:rPr sz="2000" b="1">
                <a:solidFill>
                  <a:schemeClr val="tx1"/>
                </a:solidFill>
              </a:rPr>
              <a:t> by the previous statement and end.</a:t>
            </a:r>
            <a:endParaRPr sz="2000" b="1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ldLvl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686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typedef</a:t>
            </a:r>
            <a:endParaRPr lang="en-US" altLang="zh-CN" dirty="0"/>
          </a:p>
        </p:txBody>
      </p:sp>
      <p:sp>
        <p:nvSpPr>
          <p:cNvPr id="68611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Use </a:t>
            </a:r>
            <a:r>
              <a:rPr lang="en-US" altLang="zh-CN" b="1" dirty="0">
                <a:solidFill>
                  <a:srgbClr val="0000FF"/>
                </a:solidFill>
              </a:rPr>
              <a:t>typedef</a:t>
            </a:r>
            <a:r>
              <a:rPr lang="en-US" altLang="zh-CN" dirty="0"/>
              <a:t> to create an identifier of a type</a:t>
            </a:r>
            <a:endParaRPr lang="en-US" altLang="zh-CN" dirty="0"/>
          </a:p>
          <a:p>
            <a:pPr eaLnBrk="1" hangingPunct="1">
              <a:buNone/>
            </a:pPr>
            <a:r>
              <a:rPr lang="en-US" altLang="zh-CN" dirty="0"/>
              <a:t>          </a:t>
            </a:r>
            <a:r>
              <a:rPr lang="en-US" altLang="zh-CN" b="1" i="1" dirty="0">
                <a:solidFill>
                  <a:srgbClr val="0000FF"/>
                </a:solidFill>
              </a:rPr>
              <a:t>typedef type-name alias</a:t>
            </a:r>
            <a:endParaRPr lang="en-US" altLang="zh-CN" b="1" i="1" dirty="0">
              <a:solidFill>
                <a:srgbClr val="0000FF"/>
              </a:solidFill>
            </a:endParaRPr>
          </a:p>
          <a:p>
            <a:pPr eaLnBrk="1" hangingPunct="1">
              <a:buNone/>
            </a:pPr>
            <a:r>
              <a:rPr lang="en-US" altLang="zh-CN" dirty="0"/>
              <a:t>    </a:t>
            </a:r>
            <a:r>
              <a:rPr lang="en-US" altLang="zh-CN" sz="2800" dirty="0"/>
              <a:t>typedef int INT;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    typedef double</a:t>
            </a:r>
            <a:r>
              <a:rPr lang="zh-CN" altLang="en-US" sz="2800" dirty="0"/>
              <a:t>（*</a:t>
            </a:r>
            <a:r>
              <a:rPr lang="en-US" altLang="zh-CN" sz="2800" dirty="0"/>
              <a:t>DblArrPtr</a:t>
            </a:r>
            <a:r>
              <a:rPr lang="zh-CN" altLang="en-US" sz="2800" dirty="0"/>
              <a:t>）</a:t>
            </a:r>
            <a:r>
              <a:rPr lang="en-US" altLang="zh-CN" sz="2800" dirty="0"/>
              <a:t>[10];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    INT anInt;</a:t>
            </a:r>
            <a:endParaRPr lang="en-US" altLang="zh-CN" sz="2800" dirty="0"/>
          </a:p>
          <a:p>
            <a:pPr eaLnBrk="1" hangingPunct="1">
              <a:buNone/>
            </a:pPr>
            <a:r>
              <a:rPr lang="en-US" altLang="zh-CN" sz="2800" dirty="0"/>
              <a:t>     DblArrPtr dblArr;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80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charRg st="80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01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charRg st="101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38" end="15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8611">
                                            <p:txEl>
                                              <p:charRg st="138" end="15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54" end="1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68611">
                                            <p:txEl>
                                              <p:charRg st="154" end="1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789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Implicit conversions</a:t>
            </a:r>
            <a:endParaRPr lang="en-US" altLang="zh-CN" dirty="0"/>
          </a:p>
        </p:txBody>
      </p:sp>
      <p:sp>
        <p:nvSpPr>
          <p:cNvPr id="135171" name="Rectangle 3"/>
          <p:cNvSpPr>
            <a:spLocks noGrp="1"/>
          </p:cNvSpPr>
          <p:nvPr>
            <p:ph idx="1"/>
          </p:nvPr>
        </p:nvSpPr>
        <p:spPr>
          <a:xfrm>
            <a:off x="457200" y="1719263"/>
            <a:ext cx="6059488" cy="4949825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Expressions with operands of different data type </a:t>
            </a:r>
            <a:r>
              <a:rPr lang="zh-CN" altLang="en-US" sz="2400" dirty="0"/>
              <a:t>：”</a:t>
            </a:r>
            <a:r>
              <a:rPr lang="en-US" altLang="zh-CN" sz="2400" dirty="0"/>
              <a:t>smaller” type converts to the “wider” type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400" dirty="0"/>
              <a:t>assignment</a:t>
            </a:r>
            <a:endParaRPr lang="en-US" altLang="zh-CN" sz="24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900" dirty="0"/>
              <a:t>Float point value to an int variable: discard the fractional part</a:t>
            </a:r>
            <a:endParaRPr lang="en-US" altLang="zh-CN" sz="19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900" dirty="0"/>
              <a:t>Integer value to a float variable, save in exponential form without changing the value</a:t>
            </a:r>
            <a:endParaRPr lang="en-US" altLang="zh-CN" sz="1900" dirty="0"/>
          </a:p>
          <a:p>
            <a:pPr eaLnBrk="1" hangingPunct="1">
              <a:lnSpc>
                <a:spcPct val="80000"/>
              </a:lnSpc>
              <a:buFont typeface="Wingdings" panose="05000000000000000000" pitchFamily="2" charset="2"/>
              <a:buChar char="Ø"/>
            </a:pPr>
            <a:r>
              <a:rPr lang="en-US" altLang="zh-CN" sz="1900" dirty="0"/>
              <a:t>int</a:t>
            </a:r>
            <a:r>
              <a:rPr lang="zh-CN" altLang="en-US" sz="1900" dirty="0"/>
              <a:t>、</a:t>
            </a:r>
            <a:r>
              <a:rPr lang="en-US" altLang="zh-CN" sz="1900" dirty="0"/>
              <a:t>short</a:t>
            </a:r>
            <a:r>
              <a:rPr lang="zh-CN" altLang="en-US" sz="1900" dirty="0"/>
              <a:t>、</a:t>
            </a:r>
            <a:r>
              <a:rPr lang="en-US" altLang="zh-CN" sz="1900" dirty="0"/>
              <a:t>long value to char variable, only send the value saved in the lower 8 bit to the variable</a:t>
            </a:r>
            <a:endParaRPr lang="en-US" altLang="zh-CN" sz="19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dirty="0"/>
              <a:t>         short int i=289;</a:t>
            </a:r>
            <a:endParaRPr lang="en-US" altLang="zh-CN" sz="19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dirty="0"/>
              <a:t>         char c;</a:t>
            </a:r>
            <a:endParaRPr lang="en-US" altLang="zh-CN" sz="1900" dirty="0"/>
          </a:p>
          <a:p>
            <a:pPr eaLnBrk="1" hangingPunct="1">
              <a:lnSpc>
                <a:spcPct val="80000"/>
              </a:lnSpc>
              <a:buNone/>
            </a:pPr>
            <a:r>
              <a:rPr lang="en-US" altLang="zh-CN" sz="1900" dirty="0"/>
              <a:t>          c=i;</a:t>
            </a:r>
            <a:endParaRPr lang="en-US" altLang="zh-CN" sz="1900" dirty="0"/>
          </a:p>
          <a:p>
            <a:pPr eaLnBrk="1" hangingPunct="1">
              <a:lnSpc>
                <a:spcPct val="80000"/>
              </a:lnSpc>
            </a:pPr>
            <a:r>
              <a:rPr lang="en-US" altLang="zh-CN" sz="2200" dirty="0"/>
              <a:t>Actual arguments </a:t>
            </a:r>
            <a:r>
              <a:rPr lang="zh-CN" altLang="en-US" sz="2200" dirty="0"/>
              <a:t>（实参） </a:t>
            </a:r>
            <a:r>
              <a:rPr lang="en-US" altLang="zh-CN" sz="2200" dirty="0"/>
              <a:t>pass value to formal arguments </a:t>
            </a:r>
            <a:r>
              <a:rPr lang="zh-CN" altLang="en-US" sz="2200" dirty="0"/>
              <a:t>（形参）</a:t>
            </a:r>
            <a:endParaRPr lang="zh-CN" altLang="en-US" sz="2200" dirty="0"/>
          </a:p>
        </p:txBody>
      </p:sp>
      <p:sp>
        <p:nvSpPr>
          <p:cNvPr id="135172" name="Text Box 4"/>
          <p:cNvSpPr txBox="1"/>
          <p:nvPr/>
        </p:nvSpPr>
        <p:spPr>
          <a:xfrm>
            <a:off x="7380288" y="2852738"/>
            <a:ext cx="140335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char,short</a:t>
            </a:r>
            <a:endParaRPr lang="en-US" altLang="zh-CN" sz="1800" dirty="0"/>
          </a:p>
        </p:txBody>
      </p:sp>
      <p:sp>
        <p:nvSpPr>
          <p:cNvPr id="135173" name="Line 5"/>
          <p:cNvSpPr/>
          <p:nvPr/>
        </p:nvSpPr>
        <p:spPr>
          <a:xfrm flipH="1">
            <a:off x="6948488" y="3068638"/>
            <a:ext cx="360362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174" name="Text Box 6"/>
          <p:cNvSpPr txBox="1"/>
          <p:nvPr/>
        </p:nvSpPr>
        <p:spPr>
          <a:xfrm>
            <a:off x="6516688" y="2901950"/>
            <a:ext cx="647700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int</a:t>
            </a:r>
            <a:endParaRPr lang="en-US" altLang="zh-CN" sz="1800" dirty="0"/>
          </a:p>
        </p:txBody>
      </p:sp>
      <p:sp>
        <p:nvSpPr>
          <p:cNvPr id="135175" name="Line 7"/>
          <p:cNvSpPr/>
          <p:nvPr/>
        </p:nvSpPr>
        <p:spPr>
          <a:xfrm flipV="1">
            <a:off x="6732588" y="2708275"/>
            <a:ext cx="0" cy="288925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176" name="Text Box 8"/>
          <p:cNvSpPr txBox="1"/>
          <p:nvPr/>
        </p:nvSpPr>
        <p:spPr>
          <a:xfrm>
            <a:off x="6227763" y="2276475"/>
            <a:ext cx="1223962" cy="3667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unsigned</a:t>
            </a:r>
            <a:endParaRPr lang="en-US" altLang="zh-CN" sz="1800" dirty="0"/>
          </a:p>
        </p:txBody>
      </p:sp>
      <p:sp>
        <p:nvSpPr>
          <p:cNvPr id="135177" name="Line 9"/>
          <p:cNvSpPr/>
          <p:nvPr/>
        </p:nvSpPr>
        <p:spPr>
          <a:xfrm flipV="1">
            <a:off x="6732588" y="1916113"/>
            <a:ext cx="0" cy="360362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178" name="Text Box 10"/>
          <p:cNvSpPr txBox="1"/>
          <p:nvPr/>
        </p:nvSpPr>
        <p:spPr>
          <a:xfrm>
            <a:off x="6443663" y="1557338"/>
            <a:ext cx="8636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long</a:t>
            </a:r>
            <a:endParaRPr lang="en-US" altLang="zh-CN" sz="1800" dirty="0"/>
          </a:p>
        </p:txBody>
      </p:sp>
      <p:sp>
        <p:nvSpPr>
          <p:cNvPr id="135179" name="Line 11"/>
          <p:cNvSpPr/>
          <p:nvPr/>
        </p:nvSpPr>
        <p:spPr>
          <a:xfrm flipV="1">
            <a:off x="6732588" y="1196975"/>
            <a:ext cx="0" cy="43180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180" name="Text Box 12"/>
          <p:cNvSpPr txBox="1"/>
          <p:nvPr/>
        </p:nvSpPr>
        <p:spPr>
          <a:xfrm>
            <a:off x="6300788" y="836613"/>
            <a:ext cx="10795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double</a:t>
            </a:r>
            <a:endParaRPr lang="en-US" altLang="zh-CN" sz="1800" dirty="0"/>
          </a:p>
        </p:txBody>
      </p:sp>
      <p:sp>
        <p:nvSpPr>
          <p:cNvPr id="135181" name="Text Box 13"/>
          <p:cNvSpPr txBox="1"/>
          <p:nvPr/>
        </p:nvSpPr>
        <p:spPr>
          <a:xfrm>
            <a:off x="7308850" y="836613"/>
            <a:ext cx="863600" cy="366712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en-US" altLang="zh-CN" sz="1800" dirty="0"/>
              <a:t>float</a:t>
            </a:r>
            <a:endParaRPr lang="en-US" altLang="zh-CN" sz="1800" dirty="0"/>
          </a:p>
        </p:txBody>
      </p:sp>
      <p:sp>
        <p:nvSpPr>
          <p:cNvPr id="135182" name="Line 14"/>
          <p:cNvSpPr/>
          <p:nvPr/>
        </p:nvSpPr>
        <p:spPr>
          <a:xfrm flipH="1">
            <a:off x="7092950" y="1052513"/>
            <a:ext cx="287338" cy="0"/>
          </a:xfrm>
          <a:prstGeom prst="line">
            <a:avLst/>
          </a:prstGeom>
          <a:ln w="9525" cap="flat" cmpd="sng">
            <a:solidFill>
              <a:schemeClr val="tx1"/>
            </a:solidFill>
            <a:prstDash val="solid"/>
            <a:headEnd type="none" w="med" len="med"/>
            <a:tailEnd type="triangle" w="med" len="med"/>
          </a:ln>
        </p:spPr>
      </p:sp>
      <p:sp>
        <p:nvSpPr>
          <p:cNvPr id="135184" name="Text Box 16"/>
          <p:cNvSpPr txBox="1"/>
          <p:nvPr/>
        </p:nvSpPr>
        <p:spPr>
          <a:xfrm>
            <a:off x="6781800" y="4689475"/>
            <a:ext cx="457200" cy="3397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/>
              <a:t>i=</a:t>
            </a:r>
            <a:endParaRPr lang="en-US" altLang="zh-CN" sz="1800" dirty="0"/>
          </a:p>
        </p:txBody>
      </p:sp>
      <p:sp>
        <p:nvSpPr>
          <p:cNvPr id="37904" name="Rectangle 17"/>
          <p:cNvSpPr/>
          <p:nvPr/>
        </p:nvSpPr>
        <p:spPr>
          <a:xfrm>
            <a:off x="6629400" y="4572000"/>
            <a:ext cx="1752600" cy="685800"/>
          </a:xfrm>
          <a:prstGeom prst="rect">
            <a:avLst/>
          </a:prstGeom>
          <a:noFill/>
          <a:ln w="9525">
            <a:noFill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FontTx/>
              <a:buNone/>
            </a:pPr>
            <a:endParaRPr lang="zh-CN" altLang="en-US" sz="1800" dirty="0"/>
          </a:p>
        </p:txBody>
      </p:sp>
      <p:grpSp>
        <p:nvGrpSpPr>
          <p:cNvPr id="2" name="Group 23"/>
          <p:cNvGrpSpPr/>
          <p:nvPr/>
        </p:nvGrpSpPr>
        <p:grpSpPr>
          <a:xfrm>
            <a:off x="6553200" y="4495800"/>
            <a:ext cx="1905000" cy="762000"/>
            <a:chOff x="4128" y="2832"/>
            <a:chExt cx="1200" cy="480"/>
          </a:xfrm>
        </p:grpSpPr>
        <p:sp>
          <p:nvSpPr>
            <p:cNvPr id="37909" name="Text Box 15"/>
            <p:cNvSpPr txBox="1"/>
            <p:nvPr/>
          </p:nvSpPr>
          <p:spPr>
            <a:xfrm>
              <a:off x="4427" y="2948"/>
              <a:ext cx="768" cy="214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4.8+m-2</a:t>
              </a:r>
              <a:endParaRPr lang="en-US" altLang="zh-CN" sz="1800" dirty="0"/>
            </a:p>
          </p:txBody>
        </p:sp>
        <p:sp>
          <p:nvSpPr>
            <p:cNvPr id="37910" name="Rectangle 18"/>
            <p:cNvSpPr/>
            <p:nvPr/>
          </p:nvSpPr>
          <p:spPr>
            <a:xfrm>
              <a:off x="4128" y="2832"/>
              <a:ext cx="1200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90000"/>
                </a:lnSpc>
                <a:buFontTx/>
                <a:buNone/>
              </a:pPr>
              <a:endParaRPr lang="zh-CN" altLang="en-US" sz="1800" dirty="0"/>
            </a:p>
          </p:txBody>
        </p:sp>
      </p:grpSp>
      <p:grpSp>
        <p:nvGrpSpPr>
          <p:cNvPr id="3" name="Group 21"/>
          <p:cNvGrpSpPr/>
          <p:nvPr/>
        </p:nvGrpSpPr>
        <p:grpSpPr>
          <a:xfrm>
            <a:off x="6553200" y="3429000"/>
            <a:ext cx="2286000" cy="762000"/>
            <a:chOff x="4128" y="2160"/>
            <a:chExt cx="1440" cy="480"/>
          </a:xfrm>
        </p:grpSpPr>
        <p:sp>
          <p:nvSpPr>
            <p:cNvPr id="37907" name="Text Box 19"/>
            <p:cNvSpPr txBox="1"/>
            <p:nvPr/>
          </p:nvSpPr>
          <p:spPr>
            <a:xfrm>
              <a:off x="4176" y="2160"/>
              <a:ext cx="1392" cy="457"/>
            </a:xfrm>
            <a:prstGeom prst="rect">
              <a:avLst/>
            </a:prstGeom>
            <a:noFill/>
            <a:ln w="9525">
              <a:noFill/>
            </a:ln>
          </p:spPr>
          <p:txBody>
            <a:bodyPr>
              <a:spAutoFit/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342900" lvl="0" indent="-342900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‘0’&lt;‘9’</a:t>
              </a:r>
              <a:endParaRPr lang="en-US" altLang="zh-CN" sz="1800" dirty="0"/>
            </a:p>
            <a:p>
              <a:pPr marL="342900" lvl="0" indent="-342900" eaLnBrk="1" hangingPunct="1">
                <a:lnSpc>
                  <a:spcPct val="90000"/>
                </a:lnSpc>
                <a:spcBef>
                  <a:spcPct val="50000"/>
                </a:spcBef>
                <a:buFontTx/>
                <a:buNone/>
              </a:pPr>
              <a:r>
                <a:rPr lang="en-US" altLang="zh-CN" sz="1800" dirty="0"/>
                <a:t> ‘0’&lt;9</a:t>
              </a:r>
              <a:endParaRPr lang="en-US" altLang="zh-CN" sz="1800" dirty="0"/>
            </a:p>
          </p:txBody>
        </p:sp>
        <p:sp>
          <p:nvSpPr>
            <p:cNvPr id="37908" name="Rectangle 20"/>
            <p:cNvSpPr/>
            <p:nvPr/>
          </p:nvSpPr>
          <p:spPr>
            <a:xfrm>
              <a:off x="4128" y="2160"/>
              <a:ext cx="624" cy="480"/>
            </a:xfrm>
            <a:prstGeom prst="rect">
              <a:avLst/>
            </a:prstGeom>
            <a:noFill/>
            <a:ln w="9525" cap="flat" cmpd="sng">
              <a:solidFill>
                <a:schemeClr val="tx1"/>
              </a:solidFill>
              <a:prstDash val="solid"/>
              <a:miter/>
              <a:headEnd type="none" w="med" len="med"/>
              <a:tailEnd type="none" w="med" len="med"/>
            </a:ln>
          </p:spPr>
          <p:txBody>
            <a:bodyPr wrap="none" anchor="ctr" anchorCtr="0"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75000"/>
                <a:buFont typeface="Wingdings" panose="05000000000000000000" pitchFamily="2" charset="2"/>
                <a:buChar char="n"/>
                <a:defRPr sz="3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¨"/>
                <a:defRPr sz="2800">
                  <a:solidFill>
                    <a:schemeClr val="tx1"/>
                  </a:solidFill>
                  <a:latin typeface="+mn-lt"/>
                  <a:ea typeface="+mn-ea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SzPct val="65000"/>
                <a:buFont typeface="Wingdings" panose="05000000000000000000" pitchFamily="2" charset="2"/>
                <a:buChar char="n"/>
                <a:defRPr sz="2400">
                  <a:solidFill>
                    <a:schemeClr val="tx1"/>
                  </a:solidFill>
                  <a:latin typeface="+mn-lt"/>
                  <a:ea typeface="+mn-ea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2"/>
                </a:buClr>
                <a:buSzPct val="70000"/>
                <a:buFont typeface="Wingdings" panose="05000000000000000000" pitchFamily="2" charset="2"/>
                <a:buChar char="¨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bg2"/>
                </a:buClr>
                <a:buFont typeface="Wingdings" panose="05000000000000000000" pitchFamily="2" charset="2"/>
                <a:buChar char="§"/>
                <a:defRPr sz="2000">
                  <a:solidFill>
                    <a:schemeClr val="tx1"/>
                  </a:solidFill>
                  <a:latin typeface="+mn-lt"/>
                  <a:ea typeface="+mn-ea"/>
                </a:defRPr>
              </a:lvl5pPr>
            </a:lstStyle>
            <a:p>
              <a:pPr marL="0" lvl="0" indent="0" eaLnBrk="1" hangingPunct="1">
                <a:lnSpc>
                  <a:spcPct val="90000"/>
                </a:lnSpc>
                <a:buFontTx/>
                <a:buNone/>
              </a:pPr>
              <a:endParaRPr lang="zh-CN" altLang="en-US" sz="18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0" end="9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5171">
                                            <p:txEl>
                                              <p:charRg st="0" end="9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5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135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135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135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135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5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1351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51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51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1351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1351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94" end="10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7" dur="500"/>
                                        <p:tgtEl>
                                          <p:spTgt spid="135171">
                                            <p:txEl>
                                              <p:charRg st="94" end="10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105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2" dur="500"/>
                                        <p:tgtEl>
                                          <p:spTgt spid="135171">
                                            <p:txEl>
                                              <p:charRg st="105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7" dur="500"/>
                                        <p:tgtEl>
                                          <p:spTgt spid="1351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171" end="2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2" dur="500"/>
                                        <p:tgtEl>
                                          <p:spTgt spid="135171">
                                            <p:txEl>
                                              <p:charRg st="171" end="2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258" end="35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7" dur="500"/>
                                        <p:tgtEl>
                                          <p:spTgt spid="135171">
                                            <p:txEl>
                                              <p:charRg st="258" end="35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358" end="3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2" dur="500"/>
                                        <p:tgtEl>
                                          <p:spTgt spid="135171">
                                            <p:txEl>
                                              <p:charRg st="358" end="3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384" end="4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7" dur="500"/>
                                        <p:tgtEl>
                                          <p:spTgt spid="135171">
                                            <p:txEl>
                                              <p:charRg st="384" end="4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401" end="4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2" dur="500"/>
                                        <p:tgtEl>
                                          <p:spTgt spid="135171">
                                            <p:txEl>
                                              <p:charRg st="401" end="4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171">
                                            <p:txEl>
                                              <p:charRg st="416" end="4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7" dur="500"/>
                                        <p:tgtEl>
                                          <p:spTgt spid="135171">
                                            <p:txEl>
                                              <p:charRg st="416" end="4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172" grpId="0"/>
      <p:bldP spid="135174" grpId="0"/>
      <p:bldP spid="135176" grpId="0"/>
      <p:bldP spid="135178" grpId="0"/>
      <p:bldP spid="135180" grpId="0"/>
      <p:bldP spid="135181" grpId="0"/>
      <p:bldP spid="135184" grpId="0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891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Explicit type conversion</a:t>
            </a:r>
            <a:endParaRPr lang="en-US" altLang="zh-CN" dirty="0"/>
          </a:p>
        </p:txBody>
      </p:sp>
      <p:sp>
        <p:nvSpPr>
          <p:cNvPr id="68611" name="Rectangle 3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30580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SzPct val="75000"/>
            </a:pPr>
            <a:r>
              <a:rPr lang="en-US" altLang="zh-CN" sz="2300" dirty="0">
                <a:latin typeface="+mn-lt"/>
                <a:ea typeface="+mn-ea"/>
                <a:cs typeface="+mn-cs"/>
              </a:rPr>
              <a:t>Explicit type conversion using type cast operator</a:t>
            </a:r>
            <a:endParaRPr lang="en-US" altLang="zh-CN" sz="2300" dirty="0">
              <a:latin typeface="+mn-lt"/>
              <a:ea typeface="+mn-ea"/>
              <a:cs typeface="+mn-cs"/>
            </a:endParaRPr>
          </a:p>
          <a:p>
            <a:pPr lvl="1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Char char="Ø"/>
            </a:pPr>
            <a:r>
              <a:rPr lang="en-US" altLang="zh-CN" sz="1800" dirty="0">
                <a:latin typeface="+mn-lt"/>
                <a:ea typeface="+mn-ea"/>
              </a:rPr>
              <a:t>C notation</a:t>
            </a:r>
            <a:r>
              <a:rPr lang="zh-CN" altLang="en-US" sz="1800" dirty="0">
                <a:latin typeface="+mn-lt"/>
                <a:ea typeface="+mn-ea"/>
              </a:rPr>
              <a:t>：</a:t>
            </a:r>
            <a:r>
              <a:rPr lang="en-US" altLang="zh-CN" sz="1800" b="1" i="1" dirty="0">
                <a:solidFill>
                  <a:srgbClr val="0000FF"/>
                </a:solidFill>
                <a:latin typeface="+mn-lt"/>
                <a:ea typeface="+mn-ea"/>
              </a:rPr>
              <a:t>(type-name) expression</a:t>
            </a:r>
            <a:r>
              <a:rPr lang="en-US" altLang="zh-CN" sz="1800" dirty="0">
                <a:latin typeface="+mn-lt"/>
                <a:ea typeface="+mn-ea"/>
              </a:rPr>
              <a:t> or </a:t>
            </a:r>
            <a:r>
              <a:rPr lang="en-US" altLang="zh-CN" sz="1800" b="1" i="1" dirty="0">
                <a:solidFill>
                  <a:srgbClr val="0000FF"/>
                </a:solidFill>
                <a:latin typeface="+mn-lt"/>
                <a:ea typeface="+mn-ea"/>
              </a:rPr>
              <a:t>(type-name) (expression)</a:t>
            </a:r>
            <a:r>
              <a:rPr lang="en-US" altLang="zh-CN" sz="1800" dirty="0">
                <a:latin typeface="+mn-lt"/>
                <a:ea typeface="+mn-ea"/>
              </a:rPr>
              <a:t> </a:t>
            </a:r>
            <a:endParaRPr lang="en-US" altLang="zh-CN" sz="1800" dirty="0">
              <a:latin typeface="+mn-lt"/>
              <a:ea typeface="+mn-ea"/>
            </a:endParaRPr>
          </a:p>
          <a:p>
            <a:pPr lvl="1" eaLnBrk="1" hangingPunct="1">
              <a:lnSpc>
                <a:spcPct val="90000"/>
              </a:lnSpc>
              <a:buSzPct val="80000"/>
              <a:buFont typeface="Wingdings" panose="05000000000000000000" pitchFamily="2" charset="2"/>
              <a:buNone/>
            </a:pPr>
            <a:r>
              <a:rPr lang="en-US" altLang="zh-CN" sz="1800" dirty="0">
                <a:latin typeface="+mn-lt"/>
                <a:ea typeface="+mn-ea"/>
              </a:rPr>
              <a:t>     C++ notation</a:t>
            </a:r>
            <a:r>
              <a:rPr lang="zh-CN" altLang="en-US" sz="1800" dirty="0">
                <a:latin typeface="+mn-lt"/>
                <a:ea typeface="+mn-ea"/>
              </a:rPr>
              <a:t>： </a:t>
            </a:r>
            <a:r>
              <a:rPr lang="en-US" altLang="zh-CN" sz="1800" b="1" i="1" dirty="0">
                <a:solidFill>
                  <a:srgbClr val="0000FF"/>
                </a:solidFill>
                <a:latin typeface="+mn-lt"/>
                <a:ea typeface="+mn-ea"/>
              </a:rPr>
              <a:t>type-name (expression)</a:t>
            </a:r>
            <a:endParaRPr lang="en-US" altLang="zh-CN" sz="1800" b="1" i="1" dirty="0">
              <a:solidFill>
                <a:srgbClr val="0000FF"/>
              </a:solidFill>
              <a:latin typeface="+mn-lt"/>
              <a:ea typeface="+mn-ea"/>
            </a:endParaRPr>
          </a:p>
          <a:p>
            <a:pPr eaLnBrk="1" hangingPunct="1">
              <a:lnSpc>
                <a:spcPct val="90000"/>
              </a:lnSpc>
              <a:buSzPct val="75000"/>
            </a:pPr>
            <a:r>
              <a:rPr lang="en-US" altLang="zh-CN" sz="2300" dirty="0">
                <a:latin typeface="+mn-lt"/>
                <a:ea typeface="+mn-ea"/>
                <a:cs typeface="+mn-cs"/>
              </a:rPr>
              <a:t>The functional-call notation can not be used if the type is compound </a:t>
            </a:r>
            <a:endParaRPr lang="en-US" altLang="zh-CN" sz="23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lt"/>
                <a:ea typeface="+mn-ea"/>
                <a:cs typeface="+mn-cs"/>
              </a:rPr>
              <a:t>    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void *q;       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                                    int *p;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                                    p=int *(q);</a:t>
            </a:r>
            <a:r>
              <a:rPr lang="en-US" altLang="zh-CN" sz="2000" dirty="0">
                <a:latin typeface="+mn-lt"/>
                <a:ea typeface="+mn-ea"/>
                <a:cs typeface="+mn-cs"/>
              </a:rPr>
              <a:t>    </a:t>
            </a:r>
            <a:r>
              <a:rPr lang="en-US" altLang="zh-CN" sz="2000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// error, we can only use p=(int *) q;</a:t>
            </a:r>
            <a:endParaRPr lang="en-US" altLang="zh-CN" sz="2000" dirty="0">
              <a:solidFill>
                <a:srgbClr val="0000FF"/>
              </a:solidFill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</a:pPr>
            <a:r>
              <a:rPr lang="en-US" altLang="zh-CN" sz="2300" dirty="0">
                <a:latin typeface="+mn-lt"/>
                <a:ea typeface="+mn-ea"/>
                <a:cs typeface="+mn-cs"/>
              </a:rPr>
              <a:t>Use typedef to create and identifier of the required type</a:t>
            </a:r>
            <a:endParaRPr lang="en-US" altLang="zh-CN" sz="2300" dirty="0">
              <a:latin typeface="+mn-lt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dirty="0">
                <a:latin typeface="+mn-lt"/>
                <a:ea typeface="+mn-ea"/>
                <a:cs typeface="+mn-cs"/>
              </a:rPr>
              <a:t>                                 </a:t>
            </a: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typedef int * int_pt;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None/>
            </a:pPr>
            <a:r>
              <a:rPr lang="en-US" altLang="zh-CN" sz="2000" b="1" dirty="0">
                <a:latin typeface="Times New Roman" panose="02020603050405020304" pitchFamily="18" charset="0"/>
                <a:ea typeface="+mn-ea"/>
                <a:cs typeface="+mn-cs"/>
              </a:rPr>
              <a:t>                                     p=int_pt(q);</a:t>
            </a: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  <a:p>
            <a:pPr eaLnBrk="1" hangingPunct="1">
              <a:lnSpc>
                <a:spcPct val="90000"/>
              </a:lnSpc>
              <a:buSzPct val="75000"/>
              <a:buFont typeface="Wingdings" panose="05000000000000000000" pitchFamily="2" charset="2"/>
              <a:buNone/>
            </a:pPr>
            <a:endParaRPr lang="en-US" altLang="zh-CN" sz="2000" b="1" dirty="0">
              <a:latin typeface="Times New Roman" panose="02020603050405020304" pitchFamily="18" charset="0"/>
              <a:ea typeface="+mn-ea"/>
              <a:cs typeface="+mn-c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155" end="22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68611">
                                            <p:txEl>
                                              <p:charRg st="155" end="22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225" end="27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68611">
                                            <p:txEl>
                                              <p:charRg st="225" end="27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273" end="3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8611">
                                            <p:txEl>
                                              <p:charRg st="273" end="3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317" end="40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8611">
                                            <p:txEl>
                                              <p:charRg st="317" end="40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407" end="46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68611">
                                            <p:txEl>
                                              <p:charRg st="407" end="46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465" end="52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68611">
                                            <p:txEl>
                                              <p:charRg st="465" end="52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611">
                                            <p:txEl>
                                              <p:charRg st="520" end="5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68611">
                                            <p:txEl>
                                              <p:charRg st="520" end="5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9938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r>
              <a:rPr lang="en-US" altLang="zh-CN" dirty="0"/>
              <a:t>New  cast operators added in C++</a:t>
            </a:r>
            <a:endParaRPr lang="zh-CN" altLang="en-US" dirty="0"/>
          </a:p>
        </p:txBody>
      </p:sp>
      <p:sp>
        <p:nvSpPr>
          <p:cNvPr id="39939" name="内容占位符 2"/>
          <p:cNvSpPr>
            <a:spLocks noGrp="1"/>
          </p:cNvSpPr>
          <p:nvPr>
            <p:ph sz="half" idx="1"/>
          </p:nvPr>
        </p:nvSpPr>
        <p:spPr>
          <a:xfrm>
            <a:off x="457200" y="1981200"/>
            <a:ext cx="8326438" cy="3886200"/>
          </a:xfrm>
        </p:spPr>
        <p:txBody>
          <a:bodyPr vert="horz" wrap="square" lIns="91440" tIns="45720" rIns="91440" bIns="45720" anchor="t" anchorCtr="0"/>
          <a:p>
            <a:pPr>
              <a:buSzPct val="75000"/>
            </a:pPr>
            <a:r>
              <a:rPr lang="en-US" altLang="zh-CN" dirty="0">
                <a:latin typeface="+mn-lt"/>
                <a:ea typeface="+mn-ea"/>
                <a:cs typeface="+mn-cs"/>
              </a:rPr>
              <a:t>const_cast : </a:t>
            </a:r>
            <a:r>
              <a:rPr lang="en-US" altLang="zh-CN" dirty="0">
                <a:solidFill>
                  <a:srgbClr val="0000FF"/>
                </a:solidFill>
                <a:latin typeface="+mn-lt"/>
                <a:ea typeface="+mn-ea"/>
                <a:cs typeface="+mn-cs"/>
              </a:rPr>
              <a:t>const_cast&lt;type-name&gt;(expression)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>
              <a:buSzPct val="75000"/>
            </a:pPr>
            <a:r>
              <a:rPr lang="en-US" altLang="zh-CN" dirty="0">
                <a:latin typeface="+mn-lt"/>
                <a:ea typeface="+mn-ea"/>
                <a:cs typeface="+mn-cs"/>
              </a:rPr>
              <a:t>static_cast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>
              <a:buSzPct val="75000"/>
            </a:pPr>
            <a:r>
              <a:rPr lang="en-US" altLang="zh-CN" dirty="0">
                <a:latin typeface="+mn-lt"/>
                <a:ea typeface="+mn-ea"/>
                <a:cs typeface="+mn-cs"/>
              </a:rPr>
              <a:t>dynamic_cast</a:t>
            </a:r>
            <a:endParaRPr lang="en-US" altLang="zh-CN" dirty="0">
              <a:latin typeface="+mn-lt"/>
              <a:ea typeface="+mn-ea"/>
              <a:cs typeface="+mn-cs"/>
            </a:endParaRPr>
          </a:p>
          <a:p>
            <a:pPr>
              <a:buSzPct val="75000"/>
            </a:pPr>
            <a:r>
              <a:rPr lang="en-US" altLang="zh-CN" dirty="0">
                <a:latin typeface="+mn-lt"/>
                <a:ea typeface="+mn-ea"/>
                <a:cs typeface="+mn-cs"/>
              </a:rPr>
              <a:t>reinterpret_cast</a:t>
            </a:r>
            <a:endParaRPr lang="zh-CN" altLang="en-US" dirty="0"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30050" name="Rectangle 2"/>
          <p:cNvSpPr>
            <a:spLocks noGrp="1"/>
          </p:cNvSpPr>
          <p:nvPr>
            <p:ph idx="1"/>
          </p:nvPr>
        </p:nvSpPr>
        <p:spPr>
          <a:xfrm>
            <a:off x="457200" y="557213"/>
            <a:ext cx="8229600" cy="6453187"/>
          </a:xfrm>
        </p:spPr>
        <p:txBody>
          <a:bodyPr vert="horz" wrap="square" lIns="91440" tIns="45720" rIns="91440" bIns="45720" anchor="t" anchorCtr="0"/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033CC"/>
                </a:solidFill>
              </a:rPr>
              <a:t>const_cast</a:t>
            </a:r>
            <a:r>
              <a:rPr lang="en-US" altLang="zh-CN" sz="1600" dirty="0"/>
              <a:t>: removing the const_ness of an object</a:t>
            </a:r>
            <a:endParaRPr lang="en-US" altLang="zh-CN" sz="1600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033CC"/>
                </a:solidFill>
              </a:rPr>
              <a:t>static_cast</a:t>
            </a:r>
            <a:r>
              <a:rPr lang="en-US" altLang="zh-CN" sz="1600" dirty="0"/>
              <a:t>:</a:t>
            </a:r>
            <a:endParaRPr lang="en-US" altLang="zh-CN" sz="1600" dirty="0"/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/>
              <a:t>Conversion between build-in data types</a:t>
            </a:r>
            <a:endParaRPr lang="en-US" altLang="zh-CN" sz="1400" dirty="0"/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/>
              <a:t>Convertion from derived class object pointer or reference to base class object pointer or reference</a:t>
            </a:r>
            <a:endParaRPr lang="en-US" altLang="zh-CN" sz="1400" dirty="0"/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Ø"/>
            </a:pPr>
            <a:r>
              <a:rPr lang="en-US" altLang="zh-CN" sz="1400" dirty="0"/>
              <a:t>Cannot do conversion between independent types</a:t>
            </a:r>
            <a:endParaRPr lang="en-US" altLang="zh-CN" sz="1400" dirty="0"/>
          </a:p>
          <a:p>
            <a:pPr lvl="1" eaLnBrk="1" hangingPunct="1">
              <a:spcBef>
                <a:spcPct val="50000"/>
              </a:spcBef>
              <a:buNone/>
            </a:pPr>
            <a:r>
              <a:rPr lang="en-US" altLang="zh-CN" sz="1400" dirty="0"/>
              <a:t>  float fnum=5.8;</a:t>
            </a:r>
            <a:endParaRPr lang="en-US" altLang="zh-CN" sz="1400" dirty="0"/>
          </a:p>
          <a:p>
            <a:pPr lvl="1" eaLnBrk="1" hangingPunct="1">
              <a:spcBef>
                <a:spcPct val="50000"/>
              </a:spcBef>
              <a:buNone/>
            </a:pPr>
            <a:r>
              <a:rPr lang="en-US" altLang="zh-CN" sz="1400" dirty="0"/>
              <a:t>  int inum2=static_cast&lt;int&gt;(fnum);</a:t>
            </a:r>
            <a:endParaRPr lang="en-US" altLang="zh-CN" sz="1400" dirty="0"/>
          </a:p>
          <a:p>
            <a:pPr lvl="1" eaLnBrk="1" hangingPunct="1">
              <a:spcBef>
                <a:spcPct val="50000"/>
              </a:spcBef>
              <a:buNone/>
            </a:pPr>
            <a:r>
              <a:rPr lang="en-US" altLang="zh-CN" sz="1400" dirty="0"/>
              <a:t>  float *pf=&amp;fnum;   int *n=static_cast&lt;int *&gt;&amp;fnum;</a:t>
            </a:r>
            <a:r>
              <a:rPr lang="en-US" altLang="zh-CN" sz="1400" dirty="0">
                <a:solidFill>
                  <a:srgbClr val="0033CC"/>
                </a:solidFill>
              </a:rPr>
              <a:t>//</a:t>
            </a:r>
            <a:r>
              <a:rPr lang="zh-CN" altLang="en-US" sz="1400" dirty="0">
                <a:solidFill>
                  <a:srgbClr val="0033CC"/>
                </a:solidFill>
              </a:rPr>
              <a:t>无关类型指针转换，编译错误</a:t>
            </a:r>
            <a:endParaRPr lang="zh-CN" altLang="en-US" sz="1400" dirty="0">
              <a:solidFill>
                <a:srgbClr val="0033CC"/>
              </a:solidFill>
            </a:endParaRPr>
          </a:p>
          <a:p>
            <a:pPr lvl="1" eaLnBrk="1" hangingPunct="1">
              <a:spcBef>
                <a:spcPct val="50000"/>
              </a:spcBef>
              <a:buNone/>
            </a:pPr>
            <a:r>
              <a:rPr lang="zh-CN" altLang="en-US" sz="1400" dirty="0">
                <a:solidFill>
                  <a:srgbClr val="0033CC"/>
                </a:solidFill>
              </a:rPr>
              <a:t>  </a:t>
            </a:r>
            <a:r>
              <a:rPr lang="en-US" altLang="zh-CN" sz="1400" dirty="0"/>
              <a:t>void *p=&amp;fnum; float *dp=static_cast&lt;float *&gt;(p);//</a:t>
            </a:r>
            <a:r>
              <a:rPr lang="zh-CN" altLang="en-US" sz="1400" dirty="0">
                <a:solidFill>
                  <a:srgbClr val="0033CC"/>
                </a:solidFill>
              </a:rPr>
              <a:t>找回存放在</a:t>
            </a:r>
            <a:r>
              <a:rPr lang="en-US" altLang="zh-CN" sz="1400" dirty="0">
                <a:solidFill>
                  <a:srgbClr val="0033CC"/>
                </a:solidFill>
              </a:rPr>
              <a:t>void *</a:t>
            </a:r>
            <a:r>
              <a:rPr lang="zh-CN" altLang="en-US" sz="1400" dirty="0">
                <a:solidFill>
                  <a:srgbClr val="0033CC"/>
                </a:solidFill>
              </a:rPr>
              <a:t>指针中的值</a:t>
            </a:r>
            <a:endParaRPr lang="zh-CN" altLang="en-US" sz="1400" dirty="0">
              <a:solidFill>
                <a:srgbClr val="0033CC"/>
              </a:solidFill>
            </a:endParaRPr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033CC"/>
                </a:solidFill>
              </a:rPr>
              <a:t>dynamic_cast</a:t>
            </a:r>
            <a:r>
              <a:rPr lang="zh-CN" altLang="en-US" sz="1600" dirty="0"/>
              <a:t>：安全的父类指针或引用和子类指针或引用之间的转换</a:t>
            </a:r>
            <a:endParaRPr lang="zh-CN" altLang="en-US" sz="1600" dirty="0"/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1600" dirty="0"/>
              <a:t>        </a:t>
            </a:r>
            <a:endParaRPr lang="en-US" altLang="zh-CN" sz="1400" dirty="0"/>
          </a:p>
          <a:p>
            <a:pPr eaLnBrk="1" hangingPunct="1">
              <a:spcBef>
                <a:spcPct val="50000"/>
              </a:spcBef>
            </a:pPr>
            <a:r>
              <a:rPr lang="en-US" altLang="zh-CN" sz="1600" dirty="0">
                <a:solidFill>
                  <a:srgbClr val="0033CC"/>
                </a:solidFill>
              </a:rPr>
              <a:t>reinterpret_cast</a:t>
            </a:r>
            <a:r>
              <a:rPr lang="zh-CN" altLang="en-US" sz="1600" dirty="0"/>
              <a:t>：将一个指针类型转换成其他指针类型，将一个整数类型转换成指针类型或将指针类型转换成整数类型。常用于在函数指针类型之间进行转换。</a:t>
            </a:r>
            <a:endParaRPr lang="zh-CN" altLang="en-US" sz="1600" dirty="0"/>
          </a:p>
          <a:p>
            <a:pPr eaLnBrk="1" hangingPunct="1">
              <a:spcBef>
                <a:spcPct val="50000"/>
              </a:spcBef>
              <a:buNone/>
            </a:pPr>
            <a:r>
              <a:rPr lang="zh-CN" altLang="en-US" sz="1600" dirty="0"/>
              <a:t>        </a:t>
            </a:r>
            <a:r>
              <a:rPr lang="en-US" altLang="zh-CN" sz="1400" dirty="0"/>
              <a:t>int num;</a:t>
            </a:r>
            <a:endParaRPr lang="en-US" altLang="zh-CN" sz="1400" dirty="0"/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1400" dirty="0"/>
              <a:t>        int * pnum=&amp;num;</a:t>
            </a:r>
            <a:endParaRPr lang="en-US" altLang="zh-CN" sz="1400" dirty="0"/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1400" dirty="0"/>
              <a:t>        char * pc=reinterpret_cast&lt;char *&gt;(pnum);   </a:t>
            </a:r>
            <a:endParaRPr lang="en-US" altLang="zh-CN" sz="1400" dirty="0"/>
          </a:p>
          <a:p>
            <a:pPr eaLnBrk="1" hangingPunct="1">
              <a:spcBef>
                <a:spcPct val="50000"/>
              </a:spcBef>
              <a:buNone/>
            </a:pPr>
            <a:r>
              <a:rPr lang="en-US" altLang="zh-CN" sz="1400" dirty="0"/>
              <a:t>        string str(pc);    //error</a:t>
            </a:r>
            <a:endParaRPr lang="en-US" altLang="zh-CN" sz="1400" dirty="0"/>
          </a:p>
          <a:p>
            <a:pPr lvl="1" eaLnBrk="1" hangingPunct="1">
              <a:spcBef>
                <a:spcPct val="50000"/>
              </a:spcBef>
              <a:buNone/>
            </a:pPr>
            <a:endParaRPr lang="en-US" altLang="zh-CN" sz="1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0050">
                                            <p:txEl>
                                              <p:charRg st="49" end="6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62" end="1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130050">
                                            <p:txEl>
                                              <p:charRg st="62" end="1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101" end="20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130050">
                                            <p:txEl>
                                              <p:charRg st="101" end="20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201" end="2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130050">
                                            <p:txEl>
                                              <p:charRg st="201" end="2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248" end="2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9" dur="500"/>
                                        <p:tgtEl>
                                          <p:spTgt spid="130050">
                                            <p:txEl>
                                              <p:charRg st="248" end="2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266" end="30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0050">
                                            <p:txEl>
                                              <p:charRg st="266" end="30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302" end="37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130050">
                                            <p:txEl>
                                              <p:charRg st="302" end="37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370" end="44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130050">
                                            <p:txEl>
                                              <p:charRg st="370" end="44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440" end="47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130050">
                                            <p:txEl>
                                              <p:charRg st="440" end="47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477" end="48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6" dur="500"/>
                                        <p:tgtEl>
                                          <p:spTgt spid="130050">
                                            <p:txEl>
                                              <p:charRg st="477" end="48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486" end="56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1" dur="500"/>
                                        <p:tgtEl>
                                          <p:spTgt spid="130050">
                                            <p:txEl>
                                              <p:charRg st="486" end="56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566" end="58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6" dur="500"/>
                                        <p:tgtEl>
                                          <p:spTgt spid="130050">
                                            <p:txEl>
                                              <p:charRg st="566" end="58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583" end="60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130050">
                                            <p:txEl>
                                              <p:charRg st="583" end="60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608" end="66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130050">
                                            <p:txEl>
                                              <p:charRg st="608" end="66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050">
                                            <p:txEl>
                                              <p:charRg st="661" end="69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130050">
                                            <p:txEl>
                                              <p:charRg st="661" end="69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1986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Expressions</a:t>
            </a:r>
            <a:endParaRPr lang="en-US" altLang="zh-CN" dirty="0"/>
          </a:p>
        </p:txBody>
      </p:sp>
      <p:sp>
        <p:nvSpPr>
          <p:cNvPr id="132099" name="Rectangle 3"/>
          <p:cNvSpPr>
            <a:spLocks noGrp="1"/>
          </p:cNvSpPr>
          <p:nvPr>
            <p:ph idx="1"/>
          </p:nvPr>
        </p:nvSpPr>
        <p:spPr>
          <a:xfrm>
            <a:off x="457200" y="1981200"/>
            <a:ext cx="8229600" cy="46482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Arithmetic expressions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Assignment expressions</a:t>
            </a:r>
            <a:endParaRPr lang="en-US" altLang="zh-CN" sz="2800" dirty="0"/>
          </a:p>
          <a:p>
            <a:pPr eaLnBrk="1" hangingPunct="1"/>
            <a:r>
              <a:rPr lang="en-US" altLang="zh-CN" sz="2800" dirty="0"/>
              <a:t>Bool Expressions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Relational expressions: yield results of type </a:t>
            </a:r>
            <a:r>
              <a:rPr lang="en-US" altLang="zh-CN" sz="2400" b="1" i="1" dirty="0"/>
              <a:t>bool</a:t>
            </a:r>
            <a:endParaRPr lang="en-US" altLang="zh-CN" sz="2400" b="1" i="1" dirty="0"/>
          </a:p>
          <a:p>
            <a:pPr lvl="1" eaLnBrk="1" hangingPunct="1"/>
            <a:r>
              <a:rPr lang="en-US" altLang="zh-CN" sz="2400" dirty="0"/>
              <a:t>Logical expressions: combine two of more relational expressions and produces </a:t>
            </a:r>
            <a:r>
              <a:rPr lang="en-US" altLang="zh-CN" sz="2400" b="1" i="1" dirty="0"/>
              <a:t>bool </a:t>
            </a:r>
            <a:r>
              <a:rPr lang="en-US" altLang="zh-CN" sz="2400" dirty="0"/>
              <a:t>type results</a:t>
            </a:r>
            <a:endParaRPr lang="en-US" altLang="zh-CN" sz="2400" dirty="0"/>
          </a:p>
          <a:p>
            <a:pPr eaLnBrk="1" hangingPunct="1"/>
            <a:r>
              <a:rPr lang="en-US" altLang="zh-CN" sz="2800" dirty="0"/>
              <a:t>Bitwise expressions: manipulate data at bit level</a:t>
            </a:r>
            <a:endParaRPr lang="en-US" altLang="zh-CN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2099">
                                            <p:txEl>
                                              <p:charRg st="0" end="2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23" end="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2099">
                                            <p:txEl>
                                              <p:charRg st="23" end="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46" end="6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2099">
                                            <p:txEl>
                                              <p:charRg st="46" end="6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63" end="1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132099">
                                            <p:txEl>
                                              <p:charRg st="63" end="1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114" end="20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132099">
                                            <p:txEl>
                                              <p:charRg st="114" end="20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099">
                                            <p:txEl>
                                              <p:charRg st="209" end="25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132099">
                                            <p:txEl>
                                              <p:charRg st="209" end="25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Constants</a:t>
            </a:r>
            <a:r>
              <a:rPr lang="zh-CN" altLang="en-US" dirty="0"/>
              <a:t>（常量）</a:t>
            </a:r>
            <a:endParaRPr lang="en-US" altLang="zh-CN" dirty="0"/>
          </a:p>
        </p:txBody>
      </p:sp>
      <p:sp>
        <p:nvSpPr>
          <p:cNvPr id="88067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800" dirty="0"/>
              <a:t>Constants: fix values that do not change during the execution of a program</a:t>
            </a:r>
            <a:endParaRPr lang="en-US" altLang="zh-CN" sz="2800" dirty="0"/>
          </a:p>
          <a:p>
            <a:pPr lvl="1" eaLnBrk="1" hangingPunct="1"/>
            <a:r>
              <a:rPr lang="en-US" altLang="zh-CN" sz="2400" dirty="0"/>
              <a:t>Literal constant</a:t>
            </a:r>
            <a:r>
              <a:rPr lang="zh-CN" altLang="en-US" sz="2400" dirty="0"/>
              <a:t>（字面常量）：</a:t>
            </a:r>
            <a:r>
              <a:rPr lang="en-US" altLang="zh-CN" sz="2400" dirty="0"/>
              <a:t>Any constant value written in a program</a:t>
            </a:r>
            <a:endParaRPr lang="en-US" altLang="zh-CN" sz="2400" dirty="0"/>
          </a:p>
          <a:p>
            <a:pPr lvl="3" eaLnBrk="1" hangingPunct="1"/>
            <a:r>
              <a:rPr lang="en-US" altLang="zh-CN" dirty="0"/>
              <a:t>int i=10;</a:t>
            </a:r>
            <a:endParaRPr lang="en-US" altLang="zh-CN" dirty="0"/>
          </a:p>
          <a:p>
            <a:pPr lvl="1" eaLnBrk="1" hangingPunct="1"/>
            <a:r>
              <a:rPr lang="en-US" altLang="zh-CN" sz="2400" b="1" dirty="0">
                <a:solidFill>
                  <a:srgbClr val="0000FF"/>
                </a:solidFill>
              </a:rPr>
              <a:t>Symbolic constant</a:t>
            </a:r>
            <a:r>
              <a:rPr lang="zh-CN" altLang="en-US" sz="2400" b="1" dirty="0">
                <a:solidFill>
                  <a:srgbClr val="0000FF"/>
                </a:solidFill>
              </a:rPr>
              <a:t>（命名常量）</a:t>
            </a:r>
            <a:r>
              <a:rPr lang="en-US" altLang="zh-CN" sz="2400" dirty="0"/>
              <a:t>: A location in memory, referenced by an identifier, that contains a data value that cannot be changed</a:t>
            </a:r>
            <a:endParaRPr lang="en-US" altLang="zh-CN" sz="2400" dirty="0"/>
          </a:p>
          <a:p>
            <a:pPr lvl="2" eaLnBrk="1" hangingPunct="1"/>
            <a:r>
              <a:rPr lang="en-US" altLang="zh-CN" sz="2000" dirty="0"/>
              <a:t>Using the qualifier </a:t>
            </a:r>
            <a:r>
              <a:rPr lang="en-US" altLang="zh-CN" sz="2000" b="1" dirty="0">
                <a:solidFill>
                  <a:srgbClr val="FF0000"/>
                </a:solidFill>
              </a:rPr>
              <a:t>const / </a:t>
            </a:r>
            <a:r>
              <a:rPr lang="en-US" altLang="zh-CN" sz="2000" b="1" dirty="0">
                <a:solidFill>
                  <a:srgbClr val="FF0000"/>
                </a:solidFill>
              </a:rPr>
              <a:t>constexpr (C++11)</a:t>
            </a:r>
            <a:endParaRPr lang="en-US" altLang="zh-CN" sz="2000" b="1" dirty="0">
              <a:solidFill>
                <a:srgbClr val="FF0000"/>
              </a:solidFill>
            </a:endParaRPr>
          </a:p>
          <a:p>
            <a:pPr lvl="2" eaLnBrk="1" hangingPunct="1"/>
            <a:r>
              <a:rPr lang="en-US" altLang="zh-CN" sz="2000" dirty="0"/>
              <a:t>Defining a set of integer constants using </a:t>
            </a:r>
            <a:r>
              <a:rPr lang="en-US" altLang="zh-CN" sz="2000" b="1" dirty="0">
                <a:solidFill>
                  <a:srgbClr val="FF0000"/>
                </a:solidFill>
              </a:rPr>
              <a:t>enum</a:t>
            </a:r>
            <a:r>
              <a:rPr lang="en-US" altLang="zh-CN" sz="2000" dirty="0"/>
              <a:t> keyword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75" end="13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8067">
                                            <p:txEl>
                                              <p:charRg st="75" end="13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138" end="14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8067">
                                            <p:txEl>
                                              <p:charRg st="138" end="14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148" end="2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8067">
                                            <p:txEl>
                                              <p:charRg st="148" end="2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274" end="30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88067">
                                            <p:txEl>
                                              <p:charRg st="274" end="30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charRg st="300" end="35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88067">
                                            <p:txEl>
                                              <p:charRg st="300" end="35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Arithmetic expressions</a:t>
            </a:r>
            <a:endParaRPr lang="en-US" altLang="zh-CN" dirty="0"/>
          </a:p>
        </p:txBody>
      </p:sp>
      <p:sp>
        <p:nvSpPr>
          <p:cNvPr id="43011" name="Rectangle 3"/>
          <p:cNvSpPr>
            <a:spLocks noGrp="1"/>
          </p:cNvSpPr>
          <p:nvPr>
            <p:ph idx="1"/>
          </p:nvPr>
        </p:nvSpPr>
        <p:spPr>
          <a:xfrm>
            <a:off x="457200" y="1752600"/>
            <a:ext cx="8229600" cy="4114800"/>
          </a:xfrm>
        </p:spPr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sz="2400" dirty="0"/>
              <a:t>The operators allowed in an expression depend on data types of the constants and variables in the expression. The arithmetic operations are</a:t>
            </a:r>
            <a:endParaRPr lang="en-US" altLang="zh-CN" sz="2400" dirty="0"/>
          </a:p>
          <a:p>
            <a:pPr eaLnBrk="1" hangingPunct="1">
              <a:buNone/>
            </a:pPr>
            <a:r>
              <a:rPr lang="en-US" altLang="zh-CN" dirty="0"/>
              <a:t>    </a:t>
            </a:r>
            <a:endParaRPr lang="en-US" altLang="zh-CN" dirty="0"/>
          </a:p>
        </p:txBody>
      </p:sp>
      <p:pic>
        <p:nvPicPr>
          <p:cNvPr id="43012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2971800"/>
            <a:ext cx="5395913" cy="32702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3013" name="Text Box 5"/>
          <p:cNvSpPr txBox="1"/>
          <p:nvPr/>
        </p:nvSpPr>
        <p:spPr>
          <a:xfrm>
            <a:off x="5181600" y="5562600"/>
            <a:ext cx="3733800" cy="3492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/>
              <a:t>Gives only the integer quotient (</a:t>
            </a:r>
            <a:r>
              <a:rPr lang="zh-CN" altLang="en-US" sz="1800" dirty="0"/>
              <a:t>商）</a:t>
            </a:r>
            <a:endParaRPr lang="zh-CN" altLang="en-US" sz="1800" dirty="0"/>
          </a:p>
        </p:txBody>
      </p:sp>
      <p:sp>
        <p:nvSpPr>
          <p:cNvPr id="43014" name="Text Box 6"/>
          <p:cNvSpPr txBox="1"/>
          <p:nvPr/>
        </p:nvSpPr>
        <p:spPr>
          <a:xfrm>
            <a:off x="5791200" y="5943600"/>
            <a:ext cx="2895600" cy="34925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1800" dirty="0"/>
              <a:t>Used only with integers</a:t>
            </a:r>
            <a:endParaRPr lang="en-US" altLang="zh-CN" sz="1800" dirty="0"/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4034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Assignment expressions</a:t>
            </a:r>
            <a:endParaRPr lang="en-US" altLang="zh-CN" dirty="0"/>
          </a:p>
        </p:txBody>
      </p:sp>
      <p:sp>
        <p:nvSpPr>
          <p:cNvPr id="133123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Assignment expression has a value, the value is saved in a temporary variable and can be assigned to another variable.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y=10;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x=(y=10); or x=y=10;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float a=b=12.3;  //wrong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x=(y=50)+10;</a:t>
            </a:r>
            <a:endParaRPr lang="en-US" altLang="zh-CN" dirty="0"/>
          </a:p>
          <a:p>
            <a:pPr eaLnBrk="1" hangingPunct="1"/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125" end="14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133123">
                                            <p:txEl>
                                              <p:charRg st="125" end="14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146" end="17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133123">
                                            <p:txEl>
                                              <p:charRg st="146" end="17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23">
                                            <p:txEl>
                                              <p:charRg st="171" end="18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133123">
                                            <p:txEl>
                                              <p:charRg st="171" end="18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505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Bool expressions</a:t>
            </a:r>
            <a:endParaRPr lang="en-US" altLang="zh-CN" dirty="0"/>
          </a:p>
        </p:txBody>
      </p:sp>
      <p:sp>
        <p:nvSpPr>
          <p:cNvPr id="75779" name="Rectangle 3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/>
            <a:r>
              <a:rPr lang="en-US" altLang="zh-CN" dirty="0"/>
              <a:t>Relational expressions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&lt;, &gt;, &lt;=, &gt;=, ==, !=</a:t>
            </a:r>
            <a:endParaRPr lang="en-US" altLang="zh-CN" dirty="0"/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en-US" altLang="zh-CN" dirty="0"/>
              <a:t>Logical expressions</a:t>
            </a:r>
            <a:endParaRPr lang="en-US" altLang="zh-CN" dirty="0"/>
          </a:p>
          <a:p>
            <a:pPr lvl="1" eaLnBrk="1" hangingPunct="1"/>
            <a:r>
              <a:rPr lang="en-US" altLang="zh-CN" dirty="0"/>
              <a:t>&amp;&amp;, ||, !</a:t>
            </a:r>
            <a:endParaRPr lang="en-US" altLang="zh-CN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23" end="4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5779">
                                            <p:txEl>
                                              <p:charRg st="23" end="4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779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75779">
                                            <p:txEl>
                                              <p:charRg st="65" end="7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6082" name="标题 1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Precedence</a:t>
            </a:r>
            <a:endParaRPr lang="zh-CN" altLang="en-US" dirty="0"/>
          </a:p>
        </p:txBody>
      </p:sp>
      <p:sp>
        <p:nvSpPr>
          <p:cNvPr id="46083" name="内容占位符 2"/>
          <p:cNvSpPr>
            <a:spLocks noGrp="1"/>
          </p:cNvSpPr>
          <p:nvPr>
            <p:ph idx="1"/>
          </p:nvPr>
        </p:nvSpPr>
        <p:spPr>
          <a:xfrm>
            <a:off x="457200" y="1981200"/>
            <a:ext cx="8458200" cy="3886200"/>
          </a:xfrm>
        </p:spPr>
        <p:txBody>
          <a:bodyPr vert="horz" wrap="square" lIns="91440" tIns="45720" rIns="91440" bIns="45720" anchor="t" anchorCtr="0"/>
          <a:p>
            <a:r>
              <a:rPr lang="en-US" altLang="zh-CN" sz="2800" dirty="0"/>
              <a:t>arithmetic &gt; relational &gt; logical &gt; assignment</a:t>
            </a:r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endParaRPr lang="en-US" altLang="zh-CN" sz="2800" dirty="0"/>
          </a:p>
          <a:p>
            <a:r>
              <a:rPr lang="en-US" altLang="zh-CN" sz="2800" dirty="0"/>
              <a:t>The unary operations assume higher precedence</a:t>
            </a:r>
            <a:endParaRPr lang="zh-CN" altLang="en-US" sz="2800" dirty="0"/>
          </a:p>
        </p:txBody>
      </p:sp>
      <p:sp>
        <p:nvSpPr>
          <p:cNvPr id="4" name="Text Box 4"/>
          <p:cNvSpPr txBox="1"/>
          <p:nvPr/>
        </p:nvSpPr>
        <p:spPr>
          <a:xfrm>
            <a:off x="2286000" y="2511425"/>
            <a:ext cx="2819400" cy="4254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/>
              <a:t>a+b&lt;c+d</a:t>
            </a:r>
            <a:endParaRPr lang="en-US" altLang="zh-CN" sz="2400" dirty="0"/>
          </a:p>
        </p:txBody>
      </p:sp>
      <p:sp>
        <p:nvSpPr>
          <p:cNvPr id="5" name="Text Box 5"/>
          <p:cNvSpPr txBox="1"/>
          <p:nvPr/>
        </p:nvSpPr>
        <p:spPr>
          <a:xfrm>
            <a:off x="2286000" y="3160713"/>
            <a:ext cx="2209800" cy="420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/>
              <a:t>(i=1)&lt;2</a:t>
            </a:r>
            <a:endParaRPr lang="en-US" altLang="zh-CN" sz="2400" dirty="0"/>
          </a:p>
        </p:txBody>
      </p:sp>
      <p:sp>
        <p:nvSpPr>
          <p:cNvPr id="6" name="Text Box 6"/>
          <p:cNvSpPr txBox="1"/>
          <p:nvPr/>
        </p:nvSpPr>
        <p:spPr>
          <a:xfrm>
            <a:off x="2286000" y="3770313"/>
            <a:ext cx="2209800" cy="420687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342900" lvl="0" indent="-342900" eaLnBrk="1" hangingPunct="1">
              <a:lnSpc>
                <a:spcPct val="90000"/>
              </a:lnSpc>
              <a:spcBef>
                <a:spcPct val="50000"/>
              </a:spcBef>
              <a:buFontTx/>
              <a:buNone/>
            </a:pPr>
            <a:r>
              <a:rPr lang="en-US" altLang="zh-CN" sz="2400" dirty="0"/>
              <a:t>x==0 || a&gt;b</a:t>
            </a:r>
            <a:endParaRPr lang="en-US" altLang="zh-CN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7106" name="Picture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38200" y="228600"/>
            <a:ext cx="6096000" cy="657066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8130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Control structures</a:t>
            </a:r>
            <a:endParaRPr lang="en-US" altLang="zh-CN" dirty="0"/>
          </a:p>
        </p:txBody>
      </p:sp>
      <p:sp>
        <p:nvSpPr>
          <p:cNvPr id="48131" name="Rectangle 3"/>
          <p:cNvSpPr>
            <a:spLocks noGrp="1"/>
          </p:cNvSpPr>
          <p:nvPr>
            <p:ph idx="1"/>
          </p:nvPr>
        </p:nvSpPr>
        <p:spPr>
          <a:xfrm>
            <a:off x="457200" y="1676400"/>
            <a:ext cx="8229600" cy="3886200"/>
          </a:xfrm>
        </p:spPr>
        <p:txBody>
          <a:bodyPr vert="horz" wrap="square" lIns="91440" tIns="45720" rIns="91440" bIns="45720" anchor="t" anchorCtr="0"/>
          <a:p>
            <a:pPr eaLnBrk="1" hangingPunct="1">
              <a:lnSpc>
                <a:spcPct val="90000"/>
              </a:lnSpc>
              <a:buNone/>
            </a:pPr>
            <a:endParaRPr lang="en-US" altLang="zh-CN" sz="28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if-else</a:t>
            </a:r>
            <a:r>
              <a:rPr lang="zh-CN" altLang="en-US" sz="2400" dirty="0"/>
              <a:t>语句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switch-case</a:t>
            </a:r>
            <a:r>
              <a:rPr lang="zh-CN" altLang="en-US" sz="2400" dirty="0"/>
              <a:t>语句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while</a:t>
            </a:r>
            <a:r>
              <a:rPr lang="zh-CN" altLang="en-US" sz="2400" dirty="0"/>
              <a:t>语句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do-while</a:t>
            </a:r>
            <a:r>
              <a:rPr lang="zh-CN" altLang="en-US" sz="2400" dirty="0"/>
              <a:t>语句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for</a:t>
            </a:r>
            <a:r>
              <a:rPr lang="zh-CN" altLang="en-US" sz="2400" dirty="0"/>
              <a:t>语句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break</a:t>
            </a:r>
            <a:r>
              <a:rPr lang="zh-CN" altLang="en-US" sz="2400" dirty="0"/>
              <a:t>和</a:t>
            </a:r>
            <a:r>
              <a:rPr lang="en-US" altLang="zh-CN" sz="2400" dirty="0"/>
              <a:t>continue</a:t>
            </a:r>
            <a:r>
              <a:rPr lang="zh-CN" altLang="en-US" sz="2400" dirty="0"/>
              <a:t>语句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go to</a:t>
            </a:r>
            <a:r>
              <a:rPr lang="zh-CN" altLang="en-US" sz="2400" dirty="0"/>
              <a:t>语句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return</a:t>
            </a:r>
            <a:r>
              <a:rPr lang="zh-CN" altLang="en-US" sz="2400" dirty="0"/>
              <a:t>语句</a:t>
            </a:r>
            <a:endParaRPr lang="zh-CN" altLang="en-US" sz="2400" dirty="0"/>
          </a:p>
          <a:p>
            <a:pPr lvl="1" eaLnBrk="1" hangingPunct="1">
              <a:lnSpc>
                <a:spcPct val="90000"/>
              </a:lnSpc>
              <a:buFont typeface="Wingdings" panose="05000000000000000000" pitchFamily="2" charset="2"/>
              <a:buChar char="Ø"/>
            </a:pPr>
            <a:r>
              <a:rPr lang="en-US" altLang="zh-CN" sz="2400" dirty="0"/>
              <a:t>try-catch</a:t>
            </a:r>
            <a:r>
              <a:rPr lang="zh-CN" altLang="en-US" sz="2400" dirty="0"/>
              <a:t>语句</a:t>
            </a:r>
            <a:endParaRPr lang="zh-CN" altLang="en-US" sz="24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Qualifier const (const </a:t>
            </a:r>
            <a:r>
              <a:rPr lang="zh-CN" altLang="en-US" dirty="0"/>
              <a:t>说明符）</a:t>
            </a:r>
            <a:endParaRPr lang="en-US" altLang="zh-CN" dirty="0"/>
          </a:p>
        </p:txBody>
      </p:sp>
      <p:sp>
        <p:nvSpPr>
          <p:cNvPr id="98307" name="Rectangle 3"/>
          <p:cNvSpPr>
            <a:spLocks noGrp="1" noChangeArrowheads="1"/>
          </p:cNvSpPr>
          <p:nvPr>
            <p:ph idx="1"/>
          </p:nvPr>
        </p:nvSpPr>
        <p:spPr>
          <a:xfrm>
            <a:off x="468313" y="1700213"/>
            <a:ext cx="8229600" cy="4411663"/>
          </a:xfrm>
        </p:spPr>
        <p:txBody>
          <a:bodyPr vert="horz" wrap="square" lIns="91440" tIns="45720" rIns="91440" bIns="45720" numCol="1" anchor="t" anchorCtr="0" compatLnSpc="1"/>
          <a:lstStyle/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</a:t>
            </a:r>
            <a:endParaRPr kumimoji="0" lang="en-US" altLang="zh-CN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R="0" lvl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defRPr/>
            </a:pPr>
            <a:r>
              <a:rPr kumimoji="0" lang="en-US" altLang="zh-CN" sz="2800" b="1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const/constexpr (C++11)</a:t>
            </a: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allow us to create typed constants</a:t>
            </a:r>
            <a:endParaRPr kumimoji="0" lang="zh-CN" altLang="en-US" sz="28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8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None/>
              <a:defRPr/>
            </a:pPr>
            <a:r>
              <a:rPr kumimoji="0" lang="en-US" altLang="zh-CN" sz="24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               </a:t>
            </a:r>
            <a:endParaRPr kumimoji="0" lang="en-US" altLang="zh-CN" sz="24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457200" marR="0" lvl="1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None/>
              <a:defRPr/>
            </a:pPr>
            <a:r>
              <a:rPr kumimoji="0" lang="en-US" altLang="zh-CN" sz="2000" b="0" i="0" u="none" strike="noStrike" kern="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ea"/>
              </a:rPr>
              <a:t>Called as “declared constant” or “named constant”</a:t>
            </a:r>
            <a:endParaRPr kumimoji="0" lang="en-US" altLang="zh-CN" sz="2000" b="0" i="0" u="none" strike="noStrike" kern="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742950" marR="0" lvl="1" indent="-28575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schemeClr val="bg2"/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  <p:sp>
        <p:nvSpPr>
          <p:cNvPr id="9220" name="Rectangle 4"/>
          <p:cNvSpPr/>
          <p:nvPr/>
        </p:nvSpPr>
        <p:spPr>
          <a:xfrm>
            <a:off x="2515235" y="3429000"/>
            <a:ext cx="27432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const float PI=3.14;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  <p:sp>
        <p:nvSpPr>
          <p:cNvPr id="9221" name="Rectangle 4"/>
          <p:cNvSpPr/>
          <p:nvPr/>
        </p:nvSpPr>
        <p:spPr>
          <a:xfrm>
            <a:off x="2515235" y="3886200"/>
            <a:ext cx="2743200" cy="3810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const int size=3;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3" name="Rectangle 3"/>
          <p:cNvSpPr>
            <a:spLocks noGrp="1" noChangeArrowheads="1"/>
          </p:cNvSpPr>
          <p:nvPr>
            <p:ph idx="1"/>
          </p:nvPr>
        </p:nvSpPr>
        <p:spPr>
          <a:xfrm>
            <a:off x="685726" y="685577"/>
            <a:ext cx="7772400" cy="5328592"/>
          </a:xfrm>
        </p:spPr>
        <p:txBody>
          <a:bodyPr/>
          <a:lstStyle/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400" dirty="0"/>
              <a:t>Once a constant is defined, it cannot be modified.</a:t>
            </a:r>
            <a:endParaRPr lang="zh-CN" altLang="en-US" sz="2400" b="1" dirty="0"/>
          </a:p>
          <a:p>
            <a:pPr marL="0" indent="0" eaLnBrk="1" hangingPunct="1"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   </a:t>
            </a:r>
            <a:r>
              <a:rPr lang="en-US" altLang="zh-CN" sz="2400" dirty="0"/>
              <a:t> 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const int </a:t>
            </a:r>
            <a:r>
              <a:rPr lang="en-US" altLang="zh-CN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= 5;                	</a:t>
            </a:r>
            <a:endParaRPr lang="en-US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constexpr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int k = 9; 　　	</a:t>
            </a:r>
            <a:endParaRPr lang="en-US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= 10;                      		// error</a:t>
            </a:r>
            <a:endParaRPr lang="zh-CN" altLang="en-US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k++;                        		// error</a:t>
            </a:r>
            <a:endParaRPr lang="zh-CN" altLang="en-US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eaLnBrk="1" hangingPunct="1">
              <a:buFont typeface="Wingdings" panose="05000000000000000000" charset="0"/>
              <a:buChar char="Ø"/>
            </a:pPr>
            <a:r>
              <a:rPr lang="zh-CN" altLang="en-US" sz="2400" dirty="0"/>
              <a:t>Constants must be initialized when defined</a:t>
            </a:r>
            <a:endParaRPr lang="zh-CN" altLang="en-US" sz="2400" b="1" dirty="0"/>
          </a:p>
          <a:p>
            <a:pPr marL="0" indent="0" eaLnBrk="1" hangingPunct="1">
              <a:buNone/>
            </a:pPr>
            <a:r>
              <a:rPr lang="zh-CN" altLang="en-US" sz="2400" b="1" dirty="0"/>
              <a:t> </a:t>
            </a:r>
            <a:r>
              <a:rPr lang="en-US" altLang="zh-CN" sz="2400" b="1" dirty="0"/>
              <a:t>    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const int n;                  	//error</a:t>
            </a:r>
            <a:endParaRPr lang="en-US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constexpr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int k;                     	//error</a:t>
            </a:r>
            <a:endParaRPr lang="zh-CN" altLang="en-US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algn="l" eaLnBrk="1" hangingPunct="1">
              <a:buFont typeface="Wingdings" panose="05000000000000000000" charset="0"/>
              <a:buChar char="Ø"/>
            </a:pPr>
            <a:r>
              <a:rPr lang="zh-CN" altLang="en-US" sz="2400" dirty="0"/>
              <a:t>Expressions can appear in constant definition statements, and variable names can be included in const</a:t>
            </a:r>
            <a:endParaRPr lang="zh-CN" altLang="en-US" sz="2400" dirty="0"/>
          </a:p>
          <a:p>
            <a:pPr marL="0" indent="0" eaLnBrk="1" hangingPunct="1">
              <a:buNone/>
            </a:pPr>
            <a:r>
              <a:rPr sz="2400" b="1"/>
              <a:t> </a:t>
            </a:r>
            <a:r>
              <a:rPr lang="en-US" sz="2400" b="1"/>
              <a:t>    </a:t>
            </a:r>
            <a:r>
              <a:rPr lang="en-US" sz="2400"/>
              <a:t> 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int j, k=9;                   		//L1</a:t>
            </a:r>
            <a:endParaRPr lang="en-US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457200" lvl="1" indent="0" eaLnBrk="1" hangingPunct="1">
              <a:buNone/>
            </a:pP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const </a:t>
            </a:r>
            <a:r>
              <a:rPr lang="en-US" altLang="zh-CN" sz="1800" dirty="0" err="1">
                <a:solidFill>
                  <a:schemeClr val="bg2">
                    <a:lumMod val="60000"/>
                    <a:lumOff val="40000"/>
                  </a:schemeClr>
                </a:solidFill>
              </a:rPr>
              <a:t>int</a:t>
            </a:r>
            <a:r>
              <a:rPr lang="en-US" altLang="zh-CN" sz="1800" dirty="0">
                <a:solidFill>
                  <a:schemeClr val="bg2">
                    <a:lumMod val="60000"/>
                    <a:lumOff val="40000"/>
                  </a:schemeClr>
                </a:solidFill>
              </a:rPr>
              <a:t> i1=10+k+6;         	//ok</a:t>
            </a:r>
            <a:endParaRPr lang="en-US" altLang="zh-CN" sz="1800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marL="342900" marR="0" lvl="1" indent="-342900" algn="l" rtl="0" eaLnBrk="1" fontAlgn="base" latinLnBrk="0" hangingPunct="1">
              <a:lnSpc>
                <a:spcPct val="100000"/>
              </a:lnSpc>
              <a:spcBef>
                <a:spcPct val="20000"/>
              </a:spcBef>
              <a:buClr>
                <a:schemeClr val="bg2"/>
              </a:buClr>
              <a:buSzPct val="75000"/>
              <a:buFont typeface="Wingdings" panose="05000000000000000000" charset="0"/>
              <a:buChar char="Ø"/>
            </a:pPr>
            <a:r>
              <a:rPr lang="zh-CN" altLang="en-US" sz="2400" dirty="0">
                <a:cs typeface="+mn-cs"/>
                <a:sym typeface="+mn-ea"/>
              </a:rPr>
              <a:t>A const is local to the file where it is declared</a:t>
            </a:r>
            <a:endParaRPr kumimoji="0" lang="zh-CN" altLang="en-US" sz="2400" b="0" i="0" u="none" strike="noStrike" kern="0" cap="none" spc="0" normalizeH="0" baseline="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685800" marR="0" lvl="1" indent="-22860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/>
            </a:pPr>
            <a:r>
              <a:rPr lang="en-US" altLang="zh-CN" sz="2100" noProof="0" dirty="0">
                <a:ln>
                  <a:noFill/>
                </a:ln>
                <a:effectLst/>
                <a:uLnTx/>
                <a:uFillTx/>
                <a:cs typeface="+mn-ea"/>
                <a:sym typeface="+mn-ea"/>
              </a:rPr>
              <a:t>Use </a:t>
            </a:r>
            <a:r>
              <a:rPr lang="en-US" altLang="zh-CN" sz="2100" b="1" noProof="0" dirty="0">
                <a:ln>
                  <a:noFill/>
                </a:ln>
                <a:effectLst/>
                <a:uLnTx/>
                <a:uFillTx/>
                <a:cs typeface="+mn-ea"/>
                <a:sym typeface="+mn-ea"/>
              </a:rPr>
              <a:t>extern</a:t>
            </a:r>
            <a:r>
              <a:rPr lang="en-US" altLang="zh-CN" sz="2100" noProof="0" dirty="0">
                <a:ln>
                  <a:noFill/>
                </a:ln>
                <a:effectLst/>
                <a:uLnTx/>
                <a:uFillTx/>
                <a:cs typeface="+mn-ea"/>
                <a:sym typeface="+mn-ea"/>
              </a:rPr>
              <a:t> to make it can be referenced from another file</a:t>
            </a:r>
            <a:r>
              <a:rPr lang="en-US" altLang="zh-CN" sz="1800" noProof="0" dirty="0">
                <a:ln>
                  <a:noFill/>
                </a:ln>
                <a:solidFill>
                  <a:schemeClr val="bg2"/>
                </a:solidFill>
                <a:effectLst/>
                <a:uLnTx/>
                <a:uFillTx/>
                <a:cs typeface="+mn-ea"/>
                <a:sym typeface="+mn-ea"/>
              </a:rPr>
              <a:t> </a:t>
            </a:r>
            <a:r>
              <a:rPr lang="en-US" altLang="zh-CN" sz="1800" noProof="0" dirty="0">
                <a:ln>
                  <a:noFill/>
                </a:ln>
                <a:solidFill>
                  <a:schemeClr val="bg2">
                    <a:lumMod val="60000"/>
                    <a:lumOff val="40000"/>
                  </a:schemeClr>
                </a:solidFill>
                <a:effectLst/>
                <a:uLnTx/>
                <a:uFillTx/>
                <a:cs typeface="+mn-ea"/>
                <a:sym typeface="+mn-ea"/>
              </a:rPr>
              <a:t>extern const double PI=3.14;</a:t>
            </a: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  <a:p>
            <a:pPr marL="457200" lvl="1" indent="0" eaLnBrk="1" hangingPunct="1">
              <a:buNone/>
            </a:pPr>
            <a:endParaRPr kumimoji="0" lang="en-US" altLang="zh-CN" sz="1800" b="0" i="0" u="none" strike="noStrike" kern="0" cap="none" spc="0" normalizeH="0" baseline="0" noProof="0" dirty="0">
              <a:ln>
                <a:noFill/>
              </a:ln>
              <a:solidFill>
                <a:schemeClr val="bg2">
                  <a:lumMod val="60000"/>
                  <a:lumOff val="40000"/>
                </a:schemeClr>
              </a:solidFill>
              <a:effectLst/>
              <a:uLnTx/>
              <a:uFillTx/>
              <a:latin typeface="+mn-lt"/>
              <a:ea typeface="+mn-ea"/>
              <a:cs typeface="+mn-ea"/>
            </a:endParaRPr>
          </a:p>
        </p:txBody>
      </p:sp>
    </p:spTree>
  </p:cSld>
  <p:clrMapOvr>
    <a:masterClrMapping/>
  </p:clrMapOvr>
  <p:transition>
    <p:random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3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363" grpId="0" autoUpdateAnimBg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idx="1"/>
          </p:nvPr>
        </p:nvSpPr>
        <p:spPr>
          <a:xfrm>
            <a:off x="629920" y="1600200"/>
            <a:ext cx="7812405" cy="4116070"/>
          </a:xfrm>
        </p:spPr>
        <p:txBody>
          <a:bodyPr/>
          <a:lstStyle/>
          <a:p>
            <a:pPr marL="0" indent="0" eaLnBrk="1" hangingPunct="1">
              <a:buNone/>
            </a:pPr>
            <a:r>
              <a:rPr lang="en-US" altLang="zh-CN" sz="2800" b="1" dirty="0">
                <a:solidFill>
                  <a:srgbClr val="0000CC"/>
                </a:solidFill>
              </a:rPr>
              <a:t>    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char c; </a:t>
            </a:r>
            <a:endParaRPr lang="en-US" altLang="zh-CN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c=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‘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a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  <a:latin typeface="Arial" panose="020B0604020202020204" pitchFamily="34" charset="0"/>
              </a:rPr>
              <a:t>’</a:t>
            </a: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;</a:t>
            </a:r>
            <a:endParaRPr lang="en-US" altLang="zh-CN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char *p;</a:t>
            </a:r>
            <a:endParaRPr lang="en-US" altLang="zh-CN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  <a:p>
            <a:pPr lvl="1" eaLnBrk="1" hangingPunct="1">
              <a:buFontTx/>
              <a:buNone/>
            </a:pPr>
            <a:r>
              <a:rPr lang="en-US" altLang="zh-CN" sz="2400" b="1" dirty="0">
                <a:solidFill>
                  <a:schemeClr val="bg2">
                    <a:lumMod val="60000"/>
                    <a:lumOff val="40000"/>
                  </a:schemeClr>
                </a:solidFill>
              </a:rPr>
              <a:t>p=&amp;c;</a:t>
            </a:r>
            <a:endParaRPr lang="en-US" altLang="zh-CN" sz="2400" b="1" dirty="0">
              <a:solidFill>
                <a:schemeClr val="bg2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19460" name="Text Box 4"/>
          <p:cNvSpPr txBox="1">
            <a:spLocks noChangeArrowheads="1"/>
          </p:cNvSpPr>
          <p:nvPr/>
        </p:nvSpPr>
        <p:spPr bwMode="auto">
          <a:xfrm>
            <a:off x="4275653" y="3094430"/>
            <a:ext cx="52084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Lucida Sans Unicode" panose="020B0602030504020204" pitchFamily="34" charset="0"/>
              </a:rPr>
              <a:t>p</a:t>
            </a:r>
            <a:endParaRPr kumimoji="1" lang="en-US" altLang="zh-CN" sz="2400">
              <a:latin typeface="Lucida Sans Unicode" panose="020B0602030504020204" pitchFamily="34" charset="0"/>
            </a:endParaRPr>
          </a:p>
        </p:txBody>
      </p:sp>
      <p:sp>
        <p:nvSpPr>
          <p:cNvPr id="19461" name="Text Box 5"/>
          <p:cNvSpPr txBox="1">
            <a:spLocks noChangeArrowheads="1"/>
          </p:cNvSpPr>
          <p:nvPr/>
        </p:nvSpPr>
        <p:spPr bwMode="auto">
          <a:xfrm>
            <a:off x="6723578" y="3165867"/>
            <a:ext cx="520849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en-US" altLang="zh-CN" sz="2400">
                <a:latin typeface="Lucida Sans Unicode" panose="020B0602030504020204" pitchFamily="34" charset="0"/>
              </a:rPr>
              <a:t>c</a:t>
            </a:r>
            <a:endParaRPr kumimoji="1" lang="en-US" altLang="zh-CN" sz="2400">
              <a:latin typeface="Lucida Sans Unicode" panose="020B0602030504020204" pitchFamily="34" charset="0"/>
            </a:endParaRPr>
          </a:p>
        </p:txBody>
      </p:sp>
      <p:sp>
        <p:nvSpPr>
          <p:cNvPr id="19462" name="Rectangle 6"/>
          <p:cNvSpPr>
            <a:spLocks noChangeArrowheads="1"/>
          </p:cNvSpPr>
          <p:nvPr/>
        </p:nvSpPr>
        <p:spPr bwMode="auto">
          <a:xfrm>
            <a:off x="4265727" y="3599255"/>
            <a:ext cx="843514" cy="4603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Lucida Sans Unicode" panose="020B0602030504020204" pitchFamily="34" charset="0"/>
              </a:rPr>
              <a:t>?</a:t>
            </a:r>
            <a:endParaRPr kumimoji="1" lang="en-US" altLang="zh-CN" sz="2400">
              <a:latin typeface="Lucida Sans Unicode" panose="020B0602030504020204" pitchFamily="34" charset="0"/>
            </a:endParaRPr>
          </a:p>
        </p:txBody>
      </p:sp>
      <p:sp>
        <p:nvSpPr>
          <p:cNvPr id="19463" name="Rectangle 7"/>
          <p:cNvSpPr>
            <a:spLocks noChangeArrowheads="1"/>
          </p:cNvSpPr>
          <p:nvPr/>
        </p:nvSpPr>
        <p:spPr bwMode="auto">
          <a:xfrm>
            <a:off x="5921489" y="3599255"/>
            <a:ext cx="843513" cy="4603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Lucida Sans Unicode" panose="020B0602030504020204" pitchFamily="34" charset="0"/>
              </a:rPr>
              <a:t>?</a:t>
            </a:r>
            <a:endParaRPr kumimoji="1" lang="en-US" altLang="zh-CN" sz="2400">
              <a:latin typeface="Lucida Sans Unicode" panose="020B0602030504020204" pitchFamily="34" charset="0"/>
            </a:endParaRPr>
          </a:p>
        </p:txBody>
      </p:sp>
      <p:sp>
        <p:nvSpPr>
          <p:cNvPr id="19464" name="Rectangle 8"/>
          <p:cNvSpPr>
            <a:spLocks noChangeArrowheads="1"/>
          </p:cNvSpPr>
          <p:nvPr/>
        </p:nvSpPr>
        <p:spPr bwMode="auto">
          <a:xfrm>
            <a:off x="6713652" y="3599255"/>
            <a:ext cx="843514" cy="4603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Lucida Sans Unicode" panose="020B0602030504020204" pitchFamily="34" charset="0"/>
              </a:rPr>
              <a:t>?</a:t>
            </a:r>
            <a:endParaRPr kumimoji="1" lang="en-US" altLang="zh-CN" sz="2400">
              <a:latin typeface="Lucida Sans Unicode" panose="020B0602030504020204" pitchFamily="34" charset="0"/>
            </a:endParaRPr>
          </a:p>
        </p:txBody>
      </p:sp>
      <p:sp>
        <p:nvSpPr>
          <p:cNvPr id="19465" name="Rectangle 9"/>
          <p:cNvSpPr>
            <a:spLocks noChangeArrowheads="1"/>
          </p:cNvSpPr>
          <p:nvPr/>
        </p:nvSpPr>
        <p:spPr bwMode="auto">
          <a:xfrm>
            <a:off x="7505814" y="3599255"/>
            <a:ext cx="843513" cy="4603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Lucida Sans Unicode" panose="020B0602030504020204" pitchFamily="34" charset="0"/>
              </a:rPr>
              <a:t>?</a:t>
            </a:r>
            <a:endParaRPr kumimoji="1" lang="en-US" altLang="zh-CN" sz="2400">
              <a:latin typeface="Lucida Sans Unicode" panose="020B0602030504020204" pitchFamily="34" charset="0"/>
            </a:endParaRPr>
          </a:p>
        </p:txBody>
      </p:sp>
      <p:sp>
        <p:nvSpPr>
          <p:cNvPr id="19466" name="Line 10"/>
          <p:cNvSpPr>
            <a:spLocks noChangeShapeType="1"/>
          </p:cNvSpPr>
          <p:nvPr/>
        </p:nvSpPr>
        <p:spPr bwMode="auto">
          <a:xfrm flipV="1">
            <a:off x="4652040" y="3238892"/>
            <a:ext cx="0" cy="503238"/>
          </a:xfrm>
          <a:prstGeom prst="line">
            <a:avLst/>
          </a:prstGeom>
          <a:noFill/>
          <a:ln w="31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9467" name="Line 11"/>
          <p:cNvSpPr>
            <a:spLocks noChangeShapeType="1"/>
          </p:cNvSpPr>
          <p:nvPr/>
        </p:nvSpPr>
        <p:spPr bwMode="auto">
          <a:xfrm>
            <a:off x="4653915" y="3229610"/>
            <a:ext cx="2157730" cy="9525"/>
          </a:xfrm>
          <a:prstGeom prst="line">
            <a:avLst/>
          </a:prstGeom>
          <a:noFill/>
          <a:ln w="3175">
            <a:solidFill>
              <a:schemeClr val="hlink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2075" tIns="46038" rIns="92075" bIns="46038" anchor="ctr">
            <a:noAutofit/>
          </a:bodyPr>
          <a:lstStyle/>
          <a:p>
            <a:endParaRPr lang="zh-CN" altLang="en-US"/>
          </a:p>
        </p:txBody>
      </p:sp>
      <p:sp>
        <p:nvSpPr>
          <p:cNvPr id="19468" name="Line 12"/>
          <p:cNvSpPr>
            <a:spLocks noChangeShapeType="1"/>
          </p:cNvSpPr>
          <p:nvPr/>
        </p:nvSpPr>
        <p:spPr bwMode="auto">
          <a:xfrm>
            <a:off x="6812627" y="3238892"/>
            <a:ext cx="0" cy="360363"/>
          </a:xfrm>
          <a:prstGeom prst="line">
            <a:avLst/>
          </a:prstGeom>
          <a:noFill/>
          <a:ln w="3175">
            <a:solidFill>
              <a:schemeClr val="hlink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/>
          <a:p>
            <a:endParaRPr lang="zh-CN" altLang="en-US"/>
          </a:p>
        </p:txBody>
      </p:sp>
      <p:sp>
        <p:nvSpPr>
          <p:cNvPr id="19469" name="Rectangle 13"/>
          <p:cNvSpPr>
            <a:spLocks noChangeArrowheads="1"/>
          </p:cNvSpPr>
          <p:nvPr/>
        </p:nvSpPr>
        <p:spPr bwMode="auto">
          <a:xfrm>
            <a:off x="5057889" y="3599255"/>
            <a:ext cx="843513" cy="4603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Lucida Sans Unicode" panose="020B0602030504020204" pitchFamily="34" charset="0"/>
              </a:rPr>
              <a:t>?</a:t>
            </a:r>
            <a:endParaRPr kumimoji="1" lang="en-US" altLang="zh-CN" sz="2400">
              <a:latin typeface="Lucida Sans Unicode" panose="020B0602030504020204" pitchFamily="34" charset="0"/>
            </a:endParaRPr>
          </a:p>
        </p:txBody>
      </p:sp>
      <p:sp>
        <p:nvSpPr>
          <p:cNvPr id="19471" name="Rectangle 15"/>
          <p:cNvSpPr>
            <a:spLocks noChangeArrowheads="1"/>
          </p:cNvSpPr>
          <p:nvPr/>
        </p:nvSpPr>
        <p:spPr bwMode="auto">
          <a:xfrm>
            <a:off x="6713652" y="3599255"/>
            <a:ext cx="843514" cy="4603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zh-CN" altLang="en-US" sz="2400">
                <a:latin typeface="Lucida Sans Unicode" panose="020B0602030504020204" pitchFamily="34" charset="0"/>
              </a:rPr>
              <a:t>‘</a:t>
            </a:r>
            <a:r>
              <a:rPr kumimoji="1" lang="en-US" altLang="zh-CN" sz="2400">
                <a:latin typeface="Lucida Sans Unicode" panose="020B0602030504020204" pitchFamily="34" charset="0"/>
              </a:rPr>
              <a:t>a’</a:t>
            </a:r>
            <a:endParaRPr kumimoji="1" lang="en-US" altLang="zh-CN" sz="2400">
              <a:latin typeface="Lucida Sans Unicode" panose="020B0602030504020204" pitchFamily="34" charset="0"/>
            </a:endParaRPr>
          </a:p>
        </p:txBody>
      </p:sp>
      <p:sp>
        <p:nvSpPr>
          <p:cNvPr id="19473" name="Rectangle 17"/>
          <p:cNvSpPr>
            <a:spLocks noChangeArrowheads="1"/>
          </p:cNvSpPr>
          <p:nvPr/>
        </p:nvSpPr>
        <p:spPr bwMode="auto">
          <a:xfrm>
            <a:off x="3473564" y="3599255"/>
            <a:ext cx="843513" cy="4603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Lucida Sans Unicode" panose="020B0602030504020204" pitchFamily="34" charset="0"/>
              </a:rPr>
              <a:t>?</a:t>
            </a:r>
            <a:endParaRPr kumimoji="1" lang="en-US" altLang="zh-CN" sz="2400">
              <a:latin typeface="Lucida Sans Unicode" panose="020B0602030504020204" pitchFamily="34" charset="0"/>
            </a:endParaRPr>
          </a:p>
        </p:txBody>
      </p:sp>
      <p:sp>
        <p:nvSpPr>
          <p:cNvPr id="19476" name="Rectangle 20"/>
          <p:cNvSpPr>
            <a:spLocks noChangeArrowheads="1"/>
          </p:cNvSpPr>
          <p:nvPr/>
        </p:nvSpPr>
        <p:spPr bwMode="auto">
          <a:xfrm>
            <a:off x="4337970" y="3599255"/>
            <a:ext cx="817307" cy="460375"/>
          </a:xfrm>
          <a:prstGeom prst="rect">
            <a:avLst/>
          </a:prstGeom>
          <a:solidFill>
            <a:schemeClr val="accent1"/>
          </a:solidFill>
          <a:ln w="3175">
            <a:solidFill>
              <a:schemeClr val="bg1"/>
            </a:solidFill>
            <a:miter lim="800000"/>
          </a:ln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Lucida Sans Unicode" panose="020B0602030504020204" pitchFamily="34" charset="0"/>
              </a:rPr>
              <a:t>&amp;c</a:t>
            </a:r>
            <a:endParaRPr kumimoji="1" lang="en-US" altLang="zh-CN" sz="2400">
              <a:latin typeface="Lucida Sans Unicode" panose="020B0602030504020204" pitchFamily="34" charset="0"/>
            </a:endParaRPr>
          </a:p>
        </p:txBody>
      </p:sp>
      <p:sp>
        <p:nvSpPr>
          <p:cNvPr id="19477" name="Text Box 21"/>
          <p:cNvSpPr txBox="1">
            <a:spLocks noChangeArrowheads="1"/>
          </p:cNvSpPr>
          <p:nvPr/>
        </p:nvSpPr>
        <p:spPr bwMode="auto">
          <a:xfrm>
            <a:off x="6716726" y="4102492"/>
            <a:ext cx="743602" cy="46230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317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92075" tIns="46038" rIns="92075" bIns="46038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kumimoji="1" lang="zh-CN" altLang="en-US" sz="2400">
                <a:latin typeface="Lucida Sans Unicode" panose="020B0602030504020204" pitchFamily="34" charset="0"/>
              </a:rPr>
              <a:t>*</a:t>
            </a:r>
            <a:r>
              <a:rPr kumimoji="1" lang="en-US" altLang="zh-CN" sz="2400">
                <a:latin typeface="Lucida Sans Unicode" panose="020B0602030504020204" pitchFamily="34" charset="0"/>
              </a:rPr>
              <a:t>P</a:t>
            </a:r>
            <a:endParaRPr kumimoji="1" lang="en-US" altLang="zh-CN" sz="2400">
              <a:latin typeface="Lucida Sans Unicode" panose="020B0602030504020204" pitchFamily="34" charset="0"/>
            </a:endParaRPr>
          </a:p>
        </p:txBody>
      </p:sp>
      <p:sp>
        <p:nvSpPr>
          <p:cNvPr id="19478" name="Rectangle 22"/>
          <p:cNvSpPr>
            <a:spLocks noChangeArrowheads="1"/>
          </p:cNvSpPr>
          <p:nvPr/>
        </p:nvSpPr>
        <p:spPr bwMode="auto">
          <a:xfrm>
            <a:off x="1866265" y="3590290"/>
            <a:ext cx="1605280" cy="460375"/>
          </a:xfrm>
          <a:prstGeom prst="rect">
            <a:avLst/>
          </a:prstGeom>
          <a:noFill/>
          <a:ln w="3175">
            <a:solidFill>
              <a:schemeClr val="bg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square" lIns="92075" tIns="46038" rIns="92075" bIns="46038" anchor="ctr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kumimoji="1" lang="en-US" altLang="zh-CN" sz="2400">
                <a:latin typeface="Lucida Sans Unicode" panose="020B0602030504020204" pitchFamily="34" charset="0"/>
              </a:rPr>
              <a:t>Memory</a:t>
            </a:r>
            <a:endParaRPr kumimoji="1" lang="en-US" altLang="zh-CN" sz="2400">
              <a:latin typeface="Lucida Sans Unicode" panose="020B0602030504020204" pitchFamily="34" charset="0"/>
            </a:endParaRPr>
          </a:p>
        </p:txBody>
      </p:sp>
      <p:sp>
        <p:nvSpPr>
          <p:cNvPr id="10243" name="Rectangle 2"/>
          <p:cNvSpPr>
            <a:spLocks noGrp="1"/>
          </p:cNvSpPr>
          <p:nvPr/>
        </p:nvSpPr>
        <p:spPr>
          <a:xfrm>
            <a:off x="533400" y="457200"/>
            <a:ext cx="8229600" cy="1371600"/>
          </a:xfrm>
          <a:prstGeom prst="rect">
            <a:avLst/>
          </a:prstGeom>
          <a:noFill/>
          <a:ln w="9525">
            <a:noFill/>
          </a:ln>
        </p:spPr>
        <p:txBody>
          <a:bodyPr vert="horz" wrap="square" lIns="91440" tIns="45720" rIns="91440" bIns="45720" anchor="ctr" anchorCtr="0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eaLnBrk="1" hangingPunct="1"/>
            <a:r>
              <a:rPr lang="en-US" altLang="zh-CN" dirty="0"/>
              <a:t>Pointers</a:t>
            </a:r>
            <a:endParaRPr lang="en-US" altLang="zh-CN" dirty="0"/>
          </a:p>
        </p:txBody>
      </p:sp>
      <p:sp>
        <p:nvSpPr>
          <p:cNvPr id="3" name="文本框 2"/>
          <p:cNvSpPr txBox="1"/>
          <p:nvPr/>
        </p:nvSpPr>
        <p:spPr>
          <a:xfrm>
            <a:off x="220345" y="4724400"/>
            <a:ext cx="8472805" cy="147383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lvl="1" algn="l" eaLnBrk="1" hangingPunct="1">
              <a:spcBef>
                <a:spcPct val="20000"/>
              </a:spcBef>
              <a:buClr>
                <a:schemeClr val="accent2"/>
              </a:buClr>
              <a:buSzPct val="80000"/>
            </a:pPr>
            <a:r>
              <a:rPr lang="en-US" altLang="zh-CN" sz="2000" kern="0" dirty="0">
                <a:latin typeface="+mn-lt"/>
                <a:ea typeface="+mn-ea"/>
                <a:cs typeface="+mn-ea"/>
              </a:rPr>
              <a:t>The value of each pointer is a memory address, but there is an </a:t>
            </a:r>
            <a:r>
              <a:rPr lang="en-US" altLang="zh-CN" sz="2000" kern="0" dirty="0">
                <a:solidFill>
                  <a:srgbClr val="FF0000"/>
                </a:solidFill>
                <a:latin typeface="+mn-lt"/>
                <a:ea typeface="+mn-ea"/>
                <a:cs typeface="+mn-ea"/>
              </a:rPr>
              <a:t>associated type indicator</a:t>
            </a:r>
            <a:r>
              <a:rPr lang="en-US" altLang="zh-CN" sz="2000" kern="0" dirty="0">
                <a:latin typeface="+mn-lt"/>
                <a:ea typeface="+mn-ea"/>
                <a:cs typeface="+mn-ea"/>
              </a:rPr>
              <a:t> that instructs the compiler to interpret the contents of the memory area it occupies, and how many bytes that memory area contains.</a:t>
            </a:r>
            <a:endParaRPr lang="en-US" altLang="zh-CN" sz="2000" kern="0" dirty="0">
              <a:latin typeface="+mn-lt"/>
              <a:ea typeface="+mn-ea"/>
              <a:cs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4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94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94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94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1" dur="500"/>
                                        <p:tgtEl>
                                          <p:spTgt spid="194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4" dur="500"/>
                                        <p:tgtEl>
                                          <p:spTgt spid="194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94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1946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9" dur="500" fill="hold"/>
                                        <p:tgtEl>
                                          <p:spTgt spid="1945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194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1945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7" dur="500" fill="hold"/>
                                        <p:tgtEl>
                                          <p:spTgt spid="1946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2" dur="500"/>
                                        <p:tgtEl>
                                          <p:spTgt spid="1945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7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8" dur="500" fill="hold"/>
                                        <p:tgtEl>
                                          <p:spTgt spid="194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194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194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94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4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460" grpId="0"/>
      <p:bldP spid="19461" grpId="0"/>
      <p:bldP spid="19462" grpId="0" bldLvl="0" animBg="1"/>
      <p:bldP spid="19463" grpId="0" bldLvl="0" animBg="1"/>
      <p:bldP spid="19464" grpId="0" bldLvl="0" animBg="1"/>
      <p:bldP spid="19465" grpId="0" bldLvl="0" animBg="1"/>
      <p:bldP spid="19469" grpId="0" bldLvl="0" animBg="1"/>
      <p:bldP spid="19471" grpId="0" bldLvl="0" animBg="1"/>
      <p:bldP spid="19473" grpId="0" bldLvl="0" animBg="1"/>
      <p:bldP spid="19476" grpId="0" bldLvl="0" animBg="1"/>
      <p:bldP spid="19477" grpId="0"/>
      <p:bldP spid="19478" grpId="0" bldLvl="0" animBg="1"/>
      <p:bldP spid="3" grpId="0"/>
      <p:bldP spid="3" grpId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3010" name="Rectangle 2"/>
          <p:cNvSpPr>
            <a:spLocks noGrp="1"/>
          </p:cNvSpPr>
          <p:nvPr>
            <p:ph idx="1"/>
          </p:nvPr>
        </p:nvSpPr>
        <p:spPr/>
        <p:txBody>
          <a:bodyPr vert="horz" wrap="square" lIns="91440" tIns="45720" rIns="91440" bIns="45720" anchor="t" anchorCtr="0"/>
          <a:p>
            <a:pPr eaLnBrk="1" hangingPunct="1">
              <a:buNone/>
            </a:pPr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en-US" altLang="zh-CN" dirty="0"/>
              <a:t>pointer to a constant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         </a:t>
            </a:r>
            <a:endParaRPr lang="en-US" altLang="zh-CN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Pointer pi points to a constant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Cannot change the contents of what it points to through the pointer</a:t>
            </a:r>
            <a:endParaRPr lang="zh-CN" altLang="en-US" dirty="0"/>
          </a:p>
          <a:p>
            <a:pPr lvl="1" eaLnBrk="1" hangingPunct="1">
              <a:buFont typeface="Wingdings" panose="05000000000000000000" pitchFamily="2" charset="2"/>
              <a:buChar char="Ø"/>
            </a:pPr>
            <a:r>
              <a:rPr lang="en-US" altLang="zh-CN" dirty="0"/>
              <a:t>The value of the pointer itself can be changed</a:t>
            </a:r>
            <a:endParaRPr lang="zh-CN" altLang="en-US" dirty="0"/>
          </a:p>
          <a:p>
            <a:pPr eaLnBrk="1" hangingPunct="1">
              <a:buNone/>
            </a:pPr>
            <a:r>
              <a:rPr lang="zh-CN" altLang="en-US" dirty="0"/>
              <a:t>                 </a:t>
            </a:r>
            <a:endParaRPr lang="en-US" altLang="zh-CN" dirty="0"/>
          </a:p>
        </p:txBody>
      </p:sp>
      <p:sp>
        <p:nvSpPr>
          <p:cNvPr id="10243" name="Rectangle 2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anchor="ctr" anchorCtr="0"/>
          <a:p>
            <a:pPr eaLnBrk="1" hangingPunct="1"/>
            <a:r>
              <a:rPr lang="en-US" altLang="zh-CN" dirty="0"/>
              <a:t>Const with pointers</a:t>
            </a:r>
            <a:endParaRPr lang="en-US" altLang="zh-CN" dirty="0"/>
          </a:p>
        </p:txBody>
      </p:sp>
      <p:sp>
        <p:nvSpPr>
          <p:cNvPr id="10244" name="Rectangle 4"/>
          <p:cNvSpPr/>
          <p:nvPr/>
        </p:nvSpPr>
        <p:spPr>
          <a:xfrm>
            <a:off x="2133600" y="2590800"/>
            <a:ext cx="1981200" cy="457200"/>
          </a:xfrm>
          <a:prstGeom prst="rect">
            <a:avLst/>
          </a:prstGeom>
          <a:noFill/>
          <a:ln w="9525" cap="flat" cmpd="sng">
            <a:solidFill>
              <a:schemeClr val="tx1"/>
            </a:solidFill>
            <a:prstDash val="solid"/>
            <a:miter/>
            <a:headEnd type="none" w="med" len="med"/>
            <a:tailEnd type="none" w="med" len="med"/>
          </a:ln>
        </p:spPr>
        <p:txBody>
          <a:bodyPr wrap="none" anchor="ctr" anchorCtr="0"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75000"/>
              <a:buFont typeface="Wingdings" panose="05000000000000000000" pitchFamily="2" charset="2"/>
              <a:buChar char="n"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80000"/>
              <a:buFont typeface="Wingdings" panose="05000000000000000000" pitchFamily="2" charset="2"/>
              <a:buChar char="¨"/>
              <a:defRPr sz="2800">
                <a:solidFill>
                  <a:schemeClr val="tx1"/>
                </a:solidFill>
                <a:latin typeface="+mn-lt"/>
                <a:ea typeface="+mn-ea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SzPct val="65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latin typeface="+mn-lt"/>
                <a:ea typeface="+mn-ea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2"/>
              </a:buClr>
              <a:buSzPct val="70000"/>
              <a:buFont typeface="Wingdings" panose="05000000000000000000" pitchFamily="2" charset="2"/>
              <a:buChar char="¨"/>
              <a:defRPr sz="2000">
                <a:solidFill>
                  <a:schemeClr val="tx1"/>
                </a:solidFill>
                <a:latin typeface="+mn-lt"/>
                <a:ea typeface="+mn-ea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bg2"/>
              </a:buClr>
              <a:buFont typeface="Wingdings" panose="05000000000000000000" pitchFamily="2" charset="2"/>
              <a:buChar char="§"/>
              <a:defRPr sz="2000">
                <a:solidFill>
                  <a:schemeClr val="tx1"/>
                </a:solidFill>
                <a:latin typeface="+mn-lt"/>
                <a:ea typeface="+mn-ea"/>
              </a:defRPr>
            </a:lvl5pPr>
          </a:lstStyle>
          <a:p>
            <a:pPr marL="0" lvl="0" indent="0" eaLnBrk="1" hangingPunct="1">
              <a:lnSpc>
                <a:spcPct val="90000"/>
              </a:lnSpc>
              <a:buClrTx/>
              <a:buSzTx/>
              <a:buFontTx/>
              <a:buNone/>
            </a:pPr>
            <a:r>
              <a:rPr lang="en-US" altLang="zh-CN" sz="2400" dirty="0">
                <a:solidFill>
                  <a:schemeClr val="bg2"/>
                </a:solidFill>
              </a:rPr>
              <a:t>const int * pi;</a:t>
            </a:r>
            <a:endParaRPr lang="en-US" altLang="zh-CN" sz="2400" dirty="0">
              <a:solidFill>
                <a:schemeClr val="bg2"/>
              </a:solidFill>
              <a:latin typeface="Times New Roman" panose="02020603050405020304" pitchFamily="18" charset="0"/>
              <a:ea typeface="Arial" panose="020B0604020202020204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42" end="7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3010">
                                            <p:txEl>
                                              <p:charRg st="42" end="7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74" end="14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3010">
                                            <p:txEl>
                                              <p:charRg st="74" end="14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0">
                                            <p:txEl>
                                              <p:charRg st="142" end="18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43010">
                                            <p:txEl>
                                              <p:charRg st="142" end="18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p="http://schemas.openxmlformats.org/presentationml/2006/main">
  <p:tag name="commondata" val="eyJoZGlkIjoiNzQ3YzYyN2FjYWY5NjgxMmEzMjZhM2E2NjM0MDE0ZmMifQ=="/>
</p:tagLst>
</file>

<file path=ppt/theme/theme1.xml><?xml version="1.0" encoding="utf-8"?>
<a:theme xmlns:a="http://schemas.openxmlformats.org/drawingml/2006/main" name="Pixel">
  <a:themeElements>
    <a:clrScheme name="Pixel 12">
      <a:dk1>
        <a:srgbClr val="000000"/>
      </a:dk1>
      <a:lt1>
        <a:srgbClr val="FFFFFF"/>
      </a:lt1>
      <a:dk2>
        <a:srgbClr val="000000"/>
      </a:dk2>
      <a:lt2>
        <a:srgbClr val="00007D"/>
      </a:lt2>
      <a:accent1>
        <a:srgbClr val="9999FF"/>
      </a:accent1>
      <a:accent2>
        <a:srgbClr val="9999CC"/>
      </a:accent2>
      <a:accent3>
        <a:srgbClr val="FFFFFF"/>
      </a:accent3>
      <a:accent4>
        <a:srgbClr val="000000"/>
      </a:accent4>
      <a:accent5>
        <a:srgbClr val="CACAFF"/>
      </a:accent5>
      <a:accent6>
        <a:srgbClr val="8A8AB9"/>
      </a:accent6>
      <a:hlink>
        <a:srgbClr val="666699"/>
      </a:hlink>
      <a:folHlink>
        <a:srgbClr val="CCCCE6"/>
      </a:folHlink>
    </a:clrScheme>
    <a:fontScheme name="Pixel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noFill/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342900" marR="0" indent="-342900" algn="l" defTabSz="914400" rtl="0" eaLnBrk="1" fontAlgn="base" latinLnBrk="0" hangingPunct="1">
          <a:lnSpc>
            <a:spcPct val="90000"/>
          </a:lnSpc>
          <a:spcBef>
            <a:spcPct val="20000"/>
          </a:spcBef>
          <a:spcAft>
            <a:spcPct val="0"/>
          </a:spcAft>
          <a:buClr>
            <a:schemeClr val="bg2"/>
          </a:buClr>
          <a:buSzPct val="75000"/>
          <a:buFont typeface="Wingdings" panose="05000000000000000000" pitchFamily="2" charset="2"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Pixel 1">
        <a:dk1>
          <a:srgbClr val="0066FF"/>
        </a:dk1>
        <a:lt1>
          <a:srgbClr val="FFFFFF"/>
        </a:lt1>
        <a:dk2>
          <a:srgbClr val="000066"/>
        </a:dk2>
        <a:lt2>
          <a:srgbClr val="FFFFFF"/>
        </a:lt2>
        <a:accent1>
          <a:srgbClr val="6699FF"/>
        </a:accent1>
        <a:accent2>
          <a:srgbClr val="3333FF"/>
        </a:accent2>
        <a:accent3>
          <a:srgbClr val="AAAAB8"/>
        </a:accent3>
        <a:accent4>
          <a:srgbClr val="DADADA"/>
        </a:accent4>
        <a:accent5>
          <a:srgbClr val="B8CAFF"/>
        </a:accent5>
        <a:accent6>
          <a:srgbClr val="2D2DE7"/>
        </a:accent6>
        <a:hlink>
          <a:srgbClr val="FFCC00"/>
        </a:hlink>
        <a:folHlink>
          <a:srgbClr val="0000CC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2">
        <a:dk1>
          <a:srgbClr val="009999"/>
        </a:dk1>
        <a:lt1>
          <a:srgbClr val="FFFFFF"/>
        </a:lt1>
        <a:dk2>
          <a:srgbClr val="334B49"/>
        </a:dk2>
        <a:lt2>
          <a:srgbClr val="FFFFFF"/>
        </a:lt2>
        <a:accent1>
          <a:srgbClr val="33CCCC"/>
        </a:accent1>
        <a:accent2>
          <a:srgbClr val="008080"/>
        </a:accent2>
        <a:accent3>
          <a:srgbClr val="ADB1B1"/>
        </a:accent3>
        <a:accent4>
          <a:srgbClr val="DADADA"/>
        </a:accent4>
        <a:accent5>
          <a:srgbClr val="ADE2E2"/>
        </a:accent5>
        <a:accent6>
          <a:srgbClr val="007373"/>
        </a:accent6>
        <a:hlink>
          <a:srgbClr val="FFCC00"/>
        </a:hlink>
        <a:folHlink>
          <a:srgbClr val="00666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3">
        <a:dk1>
          <a:srgbClr val="006699"/>
        </a:dk1>
        <a:lt1>
          <a:srgbClr val="FFFFFF"/>
        </a:lt1>
        <a:dk2>
          <a:srgbClr val="333399"/>
        </a:dk2>
        <a:lt2>
          <a:srgbClr val="FFFFFF"/>
        </a:lt2>
        <a:accent1>
          <a:srgbClr val="0099CC"/>
        </a:accent1>
        <a:accent2>
          <a:srgbClr val="0386AF"/>
        </a:accent2>
        <a:accent3>
          <a:srgbClr val="ADADCA"/>
        </a:accent3>
        <a:accent4>
          <a:srgbClr val="DADADA"/>
        </a:accent4>
        <a:accent5>
          <a:srgbClr val="AACAE2"/>
        </a:accent5>
        <a:accent6>
          <a:srgbClr val="02799E"/>
        </a:accent6>
        <a:hlink>
          <a:srgbClr val="FFCC00"/>
        </a:hlink>
        <a:folHlink>
          <a:srgbClr val="66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4">
        <a:dk1>
          <a:srgbClr val="008080"/>
        </a:dk1>
        <a:lt1>
          <a:srgbClr val="FFFFFF"/>
        </a:lt1>
        <a:dk2>
          <a:srgbClr val="2F978D"/>
        </a:dk2>
        <a:lt2>
          <a:srgbClr val="FFFFFF"/>
        </a:lt2>
        <a:accent1>
          <a:srgbClr val="0099FF"/>
        </a:accent1>
        <a:accent2>
          <a:srgbClr val="009999"/>
        </a:accent2>
        <a:accent3>
          <a:srgbClr val="ADC9C5"/>
        </a:accent3>
        <a:accent4>
          <a:srgbClr val="DADADA"/>
        </a:accent4>
        <a:accent5>
          <a:srgbClr val="AACAFF"/>
        </a:accent5>
        <a:accent6>
          <a:srgbClr val="008A8A"/>
        </a:accent6>
        <a:hlink>
          <a:srgbClr val="FFFFCC"/>
        </a:hlink>
        <a:folHlink>
          <a:srgbClr val="70CAC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5">
        <a:dk1>
          <a:srgbClr val="822504"/>
        </a:dk1>
        <a:lt1>
          <a:srgbClr val="FFFFFF"/>
        </a:lt1>
        <a:dk2>
          <a:srgbClr val="330000"/>
        </a:dk2>
        <a:lt2>
          <a:srgbClr val="FFFFFF"/>
        </a:lt2>
        <a:accent1>
          <a:srgbClr val="FF9900"/>
        </a:accent1>
        <a:accent2>
          <a:srgbClr val="9E2A06"/>
        </a:accent2>
        <a:accent3>
          <a:srgbClr val="ADAAAA"/>
        </a:accent3>
        <a:accent4>
          <a:srgbClr val="DADADA"/>
        </a:accent4>
        <a:accent5>
          <a:srgbClr val="FFCAAA"/>
        </a:accent5>
        <a:accent6>
          <a:srgbClr val="8F2505"/>
        </a:accent6>
        <a:hlink>
          <a:srgbClr val="FF3300"/>
        </a:hlink>
        <a:folHlink>
          <a:srgbClr val="7C0704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6">
        <a:dk1>
          <a:srgbClr val="336600"/>
        </a:dk1>
        <a:lt1>
          <a:srgbClr val="FFFFFF"/>
        </a:lt1>
        <a:dk2>
          <a:srgbClr val="4A7911"/>
        </a:dk2>
        <a:lt2>
          <a:srgbClr val="FFFFFF"/>
        </a:lt2>
        <a:accent1>
          <a:srgbClr val="666633"/>
        </a:accent1>
        <a:accent2>
          <a:srgbClr val="669900"/>
        </a:accent2>
        <a:accent3>
          <a:srgbClr val="B1BEAA"/>
        </a:accent3>
        <a:accent4>
          <a:srgbClr val="DADADA"/>
        </a:accent4>
        <a:accent5>
          <a:srgbClr val="B8B8AD"/>
        </a:accent5>
        <a:accent6>
          <a:srgbClr val="5C8A00"/>
        </a:accent6>
        <a:hlink>
          <a:srgbClr val="FFCC00"/>
        </a:hlink>
        <a:folHlink>
          <a:srgbClr val="99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Pixel 7">
        <a:dk1>
          <a:srgbClr val="000000"/>
        </a:dk1>
        <a:lt1>
          <a:srgbClr val="FFFFFF"/>
        </a:lt1>
        <a:dk2>
          <a:srgbClr val="000000"/>
        </a:dk2>
        <a:lt2>
          <a:srgbClr val="CC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95C00"/>
        </a:accent6>
        <a:hlink>
          <a:srgbClr val="6633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8">
        <a:dk1>
          <a:srgbClr val="003300"/>
        </a:dk1>
        <a:lt1>
          <a:srgbClr val="FFFFFF"/>
        </a:lt1>
        <a:dk2>
          <a:srgbClr val="000000"/>
        </a:dk2>
        <a:lt2>
          <a:srgbClr val="336600"/>
        </a:lt2>
        <a:accent1>
          <a:srgbClr val="CCCC00"/>
        </a:accent1>
        <a:accent2>
          <a:srgbClr val="669900"/>
        </a:accent2>
        <a:accent3>
          <a:srgbClr val="FFFFFF"/>
        </a:accent3>
        <a:accent4>
          <a:srgbClr val="002A00"/>
        </a:accent4>
        <a:accent5>
          <a:srgbClr val="E2E2AA"/>
        </a:accent5>
        <a:accent6>
          <a:srgbClr val="5C8A00"/>
        </a:accent6>
        <a:hlink>
          <a:srgbClr val="333300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9">
        <a:dk1>
          <a:srgbClr val="000000"/>
        </a:dk1>
        <a:lt1>
          <a:srgbClr val="FFFFFF"/>
        </a:lt1>
        <a:dk2>
          <a:srgbClr val="000000"/>
        </a:dk2>
        <a:lt2>
          <a:srgbClr val="440044"/>
        </a:lt2>
        <a:accent1>
          <a:srgbClr val="FFCCCC"/>
        </a:accent1>
        <a:accent2>
          <a:srgbClr val="790571"/>
        </a:accent2>
        <a:accent3>
          <a:srgbClr val="FFFFFF"/>
        </a:accent3>
        <a:accent4>
          <a:srgbClr val="000000"/>
        </a:accent4>
        <a:accent5>
          <a:srgbClr val="FFE2E2"/>
        </a:accent5>
        <a:accent6>
          <a:srgbClr val="6D0466"/>
        </a:accent6>
        <a:hlink>
          <a:srgbClr val="993366"/>
        </a:hlink>
        <a:folHlink>
          <a:srgbClr val="9F839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0">
        <a:dk1>
          <a:srgbClr val="000000"/>
        </a:dk1>
        <a:lt1>
          <a:srgbClr val="FFFFFF"/>
        </a:lt1>
        <a:dk2>
          <a:srgbClr val="000000"/>
        </a:dk2>
        <a:lt2>
          <a:srgbClr val="FF9900"/>
        </a:lt2>
        <a:accent1>
          <a:srgbClr val="FFCC99"/>
        </a:accent1>
        <a:accent2>
          <a:srgbClr val="FBA313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39310"/>
        </a:accent6>
        <a:hlink>
          <a:srgbClr val="CC3300"/>
        </a:hlink>
        <a:folHlink>
          <a:srgbClr val="FCC66E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1">
        <a:dk1>
          <a:srgbClr val="000000"/>
        </a:dk1>
        <a:lt1>
          <a:srgbClr val="FFFFFF"/>
        </a:lt1>
        <a:dk2>
          <a:srgbClr val="000000"/>
        </a:dk2>
        <a:lt2>
          <a:srgbClr val="779F92"/>
        </a:lt2>
        <a:accent1>
          <a:srgbClr val="33CCCC"/>
        </a:accent1>
        <a:accent2>
          <a:srgbClr val="9DC2D7"/>
        </a:accent2>
        <a:accent3>
          <a:srgbClr val="FFFFFF"/>
        </a:accent3>
        <a:accent4>
          <a:srgbClr val="000000"/>
        </a:accent4>
        <a:accent5>
          <a:srgbClr val="ADE2E2"/>
        </a:accent5>
        <a:accent6>
          <a:srgbClr val="8EB0C3"/>
        </a:accent6>
        <a:hlink>
          <a:srgbClr val="006666"/>
        </a:hlink>
        <a:folHlink>
          <a:srgbClr val="CCCC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Pixel 12">
        <a:dk1>
          <a:srgbClr val="000000"/>
        </a:dk1>
        <a:lt1>
          <a:srgbClr val="FFFFFF"/>
        </a:lt1>
        <a:dk2>
          <a:srgbClr val="000000"/>
        </a:dk2>
        <a:lt2>
          <a:srgbClr val="00007D"/>
        </a:lt2>
        <a:accent1>
          <a:srgbClr val="9999FF"/>
        </a:accent1>
        <a:accent2>
          <a:srgbClr val="9999CC"/>
        </a:accent2>
        <a:accent3>
          <a:srgbClr val="FFFFFF"/>
        </a:accent3>
        <a:accent4>
          <a:srgbClr val="000000"/>
        </a:accent4>
        <a:accent5>
          <a:srgbClr val="CACAFF"/>
        </a:accent5>
        <a:accent6>
          <a:srgbClr val="8A8AB9"/>
        </a:accent6>
        <a:hlink>
          <a:srgbClr val="666699"/>
        </a:hlink>
        <a:folHlink>
          <a:srgbClr val="CCCCE6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Pixel</Template>
  <TotalTime>0</TotalTime>
  <Words>16541</Words>
  <Application>WPS 演示</Application>
  <PresentationFormat>全屏显示(4:3)</PresentationFormat>
  <Paragraphs>842</Paragraphs>
  <Slides>55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55</vt:i4>
      </vt:variant>
    </vt:vector>
  </HeadingPairs>
  <TitlesOfParts>
    <vt:vector size="68" baseType="lpstr">
      <vt:lpstr>Arial</vt:lpstr>
      <vt:lpstr>宋体</vt:lpstr>
      <vt:lpstr>Wingdings</vt:lpstr>
      <vt:lpstr>Arial Black</vt:lpstr>
      <vt:lpstr>Times New Roman</vt:lpstr>
      <vt:lpstr>Wingdings</vt:lpstr>
      <vt:lpstr>Calibri</vt:lpstr>
      <vt:lpstr>Lucida Sans Unicode</vt:lpstr>
      <vt:lpstr>微软雅黑</vt:lpstr>
      <vt:lpstr>Arial Unicode MS</vt:lpstr>
      <vt:lpstr>Courier New</vt:lpstr>
      <vt:lpstr>华文中宋</vt:lpstr>
      <vt:lpstr>Pixel</vt:lpstr>
      <vt:lpstr>Chapter 3</vt:lpstr>
      <vt:lpstr>Keywords</vt:lpstr>
      <vt:lpstr>Identifiers: naming program element</vt:lpstr>
      <vt:lpstr>PowerPoint 演示文稿</vt:lpstr>
      <vt:lpstr>Constants（常量）</vt:lpstr>
      <vt:lpstr>Qualifier const (const 说明符）</vt:lpstr>
      <vt:lpstr>PowerPoint 演示文稿</vt:lpstr>
      <vt:lpstr>PowerPoint 演示文稿</vt:lpstr>
      <vt:lpstr>Const with pointers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Enumerated data type</vt:lpstr>
      <vt:lpstr>The type void</vt:lpstr>
      <vt:lpstr>PowerPoint 演示文稿</vt:lpstr>
      <vt:lpstr>PowerPoint 演示文稿</vt:lpstr>
      <vt:lpstr>Declaration of Variables</vt:lpstr>
      <vt:lpstr>Reference Variables（引用）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Operators in C++</vt:lpstr>
      <vt:lpstr>Scope resolution operator(::)</vt:lpstr>
      <vt:lpstr>PowerPoint 演示文稿</vt:lpstr>
      <vt:lpstr>PowerPoint 演示文稿</vt:lpstr>
      <vt:lpstr>Malloc &amp; free</vt:lpstr>
      <vt:lpstr>new &amp; delete operators</vt:lpstr>
      <vt:lpstr>PowerPoint 演示文稿</vt:lpstr>
      <vt:lpstr>PowerPoint 演示文稿</vt:lpstr>
      <vt:lpstr>PowerPoint 演示文稿</vt:lpstr>
      <vt:lpstr>Manipulators</vt:lpstr>
      <vt:lpstr>Problems in data entry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typedef</vt:lpstr>
      <vt:lpstr>Implicit conversions</vt:lpstr>
      <vt:lpstr>Explicit type conversion</vt:lpstr>
      <vt:lpstr>New  cast operators added in C++</vt:lpstr>
      <vt:lpstr>PowerPoint 演示文稿</vt:lpstr>
      <vt:lpstr>Expressions</vt:lpstr>
      <vt:lpstr>Arithmetic expressions</vt:lpstr>
      <vt:lpstr>Assignment expressions</vt:lpstr>
      <vt:lpstr>Bool expressions</vt:lpstr>
      <vt:lpstr>Precedence</vt:lpstr>
      <vt:lpstr>PowerPoint 演示文稿</vt:lpstr>
      <vt:lpstr>Control structures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Vision Theory:  Multiple View Geometry</dc:title>
  <dc:creator>User</dc:creator>
  <cp:lastModifiedBy>Yan</cp:lastModifiedBy>
  <cp:revision>391</cp:revision>
  <dcterms:created xsi:type="dcterms:W3CDTF">2008-03-03T06:51:00Z</dcterms:created>
  <dcterms:modified xsi:type="dcterms:W3CDTF">2024-03-13T07:53:06Z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2052-12.1.0.16399</vt:lpwstr>
  </property>
  <property fmtid="{D5CDD505-2E9C-101B-9397-08002B2CF9AE}" pid="3" name="ICV">
    <vt:lpwstr>54A2B58401234D5CA6396D6881CDD33B_13</vt:lpwstr>
  </property>
</Properties>
</file>