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0" r:id="rId3"/>
    <p:sldId id="341" r:id="rId4"/>
    <p:sldId id="347" r:id="rId5"/>
    <p:sldId id="349" r:id="rId6"/>
    <p:sldId id="367" r:id="rId7"/>
    <p:sldId id="342" r:id="rId8"/>
    <p:sldId id="348" r:id="rId9"/>
    <p:sldId id="343" r:id="rId10"/>
    <p:sldId id="350" r:id="rId11"/>
    <p:sldId id="344" r:id="rId12"/>
    <p:sldId id="345" r:id="rId13"/>
    <p:sldId id="351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33CC3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52"/>
    <p:restoredTop sz="94618"/>
  </p:normalViewPr>
  <p:slideViewPr>
    <p:cSldViewPr showGuides="1">
      <p:cViewPr varScale="1">
        <p:scale>
          <a:sx n="108" d="100"/>
          <a:sy n="108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F5E6D1-4359-4BA2-A6B2-FD5EA72785A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altLang="zh-CN" noProof="1"/>
              <a:t>Click to edit Master title style</a:t>
            </a:r>
            <a:endParaRPr lang="en-US" altLang="zh-CN" noProof="1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en-US" altLang="zh-CN" noProof="1"/>
              <a:t>Click to edit Master subtitle style</a:t>
            </a:r>
            <a:endParaRPr lang="en-US" altLang="zh-CN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10BC88-46AD-45E5-BA32-28A14B87FEF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230B4-1562-4809-BF18-C3D107CEC8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0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Chapter 4  Functions in C++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Function prototyping (</a:t>
            </a:r>
            <a:r>
              <a:rPr lang="en-US" altLang="zh-CN" sz="2000" i="1" dirty="0"/>
              <a:t>declaration statement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The prototype describes the function interface to the compiler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500" dirty="0"/>
              <a:t>Type of return values</a:t>
            </a:r>
            <a:endParaRPr lang="en-US" altLang="zh-CN" sz="15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500" dirty="0"/>
              <a:t>Number and type of arguments</a:t>
            </a:r>
            <a:endParaRPr lang="en-US" altLang="zh-CN" sz="15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500" dirty="0"/>
              <a:t>The function name</a:t>
            </a:r>
            <a:endParaRPr lang="en-US" altLang="zh-CN" sz="15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i="1" dirty="0">
                <a:solidFill>
                  <a:srgbClr val="0000FF"/>
                </a:solidFill>
              </a:rPr>
              <a:t> type function-name (argument-list); </a:t>
            </a:r>
            <a:endParaRPr lang="en-US" altLang="zh-CN" sz="2000" b="1" i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void Circle(int xCenter, int yCenter, int radius);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void Circle(int, int, int);</a:t>
            </a:r>
            <a:endParaRPr lang="en-US" altLang="zh-CN" sz="17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Definition of function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type functin-name</a:t>
            </a:r>
            <a:r>
              <a:rPr lang="zh-CN" altLang="en-US" sz="2000" dirty="0"/>
              <a:t>（</a:t>
            </a:r>
            <a:r>
              <a:rPr lang="en-US" altLang="zh-CN" sz="2000" dirty="0"/>
              <a:t>argument-list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body of function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457200" y="457200"/>
            <a:ext cx="8234045" cy="3661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dirty="0"/>
              <a:t>Advantages compared to C</a:t>
            </a:r>
            <a:endParaRPr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400" dirty="0"/>
              <a:t>C programs often use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preprocessed macro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definition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(#define)</a:t>
            </a:r>
            <a:r>
              <a:rPr sz="2400" dirty="0"/>
              <a:t> to complete inline function functions, but their </a:t>
            </a:r>
            <a:r>
              <a:rPr lang="en-US" sz="2400" dirty="0"/>
              <a:t>use</a:t>
            </a:r>
            <a:r>
              <a:rPr sz="2400" dirty="0"/>
              <a:t>s are restricted. </a:t>
            </a:r>
            <a:endParaRPr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/>
              <a:t>For example:</a:t>
            </a:r>
            <a:endParaRPr lang="en-US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09600" y="3276600"/>
            <a:ext cx="71177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# define abs(v) ((v)</a:t>
            </a:r>
            <a:r>
              <a:rPr lang="zh-CN" altLang="en-US" sz="2400" dirty="0">
                <a:sym typeface="+mn-ea"/>
              </a:rPr>
              <a:t>＜</a:t>
            </a:r>
            <a:r>
              <a:rPr lang="en-US" altLang="zh-CN" sz="2400" dirty="0">
                <a:sym typeface="+mn-ea"/>
              </a:rPr>
              <a:t>0? – (v):(v))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   # include &lt;iostream&gt;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    void main( 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    { long i, s;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              i=-2;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            s=abs(i++);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      cout&lt;&lt;”s=”&lt;&lt;s&lt;&lt;”, i=“&lt;&lt;i&lt;&lt;endl;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    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+mn-ea"/>
              </a:rPr>
              <a:t>what is the output of the Program?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2"/>
          <p:cNvSpPr/>
          <p:nvPr/>
        </p:nvSpPr>
        <p:spPr>
          <a:xfrm>
            <a:off x="539750" y="457200"/>
            <a:ext cx="7848600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# define abs(v) ((v)</a:t>
            </a:r>
            <a:r>
              <a:rPr lang="zh-CN" altLang="en-US" sz="2400" dirty="0"/>
              <a:t>＜</a:t>
            </a:r>
            <a:r>
              <a:rPr lang="en-US" altLang="zh-CN" sz="2400" dirty="0"/>
              <a:t>0? – (v):(v))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# include &lt;iostream&gt;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void main( 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{ long i, s;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  i=-2;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s=abs(i++);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cout&lt;&lt;”s=”&lt;&lt;s&lt;&lt;”, i=“&lt;&lt;i&lt;&lt;endl;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what is the output of the Program?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400" dirty="0"/>
              <a:t>*</a:t>
            </a:r>
            <a:r>
              <a:rPr lang="en-US" sz="2400" dirty="0"/>
              <a:t> </a:t>
            </a:r>
            <a:r>
              <a:rPr sz="2400" dirty="0"/>
              <a:t> Try to analyze the input and output results when using </a:t>
            </a:r>
            <a:r>
              <a:rPr lang="en-US" sz="2400" dirty="0"/>
              <a:t>following </a:t>
            </a:r>
            <a:r>
              <a:rPr sz="2400" dirty="0"/>
              <a:t>inline function</a:t>
            </a:r>
            <a:r>
              <a:rPr lang="en-US" sz="2400" dirty="0"/>
              <a:t>:</a:t>
            </a:r>
            <a:r>
              <a:rPr lang="en-US" altLang="zh-CN" sz="2400" dirty="0"/>
              <a:t>  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inline int abs(int i)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{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return (i&lt;0?-i:i);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21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4">
                                            <p:txEl>
                                              <p:charRg st="210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6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280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30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316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347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Text Box 4"/>
          <p:cNvSpPr txBox="1"/>
          <p:nvPr/>
        </p:nvSpPr>
        <p:spPr>
          <a:xfrm>
            <a:off x="533400" y="1219200"/>
            <a:ext cx="7696200" cy="4187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Notice:</a:t>
            </a:r>
            <a:endParaRPr kumimoji="0" lang="en-US" altLang="zh-CN" sz="2400" b="1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if an inline function is too long or too complicated, the complier may compile the function as a normal function.</a:t>
            </a: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  <a:defRPr/>
            </a:pP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a loop, a switch or a goto exists</a:t>
            </a: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contain static variables</a:t>
            </a: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recursive functions</a:t>
            </a: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Const arguments</a:t>
            </a:r>
            <a:endParaRPr lang="en-US" altLang="zh-CN" dirty="0"/>
          </a:p>
        </p:txBody>
      </p:sp>
      <p:sp>
        <p:nvSpPr>
          <p:cNvPr id="142339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86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when passing arguments by pointers or reference, to avoid changing the value of real argument by the function, declare an argument as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.</a:t>
            </a: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int length(           int &amp;a);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dirty="0"/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void func(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400" b="1" dirty="0">
                <a:latin typeface="Times New Roman" panose="02020603050405020304" pitchFamily="18" charset="0"/>
              </a:rPr>
              <a:t> int * pi)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int a=*pi;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*pi=0;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pi=&amp;a;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a++;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}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42340" name="Text Box 4"/>
          <p:cNvSpPr txBox="1"/>
          <p:nvPr/>
        </p:nvSpPr>
        <p:spPr>
          <a:xfrm>
            <a:off x="4724400" y="3657600"/>
            <a:ext cx="3886200" cy="3379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Pct val="7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func(int *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400" b="1" dirty="0">
                <a:latin typeface="Times New Roman" panose="02020603050405020304" pitchFamily="18" charset="0"/>
              </a:rPr>
              <a:t> pi)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Pct val="7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Pct val="7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int a=*pi;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Pct val="7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*pi=0;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Pct val="7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pi=&amp;a;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Pct val="7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a++;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Pct val="7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8250" y="3084513"/>
            <a:ext cx="9620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192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2339">
                                            <p:txEl>
                                              <p:charRg st="192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2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2339">
                                            <p:txEl>
                                              <p:charRg st="223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3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charRg st="234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57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39">
                                            <p:txEl>
                                              <p:charRg st="257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76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charRg st="276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96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charRg st="296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314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charRg st="314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Function overloading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38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Use the same function name to create functions that performs a variety of different tasks.</a:t>
            </a:r>
            <a:endParaRPr lang="en-US" altLang="zh-CN" sz="2400" dirty="0"/>
          </a:p>
          <a:p>
            <a:pPr marL="40005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/>
              <a:t>    #include &lt;iostream&gt;</a:t>
            </a:r>
            <a:endParaRPr lang="en-US" altLang="zh-CN" sz="2400" dirty="0"/>
          </a:p>
          <a:p>
            <a:pPr marL="40005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/>
              <a:t>    using namespace std;</a:t>
            </a:r>
            <a:endParaRPr lang="en-US" altLang="zh-CN" sz="2400" dirty="0"/>
          </a:p>
          <a:p>
            <a:pPr marL="40005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int volume(int);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0005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    double volume(double, int);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0005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long volume(long, int ,int);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The correct function to be invoked is determined by checking </a:t>
            </a:r>
            <a:r>
              <a:rPr lang="en-US" altLang="zh-CN" sz="2400" b="1" dirty="0">
                <a:solidFill>
                  <a:srgbClr val="FF0000"/>
                </a:solidFill>
              </a:rPr>
              <a:t>the number and type of the arguments</a:t>
            </a:r>
            <a:r>
              <a:rPr lang="en-US" altLang="zh-CN" sz="2400" dirty="0"/>
              <a:t>, but not on return type.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4"/>
          <p:cNvSpPr txBox="1"/>
          <p:nvPr/>
        </p:nvSpPr>
        <p:spPr>
          <a:xfrm>
            <a:off x="228600" y="787400"/>
            <a:ext cx="5334000" cy="4203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#include &lt;iostream&gt;</a:t>
            </a:r>
            <a:endParaRPr lang="en-US" altLang="zh-CN" sz="20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/>
              <a:t>using namespace std;</a:t>
            </a:r>
            <a:endParaRPr lang="en-US" altLang="zh-CN" sz="20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int volume(int);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double volume(double, int);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long volume(long, int ,int);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rgbClr val="0000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……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double x=volume(‘a’);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double y=volume(10,10);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zh-CN" sz="1800" dirty="0">
              <a:solidFill>
                <a:srgbClr val="00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0" y="762000"/>
            <a:ext cx="51816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 eaLnBrk="1" hangingPunct="1"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First try to find an exact match in which the types of arguments are the same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an exact match is not found, try the integral promotions such as: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char to int,   float to double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 eaLnBrk="1" hangingPunct="1">
              <a:buClrTx/>
              <a:buSzTx/>
              <a:buFont typeface="+mj-lt"/>
              <a:buAutoNum type="arabicPeriod" startAt="3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both fails, try the implicit  assignment conversion. If the   conversion is possible to have   multiple matches the compiler will generate and error massage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8195" name="矩形 3"/>
          <p:cNvSpPr/>
          <p:nvPr/>
        </p:nvSpPr>
        <p:spPr>
          <a:xfrm>
            <a:off x="990600" y="1981200"/>
            <a:ext cx="4572000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 abs(double num)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return ((num&lt;0)?-num:num);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long abs(long num)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return ((num&lt;0)?-num:num);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}</a:t>
            </a:r>
            <a:endParaRPr lang="zh-CN" altLang="en-US" sz="2400" dirty="0"/>
          </a:p>
        </p:txBody>
      </p:sp>
      <p:sp>
        <p:nvSpPr>
          <p:cNvPr id="5" name="Text Box 4"/>
          <p:cNvSpPr txBox="1"/>
          <p:nvPr/>
        </p:nvSpPr>
        <p:spPr>
          <a:xfrm>
            <a:off x="1295400" y="5638800"/>
            <a:ext cx="22860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abs(10)      ?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Default arguments</a:t>
            </a:r>
            <a:endParaRPr lang="en-US" altLang="zh-CN" dirty="0"/>
          </a:p>
        </p:txBody>
      </p:sp>
      <p:sp>
        <p:nvSpPr>
          <p:cNvPr id="143363" name="Rectangle 3"/>
          <p:cNvSpPr>
            <a:spLocks noGrp="1"/>
          </p:cNvSpPr>
          <p:nvPr>
            <p:ph idx="1"/>
          </p:nvPr>
        </p:nvSpPr>
        <p:spPr>
          <a:xfrm>
            <a:off x="457200" y="1314450"/>
            <a:ext cx="7499350" cy="55435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Allow to call a function without specifying all the arguments. Normally a function can contain much more arguments than commonly needed. 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Default values are specified when the function is </a:t>
            </a:r>
            <a:r>
              <a:rPr lang="en-US" altLang="zh-CN" sz="2000" b="1" dirty="0">
                <a:solidFill>
                  <a:srgbClr val="FF0000"/>
                </a:solidFill>
              </a:rPr>
              <a:t>declared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void fun(int num=0);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two ways in calling the function :  </a:t>
            </a:r>
            <a:r>
              <a:rPr lang="en-US" altLang="zh-CN" sz="2000" dirty="0">
                <a:solidFill>
                  <a:srgbClr val="0000FF"/>
                </a:solidFill>
              </a:rPr>
              <a:t>fun();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0000FF"/>
                </a:solidFill>
              </a:rPr>
              <a:t>fun(10);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Ex.</a:t>
            </a:r>
            <a:r>
              <a:rPr lang="zh-CN" altLang="en-US" sz="2000" dirty="0"/>
              <a:t>　</a:t>
            </a:r>
            <a:r>
              <a:rPr lang="en-US" altLang="zh-CN" sz="2000" dirty="0"/>
              <a:t>void xyout(char * str, int x=-1, int y=-1)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{ if (x==-1) x=wherex();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  if (y==-1) y=wherey();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  gotoxy(x,y);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  cout&lt;&lt;str;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}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We must add default from </a:t>
            </a:r>
            <a:r>
              <a:rPr lang="en-US" altLang="zh-CN" sz="2000" b="1" i="1" dirty="0">
                <a:solidFill>
                  <a:srgbClr val="FF0000"/>
                </a:solidFill>
              </a:rPr>
              <a:t>right to left </a:t>
            </a:r>
            <a:endParaRPr lang="en-US" altLang="zh-CN" sz="2000" b="1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               void f(int i, int j=2,int k=5 );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               void f(int i=2, int j, int k 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               void f(int i=0, int j, int k=2 );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</p:txBody>
      </p:sp>
      <p:sp>
        <p:nvSpPr>
          <p:cNvPr id="143364" name="Text Box 4"/>
          <p:cNvSpPr txBox="1"/>
          <p:nvPr/>
        </p:nvSpPr>
        <p:spPr>
          <a:xfrm>
            <a:off x="5105400" y="2514600"/>
            <a:ext cx="2743200" cy="788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num</a:t>
            </a:r>
            <a:r>
              <a:rPr lang="zh-CN" altLang="en-US" sz="1800" dirty="0"/>
              <a:t>：</a:t>
            </a:r>
            <a:r>
              <a:rPr lang="en-US" altLang="zh-CN" sz="1800" dirty="0"/>
              <a:t>default argument</a:t>
            </a:r>
            <a:endParaRPr lang="en-US" altLang="zh-CN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0</a:t>
            </a:r>
            <a:r>
              <a:rPr lang="zh-CN" altLang="en-US" sz="1800" dirty="0"/>
              <a:t>：</a:t>
            </a:r>
            <a:r>
              <a:rPr lang="en-US" altLang="zh-CN" sz="1800" dirty="0"/>
              <a:t>default value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316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charRg st="316" end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369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charRg st="369" end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413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charRg st="413" end="4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457" end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charRg st="457" end="4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491" end="5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63">
                                            <p:txEl>
                                              <p:charRg st="491" end="5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523" end="5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charRg st="523" end="5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544" end="5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charRg st="544" end="5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584" end="6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charRg st="584" end="6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636" end="6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charRg st="636" end="6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687" end="7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363">
                                            <p:txEl>
                                              <p:charRg st="687" end="7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when overloading a function with default arguments, pay attention to the </a:t>
            </a:r>
            <a:r>
              <a:rPr lang="en-US" altLang="zh-CN" sz="2400" b="1" dirty="0">
                <a:solidFill>
                  <a:srgbClr val="FF0000"/>
                </a:solidFill>
              </a:rPr>
              <a:t>ambiguity problem </a:t>
            </a:r>
            <a:r>
              <a:rPr lang="zh-CN" altLang="en-US" sz="2400" b="1" dirty="0">
                <a:solidFill>
                  <a:srgbClr val="FF0000"/>
                </a:solidFill>
              </a:rPr>
              <a:t>（二义性）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void func(int x=1)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{…}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void func()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{…}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                     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152580" name="Text Box 4"/>
          <p:cNvSpPr txBox="1"/>
          <p:nvPr/>
        </p:nvSpPr>
        <p:spPr>
          <a:xfrm>
            <a:off x="4191000" y="3538538"/>
            <a:ext cx="3200400" cy="210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func(int x, int y=1)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{…}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void func()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{…}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Inline functions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An inline function is a function that is expanded in line when it is invoked.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Eliminate the cost of calls to small functions.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The inline functions are defined as follows: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inline function-header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{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function-body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}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4"/>
          <p:cNvSpPr txBox="1"/>
          <p:nvPr/>
        </p:nvSpPr>
        <p:spPr>
          <a:xfrm>
            <a:off x="1371600" y="449263"/>
            <a:ext cx="5862638" cy="30559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Example: inline function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inline double cube (double a)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{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      return(a*a*a);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  }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The above function can be invoked by statements like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        c=cube(3.0);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        d=cube(1.5+2.5);</a:t>
            </a:r>
            <a:endParaRPr lang="en-US" altLang="zh-CN" sz="1800" dirty="0"/>
          </a:p>
        </p:txBody>
      </p:sp>
      <p:sp>
        <p:nvSpPr>
          <p:cNvPr id="12291" name="Text Box 4"/>
          <p:cNvSpPr txBox="1"/>
          <p:nvPr/>
        </p:nvSpPr>
        <p:spPr>
          <a:xfrm>
            <a:off x="1371600" y="4114800"/>
            <a:ext cx="5862638" cy="1504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Macro Define: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#define cube (a) (a*a*a)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 c=cube(3.0);</a:t>
            </a:r>
            <a:endParaRPr lang="en-US" altLang="zh-CN" sz="1800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          d=cube(1.5+2.5);</a:t>
            </a:r>
            <a:endParaRPr lang="en-US" altLang="zh-CN" sz="1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Q3YzYyN2FjYWY5NjgxMmEzMjZhM2E2NjM0MDE0ZmM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4513</Words>
  <Application>WPS 演示</Application>
  <PresentationFormat>全屏显示(4:3)</PresentationFormat>
  <Paragraphs>184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Theory:  Multiple View Geometry</dc:title>
  <dc:creator>User</dc:creator>
  <cp:lastModifiedBy>Yan</cp:lastModifiedBy>
  <cp:revision>372</cp:revision>
  <dcterms:created xsi:type="dcterms:W3CDTF">2008-03-03T06:51:58Z</dcterms:created>
  <dcterms:modified xsi:type="dcterms:W3CDTF">2024-03-13T08:09:48Z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5AF7710DACA14BBD917785BDD331B0C6_12</vt:lpwstr>
  </property>
</Properties>
</file>