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3" r:id="rId3"/>
    <p:sldId id="354" r:id="rId4"/>
    <p:sldId id="257" r:id="rId5"/>
    <p:sldId id="260" r:id="rId7"/>
    <p:sldId id="259" r:id="rId8"/>
    <p:sldId id="266" r:id="rId9"/>
    <p:sldId id="267" r:id="rId10"/>
    <p:sldId id="355" r:id="rId11"/>
    <p:sldId id="268" r:id="rId12"/>
    <p:sldId id="333" r:id="rId13"/>
    <p:sldId id="321" r:id="rId14"/>
    <p:sldId id="280" r:id="rId15"/>
    <p:sldId id="281" r:id="rId16"/>
    <p:sldId id="356" r:id="rId17"/>
    <p:sldId id="357" r:id="rId18"/>
    <p:sldId id="325" r:id="rId19"/>
    <p:sldId id="372" r:id="rId20"/>
    <p:sldId id="373" r:id="rId21"/>
    <p:sldId id="374" r:id="rId22"/>
    <p:sldId id="375" r:id="rId23"/>
    <p:sldId id="261" r:id="rId24"/>
    <p:sldId id="329" r:id="rId25"/>
    <p:sldId id="327" r:id="rId26"/>
    <p:sldId id="330" r:id="rId27"/>
    <p:sldId id="405" r:id="rId28"/>
    <p:sldId id="335" r:id="rId29"/>
    <p:sldId id="406" r:id="rId30"/>
    <p:sldId id="376" r:id="rId31"/>
    <p:sldId id="342" r:id="rId32"/>
    <p:sldId id="360" r:id="rId33"/>
    <p:sldId id="344" r:id="rId34"/>
    <p:sldId id="347" r:id="rId35"/>
    <p:sldId id="364" r:id="rId36"/>
    <p:sldId id="352" r:id="rId37"/>
    <p:sldId id="361" r:id="rId38"/>
    <p:sldId id="378" r:id="rId39"/>
    <p:sldId id="362" r:id="rId40"/>
    <p:sldId id="365" r:id="rId41"/>
    <p:sldId id="366" r:id="rId42"/>
    <p:sldId id="367" r:id="rId43"/>
    <p:sldId id="368" r:id="rId44"/>
    <p:sldId id="369" r:id="rId45"/>
    <p:sldId id="370" r:id="rId46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DDDD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484"/>
  </p:normalViewPr>
  <p:slideViewPr>
    <p:cSldViewPr showGuide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gs" Target="tags/tag10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56AEC8-2847-4EDD-A065-A3445C21339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C6D731-883B-44E1-BB44-3E5CBC471B4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75DAFD-C14F-48D5-82F2-386C0831A3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5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副标题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Classes and Objects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4"/>
          <p:cNvSpPr txBox="1"/>
          <p:nvPr/>
        </p:nvSpPr>
        <p:spPr>
          <a:xfrm>
            <a:off x="684213" y="692150"/>
            <a:ext cx="7489825" cy="640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item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int number;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float cost;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public: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void getdata(int a, float b);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void putdata(void);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};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item::</a:t>
            </a:r>
            <a:r>
              <a:rPr lang="en-US" altLang="zh-CN" sz="2000" b="1" dirty="0">
                <a:latin typeface="Times New Roman" panose="02020603050405020304" pitchFamily="18" charset="0"/>
              </a:rPr>
              <a:t>getdata(int a, float b)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{number=a; cost=b;}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item::</a:t>
            </a:r>
            <a:r>
              <a:rPr lang="en-US" altLang="zh-CN" sz="2000" b="1" dirty="0">
                <a:latin typeface="Times New Roman" panose="02020603050405020304" pitchFamily="18" charset="0"/>
              </a:rPr>
              <a:t>putdata(void)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{cout&lt;&lt;“number=“&lt;&lt;number&lt;&lt;‘ ‘&lt;&lt;“cost=“&lt;&lt;cost&lt;&lt;endl;}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625" y="908050"/>
            <a:ext cx="2016125" cy="129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5651500" y="1052513"/>
            <a:ext cx="1701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item x,y,z;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item *p=&amp;x;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Defining member functions</a:t>
            </a:r>
            <a:endParaRPr lang="en-US" altLang="zh-CN" b="1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Outside the class definition</a:t>
            </a:r>
            <a:endParaRPr lang="en-US" altLang="zh-CN" dirty="0"/>
          </a:p>
        </p:txBody>
      </p:sp>
      <p:sp>
        <p:nvSpPr>
          <p:cNvPr id="17412" name="Rectangle 4"/>
          <p:cNvSpPr/>
          <p:nvPr/>
        </p:nvSpPr>
        <p:spPr>
          <a:xfrm>
            <a:off x="539750" y="3141663"/>
            <a:ext cx="7920038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return-type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class_name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:: </a:t>
            </a:r>
            <a:r>
              <a:rPr lang="en-US" altLang="zh-CN" sz="2400" b="1" dirty="0">
                <a:latin typeface="Times New Roman" panose="02020603050405020304" pitchFamily="18" charset="0"/>
              </a:rPr>
              <a:t>function_name(parameters)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function body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idx="1"/>
          </p:nvPr>
        </p:nvSpPr>
        <p:spPr>
          <a:xfrm>
            <a:off x="395288" y="476250"/>
            <a:ext cx="8229600" cy="59769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Inside the class definition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When a function is defined inside a class, it is treated as </a:t>
            </a:r>
            <a:r>
              <a:rPr lang="en-US" altLang="zh-CN" sz="2400" dirty="0">
                <a:solidFill>
                  <a:srgbClr val="FF0000"/>
                </a:solidFill>
              </a:rPr>
              <a:t>an inline function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No switch, looping statments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Only small functions 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Making an outside defined function inline</a:t>
            </a:r>
            <a:endParaRPr lang="en-US" altLang="zh-CN" sz="2400" dirty="0"/>
          </a:p>
        </p:txBody>
      </p:sp>
      <p:sp>
        <p:nvSpPr>
          <p:cNvPr id="19459" name="Text Box 3"/>
          <p:cNvSpPr txBox="1"/>
          <p:nvPr/>
        </p:nvSpPr>
        <p:spPr>
          <a:xfrm>
            <a:off x="755650" y="1341438"/>
            <a:ext cx="7848600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Class item</a:t>
            </a:r>
            <a:endParaRPr lang="en-US" altLang="zh-CN" sz="2000" b="1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 int number;</a:t>
            </a:r>
            <a:endParaRPr lang="en-US" altLang="zh-CN" sz="2000" b="1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 float cost;</a:t>
            </a:r>
            <a:endParaRPr lang="en-US" altLang="zh-CN" sz="2000" b="1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public:</a:t>
            </a:r>
            <a:endParaRPr lang="en-US" altLang="zh-CN" sz="2000" b="1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0000FF"/>
                </a:solidFill>
              </a:rPr>
              <a:t>void getdata(int a, float b)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 { number=a;cost=b;}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void putdata(void)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{cout&lt;&lt;“number=“&lt;&lt;number&lt;&lt;‘ ‘&lt;&lt;“cost=“&lt;&lt;cost&lt;&lt;endl;}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 };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1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11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4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charRg st="14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67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charRg st="167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4"/>
          <p:cNvSpPr txBox="1"/>
          <p:nvPr/>
        </p:nvSpPr>
        <p:spPr>
          <a:xfrm>
            <a:off x="684213" y="692150"/>
            <a:ext cx="7489825" cy="640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item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int number;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float cost;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public: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void getdata(int a, float b)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void putdata(void)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};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inline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item::getdata(int a, float b)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{number=a;cost=b;}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inline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item::putdata(void)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{cout&lt;&lt;“number=“&lt;&lt;number&lt;&lt;‘ ‘&lt;&lt;“cost=“&lt;&lt;cost&lt;&lt;endl;}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Characteristics of member functions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435975" cy="3886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Different classes can use the same function name.</a:t>
            </a:r>
            <a:endParaRPr lang="en-US" altLang="zh-CN" dirty="0"/>
          </a:p>
          <a:p>
            <a:r>
              <a:rPr lang="en-US" altLang="zh-CN" dirty="0"/>
              <a:t>Member functions can access the private data of the class.</a:t>
            </a:r>
            <a:endParaRPr lang="en-US" altLang="zh-CN" dirty="0"/>
          </a:p>
          <a:p>
            <a:r>
              <a:rPr lang="en-US" altLang="zh-CN" dirty="0"/>
              <a:t>A member function can call other member functions directly.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4"/>
          <p:cNvSpPr txBox="1"/>
          <p:nvPr/>
        </p:nvSpPr>
        <p:spPr>
          <a:xfrm>
            <a:off x="87313" y="404813"/>
            <a:ext cx="7489825" cy="6862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class set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int m,n;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int largest(void);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public: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void input(void);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void display(void);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};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inline</a:t>
            </a:r>
            <a:r>
              <a:rPr lang="en-US" altLang="zh-CN" sz="2000" dirty="0">
                <a:latin typeface="Times New Roman" panose="02020603050405020304" pitchFamily="18" charset="0"/>
              </a:rPr>
              <a:t> void set::input(void)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{    cout&lt;&lt;“Input values of m and n”&lt;&lt;“/n”;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cin&gt;&gt;m&gt;&gt;n;}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inline </a:t>
            </a:r>
            <a:r>
              <a:rPr lang="en-US" altLang="zh-CN" sz="2000" dirty="0">
                <a:latin typeface="Times New Roman" panose="02020603050405020304" pitchFamily="18" charset="0"/>
              </a:rPr>
              <a:t>void set::display(void)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    cout&lt;&lt;“the largest value =“&lt;&lt;largest()&lt;&lt;endl;}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int set:: largest(void)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    if(m&gt;=n) return (m);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else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return(n);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4579" name="Text Box 4"/>
          <p:cNvSpPr txBox="1"/>
          <p:nvPr/>
        </p:nvSpPr>
        <p:spPr>
          <a:xfrm>
            <a:off x="5651500" y="404813"/>
            <a:ext cx="3408363" cy="4094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#include &lt;iostream&gt;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using namespace std;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int main()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set A, B;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A.input( );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// input: 1 2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B.input( );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// input: 10 20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cout&lt;&lt;A.largest( )&lt;&lt;endl;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A.display( 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B.display( 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return 0;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Memory allocation for objects</a:t>
            </a:r>
            <a:endParaRPr lang="en-US" altLang="zh-CN" dirty="0"/>
          </a:p>
        </p:txBody>
      </p:sp>
      <p:sp>
        <p:nvSpPr>
          <p:cNvPr id="25603" name="Rectangle 4"/>
          <p:cNvSpPr/>
          <p:nvPr/>
        </p:nvSpPr>
        <p:spPr>
          <a:xfrm>
            <a:off x="827088" y="2060575"/>
            <a:ext cx="7993062" cy="4248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04" name="Line 5"/>
          <p:cNvSpPr/>
          <p:nvPr/>
        </p:nvSpPr>
        <p:spPr>
          <a:xfrm>
            <a:off x="827088" y="4221163"/>
            <a:ext cx="7993062" cy="36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Text Box 6"/>
          <p:cNvSpPr txBox="1"/>
          <p:nvPr/>
        </p:nvSpPr>
        <p:spPr>
          <a:xfrm>
            <a:off x="2268538" y="2205038"/>
            <a:ext cx="43910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Common for all objects</a:t>
            </a:r>
            <a:endParaRPr lang="en-US" altLang="zh-CN" sz="1800" dirty="0"/>
          </a:p>
        </p:txBody>
      </p:sp>
      <p:sp>
        <p:nvSpPr>
          <p:cNvPr id="25606" name="Text Box 7"/>
          <p:cNvSpPr txBox="1"/>
          <p:nvPr/>
        </p:nvSpPr>
        <p:spPr>
          <a:xfrm>
            <a:off x="2339975" y="2781300"/>
            <a:ext cx="2519363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function 1</a:t>
            </a:r>
            <a:endParaRPr lang="en-US" altLang="zh-CN" sz="1800" dirty="0"/>
          </a:p>
        </p:txBody>
      </p:sp>
      <p:sp>
        <p:nvSpPr>
          <p:cNvPr id="25607" name="Text Box 8"/>
          <p:cNvSpPr txBox="1"/>
          <p:nvPr/>
        </p:nvSpPr>
        <p:spPr>
          <a:xfrm>
            <a:off x="2339975" y="3557588"/>
            <a:ext cx="2519363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function n</a:t>
            </a:r>
            <a:endParaRPr lang="en-US" altLang="zh-CN" sz="1800" dirty="0"/>
          </a:p>
        </p:txBody>
      </p:sp>
      <p:sp>
        <p:nvSpPr>
          <p:cNvPr id="25608" name="Text Box 9"/>
          <p:cNvSpPr txBox="1"/>
          <p:nvPr/>
        </p:nvSpPr>
        <p:spPr>
          <a:xfrm>
            <a:off x="5435600" y="3284538"/>
            <a:ext cx="2952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Memory created when functions are defined</a:t>
            </a:r>
            <a:endParaRPr lang="en-US" altLang="zh-CN" sz="1800" dirty="0"/>
          </a:p>
        </p:txBody>
      </p:sp>
      <p:sp>
        <p:nvSpPr>
          <p:cNvPr id="25609" name="Text Box 10"/>
          <p:cNvSpPr txBox="1"/>
          <p:nvPr/>
        </p:nvSpPr>
        <p:spPr>
          <a:xfrm>
            <a:off x="1187450" y="4365625"/>
            <a:ext cx="18716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Object 1</a:t>
            </a:r>
            <a:endParaRPr lang="en-US" altLang="zh-CN" sz="1800" dirty="0"/>
          </a:p>
        </p:txBody>
      </p:sp>
      <p:sp>
        <p:nvSpPr>
          <p:cNvPr id="25610" name="Text Box 11"/>
          <p:cNvSpPr txBox="1"/>
          <p:nvPr/>
        </p:nvSpPr>
        <p:spPr>
          <a:xfrm>
            <a:off x="971550" y="4868863"/>
            <a:ext cx="2160588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variable 1</a:t>
            </a:r>
            <a:endParaRPr lang="en-US" altLang="zh-CN" sz="1800" dirty="0"/>
          </a:p>
        </p:txBody>
      </p:sp>
      <p:sp>
        <p:nvSpPr>
          <p:cNvPr id="25611" name="Text Box 12"/>
          <p:cNvSpPr txBox="1"/>
          <p:nvPr/>
        </p:nvSpPr>
        <p:spPr>
          <a:xfrm>
            <a:off x="971550" y="5645150"/>
            <a:ext cx="2160588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variable n</a:t>
            </a:r>
            <a:endParaRPr lang="en-US" altLang="zh-CN" sz="1800" dirty="0"/>
          </a:p>
        </p:txBody>
      </p:sp>
      <p:sp>
        <p:nvSpPr>
          <p:cNvPr id="25612" name="Text Box 13"/>
          <p:cNvSpPr txBox="1"/>
          <p:nvPr/>
        </p:nvSpPr>
        <p:spPr>
          <a:xfrm>
            <a:off x="4356100" y="4365625"/>
            <a:ext cx="18716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Object 2</a:t>
            </a:r>
            <a:endParaRPr lang="en-US" altLang="zh-CN" sz="1800" dirty="0"/>
          </a:p>
        </p:txBody>
      </p:sp>
      <p:sp>
        <p:nvSpPr>
          <p:cNvPr id="25613" name="Text Box 14"/>
          <p:cNvSpPr txBox="1"/>
          <p:nvPr/>
        </p:nvSpPr>
        <p:spPr>
          <a:xfrm>
            <a:off x="4140200" y="4868863"/>
            <a:ext cx="2160588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variable 1</a:t>
            </a:r>
            <a:endParaRPr lang="en-US" altLang="zh-CN" sz="1800" dirty="0"/>
          </a:p>
        </p:txBody>
      </p:sp>
      <p:sp>
        <p:nvSpPr>
          <p:cNvPr id="25614" name="Text Box 15"/>
          <p:cNvSpPr txBox="1"/>
          <p:nvPr/>
        </p:nvSpPr>
        <p:spPr>
          <a:xfrm>
            <a:off x="4140200" y="5645150"/>
            <a:ext cx="2160588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Member variable n</a:t>
            </a:r>
            <a:endParaRPr lang="en-US" altLang="zh-CN" sz="1800" dirty="0"/>
          </a:p>
        </p:txBody>
      </p:sp>
      <p:sp>
        <p:nvSpPr>
          <p:cNvPr id="25615" name="Oval 16"/>
          <p:cNvSpPr/>
          <p:nvPr/>
        </p:nvSpPr>
        <p:spPr>
          <a:xfrm>
            <a:off x="6659563" y="5408613"/>
            <a:ext cx="36512" cy="365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16" name="Oval 17"/>
          <p:cNvSpPr/>
          <p:nvPr/>
        </p:nvSpPr>
        <p:spPr>
          <a:xfrm>
            <a:off x="6877050" y="5408613"/>
            <a:ext cx="36513" cy="365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17" name="Oval 18"/>
          <p:cNvSpPr/>
          <p:nvPr/>
        </p:nvSpPr>
        <p:spPr>
          <a:xfrm>
            <a:off x="7056438" y="5408613"/>
            <a:ext cx="36512" cy="36512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18" name="Oval 19"/>
          <p:cNvSpPr/>
          <p:nvPr/>
        </p:nvSpPr>
        <p:spPr>
          <a:xfrm>
            <a:off x="4427538" y="3213100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19" name="Oval 20"/>
          <p:cNvSpPr/>
          <p:nvPr/>
        </p:nvSpPr>
        <p:spPr>
          <a:xfrm>
            <a:off x="4427538" y="3321050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0" name="Oval 21"/>
          <p:cNvSpPr/>
          <p:nvPr/>
        </p:nvSpPr>
        <p:spPr>
          <a:xfrm>
            <a:off x="4427538" y="3429000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1" name="Oval 22"/>
          <p:cNvSpPr/>
          <p:nvPr/>
        </p:nvSpPr>
        <p:spPr>
          <a:xfrm>
            <a:off x="5759450" y="5264150"/>
            <a:ext cx="36513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2" name="Oval 23"/>
          <p:cNvSpPr/>
          <p:nvPr/>
        </p:nvSpPr>
        <p:spPr>
          <a:xfrm>
            <a:off x="5759450" y="5372100"/>
            <a:ext cx="36513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3" name="Oval 24"/>
          <p:cNvSpPr/>
          <p:nvPr/>
        </p:nvSpPr>
        <p:spPr>
          <a:xfrm>
            <a:off x="5759450" y="5480050"/>
            <a:ext cx="36513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4" name="Oval 25"/>
          <p:cNvSpPr/>
          <p:nvPr/>
        </p:nvSpPr>
        <p:spPr>
          <a:xfrm>
            <a:off x="2519363" y="5311775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5" name="Oval 26"/>
          <p:cNvSpPr/>
          <p:nvPr/>
        </p:nvSpPr>
        <p:spPr>
          <a:xfrm>
            <a:off x="2519363" y="5419725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6" name="Oval 27"/>
          <p:cNvSpPr/>
          <p:nvPr/>
        </p:nvSpPr>
        <p:spPr>
          <a:xfrm>
            <a:off x="2519363" y="5527675"/>
            <a:ext cx="36512" cy="36513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5627" name="Text Box 28"/>
          <p:cNvSpPr txBox="1"/>
          <p:nvPr/>
        </p:nvSpPr>
        <p:spPr>
          <a:xfrm>
            <a:off x="6372225" y="5595938"/>
            <a:ext cx="2952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Memory created when objects declared</a:t>
            </a:r>
            <a:endParaRPr lang="en-US" altLang="zh-CN" sz="1800" dirty="0"/>
          </a:p>
        </p:txBody>
      </p:sp>
      <p:sp>
        <p:nvSpPr>
          <p:cNvPr id="2" name="矩形 1"/>
          <p:cNvSpPr/>
          <p:nvPr/>
        </p:nvSpPr>
        <p:spPr>
          <a:xfrm>
            <a:off x="862013" y="4732338"/>
            <a:ext cx="2413000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95738" y="4721225"/>
            <a:ext cx="2413000" cy="150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8" name="Text Box 6"/>
          <p:cNvSpPr txBox="1"/>
          <p:nvPr/>
        </p:nvSpPr>
        <p:spPr>
          <a:xfrm>
            <a:off x="311150" y="1635125"/>
            <a:ext cx="7789863" cy="5016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 include &lt;iostream.h &gt;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t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private 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int  x ,  y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public 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void  set ( int a , int  b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{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</a:rPr>
              <a:t> = a ;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= b; } ;	</a:t>
            </a:r>
            <a:r>
              <a:rPr lang="zh-CN" altLang="zh-CN" sz="2000" b="1" dirty="0">
                <a:latin typeface="Times New Roman" panose="02020603050405020304" pitchFamily="18" charset="0"/>
              </a:rPr>
              <a:t>   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void  print (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{ cout &lt;&lt;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 “,” &lt;&lt;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endl ; }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 main (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t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t1 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t2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t1 </a:t>
            </a:r>
            <a:r>
              <a:rPr lang="en-US" altLang="zh-CN" sz="2000" b="1" dirty="0">
                <a:latin typeface="Times New Roman" panose="02020603050405020304" pitchFamily="18" charset="0"/>
              </a:rPr>
              <a:t>. set (10 , 20 ) ;   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t2 </a:t>
            </a:r>
            <a:r>
              <a:rPr lang="en-US" altLang="zh-CN" sz="2000" b="1" dirty="0">
                <a:latin typeface="Times New Roman" panose="02020603050405020304" pitchFamily="18" charset="0"/>
              </a:rPr>
              <a:t>. set ( 30 , 40 ) ;  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10"/>
          <p:cNvSpPr>
            <a:spLocks noGrp="1"/>
          </p:cNvSpPr>
          <p:nvPr>
            <p:ph type="title"/>
          </p:nvPr>
        </p:nvSpPr>
        <p:spPr>
          <a:xfrm>
            <a:off x="179388" y="544513"/>
            <a:ext cx="7543800" cy="83661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 This Pointer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4525" y="979488"/>
            <a:ext cx="2663825" cy="1446212"/>
            <a:chOff x="5724525" y="979488"/>
            <a:chExt cx="2663825" cy="1446212"/>
          </a:xfrm>
        </p:grpSpPr>
        <p:sp>
          <p:nvSpPr>
            <p:cNvPr id="26632" name="Rectangle 7"/>
            <p:cNvSpPr/>
            <p:nvPr/>
          </p:nvSpPr>
          <p:spPr>
            <a:xfrm>
              <a:off x="5724525" y="1417638"/>
              <a:ext cx="1152525" cy="10080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33" name="Rectangle 8"/>
            <p:cNvSpPr/>
            <p:nvPr/>
          </p:nvSpPr>
          <p:spPr>
            <a:xfrm>
              <a:off x="7235825" y="1417638"/>
              <a:ext cx="1152525" cy="100806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34" name="Line 9"/>
            <p:cNvSpPr/>
            <p:nvPr/>
          </p:nvSpPr>
          <p:spPr>
            <a:xfrm>
              <a:off x="5724525" y="1920875"/>
              <a:ext cx="11525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Line 10"/>
            <p:cNvSpPr/>
            <p:nvPr/>
          </p:nvSpPr>
          <p:spPr>
            <a:xfrm>
              <a:off x="7235825" y="1920875"/>
              <a:ext cx="11525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Text Box 11"/>
            <p:cNvSpPr txBox="1"/>
            <p:nvPr/>
          </p:nvSpPr>
          <p:spPr>
            <a:xfrm>
              <a:off x="6011863" y="985838"/>
              <a:ext cx="647700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hlink"/>
                  </a:solidFill>
                </a:rPr>
                <a:t>t1</a:t>
              </a:r>
              <a:endParaRPr lang="en-US" altLang="zh-CN" sz="1800" dirty="0">
                <a:solidFill>
                  <a:schemeClr val="hlink"/>
                </a:solidFill>
              </a:endParaRPr>
            </a:p>
          </p:txBody>
        </p:sp>
        <p:sp>
          <p:nvSpPr>
            <p:cNvPr id="26637" name="Text Box 12"/>
            <p:cNvSpPr txBox="1"/>
            <p:nvPr/>
          </p:nvSpPr>
          <p:spPr>
            <a:xfrm>
              <a:off x="7453313" y="979488"/>
              <a:ext cx="647700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9900"/>
                  </a:solidFill>
                </a:rPr>
                <a:t>t2</a:t>
              </a:r>
              <a:endParaRPr lang="en-US" altLang="zh-CN" sz="1800" dirty="0">
                <a:solidFill>
                  <a:srgbClr val="009900"/>
                </a:solidFill>
              </a:endParaRPr>
            </a:p>
          </p:txBody>
        </p:sp>
        <p:sp>
          <p:nvSpPr>
            <p:cNvPr id="26638" name="Text Box 13"/>
            <p:cNvSpPr txBox="1"/>
            <p:nvPr/>
          </p:nvSpPr>
          <p:spPr>
            <a:xfrm>
              <a:off x="6011863" y="1489075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6639" name="Text Box 15"/>
            <p:cNvSpPr txBox="1"/>
            <p:nvPr/>
          </p:nvSpPr>
          <p:spPr>
            <a:xfrm>
              <a:off x="7596188" y="1489075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6640" name="Text Box 16"/>
            <p:cNvSpPr txBox="1"/>
            <p:nvPr/>
          </p:nvSpPr>
          <p:spPr>
            <a:xfrm>
              <a:off x="6011863" y="1987550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y</a:t>
              </a:r>
              <a:endParaRPr lang="en-US" altLang="zh-CN" sz="1800" dirty="0"/>
            </a:p>
          </p:txBody>
        </p:sp>
        <p:sp>
          <p:nvSpPr>
            <p:cNvPr id="26641" name="Text Box 17"/>
            <p:cNvSpPr txBox="1"/>
            <p:nvPr/>
          </p:nvSpPr>
          <p:spPr>
            <a:xfrm>
              <a:off x="7596188" y="1987550"/>
              <a:ext cx="504825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y</a:t>
              </a:r>
              <a:endParaRPr lang="en-US" altLang="zh-CN" sz="18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24525" y="2566988"/>
            <a:ext cx="2952750" cy="1576387"/>
            <a:chOff x="5724525" y="2566988"/>
            <a:chExt cx="2952750" cy="1576387"/>
          </a:xfrm>
        </p:grpSpPr>
        <p:sp>
          <p:nvSpPr>
            <p:cNvPr id="26630" name="Text Box 18"/>
            <p:cNvSpPr txBox="1"/>
            <p:nvPr/>
          </p:nvSpPr>
          <p:spPr>
            <a:xfrm>
              <a:off x="5724525" y="2566988"/>
              <a:ext cx="2952750" cy="6508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void  set ( int a , int  b )</a:t>
              </a:r>
              <a:endParaRPr lang="en-US" altLang="zh-CN" sz="1800" b="1" dirty="0"/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    {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x</a:t>
              </a:r>
              <a:r>
                <a:rPr lang="en-US" altLang="zh-CN" sz="1800" b="1" dirty="0"/>
                <a:t> = a ; 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1800" b="1" dirty="0"/>
                <a:t> = b; } </a:t>
              </a:r>
              <a:endParaRPr lang="zh-CN" altLang="en-US" sz="1800" b="1" dirty="0"/>
            </a:p>
          </p:txBody>
        </p:sp>
        <p:sp>
          <p:nvSpPr>
            <p:cNvPr id="26631" name="Text Box 20"/>
            <p:cNvSpPr txBox="1"/>
            <p:nvPr/>
          </p:nvSpPr>
          <p:spPr>
            <a:xfrm>
              <a:off x="5724525" y="3217863"/>
              <a:ext cx="2951163" cy="9255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void  print ( )</a:t>
              </a:r>
              <a:endParaRPr lang="en-US" altLang="zh-CN" sz="1800" b="1" dirty="0"/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    { cout &lt;&lt;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x </a:t>
              </a:r>
              <a:r>
                <a:rPr lang="en-US" altLang="zh-CN" sz="1800" b="1" dirty="0"/>
                <a:t>&lt;&lt; “,” &lt;&lt;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y</a:t>
              </a:r>
              <a:r>
                <a:rPr lang="en-US" altLang="zh-CN" sz="1800" b="1" dirty="0"/>
                <a:t> &lt;&lt; endl ; }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23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958">
                                            <p:txEl>
                                              <p:charRg st="237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25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5958">
                                            <p:txEl>
                                              <p:charRg st="252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268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8">
                                            <p:txEl>
                                              <p:charRg st="268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297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8">
                                            <p:txEl>
                                              <p:charRg st="297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charRg st="32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5958">
                                            <p:txEl>
                                              <p:charRg st="326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323850" y="620713"/>
            <a:ext cx="7272338" cy="594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iostream.h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t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public :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void  set ( int a , int  b ,</a:t>
            </a:r>
            <a:r>
              <a:rPr kumimoji="1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 * const this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{ x = a ;  y = b;} ;		</a:t>
            </a:r>
            <a:endParaRPr kumimoji="1" lang="zh-CN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print ( )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{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 x &lt;&lt; “,” &lt;&lt; y &lt;&lt;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} 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private :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x ,  y 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main ( )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t   </a:t>
            </a:r>
            <a:r>
              <a:rPr kumimoji="1" lang="en-US" altLang="zh-CN" sz="24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2400" b="1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t1. set(10, 20);           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t2 . set ( 30 , 40 ) ;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6" name="AutoShape 6"/>
          <p:cNvSpPr/>
          <p:nvPr/>
        </p:nvSpPr>
        <p:spPr>
          <a:xfrm>
            <a:off x="4643438" y="3357563"/>
            <a:ext cx="3124200" cy="1905000"/>
          </a:xfrm>
          <a:prstGeom prst="wedgeRectCallout">
            <a:avLst>
              <a:gd name="adj1" fmla="val -114838"/>
              <a:gd name="adj2" fmla="val -99500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52363" dir="20757825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Equivalent to</a:t>
            </a:r>
            <a:r>
              <a:rPr lang="zh-CN" altLang="en-US" sz="2000" b="1" dirty="0">
                <a:latin typeface="Times New Roman" panose="02020603050405020304" pitchFamily="18" charset="0"/>
              </a:rPr>
              <a:t> 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-&gt;x = a ;  this-&gt;y = b;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i.e.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t1.x = a ;  t1. y = b 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0" name="AutoShape 6"/>
          <p:cNvSpPr/>
          <p:nvPr/>
        </p:nvSpPr>
        <p:spPr>
          <a:xfrm>
            <a:off x="5003800" y="3860800"/>
            <a:ext cx="3124200" cy="1905000"/>
          </a:xfrm>
          <a:prstGeom prst="wedgeRectCallout">
            <a:avLst>
              <a:gd name="adj1" fmla="val -128352"/>
              <a:gd name="adj2" fmla="val -12791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52363" dir="20757825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Equivalent to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this -&gt;x = a ;  this-&gt;y = b;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i.e.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t2.x = a ;  t2. y = b 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124">
                                            <p:txEl>
                                              <p:charRg st="24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124">
                                            <p:txEl>
                                              <p:charRg st="278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/>
      <p:bldP spid="128006" grpId="1" animBg="1"/>
      <p:bldP spid="1290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6"/>
          <p:cNvSpPr txBox="1"/>
          <p:nvPr/>
        </p:nvSpPr>
        <p:spPr>
          <a:xfrm>
            <a:off x="468313" y="1458913"/>
            <a:ext cx="8207375" cy="389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 Unicode MS"/>
                <a:ea typeface="Arial Unicode MS"/>
              </a:rPr>
              <a:t>pointer points to the object by which a member function is </a:t>
            </a:r>
            <a:endParaRPr lang="en-US" altLang="zh-CN" sz="2000" b="1" dirty="0"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 Unicode MS"/>
                <a:ea typeface="Arial Unicode MS"/>
              </a:rPr>
              <a:t>   called.</a:t>
            </a:r>
            <a:endParaRPr lang="en-US" altLang="zh-CN" sz="2000" b="1" dirty="0"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dirty="0">
                <a:latin typeface="Arial Unicode MS"/>
                <a:ea typeface="Arial Unicode MS"/>
              </a:rPr>
              <a:t> The pointer 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 Unicode MS"/>
                <a:ea typeface="Arial Unicode MS"/>
              </a:rPr>
              <a:t>acts as an 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implicit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argument </a:t>
            </a:r>
            <a:r>
              <a:rPr lang="en-US" altLang="zh-CN" sz="2000" b="1" dirty="0">
                <a:latin typeface="Arial Unicode MS"/>
                <a:ea typeface="Arial Unicode MS"/>
              </a:rPr>
              <a:t>to all the </a:t>
            </a:r>
            <a:r>
              <a:rPr lang="en-US" altLang="zh-CN" sz="2000" b="1" dirty="0">
                <a:solidFill>
                  <a:srgbClr val="FF0000"/>
                </a:solidFill>
                <a:latin typeface="Arial Unicode MS"/>
                <a:ea typeface="Arial Unicode MS"/>
              </a:rPr>
              <a:t>non-static </a:t>
            </a:r>
            <a:endParaRPr lang="en-US" altLang="zh-CN" sz="2000" b="1" dirty="0">
              <a:solidFill>
                <a:srgbClr val="FF0000"/>
              </a:solidFill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 Unicode MS"/>
                <a:ea typeface="Arial Unicode MS"/>
              </a:rPr>
              <a:t>   </a:t>
            </a:r>
            <a:r>
              <a:rPr lang="en-US" altLang="zh-CN" sz="2000" b="1" dirty="0">
                <a:latin typeface="Arial Unicode MS"/>
                <a:ea typeface="Arial Unicode MS"/>
              </a:rPr>
              <a:t>member functions</a:t>
            </a:r>
            <a:endParaRPr lang="en-US" altLang="zh-CN" sz="2000" b="1" dirty="0"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b="1" dirty="0">
                <a:latin typeface="Arial Unicode MS"/>
                <a:ea typeface="Arial Unicode MS"/>
              </a:rPr>
              <a:t> When an object of a class is created this pointer is initialized to </a:t>
            </a:r>
            <a:endParaRPr lang="en-US" altLang="zh-CN" sz="2000" b="1" dirty="0"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 Unicode MS"/>
                <a:ea typeface="Arial Unicode MS"/>
              </a:rPr>
              <a:t>   point to the object </a:t>
            </a:r>
            <a:endParaRPr lang="en-US" altLang="zh-CN" sz="2000" b="1" dirty="0">
              <a:latin typeface="Arial Unicode MS"/>
              <a:ea typeface="Arial Unicode MS"/>
            </a:endParaRPr>
          </a:p>
          <a:p>
            <a:pPr marL="0" lvl="0" indent="0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 Unicode MS"/>
                <a:ea typeface="Arial Unicode MS"/>
              </a:rPr>
              <a:t>pointer is a const pointer, the value of it cannot be altered</a:t>
            </a:r>
            <a:endParaRPr lang="zh-CN" altLang="en-US" sz="2000" b="1" dirty="0">
              <a:latin typeface="Arial Unicode MS"/>
              <a:ea typeface="Arial Unicode MS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2000250" y="214313"/>
            <a:ext cx="6176963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Pointer (cont’d)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6" name="Text Box 5"/>
          <p:cNvSpPr txBox="1"/>
          <p:nvPr/>
        </p:nvSpPr>
        <p:spPr>
          <a:xfrm>
            <a:off x="3276600" y="5370513"/>
            <a:ext cx="38338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 * const this;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/>
              <a:t>A method for packing together data for different types</a:t>
            </a:r>
            <a:endParaRPr lang="en-US" altLang="zh-CN" sz="2800" dirty="0"/>
          </a:p>
          <a:p>
            <a:r>
              <a:rPr lang="en-US" altLang="zh-CN" sz="2800" dirty="0"/>
              <a:t>It is a user defined data type with a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0188" y="3429000"/>
            <a:ext cx="4071938" cy="185737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student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char    name[20];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roll_number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float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total_marks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188" y="5357813"/>
            <a:ext cx="4071938" cy="500063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student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0188" y="5929313"/>
            <a:ext cx="4071938" cy="928688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A.roll_number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=999;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Strcpy</a:t>
            </a:r>
            <a:r>
              <a:rPr lang="en-US" altLang="zh-CN" sz="1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</a:t>
            </a:r>
            <a:r>
              <a:rPr lang="en-US" altLang="zh-CN" sz="1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stuA.name</a:t>
            </a:r>
            <a:r>
              <a:rPr lang="en-US" altLang="zh-CN" sz="1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, “John”);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5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071563" y="1143000"/>
            <a:ext cx="7572375" cy="4013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This pointer can be used explicitly</a:t>
            </a:r>
            <a:r>
              <a:rPr kumimoji="1" lang="zh-CN" altLang="zh-CN" sz="2800" b="1" kern="1200" cap="none" spc="0" normalizeH="0" baseline="0" noProof="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kumimoji="1" lang="zh-CN" altLang="zh-CN" sz="2800" b="1" kern="1200" cap="none" spc="0" normalizeH="0" baseline="0" noProof="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R="0" defTabSz="914400">
              <a:lnSpc>
                <a:spcPct val="170000"/>
              </a:lnSpc>
              <a:buClrTx/>
              <a:buSzTx/>
              <a:buFontTx/>
              <a:buNone/>
              <a:defRPr/>
            </a:pPr>
            <a:endParaRPr kumimoji="1" lang="zh-CN" altLang="zh-CN" sz="24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70000"/>
              </a:lnSpc>
              <a:buClrTx/>
              <a:buSzTx/>
              <a:buFontTx/>
              <a:buNone/>
              <a:defRPr/>
            </a:pPr>
            <a:r>
              <a:rPr kumimoji="1" lang="zh-CN" altLang="zh-CN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set(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a,int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</a:t>
            </a:r>
            <a:r>
              <a:rPr kumimoji="1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this-&gt;x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a; </a:t>
            </a:r>
            <a:r>
              <a:rPr kumimoji="1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this-&gt;y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b;};		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8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void print()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 </a:t>
            </a:r>
            <a:r>
              <a:rPr kumimoji="1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this-&gt;x 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 “,” &lt;&lt; </a:t>
            </a:r>
            <a:r>
              <a:rPr kumimoji="1" lang="en-US" altLang="zh-CN" sz="24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this-&gt;y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1" lang="en-US" altLang="zh-CN" sz="24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};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1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0054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6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054">
                                            <p:txEl>
                                              <p:charRg st="6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054">
                                            <p:txEl>
                                              <p:charRg st="9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11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4">
                                            <p:txEl>
                                              <p:charRg st="11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4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dvAuto="100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73025" y="482600"/>
            <a:ext cx="4427538" cy="5970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iostream.h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t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public :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set (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,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b )</a:t>
            </a:r>
            <a:endParaRPr kumimoji="1" lang="en-US" altLang="zh-CN" sz="2000" b="1" kern="1200" cap="none" spc="0" normalizeH="0" baseline="0" noProof="0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{ x = a ;  y = b; }</a:t>
            </a:r>
            <a:r>
              <a:rPr kumimoji="1" lang="en-US" altLang="zh-CN" sz="2000" b="1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endParaRPr kumimoji="1" lang="zh-CN" altLang="zh-CN" sz="2000" b="1" kern="120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print ( )</a:t>
            </a:r>
            <a:endParaRPr kumimoji="1" lang="en-US" altLang="zh-CN" sz="2000" b="1" kern="1200" cap="none" spc="0" normalizeH="0" baseline="0" noProof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{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 x &lt;&lt; “,” &lt;&lt; y</a:t>
            </a:r>
            <a:endParaRPr kumimoji="1" lang="en-US" altLang="zh-CN" sz="2000" b="1" kern="1200" cap="none" spc="0" normalizeH="0" baseline="0" noProof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&lt;&lt;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}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private :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x ,  y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main ( )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t 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set (10 , 20 ) ;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print ( )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set ( 30 , 40 ) ;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print ( )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851275" y="476250"/>
            <a:ext cx="5184775" cy="566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iostream.h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t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public :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&amp;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 (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,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b )</a:t>
            </a:r>
            <a:endParaRPr kumimoji="1" lang="en-US" altLang="zh-CN" sz="2000" b="1" kern="1200" cap="none" spc="0" normalizeH="0" baseline="0" noProof="0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x = a ;  y = b;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*this;</a:t>
            </a:r>
            <a:r>
              <a:rPr kumimoji="1" lang="en-US" altLang="zh-CN" sz="2000" b="1" kern="1200" cap="none" spc="0" normalizeH="0" baseline="0" noProof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000" b="1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&amp;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 ( )</a:t>
            </a:r>
            <a:endParaRPr kumimoji="1" lang="en-US" altLang="zh-CN" sz="2000" b="1" kern="1200" cap="none" spc="0" normalizeH="0" baseline="0" noProof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 x &lt;&lt; “,” &lt;&lt; y &lt;&lt; </a:t>
            </a:r>
            <a:r>
              <a:rPr kumimoji="1" lang="en-US" altLang="zh-CN" sz="2000" b="1" kern="1200" cap="none" spc="0" normalizeH="0" baseline="0" noProof="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000" b="1" kern="1200" cap="none" spc="0" normalizeH="0" baseline="0" noProof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*this;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1" kern="1200" cap="none" spc="0" normalizeH="0" baseline="0" noProof="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endParaRPr kumimoji="1" lang="en-US" altLang="zh-CN" sz="2000" b="1" kern="1200" cap="none" spc="0" normalizeH="0" baseline="0" noProof="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private :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x ,  y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main ( )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t 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0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t1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set (10 , 20 ). print ( );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kern="1200" cap="none" spc="0" normalizeH="0" baseline="0" noProof="0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t2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set ( 30 , 40 ).print ( ) .set(50,60)</a:t>
            </a:r>
            <a:r>
              <a:rPr kumimoji="1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5958">
                                            <p:txEl>
                                              <p:charRg st="45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25958">
                                            <p:txEl>
                                              <p:charRg st="7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charRg st="7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5958">
                                            <p:txEl>
                                              <p:charRg st="10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5958">
                                            <p:txEl>
                                              <p:charRg st="12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5958">
                                            <p:txEl>
                                              <p:charRg st="15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charRg st="116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charRg st="13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charRg st="17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charRg st="19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9" name="Text Box 5"/>
          <p:cNvSpPr txBox="1"/>
          <p:nvPr/>
        </p:nvSpPr>
        <p:spPr>
          <a:xfrm>
            <a:off x="268288" y="1665288"/>
            <a:ext cx="6149975" cy="168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class  Item {  char  ch ; 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static </a:t>
            </a:r>
            <a:r>
              <a:rPr lang="en-US" altLang="zh-CN" sz="2400" b="1" dirty="0">
                <a:latin typeface="Times New Roman" panose="02020603050405020304" pitchFamily="18" charset="0"/>
              </a:rPr>
              <a:t> int s ; };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int Item::s=0;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Item A , B , C , D 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82950" name="Text Box 6"/>
          <p:cNvSpPr txBox="1"/>
          <p:nvPr/>
        </p:nvSpPr>
        <p:spPr>
          <a:xfrm>
            <a:off x="4267200" y="2773363"/>
            <a:ext cx="1978025" cy="2401887"/>
          </a:xfrm>
          <a:prstGeom prst="rect">
            <a:avLst/>
          </a:prstGeom>
          <a:solidFill>
            <a:srgbClr val="FFFF99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object  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char   ch 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82951" name="Text Box 7"/>
          <p:cNvSpPr txBox="1"/>
          <p:nvPr/>
        </p:nvSpPr>
        <p:spPr>
          <a:xfrm>
            <a:off x="4284663" y="3944938"/>
            <a:ext cx="4265612" cy="1233487"/>
          </a:xfrm>
          <a:prstGeom prst="rect">
            <a:avLst/>
          </a:prstGeom>
          <a:solidFill>
            <a:srgbClr val="00FF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object  C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            char   ch 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82952" name="Text Box 8"/>
          <p:cNvSpPr txBox="1"/>
          <p:nvPr/>
        </p:nvSpPr>
        <p:spPr>
          <a:xfrm>
            <a:off x="4267200" y="3940175"/>
            <a:ext cx="1960880" cy="2444750"/>
          </a:xfrm>
          <a:prstGeom prst="rect">
            <a:avLst/>
          </a:prstGeom>
          <a:solidFill>
            <a:srgbClr val="00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object  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char   ch 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82954" name="Text Box 10"/>
          <p:cNvSpPr txBox="1"/>
          <p:nvPr/>
        </p:nvSpPr>
        <p:spPr>
          <a:xfrm>
            <a:off x="1619250" y="3938588"/>
            <a:ext cx="4611688" cy="1233487"/>
          </a:xfrm>
          <a:prstGeom prst="rect">
            <a:avLst/>
          </a:prstGeom>
          <a:solidFill>
            <a:srgbClr val="FF9999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object  A	          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static int  s ;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char   ch 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1751" name="Rectangle 2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13716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r>
              <a:rPr lang="en-US" altLang="zh-CN" dirty="0"/>
              <a:t>Static data members</a:t>
            </a:r>
            <a:endParaRPr lang="en-US" altLang="zh-CN" dirty="0"/>
          </a:p>
        </p:txBody>
      </p:sp>
      <p:sp>
        <p:nvSpPr>
          <p:cNvPr id="34819" name="文本框 2"/>
          <p:cNvSpPr txBox="1"/>
          <p:nvPr/>
        </p:nvSpPr>
        <p:spPr>
          <a:xfrm>
            <a:off x="323850" y="6452870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Static data member is a connection between independent objects of a class.</a:t>
            </a:r>
            <a:endParaRPr lang="zh-CN" altLang="en-US" sz="1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8294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1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300"/>
                                        <p:tgtEl>
                                          <p:spTgt spid="82949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300"/>
                                        <p:tgtEl>
                                          <p:spTgt spid="82949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dvAuto="1000" build="p"/>
      <p:bldP spid="82950" grpId="0" animBg="1"/>
      <p:bldP spid="82951" grpId="0" animBg="1"/>
      <p:bldP spid="82952" grpId="0" bldLvl="0" animBg="1"/>
      <p:bldP spid="82954" grpId="0" animBg="1"/>
      <p:bldP spid="34819" grpId="0"/>
      <p:bldP spid="348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Static data members</a:t>
            </a:r>
            <a:endParaRPr lang="en-US" altLang="zh-CN" dirty="0"/>
          </a:p>
        </p:txBody>
      </p:sp>
      <p:sp>
        <p:nvSpPr>
          <p:cNvPr id="80900" name="Text Box 4"/>
          <p:cNvSpPr txBox="1"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Using keyword </a:t>
            </a:r>
            <a:r>
              <a:rPr kumimoji="1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static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declare a data member as static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data member is shared by all the objects of that class, no matter how many objects are created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static data member should be initialized outside the declaration of a class 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15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charRg st="159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04800" y="685800"/>
            <a:ext cx="8632825" cy="1905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data members belong to the class instead of objects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public static data members can be accessed from outside of the class as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class_name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:: public static data member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50825" y="4005263"/>
            <a:ext cx="8569325" cy="2667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2022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inside the class, all the static data members can be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accessed directly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static data members should be initialized outside the class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type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class_name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::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static_data_name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initial_value;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AutoShape 4"/>
          <p:cNvSpPr/>
          <p:nvPr/>
        </p:nvSpPr>
        <p:spPr>
          <a:xfrm>
            <a:off x="3203575" y="3429000"/>
            <a:ext cx="4105275" cy="860425"/>
          </a:xfrm>
          <a:prstGeom prst="wedgeRectCallout">
            <a:avLst>
              <a:gd name="adj1" fmla="val -56921"/>
              <a:gd name="adj2" fmla="val -88190"/>
            </a:avLst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lg" len="lg"/>
            <a:tailEnd type="none" w="med" len="med"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Notice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use class_name to access static data member        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6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0">
                                            <p:txEl>
                                              <p:charRg st="6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0">
                                            <p:txEl>
                                              <p:charRg st="6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7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charRg st="7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0">
                                            <p:txEl>
                                              <p:charRg st="7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15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0">
                                            <p:txEl>
                                              <p:charRg st="15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0">
                                            <p:txEl>
                                              <p:charRg st="15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71">
                                            <p:txEl>
                                              <p:charRg st="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charRg st="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7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971">
                                            <p:txEl>
                                              <p:charRg st="7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charRg st="7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9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71">
                                            <p:txEl>
                                              <p:charRg st="9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charRg st="9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971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971">
                                            <p:txEl>
                                              <p:charRg st="15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  <p:bldP spid="83971" grpId="0" build="p"/>
      <p:bldP spid="839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7442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Analysis the output of the program: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818" name="Text Box 5"/>
          <p:cNvSpPr txBox="1"/>
          <p:nvPr/>
        </p:nvSpPr>
        <p:spPr>
          <a:xfrm>
            <a:off x="647700" y="1164273"/>
            <a:ext cx="7848600" cy="5169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class  counter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    int num;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static  int  count ;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public :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void  setnum ( int  i ) { num = i ; ++count;}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void  show ( ) { cout &lt;&lt;“ num=“&lt;&lt;num &lt;&lt;“ count=“&lt;&lt;count ; 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int  counter :: count;		</a:t>
            </a:r>
            <a:r>
              <a:rPr lang="en-US" altLang="zh-CN" sz="2000" dirty="0">
                <a:latin typeface="Times New Roman" panose="02020603050405020304" pitchFamily="18" charset="0"/>
              </a:rPr>
              <a:t>// default value is 0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main ( 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   counter   a ,  b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a . setnum ( 5 )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a . show ( ) ;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b . setnum(10);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a . show( ) ;	b . show( ) 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4" name="图片 3" descr="tmpF85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50825" y="2349500"/>
            <a:ext cx="8642350" cy="45085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Static member functions are used to access static  member variables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Static member functions have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this pointer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Static member functions can be called in following form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class-name::static-function-name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argument-list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object-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name.static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-function-name(argument-list);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463550" y="814388"/>
            <a:ext cx="7764463" cy="7715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 dirty="0">
                <a:latin typeface="+mj-lt"/>
                <a:ea typeface="+mj-ea"/>
                <a:cs typeface="+mj-cs"/>
              </a:rPr>
              <a:t>Static member functions</a:t>
            </a:r>
            <a:endParaRPr kumimoji="0" lang="en-US" altLang="zh-CN" sz="4400" kern="1200" cap="none" spc="0" normalizeH="0" baseline="0" noProof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38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6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8">
                                            <p:txEl>
                                              <p:charRg st="6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>
                                            <p:txEl>
                                              <p:charRg st="6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7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8">
                                            <p:txEl>
                                              <p:charRg st="7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8">
                                            <p:txEl>
                                              <p:charRg st="7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1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8">
                                            <p:txEl>
                                              <p:charRg st="11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8">
                                            <p:txEl>
                                              <p:charRg st="11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17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8">
                                            <p:txEl>
                                              <p:charRg st="17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8">
                                            <p:txEl>
                                              <p:charRg st="175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2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38">
                                            <p:txEl>
                                              <p:charRg st="22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38">
                                            <p:txEl>
                                              <p:charRg st="228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8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138">
                                            <p:txEl>
                                              <p:charRg st="28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38">
                                            <p:txEl>
                                              <p:charRg st="28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29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138">
                                            <p:txEl>
                                              <p:charRg st="29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38">
                                            <p:txEl>
                                              <p:charRg st="29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charRg st="305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138">
                                            <p:txEl>
                                              <p:charRg st="305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38">
                                            <p:txEl>
                                              <p:charRg st="305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911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11188" y="476568"/>
            <a:ext cx="7848600" cy="6185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counter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  int num;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static  int  count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public 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void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setnum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int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 { num 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++count;}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void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) {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&lt;&lt;“ num=“&lt;&lt;num &lt;&lt;“ count=“&lt;&lt;count ; 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static void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showcount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) {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&lt;&lt;“count=“&lt;&lt;count&lt;&lt;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;}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counter :: count;		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default value is 0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main ( 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counter   a ,  b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a .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setnum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( 5 )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a .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) ;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counter:: showcount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(); 	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b .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setnum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(10);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a.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showcount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) 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11188" y="404813"/>
            <a:ext cx="8640763" cy="51695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counter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  int num;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static  int  count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public 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void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setnum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int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) { num 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++count;}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) {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&lt;&lt;“ num=“&lt;&lt;num &lt;&lt;“ count=“&lt;&lt;count ; 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 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showcount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) {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&lt;&lt;“count=“&lt;&lt;count&lt;&lt;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;} 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counter :: count;		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default value is 0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main ( 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counter   a ,  b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a .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setnum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( 5 ) 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a.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(); 	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0470" y="1556385"/>
            <a:ext cx="1512888" cy="523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Error!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825" y="5576888"/>
            <a:ext cx="83169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static void  show( 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counter * ptr</a:t>
            </a:r>
            <a:r>
              <a:rPr lang="en-US" altLang="zh-CN" sz="1800" b="1" dirty="0">
                <a:latin typeface="Times New Roman" panose="02020603050405020304" pitchFamily="18" charset="0"/>
              </a:rPr>
              <a:t>)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{ cout &lt;&lt;“ num=“&lt;&lt; (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ptr-&gt;num</a:t>
            </a:r>
            <a:r>
              <a:rPr lang="en-US" altLang="zh-CN" sz="1800" b="1" dirty="0">
                <a:latin typeface="Times New Roman" panose="02020603050405020304" pitchFamily="18" charset="0"/>
              </a:rPr>
              <a:t>) &lt;&lt;“ count=“&lt;&lt;count ; }</a:t>
            </a:r>
            <a:endParaRPr lang="zh-CN" altLang="en-US" sz="1800" b="1" dirty="0"/>
          </a:p>
        </p:txBody>
      </p:sp>
      <p:sp>
        <p:nvSpPr>
          <p:cNvPr id="5" name="矩形 4"/>
          <p:cNvSpPr/>
          <p:nvPr/>
        </p:nvSpPr>
        <p:spPr>
          <a:xfrm>
            <a:off x="323850" y="6308725"/>
            <a:ext cx="6911975" cy="395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a. show( &amp;a );  // counter::shownum(&amp;a);	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23850" y="1485742"/>
            <a:ext cx="8135938" cy="1754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Make an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outside function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“friendly” to a class, we have to simply declare the function as a friend of the class as shown below: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695325" y="2794000"/>
            <a:ext cx="7764463" cy="334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class  X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{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i 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friend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void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X * ,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) 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// 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func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(X*, 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is a friendly function of the 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calss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X </a:t>
            </a:r>
            <a:endParaRPr kumimoji="1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   public: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void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member_func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) 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};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13"/>
          <p:cNvSpPr>
            <a:spLocks noGrp="1"/>
          </p:cNvSpPr>
          <p:nvPr>
            <p:ph type="title"/>
          </p:nvPr>
        </p:nvSpPr>
        <p:spPr>
          <a:xfrm>
            <a:off x="0" y="188913"/>
            <a:ext cx="8229600" cy="124301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Friendly functions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/>
              <a:t>The Evolution of The Notion of Object</a:t>
            </a:r>
            <a:endParaRPr lang="en-US" altLang="zh-CN" sz="4000" b="1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In C, a </a:t>
            </a:r>
            <a:r>
              <a:rPr lang="en-US" altLang="zh-CN" sz="2400" b="1" dirty="0">
                <a:solidFill>
                  <a:schemeClr val="bg2"/>
                </a:solidFill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cs typeface="Times New Roman" panose="02020603050405020304" pitchFamily="18" charset="0"/>
              </a:rPr>
              <a:t> models what a thing has/is (i.e., the data, also called the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characteristics</a:t>
            </a:r>
            <a:r>
              <a:rPr lang="en-US" altLang="zh-CN" sz="2400" dirty="0">
                <a:cs typeface="Times New Roman" panose="02020603050405020304" pitchFamily="18" charset="0"/>
              </a:rPr>
              <a:t>), but not what it does (its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behavior</a:t>
            </a:r>
            <a:r>
              <a:rPr lang="en-US" altLang="zh-CN" sz="2400" dirty="0">
                <a:cs typeface="Times New Roman" panose="02020603050405020304" pitchFamily="18" charset="0"/>
              </a:rPr>
              <a:t>, represented by functions).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The functions are outside and separated from structs. </a:t>
            </a:r>
            <a:endParaRPr lang="en-US" altLang="zh-CN" sz="2400" dirty="0"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218" y="3789045"/>
            <a:ext cx="4071938" cy="185737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SetStu(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* pstu)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pstu-&gt;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roll_number=0001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6248" y="3789045"/>
            <a:ext cx="4071938" cy="185737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student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char    name[20];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roll_number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float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total_marks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矩形 1"/>
          <p:cNvSpPr/>
          <p:nvPr/>
        </p:nvSpPr>
        <p:spPr>
          <a:xfrm>
            <a:off x="395288" y="1092200"/>
            <a:ext cx="7561262" cy="3599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dirty="0"/>
              <a:t>func() is </a:t>
            </a:r>
            <a:r>
              <a:rPr lang="en-US" altLang="zh-CN" sz="2400" b="1" dirty="0"/>
              <a:t>NOT</a:t>
            </a:r>
            <a:r>
              <a:rPr lang="en-US" altLang="zh-CN" sz="2400" dirty="0"/>
              <a:t> a member function of class X,</a:t>
            </a:r>
            <a:endParaRPr lang="en-US" altLang="zh-CN" sz="2400" dirty="0"/>
          </a:p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dirty="0"/>
              <a:t>func() is defined elsewhere in the program like a normal C++ function.</a:t>
            </a:r>
            <a:endParaRPr lang="en-US" altLang="zh-CN" sz="2400" dirty="0"/>
          </a:p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dirty="0"/>
              <a:t>The definition of the func() does not use either the keyword </a:t>
            </a:r>
            <a:r>
              <a:rPr lang="en-US" altLang="zh-CN" sz="2400" b="1" dirty="0">
                <a:solidFill>
                  <a:srgbClr val="0000FF"/>
                </a:solidFill>
              </a:rPr>
              <a:t>friend</a:t>
            </a:r>
            <a:r>
              <a:rPr lang="en-US" altLang="zh-CN" sz="2400" dirty="0"/>
              <a:t> or the scope operator </a:t>
            </a:r>
            <a:r>
              <a:rPr lang="en-US" altLang="zh-CN" sz="2400" b="1" dirty="0">
                <a:solidFill>
                  <a:srgbClr val="0000FF"/>
                </a:solidFill>
              </a:rPr>
              <a:t>::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dirty="0"/>
              <a:t>Func( ) can access private members of the class X, by using an object name and dot membership operator with the member name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5" name="Text Box 7"/>
          <p:cNvSpPr txBox="1"/>
          <p:nvPr/>
        </p:nvSpPr>
        <p:spPr>
          <a:xfrm>
            <a:off x="468313" y="1919288"/>
            <a:ext cx="7332662" cy="22272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void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seti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 X * xptr ,  int a  )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xptr -&gt; 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a ; };	 </a:t>
            </a:r>
            <a:endParaRPr lang="en-US" altLang="en-US" sz="1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void  X :: member_seti ( int  a )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i = a ; };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50536" name="Text Box 8"/>
          <p:cNvSpPr txBox="1"/>
          <p:nvPr/>
        </p:nvSpPr>
        <p:spPr>
          <a:xfrm>
            <a:off x="468313" y="28575"/>
            <a:ext cx="7821612" cy="2463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class  X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{    int  i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friend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void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seti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 X * ,  int ) ;    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// func is a friend function of class X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public:         </a:t>
            </a:r>
            <a:endParaRPr lang="en-US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void  member_seti ( int )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};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51561" name="Rectangle 9"/>
          <p:cNvSpPr/>
          <p:nvPr/>
        </p:nvSpPr>
        <p:spPr>
          <a:xfrm>
            <a:off x="611188" y="4078288"/>
            <a:ext cx="3841750" cy="265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X  xobj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seti ( &amp; xobj , 6 ) 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	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</a:rPr>
              <a:t>xobj . member_seti ( 6 ) ;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0	}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4037" name="AutoShape 5"/>
          <p:cNvSpPr/>
          <p:nvPr/>
        </p:nvSpPr>
        <p:spPr>
          <a:xfrm>
            <a:off x="3348038" y="2781300"/>
            <a:ext cx="5688012" cy="720725"/>
          </a:xfrm>
          <a:prstGeom prst="leftArrowCallout">
            <a:avLst>
              <a:gd name="adj1" fmla="val 33481"/>
              <a:gd name="adj2" fmla="val 28412"/>
              <a:gd name="adj3" fmla="val 85241"/>
              <a:gd name="adj4" fmla="val 8128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ym typeface="Symbol" panose="05050102010706020507" pitchFamily="18" charset="2"/>
              </a:rPr>
              <a:t>Friend function can access private members</a:t>
            </a:r>
            <a:endParaRPr lang="en-US" altLang="zh-CN" sz="18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Cannot</a:t>
            </a:r>
            <a:r>
              <a:rPr lang="en-US" altLang="zh-CN" sz="1800" dirty="0"/>
              <a:t> access member names directly</a:t>
            </a:r>
            <a:endParaRPr lang="en-US" altLang="zh-CN" sz="1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1505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2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charRg st="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50535">
                                            <p:txEl>
                                              <p:charRg st="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75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150535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2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150535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67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charRg st="11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50535">
                                            <p:txEl>
                                              <p:charRg st="11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 advAuto="1000" build="p"/>
      <p:bldP spid="150536" grpId="0"/>
      <p:bldP spid="1515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6" name="Text Box 6"/>
          <p:cNvSpPr txBox="1"/>
          <p:nvPr/>
        </p:nvSpPr>
        <p:spPr>
          <a:xfrm>
            <a:off x="609600" y="639763"/>
            <a:ext cx="8207375" cy="5943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  Point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public 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setvalue( double  xi ,  double  yi ) { X = xi ;  Y = yi ; }	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double  GetX( ) { return  X ;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double  GetY( ) { return  Y ;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friend  double  Distance ( Point &amp; a ,  Point &amp; b ) ;	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</a:rPr>
              <a:t>private :    double  X , Y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double  Distance ( Point &amp; a ,  Point &amp; b )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 double  dx =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a.X - b.X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</a:t>
            </a:r>
            <a:endParaRPr lang="zh-CN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double  dy =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a.Y - b.Y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return  sqrt ( dx * dx + dy * dy ) 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main (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{ Point   p1 ,   p2  ; p1.setvalue(3.0,4.0); p2.setvalue(5.0,4.0);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double  d = Distance ( p1 , p2 )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cout &lt;&lt; “The distance is ” &lt;&lt; d &lt;&lt; endl 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168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6">
                                            <p:txEl>
                                              <p:charRg st="168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26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6">
                                            <p:txEl>
                                              <p:charRg st="264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308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06">
                                            <p:txEl>
                                              <p:charRg st="308" end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338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06">
                                            <p:txEl>
                                              <p:charRg st="338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366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06">
                                            <p:txEl>
                                              <p:charRg st="366" end="4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406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06">
                                            <p:txEl>
                                              <p:charRg st="406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408" end="4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06">
                                            <p:txEl>
                                              <p:charRg st="408" end="4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417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06">
                                            <p:txEl>
                                              <p:charRg st="417" end="4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484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06">
                                            <p:txEl>
                                              <p:charRg st="484" end="5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521" end="5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06">
                                            <p:txEl>
                                              <p:charRg st="521" end="5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charRg st="565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06">
                                            <p:txEl>
                                              <p:charRg st="565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4"/>
          <p:cNvSpPr txBox="1"/>
          <p:nvPr/>
        </p:nvSpPr>
        <p:spPr>
          <a:xfrm>
            <a:off x="250825" y="333375"/>
            <a:ext cx="4752975" cy="655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ABC          //Forward declaration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XYZ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x;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void setvalue(int i) {x=i;}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void max(XYZ, ABC);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ABC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a;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public: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void setvalue(int i) {a=i;}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void max(XYZ, ABC);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3" name="Text Box 5"/>
          <p:cNvSpPr txBox="1"/>
          <p:nvPr/>
        </p:nvSpPr>
        <p:spPr>
          <a:xfrm>
            <a:off x="4716463" y="260350"/>
            <a:ext cx="3240087" cy="655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max(XYZ m, ABC n)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(m.x&gt;=n.a)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cout&lt;&lt;m.x;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cout&lt;&lt;n.a;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ABC abc;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abc.setvalue(10);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XYZ xyz;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xyz.setvalue(20);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max(xyz, abc);</a:t>
            </a:r>
            <a:endParaRPr lang="en-US" altLang="zh-CN" sz="1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5" name="Text Box 5"/>
          <p:cNvSpPr txBox="1"/>
          <p:nvPr/>
        </p:nvSpPr>
        <p:spPr>
          <a:xfrm>
            <a:off x="533400" y="693103"/>
            <a:ext cx="8212138" cy="560197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2. Make member functions of one class to be friend functions of another class:</a:t>
            </a:r>
            <a:endParaRPr lang="en-US" altLang="zh-CN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class  X ;		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…...		    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public: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 void  func ( )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…...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};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class  Y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int   i  ;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friend  void  X :: func ( ) ;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	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…...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5872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158725">
                                            <p:txEl>
                                              <p:charRg st="7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158725">
                                            <p:txEl>
                                              <p:charRg st="9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12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"/>
                                        <p:tgtEl>
                                          <p:spTgt spid="158725">
                                            <p:txEl>
                                              <p:charRg st="120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"/>
                                        <p:tgtEl>
                                          <p:spTgt spid="158725">
                                            <p:txEl>
                                              <p:charRg st="13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75"/>
                                        <p:tgtEl>
                                          <p:spTgt spid="158725">
                                            <p:txEl>
                                              <p:charRg st="158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17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58725">
                                            <p:txEl>
                                              <p:charRg st="17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18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20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226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27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charRg st="293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dvAuto="100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31" name="Text Box 7"/>
          <p:cNvSpPr txBox="1"/>
          <p:nvPr/>
        </p:nvSpPr>
        <p:spPr>
          <a:xfrm>
            <a:off x="323215" y="476250"/>
            <a:ext cx="8888095" cy="175387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Declare a class X to be a friend class of another class Y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000" dirty="0">
                <a:sym typeface="Symbol" panose="05050102010706020507" pitchFamily="18" charset="2"/>
              </a:rPr>
              <a:t>All the member functions of class X are friend functions of the class Y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2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330200" y="1844675"/>
            <a:ext cx="4254500" cy="445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class  X ;		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…...		    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public: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	 void  func ( )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…...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};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class  Y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int   i  ;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friend  void  X :: func ( ) ;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	     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…...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 ;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41800" y="1789113"/>
            <a:ext cx="42545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class  X ;		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{ …...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public: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void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 ) 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…...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};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class  Y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{ int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;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friend class X;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…...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} 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charRg st="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"/>
                                        <p:tgtEl>
                                          <p:spTgt spid="4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"/>
                                        <p:tgtEl>
                                          <p:spTgt spid="4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75"/>
                                        <p:tgtEl>
                                          <p:spTgt spid="4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4">
                                            <p:txEl>
                                              <p:charRg st="7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75"/>
                                        <p:tgtEl>
                                          <p:spTgt spid="4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5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3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75"/>
                                        <p:tgtEl>
                                          <p:spTgt spid="5">
                                            <p:txEl>
                                              <p:charRg st="13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75"/>
                                        <p:tgtEl>
                                          <p:spTgt spid="5">
                                            <p:txEl>
                                              <p:charRg st="2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75"/>
                                        <p:tgtEl>
                                          <p:spTgt spid="5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"/>
                                        <p:tgtEl>
                                          <p:spTgt spid="5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75"/>
                                        <p:tgtEl>
                                          <p:spTgt spid="5">
                                            <p:txEl>
                                              <p:charRg st="8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1000" build="p"/>
      <p:bldP spid="5" grpId="0" advAuto="100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31" name="Text Box 7"/>
          <p:cNvSpPr txBox="1"/>
          <p:nvPr/>
        </p:nvSpPr>
        <p:spPr>
          <a:xfrm>
            <a:off x="647700" y="985838"/>
            <a:ext cx="8424863" cy="5016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633" name="Text Box 9"/>
          <p:cNvSpPr txBox="1"/>
          <p:nvPr/>
        </p:nvSpPr>
        <p:spPr>
          <a:xfrm>
            <a:off x="468313" y="1647825"/>
            <a:ext cx="8496300" cy="49482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class  A 	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friend  class B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;	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// declare the class B as a friend class of the class A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public: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 void  Display ( ) { cout &lt;&lt; x &lt;&lt; endl ; };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private :	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int  x ;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};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class  B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{ public: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void  Set ( int  i ) { 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. x = i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; } ;	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// access the private member variable x</a:t>
            </a: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void  Display ( ) { a. Display ( ) ; } ;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private:	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 a ;</a:t>
            </a:r>
            <a:endParaRPr lang="en-US" altLang="zh-CN" sz="1800" b="1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} ;</a:t>
            </a:r>
            <a:endParaRPr lang="en-US" altLang="zh-CN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main ( )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{ B  b;  	   b . Set ( 100 ) ;      b . Display ( ) ;  }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11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13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17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0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2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3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54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272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378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433" end="4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460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473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charRg st="482" end="5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701" name="Text Box 5"/>
          <p:cNvSpPr txBox="1"/>
          <p:nvPr/>
        </p:nvSpPr>
        <p:spPr>
          <a:xfrm>
            <a:off x="971550" y="336550"/>
            <a:ext cx="6705600" cy="6462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class  A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{ 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zh-CN" altLang="zh-CN" sz="1800" b="1" dirty="0">
                <a:latin typeface="Times New Roman" panose="02020603050405020304" pitchFamily="18" charset="0"/>
              </a:rPr>
              <a:t>public : 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      </a:t>
            </a:r>
            <a:r>
              <a:rPr lang="zh-CN" altLang="zh-CN" sz="1800" b="1" dirty="0">
                <a:latin typeface="Times New Roman" panose="02020603050405020304" pitchFamily="18" charset="0"/>
              </a:rPr>
              <a:t> void  display ( ) { cout &lt;&lt; x &lt;&lt; endl ; }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private: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zh-CN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int  x</a:t>
            </a:r>
            <a:r>
              <a:rPr lang="zh-CN" altLang="zh-CN" sz="1800" b="1" dirty="0">
                <a:latin typeface="Times New Roman" panose="02020603050405020304" pitchFamily="18" charset="0"/>
              </a:rPr>
              <a:t> ;	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friend class B;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} 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class  B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{ public :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     </a:t>
            </a:r>
            <a:r>
              <a:rPr lang="zh-CN" altLang="zh-CN" sz="1800" b="1" dirty="0">
                <a:latin typeface="Times New Roman" panose="02020603050405020304" pitchFamily="18" charset="0"/>
              </a:rPr>
              <a:t> void  set ( int  i ) ;	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zh-CN" altLang="zh-CN" sz="1800" b="1" dirty="0">
                <a:latin typeface="Times New Roman" panose="02020603050405020304" pitchFamily="18" charset="0"/>
              </a:rPr>
              <a:t>void  display ( ) ;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 &amp; X( )  {return a.x;}</a:t>
            </a:r>
            <a:endParaRPr lang="zh-CN" altLang="zh-CN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</a:rPr>
              <a:t>private:    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</a:t>
            </a:r>
            <a:r>
              <a:rPr lang="zh-CN" altLang="zh-CN" sz="1800" b="1" dirty="0">
                <a:latin typeface="Times New Roman" panose="02020603050405020304" pitchFamily="18" charset="0"/>
              </a:rPr>
              <a:t>A   a 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} 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void  B :: set ( int  </a:t>
            </a:r>
            <a:r>
              <a:rPr lang="en-US" altLang="zh-CN" sz="1800" b="1" dirty="0">
                <a:latin typeface="Times New Roman" panose="02020603050405020304" pitchFamily="18" charset="0"/>
              </a:rPr>
              <a:t>i</a:t>
            </a:r>
            <a:r>
              <a:rPr lang="zh-CN" altLang="zh-CN" sz="1800" b="1" dirty="0">
                <a:latin typeface="Times New Roman" panose="02020603050405020304" pitchFamily="18" charset="0"/>
              </a:rPr>
              <a:t> ) { </a:t>
            </a:r>
            <a:r>
              <a:rPr lang="zh-CN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 . x = i</a:t>
            </a:r>
            <a:r>
              <a:rPr lang="zh-CN" altLang="zh-CN" sz="1800" b="1" dirty="0">
                <a:latin typeface="Times New Roman" panose="02020603050405020304" pitchFamily="18" charset="0"/>
              </a:rPr>
              <a:t> ; }		</a:t>
            </a:r>
            <a:r>
              <a:rPr lang="en-US" altLang="zh-CN" sz="1800" dirty="0">
                <a:latin typeface="Times New Roman" panose="02020603050405020304" pitchFamily="18" charset="0"/>
              </a:rPr>
              <a:t>// OK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void  B :: display ( )  { </a:t>
            </a:r>
            <a:r>
              <a:rPr lang="zh-CN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a . display ( )</a:t>
            </a:r>
            <a:r>
              <a:rPr lang="zh-CN" altLang="zh-CN" sz="1800" b="1" dirty="0">
                <a:latin typeface="Times New Roman" panose="02020603050405020304" pitchFamily="18" charset="0"/>
              </a:rPr>
              <a:t> ; }	</a:t>
            </a:r>
            <a:r>
              <a:rPr lang="zh-CN" altLang="zh-CN" sz="1800" dirty="0">
                <a:latin typeface="Times New Roman" panose="02020603050405020304" pitchFamily="18" charset="0"/>
              </a:rPr>
              <a:t>// OK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main ( )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{ </a:t>
            </a:r>
            <a:r>
              <a:rPr lang="en-US" altLang="zh-CN" sz="1800" b="1" dirty="0">
                <a:latin typeface="Times New Roman" panose="02020603050405020304" pitchFamily="18" charset="0"/>
              </a:rPr>
              <a:t>  </a:t>
            </a:r>
            <a:r>
              <a:rPr lang="zh-CN" altLang="zh-CN" sz="1800" b="1" dirty="0">
                <a:latin typeface="Times New Roman" panose="02020603050405020304" pitchFamily="18" charset="0"/>
              </a:rPr>
              <a:t>B   b 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</a:t>
            </a:r>
            <a:r>
              <a:rPr lang="zh-CN" altLang="zh-CN" sz="1800" b="1" dirty="0">
                <a:latin typeface="Times New Roman" panose="02020603050405020304" pitchFamily="18" charset="0"/>
              </a:rPr>
              <a:t>  b . set ( 100 ) ;</a:t>
            </a:r>
            <a:r>
              <a:rPr lang="en-US" altLang="zh-CN" sz="1800" b="1" dirty="0">
                <a:latin typeface="Times New Roman" panose="02020603050405020304" pitchFamily="18" charset="0"/>
              </a:rPr>
              <a:t> // b.X( )=100;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</a:t>
            </a:r>
            <a:r>
              <a:rPr lang="zh-CN" altLang="zh-CN" sz="1800" b="1" dirty="0">
                <a:latin typeface="Times New Roman" panose="02020603050405020304" pitchFamily="18" charset="0"/>
              </a:rPr>
              <a:t>  b . display ( ) ;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   </a:t>
            </a:r>
            <a:r>
              <a:rPr lang="zh-CN" altLang="zh-CN" sz="1800" b="1" dirty="0">
                <a:latin typeface="Times New Roman" panose="02020603050405020304" pitchFamily="18" charset="0"/>
              </a:rPr>
              <a:t> cout &lt;&lt; </a:t>
            </a:r>
            <a:r>
              <a:rPr lang="zh-CN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 . 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X( )</a:t>
            </a:r>
            <a:r>
              <a:rPr lang="zh-CN" altLang="zh-CN" sz="1800" b="1" dirty="0">
                <a:latin typeface="Times New Roman" panose="02020603050405020304" pitchFamily="18" charset="0"/>
              </a:rPr>
              <a:t> &lt;&lt; endl ;		</a:t>
            </a:r>
            <a:r>
              <a:rPr lang="zh-CN" altLang="zh-CN" sz="1800" dirty="0">
                <a:latin typeface="Times New Roman" panose="02020603050405020304" pitchFamily="18" charset="0"/>
              </a:rPr>
              <a:t>// OK</a:t>
            </a:r>
            <a:endParaRPr lang="zh-CN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 dirty="0">
                <a:latin typeface="Times New Roman" panose="02020603050405020304" pitchFamily="18" charset="0"/>
              </a:rPr>
              <a:t>}</a:t>
            </a:r>
            <a:endParaRPr lang="zh-CN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1577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157701">
                                            <p:txEl>
                                              <p:charRg st="9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2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157701">
                                            <p:txEl>
                                              <p:charRg st="2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6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157701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8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157701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8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1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157701">
                                            <p:txEl>
                                              <p:charRg st="11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3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3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157701">
                                            <p:txEl>
                                              <p:charRg st="13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2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4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157701">
                                            <p:txEl>
                                              <p:charRg st="14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599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5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157701">
                                            <p:txEl>
                                              <p:charRg st="150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599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6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157701">
                                            <p:txEl>
                                              <p:charRg st="161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99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157701">
                                            <p:txEl>
                                              <p:charRg st="197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6099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228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157701">
                                            <p:txEl>
                                              <p:charRg st="228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79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26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157701">
                                            <p:txEl>
                                              <p:charRg st="265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34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281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300"/>
                                        <p:tgtEl>
                                          <p:spTgt spid="157701">
                                            <p:txEl>
                                              <p:charRg st="281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9799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300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300"/>
                                        <p:tgtEl>
                                          <p:spTgt spid="157701">
                                            <p:txEl>
                                              <p:charRg st="300" end="3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1699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304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300"/>
                                        <p:tgtEl>
                                          <p:spTgt spid="157701">
                                            <p:txEl>
                                              <p:charRg st="304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7099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353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300"/>
                                        <p:tgtEl>
                                          <p:spTgt spid="157701">
                                            <p:txEl>
                                              <p:charRg st="353" end="4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3399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40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300"/>
                                        <p:tgtEl>
                                          <p:spTgt spid="157701">
                                            <p:txEl>
                                              <p:charRg st="405" end="4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68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414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300"/>
                                        <p:tgtEl>
                                          <p:spTgt spid="157701">
                                            <p:txEl>
                                              <p:charRg st="414" end="4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11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426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300"/>
                                        <p:tgtEl>
                                          <p:spTgt spid="157701">
                                            <p:txEl>
                                              <p:charRg st="426" end="4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32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464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300"/>
                                        <p:tgtEl>
                                          <p:spTgt spid="157701">
                                            <p:txEl>
                                              <p:charRg st="464" end="4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8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487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300"/>
                                        <p:tgtEl>
                                          <p:spTgt spid="157701">
                                            <p:txEl>
                                              <p:charRg st="487" end="5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32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charRg st="526" end="5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300"/>
                                        <p:tgtEl>
                                          <p:spTgt spid="157701">
                                            <p:txEl>
                                              <p:charRg st="526" end="5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dvAuto="100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Pointers to Members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/>
              <a:t>It is possible to take the address of a </a:t>
            </a:r>
            <a:r>
              <a:rPr lang="en-US" altLang="zh-CN" sz="2800" b="1" i="1" dirty="0">
                <a:solidFill>
                  <a:srgbClr val="FF0000"/>
                </a:solidFill>
              </a:rPr>
              <a:t>non-static </a:t>
            </a:r>
            <a:r>
              <a:rPr lang="en-US" altLang="zh-CN" sz="2800" dirty="0"/>
              <a:t>member of a class and assign it to a pointer</a:t>
            </a:r>
            <a:endParaRPr lang="en-US" altLang="zh-CN" sz="2800" dirty="0"/>
          </a:p>
          <a:p>
            <a:pPr lvl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/>
              <a:t>Pointers to data members</a:t>
            </a:r>
            <a:endParaRPr lang="en-US" altLang="zh-CN" sz="2400" dirty="0"/>
          </a:p>
          <a:p>
            <a:pPr lvl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/>
              <a:t>Pointers to member functions</a:t>
            </a:r>
            <a:endParaRPr lang="en-US" altLang="zh-CN" sz="24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071688" y="5214938"/>
            <a:ext cx="2286000" cy="357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Pointers to Data Members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71625" y="2357438"/>
            <a:ext cx="5072063" cy="2214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circle_class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x, y  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public: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radius ;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void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setradius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0250" y="5929313"/>
            <a:ext cx="3071813" cy="714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1117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 </a:t>
            </a:r>
            <a:r>
              <a:rPr lang="en-US" altLang="zh-CN" sz="2000" b="1" i="1" dirty="0">
                <a:solidFill>
                  <a:srgbClr val="0033CC"/>
                </a:solidFill>
              </a:rPr>
              <a:t>data-type class-name :: </a:t>
            </a:r>
            <a:r>
              <a:rPr lang="zh-CN" altLang="en-US" sz="2000" b="1" i="1" dirty="0">
                <a:solidFill>
                  <a:srgbClr val="0033CC"/>
                </a:solidFill>
              </a:rPr>
              <a:t>* </a:t>
            </a:r>
            <a:r>
              <a:rPr lang="en-US" altLang="zh-CN" sz="2000" b="1" i="1" dirty="0">
                <a:solidFill>
                  <a:srgbClr val="0033CC"/>
                </a:solidFill>
              </a:rPr>
              <a:t>variable-name</a:t>
            </a:r>
            <a:r>
              <a:rPr lang="zh-CN" altLang="en-US" sz="2000" b="1" i="1" dirty="0">
                <a:solidFill>
                  <a:srgbClr val="0033CC"/>
                </a:solidFill>
              </a:rPr>
              <a:t>；</a:t>
            </a:r>
            <a:endParaRPr lang="zh-CN" altLang="en-US" sz="2000" b="1" i="1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The data type of pointer-to-int-member of class circle_class: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            </a:t>
            </a:r>
            <a:r>
              <a:rPr lang="en-US" altLang="zh-CN" sz="1800" dirty="0"/>
              <a:t>int circle_class::*</a:t>
            </a:r>
            <a:endParaRPr lang="en-US" altLang="zh-CN" sz="18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A pointer to the data member radius of circle_class can be defined: </a:t>
            </a: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              int circle_class :: * pint;</a:t>
            </a: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              pint=&amp;circle_class::radius;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How struct Becomes in C++</a:t>
            </a:r>
            <a:br>
              <a:rPr lang="en-US" altLang="zh-CN" b="1" dirty="0"/>
            </a:br>
            <a:r>
              <a:rPr lang="en-US" altLang="zh-CN" sz="4000" dirty="0"/>
              <a:t>(1</a:t>
            </a:r>
            <a:r>
              <a:rPr lang="en-US" altLang="zh-CN" sz="4000" baseline="30000" dirty="0"/>
              <a:t>st</a:t>
            </a:r>
            <a:r>
              <a:rPr lang="en-US" altLang="zh-CN" sz="4000" dirty="0"/>
              <a:t> step: put the functions inside )</a:t>
            </a:r>
            <a:endParaRPr lang="en-US" altLang="zh-CN" sz="4000" dirty="0"/>
          </a:p>
        </p:txBody>
      </p:sp>
      <p:sp>
        <p:nvSpPr>
          <p:cNvPr id="9219" name="Rectangle 4"/>
          <p:cNvSpPr/>
          <p:nvPr/>
        </p:nvSpPr>
        <p:spPr>
          <a:xfrm>
            <a:off x="685800" y="1981200"/>
            <a:ext cx="7267575" cy="246253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struct 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stack {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data[100];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top;</a:t>
            </a: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push(int a);	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 implement outside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); 	 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 implement outside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 isEmpty(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); </a:t>
            </a:r>
            <a:r>
              <a: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 implement outside</a:t>
            </a: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} ;</a:t>
            </a:r>
            <a:endParaRPr lang="en-US" altLang="zh-CN" sz="20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4652645"/>
            <a:ext cx="710184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2800" dirty="0">
                <a:sym typeface="+mn-ea"/>
              </a:rPr>
              <a:t>In C++, the declared variables and functions inside structs/classes are called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members</a:t>
            </a:r>
            <a:r>
              <a:rPr lang="en-US" altLang="zh-CN" sz="2800" dirty="0">
                <a:sym typeface="+mn-ea"/>
              </a:rPr>
              <a:t>: 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>
                <a:sym typeface="+mn-ea"/>
              </a:rPr>
              <a:t>member variables</a:t>
            </a:r>
            <a:endParaRPr lang="en-US" altLang="zh-CN" sz="2400" i="1" dirty="0"/>
          </a:p>
          <a:p>
            <a:pPr lvl="1" eaLnBrk="1" hangingPunct="1"/>
            <a:r>
              <a:rPr lang="en-US" altLang="zh-CN" sz="2400" i="1" dirty="0">
                <a:sym typeface="+mn-ea"/>
              </a:rPr>
              <a:t>member functions</a:t>
            </a:r>
            <a:r>
              <a:rPr lang="en-US" altLang="zh-CN" sz="2400" dirty="0">
                <a:sym typeface="+mn-ea"/>
              </a:rPr>
              <a:t> (also called </a:t>
            </a:r>
            <a:r>
              <a:rPr lang="en-US" altLang="zh-CN" sz="2400" i="1" dirty="0">
                <a:sym typeface="+mn-ea"/>
              </a:rPr>
              <a:t>methods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57200" y="500063"/>
            <a:ext cx="4691063" cy="2646362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000" dirty="0"/>
              <a:t>class circle_class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    ….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 };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int circle_class::*pint;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pint=&amp;circle_class::radius;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circle_class circle1, circle2;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circle1.radius=10;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circle1.*pint=10;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circle2.*pint=10;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     </a:t>
            </a:r>
            <a:endParaRPr lang="en-US" altLang="zh-CN" sz="1800" dirty="0"/>
          </a:p>
        </p:txBody>
      </p:sp>
      <p:sp>
        <p:nvSpPr>
          <p:cNvPr id="119812" name="Rectangle 4"/>
          <p:cNvSpPr/>
          <p:nvPr/>
        </p:nvSpPr>
        <p:spPr>
          <a:xfrm>
            <a:off x="785813" y="3717925"/>
            <a:ext cx="4572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circle_class *pc=&amp;circle1;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pc-&gt;radius=20;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pc-&gt;*pint=20;</a:t>
            </a:r>
            <a:endParaRPr lang="en-US" altLang="zh-CN" sz="2000" dirty="0"/>
          </a:p>
        </p:txBody>
      </p:sp>
      <p:sp>
        <p:nvSpPr>
          <p:cNvPr id="119813" name="Rectangle 5"/>
          <p:cNvSpPr/>
          <p:nvPr/>
        </p:nvSpPr>
        <p:spPr>
          <a:xfrm>
            <a:off x="714375" y="5056188"/>
            <a:ext cx="301307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pint=&amp;circle1.radius;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int * ip2=&amp;circle1.radius;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int * ip1=&amp; radius;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endParaRPr lang="en-US" altLang="zh-CN" sz="2000" dirty="0"/>
          </a:p>
        </p:txBody>
      </p:sp>
      <p:sp>
        <p:nvSpPr>
          <p:cNvPr id="119814" name="Rectangle 6"/>
          <p:cNvSpPr/>
          <p:nvPr/>
        </p:nvSpPr>
        <p:spPr>
          <a:xfrm>
            <a:off x="3451225" y="5056188"/>
            <a:ext cx="9223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//error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119815" name="Rectangle 7"/>
          <p:cNvSpPr/>
          <p:nvPr/>
        </p:nvSpPr>
        <p:spPr>
          <a:xfrm>
            <a:off x="3465513" y="5675313"/>
            <a:ext cx="9223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//error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7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charRg st="72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4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charRg st="141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88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2">
                                            <p:txEl>
                                              <p:charRg st="188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9813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charRg st="5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813">
                                            <p:txEl>
                                              <p:charRg st="51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4" grpId="0"/>
      <p:bldP spid="1198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Pointers to Member Functions</a:t>
            </a:r>
            <a:endParaRPr lang="en-US" altLang="zh-CN" dirty="0"/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000" dirty="0"/>
              <a:t>Syntex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     </a:t>
            </a:r>
            <a:r>
              <a:rPr lang="en-US" altLang="zh-CN" sz="2000" b="1" i="1" dirty="0">
                <a:solidFill>
                  <a:srgbClr val="0033CC"/>
                </a:solidFill>
              </a:rPr>
              <a:t>data-type </a:t>
            </a:r>
            <a:r>
              <a:rPr lang="zh-CN" altLang="en-US" sz="2000" b="1" i="1" dirty="0">
                <a:solidFill>
                  <a:srgbClr val="0033CC"/>
                </a:solidFill>
              </a:rPr>
              <a:t>（</a:t>
            </a:r>
            <a:r>
              <a:rPr lang="en-US" altLang="zh-CN" sz="2000" b="1" i="1" dirty="0">
                <a:solidFill>
                  <a:srgbClr val="0033CC"/>
                </a:solidFill>
              </a:rPr>
              <a:t>class-name::*variable-name</a:t>
            </a:r>
            <a:r>
              <a:rPr lang="zh-CN" altLang="en-US" sz="2000" b="1" i="1" dirty="0">
                <a:solidFill>
                  <a:srgbClr val="0033CC"/>
                </a:solidFill>
              </a:rPr>
              <a:t>）（</a:t>
            </a:r>
            <a:r>
              <a:rPr lang="en-US" altLang="zh-CN" sz="2000" b="1" i="1" dirty="0">
                <a:solidFill>
                  <a:srgbClr val="0033CC"/>
                </a:solidFill>
              </a:rPr>
              <a:t>arglist</a:t>
            </a:r>
            <a:r>
              <a:rPr lang="zh-CN" altLang="en-US" sz="2000" b="1" i="1" dirty="0">
                <a:solidFill>
                  <a:srgbClr val="0033CC"/>
                </a:solidFill>
              </a:rPr>
              <a:t>）；</a:t>
            </a:r>
            <a:endParaRPr lang="zh-CN" altLang="en-US" sz="2000" b="1" i="1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pointers to member functions should match the member function in 3 aspects: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     1. data type of return value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2. the class it belongs to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3. number and type of formal arguments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The pointer to circle_class member function setradius()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    void (circle_class::*) (int)</a:t>
            </a: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The pointer can be initialized as:</a:t>
            </a: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void (circle_class::*pmf)(int);</a:t>
            </a:r>
            <a:endParaRPr lang="en-US" altLang="zh-CN" sz="2000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             pmf=&amp;circle_class::setradius;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5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charRg st="156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9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charRg st="19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38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charRg st="238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91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charRg st="291" end="3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4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charRg st="348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89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charRg st="389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424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charRg st="424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468" end="5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35">
                                            <p:txEl>
                                              <p:charRg st="468" end="5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428625" y="928688"/>
            <a:ext cx="7499350" cy="2430462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000" dirty="0"/>
              <a:t>class circle_class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…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void (circle_class::*pmf)(int)=&amp;circle_class::setradius;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circle_class circle1;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circle1.setradius(10);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/>
              <a:t>circle1.*pmf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(10);</a:t>
            </a:r>
            <a:endParaRPr lang="en-US" altLang="zh-CN" sz="2000" dirty="0"/>
          </a:p>
        </p:txBody>
      </p:sp>
      <p:sp>
        <p:nvSpPr>
          <p:cNvPr id="121860" name="Text Box 4"/>
          <p:cNvSpPr txBox="1"/>
          <p:nvPr/>
        </p:nvSpPr>
        <p:spPr>
          <a:xfrm>
            <a:off x="500063" y="4572000"/>
            <a:ext cx="5472112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circle_class *pc=&amp;circle1;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pc-&gt;setradius(10);</a:t>
            </a:r>
            <a:endParaRPr lang="en-US" altLang="zh-CN" sz="20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/>
              <a:t>pc-&gt;*pmf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(10);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468313" y="620713"/>
            <a:ext cx="5688012" cy="2730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Screen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Screen&amp; home();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Screen&amp; forward();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Screen&amp; back();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Screen&amp; up();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Screen&amp; down();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13" y="3506788"/>
            <a:ext cx="7848600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&amp; Move(Screen &amp; obj, Screen &amp; (Screen::*pmf)())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(obj.*pmf)();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obj1;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Screen&amp; (Screen::*pmf)();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pmf=&amp;Screen::home;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Move(obj1, pmf);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175" y="692150"/>
            <a:ext cx="4897438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obj1;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Screen&amp; (Screen::*pmf)();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pmf=&amp;Screen::home;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obj1.*pmf();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pmf=&amp;Screen::forward;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obj1.*pmf();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3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39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5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7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b="1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In C++, the</a:t>
            </a:r>
            <a:r>
              <a:rPr lang="en-US" altLang="zh-CN" sz="2800" dirty="0">
                <a:solidFill>
                  <a:srgbClr val="00CC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altLang="zh-CN" sz="2800" dirty="0">
                <a:cs typeface="Times New Roman" panose="02020603050405020304" pitchFamily="18" charset="0"/>
              </a:rPr>
              <a:t>and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zh-CN" sz="2800" dirty="0">
                <a:cs typeface="Times New Roman" panose="02020603050405020304" pitchFamily="18" charset="0"/>
              </a:rPr>
              <a:t> are integrated into a single structure, called a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800" dirty="0">
                <a:cs typeface="Times New Roman" panose="02020603050405020304" pitchFamily="18" charset="0"/>
              </a:rPr>
              <a:t>.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Indeed, C++ has a new reserved word,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Any variable of the type defined by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CC00"/>
                </a:solidFill>
              </a:rPr>
              <a:t> </a:t>
            </a:r>
            <a:r>
              <a:rPr lang="en-US" altLang="zh-CN" sz="2800" dirty="0"/>
              <a:t>or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800" dirty="0">
                <a:solidFill>
                  <a:srgbClr val="00CC00"/>
                </a:solidFill>
              </a:rPr>
              <a:t> </a:t>
            </a:r>
            <a:r>
              <a:rPr lang="en-US" altLang="zh-CN" sz="2800" dirty="0"/>
              <a:t>is called an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zh-CN" sz="2800" dirty="0"/>
              <a:t> or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altLang="zh-CN" sz="2800" dirty="0"/>
              <a:t> of that class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The packaging of the data and the functions into a class type is called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encapsulation</a:t>
            </a:r>
            <a:r>
              <a:rPr lang="en-US" altLang="zh-CN" sz="2800" dirty="0">
                <a:cs typeface="Times New Roman" panose="02020603050405020304" pitchFamily="18" charset="0"/>
              </a:rPr>
              <a:t>. 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42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step: data hiding</a:t>
            </a:r>
            <a:endParaRPr lang="en-US" altLang="zh-CN" b="1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sz="2800" dirty="0"/>
              <a:t>C++, and other object-oriented programming languages, allow the programmer to designate certain members of a class as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800" dirty="0"/>
              <a:t>, and other members as</a:t>
            </a:r>
            <a:r>
              <a:rPr lang="en-US" altLang="zh-CN" sz="2800" b="1" dirty="0">
                <a:solidFill>
                  <a:srgbClr val="00CC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algn="just" eaLnBrk="1" hangingPunct="1"/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members </a:t>
            </a:r>
            <a:r>
              <a:rPr lang="en-US" altLang="zh-CN" sz="2800" dirty="0"/>
              <a:t>cannot be accessed from outside the class, while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</a:t>
            </a:r>
            <a:r>
              <a:rPr lang="en-US" altLang="zh-CN" sz="2800" dirty="0"/>
              <a:t>can</a:t>
            </a:r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Private members are hidden (thus the term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hiding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88300" cy="11890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The Stack with Data Hiding</a:t>
            </a:r>
            <a:endParaRPr lang="en-US" altLang="zh-CN" b="1" dirty="0"/>
          </a:p>
        </p:txBody>
      </p:sp>
      <p:sp>
        <p:nvSpPr>
          <p:cNvPr id="15363" name="Rectangle 4"/>
          <p:cNvSpPr/>
          <p:nvPr/>
        </p:nvSpPr>
        <p:spPr>
          <a:xfrm>
            <a:off x="762000" y="1981200"/>
            <a:ext cx="4800600" cy="411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stack {  // or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stack {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: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data[100];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	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top;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push(int a);	  	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); 	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isEmpty(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initop(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} ;</a:t>
            </a:r>
            <a:endParaRPr lang="en-US" altLang="zh-C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5867400" y="1981200"/>
            <a:ext cx="3062288" cy="40195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stack S;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S.top = 10;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//illegal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S.data[17]=22;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 illegal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S.initop;</a:t>
            </a:r>
            <a:endParaRPr lang="en-US" altLang="zh-CN" sz="24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S.push(5);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//legal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S.isEmpty();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//legal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S.pop();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// legal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CC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>
                                            <p:txEl>
                                              <p:charRg st="1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5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5">
                                            <p:txEl>
                                              <p:charRg st="3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5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charRg st="6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5">
                                            <p:txEl>
                                              <p:charRg st="87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0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5">
                                            <p:txEl>
                                              <p:charRg st="10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charRg st="152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5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/>
              <a:t>Specifying a Class</a:t>
            </a:r>
            <a:endParaRPr lang="zh-CN" altLang="en-US" b="1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Class declaration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function definitions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Class Declaration</a:t>
            </a:r>
            <a:endParaRPr lang="en-US" altLang="zh-CN" b="1" dirty="0"/>
          </a:p>
        </p:txBody>
      </p:sp>
      <p:sp>
        <p:nvSpPr>
          <p:cNvPr id="15363" name="Rectangle 8"/>
          <p:cNvSpPr/>
          <p:nvPr/>
        </p:nvSpPr>
        <p:spPr>
          <a:xfrm>
            <a:off x="971550" y="1925638"/>
            <a:ext cx="7704138" cy="41259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class</a:t>
            </a:r>
            <a:r>
              <a:rPr lang="en-US" altLang="zh-CN" sz="2800" b="1" dirty="0">
                <a:latin typeface="Times New Roman" panose="02020603050405020304" pitchFamily="18" charset="0"/>
              </a:rPr>
              <a:t>  class_name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{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private :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member declarations (data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</a:rPr>
              <a:t>functions) 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public :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member declarations (data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</a:rPr>
              <a:t>functions) 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};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4071938" y="1214438"/>
            <a:ext cx="4814888" cy="5273675"/>
          </a:xfrm>
          <a:prstGeom prst="verticalScroll">
            <a:avLst>
              <a:gd name="adj" fmla="val 5903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63500" dir="19387806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union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all can be used to define classes: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by default, all members are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public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union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all members are public and can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not change the visibility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by default all members are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private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0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0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10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0">
                                            <p:txEl>
                                              <p:charRg st="10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90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90">
                                            <p:txEl>
                                              <p:charRg st="165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20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90">
                                            <p:txEl>
                                              <p:charRg st="206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242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0">
                                            <p:txEl>
                                              <p:charRg st="242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 build="allAtOnce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commondata" val="eyJoZGlkIjoiNzQ3YzYyN2FjYWY5NjgxMmEzMjZhM2E2NjM0MDE0ZmMifQ==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15652</Words>
  <Application>WPS 演示</Application>
  <PresentationFormat>全屏显示(4:3)</PresentationFormat>
  <Paragraphs>797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Arial Unicode MS</vt:lpstr>
      <vt:lpstr>Arial Unicode MS</vt:lpstr>
      <vt:lpstr>Symbol</vt:lpstr>
      <vt:lpstr>隶书</vt:lpstr>
      <vt:lpstr>Pixel</vt:lpstr>
      <vt:lpstr>Chapter 5</vt:lpstr>
      <vt:lpstr>C Structures</vt:lpstr>
      <vt:lpstr>The Evolution of The Notion of Object</vt:lpstr>
      <vt:lpstr>How struct Becomes in C++ (1st step: put the functions inside )</vt:lpstr>
      <vt:lpstr>PowerPoint 演示文稿</vt:lpstr>
      <vt:lpstr>2nd step: data hiding</vt:lpstr>
      <vt:lpstr>The Stack with Data Hiding</vt:lpstr>
      <vt:lpstr>Specifying a Class</vt:lpstr>
      <vt:lpstr>Class Declaration</vt:lpstr>
      <vt:lpstr>PowerPoint 演示文稿</vt:lpstr>
      <vt:lpstr>Defining member functions</vt:lpstr>
      <vt:lpstr>PowerPoint 演示文稿</vt:lpstr>
      <vt:lpstr>PowerPoint 演示文稿</vt:lpstr>
      <vt:lpstr>Characteristics of member functions</vt:lpstr>
      <vt:lpstr>PowerPoint 演示文稿</vt:lpstr>
      <vt:lpstr>Memory allocation for objects</vt:lpstr>
      <vt:lpstr> This Pointer</vt:lpstr>
      <vt:lpstr>PowerPoint 演示文稿</vt:lpstr>
      <vt:lpstr>PowerPoint 演示文稿</vt:lpstr>
      <vt:lpstr>PowerPoint 演示文稿</vt:lpstr>
      <vt:lpstr>PowerPoint 演示文稿</vt:lpstr>
      <vt:lpstr>Static data members</vt:lpstr>
      <vt:lpstr>Static data members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Friendly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Pointers to Members</vt:lpstr>
      <vt:lpstr>Pointers to Data Members</vt:lpstr>
      <vt:lpstr>PowerPoint 演示文稿</vt:lpstr>
      <vt:lpstr>Pointers to Member Functions</vt:lpstr>
      <vt:lpstr>PowerPoint 演示文稿</vt:lpstr>
      <vt:lpstr>PowerPoint 演示文稿</vt:lpstr>
    </vt:vector>
  </TitlesOfParts>
  <Company>CSG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YuChang</dc:creator>
  <cp:lastModifiedBy>Yan</cp:lastModifiedBy>
  <cp:revision>185</cp:revision>
  <dcterms:created xsi:type="dcterms:W3CDTF">2012-09-24T00:56:00Z</dcterms:created>
  <dcterms:modified xsi:type="dcterms:W3CDTF">2024-03-28T06:58:20Z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0790D2ABD7D04E2E806D91C699552ABA_12</vt:lpwstr>
  </property>
  <property fmtid="{D5CDD505-2E9C-101B-9397-08002B2CF9AE}" pid="3" name="KSOProductBuildVer">
    <vt:lpwstr>2052-12.1.0.16417</vt:lpwstr>
  </property>
</Properties>
</file>