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378" r:id="rId6"/>
    <p:sldId id="377" r:id="rId7"/>
    <p:sldId id="266" r:id="rId8"/>
    <p:sldId id="267" r:id="rId9"/>
    <p:sldId id="269" r:id="rId10"/>
    <p:sldId id="294" r:id="rId11"/>
    <p:sldId id="379" r:id="rId12"/>
    <p:sldId id="295" r:id="rId13"/>
    <p:sldId id="296" r:id="rId14"/>
    <p:sldId id="297" r:id="rId16"/>
    <p:sldId id="291" r:id="rId17"/>
    <p:sldId id="298" r:id="rId18"/>
    <p:sldId id="293" r:id="rId19"/>
    <p:sldId id="271" r:id="rId20"/>
    <p:sldId id="273" r:id="rId21"/>
    <p:sldId id="274" r:id="rId22"/>
    <p:sldId id="275" r:id="rId23"/>
    <p:sldId id="276" r:id="rId24"/>
    <p:sldId id="279" r:id="rId25"/>
    <p:sldId id="278" r:id="rId26"/>
    <p:sldId id="408" r:id="rId27"/>
    <p:sldId id="280" r:id="rId28"/>
    <p:sldId id="409" r:id="rId29"/>
    <p:sldId id="411" r:id="rId30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00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0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7CD1BE-BC74-4B76-9238-4E3F0DC653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99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99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Chapter 6</a:t>
            </a:r>
            <a:endParaRPr lang="en-US" altLang="zh-CN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SzPct val="75000"/>
            </a:pPr>
            <a:r>
              <a:rPr lang="en-US" altLang="zh-CN" dirty="0">
                <a:latin typeface="+mn-lt"/>
                <a:ea typeface="+mn-ea"/>
                <a:cs typeface="+mn-cs"/>
              </a:rPr>
              <a:t>Constructors and Destructors</a:t>
            </a:r>
            <a:endParaRPr lang="zh-CN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5"/>
          <p:cNvSpPr txBox="1"/>
          <p:nvPr/>
        </p:nvSpPr>
        <p:spPr>
          <a:xfrm>
            <a:off x="5399088" y="2212975"/>
            <a:ext cx="3744912" cy="2863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struct structClass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 const int a;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 const int &amp; r;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 </a:t>
            </a:r>
            <a:r>
              <a:rPr lang="en-US" altLang="zh-CN" sz="1800" dirty="0">
                <a:solidFill>
                  <a:srgbClr val="0066FF"/>
                </a:solidFill>
              </a:rPr>
              <a:t>structClass():a(9),r(a)</a:t>
            </a:r>
            <a:endParaRPr lang="en-US" altLang="zh-CN" sz="1800" dirty="0">
              <a:solidFill>
                <a:srgbClr val="0066FF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66FF"/>
                </a:solidFill>
              </a:rPr>
              <a:t>       { }</a:t>
            </a:r>
            <a:endParaRPr lang="en-US" altLang="zh-CN" sz="1800" dirty="0">
              <a:solidFill>
                <a:srgbClr val="0066FF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};</a:t>
            </a:r>
            <a:endParaRPr lang="en-US" altLang="zh-CN" sz="1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4546600" cy="3886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special data members (e.g. </a:t>
            </a:r>
            <a:r>
              <a:rPr kumimoji="0" lang="en-US" altLang="zh-CN" sz="2000" b="0" i="1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 members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1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 members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etc.)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cannot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initialized with assignment statements in the constructor function body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Initialize with initializer list(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初始化列表）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1900" b="1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constructor-name (arglist): member name(expression), …{}</a:t>
            </a:r>
            <a:endParaRPr kumimoji="0" lang="en-US" altLang="zh-CN" sz="19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idx="1"/>
          </p:nvPr>
        </p:nvSpPr>
        <p:spPr>
          <a:xfrm>
            <a:off x="468313" y="908050"/>
            <a:ext cx="8280400" cy="5400675"/>
          </a:xfrm>
        </p:spPr>
        <p:txBody>
          <a:bodyPr vert="horz" wrap="square" lIns="91440" tIns="45720" rIns="91440" bIns="45720" anchor="t" anchorCtr="0"/>
          <a:p>
            <a:pPr marL="571500" indent="-571500" eaLnBrk="1" hangingPunct="1"/>
            <a:r>
              <a:rPr lang="en-US" altLang="zh-CN" dirty="0"/>
              <a:t>Usage of initializer list</a:t>
            </a:r>
            <a:endParaRPr lang="en-US" altLang="zh-CN" dirty="0"/>
          </a:p>
          <a:p>
            <a:pPr marL="840105" lvl="1" indent="-495300" eaLnBrk="1" hangingPunct="1">
              <a:buClrTx/>
              <a:buFont typeface="Wingdings" panose="05000000000000000000" pitchFamily="2" charset="2"/>
              <a:buAutoNum type="arabicPeriod"/>
            </a:pPr>
            <a:r>
              <a:rPr lang="en-US" altLang="zh-CN" dirty="0"/>
              <a:t>Initialize normal data members</a:t>
            </a:r>
            <a:endParaRPr lang="en-US" altLang="zh-CN" dirty="0"/>
          </a:p>
        </p:txBody>
      </p:sp>
      <p:sp>
        <p:nvSpPr>
          <p:cNvPr id="6147" name="Rectangle 3"/>
          <p:cNvSpPr/>
          <p:nvPr/>
        </p:nvSpPr>
        <p:spPr>
          <a:xfrm>
            <a:off x="1116013" y="2205038"/>
            <a:ext cx="691197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Ex.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class  X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	  { int  a,  b ;	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	     public: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	         </a:t>
            </a:r>
            <a:r>
              <a:rPr lang="en-US" altLang="zh-CN" sz="2400" b="1" dirty="0">
                <a:solidFill>
                  <a:srgbClr val="0066FF"/>
                </a:solidFill>
              </a:rPr>
              <a:t>X( int i ,  int  j ) :</a:t>
            </a:r>
            <a:r>
              <a:rPr lang="en-US" altLang="zh-CN" sz="2400" dirty="0"/>
              <a:t>  </a:t>
            </a:r>
            <a:r>
              <a:rPr lang="en-US" altLang="zh-CN" sz="2400" b="1" dirty="0">
                <a:solidFill>
                  <a:srgbClr val="FF3300"/>
                </a:solidFill>
              </a:rPr>
              <a:t>a ( i )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rgbClr val="0066FF"/>
                </a:solidFill>
              </a:rPr>
              <a:t>，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b ( j )</a:t>
            </a:r>
            <a:r>
              <a:rPr lang="en-US" altLang="zh-CN" sz="2400" dirty="0"/>
              <a:t>  </a:t>
            </a:r>
            <a:r>
              <a:rPr lang="en-US" altLang="zh-CN" sz="2400" b="1" dirty="0">
                <a:solidFill>
                  <a:srgbClr val="0066FF"/>
                </a:solidFill>
              </a:rPr>
              <a:t>{  };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	  }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Equivalent to:   X(int i, int j)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                   {a=i; b=j;}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charRg st="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3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charRg st="34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4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charRg st="48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0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charRg st="108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14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charRg st="114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47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charRg st="147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14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charRg st="114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47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47">
                                            <p:txEl>
                                              <p:charRg st="147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539750" y="785813"/>
            <a:ext cx="7889875" cy="61855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class   studentID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{ public: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studentID ( int d 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{ value = d ;  cout&lt;&lt; “Assigning student id ”&lt;&lt; value&lt;&lt; endl ; } 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protected: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int  value;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 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</a:rPr>
              <a:t>class student</a:t>
            </a:r>
            <a:endParaRPr lang="en-US" altLang="zh-CN" sz="2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{ public: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</a:rPr>
              <a:t>student ( char *pname =“ no name  ”,  int  </a:t>
            </a:r>
            <a:r>
              <a:rPr lang="en-US" altLang="zh-CN" sz="2000" dirty="0">
                <a:solidFill>
                  <a:srgbClr val="00CC00"/>
                </a:solidFill>
                <a:latin typeface="Times New Roman" panose="02020603050405020304" pitchFamily="18" charset="0"/>
              </a:rPr>
              <a:t>ssID </a:t>
            </a: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</a:rPr>
              <a:t>= 0 ) : id ( </a:t>
            </a:r>
            <a:r>
              <a:rPr lang="en-US" altLang="zh-CN" sz="2000" dirty="0">
                <a:solidFill>
                  <a:srgbClr val="00CC00"/>
                </a:solidFill>
                <a:latin typeface="Times New Roman" panose="02020603050405020304" pitchFamily="18" charset="0"/>
              </a:rPr>
              <a:t>ssID </a:t>
            </a: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</a:rPr>
              <a:t>    { cout &lt;&lt; “ Constructing student ” &lt;&lt;pname &lt;&lt; endl ;</a:t>
            </a:r>
            <a:endParaRPr lang="en-US" altLang="zh-CN" sz="2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</a:rPr>
              <a:t>      name=pname;</a:t>
            </a:r>
            <a:endParaRPr lang="en-US" altLang="zh-CN" sz="2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</a:rPr>
              <a:t>    } ;</a:t>
            </a:r>
            <a:endParaRPr lang="en-US" altLang="zh-CN" sz="2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protected:    char * name;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studentID  id ;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void  main( 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{  student  s (“Ranry”,9818) ;    student  t ( “Jenny” ) ;  } 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4427538" y="4797425"/>
            <a:ext cx="2514600" cy="533400"/>
          </a:xfrm>
          <a:prstGeom prst="wedgeRectCallout">
            <a:avLst>
              <a:gd name="adj1" fmla="val -87060"/>
              <a:gd name="adj2" fmla="val 8631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>
            <a:outerShdw dist="40161" dir="20493903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Object data member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219700" y="2349500"/>
            <a:ext cx="3779838" cy="1219200"/>
          </a:xfrm>
          <a:prstGeom prst="wedgeRectCallout">
            <a:avLst>
              <a:gd name="adj1" fmla="val 7537"/>
              <a:gd name="adj2" fmla="val 69532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>
            <a:outerShdw dist="52363" dir="20757825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Using initializer list to invoke the 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constructor of the internal object class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to initialize the object data member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5" name="Rectangle 7"/>
          <p:cNvSpPr/>
          <p:nvPr/>
        </p:nvSpPr>
        <p:spPr>
          <a:xfrm>
            <a:off x="0" y="404813"/>
            <a:ext cx="56975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buClrTx/>
              <a:buFont typeface="Wingdings" panose="05000000000000000000" pitchFamily="2" charset="2"/>
              <a:buAutoNum type="arabicPeriod" startAt="2"/>
            </a:pPr>
            <a:r>
              <a:rPr lang="en-US" altLang="zh-CN" dirty="0"/>
              <a:t>Initialize object data members</a:t>
            </a:r>
            <a:endParaRPr lang="en-US" altLang="zh-CN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animBg="1"/>
      <p:bldP spid="819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28675" y="1344613"/>
            <a:ext cx="6696075" cy="44735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class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SillyClass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{ public: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SillyClass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( int &amp;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)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ten (10),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refI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(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{  } 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protected:  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const  int  ten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;		// constant data member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int  &amp;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refI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;		// reference data member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} ;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void  main( )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{  int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SillyClass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(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) 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}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276600" y="4225925"/>
            <a:ext cx="5616575" cy="2227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buNone/>
              <a:defRPr/>
            </a:pPr>
            <a:endParaRPr kumimoji="1" lang="zh-CN" altLang="zh-CN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kumimoji="1" lang="zh-CN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000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SillyClass</a:t>
            </a:r>
            <a:r>
              <a:rPr kumimoji="1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(int &amp; </a:t>
            </a:r>
            <a:r>
              <a:rPr kumimoji="1" lang="en-US" altLang="zh-CN" sz="2000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)</a:t>
            </a:r>
            <a:endParaRPr kumimoji="1" lang="en-US" altLang="zh-CN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{ </a:t>
            </a:r>
            <a:r>
              <a:rPr kumimoji="1" lang="en-US" altLang="zh-CN" sz="2000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ten = 10 ;</a:t>
            </a:r>
            <a:r>
              <a:rPr kumimoji="1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	// error</a:t>
            </a:r>
            <a:endParaRPr kumimoji="1" lang="zh-CN" altLang="zh-CN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kumimoji="1" lang="zh-CN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</a:t>
            </a:r>
            <a:r>
              <a:rPr kumimoji="1" lang="en-US" altLang="zh-CN" sz="2000" kern="1200" cap="none" spc="0" normalizeH="0" baseline="0" noProof="0" dirty="0" err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refI</a:t>
            </a:r>
            <a:r>
              <a:rPr kumimoji="1" lang="en-US" altLang="zh-CN" sz="2000" kern="1200" cap="none" spc="0" normalizeH="0" baseline="0" noProof="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</a:t>
            </a:r>
            <a:r>
              <a:rPr kumimoji="1" lang="en-US" altLang="zh-CN" sz="2000" kern="1200" cap="none" spc="0" normalizeH="0" baseline="0" noProof="0" dirty="0" err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000" kern="1200" cap="none" spc="0" normalizeH="0" baseline="0" noProof="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;</a:t>
            </a:r>
            <a:r>
              <a:rPr kumimoji="1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	// error</a:t>
            </a:r>
            <a:endParaRPr kumimoji="1" lang="zh-CN" altLang="zh-CN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kumimoji="1" lang="zh-CN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} ;</a:t>
            </a:r>
            <a:endParaRPr kumimoji="1" lang="en-US" altLang="zh-CN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412" name="Rectangle 4"/>
          <p:cNvSpPr/>
          <p:nvPr/>
        </p:nvSpPr>
        <p:spPr>
          <a:xfrm>
            <a:off x="0" y="404813"/>
            <a:ext cx="9282113" cy="1031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buClrTx/>
              <a:buFont typeface="Wingdings" panose="05000000000000000000" pitchFamily="2" charset="2"/>
              <a:buAutoNum type="arabicPeriod" startAt="3"/>
            </a:pPr>
            <a:r>
              <a:rPr lang="en-US" altLang="zh-CN" dirty="0"/>
              <a:t>Initialize constant data members and reference data </a:t>
            </a:r>
            <a:endParaRPr lang="en-US" altLang="zh-CN" dirty="0"/>
          </a:p>
          <a:p>
            <a:pPr marL="800100" lvl="1" indent="-342900" eaLnBrk="1" hangingPunct="1">
              <a:buNone/>
            </a:pPr>
            <a:r>
              <a:rPr lang="en-US" altLang="zh-CN" dirty="0"/>
              <a:t>   members</a:t>
            </a:r>
            <a:endParaRPr lang="en-US" altLang="zh-CN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Default constructor</a:t>
            </a:r>
            <a:endParaRPr lang="en-US" altLang="zh-CN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87888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rgbClr val="0033CC"/>
              </a:buClr>
              <a:buFontTx/>
              <a:buChar char="l"/>
            </a:pPr>
            <a:r>
              <a:rPr lang="en-US" altLang="zh-CN" sz="2400" dirty="0"/>
              <a:t>If no constructor is defined, the complier supplies a default constructor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rgbClr val="0033CC"/>
              </a:buClr>
              <a:buFontTx/>
              <a:buChar char="l"/>
            </a:pPr>
            <a:r>
              <a:rPr lang="en-US" altLang="zh-CN" sz="2400" dirty="0"/>
              <a:t>Default constructor: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>
                <a:srgbClr val="0033CC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Object member: initialize with the default constructor of its own class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>
                <a:srgbClr val="0033CC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Data members of build in or compound data type: only initialize global object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rgbClr val="0033CC"/>
              </a:buCl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rgbClr val="0033CC"/>
              </a:buCl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rgbClr val="0033CC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Classes with </a:t>
            </a:r>
            <a:r>
              <a:rPr lang="en-US" altLang="zh-CN" sz="2400" i="1" dirty="0">
                <a:solidFill>
                  <a:srgbClr val="FF0000"/>
                </a:solidFill>
              </a:rPr>
              <a:t>constant member </a:t>
            </a:r>
            <a:r>
              <a:rPr lang="en-US" altLang="zh-CN" sz="2400" dirty="0"/>
              <a:t>and </a:t>
            </a:r>
            <a:r>
              <a:rPr lang="en-US" altLang="zh-CN" sz="2400" i="1" dirty="0">
                <a:solidFill>
                  <a:srgbClr val="FF0000"/>
                </a:solidFill>
              </a:rPr>
              <a:t>reference member</a:t>
            </a:r>
            <a:r>
              <a:rPr lang="en-US" altLang="zh-CN" sz="2400" dirty="0"/>
              <a:t>  cannot use the default constructor provided by the complier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altLang="zh-CN" sz="2400" dirty="0"/>
          </a:p>
        </p:txBody>
      </p:sp>
      <p:sp>
        <p:nvSpPr>
          <p:cNvPr id="41988" name="Text Box 4"/>
          <p:cNvSpPr txBox="1"/>
          <p:nvPr/>
        </p:nvSpPr>
        <p:spPr>
          <a:xfrm>
            <a:off x="1042988" y="4581525"/>
            <a:ext cx="7058025" cy="650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 dirty="0"/>
              <a:t>When do we have to define our own constructor instead of using the default constructor provided by compiler?</a:t>
            </a:r>
            <a:endParaRPr lang="en-US" altLang="zh-CN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247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charRg st="247" end="3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4" name="Rectangle 4"/>
          <p:cNvSpPr/>
          <p:nvPr/>
        </p:nvSpPr>
        <p:spPr>
          <a:xfrm>
            <a:off x="827088" y="1766888"/>
            <a:ext cx="7489825" cy="2835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Arrays of variables that are of the type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Arrays of objects cannot be initialized. The class must have: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no constructor, or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a default constructor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or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a constructor with all parameters have default value.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reason is: when creating an array of objects, real arguments cannot be passed to the constructor.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10"/>
          <p:cNvSpPr>
            <a:spLocks noGrp="1"/>
          </p:cNvSpPr>
          <p:nvPr>
            <p:ph type="title" idx="4294967295"/>
          </p:nvPr>
        </p:nvSpPr>
        <p:spPr>
          <a:xfrm>
            <a:off x="457200" y="122238"/>
            <a:ext cx="6346825" cy="1295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Arrays of Objects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219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4">
                                            <p:txEl>
                                              <p:charRg st="219" end="3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Dynamic Initialization of Objects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 initial value of an object may be provided during run time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1214438"/>
            <a:ext cx="5173663" cy="5632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iostream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 namespace std;  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 Teacher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private: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* id;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 public: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Teacher(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input_id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//parameter constructor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{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~Teacher()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{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delete id;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void show(); 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}; 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8263" y="1773238"/>
            <a:ext cx="2444750" cy="3113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Teacher::show()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&lt;&lt;*id&lt;&lt;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main()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Teacher a; 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Teacher a(1001);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a.show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(); 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Text Box 4"/>
          <p:cNvSpPr txBox="1"/>
          <p:nvPr/>
        </p:nvSpPr>
        <p:spPr>
          <a:xfrm>
            <a:off x="179388" y="620713"/>
            <a:ext cx="80645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dirty="0"/>
              <a:t>Dynamic Constructors</a:t>
            </a:r>
            <a:endParaRPr lang="en-US" altLang="zh-CN" sz="4000" dirty="0"/>
          </a:p>
        </p:txBody>
      </p:sp>
      <p:sp>
        <p:nvSpPr>
          <p:cNvPr id="17413" name="Text Box 5"/>
          <p:cNvSpPr txBox="1"/>
          <p:nvPr/>
        </p:nvSpPr>
        <p:spPr>
          <a:xfrm>
            <a:off x="446088" y="4000500"/>
            <a:ext cx="18002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id=new int;        *id=input_id; </a:t>
            </a:r>
            <a:endParaRPr lang="en-US" altLang="zh-CN" sz="1800" dirty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95288" y="3714750"/>
            <a:ext cx="172878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*id=</a:t>
            </a:r>
            <a:r>
              <a:rPr kumimoji="0" lang="en-US" altLang="zh-CN" kern="1200" cap="none" spc="0" normalizeH="0" baseline="0" noProof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input_id</a:t>
            </a:r>
            <a:r>
              <a:rPr kumimoji="0" lang="en-US" altLang="zh-CN" kern="1200" cap="none" spc="0" normalizeH="0" baseline="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 </a:t>
            </a:r>
            <a:endParaRPr kumimoji="0" lang="en-US" altLang="zh-CN" kern="1200" cap="none" spc="0" normalizeH="0" baseline="0" noProof="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5" name="Text Box 7"/>
          <p:cNvSpPr txBox="1"/>
          <p:nvPr/>
        </p:nvSpPr>
        <p:spPr>
          <a:xfrm>
            <a:off x="1979613" y="3714750"/>
            <a:ext cx="1728787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 </a:t>
            </a:r>
            <a:r>
              <a:rPr lang="en-US" altLang="zh-CN" sz="1800" dirty="0">
                <a:solidFill>
                  <a:srgbClr val="FF0000"/>
                </a:solidFill>
              </a:rPr>
              <a:t>//error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2" name="矩形 1"/>
          <p:cNvSpPr/>
          <p:nvPr/>
        </p:nvSpPr>
        <p:spPr>
          <a:xfrm>
            <a:off x="6608763" y="3705225"/>
            <a:ext cx="9271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 error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12290">
                                            <p:txEl>
                                              <p:charRg st="205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2290">
                                            <p:txEl>
                                              <p:charRg st="224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12290">
                                            <p:txEl>
                                              <p:charRg st="23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12290">
                                            <p:txEl>
                                              <p:charRg st="252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/>
          <p:nvPr/>
        </p:nvSpPr>
        <p:spPr>
          <a:xfrm>
            <a:off x="395288" y="11588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700" dirty="0"/>
              <a:t>Destructors</a:t>
            </a:r>
            <a:endParaRPr lang="en-US" altLang="zh-CN" sz="3700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411662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endParaRPr lang="en-US" altLang="zh-CN" dirty="0">
              <a:solidFill>
                <a:srgbClr val="009900"/>
              </a:solidFill>
            </a:endParaRPr>
          </a:p>
          <a:p>
            <a:pPr eaLnBrk="1" hangingPunct="1">
              <a:buNone/>
            </a:pP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Destroy the objects when they are out of scope to clean up storage.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179388" y="1341438"/>
            <a:ext cx="4043362" cy="3886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000" dirty="0"/>
              <a:t>The destructor is a member function whose name is </a:t>
            </a:r>
            <a:r>
              <a:rPr lang="en-US" altLang="zh-CN" sz="2000" dirty="0">
                <a:solidFill>
                  <a:srgbClr val="FF0000"/>
                </a:solidFill>
              </a:rPr>
              <a:t>~classname</a:t>
            </a:r>
            <a:r>
              <a:rPr lang="en-US" altLang="zh-CN" sz="2000" dirty="0"/>
              <a:t>, it take no argument nor does it return any value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When objects are out of scope, compiler invokes destructor </a:t>
            </a:r>
            <a:r>
              <a:rPr lang="en-US" altLang="zh-CN" sz="2000" b="1" dirty="0">
                <a:solidFill>
                  <a:srgbClr val="FF0000"/>
                </a:solidFill>
              </a:rPr>
              <a:t>automatically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dirty="0"/>
              <a:t>If no destructor is defined, the complier supplies a default destructor</a:t>
            </a:r>
            <a:endParaRPr lang="en-US" altLang="zh-CN" sz="2000" dirty="0"/>
          </a:p>
        </p:txBody>
      </p:sp>
      <p:sp>
        <p:nvSpPr>
          <p:cNvPr id="20484" name="Text Box 4"/>
          <p:cNvSpPr txBox="1"/>
          <p:nvPr/>
        </p:nvSpPr>
        <p:spPr>
          <a:xfrm>
            <a:off x="4356100" y="517525"/>
            <a:ext cx="4787900" cy="6035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class X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public: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  X()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  {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     cout&lt;&lt;“In constructor…”&lt;&lt;endl;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   }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   ~X()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    {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       cout&lt;&lt;“In destructor…”&lt;&lt;endl;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    }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};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void main()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{  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  X objX;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Output 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In constructor…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In destructor…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8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4">
                                            <p:txEl>
                                              <p:charRg st="8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4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2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4">
                                            <p:txEl>
                                              <p:charRg st="2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3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484">
                                            <p:txEl>
                                              <p:charRg st="3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38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charRg st="38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7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4">
                                            <p:txEl>
                                              <p:charRg st="78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8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84">
                                            <p:txEl>
                                              <p:charRg st="87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9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484">
                                            <p:txEl>
                                              <p:charRg st="99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10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84">
                                            <p:txEl>
                                              <p:charRg st="109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150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4">
                                            <p:txEl>
                                              <p:charRg st="150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16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484">
                                            <p:txEl>
                                              <p:charRg st="160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16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84">
                                            <p:txEl>
                                              <p:charRg st="163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175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484">
                                            <p:txEl>
                                              <p:charRg st="175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179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4">
                                            <p:txEl>
                                              <p:charRg st="179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19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84">
                                            <p:txEl>
                                              <p:charRg st="193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196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484">
                                            <p:txEl>
                                              <p:charRg st="196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205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484">
                                            <p:txEl>
                                              <p:charRg st="205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221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484">
                                            <p:txEl>
                                              <p:charRg st="221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/>
          <p:nvPr/>
        </p:nvSpPr>
        <p:spPr>
          <a:xfrm>
            <a:off x="395288" y="11588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700" dirty="0"/>
              <a:t>Constructors</a:t>
            </a:r>
            <a:endParaRPr lang="en-US" altLang="zh-CN" sz="3700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411662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endParaRPr lang="en-US" altLang="zh-CN" dirty="0">
              <a:solidFill>
                <a:srgbClr val="009900"/>
              </a:solidFill>
            </a:endParaRPr>
          </a:p>
          <a:p>
            <a:pPr eaLnBrk="1" hangingPunct="1">
              <a:buNone/>
            </a:pP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    Enable an object to initialize itself when it is created.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51021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600" dirty="0"/>
              <a:t>Constructors and destructors are automatically called in reverse order.</a:t>
            </a:r>
            <a:endParaRPr lang="en-US" altLang="zh-CN" sz="2600" dirty="0"/>
          </a:p>
        </p:txBody>
      </p:sp>
      <p:sp>
        <p:nvSpPr>
          <p:cNvPr id="21508" name="Text Box 4"/>
          <p:cNvSpPr txBox="1"/>
          <p:nvPr/>
        </p:nvSpPr>
        <p:spPr>
          <a:xfrm>
            <a:off x="755650" y="1431925"/>
            <a:ext cx="2735263" cy="542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Class Table {…}</a:t>
            </a:r>
            <a:endParaRPr lang="en-US" altLang="zh-CN" sz="20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Void f(int a)</a:t>
            </a:r>
            <a:endParaRPr lang="en-US" altLang="zh-CN" sz="20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Table aa;</a:t>
            </a:r>
            <a:endParaRPr lang="en-US" altLang="zh-CN" sz="20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Table bb;</a:t>
            </a:r>
            <a:endParaRPr lang="en-US" altLang="zh-CN" sz="20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 if(a&gt;0)</a:t>
            </a:r>
            <a:endParaRPr lang="en-US" altLang="zh-CN" sz="20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      {Table cc;</a:t>
            </a:r>
            <a:endParaRPr lang="en-US" altLang="zh-CN" sz="20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           …</a:t>
            </a:r>
            <a:endParaRPr lang="en-US" altLang="zh-CN" sz="20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      }</a:t>
            </a:r>
            <a:endParaRPr lang="en-US" altLang="zh-CN" sz="20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  Table dd;</a:t>
            </a:r>
            <a:endParaRPr lang="en-US" altLang="zh-CN" sz="20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        …</a:t>
            </a:r>
            <a:endParaRPr lang="en-US" altLang="zh-CN" sz="20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21509" name="Text Box 5"/>
          <p:cNvSpPr txBox="1"/>
          <p:nvPr/>
        </p:nvSpPr>
        <p:spPr>
          <a:xfrm>
            <a:off x="4498975" y="2349500"/>
            <a:ext cx="3744913" cy="3255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Call constructor for aa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Call constructor for bb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Call constructor for cc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Call destructor for cc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Call constructor for dd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Call destructor for dd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Call destructor for bb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Call destructor for aa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2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charRg st="24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9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7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9">
                                            <p:txEl>
                                              <p:charRg st="72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9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11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9">
                                            <p:txEl>
                                              <p:charRg st="119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14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9">
                                            <p:txEl>
                                              <p:charRg st="142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165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09">
                                            <p:txEl>
                                              <p:charRg st="165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/>
          <p:nvPr/>
        </p:nvSpPr>
        <p:spPr>
          <a:xfrm>
            <a:off x="250825" y="1279525"/>
            <a:ext cx="2932113" cy="5578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#include &lt;iostream&gt;  </a:t>
            </a:r>
            <a:br>
              <a:rPr lang="en-US" altLang="zh-CN" sz="2000" dirty="0"/>
            </a:br>
            <a:r>
              <a:rPr lang="en-US" altLang="zh-CN" sz="2000" dirty="0"/>
              <a:t>using namespace std;    </a:t>
            </a:r>
            <a:br>
              <a:rPr lang="en-US" altLang="zh-CN" sz="2000" dirty="0"/>
            </a:br>
            <a:r>
              <a:rPr lang="en-US" altLang="zh-CN" sz="2000" dirty="0"/>
              <a:t>class Teacher  </a:t>
            </a:r>
            <a:br>
              <a:rPr lang="en-US" altLang="zh-CN" sz="2000" dirty="0"/>
            </a:br>
            <a:r>
              <a:rPr lang="en-US" altLang="zh-CN" sz="2000" dirty="0"/>
              <a:t>{  </a:t>
            </a:r>
            <a:br>
              <a:rPr lang="en-US" altLang="zh-CN" sz="2000" dirty="0"/>
            </a:br>
            <a:r>
              <a:rPr lang="en-US" altLang="zh-CN" sz="2000" dirty="0"/>
              <a:t>   private: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      int * id;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   public:  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>
                <a:solidFill>
                  <a:srgbClr val="0066FF"/>
                </a:solidFill>
              </a:rPr>
              <a:t>Teacher(int input_id) </a:t>
            </a:r>
            <a:br>
              <a:rPr lang="en-US" altLang="zh-CN" sz="2000" dirty="0">
                <a:solidFill>
                  <a:srgbClr val="0066FF"/>
                </a:solidFill>
              </a:rPr>
            </a:br>
            <a:r>
              <a:rPr lang="en-US" altLang="zh-CN" sz="2000" dirty="0">
                <a:solidFill>
                  <a:srgbClr val="0066FF"/>
                </a:solidFill>
              </a:rPr>
              <a:t>    {  </a:t>
            </a:r>
            <a:br>
              <a:rPr lang="en-US" altLang="zh-CN" sz="2000" dirty="0">
                <a:solidFill>
                  <a:srgbClr val="0066FF"/>
                </a:solidFill>
              </a:rPr>
            </a:br>
            <a:r>
              <a:rPr lang="en-US" altLang="zh-CN" sz="2000" dirty="0">
                <a:solidFill>
                  <a:srgbClr val="0066FF"/>
                </a:solidFill>
              </a:rPr>
              <a:t>        id=</a:t>
            </a:r>
            <a:r>
              <a:rPr lang="en-US" altLang="zh-CN" sz="2000" b="1" dirty="0">
                <a:solidFill>
                  <a:srgbClr val="FF0000"/>
                </a:solidFill>
              </a:rPr>
              <a:t>new</a:t>
            </a:r>
            <a:r>
              <a:rPr lang="en-US" altLang="zh-CN" sz="2000" dirty="0">
                <a:solidFill>
                  <a:srgbClr val="0066FF"/>
                </a:solidFill>
              </a:rPr>
              <a:t> int;</a:t>
            </a:r>
            <a:endParaRPr lang="en-US" altLang="zh-CN" sz="2000" dirty="0">
              <a:solidFill>
                <a:srgbClr val="0066FF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FF"/>
                </a:solidFill>
              </a:rPr>
              <a:t>        *id=input_id;  </a:t>
            </a:r>
            <a:br>
              <a:rPr lang="en-US" altLang="zh-CN" sz="2000" dirty="0">
                <a:solidFill>
                  <a:srgbClr val="0066FF"/>
                </a:solidFill>
              </a:rPr>
            </a:br>
            <a:r>
              <a:rPr lang="en-US" altLang="zh-CN" sz="2000" dirty="0">
                <a:solidFill>
                  <a:srgbClr val="0066FF"/>
                </a:solidFill>
              </a:rPr>
              <a:t>    }  </a:t>
            </a:r>
            <a:br>
              <a:rPr lang="en-US" altLang="zh-CN" sz="2000" dirty="0">
                <a:solidFill>
                  <a:srgbClr val="0066FF"/>
                </a:solidFill>
              </a:rPr>
            </a:b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00CC00"/>
                </a:solidFill>
              </a:rPr>
              <a:t>~Teacher()</a:t>
            </a:r>
            <a:endParaRPr lang="en-US" altLang="zh-CN" sz="2000" dirty="0">
              <a:solidFill>
                <a:srgbClr val="00CC0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CC00"/>
                </a:solidFill>
              </a:rPr>
              <a:t>     { </a:t>
            </a:r>
            <a:endParaRPr lang="en-US" altLang="zh-CN" sz="2000" dirty="0">
              <a:solidFill>
                <a:srgbClr val="00CC0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CC00"/>
                </a:solidFill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</a:rPr>
              <a:t>delete</a:t>
            </a:r>
            <a:r>
              <a:rPr lang="en-US" altLang="zh-CN" sz="2000" dirty="0">
                <a:solidFill>
                  <a:srgbClr val="00CC00"/>
                </a:solidFill>
              </a:rPr>
              <a:t> id;</a:t>
            </a:r>
            <a:endParaRPr lang="en-US" altLang="zh-CN" sz="2000" dirty="0">
              <a:solidFill>
                <a:srgbClr val="00CC0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CC00"/>
                </a:solidFill>
              </a:rPr>
              <a:t>     }</a:t>
            </a:r>
            <a:endParaRPr lang="en-US" altLang="zh-CN" sz="2000" dirty="0">
              <a:solidFill>
                <a:srgbClr val="00CC0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    void show();   </a:t>
            </a:r>
            <a:br>
              <a:rPr lang="en-US" altLang="zh-CN" sz="2000" dirty="0"/>
            </a:br>
            <a:r>
              <a:rPr lang="en-US" altLang="zh-CN" sz="2000" dirty="0"/>
              <a:t>};  </a:t>
            </a:r>
            <a:endParaRPr lang="en-US" altLang="zh-CN" sz="2000" dirty="0"/>
          </a:p>
        </p:txBody>
      </p:sp>
      <p:sp>
        <p:nvSpPr>
          <p:cNvPr id="25603" name="Rectangle 3"/>
          <p:cNvSpPr/>
          <p:nvPr/>
        </p:nvSpPr>
        <p:spPr>
          <a:xfrm>
            <a:off x="4787900" y="2108200"/>
            <a:ext cx="2693988" cy="3749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void Teacher::show()  </a:t>
            </a:r>
            <a:br>
              <a:rPr lang="en-US" altLang="zh-CN" sz="2000" dirty="0"/>
            </a:br>
            <a:r>
              <a:rPr lang="en-US" altLang="zh-CN" sz="2000" dirty="0"/>
              <a:t>{  </a:t>
            </a:r>
            <a:br>
              <a:rPr lang="en-US" altLang="zh-CN" sz="2000" dirty="0"/>
            </a:br>
            <a:r>
              <a:rPr lang="en-US" altLang="zh-CN" sz="2000" dirty="0"/>
              <a:t>    cout&lt;&lt;id&lt;&lt;endl;  </a:t>
            </a:r>
            <a:br>
              <a:rPr lang="en-US" altLang="zh-CN" sz="2000" dirty="0"/>
            </a:br>
            <a:r>
              <a:rPr lang="en-US" altLang="zh-CN" sz="2000" dirty="0"/>
              <a:t>}  </a:t>
            </a:r>
            <a:br>
              <a:rPr lang="en-US" altLang="zh-CN" sz="2000" dirty="0"/>
            </a:br>
            <a:r>
              <a:rPr lang="en-US" altLang="zh-CN" sz="2000" dirty="0"/>
              <a:t>  </a:t>
            </a:r>
            <a:br>
              <a:rPr lang="en-US" altLang="zh-CN" sz="2000" dirty="0"/>
            </a:b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void main()  </a:t>
            </a:r>
            <a:br>
              <a:rPr lang="en-US" altLang="zh-CN" sz="2000" dirty="0"/>
            </a:br>
            <a:r>
              <a:rPr lang="en-US" altLang="zh-CN" sz="2000" dirty="0"/>
              <a:t>{  </a:t>
            </a:r>
            <a:br>
              <a:rPr lang="en-US" altLang="zh-CN" sz="2000" dirty="0"/>
            </a:br>
            <a:r>
              <a:rPr lang="en-US" altLang="zh-CN" sz="2000" dirty="0"/>
              <a:t>   </a:t>
            </a:r>
            <a:r>
              <a:rPr lang="en-US" altLang="zh-CN" sz="2000" dirty="0">
                <a:solidFill>
                  <a:srgbClr val="0033CC"/>
                </a:solidFill>
              </a:rPr>
              <a:t>Teacher a; </a:t>
            </a:r>
            <a:br>
              <a:rPr lang="en-US" altLang="zh-CN" sz="2000" dirty="0"/>
            </a:br>
            <a:r>
              <a:rPr lang="en-US" altLang="zh-CN" sz="2000" dirty="0"/>
              <a:t>    Teacher a(1001);  </a:t>
            </a:r>
            <a:br>
              <a:rPr lang="en-US" altLang="zh-CN" sz="2000" dirty="0"/>
            </a:br>
            <a:r>
              <a:rPr lang="en-US" altLang="zh-CN" sz="2000" dirty="0"/>
              <a:t>    a.show();  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endParaRPr lang="en-US" altLang="zh-CN" sz="2000" dirty="0"/>
          </a:p>
        </p:txBody>
      </p:sp>
      <p:sp>
        <p:nvSpPr>
          <p:cNvPr id="25604" name="Text Box 4"/>
          <p:cNvSpPr txBox="1"/>
          <p:nvPr/>
        </p:nvSpPr>
        <p:spPr>
          <a:xfrm>
            <a:off x="250825" y="549275"/>
            <a:ext cx="83534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Whenever </a:t>
            </a:r>
            <a:r>
              <a:rPr lang="en-US" altLang="zh-CN" sz="2400" b="1" dirty="0">
                <a:solidFill>
                  <a:srgbClr val="0066FF"/>
                </a:solidFill>
              </a:rPr>
              <a:t>new</a:t>
            </a:r>
            <a:r>
              <a:rPr lang="en-US" altLang="zh-CN" sz="2400" dirty="0"/>
              <a:t> is used to allocate memory in the constructors, we should use </a:t>
            </a:r>
            <a:r>
              <a:rPr lang="en-US" altLang="zh-CN" sz="2400" b="1" dirty="0">
                <a:solidFill>
                  <a:srgbClr val="0066FF"/>
                </a:solidFill>
              </a:rPr>
              <a:t>delete</a:t>
            </a:r>
            <a:r>
              <a:rPr lang="en-US" altLang="zh-CN" sz="2400" dirty="0"/>
              <a:t> to free that memory.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Copy constructor</a:t>
            </a:r>
            <a:endParaRPr lang="en-US" altLang="zh-CN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4259263" cy="47339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Copy constructor is a constructor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The argument of the copy constructor is a </a:t>
            </a:r>
            <a:r>
              <a:rPr lang="en-US" altLang="zh-CN" sz="2400" dirty="0">
                <a:solidFill>
                  <a:srgbClr val="FF0000"/>
                </a:solidFill>
              </a:rPr>
              <a:t>reference to its own class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If not copy constructor is defined, compiler supplies a default copy constructor.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Default copy constructor assigns the values of one object to another object </a:t>
            </a:r>
            <a:r>
              <a:rPr lang="en-US" altLang="zh-CN" sz="2400" dirty="0">
                <a:solidFill>
                  <a:srgbClr val="FF0000"/>
                </a:solidFill>
              </a:rPr>
              <a:t>member by member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25604" name="Text Box 4"/>
          <p:cNvSpPr txBox="1"/>
          <p:nvPr/>
        </p:nvSpPr>
        <p:spPr>
          <a:xfrm>
            <a:off x="5435600" y="1196975"/>
            <a:ext cx="3744913" cy="5319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Class Point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private: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   int x;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   int y;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public: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    </a:t>
            </a:r>
            <a:r>
              <a:rPr lang="en-US" altLang="zh-CN" sz="1800" dirty="0">
                <a:solidFill>
                  <a:srgbClr val="00CC00"/>
                </a:solidFill>
              </a:rPr>
              <a:t>Point(int intx=0, int inty=0)</a:t>
            </a:r>
            <a:endParaRPr lang="en-US" altLang="zh-CN" sz="1800" dirty="0">
              <a:solidFill>
                <a:srgbClr val="00CC00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CC00"/>
                </a:solidFill>
              </a:rPr>
              <a:t>     { x=intx; y=inty;}</a:t>
            </a:r>
            <a:endParaRPr lang="en-US" altLang="zh-CN" sz="1800" dirty="0">
              <a:solidFill>
                <a:srgbClr val="00CC00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    </a:t>
            </a:r>
            <a:r>
              <a:rPr lang="en-US" altLang="zh-CN" sz="1800" dirty="0">
                <a:solidFill>
                  <a:srgbClr val="0066FF"/>
                </a:solidFill>
              </a:rPr>
              <a:t>Point(const Point &amp; pt)</a:t>
            </a:r>
            <a:endParaRPr lang="en-US" altLang="zh-CN" sz="1800" dirty="0">
              <a:solidFill>
                <a:srgbClr val="0066FF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66FF"/>
                </a:solidFill>
              </a:rPr>
              <a:t>     { x=pt.x; y=pt.y;}</a:t>
            </a:r>
            <a:endParaRPr lang="en-US" altLang="zh-CN" sz="1800" dirty="0">
              <a:solidFill>
                <a:srgbClr val="0066FF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};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Point a(10,20);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Point b(a); //or Point b=a;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604">
                                            <p:txEl>
                                              <p:charRg st="114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11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604">
                                            <p:txEl>
                                              <p:charRg st="143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143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Copy constructor</a:t>
            </a:r>
            <a:endParaRPr lang="en-US" altLang="zh-CN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457200" y="1981200"/>
            <a:ext cx="4546600" cy="3886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/>
              <a:t>Declare and initialize an object from another object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Pass value to an object argument while calling a function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When the return value of a function is an object, calling copy constructor to copy the returned object to a temporary object</a:t>
            </a:r>
            <a:endParaRPr lang="en-US" altLang="zh-CN" sz="2400" dirty="0"/>
          </a:p>
        </p:txBody>
      </p:sp>
      <p:sp>
        <p:nvSpPr>
          <p:cNvPr id="27652" name="Text Box 4"/>
          <p:cNvSpPr txBox="1"/>
          <p:nvPr/>
        </p:nvSpPr>
        <p:spPr>
          <a:xfrm>
            <a:off x="5579745" y="1773238"/>
            <a:ext cx="2735263" cy="4906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class Point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{…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};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Point func(Point P)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{ …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Void main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Point pt1,pt2(pt1);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Point pt3=func(pt1);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pt3=pt1;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4960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What is the output of the following program: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8" name="Text Box 2"/>
          <p:cNvSpPr txBox="1"/>
          <p:nvPr/>
        </p:nvSpPr>
        <p:spPr>
          <a:xfrm>
            <a:off x="971550" y="1700530"/>
            <a:ext cx="7825740" cy="427418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class  Location {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public :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  Location ( int  xx = 0 ,  int  yy = 0 ) 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     { X = xx ;  Y = yy ;cout&lt;&lt;“Object constructed”&lt;&lt;endl; }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Location ( Location &amp; p ) </a:t>
            </a:r>
            <a:endParaRPr lang="en-US" altLang="zh-CN" sz="16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+mn-ea"/>
              </a:rPr>
              <a:t>{ 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+mn-ea"/>
              </a:rPr>
              <a:t>X = p.X+2 ;  Y = p.Y +2;  cout &lt;&lt; “Copy_constructor called.” &lt;&lt; endl ; }</a:t>
            </a:r>
            <a:endParaRPr lang="en-US" altLang="zh-CN" sz="16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  ~Location ( ) { cout &lt;&lt; X &lt;&lt; “,” &lt;&lt; Y &lt;&lt; “ Object destroyed.” &lt;&lt; endl ; }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  int  GetX ( ) { return  X ; }	    int  GetY ( ) { return  Y ; }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private :   int  X ,  Y 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} 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</a:rPr>
              <a:t>void  </a:t>
            </a: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</a:rPr>
              <a:t>print ( Location  p ) { cout &lt;&lt; “Funtion:” &lt;&lt; p.GetX() &lt;&lt;“,” &lt;&lt; p.GetY() &lt;&lt; endl ; }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main ( )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{ Location  A ( 1 , 2 ) ;	 </a:t>
            </a: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</a:rPr>
              <a:t>print ( A ) ;</a:t>
            </a:r>
            <a:r>
              <a:rPr lang="en-US" altLang="zh-CN" sz="1600" dirty="0">
                <a:latin typeface="Times New Roman" panose="02020603050405020304" pitchFamily="18" charset="0"/>
              </a:rPr>
              <a:t> }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6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3" name="图片 2" descr="tmpF8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xfrm>
            <a:off x="457200" y="981075"/>
            <a:ext cx="7547610" cy="48863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Default copy constructor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For some object, we </a:t>
            </a:r>
            <a:r>
              <a:rPr lang="en-US" altLang="zh-CN" b="1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pass values by simply assigning values member by member (i.e. cannot use the default copy constructor provided by the complier). </a:t>
            </a:r>
            <a:endParaRPr lang="en-US" altLang="zh-CN" sz="3100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05" y="561340"/>
            <a:ext cx="8702675" cy="6296660"/>
          </a:xfrm>
        </p:spPr>
        <p:txBody>
          <a:bodyPr/>
          <a:lstStyle/>
          <a:p>
            <a:pPr marL="457200" lvl="1" algn="l" defTabSz="914400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en-US" sz="2400" kern="12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Pointer hanging problem caused by default copy constructor :</a:t>
            </a:r>
            <a:endParaRPr lang="zh-CN" altLang="en-US" sz="2400" kern="1200" dirty="0">
              <a:solidFill>
                <a:srgbClr val="0066FF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#include&lt;string&gt;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class Person{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private: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char *name;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int age;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public: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Person(char *</a:t>
            </a:r>
            <a:r>
              <a:rPr lang="en-US" altLang="zh-CN" sz="1800" b="1" dirty="0" err="1"/>
              <a:t>Name,int</a:t>
            </a:r>
            <a:r>
              <a:rPr lang="en-US" altLang="zh-CN" sz="1800" b="1" dirty="0"/>
              <a:t> Age);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~Person();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void </a:t>
            </a:r>
            <a:r>
              <a:rPr lang="en-US" altLang="zh-CN" sz="1800" b="1" dirty="0" err="1"/>
              <a:t>setAge</a:t>
            </a:r>
            <a:r>
              <a:rPr lang="en-US" altLang="zh-CN" sz="1800" b="1" dirty="0"/>
              <a:t>(int x){ age=x; }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void print();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Person::Person(char *</a:t>
            </a:r>
            <a:r>
              <a:rPr lang="en-US" altLang="zh-CN" sz="1800" b="1" dirty="0" err="1"/>
              <a:t>Name,int</a:t>
            </a:r>
            <a:r>
              <a:rPr lang="en-US" altLang="zh-CN" sz="1800" b="1" dirty="0"/>
              <a:t> Age)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name=new char[</a:t>
            </a:r>
            <a:r>
              <a:rPr lang="en-US" altLang="zh-CN" sz="1800" b="1" dirty="0" err="1"/>
              <a:t>strlen</a:t>
            </a:r>
            <a:r>
              <a:rPr lang="en-US" altLang="zh-CN" sz="1800" b="1" dirty="0"/>
              <a:t>(Name)+1];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strcpy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name,Name</a:t>
            </a:r>
            <a:r>
              <a:rPr lang="en-US" altLang="zh-CN" sz="1800" b="1" dirty="0"/>
              <a:t>); age=Age;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&lt;&lt;"constructor ...."&lt;&lt;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16424" y="1340575"/>
            <a:ext cx="4474840" cy="444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Person::~Person()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{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   </a:t>
            </a:r>
            <a:r>
              <a:rPr lang="en-US" altLang="zh-CN" sz="1800" b="1" kern="0" dirty="0" err="1"/>
              <a:t>cout</a:t>
            </a:r>
            <a:r>
              <a:rPr lang="en-US" altLang="zh-CN" sz="1800" b="1" kern="0" dirty="0"/>
              <a:t>&lt;&lt;"destructor..."&lt;&lt;age&lt;&lt;</a:t>
            </a:r>
            <a:r>
              <a:rPr lang="en-US" altLang="zh-CN" sz="1800" b="1" kern="0" dirty="0" err="1"/>
              <a:t>endl</a:t>
            </a:r>
            <a:r>
              <a:rPr lang="en-US" altLang="zh-CN" sz="1800" b="1" kern="0" dirty="0"/>
              <a:t>;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   delete [] name;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}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void Person::print(){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   </a:t>
            </a:r>
            <a:r>
              <a:rPr lang="en-US" altLang="zh-CN" sz="1800" b="1" kern="0" dirty="0" err="1"/>
              <a:t>cout</a:t>
            </a:r>
            <a:r>
              <a:rPr lang="en-US" altLang="zh-CN" sz="1800" b="1" kern="0" dirty="0"/>
              <a:t>&lt;&lt;name&lt;&lt; "\t The Address of name: "&lt;&lt;name&lt;&lt;</a:t>
            </a:r>
            <a:r>
              <a:rPr lang="en-US" altLang="zh-CN" sz="1800" b="1" kern="0" dirty="0" err="1"/>
              <a:t>endl</a:t>
            </a:r>
            <a:r>
              <a:rPr lang="en-US" altLang="zh-CN" sz="1800" b="1" kern="0" dirty="0"/>
              <a:t>;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}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void main()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{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   Person p1("</a:t>
            </a:r>
            <a:r>
              <a:rPr lang="zh-CN" altLang="en-US" sz="1800" b="1" kern="0" dirty="0"/>
              <a:t>张勇</a:t>
            </a:r>
            <a:r>
              <a:rPr lang="en-US" altLang="zh-CN" sz="1800" b="1" kern="0" dirty="0"/>
              <a:t>",21);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    {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       </a:t>
            </a:r>
            <a:r>
              <a:rPr lang="en-US" altLang="zh-CN" sz="1800" b="1" kern="0" dirty="0">
                <a:solidFill>
                  <a:srgbClr val="FF3300"/>
                </a:solidFill>
              </a:rPr>
              <a:t>Person p2=p1;</a:t>
            </a:r>
            <a:endParaRPr lang="en-US" altLang="zh-CN" sz="1800" b="1" kern="0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>
                <a:solidFill>
                  <a:srgbClr val="FF3300"/>
                </a:solidFill>
              </a:rPr>
              <a:t>        p2.print();</a:t>
            </a:r>
            <a:endParaRPr lang="en-US" altLang="zh-CN" sz="1800" b="1" kern="0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>
                <a:solidFill>
                  <a:srgbClr val="FF3300"/>
                </a:solidFill>
              </a:rPr>
              <a:t>     </a:t>
            </a:r>
            <a:r>
              <a:rPr lang="en-US" altLang="zh-CN" sz="1800" b="1" kern="0" dirty="0">
                <a:solidFill>
                  <a:schemeClr val="tx1"/>
                </a:solidFill>
              </a:rPr>
              <a:t> }</a:t>
            </a:r>
            <a:endParaRPr lang="zh-CN" altLang="en-US" sz="1800" b="1" kern="0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kern="0" dirty="0"/>
              <a:t>   </a:t>
            </a:r>
            <a:r>
              <a:rPr lang="en-US" altLang="zh-CN" sz="1800" b="1" kern="0" dirty="0"/>
              <a:t> 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   p1.print();</a:t>
            </a:r>
            <a:endParaRPr lang="en-US" altLang="zh-CN" sz="18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 }</a:t>
            </a:r>
            <a:endParaRPr lang="en-US" altLang="zh-CN" sz="1800" b="1" kern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240" y="1563370"/>
            <a:ext cx="8464550" cy="460184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class Person{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private: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    char *name;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    int age;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public: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    Person(char *</a:t>
            </a:r>
            <a:r>
              <a:rPr lang="en-US" altLang="zh-CN" sz="1800" b="1" dirty="0" err="1">
                <a:sym typeface="+mn-ea"/>
              </a:rPr>
              <a:t>Name,int</a:t>
            </a:r>
            <a:r>
              <a:rPr lang="en-US" altLang="zh-CN" sz="1800" b="1" dirty="0">
                <a:sym typeface="+mn-ea"/>
              </a:rPr>
              <a:t> Age);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    ~Person();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    </a:t>
            </a:r>
            <a:r>
              <a:rPr lang="en-US" altLang="zh-CN" sz="1800" b="1" dirty="0">
                <a:solidFill>
                  <a:srgbClr val="FF3300"/>
                </a:solidFill>
                <a:sym typeface="+mn-ea"/>
              </a:rPr>
              <a:t>Person(</a:t>
            </a:r>
            <a:r>
              <a:rPr lang="en-US" altLang="zh-CN" sz="1800" b="1" dirty="0" err="1">
                <a:solidFill>
                  <a:srgbClr val="FF3300"/>
                </a:solidFill>
                <a:sym typeface="+mn-ea"/>
              </a:rPr>
              <a:t>const</a:t>
            </a:r>
            <a:r>
              <a:rPr lang="en-US" altLang="zh-CN" sz="1800" b="1" dirty="0">
                <a:solidFill>
                  <a:srgbClr val="FF3300"/>
                </a:solidFill>
                <a:sym typeface="+mn-ea"/>
              </a:rPr>
              <a:t> Person &amp;p); </a:t>
            </a:r>
            <a:endParaRPr lang="en-US" altLang="zh-CN" sz="1800" b="1" dirty="0">
              <a:solidFill>
                <a:srgbClr val="FF3300"/>
              </a:solidFill>
              <a:sym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};</a:t>
            </a:r>
            <a:r>
              <a:rPr lang="en-US" altLang="zh-CN" sz="1800" b="1" dirty="0">
                <a:solidFill>
                  <a:srgbClr val="FF3300"/>
                </a:solidFill>
              </a:rPr>
              <a:t> 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97890" y="4292600"/>
            <a:ext cx="6342380" cy="15894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  <a:sym typeface="+mn-ea"/>
              </a:rPr>
              <a:t>Person:: Person(</a:t>
            </a:r>
            <a:r>
              <a:rPr lang="en-US" altLang="zh-CN" sz="1800" b="1" dirty="0" err="1">
                <a:solidFill>
                  <a:srgbClr val="FF3300"/>
                </a:solidFill>
                <a:sym typeface="+mn-ea"/>
              </a:rPr>
              <a:t>const</a:t>
            </a:r>
            <a:r>
              <a:rPr lang="en-US" altLang="zh-CN" sz="1800" b="1" dirty="0">
                <a:solidFill>
                  <a:srgbClr val="FF3300"/>
                </a:solidFill>
                <a:sym typeface="+mn-ea"/>
              </a:rPr>
              <a:t> Person &amp;p)</a:t>
            </a:r>
            <a:endParaRPr lang="en-US" altLang="zh-CN" sz="1800" b="1" dirty="0">
              <a:solidFill>
                <a:srgbClr val="FF3300"/>
              </a:solidFill>
              <a:sym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{</a:t>
            </a:r>
            <a:endParaRPr lang="en-US" altLang="zh-CN" sz="1800" b="1" dirty="0">
              <a:solidFill>
                <a:srgbClr val="FF3300"/>
              </a:solidFill>
              <a:sym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    name=new char[</a:t>
            </a:r>
            <a:r>
              <a:rPr lang="en-US" altLang="zh-CN" sz="1800" b="1" dirty="0" err="1">
                <a:sym typeface="+mn-ea"/>
              </a:rPr>
              <a:t>strlen</a:t>
            </a:r>
            <a:r>
              <a:rPr lang="en-US" altLang="zh-CN" sz="1800" b="1" dirty="0">
                <a:sym typeface="+mn-ea"/>
              </a:rPr>
              <a:t>(p.name)+1];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    </a:t>
            </a:r>
            <a:r>
              <a:rPr lang="en-US" altLang="zh-CN" sz="1800" b="1" dirty="0" err="1">
                <a:sym typeface="+mn-ea"/>
              </a:rPr>
              <a:t>strcpy</a:t>
            </a:r>
            <a:r>
              <a:rPr lang="en-US" altLang="zh-CN" sz="1800" b="1" dirty="0">
                <a:sym typeface="+mn-ea"/>
              </a:rPr>
              <a:t>(</a:t>
            </a:r>
            <a:r>
              <a:rPr lang="en-US" altLang="zh-CN" sz="1800" b="1" dirty="0" err="1">
                <a:sym typeface="+mn-ea"/>
              </a:rPr>
              <a:t>name,p.name</a:t>
            </a:r>
            <a:r>
              <a:rPr lang="en-US" altLang="zh-CN" sz="1800" b="1" dirty="0">
                <a:sym typeface="+mn-ea"/>
              </a:rPr>
              <a:t>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    age=</a:t>
            </a:r>
            <a:r>
              <a:rPr lang="en-US" altLang="zh-CN" sz="1800" b="1" dirty="0" err="1">
                <a:sym typeface="+mn-ea"/>
              </a:rPr>
              <a:t>p.age</a:t>
            </a:r>
            <a:r>
              <a:rPr lang="en-US" altLang="zh-CN" sz="1800" b="1" dirty="0">
                <a:sym typeface="+mn-ea"/>
              </a:rPr>
              <a:t>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ym typeface="+mn-ea"/>
              </a:rPr>
              <a:t> }</a:t>
            </a:r>
            <a:endParaRPr lang="en-US" altLang="zh-CN" sz="1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175" y="548640"/>
            <a:ext cx="7935595" cy="1165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0066FF"/>
                </a:solidFill>
                <a:sym typeface="+mn-ea"/>
              </a:rPr>
              <a:t>The solution to the above problem is to provide a copy constructor for the class</a:t>
            </a:r>
            <a:r>
              <a:rPr lang="en-US" altLang="zh-CN" sz="2400" dirty="0">
                <a:solidFill>
                  <a:srgbClr val="0066FF"/>
                </a:solidFill>
                <a:sym typeface="+mn-ea"/>
              </a:rPr>
              <a:t>.</a:t>
            </a:r>
            <a:endParaRPr lang="en-US" altLang="zh-CN" sz="2400" dirty="0">
              <a:solidFill>
                <a:srgbClr val="0066FF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395288" y="549275"/>
            <a:ext cx="4043362" cy="4411663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/>
              <a:t>class Circle</a:t>
            </a:r>
            <a:endParaRPr lang="en-US" altLang="zh-CN" sz="19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/>
              <a:t>{</a:t>
            </a:r>
            <a:endParaRPr lang="en-US" altLang="zh-CN" sz="19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/>
              <a:t>private:</a:t>
            </a:r>
            <a:endParaRPr lang="en-US" altLang="zh-CN" sz="19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/>
              <a:t>  int x;</a:t>
            </a:r>
            <a:endParaRPr lang="en-US" altLang="zh-CN" sz="19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/>
              <a:t>  int y;</a:t>
            </a:r>
            <a:endParaRPr lang="en-US" altLang="zh-CN" sz="19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/>
              <a:t>  float fRadius;</a:t>
            </a:r>
            <a:endParaRPr lang="en-US" altLang="zh-CN" sz="19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FF0000"/>
                </a:solidFill>
              </a:rPr>
              <a:t>public:</a:t>
            </a:r>
            <a:endParaRPr lang="en-US" altLang="zh-CN" sz="19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/>
              <a:t>  </a:t>
            </a:r>
            <a:r>
              <a:rPr lang="en-US" altLang="zh-CN" sz="1900" b="1" dirty="0">
                <a:solidFill>
                  <a:srgbClr val="0066FF"/>
                </a:solidFill>
              </a:rPr>
              <a:t>Circle()</a:t>
            </a:r>
            <a:r>
              <a:rPr lang="en-US" altLang="zh-CN" sz="1900" dirty="0"/>
              <a:t>  </a:t>
            </a:r>
            <a:r>
              <a:rPr lang="en-US" altLang="zh-CN" sz="1900" dirty="0">
                <a:solidFill>
                  <a:srgbClr val="0033CC"/>
                </a:solidFill>
              </a:rPr>
              <a:t>//default constructor</a:t>
            </a:r>
            <a:endParaRPr lang="en-US" altLang="zh-CN" sz="1900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/>
              <a:t>   {</a:t>
            </a:r>
            <a:endParaRPr lang="en-US" altLang="zh-CN" sz="19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/>
              <a:t>      x=0;</a:t>
            </a:r>
            <a:endParaRPr lang="en-US" altLang="zh-CN" sz="19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/>
              <a:t>      y=0;</a:t>
            </a:r>
            <a:endParaRPr lang="en-US" altLang="zh-CN" sz="19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/>
              <a:t>   }</a:t>
            </a:r>
            <a:endParaRPr lang="en-US" altLang="zh-CN" sz="19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/>
              <a:t>   void SetXY(int x,int y);</a:t>
            </a:r>
            <a:endParaRPr lang="en-US" altLang="zh-CN" sz="19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/>
              <a:t>   void SetRadius(float r);</a:t>
            </a:r>
            <a:endParaRPr lang="en-US" altLang="zh-CN" sz="19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/>
              <a:t>   void Move(int newx,int newy);</a:t>
            </a:r>
            <a:endParaRPr lang="en-US" altLang="zh-CN" sz="19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dirty="0"/>
              <a:t>};</a:t>
            </a:r>
            <a:endParaRPr lang="en-US" altLang="zh-CN" sz="19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900" b="1" dirty="0">
                <a:solidFill>
                  <a:srgbClr val="0066FF"/>
                </a:solidFill>
              </a:rPr>
              <a:t>Circle a;</a:t>
            </a:r>
            <a:endParaRPr lang="en-US" altLang="zh-CN" sz="1900" b="1" dirty="0">
              <a:solidFill>
                <a:srgbClr val="0066FF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313238" y="571500"/>
            <a:ext cx="4291013" cy="56943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 special member function to initialize the objects of its class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 return value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The function name is the same as the class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Should be declared in the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section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Invoked automatically when the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objects are created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Constructor does following works: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Allocate memory space for the </a:t>
            </a:r>
            <a:r>
              <a:rPr kumimoji="0" lang="en-US" altLang="zh-CN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nonstatic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data members of an object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Initialize part or all data members of an object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3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charRg st="13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5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charRg st="15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2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charRg st="24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3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charRg st="33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5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charRg st="59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67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charRg st="67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0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charRg st="101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0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charRg st="106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1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charRg st="117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2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99">
                                            <p:txEl>
                                              <p:charRg st="128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33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99">
                                            <p:txEl>
                                              <p:charRg st="133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61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99">
                                            <p:txEl>
                                              <p:charRg st="161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89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99">
                                            <p:txEl>
                                              <p:charRg st="189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222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99">
                                            <p:txEl>
                                              <p:charRg st="222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225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99">
                                            <p:txEl>
                                              <p:charRg st="225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00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6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100">
                                            <p:txEl>
                                              <p:charRg st="66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82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00">
                                            <p:txEl>
                                              <p:charRg st="82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125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00">
                                            <p:txEl>
                                              <p:charRg st="125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16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00">
                                            <p:txEl>
                                              <p:charRg st="161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17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100">
                                            <p:txEl>
                                              <p:charRg st="172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204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100">
                                            <p:txEl>
                                              <p:charRg st="204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228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100">
                                            <p:txEl>
                                              <p:charRg st="228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263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100">
                                            <p:txEl>
                                              <p:charRg st="263" end="3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329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100">
                                            <p:txEl>
                                              <p:charRg st="329" end="3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409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4099">
                                            <p:txEl>
                                              <p:charRg st="13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3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4099">
                                            <p:txEl>
                                              <p:charRg st="15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5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4099">
                                            <p:txEl>
                                              <p:charRg st="24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2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4099">
                                            <p:txEl>
                                              <p:charRg st="33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3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4099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4099">
                                            <p:txEl>
                                              <p:charRg st="59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5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4099">
                                            <p:txEl>
                                              <p:charRg st="67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67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4099">
                                            <p:txEl>
                                              <p:charRg st="101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0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4099">
                                            <p:txEl>
                                              <p:charRg st="106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0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4099">
                                            <p:txEl>
                                              <p:charRg st="117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1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4099">
                                            <p:txEl>
                                              <p:charRg st="128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2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4099">
                                            <p:txEl>
                                              <p:charRg st="133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33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4099">
                                            <p:txEl>
                                              <p:charRg st="161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61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4099">
                                            <p:txEl>
                                              <p:charRg st="189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89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4099">
                                            <p:txEl>
                                              <p:charRg st="222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222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4099">
                                            <p:txEl>
                                              <p:charRg st="225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225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099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5"/>
          <p:cNvSpPr/>
          <p:nvPr/>
        </p:nvSpPr>
        <p:spPr>
          <a:xfrm>
            <a:off x="395288" y="549275"/>
            <a:ext cx="6481762" cy="44116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class Circle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{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private: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int x;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int y;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float fRadius;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FF0000"/>
                </a:solidFill>
              </a:rPr>
              <a:t>public:</a:t>
            </a:r>
            <a:endParaRPr lang="en-US" altLang="zh-CN" sz="1900" dirty="0">
              <a:solidFill>
                <a:srgbClr val="FF0000"/>
              </a:solidFill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</a:t>
            </a:r>
            <a:r>
              <a:rPr lang="en-US" altLang="zh-CN" sz="1900" b="1" dirty="0">
                <a:solidFill>
                  <a:srgbClr val="0066FF"/>
                </a:solidFill>
              </a:rPr>
              <a:t>Circle(int xc,int yc)  // parameterized constructor</a:t>
            </a:r>
            <a:endParaRPr lang="en-US" altLang="zh-CN" sz="1900" b="1" dirty="0">
              <a:solidFill>
                <a:srgbClr val="0066FF"/>
              </a:solidFill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 {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    x=xc;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    y=yc;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 }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 void SetXY(int x,int y);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 void SetRadius(float r);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 void Move(int newx,int newy);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};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b="1" dirty="0">
                <a:solidFill>
                  <a:srgbClr val="0066FF"/>
                </a:solidFill>
              </a:rPr>
              <a:t>Circle a(10,20);</a:t>
            </a:r>
            <a:endParaRPr lang="en-US" altLang="zh-CN" sz="1900" b="1" dirty="0">
              <a:solidFill>
                <a:srgbClr val="0066FF"/>
              </a:solidFill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b="1" dirty="0">
                <a:solidFill>
                  <a:srgbClr val="0066FF"/>
                </a:solidFill>
              </a:rPr>
              <a:t>Circle b;</a:t>
            </a:r>
            <a:endParaRPr lang="en-US" altLang="zh-CN" sz="1900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6"/>
          <p:cNvSpPr/>
          <p:nvPr/>
        </p:nvSpPr>
        <p:spPr>
          <a:xfrm>
            <a:off x="611188" y="692150"/>
            <a:ext cx="6264275" cy="44116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class Circle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{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private: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int x;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int y;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float fRadius;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FF0000"/>
                </a:solidFill>
              </a:rPr>
              <a:t>public:</a:t>
            </a:r>
            <a:endParaRPr lang="en-US" altLang="zh-CN" sz="1900" dirty="0">
              <a:solidFill>
                <a:srgbClr val="FF0000"/>
              </a:solidFill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</a:t>
            </a:r>
            <a:r>
              <a:rPr lang="en-US" altLang="zh-CN" sz="1900" b="1" dirty="0">
                <a:solidFill>
                  <a:srgbClr val="0066FF"/>
                </a:solidFill>
              </a:rPr>
              <a:t>Circle(int xc=0,int yc=0)</a:t>
            </a:r>
            <a:r>
              <a:rPr lang="en-US" altLang="zh-CN" sz="1900" dirty="0"/>
              <a:t>  </a:t>
            </a:r>
            <a:endParaRPr lang="en-US" altLang="zh-CN" sz="1900" dirty="0">
              <a:solidFill>
                <a:srgbClr val="0033CC"/>
              </a:solidFill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 {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    x=xc;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    y=yc;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 }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 void SetXY(int x,int y);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 void SetRadius(float r);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   void Move(int newx,int newy);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dirty="0"/>
              <a:t>};</a:t>
            </a:r>
            <a:endParaRPr lang="en-US" altLang="zh-CN" sz="19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b="1" dirty="0">
                <a:solidFill>
                  <a:srgbClr val="0066FF"/>
                </a:solidFill>
              </a:rPr>
              <a:t>Circle a(10,20);</a:t>
            </a:r>
            <a:endParaRPr lang="en-US" altLang="zh-CN" sz="1900" b="1" dirty="0">
              <a:solidFill>
                <a:srgbClr val="0066FF"/>
              </a:solidFill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900" b="1" dirty="0">
                <a:solidFill>
                  <a:srgbClr val="0066FF"/>
                </a:solidFill>
              </a:rPr>
              <a:t>Circle b;</a:t>
            </a:r>
            <a:endParaRPr lang="en-US" altLang="zh-CN" sz="1900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Multiple constructors in a class</a:t>
            </a:r>
            <a:endParaRPr lang="en-US" altLang="zh-CN" dirty="0"/>
          </a:p>
        </p:txBody>
      </p:sp>
      <p:sp>
        <p:nvSpPr>
          <p:cNvPr id="12292" name="AutoShape 4"/>
          <p:cNvSpPr/>
          <p:nvPr/>
        </p:nvSpPr>
        <p:spPr>
          <a:xfrm>
            <a:off x="5214938" y="1857375"/>
            <a:ext cx="3240087" cy="936625"/>
          </a:xfrm>
          <a:prstGeom prst="wedgeRoundRectCallout">
            <a:avLst>
              <a:gd name="adj1" fmla="val -94046"/>
              <a:gd name="adj2" fmla="val 55083"/>
              <a:gd name="adj3" fmla="val 16667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Overloaded constructors: argument list must be different</a:t>
            </a:r>
            <a:endParaRPr lang="en-US" altLang="zh-CN" sz="1800" dirty="0">
              <a:solidFill>
                <a:srgbClr val="0033CC"/>
              </a:solidFill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4213" y="1527175"/>
            <a:ext cx="7416800" cy="527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sz="1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  X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{ public: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1" lang="en-US" altLang="zh-CN" b="1" kern="1200" cap="none" spc="0" normalizeH="0" baseline="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( );</a:t>
            </a:r>
            <a:endParaRPr kumimoji="1" lang="en-US" altLang="zh-CN" b="1" kern="1200" cap="none" spc="0" normalizeH="0" baseline="0" noProof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X( </a:t>
            </a:r>
            <a:r>
              <a:rPr kumimoji="1" lang="en-US" altLang="zh-CN" b="1" kern="1200" cap="none" spc="0" normalizeH="0" baseline="0" noProof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b="1" kern="1200" cap="none" spc="0" normalizeH="0" baseline="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) ;</a:t>
            </a:r>
            <a:endParaRPr kumimoji="1" lang="en-US" altLang="zh-CN" b="1" kern="1200" cap="none" spc="0" normalizeH="0" baseline="0" noProof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X ( </a:t>
            </a:r>
            <a:r>
              <a:rPr kumimoji="1" lang="en-US" altLang="zh-CN" b="1" kern="1200" cap="none" spc="0" normalizeH="0" baseline="0" noProof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b="1" kern="1200" cap="none" spc="0" normalizeH="0" baseline="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char ) ;</a:t>
            </a:r>
            <a:endParaRPr kumimoji="1" lang="en-US" altLang="zh-CN" b="1" kern="1200" cap="none" spc="0" normalizeH="0" baseline="0" noProof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X ( float,  char ) ;</a:t>
            </a:r>
            <a:endParaRPr kumimoji="1" lang="en-US" altLang="zh-CN" b="1" kern="1200" cap="none" spc="0" normalizeH="0" baseline="0" noProof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private: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1" lang="en-US" altLang="zh-CN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m;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char c;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} ;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void f ( )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{  X  a ;		             // invoke constructor</a:t>
            </a:r>
            <a:r>
              <a:rPr kumimoji="1" lang="zh-CN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X()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X  b ( 1 ) ;	                             // invoke constructor</a:t>
            </a:r>
            <a:r>
              <a:rPr kumimoji="1" lang="zh-CN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X(</a:t>
            </a:r>
            <a:r>
              <a:rPr kumimoji="1" lang="en-US" altLang="zh-CN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X  c ( 1,  ‘c’ ) ;	             // invoke constructor</a:t>
            </a:r>
            <a:r>
              <a:rPr kumimoji="1" lang="zh-CN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X(</a:t>
            </a:r>
            <a:r>
              <a:rPr kumimoji="1" lang="en-US" altLang="zh-CN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char)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X  d ( 2.3 ,  ‘d’ ) ;	             // invoke constructor</a:t>
            </a:r>
            <a:r>
              <a:rPr kumimoji="1" lang="zh-CN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X(float, char)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…...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}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71775" y="1792288"/>
            <a:ext cx="5688013" cy="1631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Notice: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Default argument constructor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and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default constructor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If a class has a constructor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with all arguments have default values, is it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legal to overload a default constructor for the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class?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55650" y="3068638"/>
            <a:ext cx="7777163" cy="3113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  X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 public: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 ( ) ;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X( int 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0 ) ;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…...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 ;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main ( 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  one(10) ;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// correct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X  two ;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// ambiguity, call X::X()  or X::X(int  = 0) ?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…...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1412875" y="555625"/>
            <a:ext cx="6435725" cy="54514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Constructor with default arguments</a:t>
            </a:r>
            <a:endParaRPr lang="zh-CN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# 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&lt;iostream.h&gt;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 Tdate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{ public:        </a:t>
            </a:r>
            <a:r>
              <a:rPr lang="en-US" altLang="zh-CN" sz="2000" b="1" dirty="0">
                <a:solidFill>
                  <a:srgbClr val="FF6600"/>
                </a:solidFill>
                <a:latin typeface="Times New Roman" panose="02020603050405020304" pitchFamily="18" charset="0"/>
              </a:rPr>
              <a:t>Tdate ( int m=10,  int d=1,  int y=2000 ) ;</a:t>
            </a:r>
            <a:endParaRPr lang="en-US" altLang="zh-CN" sz="2000" b="1" dirty="0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protected:    int month;  int day;  int year;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Tdate :: Tdate ( int m, int d, int y 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{ month = m;   day = d;   year = y 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cout &lt;&lt; month &lt;&lt; “/” &lt;&lt; day &lt;&lt; “/” &lt;&lt; year &lt;&lt; endl 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{ Tdate   aday 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Tdate    bday ( 5 ) 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Tdate    cday ( 2 , 12 ) 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Tdate    dday ( 1 , 2 , 1998 ) 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15362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5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3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5362">
                                            <p:txEl>
                                              <p:charRg st="35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2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5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5362">
                                            <p:txEl>
                                              <p:charRg st="58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1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71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5362">
                                            <p:txEl>
                                              <p:charRg st="71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99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132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15362">
                                            <p:txEl>
                                              <p:charRg st="132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125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18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15362">
                                            <p:txEl>
                                              <p:charRg st="180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275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183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"/>
                                        <p:tgtEl>
                                          <p:spTgt spid="15362">
                                            <p:txEl>
                                              <p:charRg st="183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125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222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75"/>
                                        <p:tgtEl>
                                          <p:spTgt spid="15362">
                                            <p:txEl>
                                              <p:charRg st="222" end="2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825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259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"/>
                                        <p:tgtEl>
                                          <p:spTgt spid="15362">
                                            <p:txEl>
                                              <p:charRg st="259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875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314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75"/>
                                        <p:tgtEl>
                                          <p:spTgt spid="15362">
                                            <p:txEl>
                                              <p:charRg st="314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95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316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75"/>
                                        <p:tgtEl>
                                          <p:spTgt spid="15362">
                                            <p:txEl>
                                              <p:charRg st="316" end="3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775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328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75"/>
                                        <p:tgtEl>
                                          <p:spTgt spid="15362">
                                            <p:txEl>
                                              <p:charRg st="328" end="3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975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345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75"/>
                                        <p:tgtEl>
                                          <p:spTgt spid="15362">
                                            <p:txEl>
                                              <p:charRg st="345" end="3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7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369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75"/>
                                        <p:tgtEl>
                                          <p:spTgt spid="15362">
                                            <p:txEl>
                                              <p:charRg st="369" end="3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68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398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75"/>
                                        <p:tgtEl>
                                          <p:spTgt spid="15362">
                                            <p:txEl>
                                              <p:charRg st="398" end="4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35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433" end="4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75"/>
                                        <p:tgtEl>
                                          <p:spTgt spid="15362">
                                            <p:txEl>
                                              <p:charRg st="433" end="4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dvAuto="100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Initializer List</a:t>
            </a:r>
            <a:endParaRPr lang="zh-CN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4546600" cy="3886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special data members (e.g.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 members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 members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etc.)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cannot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initialized with assignment statements in the constructor function body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Initialize with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初始化列表）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constructor-name (</a:t>
            </a:r>
            <a:r>
              <a:rPr kumimoji="0" lang="en-US" altLang="zh-CN" sz="19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arglist</a:t>
            </a: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 member name(expression), …{}</a:t>
            </a:r>
            <a:endParaRPr kumimoji="0" lang="en-US" altLang="zh-CN" sz="19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Text Box 4"/>
          <p:cNvSpPr txBox="1"/>
          <p:nvPr/>
        </p:nvSpPr>
        <p:spPr>
          <a:xfrm>
            <a:off x="5364163" y="1676400"/>
            <a:ext cx="3168650" cy="4494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struct structClass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public: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 const int a;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 const int &amp; r;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 structClass()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    {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       a=9;   </a:t>
            </a:r>
            <a:r>
              <a:rPr lang="en-US" altLang="zh-CN" sz="1800" dirty="0">
                <a:solidFill>
                  <a:srgbClr val="0033CC"/>
                </a:solidFill>
              </a:rPr>
              <a:t>//error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       r=a;    </a:t>
            </a:r>
            <a:r>
              <a:rPr lang="en-US" altLang="zh-CN" sz="1800" dirty="0">
                <a:solidFill>
                  <a:srgbClr val="0033CC"/>
                </a:solidFill>
              </a:rPr>
              <a:t>//error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     }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};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5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charRg st="156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96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charRg st="196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4" grpId="1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commondata" val="eyJoZGlkIjoiNzQ3YzYyN2FjYWY5NjgxMmEzMjZhM2E2NjM0MDE0ZmMifQ=="/>
</p:tagLst>
</file>

<file path=ppt/tags/tag2.xml><?xml version="1.0" encoding="utf-8"?>
<p:tagLst xmlns:p="http://schemas.openxmlformats.org/presentationml/2006/main">
  <p:tag name="RAINPROBLEM" val="ProblemSubmit"/>
  <p:tag name="RAINPROBLEMTYPE" val="ShortAnswer"/>
</p:tagLst>
</file>

<file path=ppt/tags/tag3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Setting"/>
  <p:tag name="RAINPROBLEMTYPE" val="ShortAnswer"/>
</p:tagLst>
</file>

<file path=ppt/tags/tag9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10047</Words>
  <Application>WPS 演示</Application>
  <PresentationFormat>全屏显示(4:3)</PresentationFormat>
  <Paragraphs>473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Arial Black</vt:lpstr>
      <vt:lpstr>Times New Roman</vt:lpstr>
      <vt:lpstr>微软雅黑</vt:lpstr>
      <vt:lpstr>Arial Unicode MS</vt:lpstr>
      <vt:lpstr>Calibri</vt:lpstr>
      <vt:lpstr>黑体</vt:lpstr>
      <vt:lpstr>Pixel</vt:lpstr>
      <vt:lpstr>Chapter 6</vt:lpstr>
      <vt:lpstr>PowerPoint 演示文稿</vt:lpstr>
      <vt:lpstr>PowerPoint 演示文稿</vt:lpstr>
      <vt:lpstr>PowerPoint 演示文稿</vt:lpstr>
      <vt:lpstr>PowerPoint 演示文稿</vt:lpstr>
      <vt:lpstr>Multiple constructors in a class</vt:lpstr>
      <vt:lpstr>PowerPoint 演示文稿</vt:lpstr>
      <vt:lpstr>PowerPoint 演示文稿</vt:lpstr>
      <vt:lpstr>Initializer List</vt:lpstr>
      <vt:lpstr>PowerPoint 演示文稿</vt:lpstr>
      <vt:lpstr>PowerPoint 演示文稿</vt:lpstr>
      <vt:lpstr>PowerPoint 演示文稿</vt:lpstr>
      <vt:lpstr>PowerPoint 演示文稿</vt:lpstr>
      <vt:lpstr>Default constructor</vt:lpstr>
      <vt:lpstr>Arrays of Objects</vt:lpstr>
      <vt:lpstr>Dynamic Initialization of Objects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Copy constructor</vt:lpstr>
      <vt:lpstr>Copy constructor</vt:lpstr>
      <vt:lpstr>PowerPoint 演示文稿</vt:lpstr>
      <vt:lpstr>PowerPoint 演示文稿</vt:lpstr>
      <vt:lpstr>3.8.2 拷贝构造函数</vt:lpstr>
      <vt:lpstr>3.8.2 拷贝构造函数</vt:lpstr>
    </vt:vector>
  </TitlesOfParts>
  <Company>CSG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and Destructors</dc:title>
  <dc:creator>YuChang</dc:creator>
  <cp:lastModifiedBy>Yan</cp:lastModifiedBy>
  <cp:revision>83</cp:revision>
  <dcterms:created xsi:type="dcterms:W3CDTF">2012-10-06T02:20:00Z</dcterms:created>
  <dcterms:modified xsi:type="dcterms:W3CDTF">2024-04-11T03:46:15Z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22B8946689664ADAA076E9F3CCF737E3_12</vt:lpwstr>
  </property>
  <property fmtid="{D5CDD505-2E9C-101B-9397-08002B2CF9AE}" pid="3" name="KSOProductBuildVer">
    <vt:lpwstr>2052-12.1.0.16417</vt:lpwstr>
  </property>
</Properties>
</file>