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sldIdLst>
    <p:sldId id="302" r:id="rId3"/>
    <p:sldId id="303" r:id="rId4"/>
    <p:sldId id="304" r:id="rId5"/>
    <p:sldId id="305" r:id="rId6"/>
    <p:sldId id="311" r:id="rId7"/>
    <p:sldId id="312" r:id="rId8"/>
    <p:sldId id="353" r:id="rId9"/>
    <p:sldId id="313" r:id="rId10"/>
    <p:sldId id="314" r:id="rId11"/>
    <p:sldId id="377" r:id="rId12"/>
    <p:sldId id="317" r:id="rId13"/>
    <p:sldId id="319" r:id="rId14"/>
    <p:sldId id="320" r:id="rId15"/>
    <p:sldId id="321" r:id="rId16"/>
    <p:sldId id="322" r:id="rId17"/>
    <p:sldId id="323" r:id="rId18"/>
    <p:sldId id="334" r:id="rId19"/>
    <p:sldId id="335" r:id="rId20"/>
    <p:sldId id="336" r:id="rId21"/>
    <p:sldId id="337" r:id="rId22"/>
    <p:sldId id="338" r:id="rId23"/>
    <p:sldId id="339" r:id="rId24"/>
    <p:sldId id="340" r:id="rId25"/>
    <p:sldId id="341" r:id="rId26"/>
    <p:sldId id="343" r:id="rId27"/>
    <p:sldId id="349" r:id="rId28"/>
    <p:sldId id="350" r:id="rId29"/>
    <p:sldId id="351" r:id="rId30"/>
    <p:sldId id="352" r:id="rId31"/>
    <p:sldId id="354" r:id="rId32"/>
    <p:sldId id="355" r:id="rId33"/>
    <p:sldId id="356" r:id="rId34"/>
    <p:sldId id="357" r:id="rId35"/>
    <p:sldId id="364" r:id="rId36"/>
    <p:sldId id="365" r:id="rId37"/>
    <p:sldId id="370" r:id="rId38"/>
    <p:sldId id="373" r:id="rId39"/>
    <p:sldId id="374" r:id="rId40"/>
    <p:sldId id="375" r:id="rId41"/>
    <p:sldId id="376" r:id="rId42"/>
    <p:sldId id="410" r:id="rId43"/>
    <p:sldId id="411" r:id="rId44"/>
    <p:sldId id="412" r:id="rId45"/>
    <p:sldId id="413" r:id="rId46"/>
    <p:sldId id="414" r:id="rId47"/>
    <p:sldId id="415" r:id="rId48"/>
    <p:sldId id="416" r:id="rId49"/>
    <p:sldId id="417" r:id="rId50"/>
    <p:sldId id="418" r:id="rId51"/>
    <p:sldId id="419" r:id="rId52"/>
    <p:sldId id="420" r:id="rId53"/>
    <p:sldId id="421" r:id="rId54"/>
    <p:sldId id="423" r:id="rId55"/>
    <p:sldId id="424" r:id="rId56"/>
    <p:sldId id="425" r:id="rId57"/>
    <p:sldId id="426" r:id="rId58"/>
  </p:sldIdLst>
  <p:sldSz cx="9144000" cy="6858000" type="screen4x3"/>
  <p:notesSz cx="6858000" cy="9144000"/>
  <p:custDataLst>
    <p:tags r:id="rId6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CC00"/>
    <a:srgbClr val="FF00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188"/>
    <p:restoredTop sz="86229"/>
  </p:normalViewPr>
  <p:slideViewPr>
    <p:cSldViewPr showGuides="1">
      <p:cViewPr varScale="1">
        <p:scale>
          <a:sx n="98" d="100"/>
          <a:sy n="98" d="100"/>
        </p:scale>
        <p:origin x="171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3" Type="http://schemas.openxmlformats.org/officeDocument/2006/relationships/tags" Target="tags/tag233.xml"/><Relationship Id="rId62" Type="http://schemas.openxmlformats.org/officeDocument/2006/relationships/tableStyles" Target="tableStyles.xml"/><Relationship Id="rId61" Type="http://schemas.openxmlformats.org/officeDocument/2006/relationships/viewProps" Target="viewProps.xml"/><Relationship Id="rId60" Type="http://schemas.openxmlformats.org/officeDocument/2006/relationships/presProps" Target="presProps.xml"/><Relationship Id="rId6" Type="http://schemas.openxmlformats.org/officeDocument/2006/relationships/slide" Target="slides/slide4.xml"/><Relationship Id="rId59" Type="http://schemas.openxmlformats.org/officeDocument/2006/relationships/notesMaster" Target="notesMasters/notesMaster1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8C53E6C-0563-4110-8ED5-B992D7F5FA70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418B0A2-40A7-43A5-A196-2FEDCBFE447C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3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3995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995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754C30F-620D-4521-8CC5-BDD872339FD6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smtClean="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E8D7A83-C4F9-4E1C-9C36-5AFE04D6DC12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8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9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892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.xml"/><Relationship Id="rId16" Type="http://schemas.openxmlformats.org/officeDocument/2006/relationships/image" Target="../media/image1.png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tags" Target="../tags/tag25.xml"/><Relationship Id="rId8" Type="http://schemas.openxmlformats.org/officeDocument/2006/relationships/tags" Target="../tags/tag24.xml"/><Relationship Id="rId7" Type="http://schemas.openxmlformats.org/officeDocument/2006/relationships/tags" Target="../tags/tag23.xml"/><Relationship Id="rId6" Type="http://schemas.openxmlformats.org/officeDocument/2006/relationships/tags" Target="../tags/tag22.xml"/><Relationship Id="rId5" Type="http://schemas.openxmlformats.org/officeDocument/2006/relationships/tags" Target="../tags/tag21.xml"/><Relationship Id="rId4" Type="http://schemas.openxmlformats.org/officeDocument/2006/relationships/tags" Target="../tags/tag20.xml"/><Relationship Id="rId3" Type="http://schemas.openxmlformats.org/officeDocument/2006/relationships/tags" Target="../tags/tag19.xml"/><Relationship Id="rId2" Type="http://schemas.openxmlformats.org/officeDocument/2006/relationships/tags" Target="../tags/tag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32.xml"/><Relationship Id="rId16" Type="http://schemas.openxmlformats.org/officeDocument/2006/relationships/image" Target="../media/image1.png"/><Relationship Id="rId15" Type="http://schemas.openxmlformats.org/officeDocument/2006/relationships/tags" Target="../tags/tag31.xml"/><Relationship Id="rId14" Type="http://schemas.openxmlformats.org/officeDocument/2006/relationships/tags" Target="../tags/tag30.xml"/><Relationship Id="rId13" Type="http://schemas.openxmlformats.org/officeDocument/2006/relationships/tags" Target="../tags/tag29.xml"/><Relationship Id="rId12" Type="http://schemas.openxmlformats.org/officeDocument/2006/relationships/tags" Target="../tags/tag28.xml"/><Relationship Id="rId11" Type="http://schemas.openxmlformats.org/officeDocument/2006/relationships/tags" Target="../tags/tag27.xml"/><Relationship Id="rId10" Type="http://schemas.openxmlformats.org/officeDocument/2006/relationships/tags" Target="../tags/tag26.xml"/><Relationship Id="rId1" Type="http://schemas.openxmlformats.org/officeDocument/2006/relationships/tags" Target="../tags/tag17.xml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48.xml"/><Relationship Id="rId16" Type="http://schemas.openxmlformats.org/officeDocument/2006/relationships/image" Target="../media/image1.png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tags" Target="../tags/tag33.xml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64.xml"/><Relationship Id="rId16" Type="http://schemas.openxmlformats.org/officeDocument/2006/relationships/image" Target="../media/image1.png"/><Relationship Id="rId15" Type="http://schemas.openxmlformats.org/officeDocument/2006/relationships/tags" Target="../tags/tag63.xml"/><Relationship Id="rId14" Type="http://schemas.openxmlformats.org/officeDocument/2006/relationships/tags" Target="../tags/tag62.xml"/><Relationship Id="rId13" Type="http://schemas.openxmlformats.org/officeDocument/2006/relationships/tags" Target="../tags/tag61.xml"/><Relationship Id="rId12" Type="http://schemas.openxmlformats.org/officeDocument/2006/relationships/tags" Target="../tags/tag60.xml"/><Relationship Id="rId11" Type="http://schemas.openxmlformats.org/officeDocument/2006/relationships/tags" Target="../tags/tag59.xml"/><Relationship Id="rId10" Type="http://schemas.openxmlformats.org/officeDocument/2006/relationships/tags" Target="../tags/tag58.xml"/><Relationship Id="rId1" Type="http://schemas.openxmlformats.org/officeDocument/2006/relationships/tags" Target="../tags/tag49.xml"/></Relationships>
</file>

<file path=ppt/slides/_rels/slide45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tags" Target="../tags/tag68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80.xml"/><Relationship Id="rId16" Type="http://schemas.openxmlformats.org/officeDocument/2006/relationships/image" Target="../media/image1.png"/><Relationship Id="rId15" Type="http://schemas.openxmlformats.org/officeDocument/2006/relationships/tags" Target="../tags/tag79.xml"/><Relationship Id="rId14" Type="http://schemas.openxmlformats.org/officeDocument/2006/relationships/tags" Target="../tags/tag78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tags" Target="../tags/tag65.xml"/></Relationships>
</file>

<file path=ppt/slides/_rels/slide4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96.xml"/><Relationship Id="rId16" Type="http://schemas.openxmlformats.org/officeDocument/2006/relationships/image" Target="../media/image1.png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47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12.xml"/><Relationship Id="rId16" Type="http://schemas.openxmlformats.org/officeDocument/2006/relationships/image" Target="../media/image1.png"/><Relationship Id="rId15" Type="http://schemas.openxmlformats.org/officeDocument/2006/relationships/tags" Target="../tags/tag111.xml"/><Relationship Id="rId14" Type="http://schemas.openxmlformats.org/officeDocument/2006/relationships/tags" Target="../tags/tag110.xml"/><Relationship Id="rId13" Type="http://schemas.openxmlformats.org/officeDocument/2006/relationships/tags" Target="../tags/tag109.xml"/><Relationship Id="rId12" Type="http://schemas.openxmlformats.org/officeDocument/2006/relationships/tags" Target="../tags/tag108.xml"/><Relationship Id="rId11" Type="http://schemas.openxmlformats.org/officeDocument/2006/relationships/tags" Target="../tags/tag107.xml"/><Relationship Id="rId10" Type="http://schemas.openxmlformats.org/officeDocument/2006/relationships/tags" Target="../tags/tag106.xml"/><Relationship Id="rId1" Type="http://schemas.openxmlformats.org/officeDocument/2006/relationships/tags" Target="../tags/tag97.xml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28.xml"/><Relationship Id="rId16" Type="http://schemas.openxmlformats.org/officeDocument/2006/relationships/image" Target="../media/image1.png"/><Relationship Id="rId15" Type="http://schemas.openxmlformats.org/officeDocument/2006/relationships/tags" Target="../tags/tag127.xml"/><Relationship Id="rId14" Type="http://schemas.openxmlformats.org/officeDocument/2006/relationships/tags" Target="../tags/tag126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tags" Target="../tags/tag113.xml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tags" Target="../tags/tag137.xml"/><Relationship Id="rId8" Type="http://schemas.openxmlformats.org/officeDocument/2006/relationships/tags" Target="../tags/tag136.xml"/><Relationship Id="rId7" Type="http://schemas.openxmlformats.org/officeDocument/2006/relationships/tags" Target="../tags/tag135.xml"/><Relationship Id="rId6" Type="http://schemas.openxmlformats.org/officeDocument/2006/relationships/tags" Target="../tags/tag134.xml"/><Relationship Id="rId5" Type="http://schemas.openxmlformats.org/officeDocument/2006/relationships/tags" Target="../tags/tag133.xml"/><Relationship Id="rId4" Type="http://schemas.openxmlformats.org/officeDocument/2006/relationships/tags" Target="../tags/tag132.xml"/><Relationship Id="rId3" Type="http://schemas.openxmlformats.org/officeDocument/2006/relationships/tags" Target="../tags/tag131.xml"/><Relationship Id="rId2" Type="http://schemas.openxmlformats.org/officeDocument/2006/relationships/tags" Target="../tags/tag130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44.xml"/><Relationship Id="rId16" Type="http://schemas.openxmlformats.org/officeDocument/2006/relationships/image" Target="../media/image1.png"/><Relationship Id="rId15" Type="http://schemas.openxmlformats.org/officeDocument/2006/relationships/tags" Target="../tags/tag143.xml"/><Relationship Id="rId14" Type="http://schemas.openxmlformats.org/officeDocument/2006/relationships/tags" Target="../tags/tag142.xml"/><Relationship Id="rId13" Type="http://schemas.openxmlformats.org/officeDocument/2006/relationships/tags" Target="../tags/tag141.xml"/><Relationship Id="rId12" Type="http://schemas.openxmlformats.org/officeDocument/2006/relationships/tags" Target="../tags/tag140.xml"/><Relationship Id="rId11" Type="http://schemas.openxmlformats.org/officeDocument/2006/relationships/tags" Target="../tags/tag139.xml"/><Relationship Id="rId10" Type="http://schemas.openxmlformats.org/officeDocument/2006/relationships/tags" Target="../tags/tag138.xml"/><Relationship Id="rId1" Type="http://schemas.openxmlformats.org/officeDocument/2006/relationships/tags" Target="../tags/tag12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60.xml"/><Relationship Id="rId16" Type="http://schemas.openxmlformats.org/officeDocument/2006/relationships/image" Target="../media/image1.png"/><Relationship Id="rId15" Type="http://schemas.openxmlformats.org/officeDocument/2006/relationships/tags" Target="../tags/tag159.xml"/><Relationship Id="rId14" Type="http://schemas.openxmlformats.org/officeDocument/2006/relationships/tags" Target="../tags/tag158.xml"/><Relationship Id="rId13" Type="http://schemas.openxmlformats.org/officeDocument/2006/relationships/tags" Target="../tags/tag157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tags" Target="../tags/tag145.xml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tags" Target="../tags/tag169.xml"/><Relationship Id="rId8" Type="http://schemas.openxmlformats.org/officeDocument/2006/relationships/tags" Target="../tags/tag168.xml"/><Relationship Id="rId7" Type="http://schemas.openxmlformats.org/officeDocument/2006/relationships/tags" Target="../tags/tag167.xml"/><Relationship Id="rId6" Type="http://schemas.openxmlformats.org/officeDocument/2006/relationships/tags" Target="../tags/tag166.xml"/><Relationship Id="rId5" Type="http://schemas.openxmlformats.org/officeDocument/2006/relationships/tags" Target="../tags/tag165.xml"/><Relationship Id="rId4" Type="http://schemas.openxmlformats.org/officeDocument/2006/relationships/tags" Target="../tags/tag164.xml"/><Relationship Id="rId3" Type="http://schemas.openxmlformats.org/officeDocument/2006/relationships/tags" Target="../tags/tag163.xml"/><Relationship Id="rId2" Type="http://schemas.openxmlformats.org/officeDocument/2006/relationships/tags" Target="../tags/tag16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76.xml"/><Relationship Id="rId16" Type="http://schemas.openxmlformats.org/officeDocument/2006/relationships/image" Target="../media/image1.png"/><Relationship Id="rId15" Type="http://schemas.openxmlformats.org/officeDocument/2006/relationships/tags" Target="../tags/tag175.xml"/><Relationship Id="rId14" Type="http://schemas.openxmlformats.org/officeDocument/2006/relationships/tags" Target="../tags/tag174.xml"/><Relationship Id="rId13" Type="http://schemas.openxmlformats.org/officeDocument/2006/relationships/tags" Target="../tags/tag173.xml"/><Relationship Id="rId12" Type="http://schemas.openxmlformats.org/officeDocument/2006/relationships/tags" Target="../tags/tag172.xml"/><Relationship Id="rId11" Type="http://schemas.openxmlformats.org/officeDocument/2006/relationships/tags" Target="../tags/tag171.xml"/><Relationship Id="rId10" Type="http://schemas.openxmlformats.org/officeDocument/2006/relationships/tags" Target="../tags/tag170.xml"/><Relationship Id="rId1" Type="http://schemas.openxmlformats.org/officeDocument/2006/relationships/tags" Target="../tags/tag161.xml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tags" Target="../tags/tag183.xml"/><Relationship Id="rId6" Type="http://schemas.openxmlformats.org/officeDocument/2006/relationships/tags" Target="../tags/tag182.xml"/><Relationship Id="rId5" Type="http://schemas.openxmlformats.org/officeDocument/2006/relationships/tags" Target="../tags/tag181.xml"/><Relationship Id="rId4" Type="http://schemas.openxmlformats.org/officeDocument/2006/relationships/tags" Target="../tags/tag180.xml"/><Relationship Id="rId3" Type="http://schemas.openxmlformats.org/officeDocument/2006/relationships/tags" Target="../tags/tag179.xml"/><Relationship Id="rId2" Type="http://schemas.openxmlformats.org/officeDocument/2006/relationships/tags" Target="../tags/tag17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192.xml"/><Relationship Id="rId16" Type="http://schemas.openxmlformats.org/officeDocument/2006/relationships/image" Target="../media/image1.png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tags" Target="../tags/tag177.xml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tags" Target="../tags/tag200.xml"/><Relationship Id="rId8" Type="http://schemas.openxmlformats.org/officeDocument/2006/relationships/image" Target="../media/image1.png"/><Relationship Id="rId7" Type="http://schemas.openxmlformats.org/officeDocument/2006/relationships/tags" Target="../tags/tag199.xml"/><Relationship Id="rId6" Type="http://schemas.openxmlformats.org/officeDocument/2006/relationships/tags" Target="../tags/tag198.xml"/><Relationship Id="rId5" Type="http://schemas.openxmlformats.org/officeDocument/2006/relationships/tags" Target="../tags/tag197.xml"/><Relationship Id="rId4" Type="http://schemas.openxmlformats.org/officeDocument/2006/relationships/tags" Target="../tags/tag196.xml"/><Relationship Id="rId3" Type="http://schemas.openxmlformats.org/officeDocument/2006/relationships/tags" Target="../tags/tag195.xml"/><Relationship Id="rId2" Type="http://schemas.openxmlformats.org/officeDocument/2006/relationships/tags" Target="../tags/tag194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93.xml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tags" Target="../tags/tag209.xml"/><Relationship Id="rId8" Type="http://schemas.openxmlformats.org/officeDocument/2006/relationships/tags" Target="../tags/tag208.xml"/><Relationship Id="rId7" Type="http://schemas.openxmlformats.org/officeDocument/2006/relationships/tags" Target="../tags/tag207.xml"/><Relationship Id="rId6" Type="http://schemas.openxmlformats.org/officeDocument/2006/relationships/tags" Target="../tags/tag206.xml"/><Relationship Id="rId5" Type="http://schemas.openxmlformats.org/officeDocument/2006/relationships/tags" Target="../tags/tag205.xml"/><Relationship Id="rId4" Type="http://schemas.openxmlformats.org/officeDocument/2006/relationships/tags" Target="../tags/tag204.xml"/><Relationship Id="rId3" Type="http://schemas.openxmlformats.org/officeDocument/2006/relationships/tags" Target="../tags/tag203.xml"/><Relationship Id="rId2" Type="http://schemas.openxmlformats.org/officeDocument/2006/relationships/tags" Target="../tags/tag202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16.xml"/><Relationship Id="rId16" Type="http://schemas.openxmlformats.org/officeDocument/2006/relationships/image" Target="../media/image1.png"/><Relationship Id="rId15" Type="http://schemas.openxmlformats.org/officeDocument/2006/relationships/tags" Target="../tags/tag215.xml"/><Relationship Id="rId14" Type="http://schemas.openxmlformats.org/officeDocument/2006/relationships/tags" Target="../tags/tag214.xml"/><Relationship Id="rId13" Type="http://schemas.openxmlformats.org/officeDocument/2006/relationships/tags" Target="../tags/tag213.xml"/><Relationship Id="rId12" Type="http://schemas.openxmlformats.org/officeDocument/2006/relationships/tags" Target="../tags/tag212.xml"/><Relationship Id="rId11" Type="http://schemas.openxmlformats.org/officeDocument/2006/relationships/tags" Target="../tags/tag211.xml"/><Relationship Id="rId10" Type="http://schemas.openxmlformats.org/officeDocument/2006/relationships/tags" Target="../tags/tag210.xml"/><Relationship Id="rId1" Type="http://schemas.openxmlformats.org/officeDocument/2006/relationships/tags" Target="../tags/tag201.xml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tags" Target="../tags/tag225.xml"/><Relationship Id="rId8" Type="http://schemas.openxmlformats.org/officeDocument/2006/relationships/tags" Target="../tags/tag224.xml"/><Relationship Id="rId7" Type="http://schemas.openxmlformats.org/officeDocument/2006/relationships/tags" Target="../tags/tag223.xml"/><Relationship Id="rId6" Type="http://schemas.openxmlformats.org/officeDocument/2006/relationships/tags" Target="../tags/tag222.xml"/><Relationship Id="rId5" Type="http://schemas.openxmlformats.org/officeDocument/2006/relationships/tags" Target="../tags/tag221.xml"/><Relationship Id="rId4" Type="http://schemas.openxmlformats.org/officeDocument/2006/relationships/tags" Target="../tags/tag220.xml"/><Relationship Id="rId3" Type="http://schemas.openxmlformats.org/officeDocument/2006/relationships/tags" Target="../tags/tag219.xml"/><Relationship Id="rId2" Type="http://schemas.openxmlformats.org/officeDocument/2006/relationships/tags" Target="../tags/tag218.xml"/><Relationship Id="rId18" Type="http://schemas.openxmlformats.org/officeDocument/2006/relationships/slideLayout" Target="../slideLayouts/slideLayout7.xml"/><Relationship Id="rId17" Type="http://schemas.openxmlformats.org/officeDocument/2006/relationships/tags" Target="../tags/tag232.xml"/><Relationship Id="rId16" Type="http://schemas.openxmlformats.org/officeDocument/2006/relationships/image" Target="../media/image1.png"/><Relationship Id="rId15" Type="http://schemas.openxmlformats.org/officeDocument/2006/relationships/tags" Target="../tags/tag231.xml"/><Relationship Id="rId14" Type="http://schemas.openxmlformats.org/officeDocument/2006/relationships/tags" Target="../tags/tag230.xml"/><Relationship Id="rId13" Type="http://schemas.openxmlformats.org/officeDocument/2006/relationships/tags" Target="../tags/tag229.xml"/><Relationship Id="rId12" Type="http://schemas.openxmlformats.org/officeDocument/2006/relationships/tags" Target="../tags/tag228.xml"/><Relationship Id="rId11" Type="http://schemas.openxmlformats.org/officeDocument/2006/relationships/tags" Target="../tags/tag227.xml"/><Relationship Id="rId10" Type="http://schemas.openxmlformats.org/officeDocument/2006/relationships/tags" Target="../tags/tag226.xml"/><Relationship Id="rId1" Type="http://schemas.openxmlformats.org/officeDocument/2006/relationships/tags" Target="../tags/tag2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7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 anchorCtr="0"/>
          <a:p>
            <a:pPr>
              <a:buClrTx/>
              <a:buSzTx/>
              <a:buFontTx/>
            </a:pPr>
            <a:r>
              <a:rPr lang="en-US" altLang="zh-CN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Chapter 7</a:t>
            </a:r>
            <a:endParaRPr lang="en-US" altLang="zh-CN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5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kumimoji="0" lang="en-US" altLang="zh-CN" sz="34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Operator Overloading</a:t>
            </a:r>
            <a:endParaRPr kumimoji="0" lang="zh-CN" altLang="zh-CN" sz="34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Rectangle 2"/>
          <p:cNvSpPr txBox="1"/>
          <p:nvPr/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eaLnBrk="0" hangingPunct="0">
              <a:buClrTx/>
              <a:buFontTx/>
            </a:pPr>
            <a:r>
              <a:rPr lang="en-US" altLang="zh-CN" sz="3500" dirty="0">
                <a:latin typeface="Arial" panose="020B0604020202020204" pitchFamily="34" charset="0"/>
                <a:ea typeface="宋体" panose="02010600030101010101" pitchFamily="2" charset="-122"/>
              </a:rPr>
              <a:t>4 Operators only overloaded with member functions</a:t>
            </a:r>
            <a:endParaRPr lang="en-US" altLang="zh-CN" sz="35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3314" name="Rectangle 4"/>
          <p:cNvSpPr/>
          <p:nvPr/>
        </p:nvSpPr>
        <p:spPr>
          <a:xfrm>
            <a:off x="755650" y="1989138"/>
            <a:ext cx="7777163" cy="4033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=   Assignment operator 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( )  Function call operator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[ ]  Subscripting operator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-&gt;  Class member access operator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Text Box 2"/>
          <p:cNvSpPr txBox="1"/>
          <p:nvPr/>
        </p:nvSpPr>
        <p:spPr>
          <a:xfrm>
            <a:off x="779463" y="1158875"/>
            <a:ext cx="7145337" cy="22923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7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Unary operators need one operand, the syntax of the operator is as following: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7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800" b="1" dirty="0" err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8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and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 err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38" name="Rectangle 5"/>
          <p:cNvSpPr>
            <a:spLocks noGrp="1"/>
          </p:cNvSpPr>
          <p:nvPr>
            <p:ph type="title"/>
          </p:nvPr>
        </p:nvSpPr>
        <p:spPr>
          <a:xfrm>
            <a:off x="250825" y="142875"/>
            <a:ext cx="7543800" cy="1295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Overloading Unary Operator</a:t>
            </a:r>
            <a:endParaRPr lang="en-US" altLang="zh-CN" dirty="0"/>
          </a:p>
        </p:txBody>
      </p:sp>
      <p:sp>
        <p:nvSpPr>
          <p:cNvPr id="241670" name="Text Box 6"/>
          <p:cNvSpPr txBox="1"/>
          <p:nvPr/>
        </p:nvSpPr>
        <p:spPr>
          <a:xfrm>
            <a:off x="806450" y="3609975"/>
            <a:ext cx="3933825" cy="216058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  <a:buClrTx/>
              <a:buFontTx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can be explained as</a:t>
            </a:r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. operator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or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ClrTx/>
              <a:buFontTx/>
            </a:pPr>
            <a:r>
              <a:rPr lang="en-US" altLang="zh-CN" sz="2800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operator </a:t>
            </a:r>
            <a:r>
              <a:rPr lang="en-US" altLang="zh-CN" sz="2800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( 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)</a:t>
            </a:r>
            <a:endParaRPr lang="en-US" altLang="zh-CN" sz="2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1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16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Text Box 6"/>
          <p:cNvSpPr txBox="1"/>
          <p:nvPr/>
        </p:nvSpPr>
        <p:spPr>
          <a:xfrm>
            <a:off x="779463" y="1165225"/>
            <a:ext cx="7145337" cy="14541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7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For binary operator op</a:t>
            </a:r>
            <a:r>
              <a:rPr lang="zh-CN" altLang="en-US" sz="24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zh-CN" altLang="en-US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70000"/>
              </a:lnSpc>
              <a:buClrTx/>
              <a:buFontTx/>
            </a:pPr>
            <a:r>
              <a:rPr lang="en-US" altLang="zh-CN" sz="2800" b="1" dirty="0" err="1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aa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bb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895" name="Text Box 7"/>
          <p:cNvSpPr txBox="1">
            <a:spLocks noChangeArrowheads="1"/>
          </p:cNvSpPr>
          <p:nvPr/>
        </p:nvSpPr>
        <p:spPr bwMode="auto">
          <a:xfrm>
            <a:off x="806450" y="2309813"/>
            <a:ext cx="3621088" cy="33305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Can be explained as</a:t>
            </a:r>
            <a:r>
              <a:rPr kumimoji="1" lang="zh-CN" altLang="en-US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：</a:t>
            </a:r>
            <a:endParaRPr kumimoji="1" lang="zh-CN" altLang="en-US" sz="24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zh-CN" altLang="en-US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. operator </a:t>
            </a:r>
            <a:r>
              <a:rPr kumimoji="1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bb )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endParaRPr kumimoji="1" lang="en-US" altLang="zh-CN" sz="2000" kern="1200" cap="none" spc="0" normalizeH="0" baseline="0" noProof="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dirty="0">
                <a:latin typeface="+mn-lt"/>
                <a:ea typeface="宋体" panose="02010600030101010101" pitchFamily="2" charset="-122"/>
                <a:cs typeface="+mn-cs"/>
              </a:rPr>
              <a:t>or</a:t>
            </a:r>
            <a:endParaRPr kumimoji="1" lang="en-US" altLang="zh-CN" sz="2400" kern="1200" cap="none" spc="0" normalizeH="0" baseline="0" noProof="0" dirty="0">
              <a:latin typeface="+mn-lt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9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operator </a:t>
            </a:r>
            <a:r>
              <a:rPr kumimoji="1" lang="en-US" altLang="zh-CN" sz="2000" b="1" i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 </a:t>
            </a:r>
            <a:r>
              <a:rPr kumimoji="1" lang="en-US" altLang="zh-CN" sz="2000" b="1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aa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, bb )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10"/>
          <p:cNvSpPr>
            <a:spLocks noGrp="1"/>
          </p:cNvSpPr>
          <p:nvPr>
            <p:ph type="title"/>
          </p:nvPr>
        </p:nvSpPr>
        <p:spPr>
          <a:xfrm>
            <a:off x="250825" y="133350"/>
            <a:ext cx="7543800" cy="12954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Overloading Binary Operator</a:t>
            </a:r>
            <a:endParaRPr lang="en-US" altLang="zh-CN" dirty="0"/>
          </a:p>
        </p:txBody>
      </p:sp>
      <p:sp>
        <p:nvSpPr>
          <p:cNvPr id="37899" name="Text Box 11"/>
          <p:cNvSpPr txBox="1"/>
          <p:nvPr/>
        </p:nvSpPr>
        <p:spPr>
          <a:xfrm>
            <a:off x="1258888" y="3249613"/>
            <a:ext cx="6834187" cy="16795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The operator is overloaded using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function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The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function is invoked by the left operand, and the left operand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is passed implicitly by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this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pointer. The function has only one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argument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00" name="Text Box 12"/>
          <p:cNvSpPr txBox="1"/>
          <p:nvPr/>
        </p:nvSpPr>
        <p:spPr>
          <a:xfrm>
            <a:off x="1428750" y="5643563"/>
            <a:ext cx="6564313" cy="8858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The operator is overloaded using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function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The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operands is passed by the actual arguments.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9" grpId="0"/>
      <p:bldP spid="3790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200" dirty="0"/>
              <a:t>Operator Functions As Class Members Vs. As Friend Functions</a:t>
            </a:r>
            <a:endParaRPr lang="en-US" altLang="zh-CN" sz="3200" dirty="0"/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539750" y="1825625"/>
            <a:ext cx="8229600" cy="4411663"/>
          </a:xfrm>
        </p:spPr>
        <p:txBody>
          <a:bodyPr vert="horz" wrap="square" lIns="91440" tIns="45720" rIns="91440" bIns="45720" anchor="t" anchorCtr="0"/>
          <a:p>
            <a:pPr lvl="1"/>
            <a:r>
              <a:rPr lang="en-US" altLang="zh-CN" dirty="0"/>
              <a:t>Member functions</a:t>
            </a:r>
            <a:endParaRPr lang="en-US" altLang="zh-CN" dirty="0"/>
          </a:p>
          <a:p>
            <a:pPr lvl="2"/>
            <a:r>
              <a:rPr lang="en-US" altLang="zh-CN" dirty="0"/>
              <a:t>Use </a:t>
            </a:r>
            <a:r>
              <a:rPr lang="en-US" altLang="zh-CN" b="1" i="1" dirty="0">
                <a:latin typeface="Courier New" panose="02070309020205020404" pitchFamily="49" charset="0"/>
              </a:rPr>
              <a:t>this</a:t>
            </a:r>
            <a:r>
              <a:rPr lang="en-US" altLang="zh-CN" dirty="0"/>
              <a:t> pointer to implicitly get left operand for binary operators (like </a:t>
            </a:r>
            <a:r>
              <a:rPr lang="en-US" altLang="zh-CN" b="1" dirty="0">
                <a:latin typeface="Courier New" panose="02070309020205020404" pitchFamily="49" charset="0"/>
              </a:rPr>
              <a:t>+</a:t>
            </a:r>
            <a:r>
              <a:rPr lang="en-US" altLang="zh-CN" dirty="0"/>
              <a:t>)</a:t>
            </a:r>
            <a:endParaRPr lang="en-US" altLang="zh-CN" dirty="0"/>
          </a:p>
          <a:p>
            <a:pPr lvl="2"/>
            <a:r>
              <a:rPr lang="en-US" altLang="zh-CN" dirty="0"/>
              <a:t>Leftmost object must be of same class as operator</a:t>
            </a:r>
            <a:endParaRPr lang="en-US" altLang="zh-CN" dirty="0"/>
          </a:p>
          <a:p>
            <a:pPr lvl="1"/>
            <a:r>
              <a:rPr lang="en-US" altLang="zh-CN" dirty="0"/>
              <a:t>Friend functions</a:t>
            </a:r>
            <a:endParaRPr lang="en-US" altLang="zh-CN" dirty="0"/>
          </a:p>
          <a:p>
            <a:pPr lvl="2"/>
            <a:r>
              <a:rPr lang="en-US" altLang="zh-CN" dirty="0"/>
              <a:t>Need parameters for both operands</a:t>
            </a:r>
            <a:endParaRPr lang="en-US" altLang="zh-CN" dirty="0"/>
          </a:p>
          <a:p>
            <a:pPr lvl="2"/>
            <a:r>
              <a:rPr lang="en-US" altLang="zh-CN" dirty="0"/>
              <a:t>Can have objects of different classes as operands</a:t>
            </a:r>
            <a:endParaRPr lang="en-US" altLang="zh-CN" dirty="0"/>
          </a:p>
          <a:p>
            <a:pPr lvl="2"/>
            <a:r>
              <a:rPr lang="en-US" altLang="zh-CN" dirty="0"/>
              <a:t>Must be a </a:t>
            </a:r>
            <a:r>
              <a:rPr lang="en-US" altLang="zh-CN" b="1" dirty="0">
                <a:latin typeface="Courier New" panose="02070309020205020404" pitchFamily="49" charset="0"/>
              </a:rPr>
              <a:t>friend</a:t>
            </a:r>
            <a:r>
              <a:rPr lang="en-US" altLang="zh-CN" dirty="0"/>
              <a:t> to access </a:t>
            </a:r>
            <a:r>
              <a:rPr lang="en-US" altLang="zh-CN" b="1" dirty="0">
                <a:latin typeface="Courier New" panose="02070309020205020404" pitchFamily="49" charset="0"/>
              </a:rPr>
              <a:t>private</a:t>
            </a:r>
            <a:r>
              <a:rPr lang="en-US" altLang="zh-CN" dirty="0"/>
              <a:t> or </a:t>
            </a:r>
            <a:r>
              <a:rPr lang="en-US" altLang="zh-CN" b="1" dirty="0">
                <a:latin typeface="Courier New" panose="02070309020205020404" pitchFamily="49" charset="0"/>
              </a:rPr>
              <a:t>protected</a:t>
            </a:r>
            <a:r>
              <a:rPr lang="en-US" altLang="zh-CN" dirty="0"/>
              <a:t> data</a:t>
            </a:r>
            <a:endParaRPr lang="en-US" altLang="zh-C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9" name="Rectang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sz="3500" dirty="0">
                <a:ea typeface="隶书" panose="02010509060101010101" pitchFamily="49" charset="-122"/>
              </a:rPr>
              <a:t>Ex. Overloading operators using member functions</a:t>
            </a:r>
            <a:endParaRPr lang="en-US" altLang="zh-CN" sz="3500" dirty="0">
              <a:ea typeface="隶书" panose="02010509060101010101" pitchFamily="49" charset="-122"/>
            </a:endParaRPr>
          </a:p>
        </p:txBody>
      </p:sp>
      <p:sp>
        <p:nvSpPr>
          <p:cNvPr id="41990" name="Text Box 6"/>
          <p:cNvSpPr txBox="1"/>
          <p:nvPr/>
        </p:nvSpPr>
        <p:spPr>
          <a:xfrm>
            <a:off x="990600" y="2112963"/>
            <a:ext cx="7239000" cy="2865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2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Create a class named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three_d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class </a:t>
            </a:r>
            <a:r>
              <a:rPr lang="en-US" altLang="zh-CN" sz="2400" dirty="0" err="1">
                <a:latin typeface="Arial" panose="020B0604020202020204" pitchFamily="34" charset="0"/>
                <a:ea typeface="宋体" panose="02010600030101010101" pitchFamily="2" charset="-122"/>
              </a:rPr>
              <a:t>three_d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contains the 3D coordinate of a point in 3D space. Overload the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,++ and </a:t>
            </a:r>
            <a:r>
              <a:rPr lang="zh-CN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=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operators for the class.</a:t>
            </a: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75"/>
                                        <p:tgtEl>
                                          <p:spTgt spid="41990">
                                            <p:txEl>
                                              <p:charRg st="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9" grpId="0"/>
      <p:bldP spid="41990" grpId="0" advAuto="100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3" name="Text Box 5"/>
          <p:cNvSpPr txBox="1"/>
          <p:nvPr/>
        </p:nvSpPr>
        <p:spPr>
          <a:xfrm>
            <a:off x="990600" y="1122363"/>
            <a:ext cx="7239000" cy="47085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 include &lt; iostream . h 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 three_d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 x , y , z ;		// 3_d coordinates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public 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 operator +  ( const three_d  &amp; t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重载“+”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 &amp; operator =  ( const three_d &amp;  t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重载“=”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&amp;  operator  ++  (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重载“++”</a:t>
            </a:r>
            <a:endParaRPr lang="zh-CN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show (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 assign ( int  mx ,  int  my ,  int  mz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7" name="Text Box 5"/>
          <p:cNvSpPr txBox="1"/>
          <p:nvPr/>
        </p:nvSpPr>
        <p:spPr>
          <a:xfrm>
            <a:off x="492125" y="1533525"/>
            <a:ext cx="8018463" cy="39703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  three_d :: operator +  ( three_d  t )	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重载“+”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  temp 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temp . x = x + t . x ;  temp . y = y + t . y ;  temp . z = z + t . z 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return   temp 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 &amp;  three_d :: operator = (const three_d  &amp;t )  </a:t>
            </a:r>
            <a:r>
              <a:rPr lang="en-US" altLang="zh-CN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重载“=”</a:t>
            </a:r>
            <a:endParaRPr lang="zh-CN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zh-CN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= t . x ;  y = t . y ;   z = t . z ;    return  * this ;  }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&amp; three_d :: operator + + ( )	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重载一元运算符“+ +”</a:t>
            </a:r>
            <a:endParaRPr lang="zh-CN" altLang="zh-CN" sz="2000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zh-CN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+ + ;  y + + ;   z + + ;   return  * this ; }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4037">
                                            <p:txEl>
                                              <p:charRg st="0" end="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57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4037">
                                            <p:txEl>
                                              <p:charRg st="57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7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4037">
                                            <p:txEl>
                                              <p:charRg st="75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4037">
                                            <p:txEl>
                                              <p:charRg st="148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166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4037">
                                            <p:txEl>
                                              <p:charRg st="166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168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4037">
                                            <p:txEl>
                                              <p:charRg st="168" end="2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226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4037">
                                            <p:txEl>
                                              <p:charRg st="226" end="2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290" end="3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4037">
                                            <p:txEl>
                                              <p:charRg st="290" end="3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>
                                            <p:txEl>
                                              <p:charRg st="343" end="3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4037">
                                            <p:txEl>
                                              <p:charRg st="343" end="3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ext Box 6"/>
          <p:cNvSpPr txBox="1"/>
          <p:nvPr/>
        </p:nvSpPr>
        <p:spPr>
          <a:xfrm>
            <a:off x="762000" y="1196975"/>
            <a:ext cx="6248400" cy="10795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6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There are two ways in using  + + and  - -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Prefix operator</a:t>
            </a:r>
            <a:r>
              <a:rPr lang="zh-CN" altLang="en-US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+ + aa;		- -aa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2" name="Rectangle 7"/>
          <p:cNvSpPr/>
          <p:nvPr/>
        </p:nvSpPr>
        <p:spPr>
          <a:xfrm>
            <a:off x="887413" y="3284538"/>
            <a:ext cx="5319712" cy="495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ctr"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Postfix operator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aa + + ;		aa - -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0" name="Text Box 8"/>
          <p:cNvSpPr txBox="1"/>
          <p:nvPr/>
        </p:nvSpPr>
        <p:spPr>
          <a:xfrm>
            <a:off x="1258888" y="2263775"/>
            <a:ext cx="7119937" cy="14763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 using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function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  aa . operator + + (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 using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function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operator + + ( X &amp; aa )	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Text Box 9"/>
          <p:cNvSpPr txBox="1"/>
          <p:nvPr/>
        </p:nvSpPr>
        <p:spPr>
          <a:xfrm>
            <a:off x="1219200" y="3859213"/>
            <a:ext cx="7497763" cy="1384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Overloaded using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function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</a:t>
            </a:r>
            <a:r>
              <a:rPr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aa . operator + + (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Overloaded using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function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      operator + + ( X &amp; aa 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)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40000"/>
              </a:lnSpc>
              <a:buClrTx/>
              <a:buFontTx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485" name="Rectangle 1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371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Overloading ++ and --</a:t>
            </a:r>
            <a:endParaRPr lang="en-US" altLang="zh-CN" dirty="0"/>
          </a:p>
        </p:txBody>
      </p:sp>
      <p:sp>
        <p:nvSpPr>
          <p:cNvPr id="64526" name="Rectangle 14"/>
          <p:cNvSpPr/>
          <p:nvPr/>
        </p:nvSpPr>
        <p:spPr>
          <a:xfrm>
            <a:off x="827088" y="5046663"/>
            <a:ext cx="7993062" cy="11906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argument is used to indicate that the function is to be invoked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for postfix application of ++ or --. This </a:t>
            </a:r>
            <a:r>
              <a:rPr lang="en-US" altLang="zh-CN" b="1" i="1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is never used; the argument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 is simply a </a:t>
            </a:r>
            <a:r>
              <a:rPr lang="en-US" altLang="zh-CN" b="1" i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dummy</a:t>
            </a:r>
            <a:r>
              <a:rPr lang="en-US" altLang="zh-CN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used to distinguish between prefix and postfix.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For example:	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 + + ;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	equivalent to	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i + + </a:t>
            </a:r>
            <a:r>
              <a:rPr lang="zh-CN" altLang="en-US" b="1" dirty="0">
                <a:latin typeface="Arial" panose="020B0604020202020204" pitchFamily="34" charset="0"/>
                <a:ea typeface="宋体" panose="02010600030101010101" pitchFamily="2" charset="-122"/>
              </a:rPr>
              <a:t>＝</a:t>
            </a: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0 ;</a:t>
            </a:r>
            <a:endParaRPr lang="en-US" altLang="zh-CN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4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>
                                            <p:txEl>
                                              <p:charRg st="58" end="1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>
                                            <p:txEl>
                                              <p:charRg st="65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4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0" grpId="0"/>
      <p:bldP spid="64521" grpId="0"/>
      <p:bldP spid="6452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42" name="Text Box 6"/>
          <p:cNvSpPr txBox="1"/>
          <p:nvPr/>
        </p:nvSpPr>
        <p:spPr>
          <a:xfrm>
            <a:off x="762000" y="1765300"/>
            <a:ext cx="7485063" cy="40640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 using member function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60000"/>
              </a:lnSpc>
              <a:buClrTx/>
              <a:buFontTx/>
            </a:pP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 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 public :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&amp;  operator  + + (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prefix</a:t>
            </a:r>
            <a:endParaRPr lang="en-US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 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</a:t>
            </a:r>
            <a:r>
              <a:rPr lang="en-US" altLang="en-US" sz="20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 + + ( int )</a:t>
            </a:r>
            <a:r>
              <a:rPr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postfix</a:t>
            </a:r>
            <a:endParaRPr lang="en-US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90000"/>
              </a:lnSpc>
              <a:buClrTx/>
              <a:buFontTx/>
            </a:pP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f ( X  a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 + + a ;	   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equivalent to a . operator + + ( ) ;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a + + ;	   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equivalent to  a . operator + + ( 0 ) ;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506" name="Rectangle 1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371600"/>
          </a:xfrm>
        </p:spPr>
        <p:txBody>
          <a:bodyPr vert="horz" wrap="square" lIns="91440" tIns="45720" rIns="91440" bIns="45720" anchor="ctr" anchorCtr="0"/>
          <a:p>
            <a:r>
              <a:rPr lang="en-US" altLang="zh-CN" dirty="0"/>
              <a:t>Overloading ++ and --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charRg st="133" end="1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charRg st="15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>
                                            <p:txEl>
                                              <p:charRg st="165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304800" y="239713"/>
            <a:ext cx="8458200" cy="650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include&lt;iostream.h&gt;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Increase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public :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Increase ( ) { value=0; }     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void  display( )  const { cout&lt;&lt;value&lt;&lt;‘\n’; }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Increase  operator ++ ( ) ;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Increase  operator ++ ( int )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private: 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unsigned  value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Increase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Increase :: operator ++ ( )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prefix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value + + ;   return *this ; }	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Increase  Increase :: operator ++ ( int )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postfix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Increase  temp;   temp.value = value + + ;   return  temp; }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void  main( )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Increase   a ,  b , n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 = n + + ;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n.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display( ) ;   a.display( )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b = + + n ;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n.display( ) ; </a:t>
            </a: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b.display( ) ;</a:t>
            </a:r>
            <a:endParaRPr kumimoji="1" lang="zh-CN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4" name="直接连接符 3"/>
          <p:cNvCxnSpPr/>
          <p:nvPr/>
        </p:nvCxnSpPr>
        <p:spPr>
          <a:xfrm>
            <a:off x="304800" y="4005263"/>
            <a:ext cx="14589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4800" y="4652963"/>
            <a:ext cx="109061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296" end="3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4">
                                            <p:txEl>
                                              <p:charRg st="383" end="4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/>
          <p:nvPr/>
        </p:nvSpPr>
        <p:spPr>
          <a:xfrm>
            <a:off x="104775" y="1116013"/>
            <a:ext cx="5076825" cy="55895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class complex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{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public: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complex(double x = 0, double y = 0)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	re = x; 	im = y;	}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complex Add(complex&amp; c)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    {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	double t1 = re+c.re; 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	double t2= im+c.im;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	return complex(t1,t2);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}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private: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	double re, im;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tx2"/>
              </a:buClr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楷体_GB2312" pitchFamily="49" charset="-122"/>
              </a:rPr>
              <a:t>};</a:t>
            </a:r>
            <a:endParaRPr lang="en-US" altLang="zh-CN" sz="24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2" name="Rectangle 3"/>
          <p:cNvSpPr/>
          <p:nvPr/>
        </p:nvSpPr>
        <p:spPr>
          <a:xfrm>
            <a:off x="5257800" y="1268413"/>
            <a:ext cx="3816350" cy="246538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complex c, c1, c2(5.5, 2);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 = c1.Add(c2);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tx2"/>
              </a:buClr>
              <a:buSzPct val="75000"/>
              <a:buFont typeface="Monotype Sorts" pitchFamily="2" charset="2"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24964" name="AutoShape 4"/>
          <p:cNvSpPr/>
          <p:nvPr/>
        </p:nvSpPr>
        <p:spPr>
          <a:xfrm>
            <a:off x="4572000" y="4357688"/>
            <a:ext cx="4191000" cy="1355725"/>
          </a:xfrm>
          <a:prstGeom prst="wedgeRoundRectCallout">
            <a:avLst>
              <a:gd name="adj1" fmla="val -2083"/>
              <a:gd name="adj2" fmla="val -140167"/>
              <a:gd name="adj3" fmla="val 16667"/>
            </a:avLst>
          </a:prstGeom>
          <a:solidFill>
            <a:srgbClr val="FFCC00"/>
          </a:solidFill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p>
            <a:pPr eaLnBrk="0" hangingPunct="0"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 fact, we hope to write as follows: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  <a:buFontTx/>
            </a:pPr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 = c1 + c2;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24" name="Rectangle 5"/>
          <p:cNvSpPr/>
          <p:nvPr/>
        </p:nvSpPr>
        <p:spPr>
          <a:xfrm>
            <a:off x="684213" y="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p>
            <a:pPr algn="ctr">
              <a:buClrTx/>
              <a:buFontTx/>
            </a:pPr>
            <a:r>
              <a:rPr lang="en-US" altLang="zh-CN" sz="3900" dirty="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Operator Overloading</a:t>
            </a:r>
            <a:endParaRPr lang="en-US" altLang="zh-CN" sz="3900" dirty="0">
              <a:solidFill>
                <a:schemeClr val="tx2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6" name="Text Box 6"/>
          <p:cNvSpPr txBox="1"/>
          <p:nvPr/>
        </p:nvSpPr>
        <p:spPr>
          <a:xfrm>
            <a:off x="762000" y="1422400"/>
            <a:ext cx="8001000" cy="47498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Overload using friend function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260000"/>
              </a:lnSpc>
              <a:buClrTx/>
              <a:buFontTx/>
            </a:pPr>
            <a:r>
              <a:rPr lang="en-US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 Y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 public :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X &amp;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 + + ( Y &amp;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+ + a 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   </a:t>
            </a:r>
            <a:r>
              <a: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X </a:t>
            </a:r>
            <a:r>
              <a:rPr lang="en-US" altLang="zh-CN" sz="2000" b="1" dirty="0">
                <a:solidFill>
                  <a:srgbClr val="FF9933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 + + ( Y &amp; ,  int )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a + +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）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9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void  g ( Y  a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{ + + a ;	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operator + + ( a 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a + + ;		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operator + + ( a , 0 )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operator + + ( a ) ;	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 operator + + ( a , 0 ) ; 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4" name="Rectangle 1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Overloading ++ and --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6566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6566">
                                            <p:txEl>
                                              <p:charRg st="31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41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66566">
                                            <p:txEl>
                                              <p:charRg st="41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00" end="1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6566">
                                            <p:txEl>
                                              <p:charRg st="100" end="16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60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66566">
                                            <p:txEl>
                                              <p:charRg st="160" end="1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63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66566">
                                            <p:txEl>
                                              <p:charRg st="163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181" end="2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66566">
                                            <p:txEl>
                                              <p:charRg st="181" end="2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17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6566">
                                            <p:txEl>
                                              <p:charRg st="217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58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6566">
                                            <p:txEl>
                                              <p:charRg st="258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285" end="3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6566">
                                            <p:txEl>
                                              <p:charRg st="285" end="3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>
                                            <p:txEl>
                                              <p:charRg st="316" end="3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66566">
                                            <p:txEl>
                                              <p:charRg st="316" end="3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6" grpId="0" advAuto="100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7" name="Text Box 5"/>
          <p:cNvSpPr txBox="1"/>
          <p:nvPr/>
        </p:nvSpPr>
        <p:spPr>
          <a:xfrm>
            <a:off x="304800" y="214313"/>
            <a:ext cx="8458200" cy="68405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include&lt;iostream.h&gt;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 Increase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public :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Increase ( ) { value = 0 ; }     void  display ( )  const { cout&lt;&lt;value&lt;&lt;‘\n’; }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zh-CN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Increase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&amp;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operator  + + ( Increase &amp; )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</a:t>
            </a: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Increase   operator  + + ( Increase &amp; ,  int )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private :  unsigned  value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  </a:t>
            </a:r>
            <a:r>
              <a:rPr lang="en-US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&amp; </a:t>
            </a:r>
            <a:r>
              <a:rPr lang="zh-CN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operator + + ( Increase &amp; a ) </a:t>
            </a:r>
            <a:r>
              <a:rPr lang="zh-CN" altLang="zh-CN" dirty="0">
                <a:latin typeface="Arial" panose="020B0604020202020204" pitchFamily="34" charset="0"/>
                <a:ea typeface="宋体" panose="02010600030101010101" pitchFamily="2" charset="-122"/>
              </a:rPr>
              <a:t>// 前缀</a:t>
            </a:r>
            <a:endParaRPr lang="zh-CN" altLang="en-US" sz="2000" b="1" dirty="0">
              <a:solidFill>
                <a:srgbClr val="CC33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solidFill>
                  <a:srgbClr val="CC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a.value + + ;   return  a ; }	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Increase  operator + + ( Increase  &amp; a,  int )</a:t>
            </a: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// 后缀</a:t>
            </a:r>
            <a:endParaRPr lang="zh-CN" altLang="zh-CN" sz="2000" b="1" dirty="0">
              <a:solidFill>
                <a:srgbClr val="FF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solidFill>
                  <a:srgbClr val="FF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Increase  temp(a) ;   a.value + + ;   return  temp; }</a:t>
            </a:r>
            <a:endParaRPr lang="zh-CN" altLang="zh-CN" sz="2000" b="1" dirty="0">
              <a:solidFill>
                <a:srgbClr val="FF99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 main ( )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Increase   a, b, n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 int  i = 0 ; i &lt; 10 ; i + + )  a = n + +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cout &lt;&lt;“n=”;    n.display( ) ;   cout &lt;&lt;“a=”;   a.display( )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for ( i = 0 ; i &lt; 10 ; i + + )  b = + + n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cout &lt;&lt;“n=” ;   n.display( ) ;   cout &lt;&lt;“b=”;   b.display( ) ;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zh-CN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zh-CN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283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331" end="3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364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416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472" end="4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487" end="5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10" end="5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561" end="6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626" end="6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672" end="7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7">
                                            <p:txEl>
                                              <p:charRg st="737" end="7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62" name="Text Box 6"/>
          <p:cNvSpPr txBox="1"/>
          <p:nvPr/>
        </p:nvSpPr>
        <p:spPr>
          <a:xfrm>
            <a:off x="533400" y="1762125"/>
            <a:ext cx="7275513" cy="262572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60000"/>
              </a:lnSpc>
              <a:buClrTx/>
              <a:buFontTx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 &amp;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X :: operator = (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const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X &amp; from)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{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	 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// copy data from </a:t>
            </a:r>
            <a:r>
              <a:rPr lang="en-US" altLang="zh-CN" b="1" i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from</a:t>
            </a:r>
            <a:r>
              <a:rPr lang="en-US" altLang="zh-CN" b="1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argument</a:t>
            </a:r>
            <a:r>
              <a:rPr lang="en-US" altLang="zh-CN" dirty="0">
                <a:solidFill>
                  <a:schemeClr val="bg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2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Overload assignment operator</a:t>
            </a:r>
            <a:endParaRPr lang="en-US" altLang="zh-CN" dirty="0"/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1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70662">
                                            <p:txEl>
                                              <p:charRg st="1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0662">
                                            <p:txEl>
                                              <p:charRg st="43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70662">
                                            <p:txEl>
                                              <p:charRg st="48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70662">
                                            <p:txEl>
                                              <p:charRg st="85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2" grpId="0" advAuto="100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8421" name="Text Box 5"/>
          <p:cNvSpPr txBox="1"/>
          <p:nvPr/>
        </p:nvSpPr>
        <p:spPr>
          <a:xfrm>
            <a:off x="762000" y="379413"/>
            <a:ext cx="5681663" cy="62992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  <a:buClrTx/>
              <a:buFontTx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 three_d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  int  x , y , z ;		//3_d coordinates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public 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&amp; operator = ( three_d &amp; t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three_d  operator ++ ( ) ;	    void  show (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void  assign ( int  mx ,  int  my ,  int  mz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three_d &amp; three_d :: operator = ( three_d &amp; 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66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x = t . x ;  y = t . y ;   z = t . z ;   return * this ;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其它成员函数定义</a:t>
            </a:r>
            <a:endParaRPr lang="zh-CN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main (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three_d   a , b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a . assign ( 1 , 2 , 3 ) ;     b. assign ( 10 , 10 , 10 )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 b = a ) + +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a . show ( ) ;      b. show (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" name="Group 6"/>
          <p:cNvGrpSpPr/>
          <p:nvPr/>
        </p:nvGrpSpPr>
        <p:grpSpPr>
          <a:xfrm>
            <a:off x="6521450" y="2117725"/>
            <a:ext cx="2470150" cy="1387475"/>
            <a:chOff x="4012" y="806"/>
            <a:chExt cx="1556" cy="874"/>
          </a:xfrm>
        </p:grpSpPr>
        <p:sp>
          <p:nvSpPr>
            <p:cNvPr id="26627" name="Text Box 7"/>
            <p:cNvSpPr txBox="1"/>
            <p:nvPr/>
          </p:nvSpPr>
          <p:spPr>
            <a:xfrm>
              <a:off x="4032" y="806"/>
              <a:ext cx="672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  <a:buClrTx/>
                <a:buFontTx/>
              </a:pPr>
              <a:r>
                <a:rPr lang="en-US" altLang="zh-CN" sz="2000" b="1" dirty="0">
                  <a:solidFill>
                    <a:schemeClr val="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output</a:t>
              </a:r>
              <a:endParaRPr lang="en-US" altLang="zh-CN" sz="2000" b="1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6628" name="Text Box 8"/>
            <p:cNvSpPr txBox="1"/>
            <p:nvPr/>
          </p:nvSpPr>
          <p:spPr>
            <a:xfrm>
              <a:off x="4012" y="1084"/>
              <a:ext cx="1556" cy="596"/>
            </a:xfrm>
            <a:prstGeom prst="rect">
              <a:avLst/>
            </a:prstGeom>
            <a:solidFill>
              <a:schemeClr val="tx1"/>
            </a:solidFill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140000"/>
                </a:lnSpc>
                <a:buClrTx/>
                <a:buFontTx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1 , 2 , 3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140000"/>
                </a:lnSpc>
                <a:buClrTx/>
                <a:buFontTx/>
              </a:pPr>
              <a:r>
                <a:rPr lang="en-US" altLang="zh-CN" sz="2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2 , 3 , 4</a:t>
              </a:r>
              <a:endParaRPr lang="en-US" altLang="zh-CN" sz="2000" b="1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88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Text Box 4"/>
          <p:cNvSpPr txBox="1"/>
          <p:nvPr/>
        </p:nvSpPr>
        <p:spPr>
          <a:xfrm>
            <a:off x="395288" y="1700213"/>
            <a:ext cx="7620000" cy="18161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C++ will give every class a default assignment.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Here is a question: 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buClrTx/>
              <a:buFontTx/>
            </a:pP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800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When shall we need define an assignment?</a:t>
            </a:r>
            <a:endParaRPr lang="en-US" altLang="zh-CN" sz="2800" b="1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Rectangle 3"/>
          <p:cNvSpPr/>
          <p:nvPr/>
        </p:nvSpPr>
        <p:spPr>
          <a:xfrm>
            <a:off x="71438" y="476250"/>
            <a:ext cx="4968875" cy="633888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&lt;iostream.h&gt;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vector 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private: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int *v;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int size;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public: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vector(int i)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{  size=i; v = new int[i]; 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~vector(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{    delete[ ] v;  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vector &amp; operator = (const vector &amp; obj);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Int main(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vector v1(10), v2(20);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……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v1=v2;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hangingPunct="0"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…….}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8727" name="Text Box 7"/>
          <p:cNvSpPr txBox="1"/>
          <p:nvPr/>
        </p:nvSpPr>
        <p:spPr>
          <a:xfrm>
            <a:off x="4932363" y="928688"/>
            <a:ext cx="4140200" cy="49688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vector &amp; vector:: operator=(const vector &amp; obj)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if( &amp;obj==this) return *this;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if (size&gt;0)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delete [ ] v;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size=obj.size;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v=new int [size];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assert(v);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for (i=0;i&lt;size;i++)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v[i]=obj.v[i];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return * this;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5" name="直接连接符 4"/>
          <p:cNvCxnSpPr/>
          <p:nvPr/>
        </p:nvCxnSpPr>
        <p:spPr>
          <a:xfrm rot="5400000">
            <a:off x="1857375" y="3714750"/>
            <a:ext cx="5859463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4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86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105" end="1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13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156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185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20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239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273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300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>
                                            <p:txEl>
                                              <p:charRg st="50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58727">
                                            <p:txEl>
                                              <p:charRg st="50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Istream &gt;&gt; and Ostream &lt;&lt;</a:t>
            </a:r>
            <a:endParaRPr lang="en-US" altLang="zh-CN" dirty="0"/>
          </a:p>
        </p:txBody>
      </p:sp>
      <p:sp>
        <p:nvSpPr>
          <p:cNvPr id="16384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sz="2100" dirty="0"/>
              <a:t>For output and input of build_in data types</a:t>
            </a:r>
            <a:endParaRPr lang="en-US" altLang="zh-CN" sz="21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istream</a:t>
            </a:r>
            <a:r>
              <a:rPr lang="en-US" altLang="zh-CN" sz="2000" dirty="0"/>
              <a:t> overloaded the operator “</a:t>
            </a:r>
            <a:r>
              <a:rPr lang="en-US" altLang="zh-CN" sz="2000" b="1" dirty="0">
                <a:solidFill>
                  <a:srgbClr val="0000FF"/>
                </a:solidFill>
              </a:rPr>
              <a:t>&gt;&gt;</a:t>
            </a:r>
            <a:r>
              <a:rPr lang="en-US" altLang="zh-CN" sz="2000" dirty="0"/>
              <a:t>” as input operator</a:t>
            </a:r>
            <a:r>
              <a:rPr lang="zh-CN" altLang="en-US" sz="2000" dirty="0"/>
              <a:t>，  </a:t>
            </a:r>
            <a:r>
              <a:rPr lang="en-US" altLang="zh-CN" sz="2000" b="1" dirty="0">
                <a:solidFill>
                  <a:srgbClr val="0000FF"/>
                </a:solidFill>
              </a:rPr>
              <a:t>cin</a:t>
            </a:r>
            <a:r>
              <a:rPr lang="en-US" altLang="zh-CN" sz="2000" dirty="0"/>
              <a:t> is a reference of class istream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inline istream&amp; istream::operator&gt;&gt;(unsigned char &amp; _c)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Implicit calling</a:t>
            </a:r>
            <a:r>
              <a:rPr lang="zh-CN" altLang="en-US" sz="1800" dirty="0"/>
              <a:t>： </a:t>
            </a:r>
            <a:r>
              <a:rPr lang="en-US" altLang="zh-CN" sz="1800" dirty="0"/>
              <a:t>cin&gt;&gt;a;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Explicit calling</a:t>
            </a:r>
            <a:r>
              <a:rPr lang="zh-CN" altLang="en-US" sz="1800" dirty="0"/>
              <a:t>：</a:t>
            </a:r>
            <a:r>
              <a:rPr lang="en-US" altLang="zh-CN" sz="1800" dirty="0"/>
              <a:t>cin.operator&gt;&gt;(a);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Class </a:t>
            </a:r>
            <a:r>
              <a:rPr lang="en-US" altLang="zh-CN" sz="2000" b="1" dirty="0">
                <a:solidFill>
                  <a:srgbClr val="0000FF"/>
                </a:solidFill>
              </a:rPr>
              <a:t>ostream</a:t>
            </a:r>
            <a:r>
              <a:rPr lang="en-US" altLang="zh-CN" sz="2000" dirty="0"/>
              <a:t> overloaded the operator“</a:t>
            </a:r>
            <a:r>
              <a:rPr lang="en-US" altLang="zh-CN" sz="2000" b="1" dirty="0">
                <a:solidFill>
                  <a:srgbClr val="0000FF"/>
                </a:solidFill>
              </a:rPr>
              <a:t>&lt;&lt;</a:t>
            </a:r>
            <a:r>
              <a:rPr lang="en-US" altLang="zh-CN" sz="2000" dirty="0"/>
              <a:t>” as output operator</a:t>
            </a:r>
            <a:r>
              <a:rPr lang="zh-CN" altLang="en-US" sz="2000" dirty="0"/>
              <a:t>，</a:t>
            </a:r>
            <a:r>
              <a:rPr lang="en-US" altLang="zh-CN" sz="2000" b="1" dirty="0">
                <a:solidFill>
                  <a:srgbClr val="0000FF"/>
                </a:solidFill>
              </a:rPr>
              <a:t>cout</a:t>
            </a:r>
            <a:r>
              <a:rPr lang="en-US" altLang="zh-CN" sz="2000" dirty="0"/>
              <a:t> is a reference of ostream</a:t>
            </a:r>
            <a:endParaRPr lang="en-US" altLang="zh-CN" sz="20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inline ostream&amp; ostream::operator&lt;&lt;(unsigned char &amp; _c)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Implicit calling</a:t>
            </a:r>
            <a:r>
              <a:rPr lang="zh-CN" altLang="en-US" sz="1800" dirty="0"/>
              <a:t>：</a:t>
            </a:r>
            <a:r>
              <a:rPr lang="en-US" altLang="zh-CN" sz="1800" dirty="0"/>
              <a:t>cout&lt;&lt;a;</a:t>
            </a:r>
            <a:endParaRPr lang="en-US" altLang="zh-CN" sz="18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en-US" altLang="zh-CN" sz="1800" dirty="0"/>
              <a:t>Explicit calling</a:t>
            </a:r>
            <a:r>
              <a:rPr lang="zh-CN" altLang="en-US" sz="1800" dirty="0"/>
              <a:t>：</a:t>
            </a:r>
            <a:r>
              <a:rPr lang="en-US" altLang="zh-CN" sz="1800" dirty="0"/>
              <a:t>cout.operator&lt;&lt;(a);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/>
              <a:t>Any object of ostream (istream) class can use the overloaded operator  “&lt;&lt;” (“&gt;&gt;”)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4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43">
                                            <p:txEl>
                                              <p:charRg st="44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43" end="1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43">
                                            <p:txEl>
                                              <p:charRg st="143" end="1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199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43">
                                            <p:txEl>
                                              <p:charRg st="199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225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43">
                                            <p:txEl>
                                              <p:charRg st="225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261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3843">
                                            <p:txEl>
                                              <p:charRg st="261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353" end="4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3843">
                                            <p:txEl>
                                              <p:charRg st="353" end="4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09" end="4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63843">
                                            <p:txEl>
                                              <p:charRg st="409" end="4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35" end="4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3843">
                                            <p:txEl>
                                              <p:charRg st="435" end="4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3">
                                            <p:txEl>
                                              <p:charRg st="472" end="5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63843">
                                            <p:txEl>
                                              <p:charRg st="472" end="5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1" name="Text Box 2"/>
          <p:cNvSpPr txBox="1"/>
          <p:nvPr/>
        </p:nvSpPr>
        <p:spPr>
          <a:xfrm>
            <a:off x="755650" y="1052513"/>
            <a:ext cx="3744913" cy="42910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＃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include&lt;iostream&gt;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using namespace std;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int num=10;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ostream &amp; scout=cout;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scout&lt;&lt;num&lt;&lt;endl;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83" name="Rectangle 3"/>
          <p:cNvSpPr>
            <a:spLocks noGrp="1"/>
          </p:cNvSpPr>
          <p:nvPr>
            <p:ph idx="1"/>
          </p:nvPr>
        </p:nvSpPr>
        <p:spPr>
          <a:xfrm>
            <a:off x="0" y="1628775"/>
            <a:ext cx="9144000" cy="4411663"/>
          </a:xfrm>
        </p:spPr>
        <p:txBody>
          <a:bodyPr vert="horz" wrap="square" lIns="91440" tIns="45720" rIns="91440" bIns="45720" anchor="t" anchorCtr="0"/>
          <a:p>
            <a:r>
              <a:rPr lang="en-US" altLang="zh-CN" sz="2100" dirty="0"/>
              <a:t>Using  “&lt;&lt;” and “&gt;&gt;” to output or input user defined data types directly, the operators must be overloaded.</a:t>
            </a:r>
            <a:endParaRPr lang="en-US" altLang="zh-CN" sz="2100" dirty="0"/>
          </a:p>
          <a:p>
            <a:endParaRPr lang="en-US" altLang="zh-CN" sz="2100" dirty="0"/>
          </a:p>
          <a:p>
            <a:r>
              <a:rPr lang="en-US" altLang="zh-CN" sz="2100" dirty="0"/>
              <a:t>“&lt;&lt;” and “&gt;&gt;” can only be overloaded as </a:t>
            </a:r>
            <a:r>
              <a:rPr lang="en-US" altLang="zh-CN" sz="2100" dirty="0">
                <a:solidFill>
                  <a:srgbClr val="FF0000"/>
                </a:solidFill>
              </a:rPr>
              <a:t>friend functions</a:t>
            </a:r>
            <a:r>
              <a:rPr lang="en-US" altLang="zh-CN" sz="2100" dirty="0"/>
              <a:t>.</a:t>
            </a:r>
            <a:endParaRPr lang="en-US" altLang="zh-CN" sz="2100" dirty="0"/>
          </a:p>
          <a:p>
            <a:pPr lvl="1">
              <a:buNone/>
            </a:pPr>
            <a:endParaRPr lang="en-US" altLang="zh-CN" sz="23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ostream &amp; operator&lt;&lt;(ostream &amp; os,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 dirty="0">
                <a:latin typeface="Times New Roman" panose="02020603050405020304" pitchFamily="18" charset="0"/>
              </a:rPr>
              <a:t> Class_name &amp; obj);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</a:rPr>
              <a:t> istream &amp; operator&gt;&gt;(istream &amp; is,  Class_name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&amp;</a:t>
            </a:r>
            <a:r>
              <a:rPr lang="en-US" altLang="zh-CN" sz="2000" b="1" dirty="0">
                <a:latin typeface="Times New Roman" panose="02020603050405020304" pitchFamily="18" charset="0"/>
              </a:rPr>
              <a:t> obj);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charRg st="16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charRg st="16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charRg st="236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283">
                                            <p:txEl>
                                              <p:charRg st="236" end="2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69" name="Text Box 2"/>
          <p:cNvSpPr txBox="1"/>
          <p:nvPr/>
        </p:nvSpPr>
        <p:spPr>
          <a:xfrm>
            <a:off x="250825" y="354013"/>
            <a:ext cx="8497888" cy="61499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#include &lt;iostream&gt;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Complex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double re,im;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public: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Complex(double r,double i=0):re(r),im(i){}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Complex(){re=0;im=0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；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ostream &amp; operator&lt;&lt;(ostream &amp; os, const Complex &amp; c);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friend istream &amp; operator&gt;&gt;(istream &amp; is, Complex &amp; c);</a:t>
            </a:r>
            <a:endParaRPr lang="en-US" altLang="zh-CN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};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ostream &amp; operator&lt;&lt;(ostream &amp; os, const Complex &amp; c)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os&lt;&lt;c.re;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if(c.im&gt;0) os&lt;&lt;“+”&lt;&lt;c.im&lt;&lt;“i”&lt;&lt;endl;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else os&lt;&lt;c.im&lt;&lt;“i”&lt;&lt;endl;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return os;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istream &amp; operator&gt;&gt;(istream &amp; is, const Complex &amp; c)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 is&gt;&gt;c.re&gt;&gt;c.im;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is;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  <a:buClrTx/>
              <a:buFontTx/>
            </a:pP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2771" name="Text Box 3"/>
          <p:cNvSpPr txBox="1"/>
          <p:nvPr/>
        </p:nvSpPr>
        <p:spPr>
          <a:xfrm>
            <a:off x="5867400" y="4670425"/>
            <a:ext cx="3313113" cy="2097088"/>
          </a:xfrm>
          <a:prstGeom prst="rect">
            <a:avLst/>
          </a:prstGeom>
          <a:noFill/>
          <a:ln w="34925" cap="flat" cmpd="sng">
            <a:solidFill>
              <a:schemeClr val="tx1"/>
            </a:solidFill>
            <a:prstDash val="dash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main()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{Complex obj1(1,2),obj2(3,4);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 cout&lt;&lt;obj1&lt;&lt;obj2;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</a:rPr>
              <a:t>cin&gt;&gt;obj1&gt;&gt;obj2;       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64" name="Rectangle 3"/>
          <p:cNvSpPr/>
          <p:nvPr/>
        </p:nvSpPr>
        <p:spPr>
          <a:xfrm>
            <a:off x="323850" y="1052513"/>
            <a:ext cx="8569325" cy="4319587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t" anchorCtr="0"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Operator overloading provides concise notation.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c=c1.Add(c2);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742950" lvl="1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32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49" charset="-122"/>
              </a:rPr>
              <a:t>c=c1+c2;</a:t>
            </a:r>
            <a:endParaRPr lang="en-US" altLang="zh-CN" sz="3200" dirty="0">
              <a:solidFill>
                <a:schemeClr val="tx1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It makes your class </a:t>
            </a:r>
            <a:r>
              <a:rPr lang="en-US" altLang="zh-CN" sz="3200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easier to write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and </a:t>
            </a:r>
            <a:r>
              <a:rPr lang="en-US" altLang="zh-CN" sz="3200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especially easier to </a:t>
            </a:r>
            <a:r>
              <a:rPr lang="en-US" altLang="zh-CN" sz="3200" i="1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read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. 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Only an expression </a:t>
            </a:r>
            <a:r>
              <a:rPr lang="en-US" altLang="zh-CN" sz="3200" dirty="0">
                <a:solidFill>
                  <a:srgbClr val="00CC00"/>
                </a:solidFill>
                <a:latin typeface="Times New Roman" panose="02020603050405020304" pitchFamily="18" charset="0"/>
                <a:ea typeface="楷体_GB2312" pitchFamily="49" charset="-122"/>
              </a:rPr>
              <a:t>containing a user-defined type</a:t>
            </a: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can have an overloaded operator.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All the operators used in expressions that contain only built-in data types cannot be changed.</a:t>
            </a:r>
            <a:endParaRPr lang="en-US" altLang="zh-CN" sz="32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764">
                                            <p:txEl>
                                              <p:charRg st="0" end="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5764">
                                            <p:txEl>
                                              <p:charRg st="48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5764">
                                            <p:txEl>
                                              <p:charRg st="62" end="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5764">
                                            <p:txEl>
                                              <p:charRg st="71" end="1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159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5764">
                                            <p:txEl>
                                              <p:charRg st="159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4">
                                            <p:txEl>
                                              <p:charRg st="222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5764">
                                            <p:txEl>
                                              <p:charRg st="222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7.8 Type Conversions</a:t>
            </a:r>
            <a:endParaRPr lang="en-US" altLang="zh-CN" dirty="0"/>
          </a:p>
        </p:txBody>
      </p:sp>
      <p:sp>
        <p:nvSpPr>
          <p:cNvPr id="33794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endParaRPr lang="en-US" altLang="zh-CN" dirty="0"/>
          </a:p>
          <a:p>
            <a:pPr lvl="1">
              <a:buNone/>
            </a:pPr>
            <a:endParaRPr lang="en-US" altLang="zh-CN" dirty="0"/>
          </a:p>
        </p:txBody>
      </p:sp>
      <p:sp>
        <p:nvSpPr>
          <p:cNvPr id="33795" name="Text Box 9"/>
          <p:cNvSpPr txBox="1"/>
          <p:nvPr/>
        </p:nvSpPr>
        <p:spPr>
          <a:xfrm>
            <a:off x="684213" y="2133600"/>
            <a:ext cx="7775575" cy="2043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Conversion from basic type to class type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Conversion from class type to basic type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  <a:buChar char="•"/>
            </a:pPr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 Conversion from class type to class type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Basic to Class Type</a:t>
            </a:r>
            <a:endParaRPr lang="en-US" altLang="zh-CN" dirty="0"/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323850" y="1628775"/>
            <a:ext cx="8820150" cy="46815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287655" marR="0" lvl="0" indent="-6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Conversion Constructor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: perform a type conversion from the argument’s type to the constructor’s class type.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Constructors we have learned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 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478155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 Default constructor.  Use Complex class as an example: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Complex( 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478155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 Constructor used to initialize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      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Complex(double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r,double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);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478155" marR="0" lvl="1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Ø"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 Copy constructor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：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</p:txBody>
      </p:sp>
      <p:sp>
        <p:nvSpPr>
          <p:cNvPr id="200710" name="Rectangle 6"/>
          <p:cNvSpPr/>
          <p:nvPr/>
        </p:nvSpPr>
        <p:spPr>
          <a:xfrm>
            <a:off x="1974850" y="5373688"/>
            <a:ext cx="3984625" cy="41751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15000"/>
              </a:lnSpc>
              <a:spcBef>
                <a:spcPct val="20000"/>
              </a:spcBef>
              <a:buClrTx/>
              <a:buFontTx/>
            </a:pPr>
            <a:r>
              <a:rPr lang="en-US" altLang="zh-CN" sz="2000" dirty="0">
                <a:solidFill>
                  <a:srgbClr val="CC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solidFill>
                  <a:srgbClr val="CC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Complex (Complex &amp;c);          </a:t>
            </a:r>
            <a:endParaRPr lang="en-US" altLang="zh-CN" sz="2000" dirty="0">
              <a:solidFill>
                <a:srgbClr val="CC0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108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8">
                                            <p:txEl>
                                              <p:charRg st="108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13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0708">
                                            <p:txEl>
                                              <p:charRg st="139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196" end="2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0708">
                                            <p:txEl>
                                              <p:charRg st="196" end="2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231" end="2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0708">
                                            <p:txEl>
                                              <p:charRg st="231" end="2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265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0708">
                                            <p:txEl>
                                              <p:charRg st="265" end="3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8">
                                            <p:txEl>
                                              <p:charRg st="318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0708">
                                            <p:txEl>
                                              <p:charRg st="318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23850" y="1196975"/>
            <a:ext cx="8569325" cy="52006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287655" marR="0" lvl="0" indent="-63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</a:rPr>
              <a:t>Conversion constructor: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For a class X,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：	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2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 :: X ( V , V1 = E1 , V2 = E2 , …… 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115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华文中宋" panose="02010600040101010101" pitchFamily="2" charset="-122"/>
                <a:cs typeface="+mn-cs"/>
                <a:sym typeface="Symbol" panose="05050102010706020507" pitchFamily="18" charset="2"/>
              </a:rPr>
              <a:t>It can be used for conversion from type of argument V to X type.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华文中宋" panose="02010600040101010101" pitchFamily="2" charset="-122"/>
              <a:cs typeface="+mn-cs"/>
              <a:sym typeface="Symbol" panose="05050102010706020507" pitchFamily="18" charset="2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2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Ex.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：  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Complex(double re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，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double 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=0)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2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                   { this-&gt;re=re; this-&gt;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=</a:t>
            </a: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im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华文中宋" panose="02010600040101010101" pitchFamily="2" charset="-122"/>
                <a:ea typeface="华文中宋" panose="02010600040101010101" pitchFamily="2" charset="-122"/>
                <a:cs typeface="+mn-cs"/>
              </a:rPr>
              <a:t>;}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  <a:p>
            <a:pPr marL="287655" marR="0" lvl="0" indent="-6350" algn="l" defTabSz="914400" rtl="0" eaLnBrk="1" fontAlgn="base" latinLnBrk="0" hangingPunct="1">
              <a:lnSpc>
                <a:spcPct val="2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中宋" panose="02010600040101010101" pitchFamily="2" charset="-122"/>
              <a:ea typeface="华文中宋" panose="0201060004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03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3" name="Text Box 5"/>
          <p:cNvSpPr txBox="1"/>
          <p:nvPr/>
        </p:nvSpPr>
        <p:spPr>
          <a:xfrm>
            <a:off x="971550" y="333375"/>
            <a:ext cx="5638800" cy="59690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120000"/>
              </a:lnSpc>
              <a:buClrTx/>
              <a:buFontTx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 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 // ……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public 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X ( int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X ( const  char * , int = 0 )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void  f ( X arg 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int main(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 X  a =  1  ;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 X a(1);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X  b = “Jessie” ;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 X b( “Jessie”);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a = 2 ;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 a = X ( 2 )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f ( 3 ) ;	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 f ( X ( 3 )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f ( 1.5 ) ;                      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// error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return 0;	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2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6853">
                                            <p:txEl>
                                              <p:charRg st="1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06853">
                                            <p:txEl>
                                              <p:charRg st="1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06853">
                                            <p:txEl>
                                              <p:charRg st="18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06853">
                                            <p:txEl>
                                              <p:charRg st="29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47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06853">
                                            <p:txEl>
                                              <p:charRg st="47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85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06853">
                                            <p:txEl>
                                              <p:charRg st="85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06853">
                                            <p:txEl>
                                              <p:charRg st="88" end="1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06853">
                                            <p:txEl>
                                              <p:charRg st="108" end="1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20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06853">
                                            <p:txEl>
                                              <p:charRg st="120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47" end="1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6853">
                                            <p:txEl>
                                              <p:charRg st="147" end="1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6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187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06853">
                                            <p:txEl>
                                              <p:charRg st="187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7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215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06853">
                                            <p:txEl>
                                              <p:charRg st="215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9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247" end="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06853">
                                            <p:txEl>
                                              <p:charRg st="247" end="2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0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295" end="3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06853">
                                            <p:txEl>
                                              <p:charRg st="295" end="3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2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3">
                                            <p:txEl>
                                              <p:charRg st="310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06853">
                                            <p:txEl>
                                              <p:charRg st="310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3" grpId="0" advAuto="100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89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Class to Basic Type</a:t>
            </a:r>
            <a:endParaRPr lang="en-US" altLang="zh-CN" dirty="0"/>
          </a:p>
        </p:txBody>
      </p:sp>
      <p:sp>
        <p:nvSpPr>
          <p:cNvPr id="221188" name="Text Box 4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lnSpc>
                <a:spcPct val="80000"/>
              </a:lnSpc>
            </a:pPr>
            <a:r>
              <a:rPr lang="en-US" altLang="zh-CN" sz="2600" dirty="0">
                <a:solidFill>
                  <a:srgbClr val="FF0000"/>
                </a:solidFill>
                <a:sym typeface="Symbol" panose="05050102010706020507" pitchFamily="18" charset="2"/>
              </a:rPr>
              <a:t>Conversion function</a:t>
            </a:r>
            <a:r>
              <a:rPr lang="en-US" altLang="zh-CN" sz="2600" dirty="0">
                <a:sym typeface="Symbol" panose="05050102010706020507" pitchFamily="18" charset="2"/>
              </a:rPr>
              <a:t> (member function)</a:t>
            </a:r>
            <a:r>
              <a:rPr lang="zh-CN" altLang="en-US" sz="2600" dirty="0">
                <a:sym typeface="Symbol" panose="05050102010706020507" pitchFamily="18" charset="2"/>
              </a:rPr>
              <a:t>：</a:t>
            </a:r>
            <a:endParaRPr lang="zh-CN" altLang="en-US" sz="2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en-US" sz="2600" dirty="0">
                <a:sym typeface="Symbol" panose="05050102010706020507" pitchFamily="18" charset="2"/>
              </a:rPr>
              <a:t>		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X :: operator  Typename ( )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		{ ……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	  	   return   Typename variable/object</a:t>
            </a:r>
            <a:r>
              <a:rPr lang="zh-CN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  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		}</a:t>
            </a:r>
            <a:endParaRPr lang="en-US" altLang="zh-CN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Convert a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class type </a:t>
            </a:r>
            <a:r>
              <a:rPr lang="en-US" altLang="zh-CN" sz="2600" dirty="0">
                <a:sym typeface="Symbol" panose="05050102010706020507" pitchFamily="18" charset="2"/>
              </a:rPr>
              <a:t>data to type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Typename</a:t>
            </a:r>
            <a:endParaRPr lang="en-US" altLang="zh-CN" sz="2600" b="1" i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600" dirty="0">
                <a:sym typeface="Symbol" panose="05050102010706020507" pitchFamily="18" charset="2"/>
              </a:rPr>
              <a:t>   </a:t>
            </a:r>
            <a:r>
              <a:rPr lang="en-US" altLang="zh-CN" sz="26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Typename</a:t>
            </a:r>
            <a:r>
              <a:rPr lang="en-US" altLang="zh-CN" sz="2600" dirty="0">
                <a:sym typeface="Symbol" panose="05050102010706020507" pitchFamily="18" charset="2"/>
              </a:rPr>
              <a:t> can be a build in data type or user defined data type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The function has 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no argument</a:t>
            </a:r>
            <a:r>
              <a:rPr lang="en-US" altLang="zh-CN" sz="2600" dirty="0">
                <a:sym typeface="Symbol" panose="05050102010706020507" pitchFamily="18" charset="2"/>
              </a:rPr>
              <a:t>, 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nor return type</a:t>
            </a:r>
            <a:r>
              <a:rPr lang="zh-CN" altLang="en-US" sz="2600" dirty="0">
                <a:sym typeface="Symbol" panose="05050102010706020507" pitchFamily="18" charset="2"/>
              </a:rPr>
              <a:t>，</a:t>
            </a:r>
            <a:r>
              <a:rPr lang="en-US" altLang="zh-CN" sz="2600" dirty="0">
                <a:sym typeface="Symbol" panose="05050102010706020507" pitchFamily="18" charset="2"/>
              </a:rPr>
              <a:t>but must contain a return statemnet</a:t>
            </a:r>
            <a:endParaRPr lang="en-US" altLang="zh-CN" sz="2600" dirty="0"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</a:pPr>
            <a:r>
              <a:rPr lang="en-US" altLang="zh-CN" sz="2600" dirty="0">
                <a:sym typeface="Symbol" panose="05050102010706020507" pitchFamily="18" charset="2"/>
              </a:rPr>
              <a:t>The function must be a </a:t>
            </a:r>
            <a:r>
              <a:rPr lang="en-US" altLang="zh-CN" sz="2600" b="1" dirty="0">
                <a:solidFill>
                  <a:srgbClr val="0000FF"/>
                </a:solidFill>
                <a:sym typeface="Symbol" panose="05050102010706020507" pitchFamily="18" charset="2"/>
              </a:rPr>
              <a:t>class member function</a:t>
            </a:r>
            <a:endParaRPr lang="en-US" altLang="en-US" sz="2600" b="1" dirty="0">
              <a:solidFill>
                <a:srgbClr val="0000FF"/>
              </a:solidFill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1188">
                                            <p:txEl>
                                              <p:charRg st="0" end="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1188">
                                            <p:txEl>
                                              <p:charRg st="39" end="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1188">
                                            <p:txEl>
                                              <p:charRg st="69" end="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76" end="1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1188">
                                            <p:txEl>
                                              <p:charRg st="76" end="1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119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1188">
                                            <p:txEl>
                                              <p:charRg st="119" end="1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123" end="1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1188">
                                            <p:txEl>
                                              <p:charRg st="123" end="1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166" end="2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1188">
                                            <p:txEl>
                                              <p:charRg st="166" end="2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232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1188">
                                            <p:txEl>
                                              <p:charRg st="232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8">
                                            <p:txEl>
                                              <p:charRg st="314" end="3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1188">
                                            <p:txEl>
                                              <p:charRg st="314" end="3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8" grpId="0" advAuto="100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2210" name="Text Box 2"/>
          <p:cNvSpPr txBox="1"/>
          <p:nvPr/>
        </p:nvSpPr>
        <p:spPr>
          <a:xfrm>
            <a:off x="323850" y="333375"/>
            <a:ext cx="6530975" cy="64928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class  complex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private: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double re;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double im;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public: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complex() {re=0;im=0;}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complex(double re, double im=0)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{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    this-&gt;re=re;this-&gt;im=im;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solidFill>
                  <a:srgbClr val="00CC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 }</a:t>
            </a:r>
            <a:endParaRPr lang="en-US" altLang="zh-CN" sz="2000" b="1" dirty="0">
              <a:solidFill>
                <a:srgbClr val="00CC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	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operator double()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{ return re;}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</a:t>
            </a: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complex operator+(complex &amp; obj)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solidFill>
                  <a:srgbClr val="0066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              {  return complex(re+obj.re, im+obj.im);     }</a:t>
            </a:r>
            <a:endParaRPr lang="en-US" altLang="zh-CN" sz="2000" b="1" dirty="0">
              <a:solidFill>
                <a:srgbClr val="0066FF"/>
              </a:solidFill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32363" y="404813"/>
            <a:ext cx="4319588" cy="25765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int main( 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{ complex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obja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(3.0, 3.0),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objb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double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x,y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x =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obja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;// x=(double)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obja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y=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x+obja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  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objb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=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obja+x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;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Symbol" panose="05050102010706020507" pitchFamily="18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22210">
                                            <p:txEl>
                                              <p:charRg st="0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5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22210">
                                            <p:txEl>
                                              <p:charRg st="15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22210">
                                            <p:txEl>
                                              <p:charRg st="17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22210">
                                            <p:txEl>
                                              <p:charRg st="26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22210">
                                            <p:txEl>
                                              <p:charRg st="38" end="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22210">
                                            <p:txEl>
                                              <p:charRg st="50" end="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222210">
                                            <p:txEl>
                                              <p:charRg st="58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95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222210">
                                            <p:txEl>
                                              <p:charRg st="95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41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22210">
                                            <p:txEl>
                                              <p:charRg st="141" end="1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45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22210">
                                            <p:txEl>
                                              <p:charRg st="145" end="1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76" end="1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222210">
                                            <p:txEl>
                                              <p:charRg st="176" end="18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180" end="2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22210">
                                            <p:txEl>
                                              <p:charRg st="180" end="2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200" end="2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22210">
                                            <p:txEl>
                                              <p:charRg st="200" end="2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229" end="2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222210">
                                            <p:txEl>
                                              <p:charRg st="229" end="27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7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276" end="3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222210">
                                            <p:txEl>
                                              <p:charRg st="276" end="3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1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0">
                                            <p:txEl>
                                              <p:charRg st="331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222210">
                                            <p:txEl>
                                              <p:charRg st="331" end="3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0" grpId="0" advAuto="100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One Class to Another Class Type</a:t>
            </a:r>
            <a:endParaRPr lang="en-US" altLang="zh-CN" dirty="0"/>
          </a:p>
        </p:txBody>
      </p:sp>
      <p:sp>
        <p:nvSpPr>
          <p:cNvPr id="39938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dirty="0"/>
              <a:t>   Conversions between objects of different classes can be carried out by: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</a:t>
            </a:r>
            <a:endParaRPr lang="en-US" altLang="zh-CN" dirty="0"/>
          </a:p>
          <a:p>
            <a:pPr lvl="1"/>
            <a:r>
              <a:rPr lang="en-US" altLang="zh-CN" dirty="0"/>
              <a:t>       conversion constructor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X :: X(Y)</a:t>
            </a:r>
            <a:r>
              <a:rPr lang="en-US" altLang="zh-CN" dirty="0"/>
              <a:t>      </a:t>
            </a:r>
            <a:endParaRPr lang="en-US" altLang="zh-CN" dirty="0"/>
          </a:p>
          <a:p>
            <a:pPr lvl="1"/>
            <a:r>
              <a:rPr lang="en-US" altLang="zh-CN" dirty="0"/>
              <a:t>       conversion function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       </a:t>
            </a:r>
            <a:r>
              <a:rPr lang="en-US" altLang="zh-CN" b="1" dirty="0">
                <a:latin typeface="Times New Roman" panose="02020603050405020304" pitchFamily="18" charset="0"/>
              </a:rPr>
              <a:t>X :: operator Y()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6" name="Text Box 6"/>
          <p:cNvSpPr txBox="1"/>
          <p:nvPr/>
        </p:nvSpPr>
        <p:spPr>
          <a:xfrm>
            <a:off x="533400" y="714375"/>
            <a:ext cx="7207250" cy="597376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buClrTx/>
              <a:buFont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There are certain situations where we would like to use friend function rather than a member function to overload operators. 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For instance</a:t>
            </a:r>
            <a:r>
              <a:rPr lang="zh-CN" altLang="en-US" sz="2000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  Complex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Real ;	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 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a ) { Real = a ;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0 ; }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a  ,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b ) { Real = a ;   </a:t>
            </a: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Imag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b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 operator + ( Complex 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;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f 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Complex  z ( 2 , 3 ) ,   k ( 3 , 4 )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z = z + 27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z = 27 + z ;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1206">
                                            <p:txEl>
                                              <p:charRg st="0" end="1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1206">
                                            <p:txEl>
                                              <p:charRg st="127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1206">
                                            <p:txEl>
                                              <p:charRg st="141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57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51206">
                                            <p:txEl>
                                              <p:charRg st="157" end="1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191" end="2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206">
                                            <p:txEl>
                                              <p:charRg st="191" end="2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0"/>
                            </p:stCondLst>
                            <p:childTnLst>
                              <p:par>
                                <p:cTn id="2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03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1206">
                                            <p:txEl>
                                              <p:charRg st="203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0"/>
                            </p:stCondLst>
                            <p:childTnLst>
                              <p:par>
                                <p:cTn id="2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261" end="3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1206">
                                            <p:txEl>
                                              <p:charRg st="261" end="3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0"/>
                            </p:stCondLst>
                            <p:childTnLst>
                              <p:par>
                                <p:cTn id="3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325" end="3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51206">
                                            <p:txEl>
                                              <p:charRg st="325" end="3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0"/>
                            </p:stCondLst>
                            <p:childTnLst>
                              <p:par>
                                <p:cTn id="3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366" end="3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51206">
                                            <p:txEl>
                                              <p:charRg st="366" end="37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0"/>
                            </p:stCondLst>
                            <p:childTnLst>
                              <p:par>
                                <p:cTn id="4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372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51206">
                                            <p:txEl>
                                              <p:charRg st="372" end="3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0"/>
                            </p:stCondLst>
                            <p:childTnLst>
                              <p:par>
                                <p:cTn id="4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379" end="3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51206">
                                            <p:txEl>
                                              <p:charRg st="379" end="3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0"/>
                            </p:stCondLst>
                            <p:childTnLst>
                              <p:par>
                                <p:cTn id="49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391" end="4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1206">
                                            <p:txEl>
                                              <p:charRg st="391" end="4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432" end="4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51206">
                                            <p:txEl>
                                              <p:charRg st="432" end="45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0"/>
                            </p:stCondLst>
                            <p:childTnLst>
                              <p:par>
                                <p:cTn id="57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450" end="4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51206">
                                            <p:txEl>
                                              <p:charRg st="450" end="4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0"/>
                            </p:stCondLst>
                            <p:childTnLst>
                              <p:par>
                                <p:cTn id="61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468" end="4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51206">
                                            <p:txEl>
                                              <p:charRg st="468" end="4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0"/>
                            </p:stCondLst>
                            <p:childTnLst>
                              <p:par>
                                <p:cTn id="6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>
                                            <p:txEl>
                                              <p:charRg st="479" end="4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51206">
                                            <p:txEl>
                                              <p:charRg st="479" end="4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 advAuto="100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533400" y="1322388"/>
            <a:ext cx="6248400" cy="50927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lIns="90000" tIns="46800" rIns="90000" bIns="46800" anchor="ctr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8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class   Complex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 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Real ;	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Imag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;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public :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1" i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Complex ( </a:t>
            </a:r>
            <a:r>
              <a:rPr kumimoji="1" lang="en-US" altLang="zh-CN" sz="2000" b="1" i="1" kern="1200" cap="none" spc="0" normalizeH="0" baseline="0" noProof="0" dirty="0" err="1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b="1" i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a )</a:t>
            </a:r>
            <a:r>
              <a:rPr kumimoji="1" lang="en-US" altLang="zh-CN" sz="2000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Real = a ;  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Imag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0 ; }     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Complex (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a  ,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b ) { Real = a ;   </a:t>
            </a: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Imag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b ; }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zh-CN" sz="2000" b="1" i="1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Complex  operator + ( Complex )</a:t>
            </a:r>
            <a:r>
              <a:rPr kumimoji="1" lang="en-US" altLang="zh-CN" sz="2000" kern="1200" cap="none" spc="0" normalizeH="0" baseline="0" noProof="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…...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7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;   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f ( )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Complex  z ( 2 , 3 ) ,   k ( 3 , 4 ) ;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b="1" kern="1200" cap="none" spc="0" normalizeH="0" baseline="0" noProof="0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= z + 27 ;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ok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</a:t>
            </a: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 = 27 + z ;	</a:t>
            </a:r>
            <a:r>
              <a:rPr kumimoji="1" lang="en-US" altLang="zh-CN" sz="2000" b="1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</a:t>
            </a:r>
            <a:endParaRPr kumimoji="1" lang="en-US" altLang="zh-CN" sz="2000" b="1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lnSpc>
                <a:spcPct val="130000"/>
              </a:lnSpc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…...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000" kern="1200" cap="none" spc="0" normalizeH="0" baseline="0" noProof="0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endParaRPr kumimoji="1" lang="en-US" altLang="zh-CN" sz="2000" kern="1200" cap="none" spc="0" normalizeH="0" baseline="0" noProof="0" dirty="0"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2231" name="AutoShape 7"/>
          <p:cNvSpPr>
            <a:spLocks noChangeArrowheads="1"/>
          </p:cNvSpPr>
          <p:nvPr/>
        </p:nvSpPr>
        <p:spPr bwMode="auto">
          <a:xfrm>
            <a:off x="4787900" y="1916113"/>
            <a:ext cx="3962400" cy="4510088"/>
          </a:xfrm>
          <a:prstGeom prst="verticalScroll">
            <a:avLst>
              <a:gd name="adj" fmla="val 6731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Expression z + 27 can be explained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as: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z . operator + ( 27 )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Since the argument of the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overloading function is of the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 of class Complex, the real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argument 27 will be converted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 the type of class Complex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implicitly by using the  constructor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Complex ( int a). </a:t>
            </a:r>
            <a:endParaRPr kumimoji="1" lang="en-US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2231">
                                            <p:txEl>
                                              <p:charRg st="0" end="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2231">
                                            <p:txEl>
                                              <p:charRg st="37" end="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42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2231">
                                            <p:txEl>
                                              <p:charRg st="42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2231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231">
                                            <p:txEl>
                                              <p:charRg st="103" end="1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2231">
                                            <p:txEl>
                                              <p:charRg st="135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2231">
                                            <p:txEl>
                                              <p:charRg st="168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2231">
                                            <p:txEl>
                                              <p:charRg st="198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22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2231">
                                            <p:txEl>
                                              <p:charRg st="228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31">
                                            <p:txEl>
                                              <p:charRg st="266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2231">
                                            <p:txEl>
                                              <p:charRg st="266" end="2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31" grpId="0" animBg="1" advAuto="100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Text Box 6"/>
          <p:cNvSpPr txBox="1"/>
          <p:nvPr/>
        </p:nvSpPr>
        <p:spPr>
          <a:xfrm>
            <a:off x="533400" y="1322388"/>
            <a:ext cx="6248400" cy="509270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buClrTx/>
              <a:buFontTx/>
            </a:pP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8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  Complex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    int    Real ;	int    Imag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 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int a ) { Real = a ;   Imag = 0 ; }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int  a  , int  b ) { Real = a ;   Imag = b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 operator + ( Complex 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7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;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  f 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Complex  z ( 2 , 3 ) ,   k ( 3 , 4 )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z = z + 27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 ok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= 27 +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;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 error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255" name="AutoShape 7"/>
          <p:cNvSpPr>
            <a:spLocks noChangeArrowheads="1"/>
          </p:cNvSpPr>
          <p:nvPr/>
        </p:nvSpPr>
        <p:spPr bwMode="auto">
          <a:xfrm>
            <a:off x="4800600" y="1905000"/>
            <a:ext cx="3962400" cy="4510088"/>
          </a:xfrm>
          <a:prstGeom prst="verticalScroll">
            <a:avLst>
              <a:gd name="adj" fmla="val 6731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Expression 27 + z can be explained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as: 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27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.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operator + ( z )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statement is 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meaningless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27 is not an object of the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Complex class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cannot invoke the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member 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functoin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of class Complex.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255">
                                            <p:txEl>
                                              <p:charRg st="0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3255">
                                            <p:txEl>
                                              <p:charRg st="38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3255">
                                            <p:txEl>
                                              <p:charRg st="4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3255">
                                            <p:txEl>
                                              <p:charRg st="75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104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3255">
                                            <p:txEl>
                                              <p:charRg st="104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3255">
                                            <p:txEl>
                                              <p:charRg st="141" end="1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173" end="2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3255">
                                            <p:txEl>
                                              <p:charRg st="173" end="2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2000"/>
                            </p:stCondLst>
                            <p:childTnLst>
                              <p:par>
                                <p:cTn id="37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207" end="2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53255">
                                            <p:txEl>
                                              <p:charRg st="207" end="2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3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>
                                            <p:txEl>
                                              <p:charRg st="210" end="2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3255">
                                            <p:txEl>
                                              <p:charRg st="210" end="2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5" grpId="0" animBg="1" advAuto="100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Text Box 7"/>
          <p:cNvSpPr txBox="1"/>
          <p:nvPr/>
        </p:nvSpPr>
        <p:spPr>
          <a:xfrm>
            <a:off x="1500188" y="1387475"/>
            <a:ext cx="6119812" cy="5210175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6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Operator functions must be either 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member functions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functions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.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Overloading operators for class X using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member function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the syntax is:</a:t>
            </a: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X  ::  operator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 arglist </a:t>
            </a: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//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definition</a:t>
            </a:r>
            <a:endParaRPr lang="en-US" altLang="en-US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70" name="Rectangle 9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Syntax</a:t>
            </a:r>
            <a:endParaRPr lang="en-US" altLang="zh-CN" dirty="0"/>
          </a:p>
        </p:txBody>
      </p:sp>
      <p:sp>
        <p:nvSpPr>
          <p:cNvPr id="4" name="AutoShape 4"/>
          <p:cNvSpPr>
            <a:spLocks noChangeArrowheads="1"/>
          </p:cNvSpPr>
          <p:nvPr/>
        </p:nvSpPr>
        <p:spPr bwMode="auto">
          <a:xfrm>
            <a:off x="500063" y="5214938"/>
            <a:ext cx="2165350" cy="1038225"/>
          </a:xfrm>
          <a:prstGeom prst="wedgeRectCallout">
            <a:avLst>
              <a:gd name="adj1" fmla="val 50222"/>
              <a:gd name="adj2" fmla="val -100153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25400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 of the value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returned  by the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specified operation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auto">
          <a:xfrm>
            <a:off x="2857500" y="5214938"/>
            <a:ext cx="2786063" cy="857250"/>
          </a:xfrm>
          <a:prstGeom prst="wedgeRectCallout">
            <a:avLst>
              <a:gd name="adj1" fmla="val -34903"/>
              <a:gd name="adj2" fmla="val -105528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45791" dir="2021404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name of the class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overloading the operator 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5786438" y="5429250"/>
            <a:ext cx="1857375" cy="642938"/>
          </a:xfrm>
          <a:prstGeom prst="wedgeRectCallout">
            <a:avLst>
              <a:gd name="adj1" fmla="val -64255"/>
              <a:gd name="adj2" fmla="val -163676"/>
            </a:avLst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>
            <a:outerShdw dist="56796" dir="1593903" algn="ctr" rotWithShape="0">
              <a:srgbClr val="808080"/>
            </a:outerShdw>
          </a:effectLst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The operator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to be overloaded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302" name="Text Box 6"/>
          <p:cNvSpPr txBox="1"/>
          <p:nvPr/>
        </p:nvSpPr>
        <p:spPr>
          <a:xfrm>
            <a:off x="611188" y="1268413"/>
            <a:ext cx="6781800" cy="5238750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Using friend function to overload the operator</a:t>
            </a:r>
            <a:r>
              <a:rPr lang="zh-CN" altLang="en-US" sz="2000" b="1" dirty="0">
                <a:solidFill>
                  <a:srgbClr val="0099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class   Complex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    int    Real ;	int    Imag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 :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int a ) { Real = a ;   Imag = 0 ; }  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Complex ( int  a  , int  b ) { Real = a ;   Imag = b ; 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Complex  operator + (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Complex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,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Complex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 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	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 ;   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int   f ( )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{ Complex  z ( 2 , 3 ) ,   k ( 3 , 4 ) ;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z = z + 27 ;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 ok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z = 27 + z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;	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// ok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   …...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10000"/>
              </a:lnSpc>
              <a:buClrTx/>
              <a:buFontTx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med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Assume AA is a class, and int a() is a member function of the class. If the member function is defined outside the class definition, the function header is ( ).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 AA::a() 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int AA:a()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AA::a() 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AA::int a()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6091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609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6096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648575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cin identifier used in C++ programs is an object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of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the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class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defined in the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standard library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istream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ostream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iostream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fstream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7115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711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7120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Assuming that AA is a class and abc is a member function of the class, the implicit first parameter in the parameter list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of ABC 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is ( 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abc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*this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this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this&amp;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8139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814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8144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constructor of a class is usually defined as a ()  of the class.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public 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member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function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protected 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member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function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private 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member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function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friendly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function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49163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4916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49168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advantage of using inline functions is 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Increase the number of function calls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Improve code execution efficiency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Reduce the amount of code and enhance code readability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Hide internal implementation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0187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019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0192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incorrect statement about the constructor is 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constructor name must be consistent with the class name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constructor is automatically executed when the object is defined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Constructor without any function type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There is only one constructor in a class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1211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121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1216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It is known that a member of class CA is an object of class CB. If you want to define these two classes in the same file, then 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CA must be defined before CB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CB must be defined before CA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If CA is defined after CB, the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declaration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of CA must appear before the definition of CB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If C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is defined after C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, the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declaration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of C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B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 must appear before the definition of C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rPr>
              <a:t>A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2235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223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2240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Which of the following statements is correct?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An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operator can be overloaded multiple times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Operator overloading can be used to create operators that are not originally available in C++.</a:t>
            </a:r>
            <a:endParaRPr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operator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++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can only be overloaded through member functions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return type of an operator overloaded function cannot be a basic data type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3259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3263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3264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123950"/>
            <a:ext cx="7315200" cy="20780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If A is a class name, how many class A objects will be generated by the following statement:</a:t>
            </a:r>
            <a:endParaRPr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a1, *a2;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 *a3=new A;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A&amp; a4=a1;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1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  <a:endParaRPr lang="en-US" altLang="zh-CN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4283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428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4288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88" name="Text Box 16"/>
          <p:cNvSpPr txBox="1"/>
          <p:nvPr/>
        </p:nvSpPr>
        <p:spPr>
          <a:xfrm>
            <a:off x="214313" y="642938"/>
            <a:ext cx="7777162" cy="5016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include 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Complex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double re,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Complex(double r=0,double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=0):re(r),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Complex operator+(Complex);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Complex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Complex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::operator+(Complex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cobj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return Complex(re+cobj.re, im+cobj.im);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1" name="Text Box 19"/>
          <p:cNvSpPr txBox="1"/>
          <p:nvPr/>
        </p:nvSpPr>
        <p:spPr>
          <a:xfrm>
            <a:off x="5364163" y="2708275"/>
            <a:ext cx="4103687" cy="31686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void main( )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Complex obj1(2,3),obj2(3,4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）；</a:t>
            </a:r>
            <a:endParaRPr lang="zh-CN" altLang="en-US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Complex obj3;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obj3=obj1.operator+(obj2); 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obj3=obj1+obj2;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i1=5,i2=9,i3;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i3=i1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+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i2;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693" name="Text Box 21"/>
          <p:cNvSpPr txBox="1"/>
          <p:nvPr/>
        </p:nvSpPr>
        <p:spPr>
          <a:xfrm>
            <a:off x="2843213" y="476250"/>
            <a:ext cx="5040312" cy="11985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operator+(…) is operator overloading function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obj1.operator+(obj2) //invoking the function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obj1+obj2 // another way to invoke the function </a:t>
            </a:r>
            <a:endParaRPr lang="en-US" alt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88">
                                            <p:txEl>
                                              <p:charRg st="144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185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88">
                                            <p:txEl>
                                              <p:charRg st="185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188" end="2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88">
                                            <p:txEl>
                                              <p:charRg st="188" end="23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8">
                                            <p:txEl>
                                              <p:charRg st="260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8">
                                            <p:txEl>
                                              <p:charRg st="260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8691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1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8691">
                                            <p:txEl>
                                              <p:charRg st="1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8691">
                                            <p:txEl>
                                              <p:charRg st="44" end="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8691">
                                            <p:txEl>
                                              <p:charRg st="61" end="9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8691">
                                            <p:txEl>
                                              <p:charRg st="93" end="1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113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8691">
                                            <p:txEl>
                                              <p:charRg st="113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131" end="1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8691">
                                            <p:txEl>
                                              <p:charRg st="131" end="1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1">
                                            <p:txEl>
                                              <p:charRg st="141" end="1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691">
                                            <p:txEl>
                                              <p:charRg st="141" end="1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8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93" grpId="0" bldLvl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Regarding the overloading of the insertion operator &lt;&lt;, which of the following statements is incorrect ( ).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return value type of the operator function must be ostream &amp;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Overloaded operators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can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be defined as member functions of the class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first parameter of the operator function is of type ostream &amp;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operator function has two parameters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5307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531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5312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When overloading an operator, if there are no parameters in the formal parameter list of the operator function, the impossible situation is ( ).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This operator is a unary operator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operator function has an implicit parameter this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operator function is a member function of the class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The operator function is a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friendly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function of the class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6331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6335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6336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914400" y="1333500"/>
            <a:ext cx="7315200" cy="1608138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If "++" in the expression ++a is an operator overloaded as a member function, the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explicite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call format </a:t>
            </a:r>
            <a:r>
              <a:rPr lang="en-US" altLang="zh-CN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of the function is</a:t>
            </a: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 ( ).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828800" y="2946400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a.operator++(1)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828800" y="3589338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operator++(a)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828800" y="4232275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operator++(a,1) 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828800" y="4875213"/>
            <a:ext cx="6400800" cy="4826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>
              <a:buNone/>
            </a:pPr>
            <a:r>
              <a: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rPr>
              <a:t>a.operator++()</a:t>
            </a:r>
            <a:endParaRPr lang="zh-CN" altLang="en-US" sz="1950" noProof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1179513" y="2994025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79513" y="3636963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1179513" y="4279900"/>
            <a:ext cx="385763" cy="385763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79513" y="4922838"/>
            <a:ext cx="385763" cy="385763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6686550" y="5518150"/>
            <a:ext cx="1157288" cy="3095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2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2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7355" name="组合 16"/>
          <p:cNvGrpSpPr/>
          <p:nvPr/>
        </p:nvGrpSpPr>
        <p:grpSpPr>
          <a:xfrm>
            <a:off x="0" y="0"/>
            <a:ext cx="9144000" cy="490538"/>
            <a:chOff x="0" y="-1800"/>
            <a:chExt cx="19200" cy="1029"/>
          </a:xfrm>
        </p:grpSpPr>
        <p:sp>
          <p:nvSpPr>
            <p:cNvPr id="1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-180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-180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>
                  <a:solidFill>
                    <a:schemeClr val="accent1">
                      <a:lumMod val="75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z="100" strike="noStrike" noProof="1"/>
            </a:p>
          </p:txBody>
        </p:sp>
        <p:sp>
          <p:nvSpPr>
            <p:cNvPr id="15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533" y="-180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>
                <a:buNone/>
              </a:pPr>
              <a:r>
                <a:rPr lang="zh-CN" altLang="en-US" sz="1950" noProof="1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单选题</a:t>
              </a:r>
              <a:endParaRPr lang="zh-CN" altLang="en-US" sz="1950" noProof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7359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477" y="-1571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15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15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7360" name="图片 17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7"/>
          <p:cNvSpPr txBox="1"/>
          <p:nvPr>
            <p:custDataLst>
              <p:tags r:id="rId1"/>
            </p:custDataLst>
          </p:nvPr>
        </p:nvSpPr>
        <p:spPr>
          <a:xfrm>
            <a:off x="914400" y="1265238"/>
            <a:ext cx="6635750" cy="88265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The prototype of the copy constructor of class MyClass is   </a:t>
            </a:r>
            <a:r>
              <a:rPr lang="zh-CN" altLang="en-US" sz="2600">
                <a:solidFill>
                  <a:srgbClr val="639EF4"/>
                </a:solidFill>
                <a:latin typeface="微软雅黑" panose="020B0503020204020204" charset="-122"/>
                <a:ea typeface="微软雅黑" panose="020B0503020204020204" charset="-122"/>
              </a:rPr>
              <a:t>[填空1]</a:t>
            </a:r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。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8371" name="组合 6"/>
          <p:cNvGrpSpPr/>
          <p:nvPr/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3" name="TitleBackground"/>
            <p:cNvSpPr/>
            <p:nvPr>
              <p:custDataLst>
                <p:tags r:id="rId3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ColorBlock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8374" name="TypeText"/>
            <p:cNvSpPr txBox="1"/>
            <p:nvPr>
              <p:custDataLst>
                <p:tags r:id="rId5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8375" name="TipText"/>
            <p:cNvSpPr txBox="1"/>
            <p:nvPr>
              <p:custDataLst>
                <p:tags r:id="rId6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8376" name="图片 1" descr="tmp618E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7"/>
          <p:cNvSpPr txBox="1"/>
          <p:nvPr>
            <p:custDataLst>
              <p:tags r:id="rId1"/>
            </p:custDataLst>
          </p:nvPr>
        </p:nvSpPr>
        <p:spPr>
          <a:xfrm>
            <a:off x="914400" y="1265238"/>
            <a:ext cx="6980238" cy="88265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 defining a class A, which cannot be used as a data member of it?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4" name="文本框 8"/>
          <p:cNvSpPr txBox="1"/>
          <p:nvPr>
            <p:custDataLst>
              <p:tags r:id="rId2"/>
            </p:custDataLst>
          </p:nvPr>
        </p:nvSpPr>
        <p:spPr>
          <a:xfrm>
            <a:off x="1828800" y="2863850"/>
            <a:ext cx="4699000" cy="487363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 object of the class A itself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00FF0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6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5670550" cy="73660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 pointer points to an object of the class A itself</a:t>
            </a:r>
            <a:endParaRPr lang="zh-CN" altLang="en-US" sz="21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398" name="文本框 12"/>
          <p:cNvSpPr txBox="1"/>
          <p:nvPr>
            <p:custDataLst>
              <p:tags r:id="rId6"/>
            </p:custDataLst>
          </p:nvPr>
        </p:nvSpPr>
        <p:spPr>
          <a:xfrm>
            <a:off x="1828800" y="4606925"/>
            <a:ext cx="5926138" cy="430213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2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 reference of an object of the class A itself</a:t>
            </a:r>
            <a:endParaRPr lang="zh-CN" altLang="en-US" sz="22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9400" name="文本框 14"/>
          <p:cNvSpPr txBox="1"/>
          <p:nvPr>
            <p:custDataLst>
              <p:tags r:id="rId8"/>
            </p:custDataLst>
          </p:nvPr>
        </p:nvSpPr>
        <p:spPr>
          <a:xfrm>
            <a:off x="1828800" y="5435600"/>
            <a:ext cx="4240213" cy="487363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 object of another class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9403" name="组合 6"/>
          <p:cNvGrpSpPr/>
          <p:nvPr/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59406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59407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59408" name="图片 1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7"/>
          <p:cNvSpPr txBox="1"/>
          <p:nvPr>
            <p:custDataLst>
              <p:tags r:id="rId1"/>
            </p:custDataLst>
          </p:nvPr>
        </p:nvSpPr>
        <p:spPr>
          <a:xfrm>
            <a:off x="914400" y="1265238"/>
            <a:ext cx="6905625" cy="88265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 the following description of this pointer, the correct one is ().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418" name="文本框 8"/>
          <p:cNvSpPr txBox="1"/>
          <p:nvPr>
            <p:custDataLst>
              <p:tags r:id="rId2"/>
            </p:custDataLst>
          </p:nvPr>
        </p:nvSpPr>
        <p:spPr>
          <a:xfrm>
            <a:off x="1828800" y="2900363"/>
            <a:ext cx="6081713" cy="41433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Any function related to a class has this pointer</a:t>
            </a:r>
            <a:endParaRPr lang="zh-CN" altLang="en-US" sz="21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114425" y="28495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420" name="文本框 10"/>
          <p:cNvSpPr txBox="1"/>
          <p:nvPr>
            <p:custDataLst>
              <p:tags r:id="rId4"/>
            </p:custDataLst>
          </p:nvPr>
        </p:nvSpPr>
        <p:spPr>
          <a:xfrm>
            <a:off x="1828800" y="3643313"/>
            <a:ext cx="5257800" cy="73660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Any member function of a class has this pointer</a:t>
            </a:r>
            <a:endParaRPr lang="zh-CN" altLang="en-US" sz="21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椭圆 11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370681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422" name="文本框 12"/>
          <p:cNvSpPr txBox="1"/>
          <p:nvPr>
            <p:custDataLst>
              <p:tags r:id="rId6"/>
            </p:custDataLst>
          </p:nvPr>
        </p:nvSpPr>
        <p:spPr>
          <a:xfrm>
            <a:off x="1828800" y="4614863"/>
            <a:ext cx="5703888" cy="414337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Friend functions of a class have this pointer</a:t>
            </a:r>
            <a:endParaRPr lang="zh-CN" altLang="en-US" sz="21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椭圆 13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1114425" y="4564063"/>
            <a:ext cx="514350" cy="51435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0424" name="文本框 14"/>
          <p:cNvSpPr txBox="1"/>
          <p:nvPr>
            <p:custDataLst>
              <p:tags r:id="rId8"/>
            </p:custDataLst>
          </p:nvPr>
        </p:nvSpPr>
        <p:spPr>
          <a:xfrm>
            <a:off x="1828800" y="5357813"/>
            <a:ext cx="5797550" cy="736600"/>
          </a:xfrm>
          <a:prstGeom prst="rect">
            <a:avLst/>
          </a:prstGeom>
          <a:noFill/>
          <a:ln w="12700">
            <a:noFill/>
          </a:ln>
        </p:spPr>
        <p:txBody>
          <a:bodyPr wrap="square" anchor="ctr" anchorCtr="0">
            <a:spAutoFit/>
          </a:bodyPr>
          <a:p>
            <a:r>
              <a:rPr lang="zh-CN" altLang="en-US" sz="21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Only non-static member functions of a class have this pointer</a:t>
            </a:r>
            <a:endParaRPr lang="zh-CN" altLang="en-US" sz="21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椭圆 15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1114425" y="5421313"/>
            <a:ext cx="514350" cy="514350"/>
          </a:xfrm>
          <a:prstGeom prst="ellipse">
            <a:avLst/>
          </a:prstGeom>
          <a:solidFill>
            <a:srgbClr val="00FF00"/>
          </a:solidFill>
          <a:ln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6172200" y="6215063"/>
            <a:ext cx="1543050" cy="411163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 fontAlgn="base"/>
            <a:r>
              <a:rPr lang="zh-CN" altLang="en-US" sz="1600" strike="noStrike" noProof="1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 strike="noStrike" noProof="1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60427" name="组合 6"/>
          <p:cNvGrpSpPr/>
          <p:nvPr/>
        </p:nvGrpSpPr>
        <p:grpSpPr>
          <a:xfrm>
            <a:off x="0" y="0"/>
            <a:ext cx="9144000" cy="635000"/>
            <a:chOff x="0" y="0"/>
            <a:chExt cx="14400" cy="1000"/>
          </a:xfrm>
        </p:grpSpPr>
        <p:sp>
          <p:nvSpPr>
            <p:cNvPr id="3" name="TitleBackground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44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4" name="ColorBlock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 fontAlgn="base"/>
              <a:endParaRPr lang="zh-CN" altLang="en-US" strike="noStrike" noProof="1"/>
            </a:p>
          </p:txBody>
        </p:sp>
        <p:sp>
          <p:nvSpPr>
            <p:cNvPr id="60430" name="TypeText"/>
            <p:cNvSpPr txBox="1"/>
            <p:nvPr>
              <p:custDataLst>
                <p:tags r:id="rId13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60431" name="TipText"/>
            <p:cNvSpPr txBox="1"/>
            <p:nvPr>
              <p:custDataLst>
                <p:tags r:id="rId14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</a:rPr>
                <a:t>1分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pic>
        <p:nvPicPr>
          <p:cNvPr id="60432" name="图片 1" descr="tmp618E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16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7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661035"/>
          </a:xfrm>
        </p:spPr>
        <p:txBody>
          <a:bodyPr/>
          <a:p>
            <a:r>
              <a:rPr lang="en-US" altLang="zh-CN" sz="2400"/>
              <a:t>Homework</a:t>
            </a:r>
            <a:endParaRPr lang="en-US" altLang="zh-CN" sz="24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605" y="1118235"/>
            <a:ext cx="8229600" cy="4396740"/>
          </a:xfrm>
        </p:spPr>
        <p:txBody>
          <a:bodyPr/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class vector {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private: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	int *v;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               int size;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public: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       vector(int i) 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          {  size=i; v = new int[i];  }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       ~vector( )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          {    delete[ ] v;  }</a:t>
            </a:r>
            <a:endParaRPr lang="en-US" altLang="zh-CN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  <a:sym typeface="+mn-ea"/>
              </a:rPr>
              <a:t>};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1. Define the copy constructor of the class vector;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2. Overload the “=” (assignment), “+” (plus), “ []” (subscript) operators for the class vector.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The subscript operator is used to access the ith element in the vector.For example, after   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overload the [] operator we can use following statements to assign values to the elements of a 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vector v1.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vector v1(10);</a:t>
            </a:r>
            <a:endParaRPr lang="en-US" altLang="zh-CN" sz="1600" dirty="0">
              <a:latin typeface="Times New Roman" panose="02020603050405020304" pitchFamily="18" charset="0"/>
            </a:endParaRPr>
          </a:p>
          <a:p>
            <a:pPr marL="0" algn="l">
              <a:lnSpc>
                <a:spcPct val="120000"/>
              </a:lnSpc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                                       v1[0]=100; v1[2]=50;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Text Box 5"/>
          <p:cNvSpPr txBox="1"/>
          <p:nvPr/>
        </p:nvSpPr>
        <p:spPr>
          <a:xfrm>
            <a:off x="1547813" y="2141538"/>
            <a:ext cx="6019800" cy="304958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 anchor="ctr" anchorCtr="0">
            <a:spAutoFit/>
          </a:bodyPr>
          <a:p>
            <a:pPr>
              <a:lnSpc>
                <a:spcPct val="160000"/>
              </a:lnSpc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400" b="1" dirty="0">
                <a:solidFill>
                  <a:srgbClr val="FF33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 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Overloading operators using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friends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：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 type   operator  </a:t>
            </a:r>
            <a:r>
              <a:rPr lang="en-US" altLang="zh-CN" sz="2400" b="1" i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op</a:t>
            </a:r>
            <a:r>
              <a:rPr lang="en-US" altLang="zh-CN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( </a:t>
            </a:r>
            <a:r>
              <a:rPr lang="en-US" altLang="zh-CN" sz="2400" b="1" dirty="0" err="1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arglist</a:t>
            </a:r>
            <a:r>
              <a:rPr lang="en-US" altLang="zh-CN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en-US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endParaRPr lang="en-US" altLang="en-US" sz="24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{</a:t>
            </a:r>
            <a:endParaRPr lang="en-US" altLang="en-US" sz="24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// </a:t>
            </a:r>
            <a:r>
              <a:rPr lang="en-US" altLang="zh-CN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new definition</a:t>
            </a:r>
            <a:endParaRPr lang="en-US" altLang="en-US" sz="24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60000"/>
              </a:lnSpc>
              <a:buClrTx/>
              <a:buFontTx/>
            </a:pPr>
            <a:r>
              <a:rPr lang="en-US" altLang="en-US" sz="24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}</a:t>
            </a:r>
            <a:endParaRPr lang="en-US" altLang="zh-CN" sz="24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8" name="Rectangle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endParaRPr lang="zh-CN" altLang="zh-CN" dirty="0"/>
          </a:p>
        </p:txBody>
      </p:sp>
    </p:spTree>
  </p:cSld>
  <p:clrMapOvr>
    <a:masterClrMapping/>
  </p:clrMapOvr>
  <p:transition spd="med">
    <p:blinds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ext Box 16"/>
          <p:cNvSpPr txBox="1"/>
          <p:nvPr/>
        </p:nvSpPr>
        <p:spPr>
          <a:xfrm>
            <a:off x="214313" y="642938"/>
            <a:ext cx="7777162" cy="50165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ClrTx/>
              <a:buFontTx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＃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include &lt;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iostream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class Complex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{ double re,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public: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Complex(double r=0,double 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=0):re(r),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im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 err="1"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){}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friend Complex operator+(Complex , Complex );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Complex operator+(Complex a, Complex b)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return Complex((</a:t>
            </a:r>
            <a:r>
              <a:rPr lang="en-US" altLang="zh-CN" sz="2000" b="1" dirty="0" err="1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a.re+b.re</a:t>
            </a: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),(</a:t>
            </a:r>
            <a:r>
              <a:rPr lang="en-US" altLang="zh-CN" sz="2000" b="1" dirty="0" err="1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a.im+b.im</a:t>
            </a: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  <a:buClrTx/>
              <a:buFontTx/>
            </a:pPr>
            <a:r>
              <a:rPr lang="en-US" altLang="zh-CN" sz="2000" b="1" dirty="0">
                <a:solidFill>
                  <a:srgbClr val="1818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lang="en-US" altLang="zh-CN" sz="2000" b="1" dirty="0">
              <a:solidFill>
                <a:srgbClr val="1818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Rectangle 2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1185862"/>
          </a:xfrm>
        </p:spPr>
        <p:txBody>
          <a:bodyPr vert="horz" wrap="square" lIns="91440" tIns="45720" rIns="91440" bIns="45720" anchor="ctr" anchorCtr="0"/>
          <a:p>
            <a:r>
              <a:rPr lang="en-US" altLang="zh-CN" sz="3600" dirty="0"/>
              <a:t>Restrictions on Operator Overloading</a:t>
            </a:r>
            <a:endParaRPr lang="en-US" altLang="zh-CN" sz="3600" dirty="0"/>
          </a:p>
        </p:txBody>
      </p:sp>
      <p:sp>
        <p:nvSpPr>
          <p:cNvPr id="246787" name="Rectangle 3"/>
          <p:cNvSpPr>
            <a:spLocks noGrp="1"/>
          </p:cNvSpPr>
          <p:nvPr>
            <p:ph idx="1"/>
          </p:nvPr>
        </p:nvSpPr>
        <p:spPr>
          <a:xfrm>
            <a:off x="457200" y="1412875"/>
            <a:ext cx="8229600" cy="4411663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Cannot change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How operators act on built-in data types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/>
              <a:t>e.g. cannot change integer addition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Precedence of operator (order of evaluation)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dirty="0"/>
              <a:t>Use parentheses to force order-of-operations</a:t>
            </a:r>
            <a:endParaRPr lang="en-US" altLang="zh-CN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Associativity (left-to-right or right-to-left)</a:t>
            </a:r>
            <a:endParaRPr lang="en-US" altLang="zh-CN" sz="24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Number of operands</a:t>
            </a:r>
            <a:endParaRPr lang="en-US" altLang="zh-CN" sz="2400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Courier New" panose="02070309020205020404" pitchFamily="49" charset="0"/>
              </a:rPr>
              <a:t>&amp;</a:t>
            </a:r>
            <a:r>
              <a:rPr lang="en-US" altLang="zh-CN" sz="2000" dirty="0"/>
              <a:t> is unary, only acts on one operand</a:t>
            </a:r>
            <a:endParaRPr lang="en-US" altLang="zh-CN" sz="2000" dirty="0"/>
          </a:p>
          <a:p>
            <a:r>
              <a:rPr lang="en-US" altLang="zh-CN" sz="2800" dirty="0"/>
              <a:t>Cannot create new operators</a:t>
            </a:r>
            <a:endParaRPr lang="en-US" altLang="zh-CN" sz="2800" dirty="0"/>
          </a:p>
          <a:p>
            <a:r>
              <a:rPr lang="en-US" altLang="zh-CN" sz="2800" dirty="0"/>
              <a:t>Operators must be overloaded explicitly</a:t>
            </a:r>
            <a:endParaRPr lang="en-US" altLang="zh-CN" sz="2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400" dirty="0"/>
              <a:t>Overloading </a:t>
            </a:r>
            <a:r>
              <a:rPr lang="en-US" altLang="zh-CN" sz="2400" b="1" dirty="0">
                <a:latin typeface="Courier New" panose="02070309020205020404" pitchFamily="49" charset="0"/>
              </a:rPr>
              <a:t>+</a:t>
            </a:r>
            <a:r>
              <a:rPr lang="en-US" altLang="zh-CN" sz="2400" dirty="0"/>
              <a:t> does not overload </a:t>
            </a:r>
            <a:r>
              <a:rPr lang="en-US" altLang="zh-CN" sz="2400" b="1" dirty="0">
                <a:latin typeface="Courier New" panose="02070309020205020404" pitchFamily="49" charset="0"/>
              </a:rPr>
              <a:t>+=</a:t>
            </a:r>
            <a:endParaRPr lang="en-US" altLang="zh-CN" sz="2400" b="1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14" end="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787">
                                            <p:txEl>
                                              <p:charRg st="14" end="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55" end="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6787">
                                            <p:txEl>
                                              <p:charRg st="55" end="9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91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46787">
                                            <p:txEl>
                                              <p:charRg st="91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46787">
                                            <p:txEl>
                                              <p:charRg st="136" end="18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181" end="2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46787">
                                            <p:txEl>
                                              <p:charRg st="181" end="22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228" end="2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787">
                                            <p:txEl>
                                              <p:charRg st="228" end="2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247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46787">
                                            <p:txEl>
                                              <p:charRg st="247" end="2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284" end="3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46787">
                                            <p:txEl>
                                              <p:charRg st="284" end="3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312" end="3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46787">
                                            <p:txEl>
                                              <p:charRg st="312" end="35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7">
                                            <p:txEl>
                                              <p:charRg st="352" end="3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246787">
                                            <p:txEl>
                                              <p:charRg st="352" end="3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Rectangle 2"/>
          <p:cNvSpPr>
            <a:spLocks noGrp="1"/>
          </p:cNvSpPr>
          <p:nvPr>
            <p:ph type="title" idx="4294967295"/>
          </p:nvPr>
        </p:nvSpPr>
        <p:spPr/>
        <p:txBody>
          <a:bodyPr vert="horz" wrap="square" lIns="92075" tIns="46038" rIns="92075" bIns="46038" anchor="ctr" anchorCtr="0"/>
          <a:p>
            <a:r>
              <a:rPr lang="en-US" altLang="zh-CN" sz="3500" dirty="0"/>
              <a:t>5 Operators not Allowing Overloaded</a:t>
            </a:r>
            <a:endParaRPr lang="en-US" altLang="zh-CN" sz="3500" dirty="0"/>
          </a:p>
        </p:txBody>
      </p:sp>
      <p:sp>
        <p:nvSpPr>
          <p:cNvPr id="12290" name="Rectangle 4"/>
          <p:cNvSpPr/>
          <p:nvPr/>
        </p:nvSpPr>
        <p:spPr>
          <a:xfrm>
            <a:off x="755650" y="1989138"/>
            <a:ext cx="7777163" cy="40338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.    member selection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.*  member selection by a pointer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::   scope resolution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?:  ternary conditional expression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 sizeof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" val="ProblemSubmit"/>
  <p:tag name="RAINPROBLEMTYPE" val="MultipleChoice"/>
</p:tagLst>
</file>

<file path=ppt/tags/tag100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01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0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106.xml><?xml version="1.0" encoding="utf-8"?>
<p:tagLst xmlns:p="http://schemas.openxmlformats.org/presentationml/2006/main">
  <p:tag name="RAINPROBLEM" val="ProblemSubmit"/>
  <p:tag name="RAINPROBLEMTYPE" val="MultipleChoice"/>
</p:tagLst>
</file>

<file path=ppt/tags/tag107.xml><?xml version="1.0" encoding="utf-8"?>
<p:tagLst xmlns:p="http://schemas.openxmlformats.org/presentationml/2006/main">
  <p:tag name="RAINPROBLEMTYPE" val="ProblemTypeMarker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" val="ProblemSetting"/>
  <p:tag name="RAINPROBLEMTYPE" val="MultipleChoice"/>
</p:tagLst>
</file>

<file path=ppt/tags/tag112.xml><?xml version="1.0" encoding="utf-8"?>
<p:tagLst xmlns:p="http://schemas.openxmlformats.org/presentationml/2006/main">
  <p:tag name="RAINPROBLEM" val="MultipleChoice"/>
  <p:tag name="PROBLEMSCORE" val="1.0"/>
</p:tagLst>
</file>

<file path=ppt/tags/tag113.xml><?xml version="1.0" encoding="utf-8"?>
<p:tagLst xmlns:p="http://schemas.openxmlformats.org/presentationml/2006/main">
  <p:tag name="RAINPROBLEM" val="ProblemBody"/>
</p:tagLst>
</file>

<file path=ppt/tags/tag114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15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16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17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18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2.xml><?xml version="1.0" encoding="utf-8"?>
<p:tagLst xmlns:p="http://schemas.openxmlformats.org/presentationml/2006/main">
  <p:tag name="RAINPROBLEMTYPE" val="ProblemTypeMarker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22.xml><?xml version="1.0" encoding="utf-8"?>
<p:tagLst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" val="ProblemSetting"/>
  <p:tag name="RAINPROBLEMTYPE" val="MultipleChoice"/>
</p:tagLst>
</file>

<file path=ppt/tags/tag128.xml><?xml version="1.0" encoding="utf-8"?>
<p:tagLst xmlns:p="http://schemas.openxmlformats.org/presentationml/2006/main">
  <p:tag name="RAINPROBLEM" val="MultipleChoice"/>
  <p:tag name="PROBLEMSCORE" val="1.0"/>
</p:tagLst>
</file>

<file path=ppt/tags/tag129.xml><?xml version="1.0" encoding="utf-8"?>
<p:tagLst xmlns:p="http://schemas.openxmlformats.org/presentationml/2006/main">
  <p:tag name="RAINPROBLEM" val="ProblemBody"/>
</p:tagLst>
</file>

<file path=ppt/tags/tag13.xml><?xml version="1.0" encoding="utf-8"?>
<p:tagLst xmlns:p="http://schemas.openxmlformats.org/presentationml/2006/main">
  <p:tag name="RAINPROBLEMTYPE" val="ProblemTypeMarker"/>
</p:tagLst>
</file>

<file path=ppt/tags/tag130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31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32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33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35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3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38.xml><?xml version="1.0" encoding="utf-8"?>
<p:tagLst xmlns:p="http://schemas.openxmlformats.org/presentationml/2006/main">
  <p:tag name="RAINPROBLEM" val="ProblemSubmit"/>
  <p:tag name="RAINPROBLEMTYPE" val="MultipleChoice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TYPE" val="ProblemTypeMarker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" val="ProblemSetting"/>
  <p:tag name="RAINPROBLEMTYPE" val="MultipleChoice"/>
</p:tagLst>
</file>

<file path=ppt/tags/tag144.xml><?xml version="1.0" encoding="utf-8"?>
<p:tagLst xmlns:p="http://schemas.openxmlformats.org/presentationml/2006/main">
  <p:tag name="RAINPROBLEM" val="MultipleChoice"/>
  <p:tag name="PROBLEMSCORE" val="1.0"/>
</p:tagLst>
</file>

<file path=ppt/tags/tag145.xml><?xml version="1.0" encoding="utf-8"?>
<p:tagLst xmlns:p="http://schemas.openxmlformats.org/presentationml/2006/main">
  <p:tag name="RAINPROBLEM" val="ProblemBody"/>
</p:tagLst>
</file>

<file path=ppt/tags/tag146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47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48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49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5.xml><?xml version="1.0" encoding="utf-8"?>
<p:tagLst xmlns:p="http://schemas.openxmlformats.org/presentationml/2006/main">
  <p:tag name="RAINPROBLEM" val="ProblemSetting"/>
  <p:tag name="RAINPROBLEMTYPE" val="MultipleChoice"/>
</p:tagLst>
</file>

<file path=ppt/tags/tag15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51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15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5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54.xml><?xml version="1.0" encoding="utf-8"?>
<p:tagLst xmlns:p="http://schemas.openxmlformats.org/presentationml/2006/main">
  <p:tag name="RAINPROBLEM" val="ProblemSubmit"/>
  <p:tag name="RAINPROBLEMTYPE" val="MultipleChoice"/>
</p:tagLst>
</file>

<file path=ppt/tags/tag155.xml><?xml version="1.0" encoding="utf-8"?>
<p:tagLst xmlns:p="http://schemas.openxmlformats.org/presentationml/2006/main">
  <p:tag name="RAINPROBLEMTYPE" val="ProblemTypeMarker"/>
</p:tagLst>
</file>

<file path=ppt/tags/tag156.xml><?xml version="1.0" encoding="utf-8"?>
<p:tagLst xmlns:p="http://schemas.openxmlformats.org/presentationml/2006/main">
  <p:tag name="RAINPROBLEMTYPE" val="ProblemTypeMarker"/>
</p:tagLst>
</file>

<file path=ppt/tags/tag157.xml><?xml version="1.0" encoding="utf-8"?>
<p:tagLst xmlns:p="http://schemas.openxmlformats.org/presentationml/2006/main">
  <p:tag name="RAINPROBLEMTYPE" val="ProblemTypeMarker"/>
</p:tagLst>
</file>

<file path=ppt/tags/tag158.xml><?xml version="1.0" encoding="utf-8"?>
<p:tagLst xmlns:p="http://schemas.openxmlformats.org/presentationml/2006/main">
  <p:tag name="RAINPROBLEMTYPE" val="ProblemTypeMarker"/>
</p:tagLst>
</file>

<file path=ppt/tags/tag159.xml><?xml version="1.0" encoding="utf-8"?>
<p:tagLst xmlns:p="http://schemas.openxmlformats.org/presentationml/2006/main">
  <p:tag name="RAINPROBLEM" val="ProblemSetting"/>
  <p:tag name="RAINPROBLEMTYPE" val="MultipleChoice"/>
</p:tagLst>
</file>

<file path=ppt/tags/tag16.xml><?xml version="1.0" encoding="utf-8"?>
<p:tagLst xmlns:p="http://schemas.openxmlformats.org/presentationml/2006/main">
  <p:tag name="RAINPROBLEM" val="MultipleChoice"/>
  <p:tag name="PROBLEMSCORE" val="1.0"/>
</p:tagLst>
</file>

<file path=ppt/tags/tag160.xml><?xml version="1.0" encoding="utf-8"?>
<p:tagLst xmlns:p="http://schemas.openxmlformats.org/presentationml/2006/main">
  <p:tag name="RAINPROBLEM" val="MultipleChoice"/>
  <p:tag name="PROBLEMSCORE" val="1.0"/>
</p:tagLst>
</file>

<file path=ppt/tags/tag161.xml><?xml version="1.0" encoding="utf-8"?>
<p:tagLst xmlns:p="http://schemas.openxmlformats.org/presentationml/2006/main">
  <p:tag name="RAINPROBLEM" val="ProblemBody"/>
</p:tagLst>
</file>

<file path=ppt/tags/tag162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63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64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65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6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6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6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169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17.xml><?xml version="1.0" encoding="utf-8"?>
<p:tagLst xmlns:p="http://schemas.openxmlformats.org/presentationml/2006/main">
  <p:tag name="RAINPROBLEM" val="ProblemBody"/>
</p:tagLst>
</file>

<file path=ppt/tags/tag170.xml><?xml version="1.0" encoding="utf-8"?>
<p:tagLst xmlns:p="http://schemas.openxmlformats.org/presentationml/2006/main">
  <p:tag name="RAINPROBLEM" val="ProblemSubmit"/>
  <p:tag name="RAINPROBLEMTYPE" val="MultipleChoice"/>
</p:tagLst>
</file>

<file path=ppt/tags/tag171.xml><?xml version="1.0" encoding="utf-8"?>
<p:tagLst xmlns:p="http://schemas.openxmlformats.org/presentationml/2006/main">
  <p:tag name="RAINPROBLEMTYPE" val="ProblemTypeMarker"/>
</p:tagLst>
</file>

<file path=ppt/tags/tag172.xml><?xml version="1.0" encoding="utf-8"?>
<p:tagLst xmlns:p="http://schemas.openxmlformats.org/presentationml/2006/main">
  <p:tag name="RAINPROBLEMTYPE" val="ProblemTypeMarker"/>
</p:tagLst>
</file>

<file path=ppt/tags/tag173.xml><?xml version="1.0" encoding="utf-8"?>
<p:tagLst xmlns:p="http://schemas.openxmlformats.org/presentationml/2006/main">
  <p:tag name="RAINPROBLEMTYPE" val="ProblemTypeMarker"/>
</p:tagLst>
</file>

<file path=ppt/tags/tag174.xml><?xml version="1.0" encoding="utf-8"?>
<p:tagLst xmlns:p="http://schemas.openxmlformats.org/presentationml/2006/main">
  <p:tag name="RAINPROBLEMTYPE" val="ProblemTypeMarker"/>
</p:tagLst>
</file>

<file path=ppt/tags/tag175.xml><?xml version="1.0" encoding="utf-8"?>
<p:tagLst xmlns:p="http://schemas.openxmlformats.org/presentationml/2006/main">
  <p:tag name="RAINPROBLEM" val="ProblemSetting"/>
  <p:tag name="RAINPROBLEMTYPE" val="MultipleChoice"/>
</p:tagLst>
</file>

<file path=ppt/tags/tag176.xml><?xml version="1.0" encoding="utf-8"?>
<p:tagLst xmlns:p="http://schemas.openxmlformats.org/presentationml/2006/main">
  <p:tag name="RAINPROBLEM" val="MultipleChoice"/>
  <p:tag name="PROBLEMSCORE" val="1.0"/>
</p:tagLst>
</file>

<file path=ppt/tags/tag177.xml><?xml version="1.0" encoding="utf-8"?>
<p:tagLst xmlns:p="http://schemas.openxmlformats.org/presentationml/2006/main">
  <p:tag name="RAINPROBLEM" val="ProblemBody"/>
</p:tagLst>
</file>

<file path=ppt/tags/tag178.xml><?xml version="1.0" encoding="utf-8"?>
<p:tagLst xmlns:p="http://schemas.openxmlformats.org/presentationml/2006/main">
  <p:tag name="RAINPROBLEM" val="ProblemItem"/>
  <p:tag name="KSO_WM_DIAGRAM_VIRTUALLY_FRAME" val="{&quot;height&quot;:253.1,&quot;left&quot;:92.8125,&quot;top&quot;:219.35,&quot;width&quot;:771.1875}"/>
</p:tagLst>
</file>

<file path=ppt/tags/tag179.xml><?xml version="1.0" encoding="utf-8"?>
<p:tagLst xmlns:p="http://schemas.openxmlformats.org/presentationml/2006/main">
  <p:tag name="RAINPROBLEM" val="ProblemItem"/>
  <p:tag name="KSO_WM_DIAGRAM_VIRTUALLY_FRAME" val="{&quot;height&quot;:253.1,&quot;left&quot;:92.8125,&quot;top&quot;:219.35,&quot;width&quot;:771.1875}"/>
</p:tagLst>
</file>

<file path=ppt/tags/tag18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80.xml><?xml version="1.0" encoding="utf-8"?>
<p:tagLst xmlns:p="http://schemas.openxmlformats.org/presentationml/2006/main">
  <p:tag name="RAINPROBLEM" val="ProblemItem"/>
  <p:tag name="KSO_WM_DIAGRAM_VIRTUALLY_FRAME" val="{&quot;height&quot;:253.1,&quot;left&quot;:92.8125,&quot;top&quot;:219.35,&quot;width&quot;:771.1875}"/>
</p:tagLst>
</file>

<file path=ppt/tags/tag181.xml><?xml version="1.0" encoding="utf-8"?>
<p:tagLst xmlns:p="http://schemas.openxmlformats.org/presentationml/2006/main">
  <p:tag name="RAINPROBLEM" val="ProblemItem"/>
  <p:tag name="KSO_WM_DIAGRAM_VIRTUALLY_FRAME" val="{&quot;height&quot;:253.1,&quot;left&quot;:92.8125,&quot;top&quot;:219.35,&quot;width&quot;:771.1875}"/>
</p:tagLst>
</file>

<file path=ppt/tags/tag18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92.8125,&quot;top&quot;:219.35,&quot;width&quot;:771.1875}"/>
</p:tagLst>
</file>

<file path=ppt/tags/tag18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92.8125,&quot;top&quot;:219.35,&quot;width&quot;:771.1875}"/>
</p:tagLst>
</file>

<file path=ppt/tags/tag18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92.8125,&quot;top&quot;:219.35,&quot;width&quot;:771.1875}"/>
</p:tagLst>
</file>

<file path=ppt/tags/tag185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92.8125,&quot;top&quot;:219.35,&quot;width&quot;:771.1875}"/>
</p:tagLst>
</file>

<file path=ppt/tags/tag186.xml><?xml version="1.0" encoding="utf-8"?>
<p:tagLst xmlns:p="http://schemas.openxmlformats.org/presentationml/2006/main">
  <p:tag name="RAINPROBLEM" val="ProblemSubmit"/>
  <p:tag name="RAINPROBLEMTYPE" val="MultipleChoice"/>
</p:tagLst>
</file>

<file path=ppt/tags/tag187.xml><?xml version="1.0" encoding="utf-8"?>
<p:tagLst xmlns:p="http://schemas.openxmlformats.org/presentationml/2006/main">
  <p:tag name="RAINPROBLEMTYPE" val="ProblemTypeMarker"/>
</p:tagLst>
</file>

<file path=ppt/tags/tag188.xml><?xml version="1.0" encoding="utf-8"?>
<p:tagLst xmlns:p="http://schemas.openxmlformats.org/presentationml/2006/main">
  <p:tag name="RAINPROBLEMTYPE" val="ProblemTypeMarker"/>
</p:tagLst>
</file>

<file path=ppt/tags/tag189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190.xml><?xml version="1.0" encoding="utf-8"?>
<p:tagLst xmlns:p="http://schemas.openxmlformats.org/presentationml/2006/main">
  <p:tag name="RAINPROBLEMTYPE" val="ProblemTypeMarker"/>
</p:tagLst>
</file>

<file path=ppt/tags/tag191.xml><?xml version="1.0" encoding="utf-8"?>
<p:tagLst xmlns:p="http://schemas.openxmlformats.org/presentationml/2006/main">
  <p:tag name="RAINPROBLEM" val="ProblemSetting"/>
  <p:tag name="RAINPROBLEMTYPE" val="MultipleChoice"/>
</p:tagLst>
</file>

<file path=ppt/tags/tag192.xml><?xml version="1.0" encoding="utf-8"?>
<p:tagLst xmlns:p="http://schemas.openxmlformats.org/presentationml/2006/main">
  <p:tag name="RAINPROBLEM" val="MultipleChoice"/>
  <p:tag name="PROBLEMSCORE" val="1.0"/>
</p:tagLst>
</file>

<file path=ppt/tags/tag193.xml><?xml version="1.0" encoding="utf-8"?>
<p:tagLst xmlns:p="http://schemas.openxmlformats.org/presentationml/2006/main">
  <p:tag name="RAINPROBLEM" val="ProblemBody"/>
</p:tagLst>
</file>

<file path=ppt/tags/tag194.xml><?xml version="1.0" encoding="utf-8"?>
<p:tagLst xmlns:p="http://schemas.openxmlformats.org/presentationml/2006/main">
  <p:tag name="RAINPROBLEM" val="ProblemSubmit"/>
  <p:tag name="RAINPROBLEMTYPE" val="FillBlank"/>
</p:tagLst>
</file>

<file path=ppt/tags/tag195.xml><?xml version="1.0" encoding="utf-8"?>
<p:tagLst xmlns:p="http://schemas.openxmlformats.org/presentationml/2006/main">
  <p:tag name="RAINPROBLEMTYPE" val="ProblemTypeMarker"/>
</p:tagLst>
</file>

<file path=ppt/tags/tag196.xml><?xml version="1.0" encoding="utf-8"?>
<p:tagLst xmlns:p="http://schemas.openxmlformats.org/presentationml/2006/main">
  <p:tag name="RAINPROBLEMTYPE" val="ProblemTypeMarker"/>
</p:tagLst>
</file>

<file path=ppt/tags/tag197.xml><?xml version="1.0" encoding="utf-8"?>
<p:tagLst xmlns:p="http://schemas.openxmlformats.org/presentationml/2006/main">
  <p:tag name="RAINPROBLEMTYPE" val="ProblemTypeMarker"/>
</p:tagLst>
</file>

<file path=ppt/tags/tag198.xml><?xml version="1.0" encoding="utf-8"?>
<p:tagLst xmlns:p="http://schemas.openxmlformats.org/presentationml/2006/main">
  <p:tag name="RAINPROBLEMTYPE" val="ProblemTypeMarker"/>
</p:tagLst>
</file>

<file path=ppt/tags/tag199.xml><?xml version="1.0" encoding="utf-8"?>
<p:tagLst xmlns:p="http://schemas.openxmlformats.org/presentationml/2006/main">
  <p:tag name="RAINPROBLEM" val="ProblemSetting"/>
  <p:tag name="RAINPROBLEMTYPE" val="FillBlank"/>
</p:tagLst>
</file>

<file path=ppt/tags/tag2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20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200.xml><?xml version="1.0" encoding="utf-8"?>
<p:tagLst xmlns:p="http://schemas.openxmlformats.org/presentationml/2006/main">
  <p:tag name="RAINPROBLEM" val="FillBlank"/>
  <p:tag name="PROBLEMSCORE" val="1.0"/>
  <p:tag name="PROBLEMBLANK" val="[{&quot;num&quot;:1,&quot;caseSensitive&quot;:false,&quot;fuzzyMatch&quot;:false,&quot;Score&quot;:1.0,&quot;answers&quot;:[&quot;MyClass(MyClass&amp;)&quot;]}]"/>
  <p:tag name="PROBLEMBLANKKEYWORD" val="填空"/>
  <p:tag name="PROBLEMPROVIDER" val="Library"/>
</p:tagLst>
</file>

<file path=ppt/tags/tag201.xml><?xml version="1.0" encoding="utf-8"?>
<p:tagLst xmlns:p="http://schemas.openxmlformats.org/presentationml/2006/main">
  <p:tag name="RAINPROBLEM" val="ProblemBody"/>
</p:tagLst>
</file>

<file path=ppt/tags/tag202.xml><?xml version="1.0" encoding="utf-8"?>
<p:tagLst xmlns:p="http://schemas.openxmlformats.org/presentationml/2006/main">
  <p:tag name="RAINPROBLEM" val="ProblemItem"/>
</p:tagLst>
</file>

<file path=ppt/tags/tag20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04.xml><?xml version="1.0" encoding="utf-8"?>
<p:tagLst xmlns:p="http://schemas.openxmlformats.org/presentationml/2006/main">
  <p:tag name="RAINPROBLEM" val="ProblemItem"/>
</p:tagLst>
</file>

<file path=ppt/tags/tag20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6.xml><?xml version="1.0" encoding="utf-8"?>
<p:tagLst xmlns:p="http://schemas.openxmlformats.org/presentationml/2006/main">
  <p:tag name="RAINPROBLEM" val="ProblemItem"/>
</p:tagLst>
</file>

<file path=ppt/tags/tag20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08.xml><?xml version="1.0" encoding="utf-8"?>
<p:tagLst xmlns:p="http://schemas.openxmlformats.org/presentationml/2006/main">
  <p:tag name="RAINPROBLEM" val="ProblemItem"/>
</p:tagLst>
</file>

<file path=ppt/tags/tag20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1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210.xml><?xml version="1.0" encoding="utf-8"?>
<p:tagLst xmlns:p="http://schemas.openxmlformats.org/presentationml/2006/main">
  <p:tag name="RAINPROBLEM" val="ProblemSubmit"/>
  <p:tag name="RAINPROBLEMTYPE" val="MultipleChoice"/>
</p:tagLst>
</file>

<file path=ppt/tags/tag211.xml><?xml version="1.0" encoding="utf-8"?>
<p:tagLst xmlns:p="http://schemas.openxmlformats.org/presentationml/2006/main">
  <p:tag name="RAINPROBLEMTYPE" val="ProblemTypeMarker"/>
</p:tagLst>
</file>

<file path=ppt/tags/tag212.xml><?xml version="1.0" encoding="utf-8"?>
<p:tagLst xmlns:p="http://schemas.openxmlformats.org/presentationml/2006/main">
  <p:tag name="RAINPROBLEMTYPE" val="ProblemTypeMarker"/>
</p:tagLst>
</file>

<file path=ppt/tags/tag213.xml><?xml version="1.0" encoding="utf-8"?>
<p:tagLst xmlns:p="http://schemas.openxmlformats.org/presentationml/2006/main">
  <p:tag name="RAINPROBLEMTYPE" val="ProblemTypeMarker"/>
</p:tagLst>
</file>

<file path=ppt/tags/tag214.xml><?xml version="1.0" encoding="utf-8"?>
<p:tagLst xmlns:p="http://schemas.openxmlformats.org/presentationml/2006/main">
  <p:tag name="RAINPROBLEMTYPE" val="ProblemTypeMarker"/>
</p:tagLst>
</file>

<file path=ppt/tags/tag215.xml><?xml version="1.0" encoding="utf-8"?>
<p:tagLst xmlns:p="http://schemas.openxmlformats.org/presentationml/2006/main">
  <p:tag name="RAINPROBLEM" val="ProblemSetting"/>
  <p:tag name="RAINPROBLEMTYPE" val="MultipleChoice"/>
</p:tagLst>
</file>

<file path=ppt/tags/tag216.xml><?xml version="1.0" encoding="utf-8"?>
<p:tagLst xmlns:p="http://schemas.openxmlformats.org/presentationml/2006/main">
  <p:tag name="RAINPROBLEM" val="MultipleChoice"/>
  <p:tag name="PROBLEMSCORE" val="1.0"/>
  <p:tag name="PROBLEMPROVIDER" val="Library"/>
</p:tagLst>
</file>

<file path=ppt/tags/tag217.xml><?xml version="1.0" encoding="utf-8"?>
<p:tagLst xmlns:p="http://schemas.openxmlformats.org/presentationml/2006/main">
  <p:tag name="RAINPROBLEM" val="ProblemBody"/>
</p:tagLst>
</file>

<file path=ppt/tags/tag218.xml><?xml version="1.0" encoding="utf-8"?>
<p:tagLst xmlns:p="http://schemas.openxmlformats.org/presentationml/2006/main">
  <p:tag name="RAINPROBLEM" val="ProblemItem"/>
</p:tagLst>
</file>

<file path=ppt/tags/tag2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220.xml><?xml version="1.0" encoding="utf-8"?>
<p:tagLst xmlns:p="http://schemas.openxmlformats.org/presentationml/2006/main">
  <p:tag name="RAINPROBLEM" val="ProblemItem"/>
</p:tagLst>
</file>

<file path=ppt/tags/tag2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2.xml><?xml version="1.0" encoding="utf-8"?>
<p:tagLst xmlns:p="http://schemas.openxmlformats.org/presentationml/2006/main">
  <p:tag name="RAINPROBLEM" val="ProblemItem"/>
</p:tagLst>
</file>

<file path=ppt/tags/tag22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224.xml><?xml version="1.0" encoding="utf-8"?>
<p:tagLst xmlns:p="http://schemas.openxmlformats.org/presentationml/2006/main">
  <p:tag name="RAINPROBLEM" val="ProblemItem"/>
</p:tagLst>
</file>

<file path=ppt/tags/tag22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226.xml><?xml version="1.0" encoding="utf-8"?>
<p:tagLst xmlns:p="http://schemas.openxmlformats.org/presentationml/2006/main">
  <p:tag name="RAINPROBLEM" val="ProblemSubmit"/>
  <p:tag name="RAINPROBLEMTYPE" val="MultipleChoice"/>
</p:tagLst>
</file>

<file path=ppt/tags/tag227.xml><?xml version="1.0" encoding="utf-8"?>
<p:tagLst xmlns:p="http://schemas.openxmlformats.org/presentationml/2006/main">
  <p:tag name="RAINPROBLEMTYPE" val="ProblemTypeMarker"/>
</p:tagLst>
</file>

<file path=ppt/tags/tag228.xml><?xml version="1.0" encoding="utf-8"?>
<p:tagLst xmlns:p="http://schemas.openxmlformats.org/presentationml/2006/main">
  <p:tag name="RAINPROBLEMTYPE" val="ProblemTypeMarker"/>
</p:tagLst>
</file>

<file path=ppt/tags/tag229.xml><?xml version="1.0" encoding="utf-8"?>
<p:tagLst xmlns:p="http://schemas.openxmlformats.org/presentationml/2006/main">
  <p:tag name="RAINPROBLEMTYPE" val="ProblemTypeMarker"/>
</p:tagLst>
</file>

<file path=ppt/tags/tag2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230.xml><?xml version="1.0" encoding="utf-8"?>
<p:tagLst xmlns:p="http://schemas.openxmlformats.org/presentationml/2006/main">
  <p:tag name="RAINPROBLEMTYPE" val="ProblemTypeMarker"/>
</p:tagLst>
</file>

<file path=ppt/tags/tag231.xml><?xml version="1.0" encoding="utf-8"?>
<p:tagLst xmlns:p="http://schemas.openxmlformats.org/presentationml/2006/main">
  <p:tag name="RAINPROBLEM" val="ProblemSetting"/>
  <p:tag name="RAINPROBLEMTYPE" val="MultipleChoice"/>
</p:tagLst>
</file>

<file path=ppt/tags/tag232.xml><?xml version="1.0" encoding="utf-8"?>
<p:tagLst xmlns:p="http://schemas.openxmlformats.org/presentationml/2006/main">
  <p:tag name="RAINPROBLEM" val="MultipleChoice"/>
  <p:tag name="PROBLEMSCORE" val="1.0"/>
  <p:tag name="PROBLEMPROVIDER" val="Library"/>
</p:tagLst>
</file>

<file path=ppt/tags/tag233.xml><?xml version="1.0" encoding="utf-8"?>
<p:tagLst xmlns:p="http://schemas.openxmlformats.org/presentationml/2006/main">
  <p:tag name="commondata" val="eyJoZGlkIjoiNzQ3YzYyN2FjYWY5NjgxMmEzMjZhM2E2NjM0MDE0ZmMifQ=="/>
</p:tagLst>
</file>

<file path=ppt/tags/tag2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25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26.xml><?xml version="1.0" encoding="utf-8"?>
<p:tagLst xmlns:p="http://schemas.openxmlformats.org/presentationml/2006/main">
  <p:tag name="RAINPROBLEM" val="ProblemSubmit"/>
  <p:tag name="RAINPROBLEMTYPE" val="MultipleChoice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30.xml><?xml version="1.0" encoding="utf-8"?>
<p:tagLst xmlns:p="http://schemas.openxmlformats.org/presentationml/2006/main">
  <p:tag name="RAINPROBLEMTYPE" val="ProblemTypeMarker"/>
</p:tagLst>
</file>

<file path=ppt/tags/tag31.xml><?xml version="1.0" encoding="utf-8"?>
<p:tagLst xmlns:p="http://schemas.openxmlformats.org/presentationml/2006/main">
  <p:tag name="RAINPROBLEM" val="ProblemSetting"/>
  <p:tag name="RAINPROBLEMTYPE" val="MultipleChoice"/>
</p:tagLst>
</file>

<file path=ppt/tags/tag32.xml><?xml version="1.0" encoding="utf-8"?>
<p:tagLst xmlns:p="http://schemas.openxmlformats.org/presentationml/2006/main">
  <p:tag name="RAINPROBLEM" val="MultipleChoice"/>
  <p:tag name="PROBLEMSCORE" val="1.0"/>
</p:tagLst>
</file>

<file path=ppt/tags/tag33.xml><?xml version="1.0" encoding="utf-8"?>
<p:tagLst xmlns:p="http://schemas.openxmlformats.org/presentationml/2006/main">
  <p:tag name="RAINPROBLEM" val="ProblemBody"/>
</p:tagLst>
</file>

<file path=ppt/tags/tag34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35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36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37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3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4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40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41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42.xml><?xml version="1.0" encoding="utf-8"?>
<p:tagLst xmlns:p="http://schemas.openxmlformats.org/presentationml/2006/main">
  <p:tag name="RAINPROBLEM" val="ProblemSubmit"/>
  <p:tag name="RAINPROBLEMTYPE" val="MultipleChoice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TYPE" val="ProblemTypeMarker"/>
</p:tagLst>
</file>

<file path=ppt/tags/tag46.xml><?xml version="1.0" encoding="utf-8"?>
<p:tagLst xmlns:p="http://schemas.openxmlformats.org/presentationml/2006/main">
  <p:tag name="RAINPROBLEMTYPE" val="ProblemTypeMarker"/>
</p:tagLst>
</file>

<file path=ppt/tags/tag47.xml><?xml version="1.0" encoding="utf-8"?>
<p:tagLst xmlns:p="http://schemas.openxmlformats.org/presentationml/2006/main">
  <p:tag name="RAINPROBLEM" val="ProblemSetting"/>
  <p:tag name="RAINPROBLEMTYPE" val="MultipleChoice"/>
</p:tagLst>
</file>

<file path=ppt/tags/tag48.xml><?xml version="1.0" encoding="utf-8"?>
<p:tagLst xmlns:p="http://schemas.openxmlformats.org/presentationml/2006/main">
  <p:tag name="RAINPROBLEM" val="MultipleChoice"/>
  <p:tag name="PROBLEMSCORE" val="1.0"/>
</p:tagLst>
</file>

<file path=ppt/tags/tag49.xml><?xml version="1.0" encoding="utf-8"?>
<p:tagLst xmlns:p="http://schemas.openxmlformats.org/presentationml/2006/main">
  <p:tag name="RAINPROBLEM" val="ProblemBody"/>
</p:tagLst>
</file>

<file path=ppt/tags/tag5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50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51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52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53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5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5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58.xml><?xml version="1.0" encoding="utf-8"?>
<p:tagLst xmlns:p="http://schemas.openxmlformats.org/presentationml/2006/main">
  <p:tag name="RAINPROBLEM" val="ProblemSubmit"/>
  <p:tag name="RAINPROBLEMTYPE" val="MultipleChoice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TYPE" val="ProblemTypeMarker"/>
</p:tagLst>
</file>

<file path=ppt/tags/tag63.xml><?xml version="1.0" encoding="utf-8"?>
<p:tagLst xmlns:p="http://schemas.openxmlformats.org/presentationml/2006/main">
  <p:tag name="RAINPROBLEM" val="ProblemSetting"/>
  <p:tag name="RAINPROBLEMTYPE" val="MultipleChoice"/>
</p:tagLst>
</file>

<file path=ppt/tags/tag64.xml><?xml version="1.0" encoding="utf-8"?>
<p:tagLst xmlns:p="http://schemas.openxmlformats.org/presentationml/2006/main">
  <p:tag name="RAINPROBLEM" val="MultipleChoice"/>
  <p:tag name="PROBLEMSCORE" val="1.0"/>
</p:tagLst>
</file>

<file path=ppt/tags/tag65.xml><?xml version="1.0" encoding="utf-8"?>
<p:tagLst xmlns:p="http://schemas.openxmlformats.org/presentationml/2006/main">
  <p:tag name="RAINPROBLEM" val="ProblemBody"/>
</p:tagLst>
</file>

<file path=ppt/tags/tag66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67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68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69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73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74.xml><?xml version="1.0" encoding="utf-8"?>
<p:tagLst xmlns:p="http://schemas.openxmlformats.org/presentationml/2006/main">
  <p:tag name="RAINPROBLEM" val="ProblemSubmit"/>
  <p:tag name="RAINPROBLEMTYPE" val="MultipleChoice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80.xml><?xml version="1.0" encoding="utf-8"?>
<p:tagLst xmlns:p="http://schemas.openxmlformats.org/presentationml/2006/main">
  <p:tag name="RAINPROBLEM" val="MultipleChoice"/>
  <p:tag name="PROBLEMSCORE" val="1.0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83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84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85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253.1,&quot;left&quot;:123.75,&quot;top&quot;:219.35,&quot;width&quot;:740.25}"/>
</p:tagLst>
</file>

<file path=ppt/tags/tag9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253.1,&quot;left&quot;:123.75,&quot;top&quot;:219.35,&quot;width&quot;:740.25}"/>
</p:tagLst>
</file>

<file path=ppt/tags/tag90.xml><?xml version="1.0" encoding="utf-8"?>
<p:tagLst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" val="ProblemSetting"/>
  <p:tag name="RAINPROBLEMTYPE" val="MultipleChoice"/>
</p:tagLst>
</file>

<file path=ppt/tags/tag96.xml><?xml version="1.0" encoding="utf-8"?>
<p:tagLst xmlns:p="http://schemas.openxmlformats.org/presentationml/2006/main">
  <p:tag name="RAINPROBLEM" val="MultipleChoice"/>
  <p:tag name="PROBLEMSCORE" val="1.0"/>
</p:tagLst>
</file>

<file path=ppt/tags/tag97.xml><?xml version="1.0" encoding="utf-8"?>
<p:tagLst xmlns:p="http://schemas.openxmlformats.org/presentationml/2006/main">
  <p:tag name="RAINPROBLEM" val="ProblemBody"/>
</p:tagLst>
</file>

<file path=ppt/tags/tag98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ags/tag99.xml><?xml version="1.0" encoding="utf-8"?>
<p:tagLst xmlns:p="http://schemas.openxmlformats.org/presentationml/2006/main">
  <p:tag name="RAINPROBLEM" val="ProblemItem"/>
  <p:tag name="KSO_WM_DIAGRAM_VIRTUALLY_FRAME" val="{&quot;height&quot;:253.1,&quot;left&quot;:123.75,&quot;top&quot;:219.35,&quot;width&quot;:740.25}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18164</Words>
  <Application>WPS 演示</Application>
  <PresentationFormat>全屏显示(4:3)</PresentationFormat>
  <Paragraphs>947</Paragraphs>
  <Slides>56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56</vt:i4>
      </vt:variant>
    </vt:vector>
  </HeadingPairs>
  <TitlesOfParts>
    <vt:vector size="73" baseType="lpstr">
      <vt:lpstr>Arial</vt:lpstr>
      <vt:lpstr>宋体</vt:lpstr>
      <vt:lpstr>Wingdings</vt:lpstr>
      <vt:lpstr>Arial Black</vt:lpstr>
      <vt:lpstr>Times New Roman</vt:lpstr>
      <vt:lpstr>楷体_GB2312</vt:lpstr>
      <vt:lpstr>新宋体</vt:lpstr>
      <vt:lpstr>Monotype Sorts</vt:lpstr>
      <vt:lpstr>Symbol</vt:lpstr>
      <vt:lpstr>Courier New</vt:lpstr>
      <vt:lpstr>微软雅黑</vt:lpstr>
      <vt:lpstr>Arial Unicode MS</vt:lpstr>
      <vt:lpstr>Calibri</vt:lpstr>
      <vt:lpstr>隶书</vt:lpstr>
      <vt:lpstr>华文中宋</vt:lpstr>
      <vt:lpstr>Wingdings</vt:lpstr>
      <vt:lpstr>Pixel</vt:lpstr>
      <vt:lpstr>Chapter 7</vt:lpstr>
      <vt:lpstr>PowerPoint 演示文稿</vt:lpstr>
      <vt:lpstr>PowerPoint 演示文稿</vt:lpstr>
      <vt:lpstr>Syntax</vt:lpstr>
      <vt:lpstr>PowerPoint 演示文稿</vt:lpstr>
      <vt:lpstr>PowerPoint 演示文稿</vt:lpstr>
      <vt:lpstr>PowerPoint 演示文稿</vt:lpstr>
      <vt:lpstr>Restrictions on Operator Overloading</vt:lpstr>
      <vt:lpstr>5 Operators not Allowing Overloaded</vt:lpstr>
      <vt:lpstr>PowerPoint 演示文稿</vt:lpstr>
      <vt:lpstr>Overloading Unary Operator</vt:lpstr>
      <vt:lpstr>Overloading Binary Operator</vt:lpstr>
      <vt:lpstr>Operator Functions As Class Members Vs. As Friend Functions</vt:lpstr>
      <vt:lpstr>Ex. Overloading operators using member functions</vt:lpstr>
      <vt:lpstr>PowerPoint 演示文稿</vt:lpstr>
      <vt:lpstr>PowerPoint 演示文稿</vt:lpstr>
      <vt:lpstr>Overloading ++ and --</vt:lpstr>
      <vt:lpstr>Overloading ++ and --</vt:lpstr>
      <vt:lpstr>PowerPoint 演示文稿</vt:lpstr>
      <vt:lpstr>Overloading ++ and --</vt:lpstr>
      <vt:lpstr>PowerPoint 演示文稿</vt:lpstr>
      <vt:lpstr>Overload assignment operator</vt:lpstr>
      <vt:lpstr>PowerPoint 演示文稿</vt:lpstr>
      <vt:lpstr>PowerPoint 演示文稿</vt:lpstr>
      <vt:lpstr>PowerPoint 演示文稿</vt:lpstr>
      <vt:lpstr>Istream &gt;&gt; and Ostream &lt;&lt;</vt:lpstr>
      <vt:lpstr>PowerPoint 演示文稿</vt:lpstr>
      <vt:lpstr>PowerPoint 演示文稿</vt:lpstr>
      <vt:lpstr>PowerPoint 演示文稿</vt:lpstr>
      <vt:lpstr>7.8 Type Conversions</vt:lpstr>
      <vt:lpstr>Basic to Class Type</vt:lpstr>
      <vt:lpstr>PowerPoint 演示文稿</vt:lpstr>
      <vt:lpstr>PowerPoint 演示文稿</vt:lpstr>
      <vt:lpstr>Class to Basic Type</vt:lpstr>
      <vt:lpstr>PowerPoint 演示文稿</vt:lpstr>
      <vt:lpstr>One Class to Another Class Type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127593@cnmicrosoft.net</dc:creator>
  <cp:lastModifiedBy>Yan</cp:lastModifiedBy>
  <cp:revision>57</cp:revision>
  <dcterms:created xsi:type="dcterms:W3CDTF">2016-05-07T08:36:00Z</dcterms:created>
  <dcterms:modified xsi:type="dcterms:W3CDTF">2024-04-25T07:33:29Z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01737DEDC26A4D52B9799FA48AD0567F_12</vt:lpwstr>
  </property>
  <property fmtid="{D5CDD505-2E9C-101B-9397-08002B2CF9AE}" pid="3" name="KSOProductBuildVer">
    <vt:lpwstr>2052-12.1.0.16729</vt:lpwstr>
  </property>
</Properties>
</file>