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sldIdLst>
    <p:sldId id="302" r:id="rId4"/>
    <p:sldId id="408" r:id="rId5"/>
    <p:sldId id="380" r:id="rId6"/>
    <p:sldId id="381" r:id="rId7"/>
    <p:sldId id="378" r:id="rId8"/>
    <p:sldId id="382" r:id="rId9"/>
    <p:sldId id="410" r:id="rId10"/>
    <p:sldId id="411" r:id="rId11"/>
    <p:sldId id="416" r:id="rId12"/>
    <p:sldId id="417" r:id="rId13"/>
    <p:sldId id="418" r:id="rId14"/>
    <p:sldId id="412" r:id="rId16"/>
    <p:sldId id="413" r:id="rId17"/>
    <p:sldId id="414" r:id="rId18"/>
    <p:sldId id="421" r:id="rId19"/>
    <p:sldId id="464" r:id="rId20"/>
    <p:sldId id="389" r:id="rId21"/>
    <p:sldId id="390" r:id="rId22"/>
    <p:sldId id="465" r:id="rId23"/>
    <p:sldId id="493" r:id="rId24"/>
    <p:sldId id="391" r:id="rId25"/>
    <p:sldId id="463" r:id="rId26"/>
    <p:sldId id="496" r:id="rId27"/>
    <p:sldId id="394" r:id="rId28"/>
    <p:sldId id="395" r:id="rId29"/>
    <p:sldId id="396" r:id="rId30"/>
    <p:sldId id="397" r:id="rId31"/>
    <p:sldId id="398" r:id="rId32"/>
    <p:sldId id="399" r:id="rId33"/>
    <p:sldId id="400" r:id="rId34"/>
    <p:sldId id="479" r:id="rId35"/>
    <p:sldId id="481" r:id="rId36"/>
    <p:sldId id="482" r:id="rId37"/>
    <p:sldId id="497" r:id="rId38"/>
    <p:sldId id="498" r:id="rId39"/>
    <p:sldId id="483" r:id="rId40"/>
    <p:sldId id="484" r:id="rId41"/>
    <p:sldId id="485" r:id="rId42"/>
    <p:sldId id="486" r:id="rId43"/>
    <p:sldId id="487" r:id="rId44"/>
    <p:sldId id="488" r:id="rId45"/>
    <p:sldId id="500" r:id="rId46"/>
    <p:sldId id="501" r:id="rId47"/>
    <p:sldId id="491" r:id="rId48"/>
    <p:sldId id="499" r:id="rId49"/>
  </p:sldIdLst>
  <p:sldSz cx="9144000" cy="6858000" type="screen4x3"/>
  <p:notesSz cx="6858000" cy="9144000"/>
  <p:custDataLst>
    <p:tags r:id="rId53"/>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FFFFCC"/>
    <a:srgbClr val="FF99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93" d="100"/>
          <a:sy n="93" d="100"/>
        </p:scale>
        <p:origin x="442" y="82"/>
      </p:cViewPr>
      <p:guideLst>
        <p:guide orient="horz" pos="2160"/>
        <p:guide pos="28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16.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B2F7EC-D240-459A-9E09-92923A050A9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TW" dirty="0"/>
            </a:fld>
            <a:endParaRPr lang="en-US" altLang="zh-TW" dirty="0"/>
          </a:p>
        </p:txBody>
      </p:sp>
      <p:sp>
        <p:nvSpPr>
          <p:cNvPr id="15362" name="Rectangle 2"/>
          <p:cNvSpPr>
            <a:spLocks noRot="1" noTextEdit="1"/>
          </p:cNvSpPr>
          <p:nvPr>
            <p:ph type="sldImg"/>
          </p:nvPr>
        </p:nvSpPr>
        <p:spPr>
          <a:ln>
            <a:solidFill>
              <a:srgbClr val="000000"/>
            </a:solidFill>
            <a:miter/>
          </a:ln>
        </p:spPr>
      </p:sp>
      <p:sp>
        <p:nvSpPr>
          <p:cNvPr id="15363" name="Rectangle 3"/>
          <p:cNvSpPr>
            <a:spLocks noGrp="1"/>
          </p:cNvSpPr>
          <p:nvPr>
            <p:ph type="body"/>
          </p:nvPr>
        </p:nvSpPr>
        <p:spPr>
          <a:noFill/>
          <a:ln>
            <a:noFill/>
          </a:ln>
        </p:spPr>
        <p:txBody>
          <a:bodyPr wrap="square" lIns="91440" tIns="45720" rIns="91440" bIns="45720" anchor="t" anchorCtr="0"/>
          <a:p>
            <a:pPr lvl="0"/>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Image Placeholder 1"/>
          <p:cNvSpPr>
            <a:spLocks noGrp="1" noRot="1" noChangeAspect="1" noTextEdit="1"/>
          </p:cNvSpPr>
          <p:nvPr>
            <p:ph type="sldImg"/>
          </p:nvPr>
        </p:nvSpPr>
        <p:spPr>
          <a:ln>
            <a:solidFill>
              <a:srgbClr val="000000">
                <a:alpha val="100000"/>
              </a:srgbClr>
            </a:solidFill>
            <a:miter lim="800000"/>
          </a:ln>
        </p:spPr>
      </p:sp>
      <p:sp>
        <p:nvSpPr>
          <p:cNvPr id="512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zh-CN" dirty="0"/>
          </a:p>
        </p:txBody>
      </p:sp>
      <p:sp>
        <p:nvSpPr>
          <p:cNvPr id="51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CA" altLang="zh-CN" dirty="0">
                <a:latin typeface="Arial" panose="020B0604020202020204" pitchFamily="34" charset="0"/>
              </a:rPr>
            </a:fld>
            <a:endParaRPr lang="en-CA" altLang="zh-CN"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TW" dirty="0"/>
            </a:fld>
            <a:endParaRPr lang="en-US" altLang="zh-TW" dirty="0"/>
          </a:p>
        </p:txBody>
      </p:sp>
      <p:sp>
        <p:nvSpPr>
          <p:cNvPr id="22530" name="Rectangle 2"/>
          <p:cNvSpPr>
            <a:spLocks noRot="1" noTextEdit="1"/>
          </p:cNvSpPr>
          <p:nvPr>
            <p:ph type="sldImg"/>
          </p:nvPr>
        </p:nvSpPr>
        <p:spPr>
          <a:ln>
            <a:solidFill>
              <a:srgbClr val="000000"/>
            </a:solidFill>
            <a:miter/>
          </a:ln>
        </p:spPr>
      </p:sp>
      <p:sp>
        <p:nvSpPr>
          <p:cNvPr id="22531" name="Rectangle 3"/>
          <p:cNvSpPr>
            <a:spLocks noGrp="1"/>
          </p:cNvSpPr>
          <p:nvPr>
            <p:ph type="body"/>
          </p:nvPr>
        </p:nvSpPr>
        <p:spPr>
          <a:noFill/>
          <a:ln>
            <a:noFill/>
          </a:ln>
        </p:spPr>
        <p:txBody>
          <a:bodyPr wrap="square" lIns="91440" tIns="45720" rIns="91440" bIns="45720" anchor="t" anchorCtr="0"/>
          <a:p>
            <a:pPr lvl="0"/>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Slide Image Placeholder 1"/>
          <p:cNvSpPr>
            <a:spLocks noGrp="1" noRot="1" noChangeAspect="1" noTextEdit="1"/>
          </p:cNvSpPr>
          <p:nvPr>
            <p:ph type="sldImg"/>
          </p:nvPr>
        </p:nvSpPr>
        <p:spPr>
          <a:ln>
            <a:solidFill>
              <a:srgbClr val="000000"/>
            </a:solidFill>
            <a:miter/>
          </a:ln>
        </p:spPr>
      </p:sp>
      <p:sp>
        <p:nvSpPr>
          <p:cNvPr id="24578"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zh-CN" dirty="0"/>
          </a:p>
        </p:txBody>
      </p:sp>
      <p:sp>
        <p:nvSpPr>
          <p:cNvPr id="24579"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zh-CN" dirty="0"/>
            </a:fld>
            <a:endParaRPr lang="en-CA"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Slide Image Placeholder 1"/>
          <p:cNvSpPr>
            <a:spLocks noGrp="1" noRot="1" noChangeAspect="1" noTextEdit="1"/>
          </p:cNvSpPr>
          <p:nvPr>
            <p:ph type="sldImg"/>
          </p:nvPr>
        </p:nvSpPr>
        <p:spPr>
          <a:ln>
            <a:solidFill>
              <a:srgbClr val="000000"/>
            </a:solidFill>
            <a:miter/>
          </a:ln>
        </p:spPr>
      </p:sp>
      <p:sp>
        <p:nvSpPr>
          <p:cNvPr id="24578"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zh-CN" dirty="0"/>
          </a:p>
        </p:txBody>
      </p:sp>
      <p:sp>
        <p:nvSpPr>
          <p:cNvPr id="24579"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zh-CN" dirty="0"/>
            </a:fld>
            <a:endParaRPr lang="en-CA"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TW" dirty="0"/>
            </a:fld>
            <a:endParaRPr lang="en-US" altLang="zh-TW" dirty="0"/>
          </a:p>
        </p:txBody>
      </p:sp>
      <p:sp>
        <p:nvSpPr>
          <p:cNvPr id="32770" name="Rectangle 2"/>
          <p:cNvSpPr>
            <a:spLocks noRot="1" noTextEdit="1"/>
          </p:cNvSpPr>
          <p:nvPr>
            <p:ph type="sldImg"/>
          </p:nvPr>
        </p:nvSpPr>
        <p:spPr>
          <a:ln>
            <a:solidFill>
              <a:srgbClr val="000000"/>
            </a:solidFill>
            <a:miter/>
          </a:ln>
        </p:spPr>
      </p:sp>
      <p:sp>
        <p:nvSpPr>
          <p:cNvPr id="32771" name="Rectangle 3"/>
          <p:cNvSpPr>
            <a:spLocks noGrp="1"/>
          </p:cNvSpPr>
          <p:nvPr>
            <p:ph type="body"/>
          </p:nvPr>
        </p:nvSpPr>
        <p:spPr>
          <a:noFill/>
          <a:ln>
            <a:noFill/>
          </a:ln>
        </p:spPr>
        <p:txBody>
          <a:bodyPr wrap="square" lIns="91440" tIns="45720" rIns="91440" bIns="45720" anchor="t" anchorCtr="0"/>
          <a:p>
            <a:pPr lvl="0"/>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lide Image Placeholder 1"/>
          <p:cNvSpPr>
            <a:spLocks noGrp="1" noRot="1" noChangeAspect="1" noTextEdit="1"/>
          </p:cNvSpPr>
          <p:nvPr>
            <p:ph type="sldImg"/>
          </p:nvPr>
        </p:nvSpPr>
        <p:spPr>
          <a:ln>
            <a:solidFill>
              <a:srgbClr val="000000"/>
            </a:solidFill>
            <a:miter/>
          </a:ln>
        </p:spPr>
      </p:sp>
      <p:sp>
        <p:nvSpPr>
          <p:cNvPr id="34818"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zh-CN" dirty="0"/>
          </a:p>
        </p:txBody>
      </p:sp>
      <p:sp>
        <p:nvSpPr>
          <p:cNvPr id="34819"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zh-CN" dirty="0"/>
            </a:fld>
            <a:endParaRPr lang="en-CA"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Image Placeholder 1"/>
          <p:cNvSpPr>
            <a:spLocks noGrp="1" noRot="1" noChangeAspect="1" noTextEdit="1"/>
          </p:cNvSpPr>
          <p:nvPr>
            <p:ph type="sldImg"/>
          </p:nvPr>
        </p:nvSpPr>
        <p:spPr>
          <a:ln>
            <a:solidFill>
              <a:srgbClr val="000000"/>
            </a:solidFill>
            <a:miter/>
          </a:ln>
        </p:spPr>
      </p:sp>
      <p:sp>
        <p:nvSpPr>
          <p:cNvPr id="36866"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zh-CN" dirty="0"/>
          </a:p>
        </p:txBody>
      </p:sp>
      <p:sp>
        <p:nvSpPr>
          <p:cNvPr id="36867"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zh-CN" dirty="0"/>
            </a:fld>
            <a:endParaRPr lang="en-CA"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Slide Image Placeholder 1"/>
          <p:cNvSpPr>
            <a:spLocks noGrp="1" noRot="1" noChangeAspect="1" noTextEdit="1"/>
          </p:cNvSpPr>
          <p:nvPr>
            <p:ph type="sldImg"/>
          </p:nvPr>
        </p:nvSpPr>
        <p:spPr>
          <a:ln>
            <a:solidFill>
              <a:srgbClr val="000000"/>
            </a:solidFill>
            <a:miter/>
          </a:ln>
        </p:spPr>
      </p:sp>
      <p:sp>
        <p:nvSpPr>
          <p:cNvPr id="38914"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zh-CN" dirty="0"/>
          </a:p>
        </p:txBody>
      </p:sp>
      <p:sp>
        <p:nvSpPr>
          <p:cNvPr id="38915"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zh-CN" dirty="0"/>
            </a:fld>
            <a:endParaRPr lang="en-CA"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Slide Image Placeholder 1"/>
          <p:cNvSpPr>
            <a:spLocks noGrp="1" noRot="1" noChangeAspect="1" noTextEdit="1"/>
          </p:cNvSpPr>
          <p:nvPr>
            <p:ph type="sldImg"/>
          </p:nvPr>
        </p:nvSpPr>
        <p:spPr>
          <a:ln>
            <a:solidFill>
              <a:srgbClr val="000000"/>
            </a:solidFill>
            <a:miter/>
          </a:ln>
        </p:spPr>
      </p:sp>
      <p:sp>
        <p:nvSpPr>
          <p:cNvPr id="43010" name="Notes Placeholder 2"/>
          <p:cNvSpPr>
            <a:spLocks noGrp="1"/>
          </p:cNvSpPr>
          <p:nvPr>
            <p:ph type="body"/>
          </p:nvPr>
        </p:nvSpPr>
        <p:spPr>
          <a:noFill/>
          <a:ln>
            <a:noFill/>
          </a:ln>
        </p:spPr>
        <p:txBody>
          <a:bodyPr wrap="square" lIns="91440" tIns="45720" rIns="91440" bIns="45720" anchor="t" anchorCtr="0"/>
          <a:p>
            <a:pPr lvl="0" eaLnBrk="1" hangingPunct="1">
              <a:spcBef>
                <a:spcPct val="0"/>
              </a:spcBef>
            </a:pPr>
            <a:endParaRPr lang="en-US" altLang="zh-CN" dirty="0"/>
          </a:p>
        </p:txBody>
      </p:sp>
      <p:sp>
        <p:nvSpPr>
          <p:cNvPr id="43011"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zh-CN" dirty="0"/>
            </a:fld>
            <a:endParaRPr lang="en-CA"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3"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3995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3995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fontAlgn="base"/>
            <a:r>
              <a:rPr lang="zh-CN" altLang="en-US" strike="noStrike" noProof="1"/>
              <a:t>单击此处编辑母版副标题样式</a:t>
            </a:r>
            <a:endParaRPr lang="zh-CN" altLang="en-US" strike="noStrike" noProof="1"/>
          </a:p>
        </p:txBody>
      </p:sp>
      <p:sp>
        <p:nvSpPr>
          <p:cNvPr id="31"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3"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3995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3995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fontAlgn="base"/>
            <a:r>
              <a:rPr lang="zh-CN" altLang="en-US" strike="noStrike" noProof="1"/>
              <a:t>单击此处编辑母版副标题样式</a:t>
            </a:r>
            <a:endParaRPr lang="zh-CN" altLang="en-US" strike="noStrike" noProof="1"/>
          </a:p>
        </p:txBody>
      </p:sp>
      <p:sp>
        <p:nvSpPr>
          <p:cNvPr id="31"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891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1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2"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 name="Rectangle 15"/>
          <p:cNvSpPr>
            <a:spLocks noGrp="1"/>
          </p:cNvSpPr>
          <p:nvPr>
            <p:ph type="body"/>
          </p:nvPr>
        </p:nvSpPr>
        <p:spPr>
          <a:xfrm>
            <a:off x="457200" y="1981200"/>
            <a:ext cx="8229600" cy="38862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892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891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1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fontAlgn="base" hangingPunct="1">
              <a:buNone/>
            </a:pPr>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2"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 name="Rectangle 15"/>
          <p:cNvSpPr>
            <a:spLocks noGrp="1"/>
          </p:cNvSpPr>
          <p:nvPr>
            <p:ph type="body"/>
          </p:nvPr>
        </p:nvSpPr>
        <p:spPr>
          <a:xfrm>
            <a:off x="457200" y="1981200"/>
            <a:ext cx="8229600" cy="38862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892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slideLayout" Target="../slideLayouts/slideLayout7.xml"/><Relationship Id="rId16" Type="http://schemas.openxmlformats.org/officeDocument/2006/relationships/tags" Target="../tags/tag15.xml"/><Relationship Id="rId15" Type="http://schemas.openxmlformats.org/officeDocument/2006/relationships/image" Target="../media/image1.png"/><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ctrTitle"/>
          </p:nvPr>
        </p:nvSpPr>
        <p:spPr/>
        <p:txBody>
          <a:bodyPr vert="horz" wrap="square" lIns="91440" tIns="45720" rIns="91440" bIns="45720" anchor="ctr" anchorCtr="0"/>
          <a:p>
            <a:pPr>
              <a:buClrTx/>
              <a:buSzTx/>
              <a:buFontTx/>
            </a:pPr>
            <a:r>
              <a:rPr lang="en-US" altLang="zh-CN" dirty="0">
                <a:solidFill>
                  <a:schemeClr val="bg1"/>
                </a:solidFill>
                <a:latin typeface="+mj-lt"/>
                <a:ea typeface="+mj-ea"/>
                <a:cs typeface="+mj-cs"/>
              </a:rPr>
              <a:t>Chapter 8</a:t>
            </a:r>
            <a:endParaRPr lang="en-US" altLang="zh-CN" dirty="0">
              <a:solidFill>
                <a:schemeClr val="bg1"/>
              </a:solidFill>
              <a:latin typeface="+mj-lt"/>
              <a:ea typeface="+mj-ea"/>
              <a:cs typeface="+mj-cs"/>
            </a:endParaRPr>
          </a:p>
        </p:txBody>
      </p:sp>
      <p:sp>
        <p:nvSpPr>
          <p:cNvPr id="4099" name="Rectangle 5"/>
          <p:cNvSpPr>
            <a:spLocks noGrp="1"/>
          </p:cNvSpPr>
          <p:nvPr>
            <p:ph type="subTitle" idx="1"/>
          </p:nvPr>
        </p:nvSpPr>
        <p:spPr/>
        <p:txBody>
          <a:bodyPr vert="horz" wrap="square" lIns="91440" tIns="45720" rIns="91440" bIns="45720" anchor="t" anchorCtr="0"/>
          <a:p>
            <a:pPr marL="0" marR="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3400" b="0" i="0" u="none" strike="noStrike" kern="0" cap="none" spc="0" normalizeH="0" baseline="0" noProof="1" dirty="0">
                <a:solidFill>
                  <a:schemeClr val="tx1"/>
                </a:solidFill>
                <a:latin typeface="+mn-lt"/>
                <a:ea typeface="+mn-ea"/>
                <a:cs typeface="+mn-cs"/>
              </a:rPr>
              <a:t>Inheritance: Extending Classes</a:t>
            </a:r>
            <a:endParaRPr kumimoji="0" lang="zh-CN" altLang="zh-CN" sz="3400" b="0" i="0" u="none" strike="noStrike" kern="0" cap="none" spc="0" normalizeH="0" baseline="0" noProof="1" dirty="0">
              <a:solidFill>
                <a:schemeClr val="tx1"/>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idx="1"/>
          </p:nvPr>
        </p:nvSpPr>
        <p:spPr>
          <a:xfrm>
            <a:off x="117475" y="696913"/>
            <a:ext cx="8229600" cy="5616575"/>
          </a:xfrm>
        </p:spPr>
        <p:txBody>
          <a:bodyPr vert="horz" wrap="square" lIns="91440" tIns="45720" rIns="91440" bIns="45720" anchor="t" anchorCtr="0"/>
          <a:p>
            <a:pPr eaLnBrk="1" hangingPunct="1">
              <a:lnSpc>
                <a:spcPct val="90000"/>
              </a:lnSpc>
              <a:buNone/>
            </a:pPr>
            <a:r>
              <a:rPr lang="en-US" altLang="zh-CN" sz="2400" dirty="0"/>
              <a:t>	class A 	</a:t>
            </a:r>
            <a:endParaRPr lang="en-US" altLang="zh-CN" sz="2400" dirty="0"/>
          </a:p>
          <a:p>
            <a:pPr eaLnBrk="1" hangingPunct="1">
              <a:lnSpc>
                <a:spcPct val="90000"/>
              </a:lnSpc>
              <a:buNone/>
            </a:pPr>
            <a:r>
              <a:rPr lang="en-US" altLang="zh-CN" sz="2400" dirty="0"/>
              <a:t>{</a:t>
            </a:r>
            <a:endParaRPr lang="en-US" altLang="zh-CN" sz="2400" dirty="0"/>
          </a:p>
          <a:p>
            <a:pPr eaLnBrk="1" hangingPunct="1">
              <a:lnSpc>
                <a:spcPct val="90000"/>
              </a:lnSpc>
              <a:buNone/>
            </a:pPr>
            <a:r>
              <a:rPr lang="en-US" altLang="zh-CN" sz="2400" dirty="0"/>
              <a:t>	</a:t>
            </a:r>
            <a:r>
              <a:rPr lang="en-US" altLang="zh-CN" sz="2400" dirty="0">
                <a:solidFill>
                  <a:srgbClr val="0000FF"/>
                </a:solidFill>
              </a:rPr>
              <a:t>public:</a:t>
            </a:r>
            <a:endParaRPr lang="en-US" altLang="zh-CN" sz="2400" dirty="0">
              <a:solidFill>
                <a:srgbClr val="0000FF"/>
              </a:solidFill>
            </a:endParaRPr>
          </a:p>
          <a:p>
            <a:pPr eaLnBrk="1" hangingPunct="1">
              <a:lnSpc>
                <a:spcPct val="90000"/>
              </a:lnSpc>
              <a:buNone/>
            </a:pPr>
            <a:r>
              <a:rPr lang="en-US" altLang="zh-CN" sz="2400" dirty="0"/>
              <a:t>	 int pubA;</a:t>
            </a:r>
            <a:endParaRPr lang="en-US" altLang="zh-CN" sz="2400" dirty="0"/>
          </a:p>
          <a:p>
            <a:pPr eaLnBrk="1" hangingPunct="1">
              <a:lnSpc>
                <a:spcPct val="90000"/>
              </a:lnSpc>
              <a:buNone/>
            </a:pPr>
            <a:r>
              <a:rPr lang="en-US" altLang="zh-CN" sz="2400" dirty="0"/>
              <a:t> 	 void set_A(int a, int b)</a:t>
            </a:r>
            <a:endParaRPr lang="en-US" altLang="zh-CN" sz="2400" dirty="0"/>
          </a:p>
          <a:p>
            <a:pPr eaLnBrk="1" hangingPunct="1">
              <a:lnSpc>
                <a:spcPct val="90000"/>
              </a:lnSpc>
              <a:buNone/>
            </a:pPr>
            <a:r>
              <a:rPr lang="en-US" altLang="zh-CN" sz="2400" dirty="0"/>
              <a:t>	    {priA=a; pubA=b;}</a:t>
            </a:r>
            <a:endParaRPr lang="en-US" altLang="zh-CN" sz="2400" dirty="0"/>
          </a:p>
          <a:p>
            <a:pPr eaLnBrk="1" hangingPunct="1">
              <a:lnSpc>
                <a:spcPct val="90000"/>
              </a:lnSpc>
              <a:buNone/>
            </a:pPr>
            <a:r>
              <a:rPr lang="en-US" altLang="zh-CN" sz="2400" dirty="0"/>
              <a:t>     void out_A()</a:t>
            </a:r>
            <a:endParaRPr lang="en-US" altLang="zh-CN" sz="2400" dirty="0"/>
          </a:p>
          <a:p>
            <a:pPr eaLnBrk="1" hangingPunct="1">
              <a:lnSpc>
                <a:spcPct val="90000"/>
              </a:lnSpc>
              <a:buNone/>
            </a:pPr>
            <a:r>
              <a:rPr lang="en-US" altLang="zh-CN" sz="2400" dirty="0"/>
              <a:t>	    {cout&lt;&lt;priA&lt;&lt;pubA;}</a:t>
            </a:r>
            <a:endParaRPr lang="en-US" altLang="zh-CN" sz="2400" dirty="0"/>
          </a:p>
          <a:p>
            <a:pPr eaLnBrk="1" hangingPunct="1">
              <a:lnSpc>
                <a:spcPct val="90000"/>
              </a:lnSpc>
              <a:buNone/>
            </a:pPr>
            <a:r>
              <a:rPr lang="en-US" altLang="zh-CN" sz="2400" dirty="0"/>
              <a:t>	</a:t>
            </a:r>
            <a:r>
              <a:rPr lang="en-US" altLang="zh-CN" sz="2400" dirty="0">
                <a:solidFill>
                  <a:srgbClr val="0000FF"/>
                </a:solidFill>
              </a:rPr>
              <a:t>private:</a:t>
            </a:r>
            <a:endParaRPr lang="en-US" altLang="zh-CN" sz="2400" dirty="0">
              <a:solidFill>
                <a:srgbClr val="0000FF"/>
              </a:solidFill>
            </a:endParaRPr>
          </a:p>
          <a:p>
            <a:pPr eaLnBrk="1" hangingPunct="1">
              <a:lnSpc>
                <a:spcPct val="90000"/>
              </a:lnSpc>
              <a:buNone/>
            </a:pPr>
            <a:r>
              <a:rPr lang="en-US" altLang="zh-CN" sz="2400" dirty="0"/>
              <a:t>		int priA;</a:t>
            </a:r>
            <a:endParaRPr lang="en-US" altLang="zh-CN" sz="2400" dirty="0"/>
          </a:p>
          <a:p>
            <a:pPr eaLnBrk="1" hangingPunct="1">
              <a:lnSpc>
                <a:spcPct val="90000"/>
              </a:lnSpc>
              <a:buNone/>
            </a:pPr>
            <a:r>
              <a:rPr lang="en-US" altLang="zh-CN" sz="2400" dirty="0"/>
              <a:t>};	</a:t>
            </a:r>
            <a:endParaRPr lang="en-US" altLang="zh-CN" sz="2400" dirty="0"/>
          </a:p>
        </p:txBody>
      </p:sp>
      <p:sp>
        <p:nvSpPr>
          <p:cNvPr id="13314" name="Rectangle 3"/>
          <p:cNvSpPr/>
          <p:nvPr/>
        </p:nvSpPr>
        <p:spPr>
          <a:xfrm>
            <a:off x="4068763" y="476250"/>
            <a:ext cx="4464050" cy="4941888"/>
          </a:xfrm>
          <a:prstGeom prst="rect">
            <a:avLst/>
          </a:prstGeom>
          <a:noFill/>
          <a:ln w="9525">
            <a:noFill/>
          </a:ln>
        </p:spPr>
        <p:txBody>
          <a:bodyPr wrap="none" lIns="0" anchor="ctr" anchorCtr="0"/>
          <a:p>
            <a:pPr>
              <a:buClrTx/>
              <a:buFontTx/>
            </a:pPr>
            <a:r>
              <a:rPr lang="en-US" altLang="zh-CN" sz="2400" dirty="0">
                <a:latin typeface="Arial" panose="020B0604020202020204" pitchFamily="34" charset="0"/>
                <a:ea typeface="宋体" panose="02010600030101010101" pitchFamily="2" charset="-122"/>
              </a:rPr>
              <a:t>class B : public A	</a:t>
            </a:r>
            <a:endParaRPr lang="en-US" altLang="zh-CN" sz="2400" dirty="0">
              <a:latin typeface="Arial" panose="020B0604020202020204" pitchFamily="34" charset="0"/>
              <a:ea typeface="宋体" panose="02010600030101010101" pitchFamily="2" charset="-122"/>
            </a:endParaRPr>
          </a:p>
          <a:p>
            <a:pPr>
              <a:buClrTx/>
              <a:buFontTx/>
            </a:pPr>
            <a:r>
              <a:rPr lang="en-US" altLang="zh-CN" sz="2400" dirty="0">
                <a:latin typeface="Arial" panose="020B0604020202020204" pitchFamily="34" charset="0"/>
                <a:ea typeface="宋体" panose="02010600030101010101" pitchFamily="2" charset="-122"/>
              </a:rPr>
              <a:t>  {         </a:t>
            </a:r>
            <a:endParaRPr lang="en-US" altLang="zh-CN" sz="2400" dirty="0">
              <a:latin typeface="Arial" panose="020B0604020202020204" pitchFamily="34" charset="0"/>
              <a:ea typeface="宋体" panose="02010600030101010101" pitchFamily="2" charset="-122"/>
            </a:endParaRPr>
          </a:p>
          <a:p>
            <a:pPr>
              <a:buClrTx/>
              <a:buFontTx/>
            </a:pPr>
            <a:r>
              <a:rPr lang="en-US" altLang="zh-CN" sz="2400" dirty="0">
                <a:solidFill>
                  <a:srgbClr val="0000FF"/>
                </a:solidFill>
                <a:latin typeface="Arial" panose="020B0604020202020204" pitchFamily="34" charset="0"/>
                <a:ea typeface="宋体" panose="02010600030101010101" pitchFamily="2" charset="-122"/>
              </a:rPr>
              <a:t>   public:   </a:t>
            </a:r>
            <a:endParaRPr lang="en-US" altLang="zh-CN" sz="2400" dirty="0">
              <a:solidFill>
                <a:srgbClr val="0000FF"/>
              </a:solidFill>
              <a:latin typeface="Arial" panose="020B0604020202020204" pitchFamily="34" charset="0"/>
              <a:ea typeface="宋体" panose="02010600030101010101" pitchFamily="2" charset="-122"/>
            </a:endParaRPr>
          </a:p>
          <a:p>
            <a:pPr>
              <a:buClrTx/>
              <a:buFontTx/>
            </a:pPr>
            <a:r>
              <a:rPr lang="en-US" altLang="zh-CN" sz="2400" dirty="0">
                <a:latin typeface="Arial" panose="020B0604020202020204" pitchFamily="34" charset="0"/>
                <a:ea typeface="宋体" panose="02010600030101010101" pitchFamily="2" charset="-122"/>
              </a:rPr>
              <a:t>    void set_B(int a)</a:t>
            </a:r>
            <a:endParaRPr lang="en-US" altLang="zh-CN" sz="2400" dirty="0">
              <a:latin typeface="Arial" panose="020B0604020202020204" pitchFamily="34" charset="0"/>
              <a:ea typeface="宋体" panose="02010600030101010101" pitchFamily="2" charset="-122"/>
            </a:endParaRPr>
          </a:p>
          <a:p>
            <a:pPr>
              <a:buClrTx/>
              <a:buFontTx/>
            </a:pPr>
            <a:r>
              <a:rPr lang="en-US" altLang="zh-CN" sz="2400" dirty="0">
                <a:latin typeface="Arial" panose="020B0604020202020204" pitchFamily="34" charset="0"/>
                <a:ea typeface="宋体" panose="02010600030101010101" pitchFamily="2" charset="-122"/>
              </a:rPr>
              <a:t>       {priB=a;}                  </a:t>
            </a:r>
            <a:endParaRPr lang="en-US" altLang="zh-CN" sz="2400" dirty="0">
              <a:latin typeface="Arial" panose="020B0604020202020204" pitchFamily="34" charset="0"/>
              <a:ea typeface="宋体" panose="02010600030101010101" pitchFamily="2" charset="-122"/>
            </a:endParaRPr>
          </a:p>
          <a:p>
            <a:pPr>
              <a:buClrTx/>
              <a:buFontTx/>
            </a:pPr>
            <a:r>
              <a:rPr lang="en-US" altLang="zh-CN" sz="2400" dirty="0">
                <a:latin typeface="Arial" panose="020B0604020202020204" pitchFamily="34" charset="0"/>
                <a:ea typeface="宋体" panose="02010600030101010101" pitchFamily="2" charset="-122"/>
              </a:rPr>
              <a:t>    void out_B()               </a:t>
            </a:r>
            <a:endParaRPr lang="en-US" altLang="zh-CN" sz="2400" dirty="0">
              <a:latin typeface="Arial" panose="020B0604020202020204" pitchFamily="34" charset="0"/>
              <a:ea typeface="宋体" panose="02010600030101010101" pitchFamily="2" charset="-122"/>
            </a:endParaRPr>
          </a:p>
          <a:p>
            <a:pPr>
              <a:buClrTx/>
              <a:buFontTx/>
            </a:pPr>
            <a:r>
              <a:rPr lang="en-US" altLang="zh-CN" sz="2400" dirty="0">
                <a:latin typeface="Arial" panose="020B0604020202020204" pitchFamily="34" charset="0"/>
                <a:ea typeface="宋体" panose="02010600030101010101" pitchFamily="2" charset="-122"/>
              </a:rPr>
              <a:t>       { cout&lt;&lt;priB&lt;&lt;endl;</a:t>
            </a:r>
            <a:endParaRPr lang="en-US" altLang="zh-CN" sz="2400" dirty="0">
              <a:latin typeface="Arial" panose="020B0604020202020204" pitchFamily="34" charset="0"/>
              <a:ea typeface="宋体" panose="02010600030101010101" pitchFamily="2" charset="-122"/>
            </a:endParaRPr>
          </a:p>
          <a:p>
            <a:pPr>
              <a:buClrTx/>
              <a:buFontTx/>
            </a:pPr>
            <a:r>
              <a:rPr lang="en-US" altLang="zh-CN" sz="2400" dirty="0">
                <a:latin typeface="Arial" panose="020B0604020202020204" pitchFamily="34" charset="0"/>
                <a:ea typeface="宋体" panose="02010600030101010101" pitchFamily="2" charset="-122"/>
              </a:rPr>
              <a:t>          cout&lt;&lt;priA&lt;&lt;pubA;</a:t>
            </a:r>
            <a:endParaRPr lang="en-US" altLang="zh-CN" sz="2400" dirty="0">
              <a:latin typeface="Arial" panose="020B0604020202020204" pitchFamily="34" charset="0"/>
              <a:ea typeface="宋体" panose="02010600030101010101" pitchFamily="2" charset="-122"/>
            </a:endParaRPr>
          </a:p>
          <a:p>
            <a:pPr>
              <a:buClrTx/>
              <a:buFontTx/>
            </a:pPr>
            <a:r>
              <a:rPr lang="en-US" altLang="zh-CN" sz="2400" dirty="0">
                <a:latin typeface="Arial" panose="020B0604020202020204" pitchFamily="34" charset="0"/>
                <a:ea typeface="宋体" panose="02010600030101010101" pitchFamily="2" charset="-122"/>
              </a:rPr>
              <a:t>        }         </a:t>
            </a:r>
            <a:endParaRPr lang="en-US" altLang="zh-CN" sz="2400" dirty="0">
              <a:latin typeface="Arial" panose="020B0604020202020204" pitchFamily="34" charset="0"/>
              <a:ea typeface="宋体" panose="02010600030101010101" pitchFamily="2" charset="-122"/>
            </a:endParaRPr>
          </a:p>
          <a:p>
            <a:pPr>
              <a:buClrTx/>
              <a:buFontTx/>
            </a:pPr>
            <a:r>
              <a:rPr lang="en-US" altLang="zh-CN" sz="2400" dirty="0">
                <a:solidFill>
                  <a:srgbClr val="0000FF"/>
                </a:solidFill>
                <a:latin typeface="Arial" panose="020B0604020202020204" pitchFamily="34" charset="0"/>
                <a:ea typeface="宋体" panose="02010600030101010101" pitchFamily="2" charset="-122"/>
              </a:rPr>
              <a:t>     private:                      </a:t>
            </a:r>
            <a:endParaRPr lang="en-US" altLang="zh-CN" sz="2400" dirty="0">
              <a:solidFill>
                <a:srgbClr val="0000FF"/>
              </a:solidFill>
              <a:latin typeface="Arial" panose="020B0604020202020204" pitchFamily="34" charset="0"/>
              <a:ea typeface="宋体" panose="02010600030101010101" pitchFamily="2" charset="-122"/>
            </a:endParaRPr>
          </a:p>
          <a:p>
            <a:pPr>
              <a:buClrTx/>
              <a:buFontTx/>
            </a:pPr>
            <a:r>
              <a:rPr lang="en-US" altLang="zh-CN" sz="2400" dirty="0">
                <a:latin typeface="Arial" panose="020B0604020202020204" pitchFamily="34" charset="0"/>
                <a:ea typeface="宋体" panose="02010600030101010101" pitchFamily="2" charset="-122"/>
              </a:rPr>
              <a:t>	int priB; </a:t>
            </a:r>
            <a:endParaRPr lang="en-US" altLang="zh-CN" sz="2400" dirty="0">
              <a:latin typeface="Arial" panose="020B0604020202020204" pitchFamily="34" charset="0"/>
              <a:ea typeface="宋体" panose="02010600030101010101" pitchFamily="2" charset="-122"/>
            </a:endParaRPr>
          </a:p>
          <a:p>
            <a:pPr>
              <a:buClrTx/>
              <a:buFontTx/>
            </a:pPr>
            <a:r>
              <a:rPr lang="en-US" altLang="zh-CN" sz="2400" dirty="0">
                <a:latin typeface="Arial" panose="020B0604020202020204" pitchFamily="34" charset="0"/>
                <a:ea typeface="宋体" panose="02010600030101010101" pitchFamily="2" charset="-122"/>
              </a:rPr>
              <a:t>  };             </a:t>
            </a:r>
            <a:endParaRPr lang="en-US" altLang="zh-CN" sz="2400" dirty="0">
              <a:latin typeface="Arial" panose="020B0604020202020204" pitchFamily="34" charset="0"/>
              <a:ea typeface="宋体" panose="02010600030101010101" pitchFamily="2" charset="-122"/>
            </a:endParaRPr>
          </a:p>
        </p:txBody>
      </p:sp>
      <p:sp>
        <p:nvSpPr>
          <p:cNvPr id="2" name="TextBox 1"/>
          <p:cNvSpPr txBox="1"/>
          <p:nvPr/>
        </p:nvSpPr>
        <p:spPr>
          <a:xfrm>
            <a:off x="4789488" y="3273425"/>
            <a:ext cx="3095625" cy="461963"/>
          </a:xfrm>
          <a:prstGeom prst="rect">
            <a:avLst/>
          </a:prstGeom>
          <a:solidFill>
            <a:schemeClr val="bg1"/>
          </a:solidFill>
        </p:spPr>
        <p:style>
          <a:lnRef idx="2">
            <a:schemeClr val="accent3"/>
          </a:lnRef>
          <a:fillRef idx="1">
            <a:schemeClr val="lt1"/>
          </a:fillRef>
          <a:effectRef idx="0">
            <a:schemeClr val="accent3"/>
          </a:effectRef>
          <a:fontRef idx="minor">
            <a:schemeClr val="dk1"/>
          </a:fontRef>
        </p:style>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mn-cs"/>
              </a:rPr>
              <a:t>out_A</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 );</a:t>
            </a:r>
            <a:endPar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endParaRPr>
          </a:p>
        </p:txBody>
      </p:sp>
      <p:sp>
        <p:nvSpPr>
          <p:cNvPr id="5" name="Rectangle 2"/>
          <p:cNvSpPr txBox="1"/>
          <p:nvPr/>
        </p:nvSpPr>
        <p:spPr>
          <a:xfrm>
            <a:off x="6305550" y="3716338"/>
            <a:ext cx="2746375" cy="3005137"/>
          </a:xfrm>
          <a:prstGeom prst="rect">
            <a:avLst/>
          </a:prstGeom>
          <a:noFill/>
          <a:ln w="22225" cap="flat" cmpd="sng">
            <a:solidFill>
              <a:srgbClr val="FF3300"/>
            </a:solidFill>
            <a:prstDash val="solid"/>
            <a:miter/>
            <a:headEnd type="none" w="med" len="med"/>
            <a:tailEnd type="none" w="med" len="med"/>
          </a:ln>
        </p:spPr>
        <p:txBody>
          <a:bodyPr anchor="t" anchorCtr="0"/>
          <a:p>
            <a:pPr marL="342900" indent="-342900">
              <a:lnSpc>
                <a:spcPct val="80000"/>
              </a:lnSpc>
              <a:spcBef>
                <a:spcPct val="20000"/>
              </a:spcBef>
              <a:buClrTx/>
              <a:buFont typeface="Wingdings" panose="05000000000000000000" pitchFamily="2" charset="2"/>
            </a:pPr>
            <a:r>
              <a:rPr lang="en-US" altLang="zh-CN" sz="2400" dirty="0">
                <a:latin typeface="Arial" panose="020B0604020202020204" pitchFamily="34" charset="0"/>
                <a:ea typeface="宋体" panose="02010600030101010101" pitchFamily="2" charset="-122"/>
              </a:rPr>
              <a:t>void main()	</a:t>
            </a:r>
            <a:endParaRPr lang="en-US" altLang="zh-CN" sz="2400" dirty="0">
              <a:latin typeface="Arial" panose="020B0604020202020204" pitchFamily="34" charset="0"/>
              <a:ea typeface="宋体" panose="02010600030101010101" pitchFamily="2" charset="-122"/>
            </a:endParaRPr>
          </a:p>
          <a:p>
            <a:pPr marL="342900" indent="-342900">
              <a:lnSpc>
                <a:spcPct val="80000"/>
              </a:lnSpc>
              <a:spcBef>
                <a:spcPct val="20000"/>
              </a:spcBef>
              <a:buClrTx/>
              <a:buFont typeface="Wingdings" panose="05000000000000000000" pitchFamily="2" charset="2"/>
            </a:pPr>
            <a:r>
              <a:rPr lang="en-US" altLang="zh-CN" sz="2400" dirty="0">
                <a:latin typeface="Arial" panose="020B0604020202020204" pitchFamily="34" charset="0"/>
                <a:ea typeface="宋体" panose="02010600030101010101" pitchFamily="2" charset="-122"/>
              </a:rPr>
              <a:t>{</a:t>
            </a:r>
            <a:endParaRPr lang="en-US" altLang="zh-CN" sz="2400" dirty="0">
              <a:latin typeface="Arial" panose="020B0604020202020204" pitchFamily="34" charset="0"/>
              <a:ea typeface="宋体" panose="02010600030101010101" pitchFamily="2" charset="-122"/>
            </a:endParaRPr>
          </a:p>
          <a:p>
            <a:pPr marL="342900" indent="-342900">
              <a:lnSpc>
                <a:spcPct val="80000"/>
              </a:lnSpc>
              <a:spcBef>
                <a:spcPct val="20000"/>
              </a:spcBef>
              <a:buClrTx/>
              <a:buFont typeface="Wingdings" panose="05000000000000000000" pitchFamily="2" charset="2"/>
            </a:pPr>
            <a:r>
              <a:rPr lang="en-US" altLang="zh-CN" sz="2400" dirty="0">
                <a:latin typeface="Arial" panose="020B0604020202020204" pitchFamily="34" charset="0"/>
                <a:ea typeface="宋体" panose="02010600030101010101" pitchFamily="2" charset="-122"/>
              </a:rPr>
              <a:t>  B objB;</a:t>
            </a:r>
            <a:endParaRPr lang="en-US" altLang="zh-CN" sz="2400" dirty="0">
              <a:latin typeface="Arial" panose="020B0604020202020204" pitchFamily="34" charset="0"/>
              <a:ea typeface="宋体" panose="02010600030101010101" pitchFamily="2" charset="-122"/>
            </a:endParaRPr>
          </a:p>
          <a:p>
            <a:pPr marL="342900" indent="-342900">
              <a:lnSpc>
                <a:spcPct val="80000"/>
              </a:lnSpc>
              <a:spcBef>
                <a:spcPct val="20000"/>
              </a:spcBef>
              <a:buClrTx/>
              <a:buFont typeface="Wingdings" panose="05000000000000000000" pitchFamily="2" charset="2"/>
            </a:pPr>
            <a:r>
              <a:rPr lang="en-US" altLang="zh-CN" sz="2400" dirty="0">
                <a:latin typeface="Arial" panose="020B0604020202020204" pitchFamily="34" charset="0"/>
                <a:ea typeface="宋体" panose="02010600030101010101" pitchFamily="2" charset="-122"/>
              </a:rPr>
              <a:t> </a:t>
            </a:r>
            <a:r>
              <a:rPr lang="en-US" altLang="zh-CN" sz="2400" dirty="0">
                <a:solidFill>
                  <a:schemeClr val="tx2"/>
                </a:solidFill>
                <a:latin typeface="Arial" panose="020B0604020202020204" pitchFamily="34" charset="0"/>
                <a:ea typeface="宋体" panose="02010600030101010101" pitchFamily="2" charset="-122"/>
              </a:rPr>
              <a:t>objB.set_A(3,4);</a:t>
            </a:r>
            <a:endParaRPr lang="en-US" altLang="zh-CN" sz="2400" dirty="0">
              <a:solidFill>
                <a:schemeClr val="tx2"/>
              </a:solidFill>
              <a:latin typeface="Arial" panose="020B0604020202020204" pitchFamily="34" charset="0"/>
              <a:ea typeface="宋体" panose="02010600030101010101" pitchFamily="2" charset="-122"/>
            </a:endParaRPr>
          </a:p>
          <a:p>
            <a:pPr marL="342900" indent="-342900">
              <a:lnSpc>
                <a:spcPct val="80000"/>
              </a:lnSpc>
              <a:spcBef>
                <a:spcPct val="20000"/>
              </a:spcBef>
              <a:buClrTx/>
              <a:buFont typeface="Wingdings" panose="05000000000000000000" pitchFamily="2" charset="2"/>
            </a:pPr>
            <a:r>
              <a:rPr lang="en-US" altLang="zh-CN" sz="2400" dirty="0">
                <a:solidFill>
                  <a:schemeClr val="tx2"/>
                </a:solidFill>
                <a:latin typeface="Arial" panose="020B0604020202020204" pitchFamily="34" charset="0"/>
                <a:ea typeface="宋体" panose="02010600030101010101" pitchFamily="2" charset="-122"/>
              </a:rPr>
              <a:t> objB.set_B(5);</a:t>
            </a:r>
            <a:endParaRPr lang="en-US" altLang="zh-CN" sz="2400" dirty="0">
              <a:solidFill>
                <a:schemeClr val="tx2"/>
              </a:solidFill>
              <a:latin typeface="Arial" panose="020B0604020202020204" pitchFamily="34" charset="0"/>
              <a:ea typeface="宋体" panose="02010600030101010101" pitchFamily="2" charset="-122"/>
            </a:endParaRPr>
          </a:p>
          <a:p>
            <a:pPr marL="342900" indent="-342900">
              <a:lnSpc>
                <a:spcPct val="80000"/>
              </a:lnSpc>
              <a:spcBef>
                <a:spcPct val="20000"/>
              </a:spcBef>
              <a:buClrTx/>
              <a:buFont typeface="Wingdings" panose="05000000000000000000" pitchFamily="2" charset="2"/>
            </a:pPr>
            <a:r>
              <a:rPr lang="en-US" altLang="zh-CN" sz="2400" dirty="0">
                <a:latin typeface="Arial" panose="020B0604020202020204" pitchFamily="34" charset="0"/>
                <a:ea typeface="宋体" panose="02010600030101010101" pitchFamily="2" charset="-122"/>
              </a:rPr>
              <a:t> objB.out_B(); </a:t>
            </a:r>
            <a:endParaRPr lang="en-US" altLang="zh-CN" sz="2400" dirty="0">
              <a:latin typeface="Arial" panose="020B0604020202020204" pitchFamily="34" charset="0"/>
              <a:ea typeface="宋体" panose="02010600030101010101" pitchFamily="2" charset="-122"/>
            </a:endParaRPr>
          </a:p>
          <a:p>
            <a:pPr marL="342900" indent="-342900">
              <a:lnSpc>
                <a:spcPct val="80000"/>
              </a:lnSpc>
              <a:spcBef>
                <a:spcPct val="20000"/>
              </a:spcBef>
              <a:buClrTx/>
              <a:buFont typeface="Wingdings" panose="05000000000000000000" pitchFamily="2" charset="2"/>
            </a:pPr>
            <a:r>
              <a:rPr lang="en-US" altLang="zh-CN" sz="2400" dirty="0">
                <a:solidFill>
                  <a:schemeClr val="tx2"/>
                </a:solidFill>
                <a:latin typeface="Arial" panose="020B0604020202020204" pitchFamily="34" charset="0"/>
                <a:ea typeface="宋体" panose="02010600030101010101" pitchFamily="2" charset="-122"/>
              </a:rPr>
              <a:t> objB.out_A();</a:t>
            </a:r>
            <a:endParaRPr lang="en-US" altLang="zh-CN" sz="2400" dirty="0">
              <a:solidFill>
                <a:schemeClr val="tx2"/>
              </a:solidFill>
              <a:latin typeface="Arial" panose="020B0604020202020204" pitchFamily="34" charset="0"/>
              <a:ea typeface="宋体" panose="02010600030101010101" pitchFamily="2" charset="-122"/>
            </a:endParaRPr>
          </a:p>
          <a:p>
            <a:pPr marL="342900" indent="-342900">
              <a:lnSpc>
                <a:spcPct val="80000"/>
              </a:lnSpc>
              <a:spcBef>
                <a:spcPct val="20000"/>
              </a:spcBef>
              <a:buClrTx/>
              <a:buFont typeface="Wingdings" panose="05000000000000000000" pitchFamily="2" charset="2"/>
            </a:pPr>
            <a:r>
              <a:rPr lang="en-US" altLang="zh-CN" sz="2400" dirty="0">
                <a:latin typeface="Arial" panose="020B0604020202020204" pitchFamily="34" charset="0"/>
                <a:ea typeface="宋体" panose="02010600030101010101" pitchFamily="2" charset="-122"/>
              </a:rPr>
              <a:t>	}</a:t>
            </a:r>
            <a:endParaRPr lang="en-US" altLang="zh-CN"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vert="horz" wrap="square" lIns="91440" tIns="45720" rIns="91440" bIns="45720" anchor="ctr" anchorCtr="0"/>
          <a:p>
            <a:r>
              <a:rPr lang="en-US" altLang="zh-TW" dirty="0">
                <a:ea typeface="PMingLiU" pitchFamily="18" charset="-120"/>
              </a:rPr>
              <a:t>Private vs. Protected Members</a:t>
            </a:r>
            <a:endParaRPr lang="en-US" altLang="zh-TW" dirty="0">
              <a:ea typeface="PMingLiU" pitchFamily="18" charset="-120"/>
            </a:endParaRPr>
          </a:p>
        </p:txBody>
      </p:sp>
      <p:sp>
        <p:nvSpPr>
          <p:cNvPr id="14338" name="Rectangle 3"/>
          <p:cNvSpPr>
            <a:spLocks noGrp="1"/>
          </p:cNvSpPr>
          <p:nvPr>
            <p:ph idx="1"/>
          </p:nvPr>
        </p:nvSpPr>
        <p:spPr/>
        <p:txBody>
          <a:bodyPr vert="horz" wrap="square" lIns="91440" tIns="45720" rIns="91440" bIns="45720" anchor="t" anchorCtr="0"/>
          <a:p>
            <a:r>
              <a:rPr lang="en-US" altLang="zh-TW" dirty="0">
                <a:ea typeface="PMingLiU" pitchFamily="18" charset="-120"/>
              </a:rPr>
              <a:t>Inherited </a:t>
            </a:r>
            <a:r>
              <a:rPr lang="en-US" altLang="zh-TW" b="1" i="1" dirty="0">
                <a:solidFill>
                  <a:schemeClr val="bg2"/>
                </a:solidFill>
                <a:ea typeface="PMingLiU" pitchFamily="18" charset="-120"/>
              </a:rPr>
              <a:t>private members </a:t>
            </a:r>
            <a:r>
              <a:rPr lang="en-US" altLang="zh-CN" dirty="0">
                <a:ea typeface="PMingLiU" pitchFamily="18" charset="-120"/>
              </a:rPr>
              <a:t>CANNOT</a:t>
            </a:r>
            <a:r>
              <a:rPr lang="en-US" altLang="zh-TW" dirty="0">
                <a:ea typeface="PMingLiU" pitchFamily="18" charset="-120"/>
              </a:rPr>
              <a:t> be accessed directly by name in derived class</a:t>
            </a:r>
            <a:endParaRPr lang="en-US" altLang="zh-TW" dirty="0">
              <a:ea typeface="PMingLiU" pitchFamily="18" charset="-120"/>
            </a:endParaRPr>
          </a:p>
          <a:p>
            <a:pPr lvl="1"/>
            <a:r>
              <a:rPr lang="en-US" altLang="zh-TW" dirty="0">
                <a:ea typeface="PMingLiU" pitchFamily="18" charset="-120"/>
              </a:rPr>
              <a:t>The same applies to other classes</a:t>
            </a:r>
            <a:endParaRPr lang="en-US" altLang="zh-TW" dirty="0">
              <a:ea typeface="PMingLiU" pitchFamily="18" charset="-120"/>
            </a:endParaRPr>
          </a:p>
          <a:p>
            <a:r>
              <a:rPr lang="en-US" altLang="zh-TW" dirty="0">
                <a:ea typeface="PMingLiU" pitchFamily="18" charset="-120"/>
              </a:rPr>
              <a:t>Inherited </a:t>
            </a:r>
            <a:r>
              <a:rPr lang="en-US" altLang="zh-TW" b="1" i="1" dirty="0">
                <a:solidFill>
                  <a:schemeClr val="bg2"/>
                </a:solidFill>
                <a:ea typeface="PMingLiU" pitchFamily="18" charset="-120"/>
              </a:rPr>
              <a:t>protected members </a:t>
            </a:r>
            <a:r>
              <a:rPr lang="en-US" altLang="zh-TW" dirty="0">
                <a:ea typeface="PMingLiU" pitchFamily="18" charset="-120"/>
              </a:rPr>
              <a:t>can be accessed directly by name in derived class</a:t>
            </a:r>
            <a:endParaRPr lang="en-US" altLang="zh-TW" dirty="0">
              <a:ea typeface="PMingLiU" pitchFamily="18" charset="-120"/>
            </a:endParaRPr>
          </a:p>
          <a:p>
            <a:pPr lvl="1"/>
            <a:r>
              <a:rPr lang="en-US" altLang="zh-TW" dirty="0">
                <a:ea typeface="PMingLiU" pitchFamily="18" charset="-120"/>
              </a:rPr>
              <a:t>Protected members are similar to private members for other classes</a:t>
            </a:r>
            <a:endParaRPr lang="en-US" altLang="zh-TW" dirty="0">
              <a:ea typeface="PMingLiU" pitchFamily="18" charset="-120"/>
            </a:endParaRPr>
          </a:p>
          <a:p>
            <a:pPr lvl="1"/>
            <a:endParaRPr lang="en-US" altLang="zh-TW"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685800" y="381000"/>
            <a:ext cx="8153400" cy="609600"/>
          </a:xfrm>
        </p:spPr>
        <p:txBody>
          <a:bodyPr vert="horz" wrap="square" lIns="91440" tIns="45720" rIns="91440" bIns="45720" anchor="ctr" anchorCtr="0"/>
          <a:p>
            <a:r>
              <a:rPr lang="en-US" altLang="zh-CN" sz="3600" dirty="0"/>
              <a:t>Class Derivation</a:t>
            </a:r>
            <a:endParaRPr lang="en-US" altLang="zh-CN" dirty="0"/>
          </a:p>
        </p:txBody>
      </p:sp>
      <p:sp>
        <p:nvSpPr>
          <p:cNvPr id="26627" name="Rectangle 3"/>
          <p:cNvSpPr>
            <a:spLocks noGrp="1" noChangeArrowheads="1"/>
          </p:cNvSpPr>
          <p:nvPr>
            <p:ph idx="1"/>
          </p:nvPr>
        </p:nvSpPr>
        <p:spPr>
          <a:xfrm>
            <a:off x="381000" y="990600"/>
            <a:ext cx="8763000" cy="5867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sng" strike="noStrike" kern="0" cap="none" spc="0" normalizeH="0" baseline="0" noProof="0" dirty="0">
                <a:ln>
                  <a:noFill/>
                </a:ln>
                <a:solidFill>
                  <a:schemeClr val="tx1"/>
                </a:solidFill>
                <a:effectLst/>
                <a:uLnTx/>
                <a:uFillTx/>
                <a:latin typeface="+mn-lt"/>
                <a:ea typeface="+mn-ea"/>
                <a:cs typeface="+mn-cs"/>
              </a:rPr>
              <a:t>Class C be derived from base class B - PRIVATE</a:t>
            </a:r>
            <a:endParaRPr kumimoji="0" lang="en-US" altLang="zh-CN" sz="2800" b="1" i="1"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1" i="1" u="none" strike="noStrike" kern="0" cap="none" spc="0" normalizeH="0" baseline="0" noProof="0" dirty="0">
                <a:ln>
                  <a:noFill/>
                </a:ln>
                <a:solidFill>
                  <a:schemeClr val="tx1"/>
                </a:solidFill>
                <a:effectLst/>
                <a:uLnTx/>
                <a:uFillTx/>
                <a:latin typeface="+mn-lt"/>
                <a:ea typeface="+mn-ea"/>
                <a:cs typeface="+mn-cs"/>
              </a:rPr>
              <a:t>                       </a:t>
            </a:r>
            <a:r>
              <a:rPr kumimoji="0" lang="en-US" altLang="zh-CN" sz="2800" b="1" i="1" u="none" strike="noStrike" kern="0" cap="none" spc="0" normalizeH="0" baseline="0" noProof="0" dirty="0">
                <a:ln>
                  <a:noFill/>
                </a:ln>
                <a:solidFill>
                  <a:schemeClr val="bg2">
                    <a:lumMod val="60000"/>
                    <a:lumOff val="40000"/>
                  </a:schemeClr>
                </a:solidFill>
                <a:effectLst/>
                <a:uLnTx/>
                <a:uFillTx/>
                <a:latin typeface="+mn-lt"/>
                <a:ea typeface="+mn-ea"/>
                <a:cs typeface="+mn-cs"/>
              </a:rPr>
              <a:t>class C : private B </a:t>
            </a:r>
            <a:endParaRPr kumimoji="0" lang="en-US" altLang="zh-CN" sz="2800" b="1" i="1" u="none" strike="noStrike" kern="0" cap="none" spc="0" normalizeH="0" baseline="0" noProof="0" dirty="0">
              <a:ln>
                <a:noFill/>
              </a:ln>
              <a:solidFill>
                <a:schemeClr val="bg2">
                  <a:lumMod val="60000"/>
                  <a:lumOff val="40000"/>
                </a:schemeClr>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In class C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The inherited </a:t>
            </a:r>
            <a:r>
              <a:rPr kumimoji="0" lang="en-US" altLang="zh-CN" sz="2800" b="0" i="1" u="none" strike="noStrike" kern="0" cap="none" spc="0" normalizeH="0" baseline="0" noProof="0" dirty="0">
                <a:ln>
                  <a:noFill/>
                </a:ln>
                <a:solidFill>
                  <a:schemeClr val="bg2">
                    <a:lumMod val="60000"/>
                    <a:lumOff val="40000"/>
                  </a:schemeClr>
                </a:solidFill>
                <a:effectLst/>
                <a:uLnTx/>
                <a:uFillTx/>
                <a:latin typeface="+mn-lt"/>
                <a:ea typeface="+mn-ea"/>
                <a:cs typeface="+mn-cs"/>
              </a:rPr>
              <a:t>public</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 members of B appear as </a:t>
            </a:r>
            <a:r>
              <a:rPr kumimoji="0" lang="en-US" altLang="zh-CN" sz="2800" b="0" i="1" u="none" strike="noStrike" kern="0" cap="none" spc="0" normalizeH="0" baseline="0" noProof="0" dirty="0">
                <a:ln>
                  <a:noFill/>
                </a:ln>
                <a:solidFill>
                  <a:schemeClr val="bg2">
                    <a:lumMod val="60000"/>
                    <a:lumOff val="40000"/>
                  </a:schemeClr>
                </a:solidFill>
                <a:effectLst/>
                <a:uLnTx/>
                <a:uFillTx/>
                <a:latin typeface="+mn-lt"/>
                <a:ea typeface="+mn-ea"/>
                <a:cs typeface="+mn-cs"/>
              </a:rPr>
              <a:t>private</a:t>
            </a:r>
            <a:r>
              <a:rPr kumimoji="0" lang="en-US" altLang="zh-CN" sz="2800" b="0" i="0" u="none" strike="noStrike" kern="0" cap="none" spc="0" normalizeH="0" baseline="0" noProof="0" dirty="0">
                <a:ln>
                  <a:noFill/>
                </a:ln>
                <a:solidFill>
                  <a:schemeClr val="accent2"/>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members of C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The inherited </a:t>
            </a:r>
            <a:r>
              <a:rPr kumimoji="0" lang="en-US" altLang="zh-CN" sz="2800" b="0" i="1" u="none" strike="noStrike" kern="0" cap="none" spc="0" normalizeH="0" baseline="0" noProof="0" dirty="0">
                <a:ln>
                  <a:noFill/>
                </a:ln>
                <a:solidFill>
                  <a:schemeClr val="bg2">
                    <a:lumMod val="60000"/>
                    <a:lumOff val="40000"/>
                  </a:schemeClr>
                </a:solidFill>
                <a:effectLst/>
                <a:uLnTx/>
                <a:uFillTx/>
                <a:latin typeface="+mn-lt"/>
                <a:ea typeface="+mn-ea"/>
                <a:cs typeface="+mn-cs"/>
              </a:rPr>
              <a:t>protect</a:t>
            </a:r>
            <a:r>
              <a:rPr kumimoji="0" lang="en-US" altLang="zh-CN" sz="2800" b="0" i="0" u="none" strike="noStrike" kern="0" cap="none" spc="0" normalizeH="0" baseline="0" noProof="0" dirty="0">
                <a:ln>
                  <a:noFill/>
                </a:ln>
                <a:solidFill>
                  <a:schemeClr val="accent2"/>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members of B appear as </a:t>
            </a:r>
            <a:r>
              <a:rPr kumimoji="0" lang="en-US" altLang="zh-CN" sz="2800" b="0" i="1" u="none" strike="noStrike" kern="0" cap="none" spc="0" normalizeH="0" baseline="0" noProof="0" dirty="0">
                <a:ln>
                  <a:noFill/>
                </a:ln>
                <a:solidFill>
                  <a:schemeClr val="bg2">
                    <a:lumMod val="60000"/>
                    <a:lumOff val="40000"/>
                  </a:schemeClr>
                </a:solidFill>
                <a:effectLst/>
                <a:uLnTx/>
                <a:uFillTx/>
                <a:latin typeface="+mn-lt"/>
                <a:ea typeface="+mn-ea"/>
                <a:cs typeface="+mn-cs"/>
              </a:rPr>
              <a:t>private</a:t>
            </a:r>
            <a:r>
              <a:rPr kumimoji="0" lang="en-US" altLang="zh-CN" sz="2800" b="0" i="0" u="none" strike="noStrike" kern="0" cap="none" spc="0" normalizeH="0" baseline="0" noProof="0" dirty="0">
                <a:ln>
                  <a:noFill/>
                </a:ln>
                <a:solidFill>
                  <a:schemeClr val="bg2">
                    <a:lumMod val="60000"/>
                    <a:lumOff val="40000"/>
                  </a:schemeClr>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members of C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The inherited </a:t>
            </a:r>
            <a:r>
              <a:rPr kumimoji="0" lang="en-US" altLang="zh-CN" sz="2800" b="0" i="1" u="none" strike="noStrike" kern="0" cap="none" spc="0" normalizeH="0" baseline="0" noProof="0" dirty="0">
                <a:ln>
                  <a:noFill/>
                </a:ln>
                <a:solidFill>
                  <a:schemeClr val="bg2">
                    <a:lumMod val="60000"/>
                    <a:lumOff val="40000"/>
                  </a:schemeClr>
                </a:solidFill>
                <a:effectLst/>
                <a:uLnTx/>
                <a:uFillTx/>
                <a:latin typeface="+mn-lt"/>
                <a:ea typeface="+mn-ea"/>
                <a:cs typeface="+mn-cs"/>
              </a:rPr>
              <a:t>private and </a:t>
            </a:r>
            <a:r>
              <a:rPr kumimoji="0" lang="en-US" altLang="zh-CN" sz="2800" b="0" i="1" u="none" strike="noStrike" kern="0" cap="none" spc="0" normalizeH="0" baseline="0" noProof="0" dirty="0" err="1">
                <a:ln>
                  <a:noFill/>
                </a:ln>
                <a:solidFill>
                  <a:schemeClr val="bg2">
                    <a:lumMod val="60000"/>
                    <a:lumOff val="40000"/>
                  </a:schemeClr>
                </a:solidFill>
                <a:effectLst/>
                <a:uLnTx/>
                <a:uFillTx/>
                <a:latin typeface="+mn-lt"/>
                <a:ea typeface="+mn-ea"/>
                <a:cs typeface="+mn-cs"/>
              </a:rPr>
              <a:t>unaccessible</a:t>
            </a:r>
            <a:r>
              <a:rPr kumimoji="0" lang="en-US" altLang="zh-CN" sz="2800" b="0" i="0" u="none" strike="noStrike" kern="0" cap="none" spc="0" normalizeH="0" baseline="0" noProof="0" dirty="0">
                <a:ln>
                  <a:noFill/>
                </a:ln>
                <a:solidFill>
                  <a:schemeClr val="bg2">
                    <a:lumMod val="60000"/>
                    <a:lumOff val="40000"/>
                  </a:schemeClr>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members of B appear as </a:t>
            </a:r>
            <a:r>
              <a:rPr kumimoji="0" lang="en-US" altLang="zh-CN" sz="2800" b="0" i="1" u="none" strike="noStrike" kern="0" cap="none" spc="0" normalizeH="0" baseline="0" noProof="0" dirty="0" err="1">
                <a:ln>
                  <a:noFill/>
                </a:ln>
                <a:solidFill>
                  <a:schemeClr val="bg2">
                    <a:lumMod val="60000"/>
                    <a:lumOff val="40000"/>
                  </a:schemeClr>
                </a:solidFill>
                <a:effectLst/>
                <a:uLnTx/>
                <a:uFillTx/>
                <a:latin typeface="+mn-lt"/>
                <a:ea typeface="+mn-ea"/>
                <a:cs typeface="+mn-cs"/>
              </a:rPr>
              <a:t>unaccessible</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 to C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a:spLocks noChangeArrowheads="1"/>
          </p:cNvSpPr>
          <p:nvPr/>
        </p:nvSpPr>
        <p:spPr bwMode="auto">
          <a:xfrm>
            <a:off x="285750" y="785813"/>
            <a:ext cx="7891463" cy="5219700"/>
          </a:xfrm>
          <a:prstGeom prst="rect">
            <a:avLst/>
          </a:prstGeom>
          <a:noFill/>
          <a:ln>
            <a:noFill/>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X</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protected :  </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j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endPar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void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get_ij</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cin</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&gt;&gt;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&gt;&gt; j ; }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void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put_ij</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cout</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&lt;&lt;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&lt;&lt; “  ” &lt;&lt; j &lt;&lt; ‘\n’ ; }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Y :  </a:t>
            </a:r>
            <a:r>
              <a:rPr kumimoji="1" lang="en-US" altLang="zh-CN"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private</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X</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k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endPar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get_k</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 return k ;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void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make_k</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 k =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j ; }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Z  :  public  Y</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endPar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void  f(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 j=3;}</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083" name="Rectangle 3"/>
          <p:cNvSpPr/>
          <p:nvPr/>
        </p:nvSpPr>
        <p:spPr>
          <a:xfrm>
            <a:off x="5072063" y="3786188"/>
            <a:ext cx="3827462" cy="2530475"/>
          </a:xfrm>
          <a:prstGeom prst="rect">
            <a:avLst/>
          </a:prstGeom>
          <a:noFill/>
          <a:ln w="38100">
            <a:noFill/>
          </a:ln>
        </p:spPr>
        <p:txBody>
          <a:bodyPr anchor="t" anchorCtr="0">
            <a:spAutoFit/>
          </a:bodyPr>
          <a:p>
            <a:pPr>
              <a:lnSpc>
                <a:spcPct val="110000"/>
              </a:lnSpc>
              <a:buClrTx/>
              <a:buFontTx/>
            </a:pPr>
            <a:r>
              <a:rPr lang="en-US" altLang="zh-CN" dirty="0">
                <a:latin typeface="Arial" panose="020B0604020202020204" pitchFamily="34" charset="0"/>
                <a:ea typeface="宋体" panose="02010600030101010101" pitchFamily="2" charset="-122"/>
              </a:rPr>
              <a:t>main (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 Y  var1;    Z  var2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   var1 . get_ij ( ) ;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   var1 . put_ij ( ) ;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   var2 . get_ij ( )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2">
                                            <p:txEl>
                                              <p:charRg st="284" end="307"/>
                                            </p:txEl>
                                          </p:spTgt>
                                        </p:tgtEl>
                                        <p:attrNameLst>
                                          <p:attrName>style.visibility</p:attrName>
                                        </p:attrNameLst>
                                      </p:cBhvr>
                                      <p:to>
                                        <p:strVal val="visible"/>
                                      </p:to>
                                    </p:set>
                                    <p:animEffect transition="in" filter="blinds(horizontal)">
                                      <p:cBhvr>
                                        <p:cTn id="7" dur="500"/>
                                        <p:tgtEl>
                                          <p:spTgt spid="46082">
                                            <p:txEl>
                                              <p:charRg st="284" end="30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082">
                                            <p:txEl>
                                              <p:charRg st="307" end="318"/>
                                            </p:txEl>
                                          </p:spTgt>
                                        </p:tgtEl>
                                        <p:attrNameLst>
                                          <p:attrName>style.visibility</p:attrName>
                                        </p:attrNameLst>
                                      </p:cBhvr>
                                      <p:to>
                                        <p:strVal val="visible"/>
                                      </p:to>
                                    </p:set>
                                    <p:animEffect transition="in" filter="blinds(horizontal)">
                                      <p:cBhvr>
                                        <p:cTn id="10" dur="500"/>
                                        <p:tgtEl>
                                          <p:spTgt spid="46082">
                                            <p:txEl>
                                              <p:charRg st="307" end="31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082">
                                            <p:txEl>
                                              <p:charRg st="318" end="332"/>
                                            </p:txEl>
                                          </p:spTgt>
                                        </p:tgtEl>
                                        <p:attrNameLst>
                                          <p:attrName>style.visibility</p:attrName>
                                        </p:attrNameLst>
                                      </p:cBhvr>
                                      <p:to>
                                        <p:strVal val="visible"/>
                                      </p:to>
                                    </p:set>
                                    <p:animEffect transition="in" filter="blinds(horizontal)">
                                      <p:cBhvr>
                                        <p:cTn id="13" dur="500"/>
                                        <p:tgtEl>
                                          <p:spTgt spid="46082">
                                            <p:txEl>
                                              <p:charRg st="318" end="33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082">
                                            <p:txEl>
                                              <p:charRg st="332" end="348"/>
                                            </p:txEl>
                                          </p:spTgt>
                                        </p:tgtEl>
                                        <p:attrNameLst>
                                          <p:attrName>style.visibility</p:attrName>
                                        </p:attrNameLst>
                                      </p:cBhvr>
                                      <p:to>
                                        <p:strVal val="visible"/>
                                      </p:to>
                                    </p:set>
                                    <p:animEffect transition="in" filter="blinds(horizontal)">
                                      <p:cBhvr>
                                        <p:cTn id="16" dur="500"/>
                                        <p:tgtEl>
                                          <p:spTgt spid="46082">
                                            <p:txEl>
                                              <p:charRg st="332" end="34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6082">
                                            <p:txEl>
                                              <p:charRg st="348" end="351"/>
                                            </p:txEl>
                                          </p:spTgt>
                                        </p:tgtEl>
                                        <p:attrNameLst>
                                          <p:attrName>style.visibility</p:attrName>
                                        </p:attrNameLst>
                                      </p:cBhvr>
                                      <p:to>
                                        <p:strVal val="visible"/>
                                      </p:to>
                                    </p:set>
                                    <p:animEffect transition="in" filter="blinds(horizontal)">
                                      <p:cBhvr>
                                        <p:cTn id="19" dur="500"/>
                                        <p:tgtEl>
                                          <p:spTgt spid="46082">
                                            <p:txEl>
                                              <p:charRg st="348" end="35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6083"/>
                                        </p:tgtEl>
                                        <p:attrNameLst>
                                          <p:attrName>style.visibility</p:attrName>
                                        </p:attrNameLst>
                                      </p:cBhvr>
                                      <p:to>
                                        <p:strVal val="visible"/>
                                      </p:to>
                                    </p:set>
                                    <p:animEffect transition="in" filter="blinds(horizontal)">
                                      <p:cBhvr>
                                        <p:cTn id="24"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2"/>
          <p:cNvSpPr txBox="1">
            <a:spLocks noChangeArrowheads="1"/>
          </p:cNvSpPr>
          <p:nvPr/>
        </p:nvSpPr>
        <p:spPr bwMode="auto">
          <a:xfrm>
            <a:off x="285750" y="642938"/>
            <a:ext cx="7891463" cy="5495925"/>
          </a:xfrm>
          <a:prstGeom prst="rect">
            <a:avLst/>
          </a:prstGeom>
          <a:noFill/>
          <a:ln>
            <a:noFill/>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X</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protected :  </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j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endPar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void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get_ij</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cout</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&lt;&lt; “Enter two numbers:” ;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cin</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&gt;&gt;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&gt;&gt; j ; }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void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put_ij</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cout</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&lt;&lt;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&lt;&lt; “  ” &lt;&lt; j &lt;&lt; ‘\n’ ; }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Y :  </a:t>
            </a:r>
            <a:r>
              <a:rPr kumimoji="1" lang="en-US" altLang="zh-CN"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private</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1" i="0" u="none" strike="noStrike" kern="1200" cap="none" spc="0" normalizeH="0" baseline="0" noProof="0" dirty="0">
                <a:ln>
                  <a:noFill/>
                </a:ln>
                <a:solidFill>
                  <a:srgbClr val="FF3300"/>
                </a:solidFill>
                <a:effectLst/>
                <a:uLnTx/>
                <a:uFillTx/>
                <a:latin typeface="Arial" panose="020B0604020202020204" pitchFamily="34" charset="0"/>
                <a:ea typeface="宋体" panose="02010600030101010101" pitchFamily="2" charset="-122"/>
                <a:cs typeface="+mn-cs"/>
              </a:rPr>
              <a:t>X</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k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endPar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get_k</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 return k ;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void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make_k</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 { k = </a:t>
            </a:r>
            <a:r>
              <a:rPr kumimoji="1"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j ; }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void </a:t>
            </a:r>
            <a:r>
              <a:rPr kumimoji="1" lang="en-US" altLang="zh-CN" sz="1800" b="0"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get_ij</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 {return X::get_ij();}</a:t>
            </a:r>
            <a:endPar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Z  :  public  Y</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endPar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void  f(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a:t>
            </a:r>
            <a:r>
              <a:rPr kumimoji="1" lang="en-US" altLang="zh-CN" sz="1800" b="0" i="0" u="none" strike="noStrike" kern="1200" cap="none" spc="0" normalizeH="0" baseline="0" noProof="0" dirty="0" err="1">
                <a:ln>
                  <a:noFill/>
                </a:ln>
                <a:solidFill>
                  <a:srgbClr val="FF66FF"/>
                </a:solidFill>
                <a:effectLst/>
                <a:uLnTx/>
                <a:uFillTx/>
                <a:latin typeface="Arial" panose="020B0604020202020204" pitchFamily="34" charset="0"/>
                <a:ea typeface="宋体" panose="02010600030101010101" pitchFamily="2" charset="-122"/>
                <a:cs typeface="+mn-cs"/>
              </a:rPr>
              <a:t>i</a:t>
            </a:r>
            <a:r>
              <a:rPr kumimoji="1" lang="en-US" altLang="zh-CN" sz="1800" b="0" i="0" u="none" strike="noStrike" kern="1200" cap="none" spc="0" normalizeH="0" baseline="0" noProof="0" dirty="0">
                <a:ln>
                  <a:noFill/>
                </a:ln>
                <a:solidFill>
                  <a:srgbClr val="FF66FF"/>
                </a:solidFill>
                <a:effectLst/>
                <a:uLnTx/>
                <a:uFillTx/>
                <a:latin typeface="Arial" panose="020B0604020202020204" pitchFamily="34" charset="0"/>
                <a:ea typeface="宋体" panose="02010600030101010101" pitchFamily="2" charset="-122"/>
                <a:cs typeface="+mn-cs"/>
              </a:rPr>
              <a:t> = 2 ; j = 3 ;</a:t>
            </a: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error</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07" name="Rectangle 3"/>
          <p:cNvSpPr/>
          <p:nvPr/>
        </p:nvSpPr>
        <p:spPr>
          <a:xfrm>
            <a:off x="5219700" y="2708275"/>
            <a:ext cx="3827463" cy="3719513"/>
          </a:xfrm>
          <a:prstGeom prst="rect">
            <a:avLst/>
          </a:prstGeom>
          <a:noFill/>
          <a:ln w="38100">
            <a:noFill/>
          </a:ln>
        </p:spPr>
        <p:txBody>
          <a:bodyPr anchor="t" anchorCtr="0">
            <a:spAutoFit/>
          </a:bodyPr>
          <a:p>
            <a:pPr>
              <a:lnSpc>
                <a:spcPct val="110000"/>
              </a:lnSpc>
              <a:buClrTx/>
              <a:buFontTx/>
            </a:pPr>
            <a:r>
              <a:rPr lang="en-US" altLang="zh-CN" dirty="0">
                <a:latin typeface="Arial" panose="020B0604020202020204" pitchFamily="34" charset="0"/>
                <a:ea typeface="宋体" panose="02010600030101010101" pitchFamily="2" charset="-122"/>
              </a:rPr>
              <a:t>main (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 Y  var1;    Z  var2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   </a:t>
            </a:r>
            <a:r>
              <a:rPr lang="en-US" altLang="zh-CN" dirty="0">
                <a:solidFill>
                  <a:srgbClr val="FF66FF"/>
                </a:solidFill>
                <a:latin typeface="Arial" panose="020B0604020202020204" pitchFamily="34" charset="0"/>
                <a:ea typeface="宋体" panose="02010600030101010101" pitchFamily="2" charset="-122"/>
              </a:rPr>
              <a:t>var1 . get_ij ( ) ;</a:t>
            </a:r>
            <a:r>
              <a:rPr lang="en-US" altLang="zh-CN"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solidFill>
                  <a:srgbClr val="FF66FF"/>
                </a:solidFill>
                <a:latin typeface="Arial" panose="020B0604020202020204" pitchFamily="34" charset="0"/>
                <a:ea typeface="宋体" panose="02010600030101010101" pitchFamily="2" charset="-122"/>
              </a:rPr>
              <a:t>   var1 . put_ij ( ) ;</a:t>
            </a:r>
            <a:r>
              <a:rPr lang="en-US" altLang="zh-CN" dirty="0">
                <a:latin typeface="Arial" panose="020B0604020202020204" pitchFamily="34" charset="0"/>
                <a:ea typeface="宋体" panose="02010600030101010101" pitchFamily="2" charset="-122"/>
              </a:rPr>
              <a:t> // error</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   var1 . make_k ( )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   cout &lt;&lt; var1 . get_k ( ) &lt;&lt; ‘\n’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   </a:t>
            </a:r>
            <a:r>
              <a:rPr lang="en-US" altLang="zh-CN" dirty="0">
                <a:solidFill>
                  <a:srgbClr val="FF66FF"/>
                </a:solidFill>
                <a:latin typeface="Arial" panose="020B0604020202020204" pitchFamily="34" charset="0"/>
                <a:ea typeface="宋体" panose="02010600030101010101" pitchFamily="2" charset="-122"/>
              </a:rPr>
              <a:t>var2 . get_ij ( ) ;</a:t>
            </a:r>
            <a:r>
              <a:rPr lang="en-US" altLang="zh-CN"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a:p>
            <a:pPr>
              <a:lnSpc>
                <a:spcPct val="110000"/>
              </a:lnSpc>
              <a:buClrTx/>
              <a:buFontTx/>
            </a:pPr>
            <a:r>
              <a:rPr lang="en-US" altLang="zh-CN"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7107"/>
                                        </p:tgtEl>
                                        <p:attrNameLst>
                                          <p:attrName>style.visibility</p:attrName>
                                        </p:attrNameLst>
                                      </p:cBhvr>
                                      <p:to>
                                        <p:strVal val="visible"/>
                                      </p:to>
                                    </p:set>
                                    <p:animEffect transition="in" filter="strips(downRight)">
                                      <p:cBhvr>
                                        <p:cTn id="7" dur="500"/>
                                        <p:tgtEl>
                                          <p:spTgt spid="471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6">
                                            <p:txEl>
                                              <p:charRg st="311" end="352"/>
                                            </p:txEl>
                                          </p:spTgt>
                                        </p:tgtEl>
                                        <p:attrNameLst>
                                          <p:attrName>style.visibility</p:attrName>
                                        </p:attrNameLst>
                                      </p:cBhvr>
                                      <p:to>
                                        <p:strVal val="visible"/>
                                      </p:to>
                                    </p:set>
                                    <p:animEffect transition="in" filter="blinds(horizontal)">
                                      <p:cBhvr>
                                        <p:cTn id="12" dur="500"/>
                                        <p:tgtEl>
                                          <p:spTgt spid="47106">
                                            <p:txEl>
                                              <p:charRg st="311" end="3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85800" y="381000"/>
            <a:ext cx="8153400" cy="609600"/>
          </a:xfrm>
        </p:spPr>
        <p:txBody>
          <a:bodyPr vert="horz" wrap="square" lIns="91440" tIns="45720" rIns="91440" bIns="45720" anchor="ctr" anchorCtr="0"/>
          <a:p>
            <a:r>
              <a:rPr lang="en-US" altLang="zh-CN" sz="3600" dirty="0"/>
              <a:t>Class Derivation</a:t>
            </a:r>
            <a:endParaRPr lang="en-US" altLang="zh-CN" dirty="0"/>
          </a:p>
        </p:txBody>
      </p:sp>
      <p:sp>
        <p:nvSpPr>
          <p:cNvPr id="19459" name="Rectangle 3"/>
          <p:cNvSpPr>
            <a:spLocks noGrp="1" noChangeArrowheads="1"/>
          </p:cNvSpPr>
          <p:nvPr>
            <p:ph idx="1"/>
          </p:nvPr>
        </p:nvSpPr>
        <p:spPr>
          <a:xfrm>
            <a:off x="381000" y="990600"/>
            <a:ext cx="8763000" cy="5867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sng" strike="noStrike" kern="0" cap="none" spc="0" normalizeH="0" baseline="0" noProof="0" dirty="0">
                <a:ln>
                  <a:noFill/>
                </a:ln>
                <a:solidFill>
                  <a:schemeClr val="tx1"/>
                </a:solidFill>
                <a:effectLst/>
                <a:uLnTx/>
                <a:uFillTx/>
                <a:latin typeface="+mn-lt"/>
                <a:ea typeface="+mn-ea"/>
                <a:cs typeface="+mn-cs"/>
              </a:rPr>
              <a:t>Class C be derived from base class B - PROTECT</a:t>
            </a:r>
            <a:endParaRPr kumimoji="0" lang="en-US" altLang="zh-CN" sz="2800" b="1" i="1"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1" i="1" u="none" strike="noStrike" kern="0" cap="none" spc="0" normalizeH="0" baseline="0" noProof="0" dirty="0">
                <a:ln>
                  <a:noFill/>
                </a:ln>
                <a:solidFill>
                  <a:schemeClr val="tx1"/>
                </a:solidFill>
                <a:effectLst/>
                <a:uLnTx/>
                <a:uFillTx/>
                <a:latin typeface="+mn-lt"/>
                <a:ea typeface="+mn-ea"/>
                <a:cs typeface="+mn-cs"/>
              </a:rPr>
              <a:t>                     </a:t>
            </a:r>
            <a:r>
              <a:rPr kumimoji="0" lang="en-US" altLang="zh-CN" sz="2800" b="1" i="1" u="none" strike="noStrike" kern="0" cap="none" spc="0" normalizeH="0" baseline="0" noProof="0" dirty="0">
                <a:ln>
                  <a:noFill/>
                </a:ln>
                <a:solidFill>
                  <a:schemeClr val="bg2">
                    <a:lumMod val="60000"/>
                    <a:lumOff val="40000"/>
                  </a:schemeClr>
                </a:solidFill>
                <a:effectLst/>
                <a:uLnTx/>
                <a:uFillTx/>
                <a:latin typeface="+mn-lt"/>
                <a:ea typeface="+mn-ea"/>
                <a:cs typeface="+mn-cs"/>
              </a:rPr>
              <a:t>class C : protect B </a:t>
            </a:r>
            <a:endParaRPr kumimoji="0" lang="en-US" altLang="zh-CN" sz="2800" b="1" i="1" u="none" strike="noStrike" kern="0" cap="none" spc="0" normalizeH="0" baseline="0" noProof="0" dirty="0">
              <a:ln>
                <a:noFill/>
              </a:ln>
              <a:solidFill>
                <a:schemeClr val="bg2">
                  <a:lumMod val="60000"/>
                  <a:lumOff val="40000"/>
                </a:schemeClr>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In class C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The inherited </a:t>
            </a:r>
            <a:r>
              <a:rPr kumimoji="0" lang="en-US" altLang="zh-CN" sz="2800" b="0" i="1" u="none" strike="noStrike" kern="0" cap="none" spc="0" normalizeH="0" baseline="0" noProof="0" dirty="0">
                <a:ln>
                  <a:noFill/>
                </a:ln>
                <a:solidFill>
                  <a:schemeClr val="bg2">
                    <a:lumMod val="60000"/>
                    <a:lumOff val="40000"/>
                  </a:schemeClr>
                </a:solidFill>
                <a:effectLst/>
                <a:uLnTx/>
                <a:uFillTx/>
                <a:latin typeface="+mn-lt"/>
                <a:ea typeface="+mn-ea"/>
                <a:cs typeface="+mn-cs"/>
              </a:rPr>
              <a:t>public</a:t>
            </a:r>
            <a:r>
              <a:rPr kumimoji="0" lang="en-US" altLang="zh-CN" sz="2800" b="0" i="0" u="none" strike="noStrike" kern="0" cap="none" spc="0" normalizeH="0" baseline="0" noProof="0" dirty="0">
                <a:ln>
                  <a:noFill/>
                </a:ln>
                <a:solidFill>
                  <a:schemeClr val="bg2">
                    <a:lumMod val="60000"/>
                    <a:lumOff val="40000"/>
                  </a:schemeClr>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members of B appear as</a:t>
            </a:r>
            <a:r>
              <a:rPr kumimoji="0" lang="en-US" altLang="zh-CN" sz="2800" b="0" i="0" u="none" strike="noStrike" kern="0" cap="none" spc="0" normalizeH="0" baseline="0" noProof="0" dirty="0">
                <a:ln>
                  <a:noFill/>
                </a:ln>
                <a:solidFill>
                  <a:schemeClr val="accent2"/>
                </a:solidFill>
                <a:effectLst/>
                <a:uLnTx/>
                <a:uFillTx/>
                <a:latin typeface="+mn-lt"/>
                <a:ea typeface="+mn-ea"/>
                <a:cs typeface="+mn-cs"/>
              </a:rPr>
              <a:t> </a:t>
            </a:r>
            <a:r>
              <a:rPr kumimoji="0" lang="en-US" altLang="zh-CN" sz="2800" b="0" i="1" u="none" strike="noStrike" kern="0" cap="none" spc="0" normalizeH="0" baseline="0" noProof="0" dirty="0">
                <a:ln>
                  <a:noFill/>
                </a:ln>
                <a:solidFill>
                  <a:schemeClr val="bg2">
                    <a:lumMod val="60000"/>
                    <a:lumOff val="40000"/>
                  </a:schemeClr>
                </a:solidFill>
                <a:effectLst/>
                <a:uLnTx/>
                <a:uFillTx/>
                <a:latin typeface="+mn-lt"/>
                <a:ea typeface="+mn-ea"/>
                <a:cs typeface="+mn-cs"/>
              </a:rPr>
              <a:t>protect</a:t>
            </a:r>
            <a:r>
              <a:rPr kumimoji="0" lang="en-US" altLang="zh-CN" sz="2800" b="0" i="0" u="none" strike="noStrike" kern="0" cap="none" spc="0" normalizeH="0" baseline="0" noProof="0" dirty="0">
                <a:ln>
                  <a:noFill/>
                </a:ln>
                <a:solidFill>
                  <a:schemeClr val="accent2"/>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members of C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The inherited </a:t>
            </a:r>
            <a:r>
              <a:rPr kumimoji="0" lang="en-US" altLang="zh-CN" sz="2800" b="0" i="1" u="none" strike="noStrike" kern="0" cap="none" spc="0" normalizeH="0" baseline="0" noProof="0" dirty="0">
                <a:ln>
                  <a:noFill/>
                </a:ln>
                <a:solidFill>
                  <a:schemeClr val="bg2">
                    <a:lumMod val="60000"/>
                    <a:lumOff val="40000"/>
                  </a:schemeClr>
                </a:solidFill>
                <a:effectLst/>
                <a:uLnTx/>
                <a:uFillTx/>
                <a:latin typeface="+mn-lt"/>
                <a:ea typeface="+mn-ea"/>
                <a:cs typeface="+mn-cs"/>
              </a:rPr>
              <a:t>protect</a:t>
            </a:r>
            <a:r>
              <a:rPr kumimoji="0" lang="en-US" altLang="zh-CN" sz="2800" b="0" i="0" u="none" strike="noStrike" kern="0" cap="none" spc="0" normalizeH="0" baseline="0" noProof="0" dirty="0">
                <a:ln>
                  <a:noFill/>
                </a:ln>
                <a:solidFill>
                  <a:schemeClr val="accent2"/>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members of B appear as</a:t>
            </a:r>
            <a:r>
              <a:rPr kumimoji="0" lang="en-US" altLang="zh-CN" sz="2800" b="0" i="0" u="none" strike="noStrike" kern="0" cap="none" spc="0" normalizeH="0" baseline="0" noProof="0" dirty="0">
                <a:ln>
                  <a:noFill/>
                </a:ln>
                <a:solidFill>
                  <a:schemeClr val="accent2"/>
                </a:solidFill>
                <a:effectLst/>
                <a:uLnTx/>
                <a:uFillTx/>
                <a:latin typeface="+mn-lt"/>
                <a:ea typeface="+mn-ea"/>
                <a:cs typeface="+mn-cs"/>
              </a:rPr>
              <a:t> </a:t>
            </a:r>
            <a:r>
              <a:rPr kumimoji="0" lang="en-US" altLang="zh-CN" sz="2800" b="0" i="1" u="none" strike="noStrike" kern="0" cap="none" spc="0" normalizeH="0" baseline="0" noProof="0" dirty="0">
                <a:ln>
                  <a:noFill/>
                </a:ln>
                <a:solidFill>
                  <a:schemeClr val="bg2">
                    <a:lumMod val="60000"/>
                    <a:lumOff val="40000"/>
                  </a:schemeClr>
                </a:solidFill>
                <a:effectLst/>
                <a:uLnTx/>
                <a:uFillTx/>
                <a:latin typeface="+mn-lt"/>
                <a:ea typeface="+mn-ea"/>
                <a:cs typeface="+mn-cs"/>
              </a:rPr>
              <a:t>protect</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 members of C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The inherited </a:t>
            </a:r>
            <a:r>
              <a:rPr kumimoji="0" lang="en-US" altLang="zh-CN" sz="2800" b="0" i="1" u="none" strike="noStrike" kern="0" cap="none" spc="0" normalizeH="0" baseline="0" noProof="0" dirty="0">
                <a:ln>
                  <a:noFill/>
                </a:ln>
                <a:solidFill>
                  <a:schemeClr val="bg2">
                    <a:lumMod val="60000"/>
                    <a:lumOff val="40000"/>
                  </a:schemeClr>
                </a:solidFill>
                <a:effectLst/>
                <a:uLnTx/>
                <a:uFillTx/>
                <a:latin typeface="+mn-lt"/>
                <a:ea typeface="+mn-ea"/>
                <a:cs typeface="+mn-cs"/>
              </a:rPr>
              <a:t>private and </a:t>
            </a:r>
            <a:r>
              <a:rPr kumimoji="0" lang="en-US" altLang="zh-CN" sz="2800" b="0" i="1" u="none" strike="noStrike" kern="0" cap="none" spc="0" normalizeH="0" baseline="0" noProof="0" dirty="0" err="1">
                <a:ln>
                  <a:noFill/>
                </a:ln>
                <a:solidFill>
                  <a:schemeClr val="bg2">
                    <a:lumMod val="60000"/>
                    <a:lumOff val="40000"/>
                  </a:schemeClr>
                </a:solidFill>
                <a:effectLst/>
                <a:uLnTx/>
                <a:uFillTx/>
                <a:latin typeface="+mn-lt"/>
                <a:ea typeface="+mn-ea"/>
                <a:cs typeface="+mn-cs"/>
              </a:rPr>
              <a:t>unaccessible</a:t>
            </a:r>
            <a:r>
              <a:rPr kumimoji="0" lang="en-US" altLang="zh-CN" sz="2800" b="0" i="0" u="none" strike="noStrike" kern="0" cap="none" spc="0" normalizeH="0" baseline="0" noProof="0" dirty="0">
                <a:ln>
                  <a:noFill/>
                </a:ln>
                <a:solidFill>
                  <a:schemeClr val="bg2">
                    <a:lumMod val="60000"/>
                    <a:lumOff val="40000"/>
                  </a:schemeClr>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members of B appear as </a:t>
            </a:r>
            <a:r>
              <a:rPr kumimoji="0" lang="en-US" altLang="zh-CN" sz="2800" b="0" i="1" u="none" strike="noStrike" kern="0" cap="none" spc="0" normalizeH="0" baseline="0" noProof="0" dirty="0" err="1">
                <a:ln>
                  <a:noFill/>
                </a:ln>
                <a:solidFill>
                  <a:schemeClr val="bg2">
                    <a:lumMod val="60000"/>
                    <a:lumOff val="40000"/>
                  </a:schemeClr>
                </a:solidFill>
                <a:effectLst/>
                <a:uLnTx/>
                <a:uFillTx/>
                <a:latin typeface="+mn-lt"/>
                <a:ea typeface="+mn-ea"/>
                <a:cs typeface="+mn-cs"/>
              </a:rPr>
              <a:t>unaccessible</a:t>
            </a:r>
            <a:r>
              <a:rPr kumimoji="0" lang="en-US" altLang="zh-CN" sz="2800" b="0" i="0" u="none" strike="noStrike" kern="0" cap="none" spc="0" normalizeH="0" baseline="0" noProof="0" dirty="0">
                <a:ln>
                  <a:noFill/>
                </a:ln>
                <a:solidFill>
                  <a:schemeClr val="accent2"/>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to C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3"/>
          <p:cNvSpPr txBox="1"/>
          <p:nvPr/>
        </p:nvSpPr>
        <p:spPr>
          <a:xfrm>
            <a:off x="684213" y="1196975"/>
            <a:ext cx="2735262" cy="922338"/>
          </a:xfrm>
          <a:prstGeom prst="rect">
            <a:avLst/>
          </a:prstGeom>
          <a:noFill/>
          <a:ln w="9525" cap="flat" cmpd="sng">
            <a:solidFill>
              <a:schemeClr val="tx1"/>
            </a:solidFill>
            <a:prstDash val="solid"/>
            <a:miter/>
            <a:headEnd type="none" w="med" len="med"/>
            <a:tailEnd type="none" w="med" len="med"/>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Public</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Protected</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Private/unaccessable</a:t>
            </a:r>
            <a:endParaRPr lang="zh-CN" altLang="en-US" dirty="0">
              <a:latin typeface="Arial" panose="020B0604020202020204" pitchFamily="34" charset="0"/>
              <a:ea typeface="宋体" panose="02010600030101010101" pitchFamily="2" charset="-122"/>
            </a:endParaRPr>
          </a:p>
        </p:txBody>
      </p:sp>
      <p:cxnSp>
        <p:nvCxnSpPr>
          <p:cNvPr id="6" name="直接箭头连接符 5"/>
          <p:cNvCxnSpPr/>
          <p:nvPr/>
        </p:nvCxnSpPr>
        <p:spPr>
          <a:xfrm>
            <a:off x="3492500" y="1700213"/>
            <a:ext cx="2159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83" name="文本框 6"/>
          <p:cNvSpPr txBox="1"/>
          <p:nvPr/>
        </p:nvSpPr>
        <p:spPr>
          <a:xfrm>
            <a:off x="3635375" y="1281113"/>
            <a:ext cx="1873250" cy="369887"/>
          </a:xfrm>
          <a:prstGeom prst="rect">
            <a:avLst/>
          </a:prstGeom>
          <a:noFill/>
          <a:ln w="9525">
            <a:noFill/>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public derivation</a:t>
            </a:r>
            <a:endParaRPr lang="zh-CN" altLang="en-US" dirty="0">
              <a:latin typeface="Arial" panose="020B0604020202020204" pitchFamily="34" charset="0"/>
              <a:ea typeface="宋体" panose="02010600030101010101" pitchFamily="2" charset="-122"/>
            </a:endParaRPr>
          </a:p>
        </p:txBody>
      </p:sp>
      <p:sp>
        <p:nvSpPr>
          <p:cNvPr id="20484" name="文本框 8"/>
          <p:cNvSpPr txBox="1"/>
          <p:nvPr/>
        </p:nvSpPr>
        <p:spPr>
          <a:xfrm>
            <a:off x="5765800" y="1200150"/>
            <a:ext cx="2693988" cy="923925"/>
          </a:xfrm>
          <a:prstGeom prst="rect">
            <a:avLst/>
          </a:prstGeom>
          <a:noFill/>
          <a:ln w="9525" cap="flat" cmpd="sng">
            <a:solidFill>
              <a:schemeClr val="tx1"/>
            </a:solidFill>
            <a:prstDash val="solid"/>
            <a:miter/>
            <a:headEnd type="none" w="med" len="med"/>
            <a:tailEnd type="none" w="med" len="med"/>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Public members</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Protected members</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unaccessable members</a:t>
            </a:r>
            <a:endParaRPr lang="zh-CN" altLang="en-US" dirty="0">
              <a:latin typeface="Arial" panose="020B0604020202020204" pitchFamily="34" charset="0"/>
              <a:ea typeface="宋体" panose="02010600030101010101" pitchFamily="2" charset="-122"/>
            </a:endParaRPr>
          </a:p>
        </p:txBody>
      </p:sp>
      <p:sp>
        <p:nvSpPr>
          <p:cNvPr id="20485" name="文本框 9"/>
          <p:cNvSpPr txBox="1"/>
          <p:nvPr/>
        </p:nvSpPr>
        <p:spPr>
          <a:xfrm>
            <a:off x="887413" y="765175"/>
            <a:ext cx="2328862" cy="368300"/>
          </a:xfrm>
          <a:prstGeom prst="rect">
            <a:avLst/>
          </a:prstGeom>
          <a:noFill/>
          <a:ln w="9525">
            <a:noFill/>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base class members</a:t>
            </a:r>
            <a:endParaRPr lang="zh-CN" altLang="en-US" dirty="0">
              <a:latin typeface="Arial" panose="020B0604020202020204" pitchFamily="34" charset="0"/>
              <a:ea typeface="宋体" panose="02010600030101010101" pitchFamily="2" charset="-122"/>
            </a:endParaRPr>
          </a:p>
        </p:txBody>
      </p:sp>
      <p:sp>
        <p:nvSpPr>
          <p:cNvPr id="20486" name="文本框 10"/>
          <p:cNvSpPr txBox="1"/>
          <p:nvPr/>
        </p:nvSpPr>
        <p:spPr>
          <a:xfrm>
            <a:off x="5765800" y="765175"/>
            <a:ext cx="2952750" cy="368300"/>
          </a:xfrm>
          <a:prstGeom prst="rect">
            <a:avLst/>
          </a:prstGeom>
          <a:noFill/>
          <a:ln w="9525">
            <a:noFill/>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derived class members</a:t>
            </a:r>
            <a:endParaRPr lang="zh-CN" altLang="en-US" dirty="0">
              <a:latin typeface="Arial" panose="020B0604020202020204" pitchFamily="34" charset="0"/>
              <a:ea typeface="宋体" panose="02010600030101010101" pitchFamily="2" charset="-122"/>
            </a:endParaRPr>
          </a:p>
        </p:txBody>
      </p:sp>
      <p:cxnSp>
        <p:nvCxnSpPr>
          <p:cNvPr id="13" name="直接箭头连接符 12"/>
          <p:cNvCxnSpPr/>
          <p:nvPr/>
        </p:nvCxnSpPr>
        <p:spPr>
          <a:xfrm>
            <a:off x="3492500" y="3281363"/>
            <a:ext cx="2159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88" name="文本框 13"/>
          <p:cNvSpPr txBox="1"/>
          <p:nvPr/>
        </p:nvSpPr>
        <p:spPr>
          <a:xfrm>
            <a:off x="3635375" y="2862263"/>
            <a:ext cx="2016125" cy="369887"/>
          </a:xfrm>
          <a:prstGeom prst="rect">
            <a:avLst/>
          </a:prstGeom>
          <a:noFill/>
          <a:ln w="9525">
            <a:noFill/>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protect derivation</a:t>
            </a:r>
            <a:endParaRPr lang="zh-CN" altLang="en-US" dirty="0">
              <a:latin typeface="Arial" panose="020B0604020202020204" pitchFamily="34" charset="0"/>
              <a:ea typeface="宋体" panose="02010600030101010101" pitchFamily="2" charset="-122"/>
            </a:endParaRPr>
          </a:p>
        </p:txBody>
      </p:sp>
      <p:sp>
        <p:nvSpPr>
          <p:cNvPr id="20489" name="文本框 14"/>
          <p:cNvSpPr txBox="1"/>
          <p:nvPr/>
        </p:nvSpPr>
        <p:spPr>
          <a:xfrm>
            <a:off x="5765800" y="2781300"/>
            <a:ext cx="2693988" cy="922338"/>
          </a:xfrm>
          <a:prstGeom prst="rect">
            <a:avLst/>
          </a:prstGeom>
          <a:noFill/>
          <a:ln w="9525" cap="flat" cmpd="sng">
            <a:solidFill>
              <a:schemeClr val="tx1"/>
            </a:solidFill>
            <a:prstDash val="solid"/>
            <a:miter/>
            <a:headEnd type="none" w="med" len="med"/>
            <a:tailEnd type="none" w="med" len="med"/>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Protect members</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Protect members</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unaccessable members</a:t>
            </a:r>
            <a:endParaRPr lang="zh-CN" altLang="en-US" dirty="0">
              <a:latin typeface="Arial" panose="020B0604020202020204" pitchFamily="34" charset="0"/>
              <a:ea typeface="宋体" panose="02010600030101010101" pitchFamily="2" charset="-122"/>
            </a:endParaRPr>
          </a:p>
        </p:txBody>
      </p:sp>
      <p:cxnSp>
        <p:nvCxnSpPr>
          <p:cNvPr id="17" name="直接箭头连接符 16"/>
          <p:cNvCxnSpPr/>
          <p:nvPr/>
        </p:nvCxnSpPr>
        <p:spPr>
          <a:xfrm>
            <a:off x="3492500" y="5013325"/>
            <a:ext cx="2159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91" name="文本框 17"/>
          <p:cNvSpPr txBox="1"/>
          <p:nvPr/>
        </p:nvSpPr>
        <p:spPr>
          <a:xfrm>
            <a:off x="3635375" y="4594225"/>
            <a:ext cx="2016125" cy="369888"/>
          </a:xfrm>
          <a:prstGeom prst="rect">
            <a:avLst/>
          </a:prstGeom>
          <a:noFill/>
          <a:ln w="9525">
            <a:noFill/>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private derivation</a:t>
            </a:r>
            <a:endParaRPr lang="zh-CN" altLang="en-US" dirty="0">
              <a:latin typeface="Arial" panose="020B0604020202020204" pitchFamily="34" charset="0"/>
              <a:ea typeface="宋体" panose="02010600030101010101" pitchFamily="2" charset="-122"/>
            </a:endParaRPr>
          </a:p>
        </p:txBody>
      </p:sp>
      <p:sp>
        <p:nvSpPr>
          <p:cNvPr id="20492" name="文本框 18"/>
          <p:cNvSpPr txBox="1"/>
          <p:nvPr/>
        </p:nvSpPr>
        <p:spPr>
          <a:xfrm>
            <a:off x="5765800" y="4511675"/>
            <a:ext cx="2693988" cy="923925"/>
          </a:xfrm>
          <a:prstGeom prst="rect">
            <a:avLst/>
          </a:prstGeom>
          <a:noFill/>
          <a:ln w="9525" cap="flat" cmpd="sng">
            <a:solidFill>
              <a:schemeClr val="tx1"/>
            </a:solidFill>
            <a:prstDash val="solid"/>
            <a:miter/>
            <a:headEnd type="none" w="med" len="med"/>
            <a:tailEnd type="none" w="med" len="med"/>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Private members</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Private members</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unaccessable members</a:t>
            </a:r>
            <a:endParaRPr lang="zh-CN" altLang="en-US" dirty="0">
              <a:latin typeface="Arial" panose="020B0604020202020204" pitchFamily="34" charset="0"/>
              <a:ea typeface="宋体" panose="02010600030101010101" pitchFamily="2" charset="-122"/>
            </a:endParaRPr>
          </a:p>
        </p:txBody>
      </p:sp>
      <p:sp>
        <p:nvSpPr>
          <p:cNvPr id="20493" name="文本框 19"/>
          <p:cNvSpPr txBox="1"/>
          <p:nvPr/>
        </p:nvSpPr>
        <p:spPr>
          <a:xfrm>
            <a:off x="657225" y="2819400"/>
            <a:ext cx="2736850" cy="923925"/>
          </a:xfrm>
          <a:prstGeom prst="rect">
            <a:avLst/>
          </a:prstGeom>
          <a:noFill/>
          <a:ln w="9525" cap="flat" cmpd="sng">
            <a:solidFill>
              <a:schemeClr val="tx1"/>
            </a:solidFill>
            <a:prstDash val="solid"/>
            <a:miter/>
            <a:headEnd type="none" w="med" len="med"/>
            <a:tailEnd type="none" w="med" len="med"/>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Public</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Protected</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Private/unaccessable</a:t>
            </a:r>
            <a:endParaRPr lang="zh-CN" altLang="en-US" dirty="0">
              <a:latin typeface="Arial" panose="020B0604020202020204" pitchFamily="34" charset="0"/>
              <a:ea typeface="宋体" panose="02010600030101010101" pitchFamily="2" charset="-122"/>
            </a:endParaRPr>
          </a:p>
        </p:txBody>
      </p:sp>
      <p:sp>
        <p:nvSpPr>
          <p:cNvPr id="20494" name="文本框 20"/>
          <p:cNvSpPr txBox="1"/>
          <p:nvPr/>
        </p:nvSpPr>
        <p:spPr>
          <a:xfrm>
            <a:off x="631825" y="4529138"/>
            <a:ext cx="2736850" cy="922337"/>
          </a:xfrm>
          <a:prstGeom prst="rect">
            <a:avLst/>
          </a:prstGeom>
          <a:noFill/>
          <a:ln w="9525" cap="flat" cmpd="sng">
            <a:solidFill>
              <a:schemeClr val="tx1"/>
            </a:solidFill>
            <a:prstDash val="solid"/>
            <a:miter/>
            <a:headEnd type="none" w="med" len="med"/>
            <a:tailEnd type="none" w="med" len="med"/>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Public</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Protected</a:t>
            </a:r>
            <a:endParaRPr lang="en-US" altLang="zh-CN" dirty="0">
              <a:latin typeface="Arial" panose="020B0604020202020204" pitchFamily="34" charset="0"/>
              <a:ea typeface="宋体" panose="02010600030101010101" pitchFamily="2" charset="-122"/>
            </a:endParaRPr>
          </a:p>
          <a:p>
            <a:pPr eaLnBrk="0" hangingPunct="0"/>
            <a:r>
              <a:rPr lang="en-US" altLang="zh-CN" dirty="0">
                <a:latin typeface="Arial" panose="020B0604020202020204" pitchFamily="34" charset="0"/>
                <a:ea typeface="宋体" panose="02010600030101010101" pitchFamily="2" charset="-122"/>
              </a:rPr>
              <a:t>Private/unaccessable</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p:txBody>
          <a:bodyPr vert="horz" wrap="square" lIns="91440" tIns="45720" rIns="91440" bIns="45720" anchor="ctr" anchorCtr="0"/>
          <a:p>
            <a:r>
              <a:rPr lang="en-US" altLang="zh-TW" dirty="0">
                <a:ea typeface="PMingLiU" pitchFamily="18" charset="-120"/>
              </a:rPr>
              <a:t>Not “All” Members Inherited</a:t>
            </a:r>
            <a:endParaRPr lang="en-US" altLang="zh-TW" dirty="0">
              <a:ea typeface="PMingLiU" pitchFamily="18" charset="-120"/>
            </a:endParaRPr>
          </a:p>
        </p:txBody>
      </p:sp>
      <p:sp>
        <p:nvSpPr>
          <p:cNvPr id="21506" name="Rectangle 3"/>
          <p:cNvSpPr>
            <a:spLocks noGrp="1"/>
          </p:cNvSpPr>
          <p:nvPr>
            <p:ph idx="1"/>
          </p:nvPr>
        </p:nvSpPr>
        <p:spPr/>
        <p:txBody>
          <a:bodyPr vert="horz" wrap="square" lIns="91440" tIns="45720" rIns="91440" bIns="45720" anchor="t" anchorCtr="0"/>
          <a:p>
            <a:pPr>
              <a:lnSpc>
                <a:spcPct val="90000"/>
              </a:lnSpc>
            </a:pPr>
            <a:r>
              <a:rPr lang="en-US" altLang="zh-TW" dirty="0">
                <a:ea typeface="PMingLiU" pitchFamily="18" charset="-120"/>
              </a:rPr>
              <a:t>Base class members not inherited in derived class</a:t>
            </a:r>
            <a:endParaRPr lang="en-US" altLang="zh-TW" dirty="0">
              <a:ea typeface="PMingLiU" pitchFamily="18" charset="-120"/>
            </a:endParaRPr>
          </a:p>
          <a:p>
            <a:pPr lvl="1">
              <a:lnSpc>
                <a:spcPct val="90000"/>
              </a:lnSpc>
            </a:pPr>
            <a:r>
              <a:rPr lang="en-US" altLang="zh-TW" dirty="0">
                <a:ea typeface="PMingLiU" pitchFamily="18" charset="-120"/>
              </a:rPr>
              <a:t>Constructors</a:t>
            </a:r>
            <a:endParaRPr lang="en-US" altLang="zh-TW" dirty="0">
              <a:ea typeface="PMingLiU" pitchFamily="18" charset="-120"/>
            </a:endParaRPr>
          </a:p>
          <a:p>
            <a:pPr lvl="1">
              <a:lnSpc>
                <a:spcPct val="90000"/>
              </a:lnSpc>
            </a:pPr>
            <a:r>
              <a:rPr lang="en-US" altLang="zh-TW" dirty="0">
                <a:ea typeface="PMingLiU" pitchFamily="18" charset="-120"/>
              </a:rPr>
              <a:t>Destructor</a:t>
            </a:r>
            <a:endParaRPr lang="en-US" altLang="zh-TW" dirty="0">
              <a:ea typeface="PMingLiU" pitchFamily="18" charset="-120"/>
            </a:endParaRPr>
          </a:p>
          <a:p>
            <a:pPr lvl="1">
              <a:lnSpc>
                <a:spcPct val="90000"/>
              </a:lnSpc>
            </a:pPr>
            <a:r>
              <a:rPr lang="en-US" altLang="zh-TW" dirty="0">
                <a:ea typeface="PMingLiU" pitchFamily="18" charset="-120"/>
              </a:rPr>
              <a:t>Copy constructor</a:t>
            </a:r>
            <a:endParaRPr lang="en-US" altLang="zh-TW" dirty="0">
              <a:ea typeface="PMingLiU" pitchFamily="18" charset="-120"/>
            </a:endParaRPr>
          </a:p>
          <a:p>
            <a:pPr lvl="1">
              <a:lnSpc>
                <a:spcPct val="90000"/>
              </a:lnSpc>
            </a:pPr>
            <a:r>
              <a:rPr lang="en-US" altLang="zh-TW" dirty="0">
                <a:ea typeface="PMingLiU" pitchFamily="18" charset="-120"/>
              </a:rPr>
              <a:t>Assignment operator</a:t>
            </a:r>
            <a:endParaRPr lang="en-US" altLang="zh-TW" dirty="0">
              <a:ea typeface="PMingLiU" pitchFamily="18" charset="-120"/>
            </a:endParaRPr>
          </a:p>
          <a:p>
            <a:pPr>
              <a:lnSpc>
                <a:spcPct val="90000"/>
              </a:lnSpc>
            </a:pPr>
            <a:r>
              <a:rPr lang="en-US" altLang="zh-TW" dirty="0">
                <a:ea typeface="PMingLiU" pitchFamily="18" charset="-120"/>
              </a:rPr>
              <a:t>Sometimes need to be invoked in derived class except for destructors</a:t>
            </a:r>
            <a:endParaRPr lang="en-US" altLang="zh-TW" dirty="0">
              <a:ea typeface="PMingLiU" pitchFamily="18" charset="-120"/>
            </a:endParaRPr>
          </a:p>
          <a:p>
            <a:pPr lvl="1">
              <a:lnSpc>
                <a:spcPct val="90000"/>
              </a:lnSpc>
            </a:pPr>
            <a:r>
              <a:rPr lang="en-US" altLang="zh-TW" dirty="0">
                <a:ea typeface="PMingLiU" pitchFamily="18" charset="-120"/>
              </a:rPr>
              <a:t>Destructors are always automatically invoked</a:t>
            </a:r>
            <a:endParaRPr lang="en-US" altLang="zh-TW" dirty="0">
              <a:ea typeface="PMingLiU"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pPr eaLnBrk="1" hangingPunct="1"/>
            <a:r>
              <a:rPr lang="en-US" altLang="zh-CN" dirty="0"/>
              <a:t>Constructors in Derived Classes</a:t>
            </a:r>
            <a:endParaRPr lang="en-US" altLang="zh-CN" dirty="0"/>
          </a:p>
        </p:txBody>
      </p:sp>
      <p:sp>
        <p:nvSpPr>
          <p:cNvPr id="23554" name="Rectangle 3"/>
          <p:cNvSpPr>
            <a:spLocks noGrp="1"/>
          </p:cNvSpPr>
          <p:nvPr>
            <p:ph idx="1"/>
          </p:nvPr>
        </p:nvSpPr>
        <p:spPr/>
        <p:txBody>
          <a:bodyPr vert="horz" wrap="square" lIns="91440" tIns="45720" rIns="91440" bIns="45720" anchor="t" anchorCtr="0"/>
          <a:p>
            <a:pPr eaLnBrk="1" hangingPunct="1">
              <a:lnSpc>
                <a:spcPct val="90000"/>
              </a:lnSpc>
            </a:pPr>
            <a:r>
              <a:rPr lang="en-US" altLang="zh-CN" sz="2400" dirty="0"/>
              <a:t>Base class constructors are NOT inherited in derived classes!</a:t>
            </a:r>
            <a:endParaRPr lang="en-US" altLang="zh-CN" sz="2400" dirty="0"/>
          </a:p>
          <a:p>
            <a:pPr lvl="1" eaLnBrk="1" hangingPunct="1">
              <a:lnSpc>
                <a:spcPct val="90000"/>
              </a:lnSpc>
            </a:pPr>
            <a:r>
              <a:rPr lang="en-US" altLang="zh-CN" sz="1800" dirty="0"/>
              <a:t>But they can be invoked within derived class constructor</a:t>
            </a:r>
            <a:endParaRPr lang="en-US" altLang="zh-CN" sz="1800" dirty="0"/>
          </a:p>
          <a:p>
            <a:pPr lvl="1" eaLnBrk="1" hangingPunct="1">
              <a:lnSpc>
                <a:spcPct val="90000"/>
              </a:lnSpc>
            </a:pPr>
            <a:endParaRPr lang="en-US" altLang="zh-CN" sz="1800" dirty="0"/>
          </a:p>
          <a:p>
            <a:pPr marL="342900" marR="0" lvl="0" indent="-342900" algn="just" defTabSz="914400" rtl="0" eaLnBrk="1" fontAlgn="base" latinLnBrk="0" hangingPunct="1">
              <a:lnSpc>
                <a:spcPct val="100000"/>
              </a:lnSpc>
              <a:spcBef>
                <a:spcPct val="20000"/>
              </a:spcBef>
              <a:buClr>
                <a:schemeClr val="bg2"/>
              </a:buClr>
              <a:buSzPct val="75000"/>
              <a:buFont typeface="Wingdings" panose="05000000000000000000" pitchFamily="2" charset="2"/>
              <a:buChar char="n"/>
              <a:defRPr/>
            </a:pPr>
            <a:r>
              <a:rPr lang="en-US" altLang="zh-CN" sz="2400" noProof="0" dirty="0">
                <a:ln>
                  <a:noFill/>
                </a:ln>
                <a:effectLst/>
                <a:uLnTx/>
                <a:uFillTx/>
                <a:sym typeface="+mn-ea"/>
              </a:rPr>
              <a:t>Derived class constructor should always invoke one of the </a:t>
            </a:r>
            <a:r>
              <a:rPr lang="en-US" altLang="zh-CN" sz="2400" b="1" noProof="0" dirty="0">
                <a:ln>
                  <a:noFill/>
                </a:ln>
                <a:solidFill>
                  <a:srgbClr val="FF0000"/>
                </a:solidFill>
                <a:effectLst/>
                <a:uLnTx/>
                <a:uFillTx/>
                <a:sym typeface="+mn-ea"/>
              </a:rPr>
              <a:t>direct</a:t>
            </a:r>
            <a:r>
              <a:rPr lang="en-US" altLang="zh-CN" sz="2400" noProof="0" dirty="0">
                <a:ln>
                  <a:noFill/>
                </a:ln>
                <a:effectLst/>
                <a:uLnTx/>
                <a:uFillTx/>
                <a:sym typeface="+mn-ea"/>
              </a:rPr>
              <a:t> base class’s constructors. If you do not, </a:t>
            </a:r>
            <a:r>
              <a:rPr lang="en-US" altLang="zh-CN" sz="2400" i="1" noProof="0" dirty="0">
                <a:ln>
                  <a:noFill/>
                </a:ln>
                <a:solidFill>
                  <a:srgbClr val="0066FF"/>
                </a:solidFill>
                <a:effectLst/>
                <a:uLnTx/>
                <a:uFillTx/>
                <a:sym typeface="+mn-ea"/>
              </a:rPr>
              <a:t>default base class constructor </a:t>
            </a:r>
            <a:r>
              <a:rPr lang="en-US" altLang="zh-CN" sz="2400" noProof="0" dirty="0">
                <a:ln>
                  <a:noFill/>
                </a:ln>
                <a:effectLst/>
                <a:uLnTx/>
                <a:uFillTx/>
                <a:sym typeface="+mn-ea"/>
              </a:rPr>
              <a:t>automatically called.</a:t>
            </a:r>
            <a:endParaRPr lang="en-US" altLang="zh-CN" sz="2400" noProof="0" dirty="0">
              <a:ln>
                <a:noFill/>
              </a:ln>
              <a:effectLst/>
              <a:uLnTx/>
              <a:uFillTx/>
              <a:sym typeface="+mn-ea"/>
            </a:endParaRPr>
          </a:p>
          <a:p>
            <a:pPr marL="342900" marR="0" lvl="0" indent="-342900" algn="just" defTabSz="914400" rtl="0" eaLnBrk="1" fontAlgn="base" latinLnBrk="0" hangingPunct="1">
              <a:lnSpc>
                <a:spcPct val="100000"/>
              </a:lnSpc>
              <a:spcBef>
                <a:spcPct val="20000"/>
              </a:spcBef>
              <a:buClr>
                <a:schemeClr val="bg2"/>
              </a:buClr>
              <a:buSzPct val="75000"/>
              <a:buFont typeface="Wingdings" panose="05000000000000000000" pitchFamily="2" charset="2"/>
              <a:buChar char="n"/>
              <a:defRPr/>
            </a:pPr>
            <a:endParaRPr lang="en-US" altLang="zh-CN" sz="2400" noProof="0" dirty="0">
              <a:ln>
                <a:noFill/>
              </a:ln>
              <a:effectLst/>
              <a:uLnTx/>
              <a:uFillTx/>
            </a:endParaRPr>
          </a:p>
          <a:p>
            <a:pPr lvl="1" eaLnBrk="1" hangingPunct="1">
              <a:lnSpc>
                <a:spcPct val="90000"/>
              </a:lnSpc>
            </a:pPr>
            <a:r>
              <a:rPr lang="en-US" altLang="zh-CN" sz="1800" dirty="0">
                <a:solidFill>
                  <a:srgbClr val="FF0000"/>
                </a:solidFill>
              </a:rPr>
              <a:t>Default constructor </a:t>
            </a:r>
            <a:r>
              <a:rPr lang="en-US" altLang="zh-CN" sz="1800" dirty="0"/>
              <a:t>of direct base class is called automatically by derived class constructor</a:t>
            </a:r>
            <a:endParaRPr lang="en-US" altLang="zh-CN" sz="1800" dirty="0"/>
          </a:p>
          <a:p>
            <a:pPr lvl="1" eaLnBrk="1" hangingPunct="1">
              <a:lnSpc>
                <a:spcPct val="90000"/>
              </a:lnSpc>
            </a:pPr>
            <a:r>
              <a:rPr lang="en-US" altLang="zh-CN" sz="1800" dirty="0">
                <a:solidFill>
                  <a:srgbClr val="FF0000"/>
                </a:solidFill>
              </a:rPr>
              <a:t>Parameter constructors </a:t>
            </a:r>
            <a:r>
              <a:rPr lang="en-US" altLang="zh-CN" sz="1800" dirty="0"/>
              <a:t>of direct base class are called by including them in the initializer list</a:t>
            </a:r>
            <a:endParaRPr lang="en-US" altLang="zh-CN" sz="1800" dirty="0"/>
          </a:p>
          <a:p>
            <a:pPr lvl="1" eaLnBrk="1" hangingPunct="1">
              <a:lnSpc>
                <a:spcPct val="90000"/>
              </a:lnSpc>
            </a:pPr>
            <a:r>
              <a:rPr lang="en-US" altLang="zh-CN" sz="1800" dirty="0"/>
              <a:t>"First" thing derived class constructor does</a:t>
            </a:r>
            <a:endParaRPr lang="en-US" altLang="zh-CN" sz="1800" dirty="0"/>
          </a:p>
          <a:p>
            <a:pPr lvl="1" eaLnBrk="1" hangingPunct="1">
              <a:lnSpc>
                <a:spcPct val="90000"/>
              </a:lnSpc>
            </a:pPr>
            <a:r>
              <a:rPr lang="en-US" altLang="zh-CN" sz="1800" dirty="0"/>
              <a:t>Derived class constructor can not call indirect base class constructor</a:t>
            </a:r>
            <a:endParaRPr lang="en-US" altLang="zh-CN" sz="1800" dirty="0"/>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5"/>
          <p:cNvSpPr txBox="1"/>
          <p:nvPr/>
        </p:nvSpPr>
        <p:spPr>
          <a:xfrm>
            <a:off x="250825" y="523875"/>
            <a:ext cx="4981575" cy="5784850"/>
          </a:xfrm>
          <a:prstGeom prst="rect">
            <a:avLst/>
          </a:prstGeom>
          <a:noFill/>
          <a:ln w="9525">
            <a:noFill/>
          </a:ln>
        </p:spPr>
        <p:txBody>
          <a:bodyPr anchor="t" anchorCtr="0">
            <a:spAutoFit/>
          </a:bodyPr>
          <a:p>
            <a:pPr>
              <a:spcBef>
                <a:spcPts val="600"/>
              </a:spcBef>
              <a:buClrTx/>
              <a:buFontTx/>
            </a:pPr>
            <a:r>
              <a:rPr lang="en-US" altLang="zh-CN" sz="2000" b="1" dirty="0">
                <a:latin typeface="Arial" panose="020B0604020202020204" pitchFamily="34" charset="0"/>
                <a:ea typeface="宋体" panose="02010600030101010101" pitchFamily="2" charset="-122"/>
              </a:rPr>
              <a:t>#include &lt;iostream&gt;</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Class A</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int a;</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public:  </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A( ) </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{cout&lt;&lt;“A”&lt;&lt;endl;}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a:t>
            </a:r>
            <a:r>
              <a:rPr lang="en-US" altLang="zh-CN" sz="2000" b="1" dirty="0">
                <a:solidFill>
                  <a:schemeClr val="bg2"/>
                </a:solidFill>
                <a:latin typeface="Arial" panose="020B0604020202020204" pitchFamily="34" charset="0"/>
                <a:ea typeface="宋体" panose="02010600030101010101" pitchFamily="2" charset="-122"/>
              </a:rPr>
              <a:t>~A() {cout&lt;&lt;“~A”&lt;&lt;endl;}</a:t>
            </a:r>
            <a:endParaRPr lang="en-US" altLang="zh-CN" sz="2000" b="1" dirty="0">
              <a:solidFill>
                <a:schemeClr val="bg2"/>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Class B:public A</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int b;</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public: </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B( )</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{cout&lt;‘B’&lt;&lt;endl;}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a:t>
            </a:r>
            <a:r>
              <a:rPr lang="en-US" altLang="zh-CN" sz="2000" b="1" dirty="0">
                <a:solidFill>
                  <a:schemeClr val="bg2"/>
                </a:solidFill>
                <a:latin typeface="Arial" panose="020B0604020202020204" pitchFamily="34" charset="0"/>
                <a:ea typeface="宋体" panose="02010600030101010101" pitchFamily="2" charset="-122"/>
              </a:rPr>
              <a:t>~B() {cout&lt;&lt;“~B”&lt;&lt;endl;}</a:t>
            </a:r>
            <a:endParaRPr lang="en-US" altLang="zh-CN" sz="2000" b="1" dirty="0">
              <a:solidFill>
                <a:schemeClr val="bg2"/>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17411" name="Text Box 6"/>
          <p:cNvSpPr txBox="1"/>
          <p:nvPr/>
        </p:nvSpPr>
        <p:spPr>
          <a:xfrm>
            <a:off x="3995738" y="549275"/>
            <a:ext cx="5400675" cy="4092575"/>
          </a:xfrm>
          <a:prstGeom prst="rect">
            <a:avLst/>
          </a:prstGeom>
          <a:noFill/>
          <a:ln w="9525">
            <a:noFill/>
          </a:ln>
        </p:spPr>
        <p:txBody>
          <a:bodyPr anchor="t" anchorCtr="0">
            <a:spAutoFit/>
          </a:bodyPr>
          <a:p>
            <a:pPr>
              <a:spcBef>
                <a:spcPts val="600"/>
              </a:spcBef>
              <a:buClrTx/>
              <a:buFontTx/>
            </a:pPr>
            <a:r>
              <a:rPr lang="en-US" altLang="zh-CN" sz="2000" b="1" dirty="0">
                <a:latin typeface="Arial" panose="020B0604020202020204" pitchFamily="34" charset="0"/>
                <a:ea typeface="宋体" panose="02010600030101010101" pitchFamily="2" charset="-122"/>
              </a:rPr>
              <a:t>Class C: public B</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int c;</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public:</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C( ): </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{cout&lt;&lt;‘C’&lt;&lt;endl;}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a:t>
            </a:r>
            <a:r>
              <a:rPr lang="en-US" altLang="zh-CN" sz="2000" b="1" dirty="0">
                <a:solidFill>
                  <a:schemeClr val="bg2"/>
                </a:solidFill>
                <a:latin typeface="Arial" panose="020B0604020202020204" pitchFamily="34" charset="0"/>
                <a:ea typeface="宋体" panose="02010600030101010101" pitchFamily="2" charset="-122"/>
              </a:rPr>
              <a:t>~C() {cout&lt;&lt;“~C”&lt;&lt;endl;}</a:t>
            </a:r>
            <a:endParaRPr lang="en-US" altLang="zh-CN" sz="2000" b="1" dirty="0">
              <a:solidFill>
                <a:schemeClr val="bg2"/>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a:spcBef>
                <a:spcPct val="50000"/>
              </a:spcBef>
              <a:buClrTx/>
              <a:buFontTx/>
            </a:pPr>
            <a:endParaRPr lang="en-US" altLang="zh-CN" sz="2000" b="1" dirty="0">
              <a:latin typeface="Arial" panose="020B0604020202020204" pitchFamily="34" charset="0"/>
              <a:ea typeface="宋体" panose="02010600030101010101" pitchFamily="2" charset="-122"/>
            </a:endParaRPr>
          </a:p>
          <a:p>
            <a:pPr>
              <a:spcBef>
                <a:spcPct val="50000"/>
              </a:spcBef>
              <a:buClrTx/>
              <a:buFontTx/>
            </a:pPr>
            <a:r>
              <a:rPr lang="en-US" altLang="zh-CN" sz="2000" b="1" dirty="0">
                <a:latin typeface="Arial" panose="020B0604020202020204" pitchFamily="34" charset="0"/>
                <a:ea typeface="宋体" panose="02010600030101010101" pitchFamily="2" charset="-122"/>
              </a:rPr>
              <a:t>void main()</a:t>
            </a:r>
            <a:endParaRPr lang="en-US" altLang="zh-CN" sz="2000" b="1" dirty="0">
              <a:latin typeface="Arial" panose="020B0604020202020204" pitchFamily="34" charset="0"/>
              <a:ea typeface="宋体" panose="02010600030101010101" pitchFamily="2" charset="-122"/>
            </a:endParaRPr>
          </a:p>
          <a:p>
            <a:pPr>
              <a:spcBef>
                <a:spcPct val="50000"/>
              </a:spcBef>
              <a:buClrTx/>
              <a:buFontTx/>
            </a:pPr>
            <a:r>
              <a:rPr lang="en-US" altLang="zh-CN" sz="2000" b="1" dirty="0">
                <a:latin typeface="Arial" panose="020B0604020202020204" pitchFamily="34" charset="0"/>
                <a:ea typeface="宋体" panose="02010600030101010101" pitchFamily="2" charset="-122"/>
              </a:rPr>
              <a:t>{C objc(1,2,3);}</a:t>
            </a:r>
            <a:endParaRPr lang="en-US" altLang="zh-CN" sz="2000" b="1" dirty="0">
              <a:latin typeface="Arial" panose="020B0604020202020204" pitchFamily="34" charset="0"/>
              <a:ea typeface="宋体" panose="02010600030101010101" pitchFamily="2" charset="-122"/>
            </a:endParaRPr>
          </a:p>
        </p:txBody>
      </p:sp>
      <p:sp>
        <p:nvSpPr>
          <p:cNvPr id="25603" name="文本框 1"/>
          <p:cNvSpPr txBox="1"/>
          <p:nvPr/>
        </p:nvSpPr>
        <p:spPr>
          <a:xfrm>
            <a:off x="7812088" y="836613"/>
            <a:ext cx="647700"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   A</a:t>
            </a:r>
            <a:endParaRPr lang="zh-CN" altLang="en-US" dirty="0">
              <a:latin typeface="Arial" panose="020B0604020202020204" pitchFamily="34" charset="0"/>
              <a:ea typeface="宋体" panose="02010600030101010101" pitchFamily="2" charset="-122"/>
            </a:endParaRPr>
          </a:p>
        </p:txBody>
      </p:sp>
      <p:cxnSp>
        <p:nvCxnSpPr>
          <p:cNvPr id="4" name="直接箭头连接符 3"/>
          <p:cNvCxnSpPr/>
          <p:nvPr/>
        </p:nvCxnSpPr>
        <p:spPr>
          <a:xfrm>
            <a:off x="8172450" y="1206500"/>
            <a:ext cx="0" cy="422275"/>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605" name="文本框 6"/>
          <p:cNvSpPr txBox="1"/>
          <p:nvPr/>
        </p:nvSpPr>
        <p:spPr>
          <a:xfrm>
            <a:off x="7812088" y="1628775"/>
            <a:ext cx="647700" cy="369888"/>
          </a:xfrm>
          <a:prstGeom prst="rect">
            <a:avLst/>
          </a:prstGeom>
          <a:noFill/>
          <a:ln w="9525" cap="flat" cmpd="sng">
            <a:solidFill>
              <a:schemeClr val="tx1"/>
            </a:solidFill>
            <a:prstDash val="solid"/>
            <a:miter/>
            <a:headEnd type="none" w="med" len="med"/>
            <a:tailEnd type="none" w="med" len="med"/>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   B</a:t>
            </a:r>
            <a:endParaRPr lang="zh-CN" altLang="en-US" dirty="0">
              <a:latin typeface="Arial" panose="020B0604020202020204" pitchFamily="34" charset="0"/>
              <a:ea typeface="宋体" panose="02010600030101010101" pitchFamily="2" charset="-122"/>
            </a:endParaRPr>
          </a:p>
        </p:txBody>
      </p:sp>
      <p:cxnSp>
        <p:nvCxnSpPr>
          <p:cNvPr id="8" name="直接箭头连接符 7"/>
          <p:cNvCxnSpPr/>
          <p:nvPr/>
        </p:nvCxnSpPr>
        <p:spPr>
          <a:xfrm>
            <a:off x="8172450" y="1998663"/>
            <a:ext cx="0" cy="422275"/>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607" name="文本框 8"/>
          <p:cNvSpPr txBox="1"/>
          <p:nvPr/>
        </p:nvSpPr>
        <p:spPr>
          <a:xfrm>
            <a:off x="7812088" y="2420938"/>
            <a:ext cx="647700"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eaLnBrk="0" hangingPunct="0"/>
            <a:r>
              <a:rPr lang="en-US" altLang="zh-CN" dirty="0">
                <a:latin typeface="Arial" panose="020B0604020202020204" pitchFamily="34" charset="0"/>
                <a:ea typeface="宋体" panose="02010600030101010101" pitchFamily="2" charset="-122"/>
              </a:rPr>
              <a:t>   C</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charRg st="0" end="2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0">
                                            <p:txEl>
                                              <p:charRg st="20" end="2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0">
                                            <p:txEl>
                                              <p:charRg st="28" end="3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charRg st="37" end="5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0">
                                            <p:txEl>
                                              <p:charRg st="50" end="5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0">
                                            <p:txEl>
                                              <p:charRg st="59" end="8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0">
                                            <p:txEl>
                                              <p:charRg st="85" end="1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xEl>
                                              <p:charRg st="112" end="11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410">
                                            <p:txEl>
                                              <p:charRg st="115" end="13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0">
                                            <p:txEl>
                                              <p:charRg st="132" end="14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0">
                                            <p:txEl>
                                              <p:charRg st="141" end="15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410">
                                            <p:txEl>
                                              <p:charRg st="152" end="15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10">
                                            <p:txEl>
                                              <p:charRg st="159" end="18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10">
                                            <p:txEl>
                                              <p:charRg st="182" end="20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10">
                                            <p:txEl>
                                              <p:charRg st="209" end="2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411">
                                            <p:txEl>
                                              <p:charRg st="0"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11">
                                            <p:txEl>
                                              <p:charRg st="18" end="2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411">
                                            <p:txEl>
                                              <p:charRg st="27" end="3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411">
                                            <p:txEl>
                                              <p:charRg st="37" end="4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411">
                                            <p:txEl>
                                              <p:charRg st="46" end="7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411">
                                            <p:txEl>
                                              <p:charRg st="71" end="9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1">
                                            <p:txEl>
                                              <p:charRg st="99" end="10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411">
                                            <p:txEl>
                                              <p:charRg st="103" end="1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411">
                                            <p:txEl>
                                              <p:charRg st="115" end="1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p:txBody>
          <a:bodyPr vert="horz" wrap="square" lIns="91440" tIns="45720" rIns="91440" bIns="45720" anchor="ctr" anchorCtr="0"/>
          <a:p>
            <a:r>
              <a:rPr lang="en-US" altLang="zh-CN" dirty="0"/>
              <a:t>Inheritance</a:t>
            </a:r>
            <a:r>
              <a:rPr lang="zh-CN" altLang="en-US" dirty="0"/>
              <a:t>继承</a:t>
            </a:r>
            <a:r>
              <a:rPr lang="en-US" altLang="zh-CN" dirty="0"/>
              <a:t> (derivation</a:t>
            </a:r>
            <a:r>
              <a:rPr lang="zh-CN" altLang="en-US" dirty="0"/>
              <a:t>派生</a:t>
            </a:r>
            <a:r>
              <a:rPr lang="en-US" altLang="zh-CN" dirty="0"/>
              <a:t>)</a:t>
            </a:r>
            <a:endParaRPr lang="zh-CN" altLang="en-US" dirty="0"/>
          </a:p>
        </p:txBody>
      </p:sp>
      <p:sp>
        <p:nvSpPr>
          <p:cNvPr id="5122" name="内容占位符 2"/>
          <p:cNvSpPr>
            <a:spLocks noGrp="1"/>
          </p:cNvSpPr>
          <p:nvPr>
            <p:ph idx="1"/>
          </p:nvPr>
        </p:nvSpPr>
        <p:spPr/>
        <p:txBody>
          <a:bodyPr vert="horz" wrap="square" lIns="91440" tIns="45720" rIns="91440" bIns="45720" anchor="t" anchorCtr="0"/>
          <a:p>
            <a:r>
              <a:rPr lang="en-US" altLang="zh-CN" dirty="0"/>
              <a:t>Mechanism of creating a new class from an old one. The new class inherits all of the traits from the existing one.</a:t>
            </a:r>
            <a:endParaRPr lang="en-US" altLang="zh-CN" dirty="0"/>
          </a:p>
          <a:p>
            <a:r>
              <a:rPr lang="en-US" altLang="zh-CN" dirty="0"/>
              <a:t>The old class</a:t>
            </a:r>
            <a:r>
              <a:rPr lang="zh-CN" altLang="en-US" dirty="0"/>
              <a:t>：</a:t>
            </a:r>
            <a:r>
              <a:rPr lang="en-US" altLang="zh-CN" b="1" i="1" dirty="0">
                <a:solidFill>
                  <a:schemeClr val="bg2"/>
                </a:solidFill>
                <a:latin typeface="Times New Roman" panose="02020603050405020304" pitchFamily="18" charset="0"/>
              </a:rPr>
              <a:t>base class</a:t>
            </a:r>
            <a:r>
              <a:rPr lang="en-US" altLang="zh-CN" b="1" dirty="0">
                <a:solidFill>
                  <a:schemeClr val="bg2"/>
                </a:solidFill>
                <a:latin typeface="Times New Roman" panose="02020603050405020304" pitchFamily="18" charset="0"/>
              </a:rPr>
              <a:t> (</a:t>
            </a:r>
            <a:r>
              <a:rPr lang="zh-CN" altLang="en-US" b="1" dirty="0">
                <a:solidFill>
                  <a:schemeClr val="bg2"/>
                </a:solidFill>
                <a:latin typeface="Times New Roman" panose="02020603050405020304" pitchFamily="18" charset="0"/>
              </a:rPr>
              <a:t>基类）</a:t>
            </a:r>
            <a:r>
              <a:rPr lang="en-US" altLang="zh-CN" dirty="0"/>
              <a:t>or</a:t>
            </a:r>
            <a:endParaRPr lang="en-US" altLang="zh-CN" dirty="0"/>
          </a:p>
          <a:p>
            <a:pPr>
              <a:buNone/>
            </a:pPr>
            <a:r>
              <a:rPr lang="en-US" altLang="zh-CN" b="1" dirty="0">
                <a:solidFill>
                  <a:schemeClr val="bg2"/>
                </a:solidFill>
                <a:latin typeface="Times New Roman" panose="02020603050405020304" pitchFamily="18" charset="0"/>
              </a:rPr>
              <a:t>                                </a:t>
            </a:r>
            <a:r>
              <a:rPr lang="en-US" altLang="zh-CN" b="1" i="1" dirty="0">
                <a:solidFill>
                  <a:schemeClr val="bg2"/>
                </a:solidFill>
                <a:latin typeface="Times New Roman" panose="02020603050405020304" pitchFamily="18" charset="0"/>
              </a:rPr>
              <a:t>parent class </a:t>
            </a:r>
            <a:r>
              <a:rPr lang="en-US" altLang="zh-CN" b="1" dirty="0">
                <a:solidFill>
                  <a:schemeClr val="bg2"/>
                </a:solidFill>
                <a:latin typeface="Times New Roman" panose="02020603050405020304" pitchFamily="18" charset="0"/>
              </a:rPr>
              <a:t>(</a:t>
            </a:r>
            <a:r>
              <a:rPr lang="zh-CN" altLang="en-US" b="1" dirty="0">
                <a:solidFill>
                  <a:schemeClr val="bg2"/>
                </a:solidFill>
                <a:latin typeface="Times New Roman" panose="02020603050405020304" pitchFamily="18" charset="0"/>
              </a:rPr>
              <a:t>父类）</a:t>
            </a:r>
            <a:endParaRPr lang="en-US" altLang="zh-CN" b="1" dirty="0">
              <a:solidFill>
                <a:schemeClr val="bg2"/>
              </a:solidFill>
              <a:latin typeface="Times New Roman" panose="02020603050405020304" pitchFamily="18" charset="0"/>
            </a:endParaRPr>
          </a:p>
          <a:p>
            <a:r>
              <a:rPr lang="en-US" altLang="zh-CN" dirty="0"/>
              <a:t>The new one</a:t>
            </a:r>
            <a:r>
              <a:rPr lang="zh-CN" altLang="en-US" dirty="0"/>
              <a:t>：</a:t>
            </a:r>
            <a:r>
              <a:rPr lang="en-US" altLang="zh-CN" b="1" i="1" dirty="0">
                <a:solidFill>
                  <a:schemeClr val="bg2"/>
                </a:solidFill>
                <a:latin typeface="Times New Roman" panose="02020603050405020304" pitchFamily="18" charset="0"/>
              </a:rPr>
              <a:t>derived class </a:t>
            </a:r>
            <a:r>
              <a:rPr lang="zh-CN" altLang="en-US" b="1" dirty="0">
                <a:solidFill>
                  <a:schemeClr val="bg2"/>
                </a:solidFill>
                <a:latin typeface="Times New Roman" panose="02020603050405020304" pitchFamily="18" charset="0"/>
              </a:rPr>
              <a:t>（派生类）</a:t>
            </a:r>
            <a:r>
              <a:rPr lang="en-US" altLang="zh-CN" b="1" dirty="0">
                <a:solidFill>
                  <a:schemeClr val="bg2"/>
                </a:solidFill>
                <a:latin typeface="Times New Roman" panose="02020603050405020304" pitchFamily="18" charset="0"/>
              </a:rPr>
              <a:t> </a:t>
            </a:r>
            <a:r>
              <a:rPr lang="en-US" altLang="zh-CN" dirty="0"/>
              <a:t>or    </a:t>
            </a:r>
            <a:endParaRPr lang="en-US" altLang="zh-CN" dirty="0"/>
          </a:p>
          <a:p>
            <a:pPr>
              <a:buNone/>
            </a:pPr>
            <a:r>
              <a:rPr lang="en-US" altLang="zh-CN" b="1" i="1" dirty="0">
                <a:solidFill>
                  <a:schemeClr val="bg2"/>
                </a:solidFill>
                <a:latin typeface="Times New Roman" panose="02020603050405020304" pitchFamily="18" charset="0"/>
              </a:rPr>
              <a:t>                               subclass </a:t>
            </a:r>
            <a:r>
              <a:rPr lang="zh-CN" altLang="en-US" b="1" dirty="0">
                <a:solidFill>
                  <a:schemeClr val="bg2"/>
                </a:solidFill>
                <a:latin typeface="Times New Roman" panose="02020603050405020304" pitchFamily="18" charset="0"/>
              </a:rPr>
              <a:t>（子类）</a:t>
            </a:r>
            <a:r>
              <a:rPr lang="en-US" altLang="zh-CN" dirty="0"/>
              <a:t>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pPr eaLnBrk="1" hangingPunct="1"/>
            <a:r>
              <a:rPr lang="en-US" altLang="zh-CN" dirty="0"/>
              <a:t>Constructors in Derived Classes</a:t>
            </a:r>
            <a:endParaRPr lang="en-US" altLang="zh-CN" dirty="0"/>
          </a:p>
        </p:txBody>
      </p:sp>
      <p:sp>
        <p:nvSpPr>
          <p:cNvPr id="23554" name="Rectangle 3"/>
          <p:cNvSpPr>
            <a:spLocks noGrp="1"/>
          </p:cNvSpPr>
          <p:nvPr>
            <p:ph idx="1"/>
          </p:nvPr>
        </p:nvSpPr>
        <p:spPr/>
        <p:txBody>
          <a:bodyPr vert="horz" wrap="square" lIns="91440" tIns="45720" rIns="91440" bIns="45720" anchor="t" anchorCtr="0"/>
          <a:p>
            <a:pPr eaLnBrk="1" hangingPunct="1">
              <a:lnSpc>
                <a:spcPct val="90000"/>
              </a:lnSpc>
            </a:pPr>
            <a:r>
              <a:rPr lang="en-US" altLang="zh-CN" sz="2400" dirty="0"/>
              <a:t>Derived classes can only initialize base class or object members in the constructor initialization list.</a:t>
            </a:r>
            <a:endParaRPr lang="en-US" altLang="zh-CN" sz="2400" dirty="0"/>
          </a:p>
          <a:p>
            <a:pPr eaLnBrk="1" hangingPunct="1">
              <a:lnSpc>
                <a:spcPct val="90000"/>
              </a:lnSpc>
            </a:pPr>
            <a:endParaRPr lang="en-US" altLang="zh-CN" sz="2400" dirty="0"/>
          </a:p>
          <a:p>
            <a:pPr marL="0" indent="0" eaLnBrk="1" hangingPunct="1">
              <a:lnSpc>
                <a:spcPct val="90000"/>
              </a:lnSpc>
              <a:buNone/>
            </a:pPr>
            <a:r>
              <a:rPr lang="en-US" altLang="zh-CN" sz="1800" dirty="0"/>
              <a:t>DerivedClassName (parameter_list): BaseClassName (parameter_list), Object MemberClassName 1 (parameter_list),...</a:t>
            </a:r>
            <a:endParaRPr lang="en-US" altLang="zh-CN" sz="1800" dirty="0"/>
          </a:p>
          <a:p>
            <a:pPr marL="0" indent="0" eaLnBrk="1" hangingPunct="1">
              <a:lnSpc>
                <a:spcPct val="90000"/>
              </a:lnSpc>
              <a:buNone/>
            </a:pPr>
            <a:r>
              <a:rPr lang="en-US" altLang="zh-CN" sz="1800" dirty="0"/>
              <a:t>{ }</a:t>
            </a:r>
            <a:endParaRPr lang="en-US" altLang="zh-CN" sz="1800" dirty="0"/>
          </a:p>
          <a:p>
            <a:pPr marL="0" indent="0" eaLnBrk="1" hangingPunct="1">
              <a:lnSpc>
                <a:spcPct val="90000"/>
              </a:lnSpc>
              <a:buNone/>
            </a:pPr>
            <a:endParaRPr lang="en-US" altLang="zh-CN" sz="1800" dirty="0"/>
          </a:p>
          <a:p>
            <a:pPr eaLnBrk="1" hangingPunct="1">
              <a:lnSpc>
                <a:spcPct val="90000"/>
              </a:lnSpc>
            </a:pPr>
            <a:r>
              <a:rPr lang="en-US" altLang="zh-CN" sz="2400" dirty="0"/>
              <a:t>The constructor of a derived class is only responsible for the initialization of the</a:t>
            </a:r>
            <a:r>
              <a:rPr lang="en-US" altLang="zh-CN" sz="2400" b="1" dirty="0">
                <a:solidFill>
                  <a:srgbClr val="FF0000"/>
                </a:solidFill>
              </a:rPr>
              <a:t> direct base class</a:t>
            </a:r>
            <a:endParaRPr lang="en-US" altLang="zh-CN" sz="2400" b="1" dirty="0">
              <a:solidFill>
                <a:srgbClr val="FF0000"/>
              </a:solidFill>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5"/>
          <p:cNvSpPr txBox="1"/>
          <p:nvPr/>
        </p:nvSpPr>
        <p:spPr>
          <a:xfrm>
            <a:off x="166688" y="981075"/>
            <a:ext cx="4981575" cy="5786438"/>
          </a:xfrm>
          <a:prstGeom prst="rect">
            <a:avLst/>
          </a:prstGeom>
          <a:noFill/>
          <a:ln w="9525">
            <a:noFill/>
          </a:ln>
        </p:spPr>
        <p:txBody>
          <a:bodyPr anchor="t" anchorCtr="0">
            <a:spAutoFit/>
          </a:bodyPr>
          <a:p>
            <a:pPr>
              <a:spcBef>
                <a:spcPts val="600"/>
              </a:spcBef>
              <a:buClrTx/>
              <a:buFontTx/>
            </a:pPr>
            <a:r>
              <a:rPr lang="en-US" altLang="zh-CN" sz="2000" b="1" dirty="0">
                <a:latin typeface="Arial" panose="020B0604020202020204" pitchFamily="34" charset="0"/>
                <a:ea typeface="宋体" panose="02010600030101010101" pitchFamily="2" charset="-122"/>
              </a:rPr>
              <a:t>#include &lt;iostream&gt;</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Class A</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int a;</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public:  </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A(int sa) </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{a=sa;cout&lt;&lt;“A”&lt;&lt;endl;}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~A() {cout&lt;&lt;“~A”&lt;&lt;endl;}</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Class B:public A</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int b;</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public: </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B(int sa,int sb):A(sa) </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{b=sb;cout&lt;‘B’&lt;&lt;endl;}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~B() {cout&lt;&lt;“~B”&lt;&lt;endl;</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17411" name="Text Box 6"/>
          <p:cNvSpPr txBox="1"/>
          <p:nvPr/>
        </p:nvSpPr>
        <p:spPr>
          <a:xfrm>
            <a:off x="3995738" y="549275"/>
            <a:ext cx="5400675" cy="4092575"/>
          </a:xfrm>
          <a:prstGeom prst="rect">
            <a:avLst/>
          </a:prstGeom>
          <a:noFill/>
          <a:ln w="9525">
            <a:noFill/>
          </a:ln>
        </p:spPr>
        <p:txBody>
          <a:bodyPr anchor="t" anchorCtr="0">
            <a:spAutoFit/>
          </a:bodyPr>
          <a:p>
            <a:pPr>
              <a:spcBef>
                <a:spcPts val="600"/>
              </a:spcBef>
              <a:buClrTx/>
              <a:buFontTx/>
            </a:pPr>
            <a:r>
              <a:rPr lang="en-US" altLang="zh-CN" sz="2000" b="1" dirty="0">
                <a:latin typeface="Arial" panose="020B0604020202020204" pitchFamily="34" charset="0"/>
                <a:ea typeface="宋体" panose="02010600030101010101" pitchFamily="2" charset="-122"/>
              </a:rPr>
              <a:t>Class C: public B</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int c;</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public:</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C(int sa, int sb, int sc):B(sa, sb)</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{c=sc;cout&lt;&lt;‘C’&lt;&lt;endl;}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~C() {cout&lt;&lt;“~C”&lt;&lt;endl;}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a:spcBef>
                <a:spcPct val="50000"/>
              </a:spcBef>
              <a:buClrTx/>
              <a:buFontTx/>
            </a:pPr>
            <a:endParaRPr lang="en-US" altLang="zh-CN" sz="2000" b="1" dirty="0">
              <a:latin typeface="Arial" panose="020B0604020202020204" pitchFamily="34" charset="0"/>
              <a:ea typeface="宋体" panose="02010600030101010101" pitchFamily="2" charset="-122"/>
            </a:endParaRPr>
          </a:p>
          <a:p>
            <a:pPr>
              <a:spcBef>
                <a:spcPct val="50000"/>
              </a:spcBef>
              <a:buClrTx/>
              <a:buFontTx/>
            </a:pPr>
            <a:r>
              <a:rPr lang="en-US" altLang="zh-CN" sz="2000" b="1" dirty="0">
                <a:latin typeface="Arial" panose="020B0604020202020204" pitchFamily="34" charset="0"/>
                <a:ea typeface="宋体" panose="02010600030101010101" pitchFamily="2" charset="-122"/>
              </a:rPr>
              <a:t>void main()</a:t>
            </a:r>
            <a:endParaRPr lang="en-US" altLang="zh-CN" sz="2000" b="1" dirty="0">
              <a:latin typeface="Arial" panose="020B0604020202020204" pitchFamily="34" charset="0"/>
              <a:ea typeface="宋体" panose="02010600030101010101" pitchFamily="2" charset="-122"/>
            </a:endParaRPr>
          </a:p>
          <a:p>
            <a:pPr>
              <a:spcBef>
                <a:spcPct val="50000"/>
              </a:spcBef>
              <a:buClrTx/>
              <a:buFontTx/>
            </a:pPr>
            <a:r>
              <a:rPr lang="en-US" altLang="zh-CN" sz="2000" b="1" dirty="0">
                <a:latin typeface="Arial" panose="020B0604020202020204" pitchFamily="34" charset="0"/>
                <a:ea typeface="宋体" panose="02010600030101010101" pitchFamily="2" charset="-122"/>
              </a:rPr>
              <a:t>{C objc(1,2,3);}</a:t>
            </a:r>
            <a:endParaRPr lang="en-US" altLang="zh-CN" sz="20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charRg st="0" end="2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0">
                                            <p:txEl>
                                              <p:charRg st="20" end="2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0">
                                            <p:txEl>
                                              <p:charRg st="28" end="3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charRg st="37" end="5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0">
                                            <p:txEl>
                                              <p:charRg st="50" end="6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0">
                                            <p:txEl>
                                              <p:charRg st="64" end="9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0">
                                            <p:txEl>
                                              <p:charRg st="95" end="12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xEl>
                                              <p:charRg st="122" end="12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410">
                                            <p:txEl>
                                              <p:charRg st="125" end="14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0">
                                            <p:txEl>
                                              <p:charRg st="142" end="15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0">
                                            <p:txEl>
                                              <p:charRg st="151" end="16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410">
                                            <p:txEl>
                                              <p:charRg st="162" end="18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10">
                                            <p:txEl>
                                              <p:charRg st="188" end="2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10">
                                            <p:txEl>
                                              <p:charRg st="216" end="24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10">
                                            <p:txEl>
                                              <p:charRg st="242" end="24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411">
                                            <p:txEl>
                                              <p:charRg st="0"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11">
                                            <p:txEl>
                                              <p:charRg st="18" end="2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411">
                                            <p:txEl>
                                              <p:charRg st="27" end="3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411">
                                            <p:txEl>
                                              <p:charRg st="37" end="7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411">
                                            <p:txEl>
                                              <p:charRg st="75" end="10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411">
                                            <p:txEl>
                                              <p:charRg st="105" end="13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1">
                                            <p:txEl>
                                              <p:charRg st="133" end="13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411">
                                            <p:txEl>
                                              <p:charRg st="137" end="14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411">
                                            <p:txEl>
                                              <p:charRg st="149" end="1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5"/>
          <p:cNvSpPr txBox="1"/>
          <p:nvPr/>
        </p:nvSpPr>
        <p:spPr>
          <a:xfrm>
            <a:off x="179388" y="836613"/>
            <a:ext cx="4981575" cy="5785485"/>
          </a:xfrm>
          <a:prstGeom prst="rect">
            <a:avLst/>
          </a:prstGeom>
          <a:noFill/>
          <a:ln w="9525">
            <a:noFill/>
          </a:ln>
        </p:spPr>
        <p:txBody>
          <a:bodyPr anchor="t" anchorCtr="0">
            <a:spAutoFit/>
          </a:bodyPr>
          <a:p>
            <a:pPr>
              <a:spcBef>
                <a:spcPts val="600"/>
              </a:spcBef>
              <a:buClrTx/>
              <a:buFontTx/>
            </a:pPr>
            <a:r>
              <a:rPr lang="en-US" altLang="zh-CN" sz="2000" b="1" dirty="0">
                <a:latin typeface="Arial" panose="020B0604020202020204" pitchFamily="34" charset="0"/>
                <a:ea typeface="宋体" panose="02010600030101010101" pitchFamily="2" charset="-122"/>
              </a:rPr>
              <a:t>#include &lt;iostream&gt;</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Class A</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int a;</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public:  </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A(int sa) </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{a=sa;cout&lt;&lt;“A”&lt;&lt;endl;}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~A() {cout&lt;&lt;“~A”&lt;&lt;endl;}</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Class B:public A</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int b;</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public: </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B(int sb) </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{b=sb;cout&lt;‘B’&lt;&lt;endl;}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~B() {cout&lt;&lt;“~B”&lt;&lt;endl;</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17411" name="Text Box 6"/>
          <p:cNvSpPr txBox="1"/>
          <p:nvPr/>
        </p:nvSpPr>
        <p:spPr>
          <a:xfrm>
            <a:off x="3914775" y="549275"/>
            <a:ext cx="4824413" cy="4092575"/>
          </a:xfrm>
          <a:prstGeom prst="rect">
            <a:avLst/>
          </a:prstGeom>
          <a:noFill/>
          <a:ln w="9525">
            <a:noFill/>
          </a:ln>
        </p:spPr>
        <p:txBody>
          <a:bodyPr anchor="t" anchorCtr="0">
            <a:spAutoFit/>
          </a:bodyPr>
          <a:p>
            <a:pPr>
              <a:spcBef>
                <a:spcPts val="600"/>
              </a:spcBef>
              <a:buClrTx/>
              <a:buFontTx/>
            </a:pPr>
            <a:r>
              <a:rPr lang="en-US" altLang="zh-CN" sz="2000" b="1" dirty="0">
                <a:latin typeface="Arial" panose="020B0604020202020204" pitchFamily="34" charset="0"/>
                <a:ea typeface="宋体" panose="02010600030101010101" pitchFamily="2" charset="-122"/>
              </a:rPr>
              <a:t>Class C: public B</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int c;</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  public:</a:t>
            </a:r>
            <a:endParaRPr lang="en-US" altLang="zh-CN" sz="2000" b="1" dirty="0">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C(int sa, int sb, int sc):A(sa), B(sb)</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{c=sc;cout&lt;&lt;‘C’&lt;&lt;endl;}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solidFill>
                  <a:srgbClr val="FF0000"/>
                </a:solidFill>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~C() {cout&lt;&lt;“~C”&lt;&lt;endl;}</a:t>
            </a:r>
            <a:endParaRPr lang="en-US" altLang="zh-CN" sz="2000" b="1" dirty="0">
              <a:solidFill>
                <a:srgbClr val="FF0000"/>
              </a:solidFill>
              <a:latin typeface="Arial" panose="020B0604020202020204" pitchFamily="34" charset="0"/>
              <a:ea typeface="宋体" panose="02010600030101010101" pitchFamily="2" charset="-122"/>
            </a:endParaRPr>
          </a:p>
          <a:p>
            <a:pPr>
              <a:spcBef>
                <a:spcPts val="6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a:spcBef>
                <a:spcPct val="50000"/>
              </a:spcBef>
              <a:buClrTx/>
              <a:buFontTx/>
            </a:pPr>
            <a:endParaRPr lang="en-US" altLang="zh-CN" sz="2000" b="1" dirty="0">
              <a:latin typeface="Arial" panose="020B0604020202020204" pitchFamily="34" charset="0"/>
              <a:ea typeface="宋体" panose="02010600030101010101" pitchFamily="2" charset="-122"/>
            </a:endParaRPr>
          </a:p>
          <a:p>
            <a:pPr>
              <a:spcBef>
                <a:spcPct val="50000"/>
              </a:spcBef>
              <a:buClrTx/>
              <a:buFontTx/>
            </a:pPr>
            <a:r>
              <a:rPr lang="en-US" altLang="zh-CN" sz="2000" b="1" dirty="0">
                <a:latin typeface="Arial" panose="020B0604020202020204" pitchFamily="34" charset="0"/>
                <a:ea typeface="宋体" panose="02010600030101010101" pitchFamily="2" charset="-122"/>
              </a:rPr>
              <a:t>void main()</a:t>
            </a:r>
            <a:endParaRPr lang="en-US" altLang="zh-CN" sz="2000" b="1" dirty="0">
              <a:latin typeface="Arial" panose="020B0604020202020204" pitchFamily="34" charset="0"/>
              <a:ea typeface="宋体" panose="02010600030101010101" pitchFamily="2" charset="-122"/>
            </a:endParaRPr>
          </a:p>
          <a:p>
            <a:pPr>
              <a:spcBef>
                <a:spcPct val="50000"/>
              </a:spcBef>
              <a:buClrTx/>
              <a:buFontTx/>
            </a:pPr>
            <a:r>
              <a:rPr lang="en-US" altLang="zh-CN" sz="2000" b="1" dirty="0">
                <a:latin typeface="Arial" panose="020B0604020202020204" pitchFamily="34" charset="0"/>
                <a:ea typeface="宋体" panose="02010600030101010101" pitchFamily="2" charset="-122"/>
              </a:rPr>
              <a:t>{C objc(1,2,3);}</a:t>
            </a:r>
            <a:endParaRPr lang="en-US" altLang="zh-CN" sz="2000" b="1" dirty="0">
              <a:latin typeface="Arial" panose="020B0604020202020204" pitchFamily="34" charset="0"/>
              <a:ea typeface="宋体" panose="02010600030101010101" pitchFamily="2" charset="-122"/>
            </a:endParaRPr>
          </a:p>
        </p:txBody>
      </p:sp>
      <p:sp>
        <p:nvSpPr>
          <p:cNvPr id="4" name="矩形 3"/>
          <p:cNvSpPr/>
          <p:nvPr/>
        </p:nvSpPr>
        <p:spPr>
          <a:xfrm>
            <a:off x="8277225" y="1700213"/>
            <a:ext cx="923925" cy="400050"/>
          </a:xfrm>
          <a:prstGeom prst="rect">
            <a:avLst/>
          </a:prstGeom>
          <a:noFill/>
          <a:ln w="9525">
            <a:noFill/>
          </a:ln>
        </p:spPr>
        <p:txBody>
          <a:bodyPr wrap="none" anchor="t" anchorCtr="0">
            <a:spAutoFit/>
          </a:bodyPr>
          <a:p>
            <a:pPr eaLnBrk="0" hangingPunct="0"/>
            <a:r>
              <a:rPr lang="en-US" altLang="zh-CN" sz="2000" b="1" dirty="0">
                <a:solidFill>
                  <a:srgbClr val="FF0000"/>
                </a:solidFill>
                <a:latin typeface="Arial" panose="020B0604020202020204" pitchFamily="34" charset="0"/>
                <a:ea typeface="宋体" panose="02010600030101010101" pitchFamily="2" charset="-122"/>
              </a:rPr>
              <a:t>//error</a:t>
            </a:r>
            <a:endParaRPr lang="zh-CN" altLang="en-US" sz="2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charRg st="0" end="2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0">
                                            <p:txEl>
                                              <p:charRg st="20" end="2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0">
                                            <p:txEl>
                                              <p:charRg st="28" end="3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charRg st="37" end="5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0">
                                            <p:txEl>
                                              <p:charRg st="78" end="9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0">
                                            <p:txEl>
                                              <p:charRg st="92" end="12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0">
                                            <p:txEl>
                                              <p:charRg st="121" end="14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xEl>
                                              <p:charRg st="148" end="15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410">
                                            <p:txEl>
                                              <p:charRg st="151" end="16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0">
                                            <p:txEl>
                                              <p:charRg st="168" end="17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0">
                                            <p:txEl>
                                              <p:charRg st="177" end="18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410">
                                            <p:txEl>
                                              <p:charRg st="188" end="20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10">
                                            <p:txEl>
                                              <p:charRg st="201" end="22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10">
                                            <p:txEl>
                                              <p:charRg st="229" end="25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10">
                                            <p:txEl>
                                              <p:charRg st="255" end="25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411">
                                            <p:txEl>
                                              <p:charRg st="0"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411">
                                            <p:txEl>
                                              <p:charRg st="18" end="2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411">
                                            <p:txEl>
                                              <p:charRg st="27" end="3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411">
                                            <p:txEl>
                                              <p:charRg st="37" end="7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411">
                                            <p:txEl>
                                              <p:charRg st="78" end="10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411">
                                            <p:txEl>
                                              <p:charRg st="108" end="13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1">
                                            <p:txEl>
                                              <p:charRg st="136" end="13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411">
                                            <p:txEl>
                                              <p:charRg st="140" end="15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411">
                                            <p:txEl>
                                              <p:charRg st="152" end="16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charRg st="0"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lstStyle/>
          <a:p>
            <a:pPr algn="ctr"/>
            <a:endParaRPr lang="zh-CN" altLang="en-US">
              <a:solidFill>
                <a:srgbClr val="FFFFFF"/>
              </a:solidFill>
            </a:endParaRPr>
          </a:p>
        </p:txBody>
      </p:sp>
      <p:sp>
        <p:nvSpPr>
          <p:cNvPr id="6" name="圆角矩形 5"/>
          <p:cNvSpPr/>
          <p:nvPr>
            <p:custDataLst>
              <p:tags r:id="rId2"/>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endParaRPr>
          </a:p>
        </p:txBody>
      </p:sp>
      <p:sp>
        <p:nvSpPr>
          <p:cNvPr id="12" name="内容占位符 2"/>
          <p:cNvSpPr>
            <a:spLocks noGrp="1"/>
          </p:cNvSpPr>
          <p:nvPr/>
        </p:nvSpPr>
        <p:spPr>
          <a:xfrm>
            <a:off x="107315" y="1484630"/>
            <a:ext cx="5256530" cy="517271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z="1400" b="1" dirty="0"/>
              <a:t>#include &lt;</a:t>
            </a:r>
            <a:r>
              <a:rPr lang="en-US" altLang="zh-CN" sz="1400" b="1" dirty="0" err="1"/>
              <a:t>iostream</a:t>
            </a:r>
            <a:r>
              <a:rPr lang="en-US" altLang="zh-CN" sz="1400" b="1" dirty="0"/>
              <a:t>&gt;</a:t>
            </a:r>
            <a:endParaRPr lang="zh-CN" altLang="zh-CN" sz="1400" b="1" dirty="0"/>
          </a:p>
          <a:p>
            <a:pPr marL="0" indent="0">
              <a:buNone/>
            </a:pPr>
            <a:r>
              <a:rPr lang="en-US" altLang="zh-CN" sz="1400" b="1" dirty="0"/>
              <a:t>using namespace </a:t>
            </a:r>
            <a:r>
              <a:rPr lang="en-US" altLang="zh-CN" sz="1400" b="1" dirty="0" err="1"/>
              <a:t>std</a:t>
            </a:r>
            <a:r>
              <a:rPr lang="en-US" altLang="zh-CN" sz="1400" b="1" dirty="0"/>
              <a:t>;</a:t>
            </a:r>
            <a:endParaRPr lang="zh-CN" altLang="zh-CN" sz="1400" b="1" dirty="0"/>
          </a:p>
          <a:p>
            <a:pPr marL="0" indent="0">
              <a:buNone/>
            </a:pPr>
            <a:r>
              <a:rPr lang="en-US" altLang="zh-CN" sz="1400" b="1" dirty="0"/>
              <a:t>class A {</a:t>
            </a:r>
            <a:endParaRPr lang="zh-CN" altLang="zh-CN" sz="1400" b="1" dirty="0"/>
          </a:p>
          <a:p>
            <a:pPr marL="0" indent="0">
              <a:buNone/>
            </a:pPr>
            <a:r>
              <a:rPr lang="en-US" altLang="zh-CN" sz="1400" b="1" dirty="0"/>
              <a:t>    </a:t>
            </a:r>
            <a:r>
              <a:rPr lang="en-US" altLang="zh-CN" sz="1400" b="1" dirty="0" err="1"/>
              <a:t>int</a:t>
            </a:r>
            <a:r>
              <a:rPr lang="en-US" altLang="zh-CN" sz="1400" b="1" dirty="0"/>
              <a:t> x;</a:t>
            </a:r>
            <a:endParaRPr lang="zh-CN" altLang="zh-CN" sz="1400" b="1" dirty="0"/>
          </a:p>
          <a:p>
            <a:pPr marL="0" indent="0">
              <a:buNone/>
            </a:pPr>
            <a:r>
              <a:rPr lang="en-US" altLang="zh-CN" sz="1400" b="1" dirty="0"/>
              <a:t>public:</a:t>
            </a:r>
            <a:endParaRPr lang="zh-CN" altLang="zh-CN" sz="1400" b="1" dirty="0"/>
          </a:p>
          <a:p>
            <a:pPr marL="0" indent="0">
              <a:buNone/>
            </a:pPr>
            <a:r>
              <a:rPr lang="en-US" altLang="zh-CN" sz="1400" b="1" dirty="0"/>
              <a:t>    A(</a:t>
            </a:r>
            <a:r>
              <a:rPr lang="en-US" altLang="zh-CN" sz="1400" b="1" dirty="0" err="1"/>
              <a:t>int</a:t>
            </a:r>
            <a:r>
              <a:rPr lang="en-US" altLang="zh-CN" sz="1400" b="1" dirty="0"/>
              <a:t> </a:t>
            </a:r>
            <a:r>
              <a:rPr lang="en-US" altLang="zh-CN" sz="1400" b="1" dirty="0" err="1"/>
              <a:t>i</a:t>
            </a:r>
            <a:r>
              <a:rPr lang="en-US" altLang="zh-CN" sz="1400" b="1" dirty="0"/>
              <a:t>=0):x(</a:t>
            </a:r>
            <a:r>
              <a:rPr lang="en-US" altLang="zh-CN" sz="1400" b="1" dirty="0" err="1"/>
              <a:t>i</a:t>
            </a:r>
            <a:r>
              <a:rPr lang="en-US" altLang="zh-CN" sz="1400" b="1" dirty="0"/>
              <a:t>){</a:t>
            </a:r>
            <a:r>
              <a:rPr lang="en-US" altLang="zh-CN" sz="1400" b="1" dirty="0" err="1"/>
              <a:t>cout</a:t>
            </a:r>
            <a:r>
              <a:rPr lang="en-US" altLang="zh-CN" sz="1400" b="1" dirty="0"/>
              <a:t>&lt;&lt;"Construct A-"&lt;&lt;x&lt;&lt;</a:t>
            </a:r>
            <a:r>
              <a:rPr lang="en-US" altLang="zh-CN" sz="1400" b="1" dirty="0" err="1"/>
              <a:t>endl</a:t>
            </a:r>
            <a:r>
              <a:rPr lang="en-US" altLang="zh-CN" sz="1400" b="1" dirty="0"/>
              <a:t>;}</a:t>
            </a:r>
            <a:endParaRPr lang="zh-CN" altLang="zh-CN" sz="1400" b="1" dirty="0"/>
          </a:p>
          <a:p>
            <a:pPr marL="0" indent="0">
              <a:buNone/>
            </a:pPr>
            <a:r>
              <a:rPr lang="en-US" altLang="zh-CN" sz="1400" b="1" dirty="0"/>
              <a:t>    ~A() { </a:t>
            </a:r>
            <a:r>
              <a:rPr lang="en-US" altLang="zh-CN" sz="1400" b="1" dirty="0" err="1"/>
              <a:t>cout</a:t>
            </a:r>
            <a:r>
              <a:rPr lang="en-US" altLang="zh-CN" sz="1400" b="1" dirty="0"/>
              <a:t> &lt;&lt;"Des A-"&lt;&lt;x&lt;&lt;</a:t>
            </a:r>
            <a:r>
              <a:rPr lang="en-US" altLang="zh-CN" sz="1400" b="1" dirty="0" err="1"/>
              <a:t>endl</a:t>
            </a:r>
            <a:r>
              <a:rPr lang="en-US" altLang="zh-CN" sz="1400" b="1" dirty="0"/>
              <a:t>; }</a:t>
            </a:r>
            <a:endParaRPr lang="zh-CN" altLang="zh-CN" sz="1400" b="1" dirty="0"/>
          </a:p>
          <a:p>
            <a:pPr marL="0" indent="0">
              <a:buNone/>
            </a:pPr>
            <a:r>
              <a:rPr lang="en-US" altLang="zh-CN" sz="1400" b="1" dirty="0"/>
              <a:t>};</a:t>
            </a:r>
            <a:r>
              <a:rPr lang="en-US" altLang="zh-CN" sz="1400" dirty="0"/>
              <a:t> </a:t>
            </a:r>
            <a:endParaRPr lang="en-US" altLang="zh-CN" sz="1400" dirty="0"/>
          </a:p>
          <a:p>
            <a:pPr marL="0" indent="0">
              <a:buNone/>
            </a:pPr>
            <a:r>
              <a:rPr lang="en-US" altLang="zh-CN" sz="1400" b="1" dirty="0"/>
              <a:t>class B {</a:t>
            </a:r>
            <a:endParaRPr lang="zh-CN" altLang="zh-CN" sz="1400" b="1" dirty="0"/>
          </a:p>
          <a:p>
            <a:pPr marL="0" indent="0">
              <a:buNone/>
            </a:pPr>
            <a:r>
              <a:rPr lang="en-US" altLang="zh-CN" sz="1400" b="1" dirty="0"/>
              <a:t>    </a:t>
            </a:r>
            <a:r>
              <a:rPr lang="en-US" altLang="zh-CN" sz="1400" b="1" dirty="0" err="1"/>
              <a:t>int</a:t>
            </a:r>
            <a:r>
              <a:rPr lang="en-US" altLang="zh-CN" sz="1400" b="1" dirty="0"/>
              <a:t> y;</a:t>
            </a:r>
            <a:endParaRPr lang="zh-CN" altLang="zh-CN" sz="1400" b="1" dirty="0"/>
          </a:p>
          <a:p>
            <a:pPr marL="0" indent="0">
              <a:buNone/>
            </a:pPr>
            <a:r>
              <a:rPr lang="en-US" altLang="zh-CN" sz="1400" b="1" dirty="0"/>
              <a:t>public:</a:t>
            </a:r>
            <a:endParaRPr lang="zh-CN" altLang="zh-CN" sz="1400" b="1" dirty="0"/>
          </a:p>
          <a:p>
            <a:pPr marL="0" indent="0">
              <a:buNone/>
            </a:pPr>
            <a:r>
              <a:rPr lang="en-US" altLang="zh-CN" sz="1400" b="1" dirty="0"/>
              <a:t>    B(</a:t>
            </a:r>
            <a:r>
              <a:rPr lang="en-US" altLang="zh-CN" sz="1400" b="1" dirty="0" err="1"/>
              <a:t>int</a:t>
            </a:r>
            <a:r>
              <a:rPr lang="en-US" altLang="zh-CN" sz="1400" b="1" dirty="0"/>
              <a:t> </a:t>
            </a:r>
            <a:r>
              <a:rPr lang="en-US" altLang="zh-CN" sz="1400" b="1" dirty="0" err="1"/>
              <a:t>i</a:t>
            </a:r>
            <a:r>
              <a:rPr lang="en-US" altLang="zh-CN" sz="1400" b="1" dirty="0"/>
              <a:t>):y(</a:t>
            </a:r>
            <a:r>
              <a:rPr lang="en-US" altLang="zh-CN" sz="1400" b="1" dirty="0" err="1"/>
              <a:t>i</a:t>
            </a:r>
            <a:r>
              <a:rPr lang="en-US" altLang="zh-CN" sz="1400" b="1" dirty="0"/>
              <a:t>) {</a:t>
            </a:r>
            <a:r>
              <a:rPr lang="en-US" altLang="zh-CN" sz="1400" b="1" dirty="0" err="1"/>
              <a:t>cout</a:t>
            </a:r>
            <a:r>
              <a:rPr lang="en-US" altLang="zh-CN" sz="1400" b="1" dirty="0"/>
              <a:t>&lt;&lt;"Construct B-"&lt;&lt;y&lt;&lt;</a:t>
            </a:r>
            <a:r>
              <a:rPr lang="en-US" altLang="zh-CN" sz="1400" b="1" dirty="0" err="1"/>
              <a:t>endl</a:t>
            </a:r>
            <a:r>
              <a:rPr lang="en-US" altLang="zh-CN" sz="1400" b="1" dirty="0"/>
              <a:t>;}</a:t>
            </a:r>
            <a:endParaRPr lang="zh-CN" altLang="zh-CN" sz="1400" b="1" dirty="0"/>
          </a:p>
          <a:p>
            <a:pPr marL="0" indent="0">
              <a:buNone/>
            </a:pPr>
            <a:r>
              <a:rPr lang="en-US" altLang="zh-CN" sz="1400" b="1" dirty="0"/>
              <a:t>    ~B() { </a:t>
            </a:r>
            <a:r>
              <a:rPr lang="en-US" altLang="zh-CN" sz="1400" b="1" dirty="0" err="1"/>
              <a:t>cout</a:t>
            </a:r>
            <a:r>
              <a:rPr lang="en-US" altLang="zh-CN" sz="1400" b="1" dirty="0"/>
              <a:t> &lt;&lt;"Des B-"&lt;&lt;y&lt;&lt;</a:t>
            </a:r>
            <a:r>
              <a:rPr lang="en-US" altLang="zh-CN" sz="1400" b="1" dirty="0" err="1"/>
              <a:t>endl</a:t>
            </a:r>
            <a:r>
              <a:rPr lang="en-US" altLang="zh-CN" sz="1400" b="1" dirty="0"/>
              <a:t>; }</a:t>
            </a:r>
            <a:endParaRPr lang="zh-CN" altLang="zh-CN" sz="1400" b="1" dirty="0"/>
          </a:p>
          <a:p>
            <a:pPr marL="0" indent="0">
              <a:buNone/>
            </a:pPr>
            <a:r>
              <a:rPr lang="en-US" altLang="zh-CN" sz="1400" b="1" dirty="0"/>
              <a:t>};</a:t>
            </a:r>
            <a:endParaRPr lang="zh-CN" altLang="zh-CN" sz="1400" b="1" dirty="0"/>
          </a:p>
          <a:p>
            <a:pPr marL="0" indent="0">
              <a:buNone/>
            </a:pPr>
            <a:r>
              <a:rPr lang="en-US" altLang="zh-CN" sz="1400" b="1" dirty="0"/>
              <a:t>class C {</a:t>
            </a:r>
            <a:endParaRPr lang="zh-CN" altLang="zh-CN" sz="1400" b="1" dirty="0"/>
          </a:p>
          <a:p>
            <a:pPr marL="0" indent="0">
              <a:buNone/>
            </a:pPr>
            <a:r>
              <a:rPr lang="en-US" altLang="zh-CN" sz="1400" b="1" dirty="0"/>
              <a:t>    </a:t>
            </a:r>
            <a:r>
              <a:rPr lang="en-US" altLang="zh-CN" sz="1400" b="1" dirty="0" err="1"/>
              <a:t>int</a:t>
            </a:r>
            <a:r>
              <a:rPr lang="en-US" altLang="zh-CN" sz="1400" b="1" dirty="0"/>
              <a:t> z;</a:t>
            </a:r>
            <a:endParaRPr lang="zh-CN" altLang="zh-CN" sz="1400" b="1" dirty="0"/>
          </a:p>
          <a:p>
            <a:pPr marL="0" indent="0">
              <a:buNone/>
            </a:pPr>
            <a:r>
              <a:rPr lang="en-US" altLang="zh-CN" sz="1400" b="1" dirty="0"/>
              <a:t>public:</a:t>
            </a:r>
            <a:endParaRPr lang="zh-CN" altLang="zh-CN" sz="1400" b="1" dirty="0"/>
          </a:p>
          <a:p>
            <a:pPr marL="0" indent="0">
              <a:buNone/>
            </a:pPr>
            <a:r>
              <a:rPr lang="en-US" altLang="zh-CN" sz="1400" b="1" dirty="0"/>
              <a:t>    C(</a:t>
            </a:r>
            <a:r>
              <a:rPr lang="en-US" altLang="zh-CN" sz="1400" b="1" dirty="0" err="1"/>
              <a:t>int</a:t>
            </a:r>
            <a:r>
              <a:rPr lang="en-US" altLang="zh-CN" sz="1400" b="1" dirty="0"/>
              <a:t> </a:t>
            </a:r>
            <a:r>
              <a:rPr lang="en-US" altLang="zh-CN" sz="1400" b="1" dirty="0" err="1"/>
              <a:t>i</a:t>
            </a:r>
            <a:r>
              <a:rPr lang="en-US" altLang="zh-CN" sz="1400" b="1" dirty="0"/>
              <a:t>):z(</a:t>
            </a:r>
            <a:r>
              <a:rPr lang="en-US" altLang="zh-CN" sz="1400" b="1" dirty="0" err="1"/>
              <a:t>i</a:t>
            </a:r>
            <a:r>
              <a:rPr lang="en-US" altLang="zh-CN" sz="1400" b="1" dirty="0"/>
              <a:t>) {</a:t>
            </a:r>
            <a:r>
              <a:rPr lang="en-US" altLang="zh-CN" sz="1400" b="1" dirty="0" err="1"/>
              <a:t>cout</a:t>
            </a:r>
            <a:r>
              <a:rPr lang="en-US" altLang="zh-CN" sz="1400" b="1" dirty="0"/>
              <a:t>&lt;&lt;"Construct C-"&lt;&lt;z&lt;&lt;</a:t>
            </a:r>
            <a:r>
              <a:rPr lang="en-US" altLang="zh-CN" sz="1400" b="1" dirty="0" err="1"/>
              <a:t>endl</a:t>
            </a:r>
            <a:r>
              <a:rPr lang="en-US" altLang="zh-CN" sz="1400" b="1" dirty="0"/>
              <a:t>;}</a:t>
            </a:r>
            <a:endParaRPr lang="zh-CN" altLang="zh-CN" sz="1400" b="1" dirty="0"/>
          </a:p>
          <a:p>
            <a:pPr marL="0" indent="0">
              <a:buNone/>
            </a:pPr>
            <a:r>
              <a:rPr lang="en-US" altLang="zh-CN" sz="1400" b="1" dirty="0"/>
              <a:t>    ~C() { </a:t>
            </a:r>
            <a:r>
              <a:rPr lang="en-US" altLang="zh-CN" sz="1400" b="1" dirty="0" err="1"/>
              <a:t>cout</a:t>
            </a:r>
            <a:r>
              <a:rPr lang="en-US" altLang="zh-CN" sz="1400" b="1" dirty="0"/>
              <a:t>&lt;&lt;"Des C-"&lt;&lt;z&lt;&lt;</a:t>
            </a:r>
            <a:r>
              <a:rPr lang="en-US" altLang="zh-CN" sz="1400" b="1" dirty="0" err="1"/>
              <a:t>endl</a:t>
            </a:r>
            <a:r>
              <a:rPr lang="en-US" altLang="zh-CN" sz="1400" b="1" dirty="0"/>
              <a:t>; }</a:t>
            </a:r>
            <a:endParaRPr lang="zh-CN" altLang="zh-CN" sz="1400" b="1" dirty="0"/>
          </a:p>
          <a:p>
            <a:pPr marL="0" indent="0">
              <a:buNone/>
            </a:pPr>
            <a:r>
              <a:rPr lang="en-US" altLang="zh-CN" sz="1400" b="1" dirty="0"/>
              <a:t>};</a:t>
            </a:r>
            <a:endParaRPr lang="zh-CN" altLang="zh-CN" sz="1400" b="1" dirty="0"/>
          </a:p>
          <a:p>
            <a:pPr marL="0" indent="0">
              <a:buNone/>
            </a:pPr>
            <a:endParaRPr lang="zh-CN" altLang="zh-CN" sz="1400" b="1" dirty="0"/>
          </a:p>
          <a:p>
            <a:pPr marL="0" indent="0">
              <a:buNone/>
            </a:pPr>
            <a:endParaRPr lang="zh-CN" altLang="zh-CN" sz="1400" dirty="0">
              <a:solidFill>
                <a:srgbClr val="0000CC"/>
              </a:solidFill>
            </a:endParaRPr>
          </a:p>
          <a:p>
            <a:endParaRPr lang="zh-CN" altLang="en-US" sz="1400" dirty="0"/>
          </a:p>
        </p:txBody>
      </p:sp>
      <p:sp>
        <p:nvSpPr>
          <p:cNvPr id="13" name="内容占位符 2"/>
          <p:cNvSpPr txBox="1"/>
          <p:nvPr/>
        </p:nvSpPr>
        <p:spPr bwMode="auto">
          <a:xfrm>
            <a:off x="5253338" y="1772548"/>
            <a:ext cx="372904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400" b="1" kern="0" dirty="0"/>
              <a:t>class D : public B {</a:t>
            </a:r>
            <a:endParaRPr lang="zh-CN" altLang="zh-CN" sz="1400" b="1" kern="0" dirty="0"/>
          </a:p>
          <a:p>
            <a:pPr marL="0" indent="0">
              <a:buFontTx/>
              <a:buNone/>
            </a:pPr>
            <a:r>
              <a:rPr lang="en-US" altLang="zh-CN" sz="1400" b="1" kern="0" dirty="0"/>
              <a:t>public:</a:t>
            </a:r>
            <a:endParaRPr lang="zh-CN" altLang="zh-CN" sz="1400" b="1" kern="0" dirty="0"/>
          </a:p>
          <a:p>
            <a:pPr marL="0" indent="0">
              <a:buFontTx/>
              <a:buNone/>
            </a:pPr>
            <a:r>
              <a:rPr lang="zh-CN" altLang="en-US" sz="1400" b="1" kern="0" dirty="0"/>
              <a:t>　</a:t>
            </a:r>
            <a:r>
              <a:rPr lang="en-US" altLang="zh-CN" sz="1400" b="1" kern="0" dirty="0"/>
              <a:t>C </a:t>
            </a:r>
            <a:r>
              <a:rPr lang="en-US" altLang="zh-CN" sz="1400" b="1" kern="0" dirty="0">
                <a:solidFill>
                  <a:srgbClr val="0000CC"/>
                </a:solidFill>
              </a:rPr>
              <a:t>c1, c2</a:t>
            </a:r>
            <a:r>
              <a:rPr lang="en-US" altLang="zh-CN" sz="1400" b="1" kern="0" dirty="0"/>
              <a:t>;</a:t>
            </a:r>
            <a:endParaRPr lang="zh-CN" altLang="zh-CN" sz="1400" b="1" kern="0" dirty="0"/>
          </a:p>
          <a:p>
            <a:pPr marL="0" indent="0">
              <a:buFontTx/>
              <a:buNone/>
            </a:pPr>
            <a:r>
              <a:rPr lang="zh-CN" altLang="en-US" sz="1400" b="1" kern="0" dirty="0"/>
              <a:t>　</a:t>
            </a:r>
            <a:r>
              <a:rPr lang="en-US" altLang="zh-CN" sz="1400" b="1" kern="0" dirty="0"/>
              <a:t>A </a:t>
            </a:r>
            <a:r>
              <a:rPr lang="en-US" altLang="zh-CN" sz="1400" b="1" kern="0" dirty="0">
                <a:solidFill>
                  <a:srgbClr val="FF0000"/>
                </a:solidFill>
              </a:rPr>
              <a:t>a0</a:t>
            </a:r>
            <a:r>
              <a:rPr lang="en-US" altLang="zh-CN" sz="1400" b="1" kern="0" dirty="0">
                <a:solidFill>
                  <a:srgbClr val="0000CC"/>
                </a:solidFill>
              </a:rPr>
              <a:t>, a4</a:t>
            </a:r>
            <a:r>
              <a:rPr lang="en-US" altLang="zh-CN" sz="1400" b="1" kern="0" dirty="0"/>
              <a:t>;</a:t>
            </a:r>
            <a:endParaRPr lang="zh-CN" altLang="zh-CN" sz="1400" b="1" kern="0" dirty="0"/>
          </a:p>
          <a:p>
            <a:pPr marL="0" indent="0">
              <a:buFontTx/>
              <a:buNone/>
            </a:pPr>
            <a:r>
              <a:rPr lang="zh-CN" altLang="en-US" sz="1400" b="1" kern="0" dirty="0"/>
              <a:t>　</a:t>
            </a:r>
            <a:r>
              <a:rPr lang="en-US" altLang="zh-CN" sz="1400" b="1" kern="0" dirty="0"/>
              <a:t>D():</a:t>
            </a:r>
            <a:r>
              <a:rPr lang="en-US" altLang="zh-CN" sz="1400" b="1" kern="0" dirty="0">
                <a:solidFill>
                  <a:srgbClr val="0000CC"/>
                </a:solidFill>
              </a:rPr>
              <a:t>a4(4),c2(2),c1(1),B(1) </a:t>
            </a:r>
            <a:r>
              <a:rPr lang="en-US" altLang="zh-CN" sz="1400" b="1" kern="0" dirty="0"/>
              <a:t>{</a:t>
            </a:r>
            <a:endParaRPr lang="zh-CN" altLang="zh-CN" sz="1400" b="1" kern="0" dirty="0"/>
          </a:p>
          <a:p>
            <a:pPr marL="0" indent="0">
              <a:buFontTx/>
              <a:buNone/>
            </a:pPr>
            <a:r>
              <a:rPr lang="en-US" altLang="zh-CN" sz="1400" b="1" kern="0" dirty="0"/>
              <a:t>	</a:t>
            </a:r>
            <a:r>
              <a:rPr lang="en-US" altLang="zh-CN" sz="1400" b="1" kern="0" dirty="0" err="1"/>
              <a:t>cout</a:t>
            </a:r>
            <a:r>
              <a:rPr lang="en-US" altLang="zh-CN" sz="1400" b="1" kern="0" dirty="0"/>
              <a:t>&lt;&lt;"Construct D-5“</a:t>
            </a:r>
            <a:endParaRPr lang="en-US" altLang="zh-CN" sz="1400" b="1" kern="0" dirty="0"/>
          </a:p>
          <a:p>
            <a:pPr marL="0" indent="0">
              <a:buFontTx/>
              <a:buNone/>
            </a:pPr>
            <a:r>
              <a:rPr lang="zh-CN" altLang="en-US" sz="1400" b="1" kern="0" dirty="0"/>
              <a:t>　　　　　</a:t>
            </a:r>
            <a:r>
              <a:rPr lang="en-US" altLang="zh-CN" sz="1400" b="1" kern="0" dirty="0"/>
              <a:t>&lt;&lt;</a:t>
            </a:r>
            <a:r>
              <a:rPr lang="en-US" altLang="zh-CN" sz="1400" b="1" kern="0" dirty="0" err="1"/>
              <a:t>endl</a:t>
            </a:r>
            <a:r>
              <a:rPr lang="en-US" altLang="zh-CN" sz="1400" b="1" kern="0" dirty="0"/>
              <a:t>;</a:t>
            </a:r>
            <a:endParaRPr lang="zh-CN" altLang="zh-CN" sz="1400" b="1" kern="0" dirty="0"/>
          </a:p>
          <a:p>
            <a:pPr marL="0" indent="0">
              <a:buFontTx/>
              <a:buNone/>
            </a:pPr>
            <a:r>
              <a:rPr lang="zh-CN" altLang="en-US" sz="1400" b="1" kern="0" dirty="0"/>
              <a:t>　</a:t>
            </a:r>
            <a:r>
              <a:rPr lang="en-US" altLang="zh-CN" sz="1400" b="1" kern="0" dirty="0"/>
              <a:t>}</a:t>
            </a:r>
            <a:endParaRPr lang="zh-CN" altLang="zh-CN" sz="1400" b="1" kern="0" dirty="0"/>
          </a:p>
          <a:p>
            <a:pPr marL="0" indent="0">
              <a:buFontTx/>
              <a:buNone/>
            </a:pPr>
            <a:r>
              <a:rPr lang="zh-CN" altLang="en-US" sz="1400" b="1" kern="0" dirty="0"/>
              <a:t>　</a:t>
            </a:r>
            <a:r>
              <a:rPr lang="en-US" altLang="zh-CN" sz="1400" b="1" kern="0" dirty="0"/>
              <a:t>~D() { </a:t>
            </a:r>
            <a:r>
              <a:rPr lang="en-US" altLang="zh-CN" sz="1400" b="1" kern="0" dirty="0" err="1"/>
              <a:t>cout</a:t>
            </a:r>
            <a:r>
              <a:rPr lang="en-US" altLang="zh-CN" sz="1400" b="1" kern="0" dirty="0"/>
              <a:t>&lt;&lt;"Des D-5"&lt;&lt;</a:t>
            </a:r>
            <a:r>
              <a:rPr lang="en-US" altLang="zh-CN" sz="1400" b="1" kern="0" dirty="0" err="1"/>
              <a:t>endl</a:t>
            </a:r>
            <a:r>
              <a:rPr lang="en-US" altLang="zh-CN" sz="1400" b="1" kern="0" dirty="0"/>
              <a:t>; }</a:t>
            </a:r>
            <a:endParaRPr lang="zh-CN" altLang="zh-CN" sz="1400" b="1" kern="0" dirty="0"/>
          </a:p>
          <a:p>
            <a:pPr marL="0" indent="0">
              <a:buFontTx/>
              <a:buNone/>
            </a:pPr>
            <a:r>
              <a:rPr lang="en-US" altLang="zh-CN" sz="1400" b="1" kern="0" dirty="0"/>
              <a:t> };</a:t>
            </a:r>
            <a:endParaRPr lang="zh-CN" altLang="zh-CN" sz="1400" b="1" kern="0" dirty="0"/>
          </a:p>
          <a:p>
            <a:pPr marL="0" indent="0">
              <a:buFontTx/>
              <a:buNone/>
            </a:pPr>
            <a:r>
              <a:rPr lang="en-US" altLang="zh-CN" sz="1400" b="1" kern="0" dirty="0">
                <a:solidFill>
                  <a:srgbClr val="0000CC"/>
                </a:solidFill>
              </a:rPr>
              <a:t>void main() {</a:t>
            </a:r>
            <a:endParaRPr lang="zh-CN" altLang="zh-CN" sz="1400" b="1" kern="0" dirty="0">
              <a:solidFill>
                <a:srgbClr val="0000CC"/>
              </a:solidFill>
            </a:endParaRPr>
          </a:p>
          <a:p>
            <a:pPr marL="0" indent="0">
              <a:buFontTx/>
              <a:buNone/>
            </a:pPr>
            <a:r>
              <a:rPr lang="en-US" altLang="zh-CN" sz="1400" b="1" kern="0" dirty="0">
                <a:solidFill>
                  <a:srgbClr val="0000CC"/>
                </a:solidFill>
              </a:rPr>
              <a:t>    </a:t>
            </a:r>
            <a:r>
              <a:rPr lang="en-US" altLang="zh-CN" sz="1400" b="1" kern="0" dirty="0">
                <a:solidFill>
                  <a:srgbClr val="FF0000"/>
                </a:solidFill>
              </a:rPr>
              <a:t>D </a:t>
            </a:r>
            <a:r>
              <a:rPr lang="en-US" altLang="zh-CN" sz="1400" b="1" kern="0" dirty="0" err="1">
                <a:solidFill>
                  <a:srgbClr val="FF0000"/>
                </a:solidFill>
              </a:rPr>
              <a:t>d</a:t>
            </a:r>
            <a:r>
              <a:rPr lang="en-US" altLang="zh-CN" sz="1400" b="1" kern="0" dirty="0">
                <a:solidFill>
                  <a:srgbClr val="FF0000"/>
                </a:solidFill>
              </a:rPr>
              <a:t>;</a:t>
            </a:r>
            <a:endParaRPr lang="zh-CN" altLang="zh-CN" sz="1400" b="1" kern="0" dirty="0">
              <a:solidFill>
                <a:srgbClr val="FF0000"/>
              </a:solidFill>
            </a:endParaRPr>
          </a:p>
          <a:p>
            <a:pPr marL="0" indent="0">
              <a:buFontTx/>
              <a:buNone/>
            </a:pPr>
            <a:r>
              <a:rPr lang="en-US" altLang="zh-CN" sz="1400" b="1" kern="0" dirty="0">
                <a:solidFill>
                  <a:srgbClr val="0000CC"/>
                </a:solidFill>
              </a:rPr>
              <a:t>}</a:t>
            </a:r>
            <a:endParaRPr lang="zh-CN" altLang="zh-CN" sz="1400" b="1" kern="0" dirty="0">
              <a:solidFill>
                <a:srgbClr val="0000CC"/>
              </a:solidFill>
            </a:endParaRPr>
          </a:p>
          <a:p>
            <a:pPr marL="0" indent="0">
              <a:buFontTx/>
              <a:buNone/>
            </a:pPr>
            <a:endParaRPr lang="zh-CN" altLang="en-US" sz="1400" b="1" kern="0" dirty="0"/>
          </a:p>
        </p:txBody>
      </p:sp>
      <p:sp>
        <p:nvSpPr>
          <p:cNvPr id="14" name="文本框 13"/>
          <p:cNvSpPr txBox="1"/>
          <p:nvPr/>
        </p:nvSpPr>
        <p:spPr>
          <a:xfrm>
            <a:off x="361315" y="864235"/>
            <a:ext cx="5218430" cy="368300"/>
          </a:xfrm>
          <a:prstGeom prst="rect">
            <a:avLst/>
          </a:prstGeom>
          <a:noFill/>
        </p:spPr>
        <p:txBody>
          <a:bodyPr wrap="square" rtlCol="0">
            <a:spAutoFit/>
          </a:bodyPr>
          <a:lstStyle/>
          <a:p>
            <a:r>
              <a:rPr lang="zh-CN" altLang="en-US" b="1"/>
              <a:t>写出下面程序的输出</a:t>
            </a:r>
            <a:r>
              <a:rPr lang="zh-CN" altLang="en-US"/>
              <a:t>：</a:t>
            </a:r>
            <a:endParaRPr lang="zh-CN" altLang="en-US"/>
          </a:p>
        </p:txBody>
      </p:sp>
      <p:sp>
        <p:nvSpPr>
          <p:cNvPr id="20" name="文本框 19"/>
          <p:cNvSpPr txBox="1"/>
          <p:nvPr>
            <p:custDataLst>
              <p:tags r:id="rId3"/>
            </p:custDataLst>
          </p:nvPr>
        </p:nvSpPr>
        <p:spPr>
          <a:xfrm>
            <a:off x="9613900" y="6326823"/>
            <a:ext cx="3662045" cy="460375"/>
          </a:xfrm>
          <a:prstGeom prst="rect">
            <a:avLst/>
          </a:prstGeom>
          <a:solidFill>
            <a:srgbClr val="FBFAEF"/>
          </a:solidFill>
          <a:ln w="12700">
            <a:noFill/>
          </a:ln>
        </p:spPr>
        <p:txBody>
          <a:bodyPr wrap="square" rtlCol="0" anchor="ctr">
            <a:spAutoFit/>
          </a:bodyPr>
          <a:lstStyle/>
          <a:p>
            <a:pPr lvl="0" algn="l">
              <a:buNone/>
            </a:pPr>
            <a:r>
              <a:rPr lang="zh-CN" altLang="en-US" sz="1200">
                <a:solidFill>
                  <a:srgbClr val="F84F41"/>
                </a:solidFill>
                <a:latin typeface="微软雅黑" panose="020B0503020204020204" charset="-122"/>
                <a:ea typeface="微软雅黑" panose="020B0503020204020204" charset="-122"/>
              </a:rPr>
              <a:t>可为此题添加文本、图片、公式等解析，且需将内容全部放在本区域内。</a:t>
            </a:r>
            <a:endParaRPr lang="zh-CN" altLang="en-US" sz="1200">
              <a:solidFill>
                <a:srgbClr val="F84F41"/>
              </a:solidFill>
              <a:latin typeface="微软雅黑" panose="020B0503020204020204" charset="-122"/>
              <a:ea typeface="微软雅黑" panose="020B0503020204020204" charset="-122"/>
            </a:endParaRPr>
          </a:p>
        </p:txBody>
      </p:sp>
      <p:sp>
        <p:nvSpPr>
          <p:cNvPr id="21" name="文本框 20"/>
          <p:cNvSpPr txBox="1"/>
          <p:nvPr>
            <p:custDataLst>
              <p:tags r:id="rId4"/>
            </p:custDataLst>
          </p:nvPr>
        </p:nvSpPr>
        <p:spPr>
          <a:xfrm>
            <a:off x="9779000" y="1270000"/>
            <a:ext cx="3331845" cy="4399915"/>
          </a:xfrm>
          <a:prstGeom prst="rect">
            <a:avLst/>
          </a:prstGeom>
          <a:noFill/>
        </p:spPr>
        <p:txBody>
          <a:bodyPr wrap="square" rtlCol="0" anchor="t" anchorCtr="0">
            <a:spAutoFit/>
          </a:bodyPr>
          <a:lstStyle/>
          <a:p>
            <a:pPr lvl="0" algn="l">
              <a:buNone/>
            </a:pPr>
            <a:r>
              <a:rPr lang="zh-CN" altLang="en-US" sz="2000" b="1" dirty="0">
                <a:sym typeface="+mn-ea"/>
              </a:rPr>
              <a:t>运行结果如下：</a:t>
            </a:r>
            <a:endParaRPr lang="en-US" altLang="zh-CN" sz="2000" b="1" dirty="0">
              <a:solidFill>
                <a:schemeClr val="tx1"/>
              </a:solidFill>
            </a:endParaRPr>
          </a:p>
          <a:p>
            <a:pPr lvl="0" algn="l">
              <a:buNone/>
            </a:pPr>
            <a:r>
              <a:rPr lang="en-US" altLang="zh-CN" sz="2000" dirty="0">
                <a:sym typeface="+mn-ea"/>
              </a:rPr>
              <a:t>Construct B-1</a:t>
            </a:r>
            <a:endParaRPr lang="zh-CN" altLang="zh-CN" sz="2000" dirty="0">
              <a:solidFill>
                <a:schemeClr val="tx1"/>
              </a:solidFill>
            </a:endParaRPr>
          </a:p>
          <a:p>
            <a:pPr lvl="0" algn="l">
              <a:buNone/>
            </a:pPr>
            <a:r>
              <a:rPr lang="en-US" altLang="zh-CN" sz="2000" dirty="0">
                <a:sym typeface="+mn-ea"/>
              </a:rPr>
              <a:t>Construct C-1</a:t>
            </a:r>
            <a:endParaRPr lang="zh-CN" altLang="zh-CN" sz="2000" dirty="0">
              <a:solidFill>
                <a:schemeClr val="tx1"/>
              </a:solidFill>
            </a:endParaRPr>
          </a:p>
          <a:p>
            <a:pPr lvl="0" algn="l">
              <a:buNone/>
            </a:pPr>
            <a:r>
              <a:rPr lang="en-US" altLang="zh-CN" sz="2000" dirty="0">
                <a:sym typeface="+mn-ea"/>
              </a:rPr>
              <a:t>Construct C-2</a:t>
            </a:r>
            <a:endParaRPr lang="zh-CN" altLang="zh-CN" sz="2000" dirty="0">
              <a:solidFill>
                <a:schemeClr val="tx1"/>
              </a:solidFill>
            </a:endParaRPr>
          </a:p>
          <a:p>
            <a:pPr lvl="0" algn="l">
              <a:buNone/>
            </a:pPr>
            <a:r>
              <a:rPr lang="en-US" altLang="zh-CN" sz="2000" dirty="0">
                <a:sym typeface="+mn-ea"/>
              </a:rPr>
              <a:t>Construct A-0</a:t>
            </a:r>
            <a:endParaRPr lang="zh-CN" altLang="zh-CN" sz="2000" dirty="0">
              <a:solidFill>
                <a:schemeClr val="tx1"/>
              </a:solidFill>
            </a:endParaRPr>
          </a:p>
          <a:p>
            <a:pPr lvl="0" algn="l">
              <a:buNone/>
            </a:pPr>
            <a:r>
              <a:rPr lang="en-US" altLang="zh-CN" sz="2000" dirty="0">
                <a:sym typeface="+mn-ea"/>
              </a:rPr>
              <a:t>Construct A-4</a:t>
            </a:r>
            <a:endParaRPr lang="zh-CN" altLang="zh-CN" sz="2000" dirty="0">
              <a:solidFill>
                <a:schemeClr val="tx1"/>
              </a:solidFill>
            </a:endParaRPr>
          </a:p>
          <a:p>
            <a:pPr lvl="0" algn="l">
              <a:buNone/>
            </a:pPr>
            <a:r>
              <a:rPr lang="en-US" altLang="zh-CN" sz="2000" dirty="0">
                <a:sym typeface="+mn-ea"/>
              </a:rPr>
              <a:t>Construct D-5</a:t>
            </a:r>
            <a:endParaRPr lang="zh-CN" altLang="zh-CN" sz="2000" dirty="0">
              <a:solidFill>
                <a:schemeClr val="tx1"/>
              </a:solidFill>
            </a:endParaRPr>
          </a:p>
          <a:p>
            <a:pPr lvl="0" algn="l">
              <a:buNone/>
            </a:pPr>
            <a:r>
              <a:rPr lang="en-US" altLang="zh-CN" sz="2000" dirty="0">
                <a:sym typeface="+mn-ea"/>
              </a:rPr>
              <a:t>Des D-5</a:t>
            </a:r>
            <a:endParaRPr lang="zh-CN" altLang="zh-CN" sz="2000" dirty="0">
              <a:solidFill>
                <a:schemeClr val="tx1"/>
              </a:solidFill>
            </a:endParaRPr>
          </a:p>
          <a:p>
            <a:pPr lvl="0" algn="l">
              <a:buNone/>
            </a:pPr>
            <a:r>
              <a:rPr lang="en-US" altLang="zh-CN" sz="2000" dirty="0">
                <a:sym typeface="+mn-ea"/>
              </a:rPr>
              <a:t>Des A-4</a:t>
            </a:r>
            <a:endParaRPr lang="zh-CN" altLang="zh-CN" sz="2000" dirty="0">
              <a:solidFill>
                <a:schemeClr val="tx1"/>
              </a:solidFill>
            </a:endParaRPr>
          </a:p>
          <a:p>
            <a:pPr lvl="0" algn="l">
              <a:buNone/>
            </a:pPr>
            <a:r>
              <a:rPr lang="en-US" altLang="zh-CN" sz="2000" dirty="0">
                <a:sym typeface="+mn-ea"/>
              </a:rPr>
              <a:t>Des A-0</a:t>
            </a:r>
            <a:endParaRPr lang="zh-CN" altLang="zh-CN" sz="2000" dirty="0">
              <a:solidFill>
                <a:schemeClr val="tx1"/>
              </a:solidFill>
            </a:endParaRPr>
          </a:p>
          <a:p>
            <a:pPr lvl="0" algn="l">
              <a:buNone/>
            </a:pPr>
            <a:r>
              <a:rPr lang="en-US" altLang="zh-CN" sz="2000" dirty="0">
                <a:sym typeface="+mn-ea"/>
              </a:rPr>
              <a:t>Des C-2</a:t>
            </a:r>
            <a:endParaRPr lang="zh-CN" altLang="zh-CN" sz="2000" dirty="0">
              <a:solidFill>
                <a:schemeClr val="tx1"/>
              </a:solidFill>
            </a:endParaRPr>
          </a:p>
          <a:p>
            <a:pPr lvl="0" algn="l">
              <a:buNone/>
            </a:pPr>
            <a:r>
              <a:rPr lang="en-US" altLang="zh-CN" sz="2000" dirty="0">
                <a:sym typeface="+mn-ea"/>
              </a:rPr>
              <a:t>Des C-1</a:t>
            </a:r>
            <a:endParaRPr lang="zh-CN" altLang="zh-CN" sz="2000" dirty="0">
              <a:solidFill>
                <a:schemeClr val="tx1"/>
              </a:solidFill>
            </a:endParaRPr>
          </a:p>
          <a:p>
            <a:pPr lvl="0" algn="l">
              <a:buNone/>
            </a:pPr>
            <a:r>
              <a:rPr lang="en-US" altLang="zh-CN" sz="2000" dirty="0">
                <a:sym typeface="+mn-ea"/>
              </a:rPr>
              <a:t>Des B-1</a:t>
            </a:r>
            <a:endParaRPr lang="zh-CN" altLang="zh-CN" sz="2000" dirty="0">
              <a:solidFill>
                <a:schemeClr val="tx1"/>
              </a:solidFill>
            </a:endParaRPr>
          </a:p>
          <a:p>
            <a:pPr lvl="0" algn="l">
              <a:buNone/>
            </a:pPr>
            <a:endParaRPr lang="zh-CN" altLang="en-US" sz="2000">
              <a:solidFill>
                <a:srgbClr val="000000"/>
              </a:solidFill>
              <a:latin typeface="微软雅黑" panose="020B0503020204020204" charset="-122"/>
              <a:ea typeface="微软雅黑" panose="020B0503020204020204" charset="-122"/>
            </a:endParaRPr>
          </a:p>
        </p:txBody>
      </p:sp>
      <p:grpSp>
        <p:nvGrpSpPr>
          <p:cNvPr id="19" name="组合 18"/>
          <p:cNvGrpSpPr/>
          <p:nvPr>
            <p:custDataLst>
              <p:tags r:id="rId5"/>
            </p:custDataLst>
          </p:nvPr>
        </p:nvGrpSpPr>
        <p:grpSpPr>
          <a:xfrm>
            <a:off x="9537700" y="0"/>
            <a:ext cx="3813810" cy="647700"/>
            <a:chOff x="15020" y="0"/>
            <a:chExt cx="6006" cy="1020"/>
          </a:xfrm>
        </p:grpSpPr>
        <p:sp>
          <p:nvSpPr>
            <p:cNvPr id="16" name="RemarkBack"/>
            <p:cNvSpPr/>
            <p:nvPr>
              <p:custDataLst>
                <p:tags r:id="rId6"/>
              </p:custDataLst>
            </p:nvPr>
          </p:nvSpPr>
          <p:spPr>
            <a:xfrm>
              <a:off x="15020" y="20"/>
              <a:ext cx="6007" cy="1000"/>
            </a:xfrm>
            <a:prstGeom prst="rect">
              <a:avLst/>
            </a:prstGeom>
            <a:solidFill>
              <a:srgbClr val="F6F7F8"/>
            </a:solidFill>
            <a:ln w="19050" cap="flat" cmpd="sng" algn="ctr">
              <a:noFill/>
              <a:prstDash val="solid"/>
            </a:ln>
            <a:extLst>
              <a:ext uri="{91240B29-F687-4F45-9708-019B960494DF}">
                <a14:hiddenLine xmlns:a14="http://schemas.microsoft.com/office/drawing/2010/main" w="19050">
                  <a:solidFill>
                    <a:schemeClr val="accent1">
                      <a:lumMod val="75000"/>
                    </a:schemeClr>
                  </a:solidFill>
                  <a:prstDash val="soli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RemarkBlock"/>
            <p:cNvSpPr/>
            <p:nvPr>
              <p:custDataLst>
                <p:tags r:id="rId7"/>
              </p:custDataLst>
            </p:nvPr>
          </p:nvSpPr>
          <p:spPr>
            <a:xfrm>
              <a:off x="15020" y="20"/>
              <a:ext cx="300" cy="1000"/>
            </a:xfrm>
            <a:prstGeom prst="rect">
              <a:avLst/>
            </a:prstGeom>
            <a:solidFill>
              <a:srgbClr val="639EF4"/>
            </a:solidFill>
            <a:ln w="19050" cap="flat" cmpd="sng" algn="ctr">
              <a:noFill/>
              <a:prstDash val="solid"/>
            </a:ln>
            <a:extLst>
              <a:ext uri="{91240B29-F687-4F45-9708-019B960494DF}">
                <a14:hiddenLine xmlns:a14="http://schemas.microsoft.com/office/drawing/2010/main" w="19050">
                  <a:solidFill>
                    <a:schemeClr val="accent1">
                      <a:lumMod val="75000"/>
                    </a:schemeClr>
                  </a:solidFill>
                  <a:prstDash val="soli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RemarkTitleText"/>
            <p:cNvSpPr txBox="1"/>
            <p:nvPr>
              <p:custDataLst>
                <p:tags r:id="rId8"/>
              </p:custDataLst>
            </p:nvPr>
          </p:nvSpPr>
          <p:spPr>
            <a:xfrm>
              <a:off x="15400" y="0"/>
              <a:ext cx="3000" cy="1000"/>
            </a:xfrm>
            <a:prstGeom prst="rect">
              <a:avLst/>
            </a:prstGeom>
            <a:noFill/>
          </p:spPr>
          <p:txBody>
            <a:bodyPr wrap="none" rtlCol="0" anchor="ctr" anchorCtr="0">
              <a:noAutofit/>
            </a:bodyPr>
            <a:lstStyle/>
            <a:p>
              <a:pPr lvl="0" algn="l">
                <a:buNone/>
              </a:pPr>
              <a:r>
                <a:rPr lang="zh-CN" altLang="en-US" sz="1800">
                  <a:solidFill>
                    <a:srgbClr val="000000"/>
                  </a:solidFill>
                  <a:latin typeface="微软雅黑" panose="020B0503020204020204" charset="-122"/>
                  <a:ea typeface="微软雅黑" panose="020B0503020204020204" charset="-122"/>
                </a:rPr>
                <a:t>答案解析</a:t>
              </a:r>
              <a:endParaRPr lang="zh-CN" altLang="en-US" sz="1800">
                <a:solidFill>
                  <a:srgbClr val="000000"/>
                </a:solidFill>
                <a:latin typeface="微软雅黑" panose="020B0503020204020204" charset="-122"/>
                <a:ea typeface="微软雅黑" panose="020B0503020204020204" charset="-122"/>
              </a:endParaRPr>
            </a:p>
          </p:txBody>
        </p:sp>
      </p:grpSp>
      <p:grpSp>
        <p:nvGrpSpPr>
          <p:cNvPr id="11" name="组合 10"/>
          <p:cNvGrpSpPr/>
          <p:nvPr>
            <p:custDataLst>
              <p:tags r:id="rId9"/>
            </p:custDataLst>
          </p:nvPr>
        </p:nvGrpSpPr>
        <p:grpSpPr>
          <a:xfrm>
            <a:off x="0" y="0"/>
            <a:ext cx="9144000" cy="635000"/>
            <a:chOff x="0" y="0"/>
            <a:chExt cx="14400" cy="1000"/>
          </a:xfrm>
        </p:grpSpPr>
        <p:sp>
          <p:nvSpPr>
            <p:cNvPr id="7" name="TitleBackground"/>
            <p:cNvSpPr/>
            <p:nvPr>
              <p:custDataLst>
                <p:tags r:id="rId10"/>
              </p:custDataLst>
            </p:nvPr>
          </p:nvSpPr>
          <p:spPr>
            <a:xfrm>
              <a:off x="0" y="0"/>
              <a:ext cx="14400" cy="1000"/>
            </a:xfrm>
            <a:prstGeom prst="rect">
              <a:avLst/>
            </a:prstGeom>
            <a:solidFill>
              <a:srgbClr val="F6F7F8"/>
            </a:solidFill>
            <a:ln w="19050" cap="flat" cmpd="sng" algn="ctr">
              <a:noFill/>
              <a:prstDash val="solid"/>
            </a:ln>
            <a:extLst>
              <a:ext uri="{91240B29-F687-4F45-9708-019B960494DF}">
                <a14:hiddenLine xmlns:a14="http://schemas.microsoft.com/office/drawing/2010/main" w="19050">
                  <a:solidFill>
                    <a:schemeClr val="accent1">
                      <a:lumMod val="75000"/>
                    </a:schemeClr>
                  </a:solidFill>
                  <a:prstDash val="soli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ColorBlock"/>
            <p:cNvSpPr/>
            <p:nvPr>
              <p:custDataLst>
                <p:tags r:id="rId11"/>
              </p:custDataLst>
            </p:nvPr>
          </p:nvSpPr>
          <p:spPr>
            <a:xfrm>
              <a:off x="0" y="0"/>
              <a:ext cx="300" cy="1000"/>
            </a:xfrm>
            <a:prstGeom prst="rect">
              <a:avLst/>
            </a:prstGeom>
            <a:solidFill>
              <a:srgbClr val="639EF4"/>
            </a:solidFill>
            <a:ln w="19050" cap="flat" cmpd="sng" algn="ctr">
              <a:noFill/>
              <a:prstDash val="solid"/>
            </a:ln>
            <a:extLst>
              <a:ext uri="{91240B29-F687-4F45-9708-019B960494DF}">
                <a14:hiddenLine xmlns:a14="http://schemas.microsoft.com/office/drawing/2010/main" w="19050">
                  <a:solidFill>
                    <a:schemeClr val="accent1">
                      <a:lumMod val="75000"/>
                    </a:schemeClr>
                  </a:solidFill>
                  <a:prstDash val="soli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endParaRPr>
            </a:p>
          </p:txBody>
        </p:sp>
        <p:sp>
          <p:nvSpPr>
            <p:cNvPr id="10" name="TipText"/>
            <p:cNvSpPr txBox="1"/>
            <p:nvPr>
              <p:custDataLst>
                <p:tags r:id="rId13"/>
              </p:custDataLst>
            </p:nvPr>
          </p:nvSpPr>
          <p:spPr>
            <a:xfrm>
              <a:off x="2248"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10分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4" name="图片 3" descr="tmp7309"/>
          <p:cNvPicPr>
            <a:picLocks noChangeAspect="1"/>
          </p:cNvPicPr>
          <p:nvPr>
            <p:custDataLst>
              <p:tags r:id="rId14"/>
            </p:custDataLst>
          </p:nvPr>
        </p:nvPicPr>
        <p:blipFill>
          <a:blip r:embed="rId15"/>
          <a:stretch>
            <a:fillRect/>
          </a:stretch>
        </p:blipFill>
        <p:spPr>
          <a:xfrm>
            <a:off x="7594600" y="63500"/>
            <a:ext cx="1422400" cy="508000"/>
          </a:xfrm>
          <a:prstGeom prst="rect">
            <a:avLst/>
          </a:prstGeom>
        </p:spPr>
      </p:pic>
    </p:spTree>
    <p:custDataLst>
      <p:tags r:id="rId1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vert="horz" wrap="square" lIns="91440" tIns="45720" rIns="91440" bIns="45720" anchor="ctr" anchorCtr="0"/>
          <a:p>
            <a:r>
              <a:rPr lang="en-US" altLang="zh-TW" dirty="0">
                <a:ea typeface="PMingLiU" pitchFamily="18" charset="-120"/>
              </a:rPr>
              <a:t>The “Big Three”</a:t>
            </a:r>
            <a:endParaRPr lang="en-US" altLang="zh-TW" dirty="0">
              <a:ea typeface="PMingLiU" pitchFamily="18" charset="-120"/>
            </a:endParaRPr>
          </a:p>
        </p:txBody>
      </p:sp>
      <p:sp>
        <p:nvSpPr>
          <p:cNvPr id="31746" name="Rectangle 3"/>
          <p:cNvSpPr>
            <a:spLocks noGrp="1"/>
          </p:cNvSpPr>
          <p:nvPr>
            <p:ph idx="1"/>
          </p:nvPr>
        </p:nvSpPr>
        <p:spPr/>
        <p:txBody>
          <a:bodyPr vert="horz" wrap="square" lIns="91440" tIns="45720" rIns="91440" bIns="45720" anchor="t" anchorCtr="0"/>
          <a:p>
            <a:r>
              <a:rPr lang="en-US" altLang="zh-TW" dirty="0">
                <a:ea typeface="PMingLiU" pitchFamily="18" charset="-120"/>
              </a:rPr>
              <a:t>Destructors</a:t>
            </a:r>
            <a:endParaRPr lang="en-US" altLang="zh-TW" dirty="0">
              <a:ea typeface="PMingLiU" pitchFamily="18" charset="-120"/>
            </a:endParaRPr>
          </a:p>
          <a:p>
            <a:pPr lvl="1"/>
            <a:r>
              <a:rPr lang="en-US" altLang="zh-TW" dirty="0">
                <a:ea typeface="PMingLiU" pitchFamily="18" charset="-120"/>
              </a:rPr>
              <a:t>Only needed when pointers and dynamic memory allocation are used</a:t>
            </a:r>
            <a:endParaRPr lang="en-US" altLang="zh-TW" dirty="0">
              <a:ea typeface="PMingLiU" pitchFamily="18" charset="-120"/>
            </a:endParaRPr>
          </a:p>
          <a:p>
            <a:r>
              <a:rPr lang="en-US" altLang="zh-TW" dirty="0">
                <a:ea typeface="PMingLiU" pitchFamily="18" charset="-120"/>
              </a:rPr>
              <a:t>Copy constructors</a:t>
            </a:r>
            <a:endParaRPr lang="en-US" altLang="zh-TW" dirty="0">
              <a:ea typeface="PMingLiU" pitchFamily="18" charset="-120"/>
            </a:endParaRPr>
          </a:p>
          <a:p>
            <a:r>
              <a:rPr lang="en-US" altLang="zh-TW" dirty="0">
                <a:ea typeface="PMingLiU" pitchFamily="18" charset="-120"/>
              </a:rPr>
              <a:t>Assignment operators</a:t>
            </a:r>
            <a:endParaRPr lang="en-US" altLang="zh-TW" dirty="0">
              <a:ea typeface="PMingLiU" pitchFamily="18" charset="-120"/>
            </a:endParaRPr>
          </a:p>
          <a:p>
            <a:pPr lvl="1"/>
            <a:endParaRPr lang="en-US" altLang="zh-TW"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vert="horz" wrap="square" lIns="91440" tIns="45720" rIns="91440" bIns="45720" anchor="ctr" anchorCtr="0"/>
          <a:p>
            <a:pPr eaLnBrk="1" hangingPunct="1"/>
            <a:r>
              <a:rPr lang="en-US" altLang="zh-CN" sz="3600" dirty="0"/>
              <a:t>Assignment Operators </a:t>
            </a:r>
            <a:br>
              <a:rPr lang="en-US" altLang="zh-CN" sz="3600" dirty="0"/>
            </a:br>
            <a:r>
              <a:rPr lang="en-US" altLang="zh-CN" sz="3600" dirty="0"/>
              <a:t>and Copy Constructors</a:t>
            </a:r>
            <a:endParaRPr lang="en-US" altLang="zh-CN" sz="3600" dirty="0"/>
          </a:p>
        </p:txBody>
      </p:sp>
      <p:sp>
        <p:nvSpPr>
          <p:cNvPr id="33794" name="Rectangle 3"/>
          <p:cNvSpPr>
            <a:spLocks noGrp="1"/>
          </p:cNvSpPr>
          <p:nvPr>
            <p:ph idx="1"/>
          </p:nvPr>
        </p:nvSpPr>
        <p:spPr/>
        <p:txBody>
          <a:bodyPr vert="horz" wrap="square" lIns="91440" tIns="45720" rIns="91440" bIns="45720" anchor="t" anchorCtr="0"/>
          <a:p>
            <a:pPr eaLnBrk="1" hangingPunct="1">
              <a:spcBef>
                <a:spcPct val="40000"/>
              </a:spcBef>
            </a:pPr>
            <a:r>
              <a:rPr lang="en-US" altLang="zh-CN" dirty="0"/>
              <a:t>Recall: overloaded assignment operator function and copy constructor NOT inherited</a:t>
            </a:r>
            <a:endParaRPr lang="en-US" altLang="zh-CN" dirty="0"/>
          </a:p>
          <a:p>
            <a:pPr lvl="1" eaLnBrk="1" hangingPunct="1">
              <a:spcBef>
                <a:spcPct val="40000"/>
              </a:spcBef>
            </a:pPr>
            <a:r>
              <a:rPr lang="en-US" altLang="zh-CN" dirty="0"/>
              <a:t>But can be used in derived class definitions</a:t>
            </a:r>
            <a:endParaRPr lang="en-US" altLang="zh-CN" dirty="0"/>
          </a:p>
          <a:p>
            <a:pPr lvl="1" eaLnBrk="1" hangingPunct="1">
              <a:spcBef>
                <a:spcPct val="40000"/>
              </a:spcBef>
            </a:pPr>
            <a:r>
              <a:rPr lang="en-US" altLang="zh-CN" dirty="0"/>
              <a:t>Typically </a:t>
            </a:r>
            <a:r>
              <a:rPr lang="en-US" altLang="zh-CN" b="1" dirty="0">
                <a:solidFill>
                  <a:srgbClr val="FF0000"/>
                </a:solidFill>
              </a:rPr>
              <a:t>MUST</a:t>
            </a:r>
            <a:r>
              <a:rPr lang="en-US" altLang="zh-CN" dirty="0"/>
              <a:t> be used!</a:t>
            </a:r>
            <a:endParaRPr lang="en-US" altLang="zh-CN" dirty="0"/>
          </a:p>
          <a:p>
            <a:pPr lvl="1" eaLnBrk="1" hangingPunct="1">
              <a:spcBef>
                <a:spcPct val="40000"/>
              </a:spcBef>
            </a:pPr>
            <a:r>
              <a:rPr lang="en-US" altLang="zh-CN" dirty="0"/>
              <a:t>Similar to how derived class constructor</a:t>
            </a:r>
            <a:br>
              <a:rPr lang="en-US" altLang="zh-CN" dirty="0"/>
            </a:br>
            <a:r>
              <a:rPr lang="en-US" altLang="zh-CN" dirty="0"/>
              <a:t>invokes base class constructor</a:t>
            </a:r>
            <a:endParaRPr lang="en-US" altLang="zh-CN" dirty="0"/>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91440" tIns="45720" rIns="91440" bIns="45720" anchor="ctr" anchorCtr="0"/>
          <a:p>
            <a:pPr eaLnBrk="1" hangingPunct="1"/>
            <a:r>
              <a:rPr lang="en-US" altLang="zh-CN" dirty="0"/>
              <a:t>Assignment Operator Example</a:t>
            </a:r>
            <a:endParaRPr lang="en-US" altLang="zh-CN" dirty="0"/>
          </a:p>
        </p:txBody>
      </p:sp>
      <p:sp>
        <p:nvSpPr>
          <p:cNvPr id="35842" name="Rectangle 3"/>
          <p:cNvSpPr>
            <a:spLocks noGrp="1"/>
          </p:cNvSpPr>
          <p:nvPr>
            <p:ph idx="1"/>
          </p:nvPr>
        </p:nvSpPr>
        <p:spPr/>
        <p:txBody>
          <a:bodyPr vert="horz" wrap="square" lIns="91440" tIns="45720" rIns="91440" bIns="45720" anchor="t" anchorCtr="0"/>
          <a:p>
            <a:pPr eaLnBrk="1" hangingPunct="1"/>
            <a:r>
              <a:rPr lang="en-US" altLang="zh-CN" sz="2800" dirty="0"/>
              <a:t>Given "Derived" is derived from "Base":</a:t>
            </a:r>
            <a:br>
              <a:rPr lang="en-US" altLang="zh-CN" sz="2800" dirty="0"/>
            </a:br>
            <a:r>
              <a:rPr lang="en-US" altLang="zh-CN" sz="2000" b="1" dirty="0">
                <a:solidFill>
                  <a:srgbClr val="FF0000"/>
                </a:solidFill>
              </a:rPr>
              <a:t>Derived&amp; Derived::operator =(const Derived &amp; rightSide)</a:t>
            </a:r>
            <a:br>
              <a:rPr lang="en-US" altLang="zh-CN" sz="2000" b="1" dirty="0">
                <a:solidFill>
                  <a:srgbClr val="FF0000"/>
                </a:solidFill>
              </a:rPr>
            </a:br>
            <a:r>
              <a:rPr lang="en-US" altLang="zh-CN" sz="2000" b="1" dirty="0">
                <a:solidFill>
                  <a:srgbClr val="FF0000"/>
                </a:solidFill>
              </a:rPr>
              <a:t>{</a:t>
            </a:r>
            <a:r>
              <a:rPr lang="en-US" altLang="zh-CN" sz="2000" dirty="0">
                <a:solidFill>
                  <a:srgbClr val="FF0000"/>
                </a:solidFill>
              </a:rPr>
              <a:t>      </a:t>
            </a:r>
            <a:endParaRPr lang="en-US" altLang="zh-CN" sz="2000" dirty="0">
              <a:solidFill>
                <a:srgbClr val="FF0000"/>
              </a:solidFill>
            </a:endParaRPr>
          </a:p>
          <a:p>
            <a:pPr marL="0" indent="0" eaLnBrk="1" hangingPunct="1">
              <a:buNone/>
            </a:pPr>
            <a:r>
              <a:rPr lang="en-US" altLang="zh-CN" sz="2000" dirty="0">
                <a:solidFill>
                  <a:srgbClr val="FF0000"/>
                </a:solidFill>
              </a:rPr>
              <a:t>              </a:t>
            </a:r>
            <a:r>
              <a:rPr lang="en-US" altLang="zh-CN" sz="2000" b="1" dirty="0">
                <a:solidFill>
                  <a:srgbClr val="FF0000"/>
                </a:solidFill>
              </a:rPr>
              <a:t> if (this!=&amp;rightSide) </a:t>
            </a:r>
            <a:br>
              <a:rPr lang="en-US" altLang="zh-CN" sz="2000" dirty="0">
                <a:solidFill>
                  <a:srgbClr val="FF0000"/>
                </a:solidFill>
              </a:rPr>
            </a:br>
            <a:r>
              <a:rPr lang="en-US" altLang="zh-CN" sz="2000" dirty="0">
                <a:solidFill>
                  <a:srgbClr val="FF0000"/>
                </a:solidFill>
              </a:rPr>
              <a:t>	  </a:t>
            </a:r>
            <a:r>
              <a:rPr lang="en-US" altLang="zh-CN" sz="2000" b="1" dirty="0">
                <a:solidFill>
                  <a:srgbClr val="FF0000"/>
                </a:solidFill>
              </a:rPr>
              <a:t> Base::operator =(rightSide);</a:t>
            </a:r>
            <a:br>
              <a:rPr lang="en-US" altLang="zh-CN" sz="2000" dirty="0">
                <a:solidFill>
                  <a:srgbClr val="FF0000"/>
                </a:solidFill>
              </a:rPr>
            </a:br>
            <a:r>
              <a:rPr lang="en-US" altLang="zh-CN" sz="2000" dirty="0">
                <a:solidFill>
                  <a:srgbClr val="FF0000"/>
                </a:solidFill>
              </a:rPr>
              <a:t>	…</a:t>
            </a:r>
            <a:br>
              <a:rPr lang="en-US" altLang="zh-CN" sz="2000" dirty="0">
                <a:solidFill>
                  <a:srgbClr val="FF0000"/>
                </a:solidFill>
              </a:rPr>
            </a:br>
            <a:r>
              <a:rPr lang="en-US" altLang="zh-CN" sz="2000" dirty="0">
                <a:solidFill>
                  <a:srgbClr val="FF0000"/>
                </a:solidFill>
              </a:rPr>
              <a:t>     </a:t>
            </a:r>
            <a:r>
              <a:rPr lang="en-US" altLang="zh-CN" sz="2000" b="1" dirty="0">
                <a:solidFill>
                  <a:srgbClr val="FF0000"/>
                </a:solidFill>
              </a:rPr>
              <a:t>}</a:t>
            </a:r>
            <a:endParaRPr lang="en-US" altLang="zh-CN" sz="2000" dirty="0">
              <a:solidFill>
                <a:srgbClr val="FF0000"/>
              </a:solidFill>
            </a:endParaRPr>
          </a:p>
          <a:p>
            <a:pPr eaLnBrk="1" hangingPunct="1"/>
            <a:r>
              <a:rPr lang="en-US" altLang="zh-CN" sz="2800" dirty="0"/>
              <a:t>Notice code line</a:t>
            </a:r>
            <a:endParaRPr lang="en-US" altLang="zh-CN" sz="2800" dirty="0"/>
          </a:p>
          <a:p>
            <a:pPr lvl="1" eaLnBrk="1" hangingPunct="1"/>
            <a:r>
              <a:rPr lang="en-US" altLang="zh-CN" sz="2400" dirty="0"/>
              <a:t>Calls assignment operator from base class</a:t>
            </a:r>
            <a:endParaRPr lang="en-US" altLang="zh-CN" sz="2400" dirty="0"/>
          </a:p>
          <a:p>
            <a:pPr lvl="2" eaLnBrk="1" hangingPunct="1"/>
            <a:r>
              <a:rPr lang="en-US" altLang="zh-CN" sz="2000" dirty="0"/>
              <a:t>This takes care of all inherited member variables</a:t>
            </a:r>
            <a:endParaRPr lang="en-US" altLang="zh-CN" sz="2000" dirty="0"/>
          </a:p>
          <a:p>
            <a:pPr lvl="1" eaLnBrk="1" hangingPunct="1"/>
            <a:r>
              <a:rPr lang="en-US" altLang="zh-CN" sz="2400" dirty="0"/>
              <a:t>Would then set new variables from derived</a:t>
            </a:r>
            <a:br>
              <a:rPr lang="en-US" altLang="zh-CN" sz="2400" dirty="0"/>
            </a:br>
            <a:r>
              <a:rPr lang="en-US" altLang="zh-CN" sz="2400" dirty="0"/>
              <a:t>class…</a:t>
            </a:r>
            <a:endParaRPr lang="en-US" altLang="zh-CN" sz="2400" dirty="0"/>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pPr eaLnBrk="1" hangingPunct="1"/>
            <a:r>
              <a:rPr lang="en-US" altLang="zh-CN" dirty="0"/>
              <a:t>Copy Constructor Example</a:t>
            </a:r>
            <a:endParaRPr lang="en-US" altLang="zh-CN" dirty="0"/>
          </a:p>
        </p:txBody>
      </p:sp>
      <p:sp>
        <p:nvSpPr>
          <p:cNvPr id="37890" name="Rectangle 3"/>
          <p:cNvSpPr>
            <a:spLocks noGrp="1"/>
          </p:cNvSpPr>
          <p:nvPr>
            <p:ph idx="1"/>
          </p:nvPr>
        </p:nvSpPr>
        <p:spPr/>
        <p:txBody>
          <a:bodyPr vert="horz" wrap="square" lIns="91440" tIns="45720" rIns="91440" bIns="45720" anchor="t" anchorCtr="0"/>
          <a:p>
            <a:pPr eaLnBrk="1" hangingPunct="1"/>
            <a:r>
              <a:rPr lang="en-US" altLang="zh-CN" sz="2800" dirty="0"/>
              <a:t>Consider:</a:t>
            </a:r>
            <a:br>
              <a:rPr lang="en-US" altLang="zh-CN" sz="2800" dirty="0"/>
            </a:br>
            <a:r>
              <a:rPr lang="en-US" altLang="zh-CN" sz="2800" b="1" dirty="0">
                <a:solidFill>
                  <a:srgbClr val="FF0000"/>
                </a:solidFill>
              </a:rPr>
              <a:t>Derived::Derived(const Derived&amp; Object)</a:t>
            </a:r>
            <a:br>
              <a:rPr lang="en-US" altLang="zh-CN" sz="2800" b="1" dirty="0">
                <a:solidFill>
                  <a:srgbClr val="FF0000"/>
                </a:solidFill>
              </a:rPr>
            </a:br>
            <a:r>
              <a:rPr lang="en-US" altLang="zh-CN" sz="2800" b="1" dirty="0">
                <a:solidFill>
                  <a:srgbClr val="FF0000"/>
                </a:solidFill>
              </a:rPr>
              <a:t>				: Base(Object), …</a:t>
            </a:r>
            <a:br>
              <a:rPr lang="en-US" altLang="zh-CN" sz="2800" b="1" dirty="0">
                <a:solidFill>
                  <a:srgbClr val="FF0000"/>
                </a:solidFill>
              </a:rPr>
            </a:br>
            <a:r>
              <a:rPr lang="en-US" altLang="zh-CN" sz="2800" b="1" dirty="0">
                <a:solidFill>
                  <a:srgbClr val="FF0000"/>
                </a:solidFill>
              </a:rPr>
              <a:t>{…}</a:t>
            </a:r>
            <a:endParaRPr lang="en-US" altLang="zh-CN" sz="2800" b="1" dirty="0">
              <a:solidFill>
                <a:srgbClr val="FF0000"/>
              </a:solidFill>
            </a:endParaRPr>
          </a:p>
          <a:p>
            <a:pPr eaLnBrk="1" hangingPunct="1"/>
            <a:r>
              <a:rPr lang="en-US" altLang="zh-CN" sz="2800" dirty="0"/>
              <a:t>After : is invocation of base copy constructor</a:t>
            </a:r>
            <a:endParaRPr lang="en-US" altLang="zh-CN" sz="2800" dirty="0"/>
          </a:p>
          <a:p>
            <a:pPr lvl="1" eaLnBrk="1" hangingPunct="1"/>
            <a:r>
              <a:rPr lang="en-US" altLang="zh-CN" sz="2400" dirty="0"/>
              <a:t>Makes inherited members of derived class object being created</a:t>
            </a:r>
            <a:endParaRPr lang="en-US" altLang="zh-CN" sz="2400" dirty="0"/>
          </a:p>
          <a:p>
            <a:pPr lvl="1" eaLnBrk="1" hangingPunct="1"/>
            <a:r>
              <a:rPr lang="en-US" altLang="zh-CN" sz="2400" dirty="0"/>
              <a:t>Note Object is of type Derived; but it’s also of</a:t>
            </a:r>
            <a:br>
              <a:rPr lang="en-US" altLang="zh-CN" sz="2400" dirty="0"/>
            </a:br>
            <a:r>
              <a:rPr lang="en-US" altLang="zh-CN" sz="2400" dirty="0"/>
              <a:t>type Base, so argument is valid</a:t>
            </a:r>
            <a:endParaRPr lang="en-US" altLang="zh-CN" sz="2400" dirty="0"/>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685800" y="609600"/>
            <a:ext cx="7772400" cy="609600"/>
          </a:xfrm>
        </p:spPr>
        <p:txBody>
          <a:bodyPr vert="horz" wrap="square" lIns="91440" tIns="45720" rIns="91440" bIns="45720" anchor="ctr" anchorCtr="0"/>
          <a:p>
            <a:r>
              <a:rPr lang="en-US" altLang="zh-CN" sz="3600" dirty="0"/>
              <a:t>Redefinition</a:t>
            </a:r>
            <a:endParaRPr lang="en-US" altLang="zh-CN" sz="4000" dirty="0">
              <a:latin typeface="Comic Sans MS" panose="030F0702030302020204" pitchFamily="66" charset="0"/>
            </a:endParaRPr>
          </a:p>
        </p:txBody>
      </p:sp>
      <p:sp>
        <p:nvSpPr>
          <p:cNvPr id="21507" name="Rectangle 3"/>
          <p:cNvSpPr>
            <a:spLocks noGrp="1"/>
          </p:cNvSpPr>
          <p:nvPr>
            <p:ph idx="1"/>
          </p:nvPr>
        </p:nvSpPr>
        <p:spPr>
          <a:xfrm>
            <a:off x="609600" y="1412875"/>
            <a:ext cx="7772400" cy="2057400"/>
          </a:xfrm>
        </p:spPr>
        <p:txBody>
          <a:bodyPr vert="horz" wrap="square" lIns="91440" tIns="45720" rIns="91440" bIns="45720" anchor="t" anchorCtr="0"/>
          <a:p>
            <a:r>
              <a:rPr lang="en-US" altLang="zh-CN" sz="2800" dirty="0"/>
              <a:t>A derived class can </a:t>
            </a:r>
            <a:r>
              <a:rPr lang="en-US" altLang="zh-CN" sz="2800" dirty="0">
                <a:solidFill>
                  <a:srgbClr val="FF0000"/>
                </a:solidFill>
              </a:rPr>
              <a:t>redefine</a:t>
            </a:r>
            <a:r>
              <a:rPr lang="en-US" altLang="zh-CN" sz="2800" dirty="0"/>
              <a:t> members defined in its parent class. With redefining, </a:t>
            </a:r>
            <a:endParaRPr lang="en-US" altLang="zh-CN" sz="2800" dirty="0"/>
          </a:p>
          <a:p>
            <a:pPr lvl="1"/>
            <a:r>
              <a:rPr lang="en-US" altLang="zh-CN" sz="2400" dirty="0"/>
              <a:t>the method in the child class has the identical signature to the method in the base class. </a:t>
            </a:r>
            <a:endParaRPr lang="en-US" altLang="zh-CN" sz="2400" dirty="0"/>
          </a:p>
          <a:p>
            <a:pPr lvl="1"/>
            <a:r>
              <a:rPr lang="en-US" altLang="zh-CN" sz="2400" dirty="0"/>
              <a:t>a child class implements its own version of a base class method. </a:t>
            </a:r>
            <a:endParaRPr lang="en-US" altLang="zh-CN" sz="2400" dirty="0"/>
          </a:p>
        </p:txBody>
      </p:sp>
      <p:sp>
        <p:nvSpPr>
          <p:cNvPr id="64516" name="Rectangle 4"/>
          <p:cNvSpPr/>
          <p:nvPr/>
        </p:nvSpPr>
        <p:spPr>
          <a:xfrm>
            <a:off x="533400" y="3933825"/>
            <a:ext cx="3962400" cy="2879725"/>
          </a:xfrm>
          <a:prstGeom prst="rect">
            <a:avLst/>
          </a:prstGeom>
          <a:solidFill>
            <a:srgbClr val="CCFFFF"/>
          </a:solidFill>
          <a:ln w="9525">
            <a:noFill/>
          </a:ln>
        </p:spPr>
        <p:txBody>
          <a:bodyPr anchor="t" anchorCtr="0"/>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class A {</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protected:</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int x, y;</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public:</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void print ()</a:t>
            </a:r>
            <a:endParaRPr lang="en-US" altLang="zh-CN" sz="2000" b="1" dirty="0">
              <a:solidFill>
                <a:srgbClr val="FF0000"/>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{cout&lt;&lt;“FromA”&lt;&lt;endl;}</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a:t>
            </a:r>
            <a:endParaRPr lang="en-US" altLang="zh-CN" sz="2000" b="1" dirty="0">
              <a:solidFill>
                <a:srgbClr val="000066"/>
              </a:solidFill>
              <a:latin typeface="Arial" panose="020B0604020202020204" pitchFamily="34" charset="0"/>
              <a:ea typeface="Arial" panose="020B0604020202020204" pitchFamily="34" charset="0"/>
            </a:endParaRPr>
          </a:p>
        </p:txBody>
      </p:sp>
      <p:sp>
        <p:nvSpPr>
          <p:cNvPr id="64517" name="Rectangle 5"/>
          <p:cNvSpPr/>
          <p:nvPr/>
        </p:nvSpPr>
        <p:spPr>
          <a:xfrm>
            <a:off x="4705350" y="4005263"/>
            <a:ext cx="4114800" cy="2286000"/>
          </a:xfrm>
          <a:prstGeom prst="rect">
            <a:avLst/>
          </a:prstGeom>
          <a:solidFill>
            <a:srgbClr val="FFFF99"/>
          </a:solidFill>
          <a:ln w="9525">
            <a:noFill/>
          </a:ln>
        </p:spPr>
        <p:txBody>
          <a:bodyPr anchor="t" anchorCtr="0"/>
          <a:p>
            <a:pPr marL="342900" indent="-342900">
              <a:spcBef>
                <a:spcPct val="20000"/>
              </a:spcBef>
              <a:buClrTx/>
              <a:buFontTx/>
            </a:pPr>
            <a:r>
              <a:rPr lang="en-US" altLang="zh-CN" sz="2000" b="1" dirty="0">
                <a:solidFill>
                  <a:schemeClr val="accent2"/>
                </a:solidFill>
                <a:latin typeface="Arial" panose="020B0604020202020204" pitchFamily="34" charset="0"/>
                <a:ea typeface="宋体" panose="02010600030101010101" pitchFamily="2" charset="-122"/>
              </a:rPr>
              <a:t>class B : public A {</a:t>
            </a:r>
            <a:endParaRPr lang="en-US" altLang="zh-CN" sz="2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chemeClr val="accent2"/>
                </a:solidFill>
                <a:latin typeface="Arial" panose="020B0604020202020204" pitchFamily="34" charset="0"/>
                <a:ea typeface="宋体" panose="02010600030101010101" pitchFamily="2" charset="-122"/>
              </a:rPr>
              <a:t>   public: </a:t>
            </a:r>
            <a:endParaRPr lang="en-US" altLang="zh-CN" sz="2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chemeClr val="accent2"/>
                </a:solidFill>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void print ()</a:t>
            </a:r>
            <a:endParaRPr lang="en-US" altLang="zh-CN" sz="2000" b="1" dirty="0">
              <a:solidFill>
                <a:srgbClr val="FF0000"/>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chemeClr val="accent2"/>
                </a:solidFill>
                <a:latin typeface="Arial" panose="020B0604020202020204" pitchFamily="34" charset="0"/>
                <a:ea typeface="宋体" panose="02010600030101010101" pitchFamily="2" charset="-122"/>
              </a:rPr>
              <a:t>	    {cout&lt;&lt;“From B”&lt;&lt;endl;}</a:t>
            </a:r>
            <a:endParaRPr lang="en-US" altLang="zh-CN" sz="2000" b="1" dirty="0">
              <a:solidFill>
                <a:srgbClr val="FF0000"/>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chemeClr val="accent2"/>
                </a:solidFill>
                <a:latin typeface="Arial" panose="020B0604020202020204" pitchFamily="34" charset="0"/>
                <a:ea typeface="宋体" panose="02010600030101010101" pitchFamily="2" charset="-122"/>
              </a:rPr>
              <a:t>};</a:t>
            </a:r>
            <a:endParaRPr lang="en-US" altLang="zh-CN" sz="2000" b="1" dirty="0">
              <a:solidFill>
                <a:schemeClr val="accent2"/>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charRg st="84" end="17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charRg st="176" end="2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645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p:nvPr/>
        </p:nvSpPr>
        <p:spPr>
          <a:xfrm>
            <a:off x="539750" y="1268413"/>
            <a:ext cx="3276600" cy="3733800"/>
          </a:xfrm>
          <a:prstGeom prst="rect">
            <a:avLst/>
          </a:prstGeom>
          <a:solidFill>
            <a:srgbClr val="FFE5FF"/>
          </a:solidFill>
          <a:ln w="9525">
            <a:noFill/>
          </a:ln>
        </p:spPr>
        <p:txBody>
          <a:bodyPr anchor="t" anchorCtr="0"/>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class Point</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	   int x, y;</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	public:</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   void set(int a, int b)</a:t>
            </a:r>
            <a:endParaRPr lang="en-US" altLang="zh-CN" sz="2000" b="1" dirty="0">
              <a:solidFill>
                <a:srgbClr val="FF0000"/>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		{x=a; y=b;}</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	</a:t>
            </a:r>
            <a:r>
              <a:rPr lang="en-US" altLang="zh-CN" sz="2000" b="1" dirty="0">
                <a:solidFill>
                  <a:srgbClr val="00B050"/>
                </a:solidFill>
                <a:latin typeface="Arial" panose="020B0604020202020204" pitchFamily="34" charset="0"/>
                <a:ea typeface="宋体" panose="02010600030101010101" pitchFamily="2" charset="-122"/>
              </a:rPr>
              <a:t>   void print();</a:t>
            </a:r>
            <a:endParaRPr lang="en-US" altLang="zh-CN" sz="2000" b="1" dirty="0">
              <a:solidFill>
                <a:srgbClr val="00B050"/>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Arial" panose="020B0604020202020204" pitchFamily="34" charset="0"/>
            </a:endParaRPr>
          </a:p>
        </p:txBody>
      </p:sp>
      <p:sp>
        <p:nvSpPr>
          <p:cNvPr id="40962" name="Rectangle 3"/>
          <p:cNvSpPr/>
          <p:nvPr/>
        </p:nvSpPr>
        <p:spPr>
          <a:xfrm>
            <a:off x="4092575" y="1268413"/>
            <a:ext cx="4724400" cy="3948112"/>
          </a:xfrm>
          <a:prstGeom prst="rect">
            <a:avLst/>
          </a:prstGeom>
          <a:solidFill>
            <a:srgbClr val="CCFFFF"/>
          </a:solidFill>
          <a:ln w="9525">
            <a:noFill/>
          </a:ln>
        </p:spPr>
        <p:txBody>
          <a:bodyPr anchor="t" anchorCtr="0"/>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class Circle : public Point</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double r;</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public:</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void set (int a, int b, double c)</a:t>
            </a:r>
            <a:endParaRPr lang="en-US" altLang="zh-CN" sz="2000" b="1" dirty="0">
              <a:solidFill>
                <a:srgbClr val="FF0000"/>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FF0000"/>
                </a:solidFill>
                <a:latin typeface="Arial" panose="020B0604020202020204" pitchFamily="34" charset="0"/>
                <a:ea typeface="宋体" panose="02010600030101010101" pitchFamily="2" charset="-122"/>
              </a:rPr>
              <a:t>       </a:t>
            </a:r>
            <a:r>
              <a:rPr lang="en-US" altLang="zh-CN" sz="2000" b="1" dirty="0">
                <a:solidFill>
                  <a:srgbClr val="000066"/>
                </a:solidFill>
                <a:latin typeface="Arial" panose="020B0604020202020204" pitchFamily="34" charset="0"/>
                <a:ea typeface="宋体" panose="02010600030101010101" pitchFamily="2" charset="-122"/>
              </a:rPr>
              <a:t>{ </a:t>
            </a:r>
            <a:r>
              <a:rPr lang="en-US" altLang="zh-CN" sz="2000" b="1" dirty="0">
                <a:solidFill>
                  <a:schemeClr val="accent2"/>
                </a:solidFill>
                <a:latin typeface="Arial" panose="020B0604020202020204" pitchFamily="34" charset="0"/>
                <a:ea typeface="宋体" panose="02010600030101010101" pitchFamily="2" charset="-122"/>
              </a:rPr>
              <a:t> set(a, b); </a:t>
            </a:r>
            <a:endParaRPr lang="en-US" altLang="zh-CN" sz="2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r = c;</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a:t>
            </a:r>
            <a:endParaRPr lang="en-US" altLang="zh-CN" sz="2000" b="1" dirty="0">
              <a:solidFill>
                <a:srgbClr val="000066"/>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0066"/>
                </a:solidFill>
                <a:latin typeface="Arial" panose="020B0604020202020204" pitchFamily="34" charset="0"/>
                <a:ea typeface="宋体" panose="02010600030101010101" pitchFamily="2" charset="-122"/>
              </a:rPr>
              <a:t>	</a:t>
            </a:r>
            <a:r>
              <a:rPr lang="en-US" altLang="zh-CN" sz="2000" b="1" dirty="0">
                <a:solidFill>
                  <a:srgbClr val="00B050"/>
                </a:solidFill>
                <a:latin typeface="Arial" panose="020B0604020202020204" pitchFamily="34" charset="0"/>
                <a:ea typeface="宋体" panose="02010600030101010101" pitchFamily="2" charset="-122"/>
              </a:rPr>
              <a:t>void print(); </a:t>
            </a:r>
            <a:endParaRPr lang="en-US" altLang="zh-CN" sz="2000" b="1" dirty="0">
              <a:solidFill>
                <a:srgbClr val="00B050"/>
              </a:solidFill>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solidFill>
                  <a:srgbClr val="00B050"/>
                </a:solidFill>
                <a:latin typeface="Arial" panose="020B0604020202020204" pitchFamily="34" charset="0"/>
                <a:ea typeface="宋体" panose="02010600030101010101" pitchFamily="2" charset="-122"/>
              </a:rPr>
              <a:t> </a:t>
            </a:r>
            <a:r>
              <a:rPr lang="en-US" altLang="zh-CN" sz="2000" b="1" dirty="0">
                <a:solidFill>
                  <a:srgbClr val="000066"/>
                </a:solidFill>
                <a:latin typeface="Arial" panose="020B0604020202020204" pitchFamily="34" charset="0"/>
                <a:ea typeface="宋体" panose="02010600030101010101" pitchFamily="2" charset="-122"/>
              </a:rPr>
              <a:t>};</a:t>
            </a:r>
            <a:endParaRPr lang="en-US" altLang="zh-CN" sz="2000" b="1" dirty="0">
              <a:solidFill>
                <a:srgbClr val="000066"/>
              </a:solidFill>
              <a:latin typeface="Arial" panose="020B0604020202020204" pitchFamily="34" charset="0"/>
              <a:ea typeface="Arial" panose="020B0604020202020204" pitchFamily="34" charset="0"/>
            </a:endParaRPr>
          </a:p>
        </p:txBody>
      </p:sp>
      <p:sp>
        <p:nvSpPr>
          <p:cNvPr id="40963" name="Rectangle 4"/>
          <p:cNvSpPr/>
          <p:nvPr/>
        </p:nvSpPr>
        <p:spPr>
          <a:xfrm>
            <a:off x="533400" y="533400"/>
            <a:ext cx="7924800" cy="533400"/>
          </a:xfrm>
          <a:prstGeom prst="rect">
            <a:avLst/>
          </a:prstGeom>
          <a:noFill/>
          <a:ln w="9525">
            <a:noFill/>
          </a:ln>
        </p:spPr>
        <p:txBody>
          <a:bodyPr lIns="92075" tIns="46038" rIns="92075" bIns="46038" anchor="t" anchorCtr="0"/>
          <a:p>
            <a:pPr marL="342900" indent="-342900" algn="ctr">
              <a:lnSpc>
                <a:spcPct val="90000"/>
              </a:lnSpc>
              <a:spcBef>
                <a:spcPct val="20000"/>
              </a:spcBef>
              <a:buClrTx/>
              <a:buFontTx/>
            </a:pPr>
            <a:r>
              <a:rPr lang="zh-CN" altLang="en-US" sz="3600" dirty="0">
                <a:latin typeface="Comic Sans MS" panose="030F0702030302020204" pitchFamily="66" charset="0"/>
                <a:ea typeface="宋体" panose="02010600030101010101" pitchFamily="2" charset="-122"/>
              </a:rPr>
              <a:t>	</a:t>
            </a:r>
            <a:r>
              <a:rPr lang="en-US" altLang="zh-CN" sz="3600" dirty="0">
                <a:solidFill>
                  <a:schemeClr val="tx2"/>
                </a:solidFill>
                <a:latin typeface="Arial" panose="020B0604020202020204" pitchFamily="34" charset="0"/>
                <a:ea typeface="宋体" panose="02010600030101010101" pitchFamily="2" charset="-122"/>
              </a:rPr>
              <a:t>Access a Method</a:t>
            </a:r>
            <a:endParaRPr lang="en-US" altLang="zh-CN" sz="3600" dirty="0">
              <a:solidFill>
                <a:schemeClr val="tx2"/>
              </a:solidFill>
              <a:latin typeface="Arial" panose="020B0604020202020204" pitchFamily="34" charset="0"/>
              <a:ea typeface="宋体" panose="02010600030101010101" pitchFamily="2" charset="-122"/>
            </a:endParaRPr>
          </a:p>
        </p:txBody>
      </p:sp>
      <p:sp>
        <p:nvSpPr>
          <p:cNvPr id="65541" name="Rectangle 5"/>
          <p:cNvSpPr/>
          <p:nvPr/>
        </p:nvSpPr>
        <p:spPr>
          <a:xfrm>
            <a:off x="3995738" y="5418138"/>
            <a:ext cx="4724400" cy="1439862"/>
          </a:xfrm>
          <a:prstGeom prst="rect">
            <a:avLst/>
          </a:prstGeom>
          <a:solidFill>
            <a:srgbClr val="FFFFCC"/>
          </a:solidFill>
          <a:ln w="9525">
            <a:noFill/>
          </a:ln>
        </p:spPr>
        <p:txBody>
          <a:bodyPr anchor="t" anchorCtr="0"/>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C.</a:t>
            </a:r>
            <a:r>
              <a:rPr lang="en-US" altLang="zh-CN" sz="2000" b="1" dirty="0">
                <a:solidFill>
                  <a:srgbClr val="FF0000"/>
                </a:solidFill>
                <a:latin typeface="Arial" panose="020B0604020202020204" pitchFamily="34" charset="0"/>
                <a:ea typeface="宋体" panose="02010600030101010101" pitchFamily="2" charset="-122"/>
              </a:rPr>
              <a:t>set</a:t>
            </a:r>
            <a:r>
              <a:rPr lang="en-US" altLang="zh-CN" sz="2000" b="1" dirty="0">
                <a:latin typeface="Arial" panose="020B0604020202020204" pitchFamily="34" charset="0"/>
                <a:ea typeface="宋体" panose="02010600030101010101" pitchFamily="2" charset="-122"/>
              </a:rPr>
              <a:t>(10,10,100); </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C.set(20,10);</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 typeface="Wingdings" panose="05000000000000000000" pitchFamily="2" charset="2"/>
            </a:pPr>
            <a:r>
              <a:rPr lang="en-US" altLang="zh-CN" sz="2000" b="1" dirty="0">
                <a:latin typeface="Arial" panose="020B0604020202020204" pitchFamily="34" charset="0"/>
                <a:ea typeface="宋体" panose="02010600030101010101" pitchFamily="2" charset="-122"/>
              </a:rPr>
              <a:t>A.</a:t>
            </a:r>
            <a:r>
              <a:rPr lang="en-US" altLang="zh-CN" sz="2000" b="1" dirty="0">
                <a:solidFill>
                  <a:schemeClr val="accent2"/>
                </a:solidFill>
                <a:latin typeface="Arial" panose="020B0604020202020204" pitchFamily="34" charset="0"/>
                <a:ea typeface="宋体" panose="02010600030101010101" pitchFamily="2" charset="-122"/>
              </a:rPr>
              <a:t>set</a:t>
            </a:r>
            <a:r>
              <a:rPr lang="en-US" altLang="zh-CN" sz="2000" b="1" dirty="0">
                <a:latin typeface="Arial" panose="020B0604020202020204" pitchFamily="34" charset="0"/>
                <a:ea typeface="宋体" panose="02010600030101010101" pitchFamily="2" charset="-122"/>
              </a:rPr>
              <a:t>(30,50);</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Arial" panose="020B0604020202020204" pitchFamily="34" charset="0"/>
            </a:endParaRPr>
          </a:p>
        </p:txBody>
      </p:sp>
      <p:sp>
        <p:nvSpPr>
          <p:cNvPr id="65542" name="Rectangle 6"/>
          <p:cNvSpPr/>
          <p:nvPr/>
        </p:nvSpPr>
        <p:spPr>
          <a:xfrm>
            <a:off x="755650" y="5216525"/>
            <a:ext cx="2844800" cy="1641475"/>
          </a:xfrm>
          <a:prstGeom prst="rect">
            <a:avLst/>
          </a:prstGeom>
          <a:solidFill>
            <a:srgbClr val="FFFFCC"/>
          </a:solidFill>
          <a:ln w="9525">
            <a:noFill/>
          </a:ln>
        </p:spPr>
        <p:txBody>
          <a:bodyPr anchor="t" anchorCtr="0"/>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Point A;</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Circle C;</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A.</a:t>
            </a:r>
            <a:r>
              <a:rPr lang="en-US" altLang="zh-CN" sz="2000" b="1" dirty="0">
                <a:solidFill>
                  <a:srgbClr val="00CC00"/>
                </a:solidFill>
                <a:latin typeface="Arial" panose="020B0604020202020204" pitchFamily="34" charset="0"/>
                <a:ea typeface="宋体" panose="02010600030101010101" pitchFamily="2" charset="-122"/>
              </a:rPr>
              <a:t>print</a:t>
            </a: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 typeface="Wingdings" panose="05000000000000000000" pitchFamily="2" charset="2"/>
            </a:pPr>
            <a:r>
              <a:rPr lang="en-US" altLang="zh-CN" sz="2000" b="1" dirty="0">
                <a:latin typeface="Arial" panose="020B0604020202020204" pitchFamily="34" charset="0"/>
                <a:ea typeface="宋体" panose="02010600030101010101" pitchFamily="2" charset="-122"/>
              </a:rPr>
              <a:t>C.</a:t>
            </a:r>
            <a:r>
              <a:rPr lang="en-US" altLang="zh-CN" sz="2000" b="1" dirty="0">
                <a:solidFill>
                  <a:srgbClr val="BE7100"/>
                </a:solidFill>
                <a:latin typeface="Arial" panose="020B0604020202020204" pitchFamily="34" charset="0"/>
                <a:ea typeface="宋体" panose="02010600030101010101" pitchFamily="2" charset="-122"/>
              </a:rPr>
              <a:t>print</a:t>
            </a:r>
            <a:r>
              <a:rPr lang="en-US" altLang="zh-CN"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marL="342900" indent="-342900">
              <a:spcBef>
                <a:spcPct val="20000"/>
              </a:spcBef>
              <a:buClrTx/>
              <a:buFontTx/>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65541"/>
                                        </p:tgtEl>
                                        <p:attrNameLst>
                                          <p:attrName>style.visibility</p:attrName>
                                        </p:attrNameLst>
                                      </p:cBhvr>
                                      <p:to>
                                        <p:strVal val="visible"/>
                                      </p:to>
                                    </p:set>
                                    <p:animEffect transition="in" filter="diamond(out)">
                                      <p:cBhvr>
                                        <p:cTn id="11"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655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vert="horz" wrap="square" lIns="91440" tIns="45720" rIns="91440" bIns="45720" anchor="ctr" anchorCtr="0"/>
          <a:p>
            <a:r>
              <a:rPr lang="en-US" altLang="zh-CN" dirty="0"/>
              <a:t>Thinking About Bicycles</a:t>
            </a:r>
            <a:endParaRPr lang="en-US" altLang="zh-CN" dirty="0"/>
          </a:p>
        </p:txBody>
      </p:sp>
      <p:sp>
        <p:nvSpPr>
          <p:cNvPr id="3686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3200" b="0" i="0" u="none" strike="noStrike" kern="0" cap="none" spc="0" normalizeH="0" baseline="0" noProof="0" dirty="0">
                <a:ln>
                  <a:noFill/>
                </a:ln>
                <a:solidFill>
                  <a:schemeClr val="tx1"/>
                </a:solidFill>
                <a:effectLst/>
                <a:uLnTx/>
                <a:uFillTx/>
                <a:latin typeface="+mj-lt"/>
                <a:ea typeface="+mn-ea"/>
                <a:cs typeface="Calibri" panose="020F0502020204030204" pitchFamily="34" charset="0"/>
              </a:rPr>
              <a:t>A </a:t>
            </a:r>
            <a:r>
              <a:rPr kumimoji="0" lang="en-US" altLang="zh-CN" sz="3200" b="1" i="1" u="none" strike="noStrike" kern="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tandem bicycle </a:t>
            </a:r>
            <a:r>
              <a:rPr kumimoji="0" lang="en-US" altLang="zh-CN" sz="2800" b="0" i="0" u="none" strike="noStrike" kern="0" cap="none" spc="0" normalizeH="0" baseline="0" noProof="0" dirty="0">
                <a:ln>
                  <a:noFill/>
                </a:ln>
                <a:solidFill>
                  <a:schemeClr val="tx1"/>
                </a:solidFill>
                <a:effectLst/>
                <a:uLnTx/>
                <a:uFillTx/>
                <a:latin typeface="+mj-lt"/>
                <a:ea typeface="+mn-ea"/>
                <a:cs typeface="Calibri" panose="020F0502020204030204" pitchFamily="34" charset="0"/>
              </a:rPr>
              <a:t>is a kind of bicycle</a:t>
            </a:r>
            <a:endParaRPr kumimoji="0" lang="en-US" altLang="zh-CN" sz="2800" b="0" i="0" u="none" strike="noStrike" kern="0" cap="none" spc="0" normalizeH="0" baseline="0" noProof="0" dirty="0">
              <a:ln>
                <a:noFill/>
              </a:ln>
              <a:solidFill>
                <a:schemeClr val="tx1"/>
              </a:solidFill>
              <a:effectLst/>
              <a:uLnTx/>
              <a:uFillTx/>
              <a:latin typeface="+mj-lt"/>
              <a:ea typeface="+mn-ea"/>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
              <a:defRPr/>
            </a:pPr>
            <a:r>
              <a:rPr kumimoji="0" lang="en-US" altLang="zh-CN" sz="2800" b="0" i="0" u="none" strike="noStrike" kern="0" cap="none" spc="0" normalizeH="0" baseline="0" noProof="0" dirty="0">
                <a:ln>
                  <a:noFill/>
                </a:ln>
                <a:solidFill>
                  <a:schemeClr val="tx1"/>
                </a:solidFill>
                <a:effectLst/>
                <a:uLnTx/>
                <a:uFillTx/>
                <a:latin typeface="+mj-lt"/>
                <a:ea typeface="+mn-ea"/>
                <a:cs typeface="Calibri" panose="020F0502020204030204" pitchFamily="34" charset="0"/>
              </a:rPr>
              <a:t>Bicycle with </a:t>
            </a:r>
            <a:r>
              <a:rPr kumimoji="0" lang="en-US" altLang="zh-CN" sz="2800" b="0" i="0" u="none" strike="noStrike" kern="0" cap="none" spc="0" normalizeH="0" baseline="0" noProof="0" dirty="0">
                <a:ln>
                  <a:noFill/>
                </a:ln>
                <a:solidFill>
                  <a:srgbClr val="0000FF"/>
                </a:solidFill>
                <a:effectLst/>
                <a:uLnTx/>
                <a:uFillTx/>
                <a:latin typeface="+mj-lt"/>
                <a:ea typeface="+mn-ea"/>
                <a:cs typeface="Calibri" panose="020F0502020204030204" pitchFamily="34" charset="0"/>
              </a:rPr>
              <a:t>two seats</a:t>
            </a:r>
            <a:endParaRPr kumimoji="0" lang="en-US" altLang="zh-CN" sz="2800" b="0" i="0" u="none" strike="noStrike" kern="0" cap="none" spc="0" normalizeH="0" baseline="0" noProof="0" dirty="0">
              <a:ln>
                <a:noFill/>
              </a:ln>
              <a:solidFill>
                <a:srgbClr val="0000FF"/>
              </a:solidFill>
              <a:effectLst/>
              <a:uLnTx/>
              <a:uFillTx/>
              <a:latin typeface="+mj-lt"/>
              <a:ea typeface="+mn-ea"/>
              <a:cs typeface="Calibri" panose="020F0502020204030204" pitchFamily="34" charset="0"/>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3200" b="0" i="0" u="none" strike="noStrike" kern="0" cap="none" spc="0" normalizeH="0" baseline="0" noProof="0" dirty="0">
                <a:ln>
                  <a:noFill/>
                </a:ln>
                <a:solidFill>
                  <a:schemeClr val="tx1"/>
                </a:solidFill>
                <a:effectLst/>
                <a:uLnTx/>
                <a:uFillTx/>
                <a:latin typeface="+mj-lt"/>
                <a:ea typeface="+mn-ea"/>
                <a:cs typeface="Calibri" panose="020F0502020204030204" pitchFamily="34" charset="0"/>
              </a:rPr>
              <a:t>A </a:t>
            </a:r>
            <a:r>
              <a:rPr kumimoji="0" lang="en-US" altLang="zh-CN" sz="3200" b="1" i="1" u="none" strike="noStrike" kern="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mountain bicycle </a:t>
            </a:r>
            <a:r>
              <a:rPr kumimoji="0" lang="en-US" altLang="zh-CN" sz="2800" b="0" i="0" u="none" strike="noStrike" kern="0" cap="none" spc="0" normalizeH="0" baseline="0" noProof="0" dirty="0">
                <a:ln>
                  <a:noFill/>
                </a:ln>
                <a:solidFill>
                  <a:schemeClr val="tx1"/>
                </a:solidFill>
                <a:effectLst/>
                <a:uLnTx/>
                <a:uFillTx/>
                <a:latin typeface="+mj-lt"/>
                <a:ea typeface="+mn-ea"/>
                <a:cs typeface="Calibri" panose="020F0502020204030204" pitchFamily="34" charset="0"/>
              </a:rPr>
              <a:t>is a kind of bicycle </a:t>
            </a:r>
            <a:endParaRPr kumimoji="0" lang="en-US" altLang="zh-CN" sz="2800" b="0" i="0" u="none" strike="noStrike" kern="0" cap="none" spc="0" normalizeH="0" baseline="0" noProof="0" dirty="0">
              <a:ln>
                <a:noFill/>
              </a:ln>
              <a:solidFill>
                <a:schemeClr val="tx1"/>
              </a:solidFill>
              <a:effectLst/>
              <a:uLnTx/>
              <a:uFillTx/>
              <a:latin typeface="+mj-lt"/>
              <a:ea typeface="+mn-ea"/>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
              <a:defRPr/>
            </a:pPr>
            <a:r>
              <a:rPr kumimoji="0" lang="en-US" altLang="zh-CN" sz="2800" b="0" i="0" u="none" strike="noStrike" kern="0" cap="none" spc="0" normalizeH="0" baseline="0" noProof="0" dirty="0">
                <a:ln>
                  <a:noFill/>
                </a:ln>
                <a:solidFill>
                  <a:schemeClr val="tx1"/>
                </a:solidFill>
                <a:effectLst/>
                <a:uLnTx/>
                <a:uFillTx/>
                <a:latin typeface="+mj-lt"/>
                <a:ea typeface="+mn-ea"/>
                <a:cs typeface="Calibri" panose="020F0502020204030204" pitchFamily="34" charset="0"/>
              </a:rPr>
              <a:t>Bicycle with </a:t>
            </a:r>
            <a:r>
              <a:rPr kumimoji="0" lang="en-US" altLang="zh-CN" sz="2800" b="0" i="0" u="none" strike="noStrike" kern="0" cap="none" spc="0" normalizeH="0" baseline="0" noProof="0" dirty="0">
                <a:ln>
                  <a:noFill/>
                </a:ln>
                <a:solidFill>
                  <a:srgbClr val="0000FF"/>
                </a:solidFill>
                <a:effectLst/>
                <a:uLnTx/>
                <a:uFillTx/>
                <a:latin typeface="+mj-lt"/>
                <a:ea typeface="+mn-ea"/>
                <a:cs typeface="Calibri" panose="020F0502020204030204" pitchFamily="34" charset="0"/>
              </a:rPr>
              <a:t>shock absorbers</a:t>
            </a:r>
            <a:endParaRPr kumimoji="0" lang="en-US" altLang="zh-CN" sz="2800" b="0" i="0" u="none" strike="noStrike" kern="0" cap="none" spc="0" normalizeH="0" baseline="0" noProof="0" dirty="0">
              <a:ln>
                <a:noFill/>
              </a:ln>
              <a:solidFill>
                <a:srgbClr val="0000FF"/>
              </a:solidFill>
              <a:effectLst/>
              <a:uLnTx/>
              <a:uFillTx/>
              <a:latin typeface="+mj-lt"/>
              <a:ea typeface="+mn-ea"/>
              <a:cs typeface="Calibri" panose="020F0502020204030204" pitchFamily="34" charset="0"/>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3200" b="0" i="0" u="none" strike="noStrike" kern="0" cap="none" spc="0" normalizeH="0" baseline="0" noProof="0" dirty="0">
                <a:ln>
                  <a:noFill/>
                </a:ln>
                <a:solidFill>
                  <a:schemeClr val="tx1"/>
                </a:solidFill>
                <a:effectLst/>
                <a:uLnTx/>
                <a:uFillTx/>
                <a:latin typeface="+mj-lt"/>
                <a:ea typeface="+mn-ea"/>
                <a:cs typeface="Calibri" panose="020F0502020204030204" pitchFamily="34" charset="0"/>
              </a:rPr>
              <a:t>A </a:t>
            </a:r>
            <a:r>
              <a:rPr kumimoji="0" lang="en-US" altLang="zh-CN" sz="3200" b="1" i="1" u="none" strike="noStrike" kern="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racing bicycle </a:t>
            </a:r>
            <a:r>
              <a:rPr kumimoji="0" lang="en-US" altLang="zh-CN" sz="2800" b="0" i="0" u="none" strike="noStrike" kern="0" cap="none" spc="0" normalizeH="0" baseline="0" noProof="0" dirty="0">
                <a:ln>
                  <a:noFill/>
                </a:ln>
                <a:solidFill>
                  <a:schemeClr val="tx1"/>
                </a:solidFill>
                <a:effectLst/>
                <a:uLnTx/>
                <a:uFillTx/>
                <a:latin typeface="+mj-lt"/>
                <a:ea typeface="+mn-ea"/>
                <a:cs typeface="Calibri" panose="020F0502020204030204" pitchFamily="34" charset="0"/>
              </a:rPr>
              <a:t>is a kind of bicycle</a:t>
            </a:r>
            <a:endParaRPr kumimoji="0" lang="en-US" altLang="zh-CN" sz="2800" b="0" i="0" u="none" strike="noStrike" kern="0" cap="none" spc="0" normalizeH="0" baseline="0" noProof="0" dirty="0">
              <a:ln>
                <a:noFill/>
              </a:ln>
              <a:solidFill>
                <a:schemeClr val="tx1"/>
              </a:solidFill>
              <a:effectLst/>
              <a:uLnTx/>
              <a:uFillTx/>
              <a:latin typeface="+mj-lt"/>
              <a:ea typeface="+mn-ea"/>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
              <a:defRPr/>
            </a:pPr>
            <a:r>
              <a:rPr kumimoji="0" lang="en-US" altLang="zh-CN" sz="2800" b="0" i="0" u="none" strike="noStrike" kern="0" cap="none" spc="0" normalizeH="0" baseline="0" noProof="0" dirty="0">
                <a:ln>
                  <a:noFill/>
                </a:ln>
                <a:solidFill>
                  <a:srgbClr val="0000FF"/>
                </a:solidFill>
                <a:effectLst/>
                <a:uLnTx/>
                <a:uFillTx/>
                <a:latin typeface="+mj-lt"/>
                <a:ea typeface="+mn-ea"/>
                <a:cs typeface="Calibri" panose="020F0502020204030204" pitchFamily="34" charset="0"/>
              </a:rPr>
              <a:t>Lightweight aerodynamic construction</a:t>
            </a:r>
            <a:endParaRPr kumimoji="0" lang="en-US" altLang="zh-CN" sz="2800" b="0" i="0" u="none" strike="noStrike" kern="0" cap="none" spc="0" normalizeH="0" baseline="0" noProof="0" dirty="0">
              <a:ln>
                <a:noFill/>
              </a:ln>
              <a:solidFill>
                <a:srgbClr val="0000FF"/>
              </a:solidFill>
              <a:effectLst/>
              <a:uLnTx/>
              <a:uFillTx/>
              <a:latin typeface="+mj-lt"/>
              <a:ea typeface="+mn-ea"/>
              <a:cs typeface="Calibri" panose="020F0502020204030204" pitchFamily="34" charset="0"/>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3200" b="0" i="0" u="none" strike="noStrike" kern="0" cap="none" spc="0" normalizeH="0" baseline="0" noProof="0" dirty="0">
                <a:ln>
                  <a:noFill/>
                </a:ln>
                <a:solidFill>
                  <a:schemeClr val="tx1"/>
                </a:solidFill>
                <a:effectLst/>
                <a:uLnTx/>
                <a:uFillTx/>
                <a:latin typeface="+mj-lt"/>
                <a:ea typeface="+mn-ea"/>
                <a:cs typeface="Calibri" panose="020F0502020204030204" pitchFamily="34" charset="0"/>
              </a:rPr>
              <a:t>Tandem, mountain, and racing bicycles are </a:t>
            </a:r>
            <a:r>
              <a:rPr kumimoji="0" lang="en-US" altLang="zh-CN" sz="3200" b="0" i="1" u="none" strike="noStrike" kern="0" cap="none" spc="0" normalizeH="0" baseline="0" noProof="0" dirty="0">
                <a:ln>
                  <a:noFill/>
                </a:ln>
                <a:solidFill>
                  <a:schemeClr val="tx1"/>
                </a:solidFill>
                <a:effectLst/>
                <a:uLnTx/>
                <a:uFillTx/>
                <a:latin typeface="+mj-lt"/>
                <a:ea typeface="+mn-ea"/>
                <a:cs typeface="Calibri" panose="020F0502020204030204" pitchFamily="34" charset="0"/>
              </a:rPr>
              <a:t>specialized</a:t>
            </a:r>
            <a:r>
              <a:rPr kumimoji="0" lang="en-US" altLang="zh-CN" sz="3200" b="0" i="0" u="none" strike="noStrike" kern="0" cap="none" spc="0" normalizeH="0" baseline="0" noProof="0" dirty="0">
                <a:ln>
                  <a:noFill/>
                </a:ln>
                <a:solidFill>
                  <a:schemeClr val="tx1"/>
                </a:solidFill>
                <a:effectLst/>
                <a:uLnTx/>
                <a:uFillTx/>
                <a:latin typeface="+mj-lt"/>
                <a:ea typeface="+mn-ea"/>
                <a:cs typeface="Calibri" panose="020F0502020204030204" pitchFamily="34" charset="0"/>
              </a:rPr>
              <a:t> bicycles</a:t>
            </a:r>
            <a:endParaRPr kumimoji="0" lang="en-US" altLang="zh-CN" sz="3200" b="0" i="0" u="none" strike="noStrike" kern="0" cap="none" spc="0" normalizeH="0" baseline="0" noProof="0" dirty="0">
              <a:ln>
                <a:noFill/>
              </a:ln>
              <a:solidFill>
                <a:schemeClr val="tx1"/>
              </a:solidFill>
              <a:effectLst/>
              <a:uLnTx/>
              <a:uFillTx/>
              <a:latin typeface="+mj-lt"/>
              <a:ea typeface="+mn-ea"/>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charRg st="0" end="3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charRg st="38" end="6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867">
                                            <p:txEl>
                                              <p:charRg st="61" end="10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xEl>
                                              <p:charRg st="102" end="13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charRg st="131" end="16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7">
                                            <p:txEl>
                                              <p:charRg st="169" end="20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867">
                                            <p:txEl>
                                              <p:charRg st="206" end="26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p:txBody>
          <a:bodyPr vert="horz" wrap="square" lIns="91440" tIns="45720" rIns="91440" bIns="45720" anchor="ctr" anchorCtr="0"/>
          <a:p>
            <a:pPr eaLnBrk="1" hangingPunct="1"/>
            <a:r>
              <a:rPr lang="en-US" altLang="zh-CN" dirty="0"/>
              <a:t>Redefining vs. Overloading</a:t>
            </a:r>
            <a:endParaRPr lang="en-US" altLang="zh-CN" dirty="0"/>
          </a:p>
        </p:txBody>
      </p:sp>
      <p:sp>
        <p:nvSpPr>
          <p:cNvPr id="23555" name="Rectangle 3"/>
          <p:cNvSpPr>
            <a:spLocks noGrp="1"/>
          </p:cNvSpPr>
          <p:nvPr>
            <p:ph idx="1"/>
          </p:nvPr>
        </p:nvSpPr>
        <p:spPr>
          <a:xfrm>
            <a:off x="684213" y="1989138"/>
            <a:ext cx="7772400" cy="4114800"/>
          </a:xfrm>
        </p:spPr>
        <p:txBody>
          <a:bodyPr vert="horz" wrap="square" lIns="91440" tIns="45720" rIns="91440" bIns="45720" anchor="t" anchorCtr="0"/>
          <a:p>
            <a:pPr eaLnBrk="1" hangingPunct="1">
              <a:lnSpc>
                <a:spcPct val="90000"/>
              </a:lnSpc>
            </a:pPr>
            <a:r>
              <a:rPr lang="en-US" altLang="zh-CN" sz="2800" dirty="0"/>
              <a:t>Very different!</a:t>
            </a:r>
            <a:endParaRPr lang="en-US" altLang="zh-CN" sz="2800" dirty="0"/>
          </a:p>
          <a:p>
            <a:pPr eaLnBrk="1" hangingPunct="1">
              <a:lnSpc>
                <a:spcPct val="90000"/>
              </a:lnSpc>
            </a:pPr>
            <a:r>
              <a:rPr lang="en-US" altLang="zh-CN" sz="2800" dirty="0"/>
              <a:t>Redefining in derived class:</a:t>
            </a:r>
            <a:endParaRPr lang="en-US" altLang="zh-CN" sz="2800" dirty="0"/>
          </a:p>
          <a:p>
            <a:pPr lvl="1" eaLnBrk="1" hangingPunct="1">
              <a:lnSpc>
                <a:spcPct val="90000"/>
              </a:lnSpc>
            </a:pPr>
            <a:r>
              <a:rPr lang="en-US" altLang="zh-CN" sz="2400" dirty="0"/>
              <a:t>SAME parameter list</a:t>
            </a:r>
            <a:endParaRPr lang="en-US" altLang="zh-CN" sz="2400" dirty="0"/>
          </a:p>
          <a:p>
            <a:pPr lvl="1" eaLnBrk="1" hangingPunct="1">
              <a:lnSpc>
                <a:spcPct val="90000"/>
              </a:lnSpc>
            </a:pPr>
            <a:r>
              <a:rPr lang="en-US" altLang="zh-CN" sz="2400" dirty="0"/>
              <a:t>Essentially "re-writes" same function</a:t>
            </a:r>
            <a:endParaRPr lang="en-US" altLang="zh-CN" sz="2400" dirty="0"/>
          </a:p>
          <a:p>
            <a:pPr eaLnBrk="1" hangingPunct="1">
              <a:lnSpc>
                <a:spcPct val="90000"/>
              </a:lnSpc>
            </a:pPr>
            <a:r>
              <a:rPr lang="en-US" altLang="zh-CN" sz="2800" dirty="0"/>
              <a:t>Overloading:</a:t>
            </a:r>
            <a:endParaRPr lang="en-US" altLang="zh-CN" sz="2800" dirty="0"/>
          </a:p>
          <a:p>
            <a:pPr lvl="1" eaLnBrk="1" hangingPunct="1">
              <a:lnSpc>
                <a:spcPct val="90000"/>
              </a:lnSpc>
            </a:pPr>
            <a:r>
              <a:rPr lang="en-US" altLang="zh-CN" sz="2400" dirty="0"/>
              <a:t>Different parameter list</a:t>
            </a:r>
            <a:endParaRPr lang="en-US" altLang="zh-CN" sz="2400" dirty="0"/>
          </a:p>
          <a:p>
            <a:pPr lvl="1" eaLnBrk="1" hangingPunct="1">
              <a:lnSpc>
                <a:spcPct val="90000"/>
              </a:lnSpc>
            </a:pPr>
            <a:r>
              <a:rPr lang="en-US" altLang="zh-CN" sz="2400" dirty="0"/>
              <a:t>Defined "new" function that takes </a:t>
            </a:r>
            <a:br>
              <a:rPr lang="en-US" altLang="zh-CN" sz="2400" dirty="0"/>
            </a:br>
            <a:r>
              <a:rPr lang="en-US" altLang="zh-CN" sz="2400" dirty="0"/>
              <a:t>different parameters</a:t>
            </a:r>
            <a:endParaRPr lang="en-US" altLang="zh-CN" sz="2400" dirty="0"/>
          </a:p>
          <a:p>
            <a:pPr lvl="1" eaLnBrk="1" hangingPunct="1">
              <a:lnSpc>
                <a:spcPct val="90000"/>
              </a:lnSpc>
            </a:pPr>
            <a:r>
              <a:rPr lang="en-US" altLang="zh-CN" sz="2400" dirty="0"/>
              <a:t>Overloaded functions must have </a:t>
            </a:r>
            <a:br>
              <a:rPr lang="en-US" altLang="zh-CN" sz="2400" dirty="0"/>
            </a:br>
            <a:r>
              <a:rPr lang="en-US" altLang="zh-CN" sz="2400" dirty="0"/>
              <a:t>different signatures</a:t>
            </a:r>
            <a:endParaRPr lang="en-US" altLang="zh-CN" sz="24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charRg st="16" end="4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charRg st="45" end="6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charRg st="65" end="10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charRg st="103" end="11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5">
                                            <p:txEl>
                                              <p:charRg st="116" end="14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5">
                                            <p:txEl>
                                              <p:charRg st="141" end="19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5">
                                            <p:txEl>
                                              <p:charRg st="197" end="25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p:txBody>
          <a:bodyPr vert="horz" wrap="square" lIns="91440" tIns="45720" rIns="91440" bIns="45720" anchor="ctr" anchorCtr="0"/>
          <a:p>
            <a:pPr eaLnBrk="1" hangingPunct="1"/>
            <a:r>
              <a:rPr lang="en-US" altLang="zh-CN" dirty="0"/>
              <a:t>Multiple Inheritance</a:t>
            </a:r>
            <a:endParaRPr lang="en-US" altLang="zh-CN" dirty="0"/>
          </a:p>
        </p:txBody>
      </p:sp>
      <p:sp>
        <p:nvSpPr>
          <p:cNvPr id="4099" name="Rectangle 3"/>
          <p:cNvSpPr>
            <a:spLocks noGrp="1"/>
          </p:cNvSpPr>
          <p:nvPr>
            <p:ph idx="1"/>
          </p:nvPr>
        </p:nvSpPr>
        <p:spPr/>
        <p:txBody>
          <a:bodyPr vert="horz" wrap="square" lIns="91440" tIns="45720" rIns="91440" bIns="45720" anchor="t" anchorCtr="0"/>
          <a:p>
            <a:pPr eaLnBrk="1" hangingPunct="1">
              <a:lnSpc>
                <a:spcPct val="90000"/>
              </a:lnSpc>
            </a:pPr>
            <a:r>
              <a:rPr lang="en-US" altLang="zh-CN" sz="2800" dirty="0"/>
              <a:t>Derived class can have more than one</a:t>
            </a:r>
            <a:br>
              <a:rPr lang="en-US" altLang="zh-CN" sz="2800" dirty="0"/>
            </a:br>
            <a:r>
              <a:rPr lang="en-US" altLang="zh-CN" sz="2800" dirty="0"/>
              <a:t>base classes!</a:t>
            </a:r>
            <a:endParaRPr kumimoji="0" lang="en-US" altLang="zh-CN" sz="2800" b="0" i="0" u="none" strike="noStrike" kern="0" cap="none" spc="0" normalizeH="0" baseline="0" dirty="0">
              <a:solidFill>
                <a:schemeClr val="tx1"/>
              </a:solidFill>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bg2"/>
              </a:buClr>
              <a:buSzPct val="75000"/>
              <a:buFontTx/>
              <a:buNone/>
              <a:defRPr/>
            </a:pPr>
            <a:r>
              <a:rPr kumimoji="1" lang="en-US" altLang="zh-CN" sz="1800" b="1" noProof="0" dirty="0">
                <a:ln>
                  <a:noFill/>
                </a:ln>
                <a:solidFill>
                  <a:schemeClr val="bg2">
                    <a:lumMod val="60000"/>
                    <a:lumOff val="40000"/>
                  </a:schemeClr>
                </a:solidFill>
                <a:effectLst/>
                <a:uLnTx/>
                <a:uFillTx/>
                <a:sym typeface="+mn-ea"/>
              </a:rPr>
              <a:t>class</a:t>
            </a:r>
            <a:r>
              <a:rPr kumimoji="1" lang="en-US" altLang="zh-CN" sz="1800" b="1" noProof="0" dirty="0">
                <a:ln>
                  <a:noFill/>
                </a:ln>
                <a:effectLst/>
                <a:uLnTx/>
                <a:uFillTx/>
                <a:sym typeface="+mn-ea"/>
              </a:rPr>
              <a:t>  </a:t>
            </a:r>
            <a:r>
              <a:rPr kumimoji="1" lang="en-US" altLang="zh-CN" sz="1800" b="1" noProof="0" dirty="0" err="1">
                <a:ln>
                  <a:noFill/>
                </a:ln>
                <a:effectLst/>
                <a:uLnTx/>
                <a:uFillTx/>
                <a:sym typeface="+mn-ea"/>
              </a:rPr>
              <a:t>Drivedclassname</a:t>
            </a:r>
            <a:r>
              <a:rPr kumimoji="1" lang="en-US" altLang="zh-CN" sz="1800" b="1" noProof="0" dirty="0">
                <a:ln>
                  <a:noFill/>
                </a:ln>
                <a:effectLst/>
                <a:uLnTx/>
                <a:uFillTx/>
                <a:sym typeface="+mn-ea"/>
              </a:rPr>
              <a:t> : </a:t>
            </a:r>
            <a:r>
              <a:rPr kumimoji="1" lang="en-US" altLang="zh-CN" sz="1800" b="1" noProof="0" dirty="0" err="1">
                <a:ln>
                  <a:noFill/>
                </a:ln>
                <a:effectLst/>
                <a:uLnTx/>
                <a:uFillTx/>
                <a:sym typeface="+mn-ea"/>
              </a:rPr>
              <a:t>visibilitymode</a:t>
            </a:r>
            <a:r>
              <a:rPr kumimoji="1" lang="zh-CN" altLang="en-US" sz="1800" b="1" noProof="0" dirty="0">
                <a:ln>
                  <a:noFill/>
                </a:ln>
                <a:effectLst/>
                <a:uLnTx/>
                <a:uFillTx/>
                <a:sym typeface="+mn-ea"/>
              </a:rPr>
              <a:t> </a:t>
            </a:r>
            <a:r>
              <a:rPr kumimoji="1" lang="en-US" altLang="zh-CN" sz="1800" b="1" noProof="0" dirty="0">
                <a:ln>
                  <a:noFill/>
                </a:ln>
                <a:solidFill>
                  <a:srgbClr val="FF3300"/>
                </a:solidFill>
                <a:effectLst/>
                <a:uLnTx/>
                <a:uFillTx/>
                <a:sym typeface="+mn-ea"/>
              </a:rPr>
              <a:t>bassclassname1</a:t>
            </a:r>
            <a:r>
              <a:rPr kumimoji="1" lang="en-US" altLang="zh-CN" sz="1800" b="1" noProof="0" dirty="0">
                <a:ln>
                  <a:noFill/>
                </a:ln>
                <a:effectLst/>
                <a:uLnTx/>
                <a:uFillTx/>
                <a:sym typeface="+mn-ea"/>
              </a:rPr>
              <a:t> ,  </a:t>
            </a:r>
            <a:r>
              <a:rPr kumimoji="1" lang="en-US" altLang="zh-CN" sz="1800" b="1" noProof="0" dirty="0" err="1">
                <a:ln>
                  <a:noFill/>
                </a:ln>
                <a:effectLst/>
                <a:uLnTx/>
                <a:uFillTx/>
                <a:sym typeface="+mn-ea"/>
              </a:rPr>
              <a:t>visibilitymode</a:t>
            </a:r>
            <a:r>
              <a:rPr kumimoji="1" lang="en-US" altLang="zh-CN" sz="1800" b="1" noProof="0" dirty="0">
                <a:ln>
                  <a:noFill/>
                </a:ln>
                <a:effectLst/>
                <a:uLnTx/>
                <a:uFillTx/>
                <a:sym typeface="+mn-ea"/>
              </a:rPr>
              <a:t>  </a:t>
            </a:r>
            <a:r>
              <a:rPr kumimoji="1" lang="en-US" altLang="zh-CN" sz="1800" b="1" noProof="0" dirty="0">
                <a:ln>
                  <a:noFill/>
                </a:ln>
                <a:solidFill>
                  <a:srgbClr val="FF33CC"/>
                </a:solidFill>
                <a:effectLst/>
                <a:uLnTx/>
                <a:uFillTx/>
                <a:sym typeface="+mn-ea"/>
              </a:rPr>
              <a:t>baseclassname2</a:t>
            </a:r>
            <a:r>
              <a:rPr kumimoji="1" lang="en-US" altLang="zh-CN" sz="1800" b="1" noProof="0" dirty="0">
                <a:ln>
                  <a:noFill/>
                </a:ln>
                <a:effectLst/>
                <a:uLnTx/>
                <a:uFillTx/>
                <a:sym typeface="+mn-ea"/>
              </a:rPr>
              <a:t> ,  … , </a:t>
            </a:r>
            <a:r>
              <a:rPr kumimoji="1" lang="en-US" altLang="zh-CN" sz="1800" b="1" noProof="0" dirty="0" err="1">
                <a:ln>
                  <a:noFill/>
                </a:ln>
                <a:effectLst/>
                <a:uLnTx/>
                <a:uFillTx/>
                <a:sym typeface="+mn-ea"/>
              </a:rPr>
              <a:t>visibilitymose</a:t>
            </a:r>
            <a:r>
              <a:rPr kumimoji="1" lang="zh-CN" altLang="en-US" sz="1800" b="1" noProof="0" dirty="0">
                <a:ln>
                  <a:noFill/>
                </a:ln>
                <a:effectLst/>
                <a:uLnTx/>
                <a:uFillTx/>
                <a:sym typeface="+mn-ea"/>
              </a:rPr>
              <a:t>  </a:t>
            </a:r>
            <a:r>
              <a:rPr kumimoji="1" lang="en-US" altLang="zh-CN" sz="1800" b="1" noProof="0" dirty="0" err="1">
                <a:ln>
                  <a:noFill/>
                </a:ln>
                <a:solidFill>
                  <a:srgbClr val="FF9900"/>
                </a:solidFill>
                <a:effectLst/>
                <a:uLnTx/>
                <a:uFillTx/>
                <a:sym typeface="+mn-ea"/>
              </a:rPr>
              <a:t>baseclassnamen</a:t>
            </a:r>
            <a:endParaRPr kumimoji="1" lang="en-US" altLang="zh-CN" sz="1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
                <a:schemeClr val="bg2"/>
              </a:buClr>
              <a:buSzPct val="75000"/>
              <a:buFontTx/>
              <a:buNone/>
              <a:defRPr/>
            </a:pPr>
            <a:r>
              <a:rPr kumimoji="1" lang="en-US" altLang="zh-CN" sz="1800" b="1" noProof="0" dirty="0">
                <a:ln>
                  <a:noFill/>
                </a:ln>
                <a:effectLst/>
                <a:uLnTx/>
                <a:uFillTx/>
                <a:sym typeface="+mn-ea"/>
              </a:rPr>
              <a:t>    {  }</a:t>
            </a:r>
            <a:r>
              <a:rPr kumimoji="1" lang="zh-CN" altLang="en-US" sz="1800" b="1" noProof="0" dirty="0">
                <a:ln>
                  <a:noFill/>
                </a:ln>
                <a:effectLst/>
                <a:uLnTx/>
                <a:uFillTx/>
                <a:sym typeface="+mn-ea"/>
              </a:rPr>
              <a:t>；</a:t>
            </a:r>
            <a:endParaRPr kumimoji="1" lang="zh-CN" altLang="en-US" sz="1800" b="1" noProof="0" dirty="0">
              <a:ln>
                <a:noFill/>
              </a:ln>
              <a:effectLst/>
              <a:uLnTx/>
              <a:uFillTx/>
              <a:sym typeface="+mn-ea"/>
            </a:endParaRPr>
          </a:p>
          <a:p>
            <a:pPr marL="342900" marR="0" lvl="0" indent="-342900" algn="l" defTabSz="914400" rtl="0" eaLnBrk="0" fontAlgn="base" latinLnBrk="0" hangingPunct="0">
              <a:lnSpc>
                <a:spcPct val="80000"/>
              </a:lnSpc>
              <a:spcBef>
                <a:spcPct val="20000"/>
              </a:spcBef>
              <a:spcAft>
                <a:spcPct val="0"/>
              </a:spcAft>
              <a:buClr>
                <a:schemeClr val="bg2"/>
              </a:buClr>
              <a:buSzPct val="75000"/>
              <a:buFontTx/>
              <a:buNone/>
              <a:defRPr/>
            </a:pPr>
            <a:endParaRPr kumimoji="1" lang="zh-CN" altLang="en-US" sz="1800" b="1"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80000"/>
              </a:lnSpc>
              <a:spcBef>
                <a:spcPct val="20000"/>
              </a:spcBef>
              <a:spcAft>
                <a:spcPct val="0"/>
              </a:spcAft>
              <a:buClr>
                <a:schemeClr val="bg2"/>
              </a:buClr>
              <a:buSzPct val="75000"/>
              <a:defRPr/>
            </a:pPr>
            <a:r>
              <a:rPr lang="en-US" altLang="zh-CN" sz="2800" noProof="0" dirty="0">
                <a:ln>
                  <a:noFill/>
                </a:ln>
                <a:effectLst/>
                <a:uLnTx/>
                <a:uFillTx/>
                <a:sym typeface="+mn-ea"/>
              </a:rPr>
              <a:t>A class inherits the attributes of two or more classes.</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80000"/>
              </a:lnSpc>
              <a:spcBef>
                <a:spcPct val="20000"/>
              </a:spcBef>
              <a:spcAft>
                <a:spcPct val="0"/>
              </a:spcAft>
              <a:buClr>
                <a:schemeClr val="bg2"/>
              </a:buClr>
              <a:buSzPct val="75000"/>
              <a:defRPr/>
            </a:pPr>
            <a:r>
              <a:rPr lang="en-US" altLang="zh-CN" sz="2800" dirty="0"/>
              <a:t>Possibilities for ambiguity are endless!</a:t>
            </a:r>
            <a:endParaRPr lang="en-US" altLang="zh-CN" sz="2800" dirty="0"/>
          </a:p>
          <a:p>
            <a:pPr eaLnBrk="1" hangingPunct="1">
              <a:lnSpc>
                <a:spcPct val="90000"/>
              </a:lnSpc>
            </a:pPr>
            <a:r>
              <a:rPr lang="en-US" altLang="zh-CN" sz="2800" dirty="0"/>
              <a:t>Dangerous undertaking!</a:t>
            </a:r>
            <a:endParaRPr lang="en-US" altLang="zh-CN" sz="2800" dirty="0"/>
          </a:p>
          <a:p>
            <a:pPr lvl="1" eaLnBrk="1" hangingPunct="1">
              <a:lnSpc>
                <a:spcPct val="90000"/>
              </a:lnSpc>
            </a:pPr>
            <a:r>
              <a:rPr lang="en-US" altLang="zh-CN" sz="2400" dirty="0"/>
              <a:t>Some believe should never be used</a:t>
            </a:r>
            <a:endParaRPr lang="en-US" altLang="zh-CN" sz="2400" dirty="0"/>
          </a:p>
          <a:p>
            <a:pPr lvl="1" eaLnBrk="1" hangingPunct="1">
              <a:lnSpc>
                <a:spcPct val="90000"/>
              </a:lnSpc>
            </a:pPr>
            <a:r>
              <a:rPr lang="en-US" altLang="zh-CN" sz="2400" dirty="0"/>
              <a:t>Certainly should only be used by experienced</a:t>
            </a:r>
            <a:br>
              <a:rPr lang="en-US" altLang="zh-CN" sz="2400" dirty="0"/>
            </a:br>
            <a:r>
              <a:rPr lang="en-US" altLang="zh-CN" sz="2400" dirty="0"/>
              <a:t>programmers!</a:t>
            </a:r>
            <a:endParaRPr lang="en-US" altLang="zh-CN" sz="2400"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
          <p:cNvSpPr>
            <a:spLocks noGrp="1"/>
          </p:cNvSpPr>
          <p:nvPr>
            <p:ph idx="1"/>
          </p:nvPr>
        </p:nvSpPr>
        <p:spPr>
          <a:xfrm>
            <a:off x="685800" y="1268413"/>
            <a:ext cx="7772400" cy="4827587"/>
          </a:xfrm>
        </p:spPr>
        <p:txBody>
          <a:bodyPr vert="horz" wrap="square" lIns="91440" tIns="45720" rIns="91440" bIns="45720" anchor="t" anchorCtr="0"/>
          <a:p>
            <a:r>
              <a:rPr lang="en-US" altLang="zh-CN" dirty="0"/>
              <a:t>Class inherits the traits of both class A and class B according to the visibility mode, and add its own traits</a:t>
            </a:r>
            <a:endParaRPr lang="en-US" altLang="zh-CN" dirty="0"/>
          </a:p>
        </p:txBody>
      </p:sp>
      <p:sp>
        <p:nvSpPr>
          <p:cNvPr id="68612" name="Rectangle 4"/>
          <p:cNvSpPr/>
          <p:nvPr/>
        </p:nvSpPr>
        <p:spPr>
          <a:xfrm>
            <a:off x="2713038" y="4838700"/>
            <a:ext cx="4164012" cy="838200"/>
          </a:xfrm>
          <a:prstGeom prst="rect">
            <a:avLst/>
          </a:prstGeom>
          <a:solidFill>
            <a:srgbClr val="FFCC66"/>
          </a:solidFill>
          <a:ln w="9525" cap="flat" cmpd="sng">
            <a:solidFill>
              <a:schemeClr val="tx1"/>
            </a:solidFill>
            <a:prstDash val="solid"/>
            <a:miter/>
            <a:headEnd type="none" w="sm" len="med"/>
            <a:tailEnd type="none" w="med" len="med"/>
          </a:ln>
          <a:effectLst>
            <a:outerShdw dist="53882" dir="18900000"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t>class  C : public  A </a:t>
            </a:r>
            <a:r>
              <a:rPr lang="zh-CN" altLang="en-US" sz="2000" b="1" dirty="0"/>
              <a:t>，</a:t>
            </a:r>
            <a:r>
              <a:rPr lang="en-US" altLang="zh-CN" sz="2000" b="1" dirty="0"/>
              <a:t>public  B</a:t>
            </a:r>
            <a:endParaRPr lang="en-US" altLang="zh-CN" sz="2000" b="1" dirty="0"/>
          </a:p>
        </p:txBody>
      </p:sp>
      <p:grpSp>
        <p:nvGrpSpPr>
          <p:cNvPr id="2" name="Group 5"/>
          <p:cNvGrpSpPr/>
          <p:nvPr/>
        </p:nvGrpSpPr>
        <p:grpSpPr>
          <a:xfrm>
            <a:off x="2062163" y="2911475"/>
            <a:ext cx="5124450" cy="860425"/>
            <a:chOff x="1299" y="1834"/>
            <a:chExt cx="3228" cy="542"/>
          </a:xfrm>
        </p:grpSpPr>
        <p:sp>
          <p:nvSpPr>
            <p:cNvPr id="7176" name="Rectangle 6"/>
            <p:cNvSpPr/>
            <p:nvPr/>
          </p:nvSpPr>
          <p:spPr>
            <a:xfrm>
              <a:off x="1299" y="1834"/>
              <a:ext cx="1344" cy="542"/>
            </a:xfrm>
            <a:prstGeom prst="rect">
              <a:avLst/>
            </a:prstGeom>
            <a:solidFill>
              <a:srgbClr val="FF7C80"/>
            </a:solidFill>
            <a:ln w="9525" cap="flat" cmpd="sng">
              <a:solidFill>
                <a:schemeClr val="tx1"/>
              </a:solidFill>
              <a:prstDash val="solid"/>
              <a:miter/>
              <a:headEnd type="none" w="sm" len="med"/>
              <a:tailEnd type="none" w="med" len="med"/>
            </a:ln>
            <a:effectLst>
              <a:outerShdw dist="53882" dir="18900000"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lnSpc>
                  <a:spcPct val="80000"/>
                </a:lnSpc>
                <a:spcBef>
                  <a:spcPct val="0"/>
                </a:spcBef>
                <a:buClrTx/>
                <a:buSzTx/>
                <a:buFontTx/>
                <a:buNone/>
              </a:pPr>
              <a:r>
                <a:rPr lang="en-US" altLang="zh-CN" sz="2000" b="1" dirty="0"/>
                <a:t>class  A</a:t>
              </a:r>
              <a:endParaRPr lang="en-US" altLang="zh-CN" sz="2000" b="1" dirty="0"/>
            </a:p>
          </p:txBody>
        </p:sp>
        <p:sp>
          <p:nvSpPr>
            <p:cNvPr id="7177" name="Rectangle 7"/>
            <p:cNvSpPr/>
            <p:nvPr/>
          </p:nvSpPr>
          <p:spPr>
            <a:xfrm>
              <a:off x="3183" y="1834"/>
              <a:ext cx="1344" cy="528"/>
            </a:xfrm>
            <a:prstGeom prst="rect">
              <a:avLst/>
            </a:prstGeom>
            <a:solidFill>
              <a:srgbClr val="FFFF00"/>
            </a:solidFill>
            <a:ln w="9525" cap="flat" cmpd="sng">
              <a:solidFill>
                <a:schemeClr val="tx1"/>
              </a:solidFill>
              <a:prstDash val="solid"/>
              <a:miter/>
              <a:headEnd type="none" w="sm" len="med"/>
              <a:tailEnd type="none" w="med" len="med"/>
            </a:ln>
            <a:effectLst>
              <a:outerShdw dist="53882" dir="18900000"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000" b="1" dirty="0"/>
                <a:t>class  B </a:t>
              </a:r>
              <a:endParaRPr lang="en-US" altLang="zh-CN" sz="2000" b="1" dirty="0"/>
            </a:p>
          </p:txBody>
        </p:sp>
      </p:grpSp>
      <p:grpSp>
        <p:nvGrpSpPr>
          <p:cNvPr id="3" name="Group 8"/>
          <p:cNvGrpSpPr/>
          <p:nvPr/>
        </p:nvGrpSpPr>
        <p:grpSpPr>
          <a:xfrm>
            <a:off x="3124200" y="3752850"/>
            <a:ext cx="2990850" cy="1085850"/>
            <a:chOff x="1968" y="2364"/>
            <a:chExt cx="1884" cy="684"/>
          </a:xfrm>
        </p:grpSpPr>
        <p:sp>
          <p:nvSpPr>
            <p:cNvPr id="7174" name="Line 9"/>
            <p:cNvSpPr/>
            <p:nvPr/>
          </p:nvSpPr>
          <p:spPr>
            <a:xfrm>
              <a:off x="1968" y="2376"/>
              <a:ext cx="912" cy="672"/>
            </a:xfrm>
            <a:prstGeom prst="line">
              <a:avLst/>
            </a:prstGeom>
            <a:ln w="38100" cap="flat" cmpd="sng">
              <a:solidFill>
                <a:schemeClr val="tx1"/>
              </a:solidFill>
              <a:prstDash val="solid"/>
              <a:headEnd type="stealth" w="med" len="lg"/>
              <a:tailEnd type="none" w="med" len="lg"/>
            </a:ln>
            <a:effectLst>
              <a:outerShdw dist="40161" dir="1106096" algn="ctr" rotWithShape="0">
                <a:srgbClr val="808080"/>
              </a:outerShdw>
            </a:effectLst>
          </p:spPr>
        </p:sp>
        <p:sp>
          <p:nvSpPr>
            <p:cNvPr id="7175" name="Line 10"/>
            <p:cNvSpPr/>
            <p:nvPr/>
          </p:nvSpPr>
          <p:spPr>
            <a:xfrm flipH="1">
              <a:off x="2880" y="2364"/>
              <a:ext cx="972" cy="684"/>
            </a:xfrm>
            <a:prstGeom prst="line">
              <a:avLst/>
            </a:prstGeom>
            <a:ln w="38100" cap="flat" cmpd="sng">
              <a:solidFill>
                <a:schemeClr val="tx1"/>
              </a:solidFill>
              <a:prstDash val="solid"/>
              <a:headEnd type="stealth" w="med" len="lg"/>
              <a:tailEnd type="none" w="med" len="lg"/>
            </a:ln>
            <a:effectLst>
              <a:outerShdw dist="40161" dir="1106096" algn="ctr" rotWithShape="0">
                <a:srgbClr val="808080"/>
              </a:outerShdw>
            </a:effectLst>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17" presetClass="entr" presetSubtype="1"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ppt_x"/>
                                          </p:val>
                                        </p:tav>
                                        <p:tav tm="100000">
                                          <p:val>
                                            <p:strVal val="#ppt_x"/>
                                          </p:val>
                                        </p:tav>
                                      </p:tavLst>
                                    </p:anim>
                                    <p:anim calcmode="lin" valueType="num">
                                      <p:cBhvr>
                                        <p:cTn id="12" dur="500" fill="hold"/>
                                        <p:tgtEl>
                                          <p:spTgt spid="3"/>
                                        </p:tgtEl>
                                        <p:attrNameLst>
                                          <p:attrName>ppt_y</p:attrName>
                                        </p:attrNameLst>
                                      </p:cBhvr>
                                      <p:tavLst>
                                        <p:tav tm="0">
                                          <p:val>
                                            <p:strVal val="#ppt_y-#ppt_h/2"/>
                                          </p:val>
                                        </p:tav>
                                        <p:tav tm="100000">
                                          <p:val>
                                            <p:strVal val="#ppt_y"/>
                                          </p:val>
                                        </p:tav>
                                      </p:tavLst>
                                    </p:anim>
                                    <p:anim calcmode="lin" valueType="num">
                                      <p:cBhvr>
                                        <p:cTn id="13" dur="500" fill="hold"/>
                                        <p:tgtEl>
                                          <p:spTgt spid="3"/>
                                        </p:tgtEl>
                                        <p:attrNameLst>
                                          <p:attrName>ppt_w</p:attrName>
                                        </p:attrNameLst>
                                      </p:cBhvr>
                                      <p:tavLst>
                                        <p:tav tm="0">
                                          <p:val>
                                            <p:strVal val="#ppt_w"/>
                                          </p:val>
                                        </p:tav>
                                        <p:tav tm="100000">
                                          <p:val>
                                            <p:strVal val="#ppt_w"/>
                                          </p:val>
                                        </p:tav>
                                      </p:tavLst>
                                    </p:anim>
                                    <p:anim calcmode="lin" valueType="num">
                                      <p:cBhvr>
                                        <p:cTn id="14" dur="500" fill="hold"/>
                                        <p:tgtEl>
                                          <p:spTgt spid="3"/>
                                        </p:tgtEl>
                                        <p:attrNameLst>
                                          <p:attrName>ppt_h</p:attrName>
                                        </p:attrNameLst>
                                      </p:cBhvr>
                                      <p:tavLst>
                                        <p:tav tm="0">
                                          <p:val>
                                            <p:fltVal val="0.000000"/>
                                          </p:val>
                                        </p:tav>
                                        <p:tav tm="100000">
                                          <p:val>
                                            <p:strVal val="#ppt_h"/>
                                          </p:val>
                                        </p:tav>
                                      </p:tavLst>
                                    </p:anim>
                                  </p:childTnLst>
                                </p:cTn>
                              </p:par>
                            </p:childTnLst>
                          </p:cTn>
                        </p:par>
                        <p:par>
                          <p:cTn id="15" fill="hold">
                            <p:stCondLst>
                              <p:cond delay="2000"/>
                            </p:stCondLst>
                            <p:childTnLst>
                              <p:par>
                                <p:cTn id="16" presetID="4" presetClass="entr" presetSubtype="32" fill="hold" grpId="0" nodeType="afterEffect">
                                  <p:stCondLst>
                                    <p:cond delay="1000"/>
                                  </p:stCondLst>
                                  <p:childTnLst>
                                    <p:set>
                                      <p:cBhvr>
                                        <p:cTn id="17" dur="1" fill="hold">
                                          <p:stCondLst>
                                            <p:cond delay="0"/>
                                          </p:stCondLst>
                                        </p:cTn>
                                        <p:tgtEl>
                                          <p:spTgt spid="68612"/>
                                        </p:tgtEl>
                                        <p:attrNameLst>
                                          <p:attrName>style.visibility</p:attrName>
                                        </p:attrNameLst>
                                      </p:cBhvr>
                                      <p:to>
                                        <p:strVal val="visible"/>
                                      </p:to>
                                    </p:set>
                                    <p:animEffect transition="in" filter="box(out)">
                                      <p:cBhvr>
                                        <p:cTn id="18"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Box 3"/>
          <p:cNvSpPr txBox="1"/>
          <p:nvPr/>
        </p:nvSpPr>
        <p:spPr>
          <a:xfrm>
            <a:off x="500063" y="714375"/>
            <a:ext cx="8215312"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Class A</a:t>
            </a:r>
            <a:endParaRPr lang="en-US" altLang="zh-CN" sz="1800" dirty="0"/>
          </a:p>
          <a:p>
            <a:pPr marL="0" lvl="0" indent="0" eaLnBrk="1" hangingPunct="1">
              <a:spcBef>
                <a:spcPct val="0"/>
              </a:spcBef>
              <a:buClrTx/>
              <a:buSzTx/>
              <a:buFontTx/>
              <a:buNone/>
            </a:pPr>
            <a:r>
              <a:rPr lang="en-US" altLang="zh-CN" sz="1800" dirty="0"/>
              <a:t>{ </a:t>
            </a:r>
            <a:endParaRPr lang="en-US" altLang="zh-CN" sz="1800" dirty="0"/>
          </a:p>
          <a:p>
            <a:pPr marL="0" lvl="0" indent="0" eaLnBrk="1" hangingPunct="1">
              <a:spcBef>
                <a:spcPct val="0"/>
              </a:spcBef>
              <a:buClrTx/>
              <a:buSzTx/>
              <a:buFontTx/>
              <a:buNone/>
            </a:pPr>
            <a:r>
              <a:rPr lang="en-US" altLang="zh-CN" sz="1800" dirty="0"/>
              <a:t>     public:</a:t>
            </a:r>
            <a:endParaRPr lang="en-US" altLang="zh-CN" sz="1800" dirty="0"/>
          </a:p>
          <a:p>
            <a:pPr marL="0" lvl="0" indent="0" eaLnBrk="1" hangingPunct="1">
              <a:spcBef>
                <a:spcPct val="0"/>
              </a:spcBef>
              <a:buClrTx/>
              <a:buSzTx/>
              <a:buFontTx/>
              <a:buNone/>
            </a:pPr>
            <a:r>
              <a:rPr lang="en-US" altLang="zh-CN" sz="1800" dirty="0"/>
              <a:t>            void display()</a:t>
            </a:r>
            <a:endParaRPr lang="en-US" altLang="zh-CN" sz="1800" dirty="0"/>
          </a:p>
          <a:p>
            <a:pPr marL="0" lvl="0" indent="0" eaLnBrk="1" hangingPunct="1">
              <a:spcBef>
                <a:spcPct val="0"/>
              </a:spcBef>
              <a:buClrTx/>
              <a:buSzTx/>
              <a:buFontTx/>
              <a:buNone/>
            </a:pPr>
            <a:r>
              <a:rPr lang="en-US" altLang="zh-CN" sz="1800" dirty="0"/>
              <a:t>             {</a:t>
            </a:r>
            <a:endParaRPr lang="en-US" altLang="zh-CN" sz="1800" dirty="0"/>
          </a:p>
          <a:p>
            <a:pPr marL="0" lvl="0" indent="0" eaLnBrk="1" hangingPunct="1">
              <a:spcBef>
                <a:spcPct val="0"/>
              </a:spcBef>
              <a:buClrTx/>
              <a:buSzTx/>
              <a:buFontTx/>
              <a:buNone/>
            </a:pPr>
            <a:r>
              <a:rPr lang="en-US" altLang="zh-CN" sz="1800" dirty="0"/>
              <a:t>                    cout&lt;&lt;“Class A”&lt;&lt;endl;</a:t>
            </a:r>
            <a:endParaRPr lang="en-US" altLang="zh-CN" sz="1800" dirty="0"/>
          </a:p>
          <a:p>
            <a:pPr marL="0" lvl="0" indent="0" eaLnBrk="1" hangingPunct="1">
              <a:spcBef>
                <a:spcPct val="0"/>
              </a:spcBef>
              <a:buClrTx/>
              <a:buSzTx/>
              <a:buFontTx/>
              <a:buNone/>
            </a:pPr>
            <a:r>
              <a:rPr lang="en-US" altLang="zh-CN" sz="1800" dirty="0"/>
              <a:t>             }</a:t>
            </a:r>
            <a:endParaRPr lang="en-US" altLang="zh-CN" sz="1800" dirty="0"/>
          </a:p>
          <a:p>
            <a:pPr marL="0" lvl="0" indent="0" eaLnBrk="1" hangingPunct="1">
              <a:spcBef>
                <a:spcPct val="0"/>
              </a:spcBef>
              <a:buClrTx/>
              <a:buSzTx/>
              <a:buFontTx/>
              <a:buNone/>
            </a:pPr>
            <a:r>
              <a:rPr lang="en-US" altLang="zh-CN" sz="1800" dirty="0"/>
              <a:t>};</a:t>
            </a:r>
            <a:endParaRPr lang="zh-CN" altLang="en-US" sz="1800" dirty="0"/>
          </a:p>
        </p:txBody>
      </p:sp>
      <p:sp>
        <p:nvSpPr>
          <p:cNvPr id="5" name="矩形 4"/>
          <p:cNvSpPr/>
          <p:nvPr/>
        </p:nvSpPr>
        <p:spPr>
          <a:xfrm>
            <a:off x="500063" y="3076575"/>
            <a:ext cx="4572000"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Class B</a:t>
            </a:r>
            <a:endParaRPr lang="en-US" altLang="zh-CN" sz="1800" dirty="0"/>
          </a:p>
          <a:p>
            <a:pPr marL="0" lvl="0" indent="0" eaLnBrk="1" hangingPunct="1">
              <a:spcBef>
                <a:spcPct val="0"/>
              </a:spcBef>
              <a:buClrTx/>
              <a:buSzTx/>
              <a:buFontTx/>
              <a:buNone/>
            </a:pPr>
            <a:r>
              <a:rPr lang="en-US" altLang="zh-CN" sz="1800" dirty="0"/>
              <a:t>{ </a:t>
            </a:r>
            <a:endParaRPr lang="en-US" altLang="zh-CN" sz="1800" dirty="0"/>
          </a:p>
          <a:p>
            <a:pPr marL="0" lvl="0" indent="0" eaLnBrk="1" hangingPunct="1">
              <a:spcBef>
                <a:spcPct val="0"/>
              </a:spcBef>
              <a:buClrTx/>
              <a:buSzTx/>
              <a:buFontTx/>
              <a:buNone/>
            </a:pPr>
            <a:r>
              <a:rPr lang="en-US" altLang="zh-CN" sz="1800" dirty="0"/>
              <a:t>     public:</a:t>
            </a:r>
            <a:endParaRPr lang="en-US" altLang="zh-CN" sz="1800" dirty="0"/>
          </a:p>
          <a:p>
            <a:pPr marL="0" lvl="0" indent="0" eaLnBrk="1" hangingPunct="1">
              <a:spcBef>
                <a:spcPct val="0"/>
              </a:spcBef>
              <a:buClrTx/>
              <a:buSzTx/>
              <a:buFontTx/>
              <a:buNone/>
            </a:pPr>
            <a:r>
              <a:rPr lang="en-US" altLang="zh-CN" sz="1800" dirty="0"/>
              <a:t>            void display()</a:t>
            </a:r>
            <a:endParaRPr lang="en-US" altLang="zh-CN" sz="1800" dirty="0"/>
          </a:p>
          <a:p>
            <a:pPr marL="0" lvl="0" indent="0" eaLnBrk="1" hangingPunct="1">
              <a:spcBef>
                <a:spcPct val="0"/>
              </a:spcBef>
              <a:buClrTx/>
              <a:buSzTx/>
              <a:buFontTx/>
              <a:buNone/>
            </a:pPr>
            <a:r>
              <a:rPr lang="en-US" altLang="zh-CN" sz="1800" dirty="0"/>
              <a:t>             {</a:t>
            </a:r>
            <a:endParaRPr lang="en-US" altLang="zh-CN" sz="1800" dirty="0"/>
          </a:p>
          <a:p>
            <a:pPr marL="0" lvl="0" indent="0" eaLnBrk="1" hangingPunct="1">
              <a:spcBef>
                <a:spcPct val="0"/>
              </a:spcBef>
              <a:buClrTx/>
              <a:buSzTx/>
              <a:buFontTx/>
              <a:buNone/>
            </a:pPr>
            <a:r>
              <a:rPr lang="en-US" altLang="zh-CN" sz="1800" dirty="0"/>
              <a:t>                    cout&lt;&lt;“Class B”&lt;&lt;endl;</a:t>
            </a:r>
            <a:endParaRPr lang="en-US" altLang="zh-CN" sz="1800" dirty="0"/>
          </a:p>
          <a:p>
            <a:pPr marL="0" lvl="0" indent="0" eaLnBrk="1" hangingPunct="1">
              <a:spcBef>
                <a:spcPct val="0"/>
              </a:spcBef>
              <a:buClrTx/>
              <a:buSzTx/>
              <a:buFontTx/>
              <a:buNone/>
            </a:pPr>
            <a:r>
              <a:rPr lang="en-US" altLang="zh-CN" sz="1800" dirty="0"/>
              <a:t>             }</a:t>
            </a:r>
            <a:endParaRPr lang="en-US" altLang="zh-CN" sz="1800" dirty="0"/>
          </a:p>
          <a:p>
            <a:pPr marL="0" lvl="0" indent="0" eaLnBrk="1" hangingPunct="1">
              <a:spcBef>
                <a:spcPct val="0"/>
              </a:spcBef>
              <a:buClrTx/>
              <a:buSzTx/>
              <a:buFontTx/>
              <a:buNone/>
            </a:pPr>
            <a:r>
              <a:rPr lang="en-US" altLang="zh-CN" sz="1800" dirty="0"/>
              <a:t>};</a:t>
            </a:r>
            <a:endParaRPr lang="zh-CN" altLang="en-US" sz="1800" dirty="0"/>
          </a:p>
        </p:txBody>
      </p:sp>
      <p:sp>
        <p:nvSpPr>
          <p:cNvPr id="6" name="矩形 5"/>
          <p:cNvSpPr/>
          <p:nvPr/>
        </p:nvSpPr>
        <p:spPr>
          <a:xfrm>
            <a:off x="571500" y="5505450"/>
            <a:ext cx="4572000" cy="923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Class C : public A, public B</a:t>
            </a:r>
            <a:endParaRPr lang="en-US" altLang="zh-CN" sz="1800" dirty="0"/>
          </a:p>
          <a:p>
            <a:pPr marL="0" lvl="0" indent="0" eaLnBrk="1" hangingPunct="1">
              <a:spcBef>
                <a:spcPct val="0"/>
              </a:spcBef>
              <a:buClrTx/>
              <a:buSzTx/>
              <a:buFontTx/>
              <a:buNone/>
            </a:pPr>
            <a:r>
              <a:rPr lang="en-US" altLang="zh-CN" sz="1800" dirty="0"/>
              <a:t>{ </a:t>
            </a:r>
            <a:endParaRPr lang="en-US" altLang="zh-CN" sz="1800" dirty="0"/>
          </a:p>
          <a:p>
            <a:pPr marL="0" lvl="0" indent="0" eaLnBrk="1" hangingPunct="1">
              <a:spcBef>
                <a:spcPct val="0"/>
              </a:spcBef>
              <a:buClrTx/>
              <a:buSzTx/>
              <a:buFontTx/>
              <a:buNone/>
            </a:pPr>
            <a:r>
              <a:rPr lang="en-US" altLang="zh-CN" sz="1800" dirty="0"/>
              <a:t> };</a:t>
            </a:r>
            <a:endParaRPr lang="zh-CN" altLang="en-US" sz="1800" dirty="0"/>
          </a:p>
        </p:txBody>
      </p:sp>
      <p:sp>
        <p:nvSpPr>
          <p:cNvPr id="7" name="矩形 6"/>
          <p:cNvSpPr/>
          <p:nvPr/>
        </p:nvSpPr>
        <p:spPr>
          <a:xfrm>
            <a:off x="5072063" y="571500"/>
            <a:ext cx="4572000" cy="1754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int main()</a:t>
            </a:r>
            <a:endParaRPr lang="en-US" altLang="zh-CN" sz="1800" dirty="0"/>
          </a:p>
          <a:p>
            <a:pPr marL="0" lvl="0" indent="0" eaLnBrk="1" hangingPunct="1">
              <a:spcBef>
                <a:spcPct val="0"/>
              </a:spcBef>
              <a:buClrTx/>
              <a:buSzTx/>
              <a:buFontTx/>
              <a:buNone/>
            </a:pPr>
            <a:r>
              <a:rPr lang="en-US" altLang="zh-CN" sz="1800" dirty="0"/>
              <a:t>{</a:t>
            </a:r>
            <a:endParaRPr lang="en-US" altLang="zh-CN" sz="1800" dirty="0"/>
          </a:p>
          <a:p>
            <a:pPr marL="0" lvl="0" indent="0" eaLnBrk="1" hangingPunct="1">
              <a:spcBef>
                <a:spcPct val="0"/>
              </a:spcBef>
              <a:buClrTx/>
              <a:buSzTx/>
              <a:buFontTx/>
              <a:buNone/>
            </a:pPr>
            <a:r>
              <a:rPr lang="en-US" altLang="zh-CN" sz="1800" dirty="0"/>
              <a:t>     C objc;</a:t>
            </a:r>
            <a:endParaRPr lang="en-US" altLang="zh-CN" sz="1800" dirty="0"/>
          </a:p>
          <a:p>
            <a:pPr marL="0" lvl="0" indent="0" eaLnBrk="1" hangingPunct="1">
              <a:spcBef>
                <a:spcPct val="0"/>
              </a:spcBef>
              <a:buClrTx/>
              <a:buSzTx/>
              <a:buFontTx/>
              <a:buNone/>
            </a:pPr>
            <a:r>
              <a:rPr lang="en-US" altLang="zh-CN" sz="1800" dirty="0"/>
              <a:t>     objc.display();</a:t>
            </a:r>
            <a:endParaRPr lang="en-US" altLang="zh-CN" sz="1800" dirty="0"/>
          </a:p>
          <a:p>
            <a:pPr marL="0" lvl="0" indent="0" eaLnBrk="1" hangingPunct="1">
              <a:spcBef>
                <a:spcPct val="0"/>
              </a:spcBef>
              <a:buClrTx/>
              <a:buSzTx/>
              <a:buFontTx/>
              <a:buNone/>
            </a:pPr>
            <a:r>
              <a:rPr lang="en-US" altLang="zh-CN" sz="1800" dirty="0"/>
              <a:t>     return 0;</a:t>
            </a:r>
            <a:endParaRPr lang="en-US" altLang="zh-CN" sz="1800" dirty="0"/>
          </a:p>
          <a:p>
            <a:pPr marL="0" lvl="0" indent="0" eaLnBrk="1" hangingPunct="1">
              <a:spcBef>
                <a:spcPct val="0"/>
              </a:spcBef>
              <a:buClrTx/>
              <a:buSzTx/>
              <a:buFontTx/>
              <a:buNone/>
            </a:pPr>
            <a:r>
              <a:rPr lang="en-US" altLang="zh-CN" sz="1800" dirty="0"/>
              <a:t>}</a:t>
            </a:r>
            <a:endParaRPr lang="zh-CN" altLang="en-US" sz="1800" dirty="0"/>
          </a:p>
        </p:txBody>
      </p:sp>
      <p:sp>
        <p:nvSpPr>
          <p:cNvPr id="8" name="TextBox 7"/>
          <p:cNvSpPr txBox="1"/>
          <p:nvPr/>
        </p:nvSpPr>
        <p:spPr>
          <a:xfrm>
            <a:off x="5376863" y="1408113"/>
            <a:ext cx="2071687" cy="36830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objc. A::display();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323719" y="2204750"/>
            <a:ext cx="8568952" cy="3600400"/>
          </a:xfrm>
        </p:spPr>
        <p:txBody>
          <a:bodyPr/>
          <a:lstStyle/>
          <a:p>
            <a:pPr marL="514350" indent="-514350" eaLnBrk="1" hangingPunct="1">
              <a:spcBef>
                <a:spcPts val="1200"/>
              </a:spcBef>
              <a:buFont typeface="+mj-lt"/>
              <a:buAutoNum type="arabicPeriod"/>
            </a:pPr>
            <a:r>
              <a:rPr lang="zh-CN" altLang="en-US" sz="2200" dirty="0"/>
              <a:t>Derived classes must be responsible for providing initialization parameters for the constructor of each base class. The methods and principles of construction are the same as single inheritance.</a:t>
            </a:r>
            <a:endParaRPr lang="zh-CN" altLang="en-US" sz="2200" dirty="0"/>
          </a:p>
          <a:p>
            <a:pPr marL="514350" indent="-514350" algn="l" eaLnBrk="1" hangingPunct="1">
              <a:spcBef>
                <a:spcPts val="1200"/>
              </a:spcBef>
              <a:buFont typeface="+mj-lt"/>
              <a:buAutoNum type="arabicPeriod"/>
            </a:pPr>
            <a:r>
              <a:rPr lang="zh-CN" altLang="en-US" sz="2200" dirty="0"/>
              <a:t>The calling order of constructors is still the base class first, then the object members, and then the constructor of the derived class.</a:t>
            </a:r>
            <a:endParaRPr lang="zh-CN" altLang="en-US" sz="2200" dirty="0"/>
          </a:p>
          <a:p>
            <a:pPr marL="514350" indent="-514350" eaLnBrk="1" hangingPunct="1">
              <a:spcBef>
                <a:spcPts val="1200"/>
              </a:spcBef>
              <a:buFont typeface="+mj-lt"/>
              <a:buAutoNum type="arabicPeriod"/>
            </a:pPr>
            <a:r>
              <a:rPr lang="zh-CN" altLang="en-US" sz="2200" dirty="0"/>
              <a:t>The order in which base class constructors are called is the same as the order </a:t>
            </a:r>
            <a:r>
              <a:rPr lang="en-US" altLang="zh-CN" sz="2200" dirty="0"/>
              <a:t>of </a:t>
            </a:r>
            <a:r>
              <a:rPr lang="zh-CN" altLang="en-US" sz="2200" dirty="0"/>
              <a:t>declar</a:t>
            </a:r>
            <a:r>
              <a:rPr lang="en-US" altLang="zh-CN" sz="2200" dirty="0"/>
              <a:t>ring, </a:t>
            </a:r>
            <a:r>
              <a:rPr lang="zh-CN" altLang="en-US" sz="2200" dirty="0"/>
              <a:t>regardless of their order in the initialization list of the derived class constructor.</a:t>
            </a:r>
            <a:endParaRPr lang="zh-CN" altLang="en-US" sz="2200" dirty="0"/>
          </a:p>
          <a:p>
            <a:pPr marL="514350" indent="-514350" eaLnBrk="1" hangingPunct="1">
              <a:spcBef>
                <a:spcPts val="1200"/>
              </a:spcBef>
              <a:buFont typeface="+mj-lt"/>
              <a:buAutoNum type="arabicPeriod"/>
            </a:pPr>
            <a:r>
              <a:rPr lang="en-US" altLang="zh-CN" sz="2200" dirty="0"/>
              <a:t>The calling of destructors are in reverse order of constructors. </a:t>
            </a:r>
            <a:endParaRPr lang="en-US" altLang="zh-CN" sz="2200" dirty="0"/>
          </a:p>
        </p:txBody>
      </p:sp>
      <p:sp>
        <p:nvSpPr>
          <p:cNvPr id="2" name="标题 1"/>
          <p:cNvSpPr/>
          <p:nvPr>
            <p:ph type="title"/>
          </p:nvPr>
        </p:nvSpPr>
        <p:spPr/>
        <p:txBody>
          <a:bodyPr/>
          <a:p>
            <a:r>
              <a:rPr lang="zh-CN" altLang="en-US"/>
              <a:t>Multiple inheritance constructors and destructors</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additive="base">
                                        <p:cTn id="19"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67">
                                            <p:txEl>
                                              <p:pRg st="3" end="3"/>
                                            </p:txEl>
                                          </p:spTgt>
                                        </p:tgtEl>
                                        <p:attrNameLst>
                                          <p:attrName>style.visibility</p:attrName>
                                        </p:attrNameLst>
                                      </p:cBhvr>
                                      <p:to>
                                        <p:strVal val="visible"/>
                                      </p:to>
                                    </p:set>
                                    <p:anim calcmode="lin" valueType="num">
                                      <p:cBhvr additive="base">
                                        <p:cTn id="25"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055" y="492136"/>
            <a:ext cx="3816424" cy="6369376"/>
          </a:xfrm>
        </p:spPr>
        <p:txBody>
          <a:bodyPr/>
          <a:lstStyle/>
          <a:p>
            <a:pPr marL="0" indent="0">
              <a:buNone/>
            </a:pPr>
            <a:r>
              <a:rPr lang="en-US" altLang="zh-CN" sz="1400" b="1" dirty="0"/>
              <a:t>#include &lt;</a:t>
            </a:r>
            <a:r>
              <a:rPr lang="en-US" altLang="zh-CN" sz="1400" b="1" dirty="0" err="1"/>
              <a:t>iostream</a:t>
            </a:r>
            <a:r>
              <a:rPr lang="en-US" altLang="zh-CN" sz="1400" b="1" dirty="0"/>
              <a:t>&gt;</a:t>
            </a:r>
            <a:endParaRPr lang="zh-CN" altLang="zh-CN" sz="1400" b="1" dirty="0"/>
          </a:p>
          <a:p>
            <a:pPr marL="0" indent="0">
              <a:buNone/>
            </a:pPr>
            <a:r>
              <a:rPr lang="en-US" altLang="zh-CN" sz="1400" b="1" dirty="0"/>
              <a:t>using namespace </a:t>
            </a:r>
            <a:r>
              <a:rPr lang="en-US" altLang="zh-CN" sz="1400" b="1" dirty="0" err="1"/>
              <a:t>std</a:t>
            </a:r>
            <a:r>
              <a:rPr lang="en-US" altLang="zh-CN" sz="1400" b="1" dirty="0"/>
              <a:t>;</a:t>
            </a:r>
            <a:endParaRPr lang="zh-CN" altLang="zh-CN" sz="1400" b="1" dirty="0"/>
          </a:p>
          <a:p>
            <a:pPr marL="0" indent="0">
              <a:buNone/>
            </a:pPr>
            <a:r>
              <a:rPr lang="en-US" altLang="zh-CN" sz="1400" b="1" dirty="0">
                <a:solidFill>
                  <a:srgbClr val="FF0000"/>
                </a:solidFill>
              </a:rPr>
              <a:t>class Base1</a:t>
            </a:r>
            <a:r>
              <a:rPr lang="en-US" altLang="zh-CN" sz="1400" b="1" dirty="0"/>
              <a:t>{</a:t>
            </a:r>
            <a:endParaRPr lang="zh-CN" altLang="zh-CN" sz="1400" b="1" dirty="0"/>
          </a:p>
          <a:p>
            <a:pPr marL="0" indent="0">
              <a:buNone/>
            </a:pPr>
            <a:r>
              <a:rPr lang="en-US" altLang="zh-CN" sz="1400" b="1" dirty="0"/>
              <a:t>private:</a:t>
            </a:r>
            <a:endParaRPr lang="zh-CN" altLang="zh-CN" sz="1400" b="1" dirty="0"/>
          </a:p>
          <a:p>
            <a:pPr marL="0" indent="0">
              <a:buNone/>
            </a:pPr>
            <a:r>
              <a:rPr lang="en-US" altLang="zh-CN" sz="1400" b="1" dirty="0"/>
              <a:t>    </a:t>
            </a:r>
            <a:r>
              <a:rPr lang="en-US" altLang="zh-CN" sz="1400" b="1" dirty="0" err="1"/>
              <a:t>int</a:t>
            </a:r>
            <a:r>
              <a:rPr lang="en-US" altLang="zh-CN" sz="1400" b="1" dirty="0"/>
              <a:t> x;</a:t>
            </a:r>
            <a:endParaRPr lang="zh-CN" altLang="zh-CN" sz="1400" b="1" dirty="0"/>
          </a:p>
          <a:p>
            <a:pPr marL="0" indent="0">
              <a:buNone/>
            </a:pPr>
            <a:r>
              <a:rPr lang="en-US" altLang="zh-CN" sz="1400" b="1" dirty="0"/>
              <a:t>public:</a:t>
            </a:r>
            <a:endParaRPr lang="zh-CN" altLang="zh-CN" sz="1400" b="1" dirty="0"/>
          </a:p>
          <a:p>
            <a:pPr marL="0" indent="0">
              <a:buNone/>
            </a:pPr>
            <a:r>
              <a:rPr lang="en-US" altLang="zh-CN" sz="1400" b="1" dirty="0"/>
              <a:t>    Base1(</a:t>
            </a:r>
            <a:r>
              <a:rPr lang="en-US" altLang="zh-CN" sz="1400" b="1" dirty="0" err="1"/>
              <a:t>int</a:t>
            </a:r>
            <a:r>
              <a:rPr lang="en-US" altLang="zh-CN" sz="1400" b="1" dirty="0"/>
              <a:t> a=1){</a:t>
            </a:r>
            <a:endParaRPr lang="zh-CN" altLang="zh-CN" sz="1400" b="1" dirty="0"/>
          </a:p>
          <a:p>
            <a:pPr marL="0" indent="0">
              <a:buNone/>
            </a:pPr>
            <a:r>
              <a:rPr lang="en-US" altLang="zh-CN" sz="1400" b="1" dirty="0"/>
              <a:t>        x=a;</a:t>
            </a:r>
            <a:endParaRPr lang="zh-CN" altLang="zh-CN" sz="1400" b="1" dirty="0"/>
          </a:p>
          <a:p>
            <a:pPr marL="0" indent="0">
              <a:buNone/>
            </a:pPr>
            <a:r>
              <a:rPr lang="en-US" altLang="zh-CN" sz="1400" b="1" dirty="0"/>
              <a:t>        </a:t>
            </a:r>
            <a:r>
              <a:rPr lang="en-US" altLang="zh-CN" sz="1400" b="1" dirty="0" err="1">
                <a:solidFill>
                  <a:srgbClr val="0000CC"/>
                </a:solidFill>
              </a:rPr>
              <a:t>cout</a:t>
            </a:r>
            <a:r>
              <a:rPr lang="en-US" altLang="zh-CN" sz="1400" b="1" dirty="0">
                <a:solidFill>
                  <a:srgbClr val="0000CC"/>
                </a:solidFill>
              </a:rPr>
              <a:t>&lt;&lt;"Base1 constructor x=“</a:t>
            </a:r>
            <a:endParaRPr lang="en-US" altLang="zh-CN" sz="1400" b="1" dirty="0">
              <a:solidFill>
                <a:srgbClr val="0000CC"/>
              </a:solidFill>
            </a:endParaRPr>
          </a:p>
          <a:p>
            <a:pPr marL="0" indent="0">
              <a:buNone/>
            </a:pPr>
            <a:r>
              <a:rPr lang="en-US" altLang="zh-CN" sz="1400" b="1" dirty="0">
                <a:solidFill>
                  <a:srgbClr val="0000CC"/>
                </a:solidFill>
              </a:rPr>
              <a:t>               &lt;&lt;x&lt;&lt;</a:t>
            </a:r>
            <a:r>
              <a:rPr lang="en-US" altLang="zh-CN" sz="1400" b="1" dirty="0" err="1">
                <a:solidFill>
                  <a:srgbClr val="0000CC"/>
                </a:solidFill>
              </a:rPr>
              <a:t>endl</a:t>
            </a:r>
            <a:r>
              <a:rPr lang="en-US" altLang="zh-CN" sz="1400" b="1" dirty="0">
                <a:solidFill>
                  <a:srgbClr val="0000CC"/>
                </a:solidFill>
              </a:rPr>
              <a:t>; </a:t>
            </a:r>
            <a:r>
              <a:rPr lang="en-US" altLang="zh-CN" sz="1400" b="1" dirty="0"/>
              <a:t>}</a:t>
            </a:r>
            <a:endParaRPr lang="zh-CN" altLang="zh-CN" sz="1400" b="1" dirty="0"/>
          </a:p>
          <a:p>
            <a:pPr marL="0" indent="0">
              <a:buNone/>
            </a:pPr>
            <a:r>
              <a:rPr lang="en-US" altLang="zh-CN" sz="1400" b="1" dirty="0"/>
              <a:t>    ~Base1(){ </a:t>
            </a:r>
            <a:endParaRPr lang="en-US" altLang="zh-CN" sz="1400" b="1" dirty="0"/>
          </a:p>
          <a:p>
            <a:pPr marL="0" indent="0">
              <a:buNone/>
            </a:pPr>
            <a:r>
              <a:rPr lang="en-US" altLang="zh-CN" sz="1400" b="1" dirty="0">
                <a:solidFill>
                  <a:srgbClr val="0000CC"/>
                </a:solidFill>
              </a:rPr>
              <a:t>        </a:t>
            </a:r>
            <a:r>
              <a:rPr lang="en-US" altLang="zh-CN" sz="1400" b="1" dirty="0" err="1">
                <a:solidFill>
                  <a:srgbClr val="0000CC"/>
                </a:solidFill>
              </a:rPr>
              <a:t>cout</a:t>
            </a:r>
            <a:r>
              <a:rPr lang="en-US" altLang="zh-CN" sz="1400" b="1" dirty="0">
                <a:solidFill>
                  <a:srgbClr val="0000CC"/>
                </a:solidFill>
              </a:rPr>
              <a:t>&lt;&lt;"Base1 destructor..."&lt;&lt;</a:t>
            </a:r>
            <a:r>
              <a:rPr lang="en-US" altLang="zh-CN" sz="1400" b="1" dirty="0" err="1">
                <a:solidFill>
                  <a:srgbClr val="0000CC"/>
                </a:solidFill>
              </a:rPr>
              <a:t>endl</a:t>
            </a:r>
            <a:r>
              <a:rPr lang="en-US" altLang="zh-CN" sz="1400" b="1" dirty="0">
                <a:solidFill>
                  <a:srgbClr val="0000CC"/>
                </a:solidFill>
              </a:rPr>
              <a:t>; </a:t>
            </a:r>
            <a:r>
              <a:rPr lang="en-US" altLang="zh-CN" sz="1400" b="1" dirty="0"/>
              <a:t>}</a:t>
            </a:r>
            <a:endParaRPr lang="zh-CN" altLang="zh-CN" sz="1400" b="1" dirty="0"/>
          </a:p>
          <a:p>
            <a:pPr marL="0" indent="0">
              <a:buNone/>
            </a:pPr>
            <a:r>
              <a:rPr lang="en-US" altLang="zh-CN" sz="1400" b="1" dirty="0"/>
              <a:t>};</a:t>
            </a:r>
            <a:endParaRPr lang="en-US" altLang="zh-CN" sz="1400" b="1" dirty="0"/>
          </a:p>
          <a:p>
            <a:pPr marL="0" indent="0">
              <a:buNone/>
            </a:pPr>
            <a:r>
              <a:rPr lang="en-US" altLang="zh-CN" sz="1400" b="1" dirty="0">
                <a:solidFill>
                  <a:srgbClr val="FF0000"/>
                </a:solidFill>
              </a:rPr>
              <a:t>class Base2</a:t>
            </a:r>
            <a:r>
              <a:rPr lang="en-US" altLang="zh-CN" sz="1400" b="1" dirty="0"/>
              <a:t>{</a:t>
            </a:r>
            <a:endParaRPr lang="zh-CN" altLang="zh-CN" sz="1400" b="1" dirty="0"/>
          </a:p>
          <a:p>
            <a:pPr marL="0" indent="0">
              <a:buNone/>
            </a:pPr>
            <a:r>
              <a:rPr lang="en-US" altLang="zh-CN" sz="1400" b="1" dirty="0"/>
              <a:t>private:</a:t>
            </a:r>
            <a:endParaRPr lang="zh-CN" altLang="zh-CN" sz="1400" b="1" dirty="0"/>
          </a:p>
          <a:p>
            <a:pPr marL="0" indent="0">
              <a:buNone/>
            </a:pPr>
            <a:r>
              <a:rPr lang="en-US" altLang="zh-CN" sz="1400" b="1" dirty="0"/>
              <a:t>    </a:t>
            </a:r>
            <a:r>
              <a:rPr lang="en-US" altLang="zh-CN" sz="1400" b="1" dirty="0" err="1"/>
              <a:t>int</a:t>
            </a:r>
            <a:r>
              <a:rPr lang="en-US" altLang="zh-CN" sz="1400" b="1" dirty="0"/>
              <a:t> y;</a:t>
            </a:r>
            <a:endParaRPr lang="zh-CN" altLang="zh-CN" sz="1400" b="1" dirty="0"/>
          </a:p>
          <a:p>
            <a:pPr marL="0" indent="0">
              <a:buNone/>
            </a:pPr>
            <a:r>
              <a:rPr lang="en-US" altLang="zh-CN" sz="1400" b="1" dirty="0"/>
              <a:t>public:</a:t>
            </a:r>
            <a:endParaRPr lang="zh-CN" altLang="zh-CN" sz="1400" b="1" dirty="0"/>
          </a:p>
          <a:p>
            <a:pPr marL="0" indent="0">
              <a:buNone/>
            </a:pPr>
            <a:r>
              <a:rPr lang="en-US" altLang="zh-CN" sz="1400" b="1" dirty="0"/>
              <a:t>    Base2(</a:t>
            </a:r>
            <a:r>
              <a:rPr lang="en-US" altLang="zh-CN" sz="1400" b="1" dirty="0" err="1"/>
              <a:t>int</a:t>
            </a:r>
            <a:r>
              <a:rPr lang="en-US" altLang="zh-CN" sz="1400" b="1" dirty="0"/>
              <a:t> a){</a:t>
            </a:r>
            <a:endParaRPr lang="zh-CN" altLang="zh-CN" sz="1400" b="1" dirty="0"/>
          </a:p>
          <a:p>
            <a:pPr marL="0" indent="0">
              <a:buNone/>
            </a:pPr>
            <a:r>
              <a:rPr lang="en-US" altLang="zh-CN" sz="1400" b="1" dirty="0"/>
              <a:t>        y=a;</a:t>
            </a:r>
            <a:endParaRPr lang="zh-CN" altLang="zh-CN" sz="1400" b="1" dirty="0"/>
          </a:p>
          <a:p>
            <a:pPr marL="0" indent="0">
              <a:buNone/>
            </a:pPr>
            <a:r>
              <a:rPr lang="en-US" altLang="zh-CN" sz="1400" b="1" dirty="0">
                <a:solidFill>
                  <a:srgbClr val="0000CC"/>
                </a:solidFill>
              </a:rPr>
              <a:t>        </a:t>
            </a:r>
            <a:r>
              <a:rPr lang="en-US" altLang="zh-CN" sz="1400" b="1" dirty="0" err="1">
                <a:solidFill>
                  <a:srgbClr val="0000CC"/>
                </a:solidFill>
              </a:rPr>
              <a:t>cout</a:t>
            </a:r>
            <a:r>
              <a:rPr lang="en-US" altLang="zh-CN" sz="1400" b="1" dirty="0">
                <a:solidFill>
                  <a:srgbClr val="0000CC"/>
                </a:solidFill>
              </a:rPr>
              <a:t>&lt;&lt;"Base2 constructor y=“</a:t>
            </a:r>
            <a:endParaRPr lang="en-US" altLang="zh-CN" sz="1400" b="1" dirty="0">
              <a:solidFill>
                <a:srgbClr val="0000CC"/>
              </a:solidFill>
            </a:endParaRPr>
          </a:p>
          <a:p>
            <a:pPr marL="0" indent="0">
              <a:buNone/>
            </a:pPr>
            <a:r>
              <a:rPr lang="en-US" altLang="zh-CN" sz="1400" b="1" dirty="0">
                <a:solidFill>
                  <a:srgbClr val="0000CC"/>
                </a:solidFill>
              </a:rPr>
              <a:t>               &lt;&lt;y&lt;&lt;</a:t>
            </a:r>
            <a:r>
              <a:rPr lang="en-US" altLang="zh-CN" sz="1400" b="1" dirty="0" err="1">
                <a:solidFill>
                  <a:srgbClr val="0000CC"/>
                </a:solidFill>
              </a:rPr>
              <a:t>endl</a:t>
            </a:r>
            <a:r>
              <a:rPr lang="en-US" altLang="zh-CN" sz="1400" b="1" dirty="0">
                <a:solidFill>
                  <a:srgbClr val="0000CC"/>
                </a:solidFill>
              </a:rPr>
              <a:t>; </a:t>
            </a:r>
            <a:r>
              <a:rPr lang="en-US" altLang="zh-CN" sz="1400" b="1" dirty="0"/>
              <a:t>}</a:t>
            </a:r>
            <a:endParaRPr lang="zh-CN" altLang="zh-CN" sz="1400" b="1" dirty="0"/>
          </a:p>
          <a:p>
            <a:pPr marL="0" indent="0">
              <a:buNone/>
            </a:pPr>
            <a:r>
              <a:rPr lang="en-US" altLang="zh-CN" sz="1400" b="1" dirty="0">
                <a:solidFill>
                  <a:srgbClr val="0000CC"/>
                </a:solidFill>
              </a:rPr>
              <a:t>    </a:t>
            </a:r>
            <a:r>
              <a:rPr lang="en-US" altLang="zh-CN" sz="1400" b="1" dirty="0"/>
              <a:t>~Base2(){ </a:t>
            </a:r>
            <a:endParaRPr lang="en-US" altLang="zh-CN" sz="1400" b="1" dirty="0"/>
          </a:p>
          <a:p>
            <a:pPr marL="0" indent="0">
              <a:buNone/>
            </a:pPr>
            <a:r>
              <a:rPr lang="en-US" altLang="zh-CN" sz="1400" b="1" dirty="0">
                <a:solidFill>
                  <a:srgbClr val="0000CC"/>
                </a:solidFill>
              </a:rPr>
              <a:t>        </a:t>
            </a:r>
            <a:r>
              <a:rPr lang="en-US" altLang="zh-CN" sz="1400" b="1" dirty="0" err="1">
                <a:solidFill>
                  <a:srgbClr val="0000CC"/>
                </a:solidFill>
              </a:rPr>
              <a:t>cout</a:t>
            </a:r>
            <a:r>
              <a:rPr lang="en-US" altLang="zh-CN" sz="1400" b="1" dirty="0">
                <a:solidFill>
                  <a:srgbClr val="0000CC"/>
                </a:solidFill>
              </a:rPr>
              <a:t>&lt;&lt;"Base2 destructor..."&lt;&lt;</a:t>
            </a:r>
            <a:r>
              <a:rPr lang="en-US" altLang="zh-CN" sz="1400" b="1" dirty="0" err="1">
                <a:solidFill>
                  <a:srgbClr val="0000CC"/>
                </a:solidFill>
              </a:rPr>
              <a:t>endl</a:t>
            </a:r>
            <a:r>
              <a:rPr lang="en-US" altLang="zh-CN" sz="1400" b="1" dirty="0">
                <a:solidFill>
                  <a:srgbClr val="0000CC"/>
                </a:solidFill>
              </a:rPr>
              <a:t>; </a:t>
            </a:r>
            <a:r>
              <a:rPr lang="en-US" altLang="zh-CN" sz="1400" b="1" dirty="0"/>
              <a:t>}</a:t>
            </a:r>
            <a:endParaRPr lang="zh-CN" altLang="zh-CN" sz="1400" b="1" dirty="0"/>
          </a:p>
          <a:p>
            <a:pPr marL="0" indent="0">
              <a:buNone/>
            </a:pPr>
            <a:r>
              <a:rPr lang="en-US" altLang="zh-CN" sz="1400" b="1" dirty="0"/>
              <a:t>};</a:t>
            </a:r>
            <a:endParaRPr lang="zh-CN" altLang="zh-CN" sz="1400" b="1" dirty="0"/>
          </a:p>
          <a:p>
            <a:pPr marL="0" indent="0">
              <a:buNone/>
            </a:pPr>
            <a:endParaRPr lang="zh-CN" altLang="zh-CN" sz="1600" b="1" dirty="0"/>
          </a:p>
          <a:p>
            <a:pPr marL="0" indent="0">
              <a:buNone/>
            </a:pPr>
            <a:endParaRPr lang="zh-CN" altLang="en-US" sz="2000" dirty="0"/>
          </a:p>
        </p:txBody>
      </p:sp>
      <p:sp>
        <p:nvSpPr>
          <p:cNvPr id="6" name="内容占位符 2"/>
          <p:cNvSpPr txBox="1"/>
          <p:nvPr/>
        </p:nvSpPr>
        <p:spPr bwMode="auto">
          <a:xfrm>
            <a:off x="3924300" y="621030"/>
            <a:ext cx="5049236"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z="1400" b="1" dirty="0">
                <a:solidFill>
                  <a:srgbClr val="FF0000"/>
                </a:solidFill>
              </a:rPr>
              <a:t>class Base3</a:t>
            </a:r>
            <a:r>
              <a:rPr lang="en-US" altLang="zh-CN" sz="1400" b="1" dirty="0"/>
              <a:t>{</a:t>
            </a:r>
            <a:endParaRPr lang="zh-CN" altLang="zh-CN" sz="1400" b="1" dirty="0"/>
          </a:p>
          <a:p>
            <a:pPr marL="0" indent="0">
              <a:buNone/>
            </a:pPr>
            <a:r>
              <a:rPr lang="en-US" altLang="zh-CN" sz="1400" b="1" dirty="0"/>
              <a:t>private:</a:t>
            </a:r>
            <a:endParaRPr lang="zh-CN" altLang="zh-CN" sz="1400" b="1" dirty="0"/>
          </a:p>
          <a:p>
            <a:pPr marL="0" indent="0">
              <a:buNone/>
            </a:pPr>
            <a:r>
              <a:rPr lang="en-US" altLang="zh-CN" sz="1400" b="1" dirty="0"/>
              <a:t>    </a:t>
            </a:r>
            <a:r>
              <a:rPr lang="en-US" altLang="zh-CN" sz="1400" b="1" dirty="0" err="1"/>
              <a:t>int</a:t>
            </a:r>
            <a:r>
              <a:rPr lang="en-US" altLang="zh-CN" sz="1400" b="1" dirty="0"/>
              <a:t> z;</a:t>
            </a:r>
            <a:endParaRPr lang="zh-CN" altLang="zh-CN" sz="1400" b="1" dirty="0"/>
          </a:p>
          <a:p>
            <a:pPr marL="0" indent="0">
              <a:buNone/>
            </a:pPr>
            <a:r>
              <a:rPr lang="en-US" altLang="zh-CN" sz="1400" b="1" dirty="0"/>
              <a:t>public:</a:t>
            </a:r>
            <a:endParaRPr lang="zh-CN" altLang="zh-CN" sz="1400" b="1" dirty="0"/>
          </a:p>
          <a:p>
            <a:pPr marL="0" indent="0">
              <a:buNone/>
            </a:pPr>
            <a:r>
              <a:rPr lang="en-US" altLang="zh-CN" sz="1400" b="1" dirty="0"/>
              <a:t>    Base3(</a:t>
            </a:r>
            <a:r>
              <a:rPr lang="en-US" altLang="zh-CN" sz="1400" b="1" dirty="0" err="1"/>
              <a:t>int</a:t>
            </a:r>
            <a:r>
              <a:rPr lang="en-US" altLang="zh-CN" sz="1400" b="1" dirty="0"/>
              <a:t> a){</a:t>
            </a:r>
            <a:endParaRPr lang="zh-CN" altLang="zh-CN" sz="1400" b="1" dirty="0"/>
          </a:p>
          <a:p>
            <a:pPr marL="0" indent="0">
              <a:buNone/>
            </a:pPr>
            <a:r>
              <a:rPr lang="en-US" altLang="zh-CN" sz="1400" b="1" dirty="0"/>
              <a:t>        z=a;</a:t>
            </a:r>
            <a:endParaRPr lang="zh-CN" altLang="zh-CN" sz="1400" b="1" dirty="0"/>
          </a:p>
          <a:p>
            <a:pPr marL="0" indent="0">
              <a:buNone/>
            </a:pPr>
            <a:r>
              <a:rPr lang="en-US" altLang="zh-CN" sz="1400" b="1" dirty="0">
                <a:solidFill>
                  <a:srgbClr val="0000CC"/>
                </a:solidFill>
              </a:rPr>
              <a:t>        </a:t>
            </a:r>
            <a:r>
              <a:rPr lang="en-US" altLang="zh-CN" sz="1400" b="1" dirty="0" err="1">
                <a:solidFill>
                  <a:srgbClr val="0000CC"/>
                </a:solidFill>
              </a:rPr>
              <a:t>cout</a:t>
            </a:r>
            <a:r>
              <a:rPr lang="en-US" altLang="zh-CN" sz="1400" b="1" dirty="0">
                <a:solidFill>
                  <a:srgbClr val="0000CC"/>
                </a:solidFill>
              </a:rPr>
              <a:t>&lt;&lt;"Base3 constructor z=“&lt;&lt;z&lt;&lt;</a:t>
            </a:r>
            <a:r>
              <a:rPr lang="en-US" altLang="zh-CN" sz="1400" b="1" dirty="0" err="1">
                <a:solidFill>
                  <a:srgbClr val="0000CC"/>
                </a:solidFill>
              </a:rPr>
              <a:t>endl</a:t>
            </a:r>
            <a:r>
              <a:rPr lang="en-US" altLang="zh-CN" sz="1400" b="1" dirty="0">
                <a:solidFill>
                  <a:srgbClr val="0000CC"/>
                </a:solidFill>
              </a:rPr>
              <a:t>;</a:t>
            </a:r>
            <a:r>
              <a:rPr lang="en-US" altLang="zh-CN" sz="1400" b="1" dirty="0"/>
              <a:t>}</a:t>
            </a:r>
            <a:endParaRPr lang="zh-CN" altLang="zh-CN" sz="1400" b="1" dirty="0"/>
          </a:p>
          <a:p>
            <a:pPr marL="0" indent="0">
              <a:buNone/>
            </a:pPr>
            <a:r>
              <a:rPr lang="en-US" altLang="zh-CN" sz="1400" b="1" dirty="0">
                <a:solidFill>
                  <a:srgbClr val="0000CC"/>
                </a:solidFill>
              </a:rPr>
              <a:t>    ~Base3(){ </a:t>
            </a:r>
            <a:r>
              <a:rPr lang="en-US" altLang="zh-CN" sz="1400" b="1" dirty="0" err="1">
                <a:solidFill>
                  <a:srgbClr val="0000CC"/>
                </a:solidFill>
              </a:rPr>
              <a:t>cout</a:t>
            </a:r>
            <a:r>
              <a:rPr lang="en-US" altLang="zh-CN" sz="1400" b="1" dirty="0">
                <a:solidFill>
                  <a:srgbClr val="0000CC"/>
                </a:solidFill>
              </a:rPr>
              <a:t>&lt;&lt;"Base3 destructor..."&lt;&lt;</a:t>
            </a:r>
            <a:r>
              <a:rPr lang="en-US" altLang="zh-CN" sz="1400" b="1" dirty="0" err="1">
                <a:solidFill>
                  <a:srgbClr val="0000CC"/>
                </a:solidFill>
              </a:rPr>
              <a:t>endl</a:t>
            </a:r>
            <a:r>
              <a:rPr lang="en-US" altLang="zh-CN" sz="1400" b="1" dirty="0">
                <a:solidFill>
                  <a:srgbClr val="0000CC"/>
                </a:solidFill>
              </a:rPr>
              <a:t>; }</a:t>
            </a:r>
            <a:endParaRPr lang="zh-CN" altLang="zh-CN" sz="1400" b="1" dirty="0">
              <a:solidFill>
                <a:srgbClr val="0000CC"/>
              </a:solidFill>
            </a:endParaRPr>
          </a:p>
          <a:p>
            <a:pPr marL="0" indent="0">
              <a:buNone/>
            </a:pPr>
            <a:r>
              <a:rPr lang="en-US" altLang="zh-CN" sz="1400" b="1" dirty="0"/>
              <a:t>};</a:t>
            </a:r>
            <a:endParaRPr lang="en-US" altLang="zh-CN" sz="1400" b="1" kern="0" dirty="0">
              <a:solidFill>
                <a:srgbClr val="FF0000"/>
              </a:solidFill>
            </a:endParaRPr>
          </a:p>
          <a:p>
            <a:pPr marL="0" indent="0">
              <a:buFontTx/>
              <a:buNone/>
            </a:pPr>
            <a:r>
              <a:rPr lang="en-US" altLang="zh-CN" sz="1400" b="1" kern="0" dirty="0">
                <a:solidFill>
                  <a:srgbClr val="FF0000"/>
                </a:solidFill>
              </a:rPr>
              <a:t>class</a:t>
            </a:r>
            <a:r>
              <a:rPr lang="en-US" altLang="zh-CN" sz="1400" b="1" kern="0" dirty="0"/>
              <a:t> </a:t>
            </a:r>
            <a:r>
              <a:rPr lang="en-US" altLang="zh-CN" sz="1400" b="1" kern="0" dirty="0" err="1">
                <a:solidFill>
                  <a:srgbClr val="FF0000"/>
                </a:solidFill>
              </a:rPr>
              <a:t>Derived</a:t>
            </a:r>
            <a:r>
              <a:rPr lang="en-US" altLang="zh-CN" sz="1400" b="1" kern="0" dirty="0" err="1"/>
              <a:t>:public</a:t>
            </a:r>
            <a:r>
              <a:rPr lang="en-US" altLang="zh-CN" sz="1400" b="1" kern="0" dirty="0"/>
              <a:t>  Base1,protected Base2,private Base3{</a:t>
            </a:r>
            <a:endParaRPr lang="zh-CN" altLang="zh-CN" sz="1400" b="1" kern="0" dirty="0"/>
          </a:p>
          <a:p>
            <a:pPr marL="0" indent="0">
              <a:buFontTx/>
              <a:buNone/>
            </a:pPr>
            <a:r>
              <a:rPr lang="en-US" altLang="zh-CN" sz="1400" b="1" kern="0" dirty="0"/>
              <a:t>private:</a:t>
            </a:r>
            <a:endParaRPr lang="zh-CN" altLang="zh-CN" sz="1400" b="1" kern="0" dirty="0"/>
          </a:p>
          <a:p>
            <a:pPr marL="0" indent="0">
              <a:buFontTx/>
              <a:buNone/>
            </a:pPr>
            <a:r>
              <a:rPr lang="en-US" altLang="zh-CN" sz="1400" b="1" kern="0" dirty="0"/>
              <a:t>    </a:t>
            </a:r>
            <a:r>
              <a:rPr lang="en-US" altLang="zh-CN" sz="1400" b="1" kern="0" dirty="0" err="1"/>
              <a:t>int</a:t>
            </a:r>
            <a:r>
              <a:rPr lang="en-US" altLang="zh-CN" sz="1400" b="1" kern="0" dirty="0"/>
              <a:t> y;</a:t>
            </a:r>
            <a:endParaRPr lang="zh-CN" altLang="zh-CN" sz="1400" b="1" kern="0" dirty="0"/>
          </a:p>
          <a:p>
            <a:pPr marL="0" indent="0">
              <a:buFontTx/>
              <a:buNone/>
            </a:pPr>
            <a:r>
              <a:rPr lang="en-US" altLang="zh-CN" sz="1400" b="1" kern="0" dirty="0"/>
              <a:t>public:</a:t>
            </a:r>
            <a:endParaRPr lang="zh-CN" altLang="zh-CN" sz="1400" b="1" kern="0" dirty="0"/>
          </a:p>
          <a:p>
            <a:pPr marL="0" indent="0">
              <a:buFontTx/>
              <a:buNone/>
            </a:pPr>
            <a:r>
              <a:rPr lang="en-US" altLang="zh-CN" sz="1400" b="1" kern="0" dirty="0"/>
              <a:t>    Derived(</a:t>
            </a:r>
            <a:r>
              <a:rPr lang="en-US" altLang="zh-CN" sz="1400" b="1" kern="0" dirty="0" err="1"/>
              <a:t>int</a:t>
            </a:r>
            <a:r>
              <a:rPr lang="en-US" altLang="zh-CN" sz="1400" b="1" kern="0" dirty="0"/>
              <a:t> </a:t>
            </a:r>
            <a:r>
              <a:rPr lang="en-US" altLang="zh-CN" sz="1400" b="1" kern="0" dirty="0" err="1"/>
              <a:t>a,int</a:t>
            </a:r>
            <a:r>
              <a:rPr lang="en-US" altLang="zh-CN" sz="1400" b="1" kern="0" dirty="0"/>
              <a:t> </a:t>
            </a:r>
            <a:r>
              <a:rPr lang="en-US" altLang="zh-CN" sz="1400" b="1" kern="0" dirty="0" err="1"/>
              <a:t>b,int</a:t>
            </a:r>
            <a:r>
              <a:rPr lang="en-US" altLang="zh-CN" sz="1400" b="1" kern="0" dirty="0"/>
              <a:t> c):Base3(b),Base2(a){</a:t>
            </a:r>
            <a:endParaRPr lang="zh-CN" altLang="zh-CN" sz="1400" b="1" kern="0" dirty="0"/>
          </a:p>
          <a:p>
            <a:pPr marL="0" indent="0">
              <a:buFontTx/>
              <a:buNone/>
            </a:pPr>
            <a:r>
              <a:rPr lang="en-US" altLang="zh-CN" sz="1400" b="1" kern="0" dirty="0"/>
              <a:t>        y=c;</a:t>
            </a:r>
            <a:endParaRPr lang="zh-CN" altLang="zh-CN" sz="1400" b="1" kern="0" dirty="0"/>
          </a:p>
          <a:p>
            <a:pPr marL="0" indent="0">
              <a:buFontTx/>
              <a:buNone/>
            </a:pPr>
            <a:r>
              <a:rPr lang="en-US" altLang="zh-CN" sz="1400" b="1" kern="0" dirty="0">
                <a:solidFill>
                  <a:srgbClr val="0000CC"/>
                </a:solidFill>
              </a:rPr>
              <a:t>        </a:t>
            </a:r>
            <a:r>
              <a:rPr lang="en-US" altLang="zh-CN" sz="1400" b="1" kern="0" dirty="0" err="1">
                <a:solidFill>
                  <a:srgbClr val="0000CC"/>
                </a:solidFill>
              </a:rPr>
              <a:t>cout</a:t>
            </a:r>
            <a:r>
              <a:rPr lang="en-US" altLang="zh-CN" sz="1400" b="1" kern="0" dirty="0">
                <a:solidFill>
                  <a:srgbClr val="0000CC"/>
                </a:solidFill>
              </a:rPr>
              <a:t>&lt;&lt;"Derived constructor y=“&lt;&lt;y&lt;&lt;</a:t>
            </a:r>
            <a:r>
              <a:rPr lang="en-US" altLang="zh-CN" sz="1400" b="1" kern="0" dirty="0" err="1">
                <a:solidFill>
                  <a:srgbClr val="0000CC"/>
                </a:solidFill>
              </a:rPr>
              <a:t>endl</a:t>
            </a:r>
            <a:r>
              <a:rPr lang="en-US" altLang="zh-CN" sz="1400" b="1" kern="0" dirty="0">
                <a:solidFill>
                  <a:srgbClr val="0000CC"/>
                </a:solidFill>
              </a:rPr>
              <a:t>;</a:t>
            </a:r>
            <a:endParaRPr lang="zh-CN" altLang="zh-CN" sz="1400" b="1" kern="0" dirty="0">
              <a:solidFill>
                <a:srgbClr val="0000CC"/>
              </a:solidFill>
            </a:endParaRPr>
          </a:p>
          <a:p>
            <a:pPr marL="0" indent="0">
              <a:buFontTx/>
              <a:buNone/>
            </a:pPr>
            <a:r>
              <a:rPr lang="en-US" altLang="zh-CN" sz="1400" b="1" kern="0" dirty="0"/>
              <a:t>    }</a:t>
            </a:r>
            <a:endParaRPr lang="zh-CN" altLang="zh-CN" sz="1400" b="1" kern="0" dirty="0"/>
          </a:p>
          <a:p>
            <a:pPr marL="0" indent="0">
              <a:buFontTx/>
              <a:buNone/>
            </a:pPr>
            <a:r>
              <a:rPr lang="en-US" altLang="zh-CN" sz="1400" b="1" kern="0" dirty="0"/>
              <a:t>    </a:t>
            </a:r>
            <a:r>
              <a:rPr lang="en-US" altLang="zh-CN" sz="1400" b="1" kern="0" dirty="0">
                <a:solidFill>
                  <a:srgbClr val="0000CC"/>
                </a:solidFill>
              </a:rPr>
              <a:t>~Derived(){ </a:t>
            </a:r>
            <a:r>
              <a:rPr lang="en-US" altLang="zh-CN" sz="1400" b="1" kern="0" dirty="0" err="1">
                <a:solidFill>
                  <a:srgbClr val="0000CC"/>
                </a:solidFill>
              </a:rPr>
              <a:t>cout</a:t>
            </a:r>
            <a:r>
              <a:rPr lang="en-US" altLang="zh-CN" sz="1400" b="1" kern="0" dirty="0">
                <a:solidFill>
                  <a:srgbClr val="0000CC"/>
                </a:solidFill>
              </a:rPr>
              <a:t>&lt;&lt;"Derived destructor...“&lt;&lt;</a:t>
            </a:r>
            <a:r>
              <a:rPr lang="en-US" altLang="zh-CN" sz="1400" b="1" kern="0" dirty="0" err="1">
                <a:solidFill>
                  <a:srgbClr val="0000CC"/>
                </a:solidFill>
              </a:rPr>
              <a:t>endl</a:t>
            </a:r>
            <a:r>
              <a:rPr lang="en-US" altLang="zh-CN" sz="1400" b="1" kern="0" dirty="0">
                <a:solidFill>
                  <a:srgbClr val="0000CC"/>
                </a:solidFill>
              </a:rPr>
              <a:t>; }</a:t>
            </a:r>
            <a:endParaRPr lang="zh-CN" altLang="zh-CN" sz="1400" b="1" kern="0" dirty="0">
              <a:solidFill>
                <a:srgbClr val="0000CC"/>
              </a:solidFill>
            </a:endParaRPr>
          </a:p>
          <a:p>
            <a:pPr marL="0" indent="0">
              <a:buFontTx/>
              <a:buNone/>
            </a:pPr>
            <a:r>
              <a:rPr lang="en-US" altLang="zh-CN" sz="1400" b="1" kern="0" dirty="0"/>
              <a:t>};</a:t>
            </a:r>
            <a:endParaRPr lang="zh-CN" altLang="zh-CN" sz="1400" b="1" kern="0" dirty="0"/>
          </a:p>
          <a:p>
            <a:pPr marL="0" indent="0">
              <a:buFontTx/>
              <a:buNone/>
            </a:pPr>
            <a:r>
              <a:rPr lang="en-US" altLang="zh-CN" sz="1400" b="1" kern="0" dirty="0"/>
              <a:t>void main(){</a:t>
            </a:r>
            <a:endParaRPr lang="zh-CN" altLang="zh-CN" sz="1400" b="1" kern="0" dirty="0"/>
          </a:p>
          <a:p>
            <a:pPr marL="0" indent="0">
              <a:buFontTx/>
              <a:buNone/>
            </a:pPr>
            <a:r>
              <a:rPr lang="en-US" altLang="zh-CN" sz="1400" b="1" kern="0" dirty="0">
                <a:solidFill>
                  <a:srgbClr val="FF0000"/>
                </a:solidFill>
              </a:rPr>
              <a:t>    Derived d(2,3,4);</a:t>
            </a:r>
            <a:endParaRPr lang="zh-CN" altLang="zh-CN" sz="1400" b="1" kern="0" dirty="0">
              <a:solidFill>
                <a:srgbClr val="FF0000"/>
              </a:solidFill>
            </a:endParaRPr>
          </a:p>
          <a:p>
            <a:pPr marL="0" indent="0">
              <a:buFontTx/>
              <a:buNone/>
            </a:pPr>
            <a:r>
              <a:rPr lang="en-US" altLang="zh-CN" sz="1400" b="1" kern="0" dirty="0"/>
              <a:t>}</a:t>
            </a:r>
            <a:endParaRPr lang="zh-CN" altLang="zh-CN" sz="1400" b="1" kern="0" dirty="0"/>
          </a:p>
          <a:p>
            <a:pPr marL="0" indent="0">
              <a:buFontTx/>
              <a:buNone/>
            </a:pPr>
            <a:endParaRPr lang="zh-CN" altLang="en-US" sz="2000" kern="0" dirty="0"/>
          </a:p>
        </p:txBody>
      </p:sp>
      <p:sp>
        <p:nvSpPr>
          <p:cNvPr id="7" name="对话气泡: 矩形 1"/>
          <p:cNvSpPr/>
          <p:nvPr/>
        </p:nvSpPr>
        <p:spPr>
          <a:xfrm>
            <a:off x="6455268" y="4701600"/>
            <a:ext cx="2448272" cy="2160240"/>
          </a:xfrm>
          <a:prstGeom prst="wedgeRectCallout">
            <a:avLst>
              <a:gd name="adj1" fmla="val -82757"/>
              <a:gd name="adj2" fmla="val -116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FF0000"/>
                </a:solidFill>
              </a:rPr>
              <a:t>output</a:t>
            </a:r>
            <a:r>
              <a:rPr lang="zh-CN" altLang="zh-CN" sz="1400" b="1" dirty="0">
                <a:solidFill>
                  <a:srgbClr val="FF0000"/>
                </a:solidFill>
              </a:rPr>
              <a:t>：</a:t>
            </a:r>
            <a:endParaRPr lang="zh-CN" altLang="zh-CN" sz="1400" b="1" dirty="0">
              <a:solidFill>
                <a:srgbClr val="FF0000"/>
              </a:solidFill>
            </a:endParaRPr>
          </a:p>
          <a:p>
            <a:r>
              <a:rPr lang="en-US" altLang="zh-CN" sz="1400" b="1" dirty="0">
                <a:solidFill>
                  <a:schemeClr val="tx1"/>
                </a:solidFill>
              </a:rPr>
              <a:t>Base1 constructor x=1</a:t>
            </a:r>
            <a:endParaRPr lang="zh-CN" altLang="zh-CN" sz="1400" b="1" dirty="0">
              <a:solidFill>
                <a:schemeClr val="tx1"/>
              </a:solidFill>
            </a:endParaRPr>
          </a:p>
          <a:p>
            <a:r>
              <a:rPr lang="en-US" altLang="zh-CN" sz="1400" b="1" dirty="0">
                <a:solidFill>
                  <a:schemeClr val="tx1"/>
                </a:solidFill>
              </a:rPr>
              <a:t>Base2 constructor y=2</a:t>
            </a:r>
            <a:endParaRPr lang="zh-CN" altLang="zh-CN" sz="1400" b="1" dirty="0">
              <a:solidFill>
                <a:schemeClr val="tx1"/>
              </a:solidFill>
            </a:endParaRPr>
          </a:p>
          <a:p>
            <a:r>
              <a:rPr lang="en-US" altLang="zh-CN" sz="1400" b="1" dirty="0">
                <a:solidFill>
                  <a:schemeClr val="tx1"/>
                </a:solidFill>
              </a:rPr>
              <a:t>Base3 constructor z=3</a:t>
            </a:r>
            <a:endParaRPr lang="zh-CN" altLang="zh-CN" sz="1400" b="1" dirty="0">
              <a:solidFill>
                <a:schemeClr val="tx1"/>
              </a:solidFill>
            </a:endParaRPr>
          </a:p>
          <a:p>
            <a:r>
              <a:rPr lang="en-US" altLang="zh-CN" sz="1400" b="1" dirty="0">
                <a:solidFill>
                  <a:schemeClr val="tx1"/>
                </a:solidFill>
              </a:rPr>
              <a:t>Derived constructor y=4</a:t>
            </a:r>
            <a:endParaRPr lang="zh-CN" altLang="zh-CN" sz="1400" b="1" dirty="0">
              <a:solidFill>
                <a:schemeClr val="tx1"/>
              </a:solidFill>
            </a:endParaRPr>
          </a:p>
          <a:p>
            <a:r>
              <a:rPr lang="en-US" altLang="zh-CN" sz="1400" b="1" dirty="0">
                <a:solidFill>
                  <a:schemeClr val="tx1"/>
                </a:solidFill>
              </a:rPr>
              <a:t>Derived destructor...</a:t>
            </a:r>
            <a:endParaRPr lang="zh-CN" altLang="zh-CN" sz="1400" b="1" dirty="0">
              <a:solidFill>
                <a:schemeClr val="tx1"/>
              </a:solidFill>
            </a:endParaRPr>
          </a:p>
          <a:p>
            <a:r>
              <a:rPr lang="en-US" altLang="zh-CN" sz="1400" b="1" dirty="0">
                <a:solidFill>
                  <a:schemeClr val="tx1"/>
                </a:solidFill>
              </a:rPr>
              <a:t>Base3 destructor...</a:t>
            </a:r>
            <a:endParaRPr lang="zh-CN" altLang="zh-CN" sz="1400" b="1" dirty="0">
              <a:solidFill>
                <a:schemeClr val="tx1"/>
              </a:solidFill>
            </a:endParaRPr>
          </a:p>
          <a:p>
            <a:r>
              <a:rPr lang="en-US" altLang="zh-CN" sz="1400" b="1" dirty="0">
                <a:solidFill>
                  <a:schemeClr val="tx1"/>
                </a:solidFill>
              </a:rPr>
              <a:t>Base2 destructor...</a:t>
            </a:r>
            <a:endParaRPr lang="zh-CN" altLang="zh-CN" sz="1400" b="1" dirty="0">
              <a:solidFill>
                <a:schemeClr val="tx1"/>
              </a:solidFill>
            </a:endParaRPr>
          </a:p>
          <a:p>
            <a:r>
              <a:rPr lang="en-US" altLang="zh-CN" sz="1400" b="1" dirty="0">
                <a:solidFill>
                  <a:schemeClr val="tx1"/>
                </a:solidFill>
              </a:rPr>
              <a:t>Base1 destructor...</a:t>
            </a:r>
            <a:endParaRPr lang="en-US" altLang="zh-CN" sz="1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ctr" anchorCtr="0"/>
          <a:p>
            <a:r>
              <a:rPr lang="en-US" altLang="zh-CN" dirty="0"/>
              <a:t>Virtual Base Classes</a:t>
            </a:r>
            <a:r>
              <a:rPr lang="zh-CN" altLang="en-US" dirty="0"/>
              <a:t>（虚基类）</a:t>
            </a:r>
            <a:endParaRPr lang="en-US" altLang="zh-CN" dirty="0"/>
          </a:p>
        </p:txBody>
      </p:sp>
      <p:sp>
        <p:nvSpPr>
          <p:cNvPr id="9219" name="Rectangle 3"/>
          <p:cNvSpPr>
            <a:spLocks noGrp="1"/>
          </p:cNvSpPr>
          <p:nvPr>
            <p:ph idx="1"/>
          </p:nvPr>
        </p:nvSpPr>
        <p:spPr/>
        <p:txBody>
          <a:bodyPr vert="horz" wrap="square" lIns="91440" tIns="45720" rIns="91440" bIns="45720" anchor="t" anchorCtr="0"/>
          <a:p>
            <a:r>
              <a:rPr lang="en-US" altLang="zh-CN" sz="2400" dirty="0"/>
              <a:t>Suppose a class has two or more direct base classes which themselves have a common base class, </a:t>
            </a:r>
            <a:r>
              <a:rPr lang="en-US" altLang="zh-CN" sz="2400" dirty="0">
                <a:solidFill>
                  <a:srgbClr val="FF0000"/>
                </a:solidFill>
              </a:rPr>
              <a:t>ambiguity</a:t>
            </a:r>
            <a:r>
              <a:rPr lang="en-US" altLang="zh-CN" sz="2400" dirty="0"/>
              <a:t> exists while visiting the member declared in the indirect base class.</a:t>
            </a:r>
            <a:endParaRPr lang="en-US" altLang="zh-CN" sz="2400" dirty="0"/>
          </a:p>
        </p:txBody>
      </p:sp>
      <p:sp>
        <p:nvSpPr>
          <p:cNvPr id="9220" name="Text Box 4"/>
          <p:cNvSpPr txBox="1"/>
          <p:nvPr/>
        </p:nvSpPr>
        <p:spPr>
          <a:xfrm>
            <a:off x="3203575" y="3644900"/>
            <a:ext cx="1871663"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Grandparent</a:t>
            </a:r>
            <a:endParaRPr lang="en-US" altLang="zh-CN" sz="1800" dirty="0"/>
          </a:p>
        </p:txBody>
      </p:sp>
      <p:sp>
        <p:nvSpPr>
          <p:cNvPr id="9221" name="Text Box 5"/>
          <p:cNvSpPr txBox="1"/>
          <p:nvPr/>
        </p:nvSpPr>
        <p:spPr>
          <a:xfrm>
            <a:off x="1331913" y="4652963"/>
            <a:ext cx="2087562"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Parent 1</a:t>
            </a:r>
            <a:endParaRPr lang="en-US" altLang="zh-CN" sz="1800" dirty="0"/>
          </a:p>
        </p:txBody>
      </p:sp>
      <p:sp>
        <p:nvSpPr>
          <p:cNvPr id="9222" name="Text Box 6"/>
          <p:cNvSpPr txBox="1"/>
          <p:nvPr/>
        </p:nvSpPr>
        <p:spPr>
          <a:xfrm>
            <a:off x="4789488" y="4652963"/>
            <a:ext cx="2087562"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Parent 2</a:t>
            </a:r>
            <a:endParaRPr lang="en-US" altLang="zh-CN" sz="1800" dirty="0"/>
          </a:p>
        </p:txBody>
      </p:sp>
      <p:sp>
        <p:nvSpPr>
          <p:cNvPr id="9223" name="Text Box 7"/>
          <p:cNvSpPr txBox="1"/>
          <p:nvPr/>
        </p:nvSpPr>
        <p:spPr>
          <a:xfrm>
            <a:off x="3060700" y="5949950"/>
            <a:ext cx="2087563"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Child</a:t>
            </a:r>
            <a:endParaRPr lang="en-US" altLang="zh-CN" sz="1800" dirty="0"/>
          </a:p>
        </p:txBody>
      </p:sp>
      <p:sp>
        <p:nvSpPr>
          <p:cNvPr id="9224" name="Line 8"/>
          <p:cNvSpPr/>
          <p:nvPr/>
        </p:nvSpPr>
        <p:spPr>
          <a:xfrm flipH="1">
            <a:off x="2411413" y="4149725"/>
            <a:ext cx="1008062" cy="503238"/>
          </a:xfrm>
          <a:prstGeom prst="line">
            <a:avLst/>
          </a:prstGeom>
          <a:ln w="9525" cap="flat" cmpd="sng">
            <a:solidFill>
              <a:schemeClr val="tx1"/>
            </a:solidFill>
            <a:prstDash val="solid"/>
            <a:headEnd type="arrow" w="med" len="med"/>
            <a:tailEnd type="none" w="med" len="med"/>
          </a:ln>
        </p:spPr>
      </p:sp>
      <p:sp>
        <p:nvSpPr>
          <p:cNvPr id="9225" name="Line 9"/>
          <p:cNvSpPr/>
          <p:nvPr/>
        </p:nvSpPr>
        <p:spPr>
          <a:xfrm>
            <a:off x="4787900" y="4076700"/>
            <a:ext cx="1008063" cy="576263"/>
          </a:xfrm>
          <a:prstGeom prst="line">
            <a:avLst/>
          </a:prstGeom>
          <a:ln w="9525" cap="flat" cmpd="sng">
            <a:solidFill>
              <a:schemeClr val="tx1"/>
            </a:solidFill>
            <a:prstDash val="solid"/>
            <a:headEnd type="arrow" w="med" len="med"/>
            <a:tailEnd type="none" w="med" len="med"/>
          </a:ln>
        </p:spPr>
      </p:sp>
      <p:sp>
        <p:nvSpPr>
          <p:cNvPr id="9226" name="Line 10"/>
          <p:cNvSpPr/>
          <p:nvPr/>
        </p:nvSpPr>
        <p:spPr>
          <a:xfrm>
            <a:off x="2411413" y="5157788"/>
            <a:ext cx="1223962" cy="792162"/>
          </a:xfrm>
          <a:prstGeom prst="line">
            <a:avLst/>
          </a:prstGeom>
          <a:ln w="9525" cap="flat" cmpd="sng">
            <a:solidFill>
              <a:schemeClr val="tx1"/>
            </a:solidFill>
            <a:prstDash val="solid"/>
            <a:headEnd type="arrow" w="med" len="med"/>
            <a:tailEnd type="none" w="med" len="med"/>
          </a:ln>
        </p:spPr>
      </p:sp>
      <p:sp>
        <p:nvSpPr>
          <p:cNvPr id="9227" name="Line 11"/>
          <p:cNvSpPr/>
          <p:nvPr/>
        </p:nvSpPr>
        <p:spPr>
          <a:xfrm flipH="1">
            <a:off x="4572000" y="5157788"/>
            <a:ext cx="1295400" cy="792162"/>
          </a:xfrm>
          <a:prstGeom prst="line">
            <a:avLst/>
          </a:prstGeom>
          <a:ln w="9525" cap="flat" cmpd="sng">
            <a:solidFill>
              <a:schemeClr val="tx1"/>
            </a:solidFill>
            <a:prstDash val="solid"/>
            <a:headEnd type="arrow" w="med" len="med"/>
            <a:tailEnd type="none" w="med" len="med"/>
          </a:ln>
        </p:spPr>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ChangeArrowheads="1"/>
          </p:cNvSpPr>
          <p:nvPr/>
        </p:nvSpPr>
        <p:spPr bwMode="auto">
          <a:xfrm>
            <a:off x="400050" y="-61912"/>
            <a:ext cx="4841875" cy="3922713"/>
          </a:xfrm>
          <a:prstGeom prst="rect">
            <a:avLst/>
          </a:prstGeom>
          <a:noFill/>
          <a:ln>
            <a:noFill/>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b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B1 : public  B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b1 ;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B2 : public  B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b2 ;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C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B1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B2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f ( )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private :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  d ; } ;</a:t>
            </a:r>
            <a:endParaRPr kumimoji="1"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3"/>
          <p:cNvGrpSpPr/>
          <p:nvPr/>
        </p:nvGrpSpPr>
        <p:grpSpPr>
          <a:xfrm>
            <a:off x="476250" y="4622800"/>
            <a:ext cx="1390650" cy="2182813"/>
            <a:chOff x="624" y="2153"/>
            <a:chExt cx="876" cy="1375"/>
          </a:xfrm>
        </p:grpSpPr>
        <p:sp>
          <p:nvSpPr>
            <p:cNvPr id="10271" name="Rectangle 4"/>
            <p:cNvSpPr/>
            <p:nvPr/>
          </p:nvSpPr>
          <p:spPr>
            <a:xfrm>
              <a:off x="624" y="2153"/>
              <a:ext cx="876" cy="271"/>
            </a:xfrm>
            <a:prstGeom prst="rect">
              <a:avLst/>
            </a:prstGeom>
            <a:solidFill>
              <a:srgbClr val="FFCC66"/>
            </a:solidFill>
            <a:ln w="9525" cap="flat" cmpd="sng">
              <a:solidFill>
                <a:schemeClr val="tx1"/>
              </a:solidFill>
              <a:prstDash val="solid"/>
              <a:miter/>
              <a:headEnd type="none" w="sm" len="med"/>
              <a:tailEnd type="none" w="med" len="med"/>
            </a:ln>
            <a:effectLst>
              <a:outerShdw dist="45791" dir="18221404"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a:t>
              </a:r>
              <a:endParaRPr lang="en-US" altLang="zh-CN" sz="1800" dirty="0"/>
            </a:p>
          </p:txBody>
        </p:sp>
        <p:sp>
          <p:nvSpPr>
            <p:cNvPr id="10272" name="Rectangle 5"/>
            <p:cNvSpPr/>
            <p:nvPr/>
          </p:nvSpPr>
          <p:spPr>
            <a:xfrm>
              <a:off x="624" y="2429"/>
              <a:ext cx="876" cy="271"/>
            </a:xfrm>
            <a:prstGeom prst="rect">
              <a:avLst/>
            </a:prstGeom>
            <a:solidFill>
              <a:srgbClr val="99FF99"/>
            </a:solidFill>
            <a:ln w="9525" cap="flat" cmpd="sng">
              <a:solidFill>
                <a:schemeClr val="tx1"/>
              </a:solidFill>
              <a:prstDash val="solid"/>
              <a:miter/>
              <a:headEnd type="none" w="sm" len="med"/>
              <a:tailEnd type="none" w="med" len="med"/>
            </a:ln>
            <a:effectLst>
              <a:outerShdw dist="45791" dir="18221404"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b1</a:t>
              </a:r>
              <a:endParaRPr lang="en-US" altLang="zh-CN" sz="1800" dirty="0"/>
            </a:p>
          </p:txBody>
        </p:sp>
        <p:sp>
          <p:nvSpPr>
            <p:cNvPr id="10273" name="Rectangle 6"/>
            <p:cNvSpPr/>
            <p:nvPr/>
          </p:nvSpPr>
          <p:spPr>
            <a:xfrm>
              <a:off x="624" y="2705"/>
              <a:ext cx="876" cy="271"/>
            </a:xfrm>
            <a:prstGeom prst="rect">
              <a:avLst/>
            </a:prstGeom>
            <a:solidFill>
              <a:srgbClr val="FFCC66"/>
            </a:solidFill>
            <a:ln w="9525" cap="flat" cmpd="sng">
              <a:solidFill>
                <a:schemeClr val="tx1"/>
              </a:solidFill>
              <a:prstDash val="solid"/>
              <a:miter/>
              <a:headEnd type="none" w="sm" len="med"/>
              <a:tailEnd type="none" w="med" len="med"/>
            </a:ln>
            <a:effectLst>
              <a:outerShdw dist="45791" dir="18221404"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a:t>
              </a:r>
              <a:endParaRPr lang="en-US" altLang="zh-CN" sz="1800" dirty="0"/>
            </a:p>
          </p:txBody>
        </p:sp>
        <p:sp>
          <p:nvSpPr>
            <p:cNvPr id="10274" name="Rectangle 7"/>
            <p:cNvSpPr/>
            <p:nvPr/>
          </p:nvSpPr>
          <p:spPr>
            <a:xfrm>
              <a:off x="624" y="2981"/>
              <a:ext cx="876" cy="271"/>
            </a:xfrm>
            <a:prstGeom prst="rect">
              <a:avLst/>
            </a:prstGeom>
            <a:solidFill>
              <a:srgbClr val="99FF99"/>
            </a:solidFill>
            <a:ln w="9525" cap="flat" cmpd="sng">
              <a:solidFill>
                <a:schemeClr val="tx1"/>
              </a:solidFill>
              <a:prstDash val="solid"/>
              <a:miter/>
              <a:headEnd type="none" w="sm" len="med"/>
              <a:tailEnd type="none" w="med" len="med"/>
            </a:ln>
            <a:effectLst>
              <a:outerShdw dist="45791" dir="18221404"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b2</a:t>
              </a:r>
              <a:endParaRPr lang="en-US" altLang="zh-CN" sz="1800" dirty="0"/>
            </a:p>
          </p:txBody>
        </p:sp>
        <p:sp>
          <p:nvSpPr>
            <p:cNvPr id="10275" name="Rectangle 8"/>
            <p:cNvSpPr/>
            <p:nvPr/>
          </p:nvSpPr>
          <p:spPr>
            <a:xfrm>
              <a:off x="624" y="3257"/>
              <a:ext cx="876" cy="271"/>
            </a:xfrm>
            <a:prstGeom prst="rect">
              <a:avLst/>
            </a:prstGeom>
            <a:solidFill>
              <a:srgbClr val="FFFFCC"/>
            </a:solidFill>
            <a:ln w="9525" cap="flat" cmpd="sng">
              <a:solidFill>
                <a:schemeClr val="tx1"/>
              </a:solidFill>
              <a:prstDash val="solid"/>
              <a:miter/>
              <a:headEnd type="none" w="sm" len="med"/>
              <a:tailEnd type="none" w="med" len="med"/>
            </a:ln>
            <a:effectLst>
              <a:outerShdw dist="45791" dir="18221404"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d</a:t>
              </a:r>
              <a:endParaRPr lang="en-US" altLang="zh-CN" sz="1800" dirty="0"/>
            </a:p>
          </p:txBody>
        </p:sp>
      </p:grpSp>
      <p:grpSp>
        <p:nvGrpSpPr>
          <p:cNvPr id="3" name="Group 9"/>
          <p:cNvGrpSpPr/>
          <p:nvPr/>
        </p:nvGrpSpPr>
        <p:grpSpPr>
          <a:xfrm>
            <a:off x="1847850" y="4622800"/>
            <a:ext cx="3090863" cy="2190750"/>
            <a:chOff x="1536" y="2585"/>
            <a:chExt cx="1947" cy="1380"/>
          </a:xfrm>
        </p:grpSpPr>
        <p:sp>
          <p:nvSpPr>
            <p:cNvPr id="10255" name="Line 10"/>
            <p:cNvSpPr/>
            <p:nvPr/>
          </p:nvSpPr>
          <p:spPr>
            <a:xfrm>
              <a:off x="1548" y="2585"/>
              <a:ext cx="1935" cy="0"/>
            </a:xfrm>
            <a:prstGeom prst="line">
              <a:avLst/>
            </a:prstGeom>
            <a:ln w="9525" cap="flat" cmpd="sng">
              <a:solidFill>
                <a:schemeClr val="tx1"/>
              </a:solidFill>
              <a:prstDash val="solid"/>
              <a:headEnd type="none" w="sm" len="med"/>
              <a:tailEnd type="none" w="med" len="med"/>
            </a:ln>
          </p:spPr>
        </p:sp>
        <p:sp>
          <p:nvSpPr>
            <p:cNvPr id="10256" name="Line 11"/>
            <p:cNvSpPr/>
            <p:nvPr/>
          </p:nvSpPr>
          <p:spPr>
            <a:xfrm flipV="1">
              <a:off x="1560" y="3965"/>
              <a:ext cx="1923" cy="0"/>
            </a:xfrm>
            <a:prstGeom prst="line">
              <a:avLst/>
            </a:prstGeom>
            <a:ln w="9525" cap="flat" cmpd="sng">
              <a:solidFill>
                <a:schemeClr val="tx1"/>
              </a:solidFill>
              <a:prstDash val="solid"/>
              <a:headEnd type="none" w="sm" len="med"/>
              <a:tailEnd type="none" w="med" len="med"/>
            </a:ln>
          </p:spPr>
        </p:sp>
        <p:sp>
          <p:nvSpPr>
            <p:cNvPr id="10257" name="Line 12"/>
            <p:cNvSpPr/>
            <p:nvPr/>
          </p:nvSpPr>
          <p:spPr>
            <a:xfrm>
              <a:off x="1548" y="2856"/>
              <a:ext cx="768" cy="0"/>
            </a:xfrm>
            <a:prstGeom prst="line">
              <a:avLst/>
            </a:prstGeom>
            <a:ln w="9525" cap="flat" cmpd="sng">
              <a:solidFill>
                <a:schemeClr val="tx1"/>
              </a:solidFill>
              <a:prstDash val="solid"/>
              <a:headEnd type="none" w="sm" len="med"/>
              <a:tailEnd type="none" w="med" len="med"/>
            </a:ln>
          </p:spPr>
        </p:sp>
        <p:sp>
          <p:nvSpPr>
            <p:cNvPr id="10258" name="Line 13"/>
            <p:cNvSpPr/>
            <p:nvPr/>
          </p:nvSpPr>
          <p:spPr>
            <a:xfrm>
              <a:off x="1548" y="3408"/>
              <a:ext cx="768" cy="5"/>
            </a:xfrm>
            <a:prstGeom prst="line">
              <a:avLst/>
            </a:prstGeom>
            <a:ln w="9525" cap="flat" cmpd="sng">
              <a:solidFill>
                <a:schemeClr val="tx1"/>
              </a:solidFill>
              <a:prstDash val="solid"/>
              <a:headEnd type="none" w="sm" len="med"/>
              <a:tailEnd type="none" w="med" len="med"/>
            </a:ln>
          </p:spPr>
        </p:sp>
        <p:sp>
          <p:nvSpPr>
            <p:cNvPr id="10259" name="Line 14"/>
            <p:cNvSpPr/>
            <p:nvPr/>
          </p:nvSpPr>
          <p:spPr>
            <a:xfrm>
              <a:off x="1548" y="3132"/>
              <a:ext cx="1380" cy="0"/>
            </a:xfrm>
            <a:prstGeom prst="line">
              <a:avLst/>
            </a:prstGeom>
            <a:ln w="9525" cap="flat" cmpd="sng">
              <a:solidFill>
                <a:schemeClr val="tx1"/>
              </a:solidFill>
              <a:prstDash val="solid"/>
              <a:headEnd type="none" w="sm" len="med"/>
              <a:tailEnd type="none" w="med" len="med"/>
            </a:ln>
          </p:spPr>
        </p:sp>
        <p:sp>
          <p:nvSpPr>
            <p:cNvPr id="10260" name="Line 15"/>
            <p:cNvSpPr/>
            <p:nvPr/>
          </p:nvSpPr>
          <p:spPr>
            <a:xfrm flipV="1">
              <a:off x="1536" y="3684"/>
              <a:ext cx="1380" cy="0"/>
            </a:xfrm>
            <a:prstGeom prst="line">
              <a:avLst/>
            </a:prstGeom>
            <a:ln w="9525" cap="flat" cmpd="sng">
              <a:solidFill>
                <a:schemeClr val="tx1"/>
              </a:solidFill>
              <a:prstDash val="solid"/>
              <a:headEnd type="none" w="sm" len="med"/>
              <a:tailEnd type="none" w="med" len="med"/>
            </a:ln>
          </p:spPr>
        </p:sp>
        <p:sp>
          <p:nvSpPr>
            <p:cNvPr id="10261" name="Line 16"/>
            <p:cNvSpPr/>
            <p:nvPr/>
          </p:nvSpPr>
          <p:spPr>
            <a:xfrm>
              <a:off x="1968" y="2585"/>
              <a:ext cx="0" cy="276"/>
            </a:xfrm>
            <a:prstGeom prst="line">
              <a:avLst/>
            </a:prstGeom>
            <a:ln w="28575" cap="flat" cmpd="sng">
              <a:solidFill>
                <a:schemeClr val="tx1"/>
              </a:solidFill>
              <a:prstDash val="solid"/>
              <a:headEnd type="stealth" w="med" len="med"/>
              <a:tailEnd type="stealth" w="med" len="med"/>
            </a:ln>
          </p:spPr>
        </p:sp>
        <p:sp>
          <p:nvSpPr>
            <p:cNvPr id="10262" name="Line 17"/>
            <p:cNvSpPr/>
            <p:nvPr/>
          </p:nvSpPr>
          <p:spPr>
            <a:xfrm>
              <a:off x="1968" y="3137"/>
              <a:ext cx="0" cy="276"/>
            </a:xfrm>
            <a:prstGeom prst="line">
              <a:avLst/>
            </a:prstGeom>
            <a:ln w="28575" cap="flat" cmpd="sng">
              <a:solidFill>
                <a:schemeClr val="tx1"/>
              </a:solidFill>
              <a:prstDash val="solid"/>
              <a:headEnd type="stealth" w="med" len="med"/>
              <a:tailEnd type="stealth" w="med" len="med"/>
            </a:ln>
          </p:spPr>
        </p:sp>
        <p:sp>
          <p:nvSpPr>
            <p:cNvPr id="10263" name="Line 18"/>
            <p:cNvSpPr/>
            <p:nvPr/>
          </p:nvSpPr>
          <p:spPr>
            <a:xfrm>
              <a:off x="2520" y="2585"/>
              <a:ext cx="0" cy="547"/>
            </a:xfrm>
            <a:prstGeom prst="line">
              <a:avLst/>
            </a:prstGeom>
            <a:ln w="28575" cap="flat" cmpd="sng">
              <a:solidFill>
                <a:schemeClr val="tx1"/>
              </a:solidFill>
              <a:prstDash val="solid"/>
              <a:headEnd type="stealth" w="med" len="med"/>
              <a:tailEnd type="stealth" w="med" len="med"/>
            </a:ln>
          </p:spPr>
        </p:sp>
        <p:sp>
          <p:nvSpPr>
            <p:cNvPr id="10264" name="Line 19"/>
            <p:cNvSpPr/>
            <p:nvPr/>
          </p:nvSpPr>
          <p:spPr>
            <a:xfrm>
              <a:off x="2520" y="3149"/>
              <a:ext cx="0" cy="523"/>
            </a:xfrm>
            <a:prstGeom prst="line">
              <a:avLst/>
            </a:prstGeom>
            <a:ln w="28575" cap="flat" cmpd="sng">
              <a:solidFill>
                <a:schemeClr val="tx1"/>
              </a:solidFill>
              <a:prstDash val="solid"/>
              <a:headEnd type="stealth" w="med" len="med"/>
              <a:tailEnd type="stealth" w="med" len="med"/>
            </a:ln>
          </p:spPr>
        </p:sp>
        <p:sp>
          <p:nvSpPr>
            <p:cNvPr id="10265" name="Line 20"/>
            <p:cNvSpPr/>
            <p:nvPr/>
          </p:nvSpPr>
          <p:spPr>
            <a:xfrm>
              <a:off x="3132" y="2585"/>
              <a:ext cx="0" cy="1375"/>
            </a:xfrm>
            <a:prstGeom prst="line">
              <a:avLst/>
            </a:prstGeom>
            <a:ln w="28575" cap="flat" cmpd="sng">
              <a:solidFill>
                <a:schemeClr val="tx1"/>
              </a:solidFill>
              <a:prstDash val="solid"/>
              <a:headEnd type="stealth" w="med" len="med"/>
              <a:tailEnd type="stealth" w="med" len="med"/>
            </a:ln>
          </p:spPr>
        </p:sp>
        <p:sp>
          <p:nvSpPr>
            <p:cNvPr id="74773" name="Text Box 21"/>
            <p:cNvSpPr txBox="1">
              <a:spLocks noChangeArrowheads="1"/>
            </p:cNvSpPr>
            <p:nvPr/>
          </p:nvSpPr>
          <p:spPr bwMode="auto">
            <a:xfrm>
              <a:off x="2106" y="2630"/>
              <a:ext cx="210" cy="231"/>
            </a:xfrm>
            <a:prstGeom prst="rect">
              <a:avLst/>
            </a:prstGeom>
            <a:noFill/>
            <a:ln w="9525">
              <a:noFill/>
              <a:miter lim="800000"/>
              <a:headEnd type="none" w="sm" len="med"/>
            </a:ln>
            <a:effectLst/>
          </p:spPr>
          <p:txBody>
            <a:bodyPr wrap="none" lIns="90000" tIns="46800" rIns="90000" bIns="46800" anchor="ctr">
              <a:spAutoFit/>
            </a:bodyPr>
            <a:lstStyle/>
            <a:p>
              <a:pPr marR="0" algn="ctr" defTabSz="914400" eaLnBrk="1" hangingPunct="1">
                <a:buClrTx/>
                <a:buSzTx/>
                <a:buFontTx/>
                <a:buNone/>
                <a:defRPr/>
              </a:pPr>
              <a:r>
                <a:rPr kumimoji="1" lang="en-US" altLang="zh-CN" b="1" kern="1200" cap="none" spc="0" normalizeH="0" baseline="0" noProof="0">
                  <a:solidFill>
                    <a:srgbClr val="FF99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B</a:t>
              </a:r>
              <a:endParaRPr kumimoji="1" lang="en-US" altLang="zh-CN" b="1" kern="1200" cap="none" spc="0" normalizeH="0" baseline="0" noProof="0">
                <a:solidFill>
                  <a:srgbClr val="FFCC66"/>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4774" name="Text Box 22"/>
            <p:cNvSpPr txBox="1">
              <a:spLocks noChangeArrowheads="1"/>
            </p:cNvSpPr>
            <p:nvPr/>
          </p:nvSpPr>
          <p:spPr bwMode="auto">
            <a:xfrm>
              <a:off x="2106" y="3182"/>
              <a:ext cx="210" cy="231"/>
            </a:xfrm>
            <a:prstGeom prst="rect">
              <a:avLst/>
            </a:prstGeom>
            <a:noFill/>
            <a:ln w="9525">
              <a:noFill/>
              <a:miter lim="800000"/>
              <a:headEnd type="none" w="sm" len="med"/>
            </a:ln>
            <a:effec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FF99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B</a:t>
              </a:r>
              <a:endParaRPr kumimoji="1" lang="en-US" altLang="zh-CN" sz="1800" b="1" i="0" u="none" strike="noStrike" kern="1200" cap="none" spc="0" normalizeH="0" baseline="0" noProof="0">
                <a:ln>
                  <a:noFill/>
                </a:ln>
                <a:solidFill>
                  <a:srgbClr val="FF99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4775" name="Text Box 23"/>
            <p:cNvSpPr txBox="1">
              <a:spLocks noChangeArrowheads="1"/>
            </p:cNvSpPr>
            <p:nvPr/>
          </p:nvSpPr>
          <p:spPr bwMode="auto">
            <a:xfrm>
              <a:off x="2559" y="2753"/>
              <a:ext cx="282" cy="231"/>
            </a:xfrm>
            <a:prstGeom prst="rect">
              <a:avLst/>
            </a:prstGeom>
            <a:noFill/>
            <a:ln w="9525">
              <a:noFill/>
              <a:miter lim="800000"/>
              <a:headEnd type="none" w="sm" len="med"/>
            </a:ln>
            <a:effectLst/>
          </p:spPr>
          <p:txBody>
            <a:bodyPr wrap="none" lIns="90000" tIns="46800" rIns="90000" bIns="46800" anchor="ctr">
              <a:spAutoFit/>
            </a:bodyPr>
            <a:lstStyle/>
            <a:p>
              <a:pPr marR="0" algn="ctr" defTabSz="914400" eaLnBrk="1" hangingPunct="1">
                <a:buClrTx/>
                <a:buSzTx/>
                <a:buFontTx/>
                <a:buNone/>
                <a:defRPr/>
              </a:pPr>
              <a:r>
                <a:rPr kumimoji="1" lang="en-US" altLang="zh-CN" b="1" kern="1200" cap="none" spc="0" normalizeH="0" baseline="0" noProof="0">
                  <a:solidFill>
                    <a:srgbClr val="339933"/>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B1</a:t>
              </a:r>
              <a:endParaRPr kumimoji="1" lang="en-US" altLang="zh-CN" b="1" kern="1200" cap="none" spc="0" normalizeH="0" baseline="0" noProof="0">
                <a:solidFill>
                  <a:srgbClr val="99FF99"/>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4776" name="Text Box 24"/>
            <p:cNvSpPr txBox="1">
              <a:spLocks noChangeArrowheads="1"/>
            </p:cNvSpPr>
            <p:nvPr/>
          </p:nvSpPr>
          <p:spPr bwMode="auto">
            <a:xfrm>
              <a:off x="2559" y="3293"/>
              <a:ext cx="282" cy="231"/>
            </a:xfrm>
            <a:prstGeom prst="rect">
              <a:avLst/>
            </a:prstGeom>
            <a:noFill/>
            <a:ln w="9525">
              <a:noFill/>
              <a:miter lim="800000"/>
              <a:headEnd type="none" w="sm" len="med"/>
            </a:ln>
            <a:effectLst/>
          </p:spPr>
          <p:txBody>
            <a:bodyPr wrap="none" lIns="90000" tIns="46800" rIns="90000" bIns="46800" anchor="ctr">
              <a:spAutoFit/>
            </a:bodyPr>
            <a:lstStyle/>
            <a:p>
              <a:pPr marR="0" algn="ctr" defTabSz="914400" eaLnBrk="1" hangingPunct="1">
                <a:buClrTx/>
                <a:buSzTx/>
                <a:buFontTx/>
                <a:buNone/>
                <a:defRPr/>
              </a:pPr>
              <a:r>
                <a:rPr kumimoji="1" lang="en-US" altLang="zh-CN" b="1" kern="1200" cap="none" spc="0" normalizeH="0" baseline="0" noProof="0">
                  <a:solidFill>
                    <a:srgbClr val="339933"/>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B2</a:t>
              </a:r>
              <a:endParaRPr kumimoji="1" lang="en-US" altLang="zh-CN" b="1" kern="1200" cap="none" spc="0" normalizeH="0" baseline="0" noProof="0">
                <a:solidFill>
                  <a:srgbClr val="99FF99"/>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4777" name="Text Box 25"/>
            <p:cNvSpPr txBox="1">
              <a:spLocks noChangeArrowheads="1"/>
            </p:cNvSpPr>
            <p:nvPr/>
          </p:nvSpPr>
          <p:spPr bwMode="auto">
            <a:xfrm>
              <a:off x="3179" y="3190"/>
              <a:ext cx="218" cy="231"/>
            </a:xfrm>
            <a:prstGeom prst="rect">
              <a:avLst/>
            </a:prstGeom>
            <a:noFill/>
            <a:ln w="9525">
              <a:noFill/>
              <a:miter lim="800000"/>
              <a:headEnd type="none" w="sm" len="med"/>
            </a:ln>
            <a:effectLst/>
          </p:spPr>
          <p:txBody>
            <a:bodyPr wrap="none" lIns="90000" tIns="46800" rIns="90000" bIns="46800" anchor="ctr">
              <a:spAutoFit/>
            </a:bodyPr>
            <a:lstStyle/>
            <a:p>
              <a:pPr marR="0" algn="ctr" defTabSz="914400" eaLnBrk="1" hangingPunct="1">
                <a:buClrTx/>
                <a:buSzTx/>
                <a:buFontTx/>
                <a:buNone/>
                <a:defRPr/>
              </a:pPr>
              <a:r>
                <a:rPr kumimoji="1"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C</a:t>
              </a:r>
              <a:endParaRPr kumimoji="1" lang="en-US" altLang="zh-CN" b="1" kern="1200" cap="none" spc="0" normalizeH="0" baseline="0" noProof="0">
                <a:solidFill>
                  <a:srgbClr val="FFFF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sp>
        <p:nvSpPr>
          <p:cNvPr id="74778" name="Text Box 26"/>
          <p:cNvSpPr txBox="1"/>
          <p:nvPr/>
        </p:nvSpPr>
        <p:spPr>
          <a:xfrm>
            <a:off x="323850" y="4076700"/>
            <a:ext cx="4225925" cy="366713"/>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t>Storage structure of the objects of class C</a:t>
            </a:r>
            <a:endParaRPr lang="en-US" altLang="zh-CN" sz="1800" b="1" dirty="0"/>
          </a:p>
        </p:txBody>
      </p:sp>
      <p:sp>
        <p:nvSpPr>
          <p:cNvPr id="74779" name="AutoShape 27"/>
          <p:cNvSpPr>
            <a:spLocks noChangeArrowheads="1"/>
          </p:cNvSpPr>
          <p:nvPr/>
        </p:nvSpPr>
        <p:spPr bwMode="auto">
          <a:xfrm flipH="1">
            <a:off x="4933950" y="4448175"/>
            <a:ext cx="4210050" cy="2354263"/>
          </a:xfrm>
          <a:prstGeom prst="horizontalScroll">
            <a:avLst>
              <a:gd name="adj" fmla="val 8227"/>
            </a:avLst>
          </a:prstGeom>
          <a:solidFill>
            <a:srgbClr val="FFFFCC"/>
          </a:solidFill>
          <a:ln w="9525">
            <a:solidFill>
              <a:schemeClr val="tx1"/>
            </a:solidFill>
            <a:round/>
            <a:headEnd type="none" w="sm" len="med"/>
          </a:ln>
          <a:effectLst>
            <a:outerShdw dist="40161" dir="20493903" algn="ctr" rotWithShape="0">
              <a:srgbClr val="808080"/>
            </a:outerShdw>
          </a:effectLst>
        </p:spPr>
        <p:txBody>
          <a:bodyPr wrap="none" lIns="90000" tIns="46800" rIns="90000" bIns="46800" anchor="ct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while creating an object of</a:t>
            </a:r>
            <a:endParaRPr kumimoji="1" lang="en-US" altLang="zh-CN"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C</a:t>
            </a:r>
            <a:r>
              <a:rPr kumimoji="1"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t>
            </a:r>
            <a:r>
              <a:rPr kumimoji="1" lang="en-US" altLang="zh-CN"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the constructor of the class</a:t>
            </a:r>
            <a:endParaRPr kumimoji="1" lang="en-US" altLang="zh-CN"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B is </a:t>
            </a:r>
            <a:r>
              <a:rPr kumimoji="1" lang="en-US" altLang="zh-CN" sz="18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involked</a:t>
            </a:r>
            <a:r>
              <a:rPr kumimoji="1" lang="en-US" altLang="zh-CN"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twice,  once by B1 and </a:t>
            </a:r>
            <a:endParaRPr kumimoji="1"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once by B2, to initialize the duplicated </a:t>
            </a:r>
            <a:endParaRPr kumimoji="1" lang="en-US" altLang="zh-CN"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sets of members inherited form B.</a:t>
            </a:r>
            <a:endParaRPr kumimoji="1" lang="zh-CN" altLang="en-US" sz="18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74781" name="Rectangle 29"/>
          <p:cNvSpPr>
            <a:spLocks noChangeArrowheads="1"/>
          </p:cNvSpPr>
          <p:nvPr/>
        </p:nvSpPr>
        <p:spPr bwMode="auto">
          <a:xfrm>
            <a:off x="5824538" y="2930525"/>
            <a:ext cx="2236788" cy="557213"/>
          </a:xfrm>
          <a:prstGeom prst="rect">
            <a:avLst/>
          </a:prstGeom>
          <a:solidFill>
            <a:srgbClr val="FFFF00">
              <a:alpha val="50000"/>
            </a:srgbClr>
          </a:solidFill>
          <a:ln w="9525">
            <a:solidFill>
              <a:srgbClr val="C0C0C0"/>
            </a:solidFill>
            <a:miter lim="800000"/>
            <a:headEnd type="none" w="sm" len="med"/>
          </a:ln>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C    { f () , </a:t>
            </a:r>
            <a:r>
              <a:rPr kumimoji="1" lang="en-US" altLang="zh-CN" sz="1600" b="1" i="0" u="none" strike="noStrike" kern="1200" cap="none" spc="0" normalizeH="0" baseline="0" noProof="0" dirty="0">
                <a:ln>
                  <a:noFill/>
                </a:ln>
                <a:solidFill>
                  <a:srgbClr val="FF7C8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a:t>
            </a: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endPar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74782" name="Rectangle 30"/>
          <p:cNvSpPr>
            <a:spLocks noChangeArrowheads="1"/>
          </p:cNvSpPr>
          <p:nvPr/>
        </p:nvSpPr>
        <p:spPr bwMode="auto">
          <a:xfrm>
            <a:off x="4933950" y="1760538"/>
            <a:ext cx="1941513" cy="595313"/>
          </a:xfrm>
          <a:prstGeom prst="rect">
            <a:avLst/>
          </a:prstGeom>
          <a:solidFill>
            <a:srgbClr val="99FF99">
              <a:alpha val="50000"/>
            </a:srgbClr>
          </a:solidFill>
          <a:ln w="9525">
            <a:solidFill>
              <a:srgbClr val="C0C0C0"/>
            </a:solidFill>
            <a:miter lim="800000"/>
            <a:headEnd type="none" w="sm" len="med"/>
          </a:ln>
          <a:effectLst/>
        </p:spPr>
        <p:txBody>
          <a:bodyPr wrap="none" lIns="90000" tIns="46800" rIns="90000" bIns="46800" anchor="ctr"/>
          <a:lstStyle/>
          <a:p>
            <a:pPr marL="0" marR="0" lvl="0" indent="0" algn="ctr" defTabSz="914400" rtl="0" eaLnBrk="1" fontAlgn="base" latinLnBrk="0" hangingPunct="1">
              <a:lnSpc>
                <a:spcPct val="8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B1    {  </a:t>
            </a:r>
            <a:r>
              <a:rPr kumimoji="1" lang="en-US" altLang="zh-CN" sz="1600" b="1" i="0" u="none" strike="noStrike" kern="1200" cap="none" spc="0" normalizeH="0" baseline="0" noProof="0" dirty="0">
                <a:ln>
                  <a:noFill/>
                </a:ln>
                <a:solidFill>
                  <a:srgbClr val="FF7C8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b1</a:t>
            </a: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endPar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74783" name="Rectangle 31"/>
          <p:cNvSpPr>
            <a:spLocks noChangeArrowheads="1"/>
          </p:cNvSpPr>
          <p:nvPr/>
        </p:nvSpPr>
        <p:spPr bwMode="auto">
          <a:xfrm>
            <a:off x="7069138" y="1760538"/>
            <a:ext cx="1854200" cy="558800"/>
          </a:xfrm>
          <a:prstGeom prst="rect">
            <a:avLst/>
          </a:prstGeom>
          <a:solidFill>
            <a:srgbClr val="99FF99">
              <a:alpha val="50000"/>
            </a:srgbClr>
          </a:solidFill>
          <a:ln w="9525">
            <a:solidFill>
              <a:srgbClr val="C0C0C0"/>
            </a:solidFill>
            <a:miter lim="800000"/>
            <a:headEnd type="none" w="sm" len="med"/>
          </a:ln>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B2    { </a:t>
            </a:r>
            <a:r>
              <a:rPr kumimoji="1" lang="en-US" altLang="zh-CN" sz="1600" b="1" i="0" u="none" strike="noStrike" kern="1200" cap="none" spc="0" normalizeH="0" baseline="0" noProof="0" dirty="0">
                <a:ln>
                  <a:noFill/>
                </a:ln>
                <a:solidFill>
                  <a:srgbClr val="FF7C8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b2</a:t>
            </a: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 </a:t>
            </a:r>
            <a:endPar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74789" name="Rectangle 37"/>
          <p:cNvSpPr>
            <a:spLocks noChangeArrowheads="1"/>
          </p:cNvSpPr>
          <p:nvPr/>
        </p:nvSpPr>
        <p:spPr bwMode="auto">
          <a:xfrm>
            <a:off x="6008688" y="476250"/>
            <a:ext cx="1731963" cy="557213"/>
          </a:xfrm>
          <a:prstGeom prst="rect">
            <a:avLst/>
          </a:prstGeom>
          <a:solidFill>
            <a:srgbClr val="FFCC66">
              <a:alpha val="50000"/>
            </a:srgbClr>
          </a:solidFill>
          <a:ln w="9525">
            <a:solidFill>
              <a:srgbClr val="C0C0C0"/>
            </a:solidFill>
            <a:miter lim="800000"/>
            <a:headEnd type="none" w="sm" len="med"/>
          </a:ln>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B    {  b }</a:t>
            </a:r>
            <a:endParaRPr kumimoji="1" lang="en-US" altLang="zh-CN" sz="16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0251" name="Line 39"/>
          <p:cNvSpPr/>
          <p:nvPr/>
        </p:nvSpPr>
        <p:spPr>
          <a:xfrm flipH="1">
            <a:off x="5867400" y="1054100"/>
            <a:ext cx="576263" cy="719138"/>
          </a:xfrm>
          <a:prstGeom prst="line">
            <a:avLst/>
          </a:prstGeom>
          <a:ln w="38100" cap="flat" cmpd="sng">
            <a:solidFill>
              <a:schemeClr val="tx1"/>
            </a:solidFill>
            <a:prstDash val="solid"/>
            <a:headEnd type="arrow" w="med" len="med"/>
            <a:tailEnd type="none" w="med" len="lg"/>
          </a:ln>
          <a:effectLst>
            <a:outerShdw dist="40161" dir="1106096" algn="ctr" rotWithShape="0">
              <a:srgbClr val="808080"/>
            </a:outerShdw>
          </a:effectLst>
        </p:spPr>
      </p:sp>
      <p:sp>
        <p:nvSpPr>
          <p:cNvPr id="10252" name="Line 40"/>
          <p:cNvSpPr/>
          <p:nvPr/>
        </p:nvSpPr>
        <p:spPr>
          <a:xfrm>
            <a:off x="7164388" y="1054100"/>
            <a:ext cx="576262" cy="719138"/>
          </a:xfrm>
          <a:prstGeom prst="line">
            <a:avLst/>
          </a:prstGeom>
          <a:ln w="38100" cap="flat" cmpd="sng">
            <a:solidFill>
              <a:schemeClr val="tx1"/>
            </a:solidFill>
            <a:prstDash val="solid"/>
            <a:headEnd type="arrow" w="med" len="med"/>
            <a:tailEnd type="none" w="med" len="lg"/>
          </a:ln>
          <a:effectLst>
            <a:outerShdw dist="40161" dir="1106096" algn="ctr" rotWithShape="0">
              <a:srgbClr val="808080"/>
            </a:outerShdw>
          </a:effectLst>
        </p:spPr>
      </p:sp>
      <p:sp>
        <p:nvSpPr>
          <p:cNvPr id="10253" name="Line 41"/>
          <p:cNvSpPr/>
          <p:nvPr/>
        </p:nvSpPr>
        <p:spPr>
          <a:xfrm>
            <a:off x="5795963" y="2276475"/>
            <a:ext cx="647700" cy="647700"/>
          </a:xfrm>
          <a:prstGeom prst="line">
            <a:avLst/>
          </a:prstGeom>
          <a:ln w="38100" cap="flat" cmpd="sng">
            <a:solidFill>
              <a:schemeClr val="tx1"/>
            </a:solidFill>
            <a:prstDash val="solid"/>
            <a:headEnd type="arrow" w="med" len="med"/>
            <a:tailEnd type="none" w="med" len="lg"/>
          </a:ln>
          <a:effectLst>
            <a:outerShdw dist="40161" dir="1106096" algn="ctr" rotWithShape="0">
              <a:srgbClr val="808080"/>
            </a:outerShdw>
          </a:effectLst>
        </p:spPr>
      </p:sp>
      <p:sp>
        <p:nvSpPr>
          <p:cNvPr id="10254" name="Line 42"/>
          <p:cNvSpPr/>
          <p:nvPr/>
        </p:nvSpPr>
        <p:spPr>
          <a:xfrm flipH="1">
            <a:off x="7308850" y="2276475"/>
            <a:ext cx="576263" cy="647700"/>
          </a:xfrm>
          <a:prstGeom prst="line">
            <a:avLst/>
          </a:prstGeom>
          <a:ln w="38100" cap="flat" cmpd="sng">
            <a:solidFill>
              <a:schemeClr val="tx1"/>
            </a:solidFill>
            <a:prstDash val="solid"/>
            <a:headEnd type="arrow" w="med" len="med"/>
            <a:tailEnd type="none" w="med" len="lg"/>
          </a:ln>
          <a:effectLst>
            <a:outerShdw dist="40161" dir="1106096" algn="ctr" rotWithShape="0">
              <a:srgbClr val="808080"/>
            </a:outerShdw>
          </a:effectLst>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74778"/>
                                        </p:tgtEl>
                                        <p:attrNameLst>
                                          <p:attrName>style.visibility</p:attrName>
                                        </p:attrNameLst>
                                      </p:cBhvr>
                                      <p:to>
                                        <p:strVal val="visible"/>
                                      </p:to>
                                    </p:set>
                                    <p:animEffect transition="in" filter="checkerboard(across)">
                                      <p:cBhvr>
                                        <p:cTn id="7" dur="500"/>
                                        <p:tgtEl>
                                          <p:spTgt spid="74778"/>
                                        </p:tgtEl>
                                      </p:cBhvr>
                                    </p:animEffect>
                                  </p:childTnLst>
                                </p:cTn>
                              </p:par>
                            </p:childTnLst>
                          </p:cTn>
                        </p:par>
                        <p:par>
                          <p:cTn id="8" fill="hold">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3000"/>
                            </p:stCondLst>
                            <p:childTnLst>
                              <p:par>
                                <p:cTn id="13" presetID="17" presetClass="entr" presetSubtype="8" fill="hold" nodeType="afterEffect">
                                  <p:stCondLst>
                                    <p:cond delay="200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ppt_x</p:attrName>
                                        </p:attrNameLst>
                                      </p:cBhvr>
                                      <p:tavLst>
                                        <p:tav tm="0">
                                          <p:val>
                                            <p:strVal val="#ppt_x-#ppt_w/2"/>
                                          </p:val>
                                        </p:tav>
                                        <p:tav tm="100000">
                                          <p:val>
                                            <p:strVal val="#ppt_x"/>
                                          </p:val>
                                        </p:tav>
                                      </p:tavLst>
                                    </p:anim>
                                    <p:anim calcmode="lin" valueType="num">
                                      <p:cBhvr>
                                        <p:cTn id="16" dur="500" fill="hold"/>
                                        <p:tgtEl>
                                          <p:spTgt spid="3"/>
                                        </p:tgtEl>
                                        <p:attrNameLst>
                                          <p:attrName>ppt_y</p:attrName>
                                        </p:attrNameLst>
                                      </p:cBhvr>
                                      <p:tavLst>
                                        <p:tav tm="0">
                                          <p:val>
                                            <p:strVal val="#ppt_y"/>
                                          </p:val>
                                        </p:tav>
                                        <p:tav tm="100000">
                                          <p:val>
                                            <p:strVal val="#ppt_y"/>
                                          </p:val>
                                        </p:tav>
                                      </p:tavLst>
                                    </p:anim>
                                    <p:anim calcmode="lin" valueType="num">
                                      <p:cBhvr>
                                        <p:cTn id="17" dur="500" fill="hold"/>
                                        <p:tgtEl>
                                          <p:spTgt spid="3"/>
                                        </p:tgtEl>
                                        <p:attrNameLst>
                                          <p:attrName>ppt_w</p:attrName>
                                        </p:attrNameLst>
                                      </p:cBhvr>
                                      <p:tavLst>
                                        <p:tav tm="0">
                                          <p:val>
                                            <p:fltVal val="0.00000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74779"/>
                                        </p:tgtEl>
                                        <p:attrNameLst>
                                          <p:attrName>style.visibility</p:attrName>
                                        </p:attrNameLst>
                                      </p:cBhvr>
                                      <p:to>
                                        <p:strVal val="visible"/>
                                      </p:to>
                                    </p:set>
                                    <p:anim calcmode="lin" valueType="num">
                                      <p:cBhvr>
                                        <p:cTn id="23" dur="500" fill="hold"/>
                                        <p:tgtEl>
                                          <p:spTgt spid="74779"/>
                                        </p:tgtEl>
                                        <p:attrNameLst>
                                          <p:attrName>ppt_x</p:attrName>
                                        </p:attrNameLst>
                                      </p:cBhvr>
                                      <p:tavLst>
                                        <p:tav tm="0">
                                          <p:val>
                                            <p:strVal val="#ppt_x-#ppt_w/2"/>
                                          </p:val>
                                        </p:tav>
                                        <p:tav tm="100000">
                                          <p:val>
                                            <p:strVal val="#ppt_x"/>
                                          </p:val>
                                        </p:tav>
                                      </p:tavLst>
                                    </p:anim>
                                    <p:anim calcmode="lin" valueType="num">
                                      <p:cBhvr>
                                        <p:cTn id="24" dur="500" fill="hold"/>
                                        <p:tgtEl>
                                          <p:spTgt spid="74779"/>
                                        </p:tgtEl>
                                        <p:attrNameLst>
                                          <p:attrName>ppt_y</p:attrName>
                                        </p:attrNameLst>
                                      </p:cBhvr>
                                      <p:tavLst>
                                        <p:tav tm="0">
                                          <p:val>
                                            <p:strVal val="#ppt_y"/>
                                          </p:val>
                                        </p:tav>
                                        <p:tav tm="100000">
                                          <p:val>
                                            <p:strVal val="#ppt_y"/>
                                          </p:val>
                                        </p:tav>
                                      </p:tavLst>
                                    </p:anim>
                                    <p:anim calcmode="lin" valueType="num">
                                      <p:cBhvr>
                                        <p:cTn id="25" dur="500" fill="hold"/>
                                        <p:tgtEl>
                                          <p:spTgt spid="74779"/>
                                        </p:tgtEl>
                                        <p:attrNameLst>
                                          <p:attrName>ppt_w</p:attrName>
                                        </p:attrNameLst>
                                      </p:cBhvr>
                                      <p:tavLst>
                                        <p:tav tm="0">
                                          <p:val>
                                            <p:fltVal val="0.000000"/>
                                          </p:val>
                                        </p:tav>
                                        <p:tav tm="100000">
                                          <p:val>
                                            <p:strVal val="#ppt_w"/>
                                          </p:val>
                                        </p:tav>
                                      </p:tavLst>
                                    </p:anim>
                                    <p:anim calcmode="lin" valueType="num">
                                      <p:cBhvr>
                                        <p:cTn id="26" dur="500" fill="hold"/>
                                        <p:tgtEl>
                                          <p:spTgt spid="747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8" grpId="0"/>
      <p:bldP spid="7477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Rectangle 3"/>
          <p:cNvSpPr/>
          <p:nvPr/>
        </p:nvSpPr>
        <p:spPr>
          <a:xfrm>
            <a:off x="400050" y="3727450"/>
            <a:ext cx="4841875" cy="2654300"/>
          </a:xfrm>
          <a:prstGeom prst="rect">
            <a:avLst/>
          </a:prstGeom>
          <a:noFill/>
          <a:ln w="9525">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40000"/>
              </a:lnSpc>
              <a:spcBef>
                <a:spcPct val="0"/>
              </a:spcBef>
              <a:buClrTx/>
              <a:buSzTx/>
              <a:buFontTx/>
              <a:buNone/>
            </a:pPr>
            <a:endParaRPr lang="zh-CN" altLang="en-US" sz="2000" b="1" dirty="0"/>
          </a:p>
          <a:p>
            <a:pPr marL="0" lvl="0" indent="0" eaLnBrk="1" hangingPunct="1">
              <a:lnSpc>
                <a:spcPct val="140000"/>
              </a:lnSpc>
              <a:spcBef>
                <a:spcPct val="0"/>
              </a:spcBef>
              <a:buClrTx/>
              <a:buSzTx/>
              <a:buFontTx/>
              <a:buNone/>
            </a:pPr>
            <a:r>
              <a:rPr lang="en-US" altLang="zh-CN" sz="2000" dirty="0"/>
              <a:t>C  c ;</a:t>
            </a:r>
            <a:endParaRPr lang="en-US" altLang="zh-CN" sz="2000" dirty="0"/>
          </a:p>
          <a:p>
            <a:pPr marL="0" lvl="0" indent="0" eaLnBrk="1" hangingPunct="1">
              <a:lnSpc>
                <a:spcPct val="140000"/>
              </a:lnSpc>
              <a:spcBef>
                <a:spcPct val="0"/>
              </a:spcBef>
              <a:buClrTx/>
              <a:buSzTx/>
              <a:buFontTx/>
              <a:buNone/>
            </a:pPr>
            <a:r>
              <a:rPr lang="en-US" altLang="zh-CN" sz="2000" dirty="0"/>
              <a:t>c . b</a:t>
            </a:r>
            <a:r>
              <a:rPr lang="zh-CN" altLang="en-US" sz="2000" dirty="0"/>
              <a:t>；</a:t>
            </a:r>
            <a:r>
              <a:rPr lang="en-US" altLang="zh-CN" sz="2000" dirty="0"/>
              <a:t>		</a:t>
            </a:r>
            <a:endParaRPr lang="en-US" altLang="zh-CN" sz="2000" dirty="0"/>
          </a:p>
          <a:p>
            <a:pPr marL="0" lvl="0" indent="0" eaLnBrk="1" hangingPunct="1">
              <a:lnSpc>
                <a:spcPct val="140000"/>
              </a:lnSpc>
              <a:spcBef>
                <a:spcPct val="0"/>
              </a:spcBef>
              <a:buClrTx/>
              <a:buSzTx/>
              <a:buFontTx/>
              <a:buNone/>
            </a:pPr>
            <a:r>
              <a:rPr lang="en-US" altLang="zh-CN" sz="2000" dirty="0"/>
              <a:t>c . B :: b</a:t>
            </a:r>
            <a:r>
              <a:rPr lang="zh-CN" altLang="en-US" sz="2000" dirty="0"/>
              <a:t>；</a:t>
            </a:r>
            <a:r>
              <a:rPr lang="en-US" altLang="zh-CN" sz="2000" b="1" dirty="0">
                <a:solidFill>
                  <a:srgbClr val="FF7C80"/>
                </a:solidFill>
              </a:rPr>
              <a:t>	</a:t>
            </a:r>
            <a:r>
              <a:rPr lang="en-US" altLang="zh-CN" sz="2000" dirty="0"/>
              <a:t>	</a:t>
            </a:r>
            <a:endParaRPr lang="zh-CN" altLang="en-US" sz="2000" dirty="0"/>
          </a:p>
          <a:p>
            <a:pPr marL="0" lvl="0" indent="0" eaLnBrk="1" hangingPunct="1">
              <a:lnSpc>
                <a:spcPct val="140000"/>
              </a:lnSpc>
              <a:spcBef>
                <a:spcPct val="0"/>
              </a:spcBef>
              <a:buClrTx/>
              <a:buSzTx/>
              <a:buFontTx/>
              <a:buNone/>
            </a:pPr>
            <a:r>
              <a:rPr lang="en-US" altLang="zh-CN" sz="2000" dirty="0"/>
              <a:t>c . B1 :: b</a:t>
            </a:r>
            <a:r>
              <a:rPr lang="zh-CN" altLang="en-US" sz="2000" dirty="0"/>
              <a:t>；</a:t>
            </a:r>
            <a:r>
              <a:rPr lang="en-US" altLang="zh-CN" sz="2000" dirty="0"/>
              <a:t>	</a:t>
            </a:r>
            <a:endParaRPr lang="zh-CN" altLang="en-US" sz="2000" dirty="0"/>
          </a:p>
          <a:p>
            <a:pPr marL="0" lvl="0" indent="0" eaLnBrk="1" hangingPunct="1">
              <a:lnSpc>
                <a:spcPct val="140000"/>
              </a:lnSpc>
              <a:spcBef>
                <a:spcPct val="0"/>
              </a:spcBef>
              <a:buClrTx/>
              <a:buSzTx/>
              <a:buFontTx/>
              <a:buNone/>
            </a:pPr>
            <a:r>
              <a:rPr lang="en-US" altLang="zh-CN" sz="2000" dirty="0"/>
              <a:t>c . B2 :: b</a:t>
            </a:r>
            <a:r>
              <a:rPr lang="zh-CN" altLang="en-US" sz="2000" dirty="0"/>
              <a:t>；</a:t>
            </a:r>
            <a:r>
              <a:rPr lang="en-US" altLang="zh-CN" sz="2000" dirty="0"/>
              <a:t>	</a:t>
            </a:r>
            <a:endParaRPr lang="zh-CN" altLang="en-US" sz="2000" dirty="0"/>
          </a:p>
        </p:txBody>
      </p:sp>
      <p:sp>
        <p:nvSpPr>
          <p:cNvPr id="12" name="Rectangle 3"/>
          <p:cNvSpPr/>
          <p:nvPr/>
        </p:nvSpPr>
        <p:spPr>
          <a:xfrm>
            <a:off x="0" y="3768725"/>
            <a:ext cx="4841875" cy="2627313"/>
          </a:xfrm>
          <a:prstGeom prst="rect">
            <a:avLst/>
          </a:prstGeom>
          <a:noFill/>
          <a:ln w="9525">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40000"/>
              </a:lnSpc>
              <a:spcBef>
                <a:spcPct val="0"/>
              </a:spcBef>
              <a:buClrTx/>
              <a:buSzTx/>
              <a:buFontTx/>
              <a:buNone/>
            </a:pPr>
            <a:endParaRPr lang="zh-CN" altLang="en-US" sz="2000" b="1" dirty="0"/>
          </a:p>
          <a:p>
            <a:pPr marL="0" lvl="0" indent="0" eaLnBrk="1" hangingPunct="1">
              <a:lnSpc>
                <a:spcPct val="140000"/>
              </a:lnSpc>
              <a:spcBef>
                <a:spcPct val="0"/>
              </a:spcBef>
              <a:buClrTx/>
              <a:buSzTx/>
              <a:buFontTx/>
              <a:buNone/>
            </a:pPr>
            <a:endParaRPr lang="en-US" altLang="zh-CN" sz="2000" dirty="0"/>
          </a:p>
          <a:p>
            <a:pPr marL="0" lvl="0" indent="0" eaLnBrk="1" hangingPunct="1">
              <a:lnSpc>
                <a:spcPct val="140000"/>
              </a:lnSpc>
              <a:spcBef>
                <a:spcPct val="0"/>
              </a:spcBef>
              <a:buClrTx/>
              <a:buSzTx/>
              <a:buFontTx/>
              <a:buNone/>
            </a:pPr>
            <a:r>
              <a:rPr lang="en-US" altLang="zh-CN" sz="2000" dirty="0"/>
              <a:t>	             // error</a:t>
            </a:r>
            <a:endParaRPr lang="en-US" altLang="zh-CN" sz="2000" dirty="0"/>
          </a:p>
          <a:p>
            <a:pPr marL="0" lvl="0" indent="0" eaLnBrk="1" hangingPunct="1">
              <a:lnSpc>
                <a:spcPct val="140000"/>
              </a:lnSpc>
              <a:spcBef>
                <a:spcPct val="0"/>
              </a:spcBef>
              <a:buClrTx/>
              <a:buSzTx/>
              <a:buFontTx/>
              <a:buNone/>
            </a:pPr>
            <a:r>
              <a:rPr lang="en-US" altLang="zh-CN" sz="2000" dirty="0"/>
              <a:t>		// error</a:t>
            </a:r>
            <a:endParaRPr lang="zh-CN" altLang="en-US" sz="2000" dirty="0"/>
          </a:p>
          <a:p>
            <a:pPr marL="0" lvl="0" indent="0" eaLnBrk="1" hangingPunct="1">
              <a:lnSpc>
                <a:spcPct val="140000"/>
              </a:lnSpc>
              <a:spcBef>
                <a:spcPct val="0"/>
              </a:spcBef>
              <a:buClrTx/>
              <a:buSzTx/>
              <a:buFontTx/>
              <a:buNone/>
            </a:pPr>
            <a:r>
              <a:rPr lang="en-US" altLang="zh-CN" sz="2000" dirty="0"/>
              <a:t>               	// ok</a:t>
            </a:r>
            <a:r>
              <a:rPr lang="zh-CN" altLang="en-US" sz="2000" dirty="0"/>
              <a:t>，</a:t>
            </a:r>
            <a:r>
              <a:rPr lang="en-US" altLang="zh-CN" sz="2000" dirty="0"/>
              <a:t>inherited from B1</a:t>
            </a:r>
            <a:endParaRPr lang="zh-CN" altLang="en-US" sz="2000" dirty="0"/>
          </a:p>
          <a:p>
            <a:pPr marL="0" lvl="0" indent="0" eaLnBrk="1" hangingPunct="1">
              <a:lnSpc>
                <a:spcPct val="140000"/>
              </a:lnSpc>
              <a:spcBef>
                <a:spcPct val="0"/>
              </a:spcBef>
              <a:buClrTx/>
              <a:buSzTx/>
              <a:buFontTx/>
              <a:buNone/>
            </a:pPr>
            <a:r>
              <a:rPr lang="en-US" altLang="zh-CN" sz="2000" dirty="0"/>
              <a:t>              	// ok </a:t>
            </a:r>
            <a:r>
              <a:rPr lang="zh-CN" altLang="en-US" sz="2000" dirty="0"/>
              <a:t>，</a:t>
            </a:r>
            <a:r>
              <a:rPr lang="en-US" altLang="zh-CN" sz="2000" dirty="0"/>
              <a:t>inherited from B2</a:t>
            </a:r>
            <a:endParaRPr lang="zh-CN" altLang="en-US" sz="2000" dirty="0"/>
          </a:p>
        </p:txBody>
      </p:sp>
      <p:sp>
        <p:nvSpPr>
          <p:cNvPr id="2" name="Rectangle 2"/>
          <p:cNvSpPr>
            <a:spLocks noChangeArrowheads="1"/>
          </p:cNvSpPr>
          <p:nvPr/>
        </p:nvSpPr>
        <p:spPr bwMode="auto">
          <a:xfrm>
            <a:off x="400050" y="-61912"/>
            <a:ext cx="4841875" cy="3922713"/>
          </a:xfrm>
          <a:prstGeom prst="rect">
            <a:avLst/>
          </a:prstGeom>
          <a:noFill/>
          <a:ln>
            <a:noFill/>
          </a:ln>
        </p:spPr>
        <p:txBody>
          <a:bodyPr lIns="90000" tIns="46800" rIns="90000" bIns="46800"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b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B1 : public  B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b1 ;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B2 : public  B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b2 ;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C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B1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B2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f ( ) ;  </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private :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  d ; } ;</a:t>
            </a:r>
            <a:endParaRPr kumimoji="1"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4781" name="Rectangle 29"/>
          <p:cNvSpPr>
            <a:spLocks noChangeArrowheads="1"/>
          </p:cNvSpPr>
          <p:nvPr/>
        </p:nvSpPr>
        <p:spPr bwMode="auto">
          <a:xfrm>
            <a:off x="5824538" y="2930525"/>
            <a:ext cx="2236788" cy="557213"/>
          </a:xfrm>
          <a:prstGeom prst="rect">
            <a:avLst/>
          </a:prstGeom>
          <a:solidFill>
            <a:srgbClr val="FFFF00">
              <a:alpha val="50000"/>
            </a:srgbClr>
          </a:solidFill>
          <a:ln w="9525">
            <a:solidFill>
              <a:srgbClr val="C0C0C0"/>
            </a:solidFill>
            <a:miter lim="800000"/>
            <a:headEnd type="none" w="sm" len="med"/>
          </a:ln>
          <a:effectLst/>
        </p:spPr>
        <p:txBody>
          <a:bodyPr wrap="none" lIns="90000" tIns="46800" rIns="90000" bIns="46800"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C    { f () , </a:t>
            </a:r>
            <a:r>
              <a:rPr kumimoji="1" lang="en-US" altLang="zh-CN" sz="1600" b="1" i="0" u="none" strike="noStrike" kern="1200" cap="none" spc="0" normalizeH="0" baseline="0" noProof="0" dirty="0">
                <a:ln>
                  <a:noFill/>
                </a:ln>
                <a:solidFill>
                  <a:srgbClr val="FF7C8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a:t>
            </a: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endPar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74782" name="Rectangle 30"/>
          <p:cNvSpPr>
            <a:spLocks noChangeArrowheads="1"/>
          </p:cNvSpPr>
          <p:nvPr/>
        </p:nvSpPr>
        <p:spPr bwMode="auto">
          <a:xfrm>
            <a:off x="4933950" y="1760538"/>
            <a:ext cx="1941513" cy="595313"/>
          </a:xfrm>
          <a:prstGeom prst="rect">
            <a:avLst/>
          </a:prstGeom>
          <a:solidFill>
            <a:srgbClr val="99FF99">
              <a:alpha val="50000"/>
            </a:srgbClr>
          </a:solidFill>
          <a:ln w="9525">
            <a:solidFill>
              <a:srgbClr val="C0C0C0"/>
            </a:solidFill>
            <a:miter lim="800000"/>
            <a:headEnd type="none" w="sm" len="med"/>
          </a:ln>
          <a:effectLst/>
        </p:spPr>
        <p:txBody>
          <a:bodyPr wrap="none" lIns="90000" tIns="46800" rIns="90000" bIns="46800" anchor="ctr"/>
          <a:p>
            <a:pPr marL="0" marR="0" lvl="0" indent="0" algn="ctr" defTabSz="914400" rtl="0" eaLnBrk="1" fontAlgn="base" latinLnBrk="0" hangingPunct="1">
              <a:lnSpc>
                <a:spcPct val="8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B1    {  </a:t>
            </a:r>
            <a:r>
              <a:rPr kumimoji="1" lang="en-US" altLang="zh-CN" sz="1600" b="1" i="0" u="none" strike="noStrike" kern="1200" cap="none" spc="0" normalizeH="0" baseline="0" noProof="0" dirty="0">
                <a:ln>
                  <a:noFill/>
                </a:ln>
                <a:solidFill>
                  <a:srgbClr val="FF7C8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b1</a:t>
            </a: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endPar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74783" name="Rectangle 31"/>
          <p:cNvSpPr>
            <a:spLocks noChangeArrowheads="1"/>
          </p:cNvSpPr>
          <p:nvPr/>
        </p:nvSpPr>
        <p:spPr bwMode="auto">
          <a:xfrm>
            <a:off x="7069138" y="1760538"/>
            <a:ext cx="1854200" cy="558800"/>
          </a:xfrm>
          <a:prstGeom prst="rect">
            <a:avLst/>
          </a:prstGeom>
          <a:solidFill>
            <a:srgbClr val="99FF99">
              <a:alpha val="50000"/>
            </a:srgbClr>
          </a:solidFill>
          <a:ln w="9525">
            <a:solidFill>
              <a:srgbClr val="C0C0C0"/>
            </a:solidFill>
            <a:miter lim="800000"/>
            <a:headEnd type="none" w="sm" len="med"/>
          </a:ln>
          <a:effectLst/>
        </p:spPr>
        <p:txBody>
          <a:bodyPr wrap="none" lIns="90000" tIns="46800" rIns="90000" bIns="46800"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B2    { </a:t>
            </a:r>
            <a:r>
              <a:rPr kumimoji="1" lang="en-US" altLang="zh-CN" sz="1600" b="1" i="0" u="none" strike="noStrike" kern="1200" cap="none" spc="0" normalizeH="0" baseline="0" noProof="0" dirty="0">
                <a:ln>
                  <a:noFill/>
                </a:ln>
                <a:solidFill>
                  <a:srgbClr val="FF7C8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b2</a:t>
            </a:r>
            <a:r>
              <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 </a:t>
            </a:r>
            <a:endParaRPr kumimoji="1" lang="en-US" altLang="zh-CN" sz="16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74789" name="Rectangle 37"/>
          <p:cNvSpPr>
            <a:spLocks noChangeArrowheads="1"/>
          </p:cNvSpPr>
          <p:nvPr/>
        </p:nvSpPr>
        <p:spPr bwMode="auto">
          <a:xfrm>
            <a:off x="6008688" y="476250"/>
            <a:ext cx="1731963" cy="557213"/>
          </a:xfrm>
          <a:prstGeom prst="rect">
            <a:avLst/>
          </a:prstGeom>
          <a:solidFill>
            <a:srgbClr val="FFCC66">
              <a:alpha val="50000"/>
            </a:srgbClr>
          </a:solidFill>
          <a:ln w="9525">
            <a:solidFill>
              <a:srgbClr val="C0C0C0"/>
            </a:solidFill>
            <a:miter lim="800000"/>
            <a:headEnd type="none" w="sm" len="med"/>
          </a:ln>
          <a:effectLst/>
        </p:spPr>
        <p:txBody>
          <a:bodyPr wrap="none" lIns="90000" tIns="46800" rIns="90000" bIns="46800"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B    {  b }</a:t>
            </a:r>
            <a:endParaRPr kumimoji="1" lang="en-US" altLang="zh-CN" sz="16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0251" name="Line 39"/>
          <p:cNvSpPr/>
          <p:nvPr/>
        </p:nvSpPr>
        <p:spPr>
          <a:xfrm flipH="1">
            <a:off x="5867400" y="1054100"/>
            <a:ext cx="576263" cy="719138"/>
          </a:xfrm>
          <a:prstGeom prst="line">
            <a:avLst/>
          </a:prstGeom>
          <a:ln w="38100" cap="flat" cmpd="sng">
            <a:solidFill>
              <a:schemeClr val="tx1"/>
            </a:solidFill>
            <a:prstDash val="solid"/>
            <a:headEnd type="arrow" w="med" len="med"/>
            <a:tailEnd type="none" w="med" len="lg"/>
          </a:ln>
          <a:effectLst>
            <a:outerShdw dist="40161" dir="1106096" algn="ctr" rotWithShape="0">
              <a:srgbClr val="808080"/>
            </a:outerShdw>
          </a:effectLst>
        </p:spPr>
      </p:sp>
      <p:sp>
        <p:nvSpPr>
          <p:cNvPr id="10252" name="Line 40"/>
          <p:cNvSpPr/>
          <p:nvPr/>
        </p:nvSpPr>
        <p:spPr>
          <a:xfrm>
            <a:off x="7164388" y="1054100"/>
            <a:ext cx="576262" cy="719138"/>
          </a:xfrm>
          <a:prstGeom prst="line">
            <a:avLst/>
          </a:prstGeom>
          <a:ln w="38100" cap="flat" cmpd="sng">
            <a:solidFill>
              <a:schemeClr val="tx1"/>
            </a:solidFill>
            <a:prstDash val="solid"/>
            <a:headEnd type="arrow" w="med" len="med"/>
            <a:tailEnd type="none" w="med" len="lg"/>
          </a:ln>
          <a:effectLst>
            <a:outerShdw dist="40161" dir="1106096" algn="ctr" rotWithShape="0">
              <a:srgbClr val="808080"/>
            </a:outerShdw>
          </a:effectLst>
        </p:spPr>
      </p:sp>
      <p:sp>
        <p:nvSpPr>
          <p:cNvPr id="10253" name="Line 41"/>
          <p:cNvSpPr/>
          <p:nvPr/>
        </p:nvSpPr>
        <p:spPr>
          <a:xfrm>
            <a:off x="5795963" y="2276475"/>
            <a:ext cx="647700" cy="647700"/>
          </a:xfrm>
          <a:prstGeom prst="line">
            <a:avLst/>
          </a:prstGeom>
          <a:ln w="38100" cap="flat" cmpd="sng">
            <a:solidFill>
              <a:schemeClr val="tx1"/>
            </a:solidFill>
            <a:prstDash val="solid"/>
            <a:headEnd type="arrow" w="med" len="med"/>
            <a:tailEnd type="none" w="med" len="lg"/>
          </a:ln>
          <a:effectLst>
            <a:outerShdw dist="40161" dir="1106096" algn="ctr" rotWithShape="0">
              <a:srgbClr val="808080"/>
            </a:outerShdw>
          </a:effectLst>
        </p:spPr>
      </p:sp>
      <p:sp>
        <p:nvSpPr>
          <p:cNvPr id="10254" name="Line 42"/>
          <p:cNvSpPr/>
          <p:nvPr/>
        </p:nvSpPr>
        <p:spPr>
          <a:xfrm flipH="1">
            <a:off x="7308850" y="2276475"/>
            <a:ext cx="576263" cy="647700"/>
          </a:xfrm>
          <a:prstGeom prst="line">
            <a:avLst/>
          </a:prstGeom>
          <a:ln w="38100" cap="flat" cmpd="sng">
            <a:solidFill>
              <a:schemeClr val="tx1"/>
            </a:solidFill>
            <a:prstDash val="solid"/>
            <a:headEnd type="arrow" w="med" len="med"/>
            <a:tailEnd type="none" w="med" len="lg"/>
          </a:ln>
          <a:effectLst>
            <a:outerShdw dist="40161" dir="1106096" algn="ctr" rotWithShape="0">
              <a:srgbClr val="808080"/>
            </a:outerShdw>
          </a:effectLst>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a:spLocks noGrp="1" noChangeArrowheads="1"/>
          </p:cNvSpPr>
          <p:nvPr>
            <p:ph idx="1"/>
          </p:nvPr>
        </p:nvSpPr>
        <p:spPr>
          <a:xfrm>
            <a:off x="685800" y="1125538"/>
            <a:ext cx="7772400" cy="49704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The duplication of inherited members due to these multiple paths can be avoided by making the common base class as </a:t>
            </a:r>
            <a:r>
              <a:rPr kumimoji="0" lang="en-US" altLang="zh-CN" sz="3200" b="1" i="1" u="none" strike="noStrike" kern="0" cap="none" spc="0" normalizeH="0" baseline="0" noProof="0" dirty="0">
                <a:ln>
                  <a:noFill/>
                </a:ln>
                <a:solidFill>
                  <a:schemeClr val="bg2">
                    <a:lumMod val="60000"/>
                    <a:lumOff val="40000"/>
                  </a:schemeClr>
                </a:solidFill>
                <a:effectLst/>
                <a:uLnTx/>
                <a:uFillTx/>
                <a:latin typeface="+mn-lt"/>
                <a:ea typeface="+mn-ea"/>
                <a:cs typeface="+mn-cs"/>
              </a:rPr>
              <a:t>virtual base</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When a class is made a virtual base class, C++ takes necessary care to see that only one copy of that class is inherited.</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3" name="Rectangle 5" descr="Rectangle: Click to edit Master text styles&#13;&#10;Second level&#13;&#10;Third level&#13;&#10;Fourth level&#13;&#10;Fifth level"/>
          <p:cNvSpPr/>
          <p:nvPr/>
        </p:nvSpPr>
        <p:spPr>
          <a:xfrm>
            <a:off x="838200" y="1905000"/>
            <a:ext cx="7772400" cy="4114800"/>
          </a:xfrm>
          <a:prstGeom prst="rect">
            <a:avLst/>
          </a:prstGeom>
          <a:noFill/>
          <a:ln w="9525">
            <a:noFill/>
          </a:ln>
        </p:spPr>
        <p:txBody>
          <a:bodyPr lIns="92075" tIns="46038" rIns="92075" bIns="46038" anchor="t" anchorCtr="0"/>
          <a:p>
            <a:pPr marL="342900" indent="-342900">
              <a:spcBef>
                <a:spcPct val="20000"/>
              </a:spcBef>
              <a:buClr>
                <a:schemeClr val="bg2"/>
              </a:buClr>
              <a:buSzPct val="75000"/>
              <a:buFont typeface="Wingdings" panose="05000000000000000000" pitchFamily="2" charset="2"/>
              <a:buChar char="n"/>
            </a:pPr>
            <a:r>
              <a:rPr lang="en-US" altLang="zh-CN" sz="2800" dirty="0">
                <a:latin typeface="Arial" panose="020B0604020202020204" pitchFamily="34" charset="0"/>
                <a:ea typeface="宋体" panose="02010600030101010101" pitchFamily="2" charset="-122"/>
              </a:rPr>
              <a:t>Ability to define new classes of objects using existing classes as a base</a:t>
            </a:r>
            <a:endParaRPr lang="en-US" altLang="zh-CN" sz="2800" dirty="0">
              <a:latin typeface="Arial" panose="020B0604020202020204" pitchFamily="34" charset="0"/>
              <a:ea typeface="宋体" panose="02010600030101010101" pitchFamily="2" charset="-122"/>
            </a:endParaRPr>
          </a:p>
          <a:p>
            <a:pPr marL="742950" lvl="1" indent="-285750" algn="l" rtl="0" eaLnBrk="1" fontAlgn="base" hangingPunct="1">
              <a:spcBef>
                <a:spcPct val="20000"/>
              </a:spcBef>
              <a:spcAft>
                <a:spcPct val="0"/>
              </a:spcAft>
              <a:buClr>
                <a:schemeClr val="tx1"/>
              </a:buClr>
              <a:buSzPct val="60000"/>
              <a:buFont typeface="Wingdings" panose="05000000000000000000" pitchFamily="2" charset="2"/>
              <a:buChar char="Ø"/>
            </a:pPr>
            <a:r>
              <a:rPr lang="en-US" altLang="zh-CN" sz="2400" dirty="0">
                <a:solidFill>
                  <a:schemeClr val="tx1"/>
                </a:solidFill>
                <a:latin typeface="Arial" panose="020B0604020202020204" pitchFamily="34" charset="0"/>
                <a:ea typeface="宋体" panose="02010600030101010101" pitchFamily="2" charset="-122"/>
              </a:rPr>
              <a:t>The new class inherits the attributes and behaviors of the parent classes</a:t>
            </a:r>
            <a:endParaRPr lang="en-US" altLang="zh-CN" sz="2400" dirty="0">
              <a:solidFill>
                <a:schemeClr val="tx1"/>
              </a:solidFill>
              <a:latin typeface="Arial" panose="020B0604020202020204" pitchFamily="34" charset="0"/>
              <a:ea typeface="宋体" panose="02010600030101010101" pitchFamily="2" charset="-122"/>
            </a:endParaRPr>
          </a:p>
          <a:p>
            <a:pPr marL="742950" lvl="1" indent="-285750" algn="l" rtl="0" eaLnBrk="1" fontAlgn="base" hangingPunct="1">
              <a:spcBef>
                <a:spcPct val="20000"/>
              </a:spcBef>
              <a:spcAft>
                <a:spcPct val="0"/>
              </a:spcAft>
              <a:buClr>
                <a:schemeClr val="tx1"/>
              </a:buClr>
              <a:buSzPct val="60000"/>
              <a:buFont typeface="Wingdings" panose="05000000000000000000" pitchFamily="2" charset="2"/>
              <a:buChar char="Ø"/>
            </a:pPr>
            <a:r>
              <a:rPr lang="en-US" altLang="zh-CN" sz="2400" dirty="0">
                <a:solidFill>
                  <a:schemeClr val="tx1"/>
                </a:solidFill>
                <a:latin typeface="Arial" panose="020B0604020202020204" pitchFamily="34" charset="0"/>
                <a:ea typeface="宋体" panose="02010600030101010101" pitchFamily="2" charset="-122"/>
              </a:rPr>
              <a:t>New class is a specialized version of the parent class</a:t>
            </a:r>
            <a:endParaRPr lang="en-US" altLang="zh-CN" sz="2400" dirty="0">
              <a:solidFill>
                <a:schemeClr val="tx1"/>
              </a:solidFill>
              <a:latin typeface="Arial" panose="020B0604020202020204" pitchFamily="34" charset="0"/>
              <a:ea typeface="宋体" panose="02010600030101010101" pitchFamily="2" charset="-122"/>
            </a:endParaRPr>
          </a:p>
        </p:txBody>
      </p:sp>
      <p:sp>
        <p:nvSpPr>
          <p:cNvPr id="7170" name="Text Box 8"/>
          <p:cNvSpPr txBox="1"/>
          <p:nvPr/>
        </p:nvSpPr>
        <p:spPr>
          <a:xfrm>
            <a:off x="4084638" y="4160838"/>
            <a:ext cx="1643062"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buClrTx/>
              <a:buFontTx/>
            </a:pPr>
            <a:r>
              <a:rPr lang="en-US" altLang="zh-CN" dirty="0">
                <a:latin typeface="Arial" panose="020B0604020202020204" pitchFamily="34" charset="0"/>
                <a:ea typeface="宋体" panose="02010600030101010101" pitchFamily="2" charset="-122"/>
              </a:rPr>
              <a:t>Bicycle</a:t>
            </a:r>
            <a:endParaRPr lang="en-US" altLang="zh-CN" dirty="0">
              <a:latin typeface="Arial" panose="020B0604020202020204" pitchFamily="34" charset="0"/>
              <a:ea typeface="宋体" panose="02010600030101010101" pitchFamily="2" charset="-122"/>
            </a:endParaRPr>
          </a:p>
        </p:txBody>
      </p:sp>
      <p:sp>
        <p:nvSpPr>
          <p:cNvPr id="7171" name="Line 9"/>
          <p:cNvSpPr/>
          <p:nvPr/>
        </p:nvSpPr>
        <p:spPr>
          <a:xfrm flipH="1">
            <a:off x="3370263" y="4589463"/>
            <a:ext cx="1214437" cy="928687"/>
          </a:xfrm>
          <a:prstGeom prst="line">
            <a:avLst/>
          </a:prstGeom>
          <a:ln w="9525" cap="flat" cmpd="sng">
            <a:solidFill>
              <a:schemeClr val="tx1"/>
            </a:solidFill>
            <a:prstDash val="solid"/>
            <a:round/>
            <a:headEnd type="arrow" w="med" len="med"/>
            <a:tailEnd type="none" w="med" len="med"/>
          </a:ln>
        </p:spPr>
      </p:sp>
      <p:sp>
        <p:nvSpPr>
          <p:cNvPr id="7172" name="Text Box 10"/>
          <p:cNvSpPr txBox="1"/>
          <p:nvPr/>
        </p:nvSpPr>
        <p:spPr>
          <a:xfrm>
            <a:off x="2428875" y="5557838"/>
            <a:ext cx="1584325" cy="1014412"/>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buClrTx/>
              <a:buFontTx/>
            </a:pPr>
            <a:r>
              <a:rPr lang="en-US" altLang="zh-CN" dirty="0">
                <a:latin typeface="Arial" panose="020B0604020202020204" pitchFamily="34" charset="0"/>
                <a:ea typeface="宋体" panose="02010600030101010101" pitchFamily="2" charset="-122"/>
              </a:rPr>
              <a:t>Mountain</a:t>
            </a:r>
            <a:endParaRPr lang="en-US" altLang="zh-CN" dirty="0">
              <a:latin typeface="Arial" panose="020B0604020202020204" pitchFamily="34" charset="0"/>
              <a:ea typeface="宋体" panose="02010600030101010101" pitchFamily="2" charset="-122"/>
            </a:endParaRPr>
          </a:p>
          <a:p>
            <a:pPr algn="ctr">
              <a:spcBef>
                <a:spcPct val="50000"/>
              </a:spcBef>
              <a:buClrTx/>
              <a:buFontTx/>
            </a:pPr>
            <a:r>
              <a:rPr lang="en-US" altLang="zh-CN" dirty="0">
                <a:latin typeface="Arial" panose="020B0604020202020204" pitchFamily="34" charset="0"/>
                <a:ea typeface="宋体" panose="02010600030101010101" pitchFamily="2" charset="-122"/>
              </a:rPr>
              <a:t>Bikes</a:t>
            </a:r>
            <a:endParaRPr lang="en-US" altLang="zh-CN" dirty="0">
              <a:latin typeface="Arial" panose="020B0604020202020204" pitchFamily="34" charset="0"/>
              <a:ea typeface="宋体" panose="02010600030101010101" pitchFamily="2" charset="-122"/>
            </a:endParaRPr>
          </a:p>
        </p:txBody>
      </p:sp>
      <p:sp>
        <p:nvSpPr>
          <p:cNvPr id="7173" name="Line 11"/>
          <p:cNvSpPr/>
          <p:nvPr/>
        </p:nvSpPr>
        <p:spPr>
          <a:xfrm>
            <a:off x="4870450" y="4589463"/>
            <a:ext cx="46038" cy="928687"/>
          </a:xfrm>
          <a:prstGeom prst="line">
            <a:avLst/>
          </a:prstGeom>
          <a:ln w="9525" cap="flat" cmpd="sng">
            <a:solidFill>
              <a:schemeClr val="tx1"/>
            </a:solidFill>
            <a:prstDash val="solid"/>
            <a:round/>
            <a:headEnd type="arrow" w="med" len="med"/>
            <a:tailEnd type="none" w="med" len="med"/>
          </a:ln>
        </p:spPr>
      </p:sp>
      <p:sp>
        <p:nvSpPr>
          <p:cNvPr id="7174" name="Text Box 12"/>
          <p:cNvSpPr txBox="1"/>
          <p:nvPr/>
        </p:nvSpPr>
        <p:spPr>
          <a:xfrm>
            <a:off x="4159250" y="5532438"/>
            <a:ext cx="1584325" cy="1014412"/>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buClrTx/>
              <a:buFontTx/>
            </a:pPr>
            <a:r>
              <a:rPr lang="en-US" altLang="zh-CN" dirty="0">
                <a:latin typeface="Arial" panose="020B0604020202020204" pitchFamily="34" charset="0"/>
                <a:ea typeface="宋体" panose="02010600030101010101" pitchFamily="2" charset="-122"/>
              </a:rPr>
              <a:t>Racing</a:t>
            </a:r>
            <a:endParaRPr lang="en-US" altLang="zh-CN" dirty="0">
              <a:latin typeface="Arial" panose="020B0604020202020204" pitchFamily="34" charset="0"/>
              <a:ea typeface="宋体" panose="02010600030101010101" pitchFamily="2" charset="-122"/>
            </a:endParaRPr>
          </a:p>
          <a:p>
            <a:pPr algn="ctr">
              <a:spcBef>
                <a:spcPct val="50000"/>
              </a:spcBef>
              <a:buClrTx/>
              <a:buFontTx/>
            </a:pPr>
            <a:r>
              <a:rPr lang="en-US" altLang="zh-CN" dirty="0">
                <a:latin typeface="Arial" panose="020B0604020202020204" pitchFamily="34" charset="0"/>
                <a:ea typeface="宋体" panose="02010600030101010101" pitchFamily="2" charset="-122"/>
              </a:rPr>
              <a:t>Bikes</a:t>
            </a:r>
            <a:endParaRPr lang="en-US" altLang="zh-CN" dirty="0">
              <a:latin typeface="Arial" panose="020B0604020202020204" pitchFamily="34" charset="0"/>
              <a:ea typeface="宋体" panose="02010600030101010101" pitchFamily="2" charset="-122"/>
            </a:endParaRPr>
          </a:p>
        </p:txBody>
      </p:sp>
      <p:sp>
        <p:nvSpPr>
          <p:cNvPr id="7175" name="Line 13"/>
          <p:cNvSpPr/>
          <p:nvPr/>
        </p:nvSpPr>
        <p:spPr>
          <a:xfrm>
            <a:off x="5084763" y="4589463"/>
            <a:ext cx="1428750" cy="857250"/>
          </a:xfrm>
          <a:prstGeom prst="line">
            <a:avLst/>
          </a:prstGeom>
          <a:ln w="9525" cap="flat" cmpd="sng">
            <a:solidFill>
              <a:schemeClr val="tx1"/>
            </a:solidFill>
            <a:prstDash val="solid"/>
            <a:round/>
            <a:headEnd type="arrow" w="med" len="med"/>
            <a:tailEnd type="none" w="med" len="med"/>
          </a:ln>
        </p:spPr>
      </p:sp>
      <p:sp>
        <p:nvSpPr>
          <p:cNvPr id="7176" name="Text Box 14"/>
          <p:cNvSpPr txBox="1"/>
          <p:nvPr/>
        </p:nvSpPr>
        <p:spPr>
          <a:xfrm>
            <a:off x="5870575" y="5518150"/>
            <a:ext cx="1584325" cy="1014413"/>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buClrTx/>
              <a:buFontTx/>
            </a:pPr>
            <a:r>
              <a:rPr lang="en-US" altLang="zh-CN" dirty="0">
                <a:latin typeface="Arial" panose="020B0604020202020204" pitchFamily="34" charset="0"/>
                <a:ea typeface="宋体" panose="02010600030101010101" pitchFamily="2" charset="-122"/>
              </a:rPr>
              <a:t>Tandem</a:t>
            </a:r>
            <a:endParaRPr lang="en-US" altLang="zh-CN" dirty="0">
              <a:latin typeface="Arial" panose="020B0604020202020204" pitchFamily="34" charset="0"/>
              <a:ea typeface="宋体" panose="02010600030101010101" pitchFamily="2" charset="-122"/>
            </a:endParaRPr>
          </a:p>
          <a:p>
            <a:pPr algn="ctr">
              <a:spcBef>
                <a:spcPct val="50000"/>
              </a:spcBef>
              <a:buClrTx/>
              <a:buFontTx/>
            </a:pPr>
            <a:r>
              <a:rPr lang="en-US" altLang="zh-CN" dirty="0">
                <a:latin typeface="Arial" panose="020B0604020202020204" pitchFamily="34" charset="0"/>
                <a:ea typeface="宋体" panose="02010600030101010101" pitchFamily="2" charset="-122"/>
              </a:rPr>
              <a:t>Bikes</a:t>
            </a:r>
            <a:endParaRPr lang="en-US" altLang="zh-CN" dirty="0">
              <a:latin typeface="Arial" panose="020B0604020202020204" pitchFamily="34" charset="0"/>
              <a:ea typeface="宋体" panose="02010600030101010101" pitchFamily="2" charset="-122"/>
            </a:endParaRPr>
          </a:p>
        </p:txBody>
      </p:sp>
      <p:sp>
        <p:nvSpPr>
          <p:cNvPr id="7177" name="标题 1"/>
          <p:cNvSpPr txBox="1"/>
          <p:nvPr/>
        </p:nvSpPr>
        <p:spPr>
          <a:xfrm>
            <a:off x="609600" y="485775"/>
            <a:ext cx="8229600" cy="1371600"/>
          </a:xfrm>
          <a:prstGeom prst="rect">
            <a:avLst/>
          </a:prstGeom>
          <a:noFill/>
          <a:ln w="9525">
            <a:noFill/>
          </a:ln>
        </p:spPr>
        <p:txBody>
          <a:bodyPr anchor="ctr" anchorCtr="0"/>
          <a:p>
            <a:pPr eaLnBrk="0" hangingPunct="0">
              <a:buClrTx/>
              <a:buFontTx/>
            </a:pPr>
            <a:r>
              <a:rPr lang="en-US" altLang="zh-CN" sz="4400" dirty="0">
                <a:latin typeface="Arial" panose="020B0604020202020204" pitchFamily="34" charset="0"/>
                <a:ea typeface="宋体" panose="02010600030101010101" pitchFamily="2" charset="-122"/>
              </a:rPr>
              <a:t>Inheritance</a:t>
            </a:r>
            <a:endParaRPr lang="zh-CN" altLang="en-US" sz="4400"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ChangeArrowheads="1"/>
          </p:cNvSpPr>
          <p:nvPr/>
        </p:nvSpPr>
        <p:spPr bwMode="auto">
          <a:xfrm>
            <a:off x="357188" y="142875"/>
            <a:ext cx="5491163" cy="3541713"/>
          </a:xfrm>
          <a:prstGeom prst="rect">
            <a:avLst/>
          </a:prstGeom>
          <a:noFill/>
          <a:ln w="9525">
            <a:noFill/>
            <a:miter lim="800000"/>
            <a:headEnd type="none" w="sm" len="med"/>
          </a:ln>
          <a:effectLst/>
        </p:spPr>
        <p:txBody>
          <a:bodyPr lIns="90000" tIns="46800" rIns="90000" bIns="46800" anchor="ctr">
            <a:spAutoFit/>
          </a:bodyPr>
          <a:lstStyle/>
          <a:p>
            <a:pPr marL="0" marR="0" lvl="0" indent="0" algn="l" defTabSz="914400" rtl="0" eaLnBrk="1" fontAlgn="base" latinLnBrk="0" hangingPunct="1">
              <a:lnSpc>
                <a:spcPct val="14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  { public : </a:t>
            </a:r>
            <a:r>
              <a:rPr kumimoji="1" lang="en-US" altLang="zh-CN" sz="20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int</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B1 : </a:t>
            </a:r>
            <a:r>
              <a:rPr kumimoji="1" lang="en-US" altLang="zh-CN" sz="2000" b="1"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virtual</a:t>
            </a:r>
            <a:r>
              <a:rPr kumimoji="1" lang="en-US" altLang="zh-CN" sz="2000" b="0" i="0" u="none" strike="noStrike" kern="1200" cap="none" spc="0" normalizeH="0" baseline="0" noProof="0" dirty="0">
                <a:ln>
                  <a:noFill/>
                </a:ln>
                <a:solidFill>
                  <a:schemeClr val="accent2"/>
                </a:solidFill>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public  B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private : </a:t>
            </a:r>
            <a:r>
              <a:rPr kumimoji="1" lang="en-US" altLang="zh-CN" sz="20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int</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b1 ;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B2 : </a:t>
            </a:r>
            <a:r>
              <a:rPr kumimoji="1" lang="en-US" altLang="zh-CN" sz="2000" b="1"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virtual</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accent2"/>
                </a:solidFill>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public  B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private : </a:t>
            </a:r>
            <a:r>
              <a:rPr kumimoji="1" lang="en-US" altLang="zh-CN" sz="20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int</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b2 ;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C : public  B1 , public  B2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private : float  d ;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803" name="Rectangle 3"/>
          <p:cNvSpPr>
            <a:spLocks noChangeArrowheads="1"/>
          </p:cNvSpPr>
          <p:nvPr/>
        </p:nvSpPr>
        <p:spPr bwMode="auto">
          <a:xfrm>
            <a:off x="357188" y="3786188"/>
            <a:ext cx="4714875" cy="1295400"/>
          </a:xfrm>
          <a:prstGeom prst="rect">
            <a:avLst/>
          </a:prstGeom>
          <a:noFill/>
          <a:ln w="9525">
            <a:noFill/>
            <a:miter lim="800000"/>
            <a:headEnd type="none" w="sm" len="med"/>
          </a:ln>
          <a:effectLst/>
        </p:spPr>
        <p:txBody>
          <a:bodyPr lIns="90000" tIns="46800" rIns="90000" bIns="46800" anchor="ctr">
            <a:spAutoFit/>
          </a:bodyPr>
          <a:lstStyle/>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 the main function if we have:</a:t>
            </a:r>
            <a:endParaRPr kumimoji="1"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  cc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cc . b</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ok</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804" name="Rectangle 4"/>
          <p:cNvSpPr/>
          <p:nvPr/>
        </p:nvSpPr>
        <p:spPr>
          <a:xfrm>
            <a:off x="6367463" y="3067050"/>
            <a:ext cx="1828800" cy="582613"/>
          </a:xfrm>
          <a:prstGeom prst="rect">
            <a:avLst/>
          </a:prstGeom>
          <a:solidFill>
            <a:srgbClr val="FFFF00"/>
          </a:solidFill>
          <a:ln w="9525" cap="flat" cmpd="sng">
            <a:solidFill>
              <a:srgbClr val="C0C0C0"/>
            </a:solidFill>
            <a:prstDash val="solid"/>
            <a:miter/>
            <a:headEnd type="none" w="sm" len="med"/>
            <a:tailEnd type="none" w="med" len="med"/>
          </a:ln>
          <a:effectLst>
            <a:outerShdw dist="53882" dir="18900000"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600" b="1" dirty="0"/>
              <a:t>class  C    {  </a:t>
            </a:r>
            <a:r>
              <a:rPr lang="en-US" altLang="zh-CN" sz="1600" b="1" dirty="0">
                <a:solidFill>
                  <a:srgbClr val="FF7C80"/>
                </a:solidFill>
              </a:rPr>
              <a:t>d</a:t>
            </a:r>
            <a:r>
              <a:rPr lang="en-US" altLang="zh-CN" sz="1600" b="1" dirty="0"/>
              <a:t>  }</a:t>
            </a:r>
            <a:endParaRPr lang="en-US" altLang="zh-CN" sz="1600" b="1" dirty="0"/>
          </a:p>
        </p:txBody>
      </p:sp>
      <p:grpSp>
        <p:nvGrpSpPr>
          <p:cNvPr id="2" name="Group 5"/>
          <p:cNvGrpSpPr/>
          <p:nvPr/>
        </p:nvGrpSpPr>
        <p:grpSpPr>
          <a:xfrm>
            <a:off x="5056188" y="1844675"/>
            <a:ext cx="4087812" cy="598488"/>
            <a:chOff x="995" y="1834"/>
            <a:chExt cx="3532" cy="542"/>
          </a:xfrm>
        </p:grpSpPr>
        <p:sp>
          <p:nvSpPr>
            <p:cNvPr id="13326" name="Rectangle 6"/>
            <p:cNvSpPr/>
            <p:nvPr/>
          </p:nvSpPr>
          <p:spPr>
            <a:xfrm>
              <a:off x="995" y="1834"/>
              <a:ext cx="1648" cy="542"/>
            </a:xfrm>
            <a:prstGeom prst="rect">
              <a:avLst/>
            </a:prstGeom>
            <a:solidFill>
              <a:srgbClr val="99FF99"/>
            </a:solidFill>
            <a:ln w="9525" cap="flat" cmpd="sng">
              <a:solidFill>
                <a:srgbClr val="C0C0C0"/>
              </a:solidFill>
              <a:prstDash val="solid"/>
              <a:miter/>
              <a:headEnd type="none" w="sm" len="med"/>
              <a:tailEnd type="none" w="med" len="med"/>
            </a:ln>
            <a:effectLst>
              <a:outerShdw dist="53882" dir="18900000"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lnSpc>
                  <a:spcPct val="80000"/>
                </a:lnSpc>
                <a:spcBef>
                  <a:spcPct val="0"/>
                </a:spcBef>
                <a:buClrTx/>
                <a:buSzTx/>
                <a:buFontTx/>
                <a:buNone/>
              </a:pPr>
              <a:r>
                <a:rPr lang="en-US" altLang="zh-CN" sz="1600" b="1" dirty="0"/>
                <a:t>class  B1    {  </a:t>
              </a:r>
              <a:r>
                <a:rPr lang="en-US" altLang="zh-CN" sz="1600" b="1" dirty="0">
                  <a:solidFill>
                    <a:srgbClr val="FF7C80"/>
                  </a:solidFill>
                </a:rPr>
                <a:t>b1</a:t>
              </a:r>
              <a:r>
                <a:rPr lang="en-US" altLang="zh-CN" sz="1600" b="1" dirty="0"/>
                <a:t> }</a:t>
              </a:r>
              <a:endParaRPr lang="en-US" altLang="zh-CN" sz="1600" b="1" dirty="0"/>
            </a:p>
          </p:txBody>
        </p:sp>
        <p:sp>
          <p:nvSpPr>
            <p:cNvPr id="13327" name="Rectangle 7"/>
            <p:cNvSpPr/>
            <p:nvPr/>
          </p:nvSpPr>
          <p:spPr>
            <a:xfrm>
              <a:off x="2904" y="1834"/>
              <a:ext cx="1623" cy="528"/>
            </a:xfrm>
            <a:prstGeom prst="rect">
              <a:avLst/>
            </a:prstGeom>
            <a:solidFill>
              <a:srgbClr val="99FF99"/>
            </a:solidFill>
            <a:ln w="9525" cap="flat" cmpd="sng">
              <a:solidFill>
                <a:srgbClr val="C0C0C0"/>
              </a:solidFill>
              <a:prstDash val="solid"/>
              <a:miter/>
              <a:headEnd type="none" w="sm" len="med"/>
              <a:tailEnd type="none" w="med" len="med"/>
            </a:ln>
            <a:effectLst>
              <a:outerShdw dist="53882" dir="18900000"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600" b="1" dirty="0"/>
                <a:t>class  B2    { </a:t>
              </a:r>
              <a:r>
                <a:rPr lang="en-US" altLang="zh-CN" sz="1600" b="1" dirty="0">
                  <a:solidFill>
                    <a:srgbClr val="FF7C80"/>
                  </a:solidFill>
                </a:rPr>
                <a:t>b2</a:t>
              </a:r>
              <a:r>
                <a:rPr lang="en-US" altLang="zh-CN" sz="1600" b="1" dirty="0"/>
                <a:t> } </a:t>
              </a:r>
              <a:endParaRPr lang="en-US" altLang="zh-CN" sz="1600" b="1" dirty="0"/>
            </a:p>
          </p:txBody>
        </p:sp>
      </p:grpSp>
      <p:grpSp>
        <p:nvGrpSpPr>
          <p:cNvPr id="3" name="Group 8"/>
          <p:cNvGrpSpPr/>
          <p:nvPr/>
        </p:nvGrpSpPr>
        <p:grpSpPr>
          <a:xfrm>
            <a:off x="6181725" y="2430463"/>
            <a:ext cx="2181225" cy="636587"/>
            <a:chOff x="1968" y="2364"/>
            <a:chExt cx="1884" cy="684"/>
          </a:xfrm>
        </p:grpSpPr>
        <p:sp>
          <p:nvSpPr>
            <p:cNvPr id="13324" name="Line 9"/>
            <p:cNvSpPr/>
            <p:nvPr/>
          </p:nvSpPr>
          <p:spPr>
            <a:xfrm>
              <a:off x="1968" y="2376"/>
              <a:ext cx="912" cy="672"/>
            </a:xfrm>
            <a:prstGeom prst="line">
              <a:avLst/>
            </a:prstGeom>
            <a:ln w="38100" cap="flat" cmpd="sng">
              <a:solidFill>
                <a:srgbClr val="C0C0C0"/>
              </a:solidFill>
              <a:prstDash val="solid"/>
              <a:headEnd type="stealth" w="med" len="lg"/>
              <a:tailEnd type="none" w="med" len="lg"/>
            </a:ln>
            <a:effectLst>
              <a:outerShdw dist="40161" dir="1106096" algn="ctr" rotWithShape="0">
                <a:srgbClr val="808080"/>
              </a:outerShdw>
            </a:effectLst>
          </p:spPr>
        </p:sp>
        <p:sp>
          <p:nvSpPr>
            <p:cNvPr id="13325" name="Line 10"/>
            <p:cNvSpPr/>
            <p:nvPr/>
          </p:nvSpPr>
          <p:spPr>
            <a:xfrm flipH="1">
              <a:off x="2880" y="2364"/>
              <a:ext cx="972" cy="684"/>
            </a:xfrm>
            <a:prstGeom prst="line">
              <a:avLst/>
            </a:prstGeom>
            <a:ln w="38100" cap="flat" cmpd="sng">
              <a:solidFill>
                <a:srgbClr val="C0C0C0"/>
              </a:solidFill>
              <a:prstDash val="solid"/>
              <a:headEnd type="stealth" w="med" len="lg"/>
              <a:tailEnd type="none" w="med" len="lg"/>
            </a:ln>
            <a:effectLst>
              <a:outerShdw dist="40161" dir="1106096" algn="ctr" rotWithShape="0">
                <a:srgbClr val="808080"/>
              </a:outerShdw>
            </a:effectLst>
          </p:spPr>
        </p:sp>
      </p:grpSp>
      <p:sp>
        <p:nvSpPr>
          <p:cNvPr id="76811" name="Rectangle 11"/>
          <p:cNvSpPr/>
          <p:nvPr/>
        </p:nvSpPr>
        <p:spPr>
          <a:xfrm>
            <a:off x="6491288" y="642938"/>
            <a:ext cx="1555750" cy="582612"/>
          </a:xfrm>
          <a:prstGeom prst="rect">
            <a:avLst/>
          </a:prstGeom>
          <a:solidFill>
            <a:srgbClr val="FFCC66"/>
          </a:solidFill>
          <a:ln w="9525" cap="flat" cmpd="sng">
            <a:solidFill>
              <a:srgbClr val="C0C0C0"/>
            </a:solidFill>
            <a:prstDash val="solid"/>
            <a:miter/>
            <a:headEnd type="none" w="sm" len="med"/>
            <a:tailEnd type="none" w="med" len="med"/>
          </a:ln>
          <a:effectLst>
            <a:outerShdw dist="53882" dir="18900000"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600" b="1" dirty="0"/>
              <a:t>class  B    {  b }</a:t>
            </a:r>
            <a:endParaRPr lang="en-US" altLang="zh-CN" sz="1600" b="1" dirty="0"/>
          </a:p>
        </p:txBody>
      </p:sp>
      <p:grpSp>
        <p:nvGrpSpPr>
          <p:cNvPr id="4" name="Group 12"/>
          <p:cNvGrpSpPr/>
          <p:nvPr/>
        </p:nvGrpSpPr>
        <p:grpSpPr>
          <a:xfrm flipV="1">
            <a:off x="6210300" y="1225550"/>
            <a:ext cx="2181225" cy="619125"/>
            <a:chOff x="1968" y="2364"/>
            <a:chExt cx="1884" cy="684"/>
          </a:xfrm>
        </p:grpSpPr>
        <p:sp>
          <p:nvSpPr>
            <p:cNvPr id="13322" name="Line 13"/>
            <p:cNvSpPr/>
            <p:nvPr/>
          </p:nvSpPr>
          <p:spPr>
            <a:xfrm>
              <a:off x="1968" y="2376"/>
              <a:ext cx="912" cy="672"/>
            </a:xfrm>
            <a:prstGeom prst="line">
              <a:avLst/>
            </a:prstGeom>
            <a:ln w="38100" cap="flat" cmpd="sng">
              <a:solidFill>
                <a:srgbClr val="C0C0C0"/>
              </a:solidFill>
              <a:prstDash val="solid"/>
              <a:headEnd type="none" w="med" len="med"/>
              <a:tailEnd type="stealth" w="med" len="lg"/>
            </a:ln>
            <a:effectLst>
              <a:outerShdw dist="40161" dir="1106096" algn="ctr" rotWithShape="0">
                <a:srgbClr val="808080"/>
              </a:outerShdw>
            </a:effectLst>
          </p:spPr>
        </p:sp>
        <p:sp>
          <p:nvSpPr>
            <p:cNvPr id="13323" name="Line 14"/>
            <p:cNvSpPr/>
            <p:nvPr/>
          </p:nvSpPr>
          <p:spPr>
            <a:xfrm flipH="1">
              <a:off x="2880" y="2364"/>
              <a:ext cx="972" cy="684"/>
            </a:xfrm>
            <a:prstGeom prst="line">
              <a:avLst/>
            </a:prstGeom>
            <a:ln w="38100" cap="flat" cmpd="sng">
              <a:solidFill>
                <a:srgbClr val="C0C0C0"/>
              </a:solidFill>
              <a:prstDash val="solid"/>
              <a:headEnd type="none" w="med" len="med"/>
              <a:tailEnd type="stealth" w="med" len="lg"/>
            </a:ln>
            <a:effectLst>
              <a:outerShdw dist="40161" dir="1106096" algn="ctr" rotWithShape="0">
                <a:srgbClr val="808080"/>
              </a:outerShdw>
            </a:effectLst>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76802">
                                            <p:txEl>
                                              <p:charRg st="4294967295" end="4294967295"/>
                                            </p:txEl>
                                          </p:spTgt>
                                        </p:tgtEl>
                                        <p:attrNameLst>
                                          <p:attrName>style.visibility</p:attrName>
                                        </p:attrNameLst>
                                      </p:cBhvr>
                                      <p:to>
                                        <p:strVal val="visible"/>
                                      </p:to>
                                    </p:set>
                                    <p:animEffect transition="in" filter="checkerboard(across)">
                                      <p:cBhvr>
                                        <p:cTn id="7" dur="500"/>
                                        <p:tgtEl>
                                          <p:spTgt spid="76802">
                                            <p:txEl>
                                              <p:charRg st="4294967295" end="4294967295"/>
                                            </p:txEl>
                                          </p:spTgt>
                                        </p:tgtEl>
                                      </p:cBhvr>
                                    </p:animEffect>
                                  </p:childTnLst>
                                </p:cTn>
                              </p:par>
                            </p:childTnLst>
                          </p:cTn>
                        </p:par>
                        <p:par>
                          <p:cTn id="8" fill="hold">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76802">
                                            <p:txEl>
                                              <p:charRg st="1" end="34"/>
                                            </p:txEl>
                                          </p:spTgt>
                                        </p:tgtEl>
                                        <p:attrNameLst>
                                          <p:attrName>style.visibility</p:attrName>
                                        </p:attrNameLst>
                                      </p:cBhvr>
                                      <p:to>
                                        <p:strVal val="visible"/>
                                      </p:to>
                                    </p:set>
                                    <p:animEffect transition="in" filter="checkerboard(across)">
                                      <p:cBhvr>
                                        <p:cTn id="11" dur="500"/>
                                        <p:tgtEl>
                                          <p:spTgt spid="76802">
                                            <p:txEl>
                                              <p:charRg st="1" end="34"/>
                                            </p:txEl>
                                          </p:spTgt>
                                        </p:tgtEl>
                                      </p:cBhvr>
                                    </p:animEffect>
                                  </p:childTnLst>
                                </p:cTn>
                              </p:par>
                            </p:childTnLst>
                          </p:cTn>
                        </p:par>
                        <p:par>
                          <p:cTn id="12" fill="hold">
                            <p:stCondLst>
                              <p:cond delay="5000"/>
                            </p:stCondLst>
                            <p:childTnLst>
                              <p:par>
                                <p:cTn id="13" presetID="5" presetClass="entr" presetSubtype="10" fill="hold" grpId="0" nodeType="afterEffect">
                                  <p:stCondLst>
                                    <p:cond delay="2000"/>
                                  </p:stCondLst>
                                  <p:childTnLst>
                                    <p:set>
                                      <p:cBhvr>
                                        <p:cTn id="14" dur="1" fill="hold">
                                          <p:stCondLst>
                                            <p:cond delay="0"/>
                                          </p:stCondLst>
                                        </p:cTn>
                                        <p:tgtEl>
                                          <p:spTgt spid="76802">
                                            <p:txEl>
                                              <p:charRg st="34" end="66"/>
                                            </p:txEl>
                                          </p:spTgt>
                                        </p:tgtEl>
                                        <p:attrNameLst>
                                          <p:attrName>style.visibility</p:attrName>
                                        </p:attrNameLst>
                                      </p:cBhvr>
                                      <p:to>
                                        <p:strVal val="visible"/>
                                      </p:to>
                                    </p:set>
                                    <p:animEffect transition="in" filter="checkerboard(across)">
                                      <p:cBhvr>
                                        <p:cTn id="15" dur="500"/>
                                        <p:tgtEl>
                                          <p:spTgt spid="76802">
                                            <p:txEl>
                                              <p:charRg st="34" end="66"/>
                                            </p:txEl>
                                          </p:spTgt>
                                        </p:tgtEl>
                                      </p:cBhvr>
                                    </p:animEffect>
                                  </p:childTnLst>
                                </p:cTn>
                              </p:par>
                            </p:childTnLst>
                          </p:cTn>
                        </p:par>
                        <p:par>
                          <p:cTn id="16" fill="hold">
                            <p:stCondLst>
                              <p:cond delay="7500"/>
                            </p:stCondLst>
                            <p:childTnLst>
                              <p:par>
                                <p:cTn id="17" presetID="5" presetClass="entr" presetSubtype="10" fill="hold" grpId="0" nodeType="afterEffect">
                                  <p:stCondLst>
                                    <p:cond delay="2000"/>
                                  </p:stCondLst>
                                  <p:childTnLst>
                                    <p:set>
                                      <p:cBhvr>
                                        <p:cTn id="18" dur="1" fill="hold">
                                          <p:stCondLst>
                                            <p:cond delay="0"/>
                                          </p:stCondLst>
                                        </p:cTn>
                                        <p:tgtEl>
                                          <p:spTgt spid="76802">
                                            <p:txEl>
                                              <p:charRg st="66" end="106"/>
                                            </p:txEl>
                                          </p:spTgt>
                                        </p:tgtEl>
                                        <p:attrNameLst>
                                          <p:attrName>style.visibility</p:attrName>
                                        </p:attrNameLst>
                                      </p:cBhvr>
                                      <p:to>
                                        <p:strVal val="visible"/>
                                      </p:to>
                                    </p:set>
                                    <p:animEffect transition="in" filter="checkerboard(across)">
                                      <p:cBhvr>
                                        <p:cTn id="19" dur="500"/>
                                        <p:tgtEl>
                                          <p:spTgt spid="76802">
                                            <p:txEl>
                                              <p:charRg st="66" end="106"/>
                                            </p:txEl>
                                          </p:spTgt>
                                        </p:tgtEl>
                                      </p:cBhvr>
                                    </p:animEffect>
                                  </p:childTnLst>
                                </p:cTn>
                              </p:par>
                            </p:childTnLst>
                          </p:cTn>
                        </p:par>
                        <p:par>
                          <p:cTn id="20" fill="hold">
                            <p:stCondLst>
                              <p:cond delay="10000"/>
                            </p:stCondLst>
                            <p:childTnLst>
                              <p:par>
                                <p:cTn id="21" presetID="5" presetClass="entr" presetSubtype="10" fill="hold" grpId="0" nodeType="afterEffect">
                                  <p:stCondLst>
                                    <p:cond delay="2000"/>
                                  </p:stCondLst>
                                  <p:childTnLst>
                                    <p:set>
                                      <p:cBhvr>
                                        <p:cTn id="22" dur="1" fill="hold">
                                          <p:stCondLst>
                                            <p:cond delay="0"/>
                                          </p:stCondLst>
                                        </p:cTn>
                                        <p:tgtEl>
                                          <p:spTgt spid="76802">
                                            <p:txEl>
                                              <p:charRg st="106" end="138"/>
                                            </p:txEl>
                                          </p:spTgt>
                                        </p:tgtEl>
                                        <p:attrNameLst>
                                          <p:attrName>style.visibility</p:attrName>
                                        </p:attrNameLst>
                                      </p:cBhvr>
                                      <p:to>
                                        <p:strVal val="visible"/>
                                      </p:to>
                                    </p:set>
                                    <p:animEffect transition="in" filter="checkerboard(across)">
                                      <p:cBhvr>
                                        <p:cTn id="23" dur="500"/>
                                        <p:tgtEl>
                                          <p:spTgt spid="76802">
                                            <p:txEl>
                                              <p:charRg st="106" end="138"/>
                                            </p:txEl>
                                          </p:spTgt>
                                        </p:tgtEl>
                                      </p:cBhvr>
                                    </p:animEffect>
                                  </p:childTnLst>
                                </p:cTn>
                              </p:par>
                            </p:childTnLst>
                          </p:cTn>
                        </p:par>
                        <p:par>
                          <p:cTn id="24" fill="hold">
                            <p:stCondLst>
                              <p:cond delay="12500"/>
                            </p:stCondLst>
                            <p:childTnLst>
                              <p:par>
                                <p:cTn id="25" presetID="5" presetClass="entr" presetSubtype="10" fill="hold" grpId="0" nodeType="afterEffect">
                                  <p:stCondLst>
                                    <p:cond delay="2000"/>
                                  </p:stCondLst>
                                  <p:childTnLst>
                                    <p:set>
                                      <p:cBhvr>
                                        <p:cTn id="26" dur="1" fill="hold">
                                          <p:stCondLst>
                                            <p:cond delay="0"/>
                                          </p:stCondLst>
                                        </p:cTn>
                                        <p:tgtEl>
                                          <p:spTgt spid="76802">
                                            <p:txEl>
                                              <p:charRg st="138" end="178"/>
                                            </p:txEl>
                                          </p:spTgt>
                                        </p:tgtEl>
                                        <p:attrNameLst>
                                          <p:attrName>style.visibility</p:attrName>
                                        </p:attrNameLst>
                                      </p:cBhvr>
                                      <p:to>
                                        <p:strVal val="visible"/>
                                      </p:to>
                                    </p:set>
                                    <p:animEffect transition="in" filter="checkerboard(across)">
                                      <p:cBhvr>
                                        <p:cTn id="27" dur="500"/>
                                        <p:tgtEl>
                                          <p:spTgt spid="76802">
                                            <p:txEl>
                                              <p:charRg st="138" end="178"/>
                                            </p:txEl>
                                          </p:spTgt>
                                        </p:tgtEl>
                                      </p:cBhvr>
                                    </p:animEffect>
                                  </p:childTnLst>
                                </p:cTn>
                              </p:par>
                            </p:childTnLst>
                          </p:cTn>
                        </p:par>
                        <p:par>
                          <p:cTn id="28" fill="hold">
                            <p:stCondLst>
                              <p:cond delay="15000"/>
                            </p:stCondLst>
                            <p:childTnLst>
                              <p:par>
                                <p:cTn id="29" presetID="5" presetClass="entr" presetSubtype="10" fill="hold" grpId="0" nodeType="afterEffect">
                                  <p:stCondLst>
                                    <p:cond delay="2000"/>
                                  </p:stCondLst>
                                  <p:childTnLst>
                                    <p:set>
                                      <p:cBhvr>
                                        <p:cTn id="30" dur="1" fill="hold">
                                          <p:stCondLst>
                                            <p:cond delay="0"/>
                                          </p:stCondLst>
                                        </p:cTn>
                                        <p:tgtEl>
                                          <p:spTgt spid="76802">
                                            <p:txEl>
                                              <p:charRg st="178" end="214"/>
                                            </p:txEl>
                                          </p:spTgt>
                                        </p:tgtEl>
                                        <p:attrNameLst>
                                          <p:attrName>style.visibility</p:attrName>
                                        </p:attrNameLst>
                                      </p:cBhvr>
                                      <p:to>
                                        <p:strVal val="visible"/>
                                      </p:to>
                                    </p:set>
                                    <p:animEffect transition="in" filter="checkerboard(across)">
                                      <p:cBhvr>
                                        <p:cTn id="31" dur="500"/>
                                        <p:tgtEl>
                                          <p:spTgt spid="76802">
                                            <p:txEl>
                                              <p:charRg st="178" end="214"/>
                                            </p:txEl>
                                          </p:spTgt>
                                        </p:tgtEl>
                                      </p:cBhvr>
                                    </p:animEffect>
                                  </p:childTnLst>
                                </p:cTn>
                              </p:par>
                            </p:childTnLst>
                          </p:cTn>
                        </p:par>
                        <p:par>
                          <p:cTn id="32" fill="hold">
                            <p:stCondLst>
                              <p:cond delay="17500"/>
                            </p:stCondLst>
                            <p:childTnLst>
                              <p:par>
                                <p:cTn id="33" presetID="5" presetClass="entr" presetSubtype="10" fill="hold" grpId="0" nodeType="afterEffect">
                                  <p:stCondLst>
                                    <p:cond delay="2000"/>
                                  </p:stCondLst>
                                  <p:childTnLst>
                                    <p:set>
                                      <p:cBhvr>
                                        <p:cTn id="34" dur="1" fill="hold">
                                          <p:stCondLst>
                                            <p:cond delay="0"/>
                                          </p:stCondLst>
                                        </p:cTn>
                                        <p:tgtEl>
                                          <p:spTgt spid="76802">
                                            <p:txEl>
                                              <p:charRg st="214" end="255"/>
                                            </p:txEl>
                                          </p:spTgt>
                                        </p:tgtEl>
                                        <p:attrNameLst>
                                          <p:attrName>style.visibility</p:attrName>
                                        </p:attrNameLst>
                                      </p:cBhvr>
                                      <p:to>
                                        <p:strVal val="visible"/>
                                      </p:to>
                                    </p:set>
                                    <p:animEffect transition="in" filter="checkerboard(across)">
                                      <p:cBhvr>
                                        <p:cTn id="35" dur="500"/>
                                        <p:tgtEl>
                                          <p:spTgt spid="76802">
                                            <p:txEl>
                                              <p:charRg st="214" end="255"/>
                                            </p:txEl>
                                          </p:spTgt>
                                        </p:tgtEl>
                                      </p:cBhvr>
                                    </p:animEffect>
                                  </p:childTnLst>
                                </p:cTn>
                              </p:par>
                            </p:childTnLst>
                          </p:cTn>
                        </p:par>
                        <p:par>
                          <p:cTn id="36" fill="hold">
                            <p:stCondLst>
                              <p:cond delay="20000"/>
                            </p:stCondLst>
                            <p:childTnLst>
                              <p:par>
                                <p:cTn id="37" presetID="4" presetClass="entr" presetSubtype="32" fill="hold" grpId="0" nodeType="afterEffect">
                                  <p:stCondLst>
                                    <p:cond delay="1000"/>
                                  </p:stCondLst>
                                  <p:childTnLst>
                                    <p:set>
                                      <p:cBhvr>
                                        <p:cTn id="38" dur="1" fill="hold">
                                          <p:stCondLst>
                                            <p:cond delay="0"/>
                                          </p:stCondLst>
                                        </p:cTn>
                                        <p:tgtEl>
                                          <p:spTgt spid="76811"/>
                                        </p:tgtEl>
                                        <p:attrNameLst>
                                          <p:attrName>style.visibility</p:attrName>
                                        </p:attrNameLst>
                                      </p:cBhvr>
                                      <p:to>
                                        <p:strVal val="visible"/>
                                      </p:to>
                                    </p:set>
                                    <p:animEffect transition="in" filter="box(out)">
                                      <p:cBhvr>
                                        <p:cTn id="39" dur="500"/>
                                        <p:tgtEl>
                                          <p:spTgt spid="76811"/>
                                        </p:tgtEl>
                                      </p:cBhvr>
                                    </p:animEffect>
                                  </p:childTnLst>
                                </p:cTn>
                              </p:par>
                            </p:childTnLst>
                          </p:cTn>
                        </p:par>
                        <p:par>
                          <p:cTn id="40" fill="hold">
                            <p:stCondLst>
                              <p:cond delay="21500"/>
                            </p:stCondLst>
                            <p:childTnLst>
                              <p:par>
                                <p:cTn id="41" presetID="17" presetClass="entr" presetSubtype="1" fill="hold" nodeType="afterEffect">
                                  <p:stCondLst>
                                    <p:cond delay="100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ppt_x</p:attrName>
                                        </p:attrNameLst>
                                      </p:cBhvr>
                                      <p:tavLst>
                                        <p:tav tm="0">
                                          <p:val>
                                            <p:strVal val="#ppt_x"/>
                                          </p:val>
                                        </p:tav>
                                        <p:tav tm="100000">
                                          <p:val>
                                            <p:strVal val="#ppt_x"/>
                                          </p:val>
                                        </p:tav>
                                      </p:tavLst>
                                    </p:anim>
                                    <p:anim calcmode="lin" valueType="num">
                                      <p:cBhvr>
                                        <p:cTn id="44" dur="500" fill="hold"/>
                                        <p:tgtEl>
                                          <p:spTgt spid="4"/>
                                        </p:tgtEl>
                                        <p:attrNameLst>
                                          <p:attrName>ppt_y</p:attrName>
                                        </p:attrNameLst>
                                      </p:cBhvr>
                                      <p:tavLst>
                                        <p:tav tm="0">
                                          <p:val>
                                            <p:strVal val="#ppt_y-#ppt_h/2"/>
                                          </p:val>
                                        </p:tav>
                                        <p:tav tm="100000">
                                          <p:val>
                                            <p:strVal val="#ppt_y"/>
                                          </p:val>
                                        </p:tav>
                                      </p:tavLst>
                                    </p:anim>
                                    <p:anim calcmode="lin" valueType="num">
                                      <p:cBhvr>
                                        <p:cTn id="45" dur="500" fill="hold"/>
                                        <p:tgtEl>
                                          <p:spTgt spid="4"/>
                                        </p:tgtEl>
                                        <p:attrNameLst>
                                          <p:attrName>ppt_w</p:attrName>
                                        </p:attrNameLst>
                                      </p:cBhvr>
                                      <p:tavLst>
                                        <p:tav tm="0">
                                          <p:val>
                                            <p:strVal val="#ppt_w"/>
                                          </p:val>
                                        </p:tav>
                                        <p:tav tm="100000">
                                          <p:val>
                                            <p:strVal val="#ppt_w"/>
                                          </p:val>
                                        </p:tav>
                                      </p:tavLst>
                                    </p:anim>
                                    <p:anim calcmode="lin" valueType="num">
                                      <p:cBhvr>
                                        <p:cTn id="46" dur="500" fill="hold"/>
                                        <p:tgtEl>
                                          <p:spTgt spid="4"/>
                                        </p:tgtEl>
                                        <p:attrNameLst>
                                          <p:attrName>ppt_h</p:attrName>
                                        </p:attrNameLst>
                                      </p:cBhvr>
                                      <p:tavLst>
                                        <p:tav tm="0">
                                          <p:val>
                                            <p:fltVal val="0.000000"/>
                                          </p:val>
                                        </p:tav>
                                        <p:tav tm="100000">
                                          <p:val>
                                            <p:strVal val="#ppt_h"/>
                                          </p:val>
                                        </p:tav>
                                      </p:tavLst>
                                    </p:anim>
                                  </p:childTnLst>
                                </p:cTn>
                              </p:par>
                            </p:childTnLst>
                          </p:cTn>
                        </p:par>
                        <p:par>
                          <p:cTn id="47" fill="hold">
                            <p:stCondLst>
                              <p:cond delay="23000"/>
                            </p:stCondLst>
                            <p:childTnLst>
                              <p:par>
                                <p:cTn id="48" presetID="4" presetClass="entr" presetSubtype="32" fill="hold"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ox(out)">
                                      <p:cBhvr>
                                        <p:cTn id="50" dur="500"/>
                                        <p:tgtEl>
                                          <p:spTgt spid="2"/>
                                        </p:tgtEl>
                                      </p:cBhvr>
                                    </p:animEffect>
                                  </p:childTnLst>
                                </p:cTn>
                              </p:par>
                            </p:childTnLst>
                          </p:cTn>
                        </p:par>
                        <p:par>
                          <p:cTn id="51" fill="hold">
                            <p:stCondLst>
                              <p:cond delay="23500"/>
                            </p:stCondLst>
                            <p:childTnLst>
                              <p:par>
                                <p:cTn id="52" presetID="17" presetClass="entr" presetSubtype="1" fill="hold" nodeType="afterEffect">
                                  <p:stCondLst>
                                    <p:cond delay="1000"/>
                                  </p:stCondLst>
                                  <p:childTnLst>
                                    <p:set>
                                      <p:cBhvr>
                                        <p:cTn id="53" dur="1" fill="hold">
                                          <p:stCondLst>
                                            <p:cond delay="0"/>
                                          </p:stCondLst>
                                        </p:cTn>
                                        <p:tgtEl>
                                          <p:spTgt spid="3"/>
                                        </p:tgtEl>
                                        <p:attrNameLst>
                                          <p:attrName>style.visibility</p:attrName>
                                        </p:attrNameLst>
                                      </p:cBhvr>
                                      <p:to>
                                        <p:strVal val="visible"/>
                                      </p:to>
                                    </p:set>
                                    <p:anim calcmode="lin" valueType="num">
                                      <p:cBhvr>
                                        <p:cTn id="54" dur="500" fill="hold"/>
                                        <p:tgtEl>
                                          <p:spTgt spid="3"/>
                                        </p:tgtEl>
                                        <p:attrNameLst>
                                          <p:attrName>ppt_x</p:attrName>
                                        </p:attrNameLst>
                                      </p:cBhvr>
                                      <p:tavLst>
                                        <p:tav tm="0">
                                          <p:val>
                                            <p:strVal val="#ppt_x"/>
                                          </p:val>
                                        </p:tav>
                                        <p:tav tm="100000">
                                          <p:val>
                                            <p:strVal val="#ppt_x"/>
                                          </p:val>
                                        </p:tav>
                                      </p:tavLst>
                                    </p:anim>
                                    <p:anim calcmode="lin" valueType="num">
                                      <p:cBhvr>
                                        <p:cTn id="55" dur="500" fill="hold"/>
                                        <p:tgtEl>
                                          <p:spTgt spid="3"/>
                                        </p:tgtEl>
                                        <p:attrNameLst>
                                          <p:attrName>ppt_y</p:attrName>
                                        </p:attrNameLst>
                                      </p:cBhvr>
                                      <p:tavLst>
                                        <p:tav tm="0">
                                          <p:val>
                                            <p:strVal val="#ppt_y-#ppt_h/2"/>
                                          </p:val>
                                        </p:tav>
                                        <p:tav tm="100000">
                                          <p:val>
                                            <p:strVal val="#ppt_y"/>
                                          </p:val>
                                        </p:tav>
                                      </p:tavLst>
                                    </p:anim>
                                    <p:anim calcmode="lin" valueType="num">
                                      <p:cBhvr>
                                        <p:cTn id="56" dur="500" fill="hold"/>
                                        <p:tgtEl>
                                          <p:spTgt spid="3"/>
                                        </p:tgtEl>
                                        <p:attrNameLst>
                                          <p:attrName>ppt_w</p:attrName>
                                        </p:attrNameLst>
                                      </p:cBhvr>
                                      <p:tavLst>
                                        <p:tav tm="0">
                                          <p:val>
                                            <p:strVal val="#ppt_w"/>
                                          </p:val>
                                        </p:tav>
                                        <p:tav tm="100000">
                                          <p:val>
                                            <p:strVal val="#ppt_w"/>
                                          </p:val>
                                        </p:tav>
                                      </p:tavLst>
                                    </p:anim>
                                    <p:anim calcmode="lin" valueType="num">
                                      <p:cBhvr>
                                        <p:cTn id="57" dur="500" fill="hold"/>
                                        <p:tgtEl>
                                          <p:spTgt spid="3"/>
                                        </p:tgtEl>
                                        <p:attrNameLst>
                                          <p:attrName>ppt_h</p:attrName>
                                        </p:attrNameLst>
                                      </p:cBhvr>
                                      <p:tavLst>
                                        <p:tav tm="0">
                                          <p:val>
                                            <p:fltVal val="0.000000"/>
                                          </p:val>
                                        </p:tav>
                                        <p:tav tm="100000">
                                          <p:val>
                                            <p:strVal val="#ppt_h"/>
                                          </p:val>
                                        </p:tav>
                                      </p:tavLst>
                                    </p:anim>
                                  </p:childTnLst>
                                </p:cTn>
                              </p:par>
                            </p:childTnLst>
                          </p:cTn>
                        </p:par>
                        <p:par>
                          <p:cTn id="58" fill="hold">
                            <p:stCondLst>
                              <p:cond delay="25000"/>
                            </p:stCondLst>
                            <p:childTnLst>
                              <p:par>
                                <p:cTn id="59" presetID="4" presetClass="entr" presetSubtype="32" fill="hold" grpId="0" nodeType="afterEffect">
                                  <p:stCondLst>
                                    <p:cond delay="1000"/>
                                  </p:stCondLst>
                                  <p:childTnLst>
                                    <p:set>
                                      <p:cBhvr>
                                        <p:cTn id="60" dur="1" fill="hold">
                                          <p:stCondLst>
                                            <p:cond delay="0"/>
                                          </p:stCondLst>
                                        </p:cTn>
                                        <p:tgtEl>
                                          <p:spTgt spid="76804"/>
                                        </p:tgtEl>
                                        <p:attrNameLst>
                                          <p:attrName>style.visibility</p:attrName>
                                        </p:attrNameLst>
                                      </p:cBhvr>
                                      <p:to>
                                        <p:strVal val="visible"/>
                                      </p:to>
                                    </p:set>
                                    <p:animEffect transition="in" filter="box(out)">
                                      <p:cBhvr>
                                        <p:cTn id="61" dur="500"/>
                                        <p:tgtEl>
                                          <p:spTgt spid="76804"/>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76803"/>
                                        </p:tgtEl>
                                        <p:attrNameLst>
                                          <p:attrName>style.visibility</p:attrName>
                                        </p:attrNameLst>
                                      </p:cBhvr>
                                      <p:to>
                                        <p:strVal val="visible"/>
                                      </p:to>
                                    </p:set>
                                    <p:animEffect transition="in" filter="checkerboard(across)">
                                      <p:cBhvr>
                                        <p:cTn id="66" dur="500"/>
                                        <p:tgtEl>
                                          <p:spTgt spid="76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dvAuto="1000" build="p"/>
      <p:bldP spid="76803" grpId="0" bldLvl="0" animBg="1"/>
      <p:bldP spid="76804" grpId="0" bldLvl="0" animBg="1"/>
      <p:bldP spid="76811"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ChangeArrowheads="1"/>
          </p:cNvSpPr>
          <p:nvPr/>
        </p:nvSpPr>
        <p:spPr bwMode="auto">
          <a:xfrm>
            <a:off x="366713" y="138113"/>
            <a:ext cx="5491163" cy="3541713"/>
          </a:xfrm>
          <a:prstGeom prst="rect">
            <a:avLst/>
          </a:prstGeom>
          <a:noFill/>
          <a:ln w="9525">
            <a:noFill/>
            <a:miter lim="800000"/>
            <a:headEnd type="none" w="sm" len="med"/>
          </a:ln>
          <a:effectLst/>
        </p:spPr>
        <p:txBody>
          <a:bodyPr lIns="90000" tIns="46800" rIns="90000" bIns="46800" anchor="ctr">
            <a:spAutoFit/>
          </a:bodyPr>
          <a:lstStyle/>
          <a:p>
            <a:pPr marL="0" marR="0" lvl="0" indent="0" algn="l" defTabSz="914400" rtl="0" eaLnBrk="1" fontAlgn="base" latinLnBrk="0" hangingPunct="1">
              <a:lnSpc>
                <a:spcPct val="14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  { public : </a:t>
            </a:r>
            <a:r>
              <a:rPr kumimoji="1" lang="en-US" altLang="zh-CN" sz="20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int</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B1 : </a:t>
            </a:r>
            <a:r>
              <a:rPr kumimoji="1" lang="en-US" altLang="zh-CN" sz="2000" b="1"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virtual</a:t>
            </a:r>
            <a:r>
              <a:rPr kumimoji="1" lang="en-US" altLang="zh-CN" sz="2000" b="0" i="0" u="none" strike="noStrike" kern="1200" cap="none" spc="0" normalizeH="0" baseline="0" noProof="0" dirty="0">
                <a:ln>
                  <a:noFill/>
                </a:ln>
                <a:solidFill>
                  <a:schemeClr val="accent2"/>
                </a:solidFill>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public  B { private : </a:t>
            </a:r>
            <a:r>
              <a:rPr kumimoji="1" lang="en-US" altLang="zh-CN" sz="20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int</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b1 ;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B2 : </a:t>
            </a:r>
            <a:r>
              <a:rPr kumimoji="1" lang="en-US" altLang="zh-CN" sz="2000" b="1"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virtual</a:t>
            </a:r>
            <a:r>
              <a:rPr kumimoji="1" lang="en-US" altLang="zh-CN" sz="20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accent2"/>
                </a:solidFill>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public  B { private : </a:t>
            </a:r>
            <a:r>
              <a:rPr kumimoji="1" lang="en-US" altLang="zh-CN" sz="20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int</a:t>
            </a: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b2 ;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class  C : public  B1 , public  B2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private : float  d ; } ;</a:t>
            </a:r>
            <a:endParaRPr kumimoji="1"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7839" name="Text Box 15"/>
          <p:cNvSpPr txBox="1"/>
          <p:nvPr/>
        </p:nvSpPr>
        <p:spPr>
          <a:xfrm>
            <a:off x="1855788" y="3602038"/>
            <a:ext cx="5573712" cy="731837"/>
          </a:xfrm>
          <a:prstGeom prst="rect">
            <a:avLst/>
          </a:prstGeom>
          <a:noFill/>
          <a:ln w="9525">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b="1" dirty="0"/>
              <a:t>Storage structure of the objects of class C</a:t>
            </a:r>
            <a:endParaRPr lang="en-US" altLang="zh-CN" sz="1800" b="1" dirty="0"/>
          </a:p>
          <a:p>
            <a:pPr marL="0" lvl="0" indent="0" eaLnBrk="1" hangingPunct="1">
              <a:spcBef>
                <a:spcPct val="0"/>
              </a:spcBef>
              <a:buClrTx/>
              <a:buSzTx/>
              <a:buFontTx/>
              <a:buNone/>
            </a:pPr>
            <a:endParaRPr lang="zh-CN" altLang="en-US" sz="1800" b="1" dirty="0">
              <a:solidFill>
                <a:schemeClr val="hlink"/>
              </a:solidFill>
            </a:endParaRPr>
          </a:p>
        </p:txBody>
      </p:sp>
      <p:grpSp>
        <p:nvGrpSpPr>
          <p:cNvPr id="2" name="Group 16"/>
          <p:cNvGrpSpPr/>
          <p:nvPr/>
        </p:nvGrpSpPr>
        <p:grpSpPr>
          <a:xfrm>
            <a:off x="2774950" y="4119563"/>
            <a:ext cx="1390650" cy="2640012"/>
            <a:chOff x="804" y="2441"/>
            <a:chExt cx="876" cy="1663"/>
          </a:xfrm>
        </p:grpSpPr>
        <p:sp>
          <p:nvSpPr>
            <p:cNvPr id="14366" name="Rectangle 17"/>
            <p:cNvSpPr/>
            <p:nvPr/>
          </p:nvSpPr>
          <p:spPr>
            <a:xfrm>
              <a:off x="804" y="2441"/>
              <a:ext cx="876" cy="271"/>
            </a:xfrm>
            <a:prstGeom prst="rect">
              <a:avLst/>
            </a:prstGeom>
            <a:solidFill>
              <a:srgbClr val="FFE8D1"/>
            </a:solidFill>
            <a:ln w="9525" cap="flat" cmpd="sng">
              <a:solidFill>
                <a:schemeClr val="tx1"/>
              </a:solidFill>
              <a:prstDash val="solid"/>
              <a:miter/>
              <a:headEnd type="none" w="sm"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t> </a:t>
              </a:r>
              <a:endParaRPr lang="zh-CN" altLang="en-US" sz="1800" dirty="0"/>
            </a:p>
          </p:txBody>
        </p:sp>
        <p:sp>
          <p:nvSpPr>
            <p:cNvPr id="14367" name="Rectangle 18"/>
            <p:cNvSpPr/>
            <p:nvPr/>
          </p:nvSpPr>
          <p:spPr>
            <a:xfrm>
              <a:off x="804" y="2717"/>
              <a:ext cx="876" cy="271"/>
            </a:xfrm>
            <a:prstGeom prst="rect">
              <a:avLst/>
            </a:prstGeom>
            <a:solidFill>
              <a:srgbClr val="99FF99"/>
            </a:solidFill>
            <a:ln w="9525" cap="flat" cmpd="sng">
              <a:solidFill>
                <a:schemeClr val="tx1"/>
              </a:solidFill>
              <a:prstDash val="solid"/>
              <a:miter/>
              <a:headEnd type="none" w="sm" len="med"/>
              <a:tailEnd type="none" w="med" len="med"/>
            </a:ln>
            <a:effectLst>
              <a:outerShdw dist="45791" dir="18221404"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b1</a:t>
              </a:r>
              <a:endParaRPr lang="en-US" altLang="zh-CN" sz="1800" dirty="0"/>
            </a:p>
          </p:txBody>
        </p:sp>
        <p:sp>
          <p:nvSpPr>
            <p:cNvPr id="14368" name="Rectangle 19"/>
            <p:cNvSpPr/>
            <p:nvPr/>
          </p:nvSpPr>
          <p:spPr>
            <a:xfrm>
              <a:off x="804" y="2993"/>
              <a:ext cx="876" cy="271"/>
            </a:xfrm>
            <a:prstGeom prst="rect">
              <a:avLst/>
            </a:prstGeom>
            <a:solidFill>
              <a:srgbClr val="FFE8D1"/>
            </a:solidFill>
            <a:ln w="9525" cap="flat" cmpd="sng">
              <a:solidFill>
                <a:schemeClr val="tx1"/>
              </a:solidFill>
              <a:prstDash val="solid"/>
              <a:miter/>
              <a:headEnd type="none" w="sm"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t> </a:t>
              </a:r>
              <a:endParaRPr lang="zh-CN" altLang="en-US" sz="1800" dirty="0"/>
            </a:p>
          </p:txBody>
        </p:sp>
        <p:sp>
          <p:nvSpPr>
            <p:cNvPr id="14369" name="Rectangle 20"/>
            <p:cNvSpPr/>
            <p:nvPr/>
          </p:nvSpPr>
          <p:spPr>
            <a:xfrm>
              <a:off x="804" y="3269"/>
              <a:ext cx="876" cy="271"/>
            </a:xfrm>
            <a:prstGeom prst="rect">
              <a:avLst/>
            </a:prstGeom>
            <a:solidFill>
              <a:srgbClr val="99FF99"/>
            </a:solidFill>
            <a:ln w="9525" cap="flat" cmpd="sng">
              <a:solidFill>
                <a:schemeClr val="tx1"/>
              </a:solidFill>
              <a:prstDash val="solid"/>
              <a:miter/>
              <a:headEnd type="none" w="sm" len="med"/>
              <a:tailEnd type="none" w="med" len="med"/>
            </a:ln>
            <a:effectLst>
              <a:outerShdw dist="45791" dir="18221404"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b2</a:t>
              </a:r>
              <a:endParaRPr lang="en-US" altLang="zh-CN" sz="1800" dirty="0"/>
            </a:p>
          </p:txBody>
        </p:sp>
        <p:sp>
          <p:nvSpPr>
            <p:cNvPr id="14370" name="Rectangle 21"/>
            <p:cNvSpPr/>
            <p:nvPr/>
          </p:nvSpPr>
          <p:spPr>
            <a:xfrm>
              <a:off x="804" y="3545"/>
              <a:ext cx="876" cy="271"/>
            </a:xfrm>
            <a:prstGeom prst="rect">
              <a:avLst/>
            </a:prstGeom>
            <a:solidFill>
              <a:srgbClr val="FFFFCC"/>
            </a:solidFill>
            <a:ln w="9525" cap="flat" cmpd="sng">
              <a:solidFill>
                <a:schemeClr val="tx1"/>
              </a:solidFill>
              <a:prstDash val="solid"/>
              <a:miter/>
              <a:headEnd type="none" w="sm" len="med"/>
              <a:tailEnd type="none" w="med" len="med"/>
            </a:ln>
            <a:effectLst>
              <a:outerShdw dist="45791" dir="18221404"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d</a:t>
              </a:r>
              <a:endParaRPr lang="en-US" altLang="zh-CN" sz="1800" dirty="0"/>
            </a:p>
          </p:txBody>
        </p:sp>
        <p:sp>
          <p:nvSpPr>
            <p:cNvPr id="14371" name="Rectangle 22"/>
            <p:cNvSpPr/>
            <p:nvPr/>
          </p:nvSpPr>
          <p:spPr>
            <a:xfrm>
              <a:off x="804" y="3833"/>
              <a:ext cx="876" cy="271"/>
            </a:xfrm>
            <a:prstGeom prst="rect">
              <a:avLst/>
            </a:prstGeom>
            <a:solidFill>
              <a:srgbClr val="FFCC66"/>
            </a:solidFill>
            <a:ln w="9525" cap="flat" cmpd="sng">
              <a:solidFill>
                <a:schemeClr val="tx1"/>
              </a:solidFill>
              <a:prstDash val="solid"/>
              <a:miter/>
              <a:headEnd type="none" w="sm" len="med"/>
              <a:tailEnd type="none" w="med" len="med"/>
            </a:ln>
            <a:effectLst>
              <a:outerShdw dist="45791" dir="18221404" algn="ctr" rotWithShape="0">
                <a:srgbClr val="808080"/>
              </a:outerShdw>
            </a:effectLst>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a:t>
              </a:r>
              <a:endParaRPr lang="en-US" altLang="zh-CN" sz="1800" dirty="0"/>
            </a:p>
          </p:txBody>
        </p:sp>
      </p:grpSp>
      <p:grpSp>
        <p:nvGrpSpPr>
          <p:cNvPr id="3" name="Group 23"/>
          <p:cNvGrpSpPr/>
          <p:nvPr/>
        </p:nvGrpSpPr>
        <p:grpSpPr>
          <a:xfrm>
            <a:off x="4146550" y="4119563"/>
            <a:ext cx="3090863" cy="2667000"/>
            <a:chOff x="1644" y="2573"/>
            <a:chExt cx="1947" cy="1680"/>
          </a:xfrm>
        </p:grpSpPr>
        <p:grpSp>
          <p:nvGrpSpPr>
            <p:cNvPr id="14349" name="Group 24"/>
            <p:cNvGrpSpPr/>
            <p:nvPr/>
          </p:nvGrpSpPr>
          <p:grpSpPr>
            <a:xfrm>
              <a:off x="1644" y="2573"/>
              <a:ext cx="1947" cy="1680"/>
              <a:chOff x="1644" y="2585"/>
              <a:chExt cx="1947" cy="1680"/>
            </a:xfrm>
          </p:grpSpPr>
          <p:sp>
            <p:nvSpPr>
              <p:cNvPr id="14352" name="Line 25"/>
              <p:cNvSpPr/>
              <p:nvPr/>
            </p:nvSpPr>
            <p:spPr>
              <a:xfrm>
                <a:off x="1656" y="2585"/>
                <a:ext cx="1935" cy="0"/>
              </a:xfrm>
              <a:prstGeom prst="line">
                <a:avLst/>
              </a:prstGeom>
              <a:ln w="9525" cap="flat" cmpd="sng">
                <a:solidFill>
                  <a:schemeClr val="tx1"/>
                </a:solidFill>
                <a:prstDash val="solid"/>
                <a:headEnd type="none" w="sm" len="med"/>
                <a:tailEnd type="none" w="med" len="med"/>
              </a:ln>
            </p:spPr>
          </p:sp>
          <p:sp>
            <p:nvSpPr>
              <p:cNvPr id="14353" name="Line 26"/>
              <p:cNvSpPr/>
              <p:nvPr/>
            </p:nvSpPr>
            <p:spPr>
              <a:xfrm flipV="1">
                <a:off x="1668" y="4253"/>
                <a:ext cx="1923" cy="0"/>
              </a:xfrm>
              <a:prstGeom prst="line">
                <a:avLst/>
              </a:prstGeom>
              <a:ln w="9525" cap="flat" cmpd="sng">
                <a:solidFill>
                  <a:schemeClr val="tx1"/>
                </a:solidFill>
                <a:prstDash val="solid"/>
                <a:headEnd type="none" w="sm" len="med"/>
                <a:tailEnd type="none" w="med" len="med"/>
              </a:ln>
            </p:spPr>
          </p:sp>
          <p:sp>
            <p:nvSpPr>
              <p:cNvPr id="14354" name="Line 27"/>
              <p:cNvSpPr/>
              <p:nvPr/>
            </p:nvSpPr>
            <p:spPr>
              <a:xfrm>
                <a:off x="1656" y="2856"/>
                <a:ext cx="576" cy="0"/>
              </a:xfrm>
              <a:prstGeom prst="line">
                <a:avLst/>
              </a:prstGeom>
              <a:ln w="9525" cap="flat" cmpd="sng">
                <a:solidFill>
                  <a:schemeClr val="tx1"/>
                </a:solidFill>
                <a:prstDash val="dash"/>
                <a:headEnd type="none" w="sm" len="med"/>
                <a:tailEnd type="none" w="med" len="med"/>
              </a:ln>
            </p:spPr>
          </p:sp>
          <p:sp>
            <p:nvSpPr>
              <p:cNvPr id="14355" name="Line 28"/>
              <p:cNvSpPr/>
              <p:nvPr/>
            </p:nvSpPr>
            <p:spPr>
              <a:xfrm>
                <a:off x="1656" y="3408"/>
                <a:ext cx="576" cy="0"/>
              </a:xfrm>
              <a:prstGeom prst="line">
                <a:avLst/>
              </a:prstGeom>
              <a:ln w="9525" cap="flat" cmpd="sng">
                <a:solidFill>
                  <a:schemeClr val="tx1"/>
                </a:solidFill>
                <a:prstDash val="dash"/>
                <a:headEnd type="none" w="sm" len="med"/>
                <a:tailEnd type="none" w="med" len="med"/>
              </a:ln>
            </p:spPr>
          </p:sp>
          <p:sp>
            <p:nvSpPr>
              <p:cNvPr id="14356" name="Line 29"/>
              <p:cNvSpPr/>
              <p:nvPr/>
            </p:nvSpPr>
            <p:spPr>
              <a:xfrm>
                <a:off x="1656" y="3132"/>
                <a:ext cx="1224" cy="0"/>
              </a:xfrm>
              <a:prstGeom prst="line">
                <a:avLst/>
              </a:prstGeom>
              <a:ln w="9525" cap="flat" cmpd="sng">
                <a:solidFill>
                  <a:schemeClr val="tx1"/>
                </a:solidFill>
                <a:prstDash val="solid"/>
                <a:headEnd type="none" w="sm" len="med"/>
                <a:tailEnd type="none" w="med" len="med"/>
              </a:ln>
            </p:spPr>
          </p:sp>
          <p:sp>
            <p:nvSpPr>
              <p:cNvPr id="14357" name="Line 30"/>
              <p:cNvSpPr/>
              <p:nvPr/>
            </p:nvSpPr>
            <p:spPr>
              <a:xfrm flipV="1">
                <a:off x="1644" y="3972"/>
                <a:ext cx="1236" cy="0"/>
              </a:xfrm>
              <a:prstGeom prst="line">
                <a:avLst/>
              </a:prstGeom>
              <a:ln w="9525" cap="flat" cmpd="sng">
                <a:solidFill>
                  <a:schemeClr val="tx1"/>
                </a:solidFill>
                <a:prstDash val="solid"/>
                <a:headEnd type="none" w="sm" len="med"/>
                <a:tailEnd type="none" w="med" len="med"/>
              </a:ln>
            </p:spPr>
          </p:sp>
          <p:sp>
            <p:nvSpPr>
              <p:cNvPr id="14358" name="Line 31"/>
              <p:cNvSpPr/>
              <p:nvPr/>
            </p:nvSpPr>
            <p:spPr>
              <a:xfrm>
                <a:off x="2628" y="3960"/>
                <a:ext cx="0" cy="305"/>
              </a:xfrm>
              <a:prstGeom prst="line">
                <a:avLst/>
              </a:prstGeom>
              <a:ln w="28575" cap="flat" cmpd="sng">
                <a:solidFill>
                  <a:schemeClr val="tx1"/>
                </a:solidFill>
                <a:prstDash val="solid"/>
                <a:headEnd type="stealth" w="med" len="med"/>
                <a:tailEnd type="stealth" w="med" len="med"/>
              </a:ln>
            </p:spPr>
          </p:sp>
          <p:sp>
            <p:nvSpPr>
              <p:cNvPr id="14359" name="Line 32"/>
              <p:cNvSpPr/>
              <p:nvPr/>
            </p:nvSpPr>
            <p:spPr>
              <a:xfrm>
                <a:off x="2628" y="2585"/>
                <a:ext cx="0" cy="547"/>
              </a:xfrm>
              <a:prstGeom prst="line">
                <a:avLst/>
              </a:prstGeom>
              <a:ln w="28575" cap="flat" cmpd="sng">
                <a:solidFill>
                  <a:schemeClr val="tx1"/>
                </a:solidFill>
                <a:prstDash val="solid"/>
                <a:headEnd type="stealth" w="med" len="med"/>
                <a:tailEnd type="stealth" w="med" len="med"/>
              </a:ln>
            </p:spPr>
          </p:sp>
          <p:sp>
            <p:nvSpPr>
              <p:cNvPr id="14360" name="Line 33"/>
              <p:cNvSpPr/>
              <p:nvPr/>
            </p:nvSpPr>
            <p:spPr>
              <a:xfrm>
                <a:off x="2628" y="3149"/>
                <a:ext cx="0" cy="523"/>
              </a:xfrm>
              <a:prstGeom prst="line">
                <a:avLst/>
              </a:prstGeom>
              <a:ln w="28575" cap="flat" cmpd="sng">
                <a:solidFill>
                  <a:schemeClr val="tx1"/>
                </a:solidFill>
                <a:prstDash val="solid"/>
                <a:headEnd type="stealth" w="med" len="med"/>
                <a:tailEnd type="stealth" w="med" len="med"/>
              </a:ln>
            </p:spPr>
          </p:sp>
          <p:sp>
            <p:nvSpPr>
              <p:cNvPr id="14361" name="Line 34"/>
              <p:cNvSpPr/>
              <p:nvPr/>
            </p:nvSpPr>
            <p:spPr>
              <a:xfrm>
                <a:off x="3240" y="2585"/>
                <a:ext cx="0" cy="1663"/>
              </a:xfrm>
              <a:prstGeom prst="line">
                <a:avLst/>
              </a:prstGeom>
              <a:ln w="28575" cap="flat" cmpd="sng">
                <a:solidFill>
                  <a:schemeClr val="tx1"/>
                </a:solidFill>
                <a:prstDash val="solid"/>
                <a:headEnd type="stealth" w="med" len="med"/>
                <a:tailEnd type="stealth" w="med" len="med"/>
              </a:ln>
            </p:spPr>
          </p:sp>
          <p:sp>
            <p:nvSpPr>
              <p:cNvPr id="77859" name="Text Box 35"/>
              <p:cNvSpPr txBox="1">
                <a:spLocks noChangeArrowheads="1"/>
              </p:cNvSpPr>
              <p:nvPr/>
            </p:nvSpPr>
            <p:spPr bwMode="auto">
              <a:xfrm>
                <a:off x="2850" y="4034"/>
                <a:ext cx="210" cy="231"/>
              </a:xfrm>
              <a:prstGeom prst="rect">
                <a:avLst/>
              </a:prstGeom>
              <a:noFill/>
              <a:ln w="9525">
                <a:noFill/>
                <a:miter lim="800000"/>
                <a:headEnd type="none" w="sm" len="med"/>
              </a:ln>
              <a:effec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FF99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B</a:t>
                </a:r>
                <a:endParaRPr kumimoji="1" lang="en-US" altLang="zh-CN" sz="1800" b="1" i="0" u="none" strike="noStrike" kern="1200" cap="none" spc="0" normalizeH="0" baseline="0" noProof="0">
                  <a:ln>
                    <a:noFill/>
                  </a:ln>
                  <a:solidFill>
                    <a:srgbClr val="FF99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7860" name="Text Box 36"/>
              <p:cNvSpPr txBox="1">
                <a:spLocks noChangeArrowheads="1"/>
              </p:cNvSpPr>
              <p:nvPr/>
            </p:nvSpPr>
            <p:spPr bwMode="auto">
              <a:xfrm>
                <a:off x="2667" y="2753"/>
                <a:ext cx="282" cy="231"/>
              </a:xfrm>
              <a:prstGeom prst="rect">
                <a:avLst/>
              </a:prstGeom>
              <a:noFill/>
              <a:ln w="9525">
                <a:noFill/>
                <a:miter lim="800000"/>
                <a:headEnd type="none" w="sm" len="med"/>
              </a:ln>
              <a:effectLst/>
            </p:spPr>
            <p:txBody>
              <a:bodyPr wrap="none" lIns="90000" tIns="46800" rIns="90000" bIns="46800" anchor="ctr">
                <a:spAutoFit/>
              </a:bodyPr>
              <a:lstStyle/>
              <a:p>
                <a:pPr marR="0" algn="ctr" defTabSz="914400" eaLnBrk="1" hangingPunct="1">
                  <a:buClrTx/>
                  <a:buSzTx/>
                  <a:buFontTx/>
                  <a:buNone/>
                  <a:defRPr/>
                </a:pPr>
                <a:r>
                  <a:rPr kumimoji="1" lang="en-US" altLang="zh-CN" b="1" kern="1200" cap="none" spc="0" normalizeH="0" baseline="0" noProof="0">
                    <a:solidFill>
                      <a:srgbClr val="339933"/>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B1</a:t>
                </a:r>
                <a:endParaRPr kumimoji="1" lang="en-US" altLang="zh-CN" b="1" kern="1200" cap="none" spc="0" normalizeH="0" baseline="0" noProof="0">
                  <a:solidFill>
                    <a:srgbClr val="99FF99"/>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7861" name="Text Box 37"/>
              <p:cNvSpPr txBox="1">
                <a:spLocks noChangeArrowheads="1"/>
              </p:cNvSpPr>
              <p:nvPr/>
            </p:nvSpPr>
            <p:spPr bwMode="auto">
              <a:xfrm>
                <a:off x="2667" y="3293"/>
                <a:ext cx="282" cy="231"/>
              </a:xfrm>
              <a:prstGeom prst="rect">
                <a:avLst/>
              </a:prstGeom>
              <a:noFill/>
              <a:ln w="9525">
                <a:noFill/>
                <a:miter lim="800000"/>
                <a:headEnd type="none" w="sm" len="med"/>
              </a:ln>
              <a:effectLst/>
            </p:spPr>
            <p:txBody>
              <a:bodyPr wrap="none" lIns="90000" tIns="46800" rIns="90000" bIns="46800" anchor="ctr">
                <a:spAutoFit/>
              </a:bodyPr>
              <a:lstStyle/>
              <a:p>
                <a:pPr marR="0" algn="ctr" defTabSz="914400" eaLnBrk="1" hangingPunct="1">
                  <a:buClrTx/>
                  <a:buSzTx/>
                  <a:buFontTx/>
                  <a:buNone/>
                  <a:defRPr/>
                </a:pPr>
                <a:r>
                  <a:rPr kumimoji="1" lang="en-US" altLang="zh-CN" b="1" kern="1200" cap="none" spc="0" normalizeH="0" baseline="0" noProof="0">
                    <a:solidFill>
                      <a:srgbClr val="339933"/>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B2</a:t>
                </a:r>
                <a:endParaRPr kumimoji="1" lang="en-US" altLang="zh-CN" b="1" kern="1200" cap="none" spc="0" normalizeH="0" baseline="0" noProof="0">
                  <a:solidFill>
                    <a:srgbClr val="99FF99"/>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77862" name="Text Box 38"/>
              <p:cNvSpPr txBox="1">
                <a:spLocks noChangeArrowheads="1"/>
              </p:cNvSpPr>
              <p:nvPr/>
            </p:nvSpPr>
            <p:spPr bwMode="auto">
              <a:xfrm>
                <a:off x="3287" y="3190"/>
                <a:ext cx="218" cy="231"/>
              </a:xfrm>
              <a:prstGeom prst="rect">
                <a:avLst/>
              </a:prstGeom>
              <a:noFill/>
              <a:ln w="9525">
                <a:noFill/>
                <a:miter lim="800000"/>
                <a:headEnd type="none" w="sm" len="med"/>
              </a:ln>
              <a:effectLst/>
            </p:spPr>
            <p:txBody>
              <a:bodyPr wrap="none" lIns="90000" tIns="46800" rIns="90000" bIns="46800" anchor="ctr">
                <a:spAutoFit/>
              </a:bodyPr>
              <a:lstStyle/>
              <a:p>
                <a:pPr marR="0" algn="ctr" defTabSz="914400" eaLnBrk="1" hangingPunct="1">
                  <a:buClrTx/>
                  <a:buSzTx/>
                  <a:buFontTx/>
                  <a:buNone/>
                  <a:defRPr/>
                </a:pPr>
                <a:r>
                  <a:rPr kumimoji="1" lang="en-US" altLang="zh-CN"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C</a:t>
                </a:r>
                <a:endParaRPr kumimoji="1" lang="en-US" altLang="zh-CN" b="1" kern="1200" cap="none" spc="0" normalizeH="0" baseline="0" noProof="0">
                  <a:solidFill>
                    <a:srgbClr val="FFFF00"/>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sp>
          <p:nvSpPr>
            <p:cNvPr id="14350" name="Line 39"/>
            <p:cNvSpPr/>
            <p:nvPr/>
          </p:nvSpPr>
          <p:spPr>
            <a:xfrm flipV="1">
              <a:off x="1668" y="3672"/>
              <a:ext cx="1212" cy="0"/>
            </a:xfrm>
            <a:prstGeom prst="line">
              <a:avLst/>
            </a:prstGeom>
            <a:ln w="9525" cap="flat" cmpd="sng">
              <a:solidFill>
                <a:schemeClr val="tx1"/>
              </a:solidFill>
              <a:prstDash val="solid"/>
              <a:headEnd type="none" w="sm" len="med"/>
              <a:tailEnd type="none" w="med" len="med"/>
            </a:ln>
          </p:spPr>
        </p:sp>
        <p:sp>
          <p:nvSpPr>
            <p:cNvPr id="14351" name="Line 40"/>
            <p:cNvSpPr/>
            <p:nvPr/>
          </p:nvSpPr>
          <p:spPr>
            <a:xfrm>
              <a:off x="2232" y="2585"/>
              <a:ext cx="0" cy="1663"/>
            </a:xfrm>
            <a:prstGeom prst="line">
              <a:avLst/>
            </a:prstGeom>
            <a:ln w="9525" cap="flat" cmpd="sng">
              <a:solidFill>
                <a:schemeClr val="tx1"/>
              </a:solidFill>
              <a:prstDash val="solid"/>
              <a:headEnd type="none" w="sm" len="med"/>
              <a:tailEnd type="none" w="med" len="med"/>
            </a:ln>
          </p:spPr>
        </p:sp>
      </p:grpSp>
      <p:grpSp>
        <p:nvGrpSpPr>
          <p:cNvPr id="5" name="Group 41"/>
          <p:cNvGrpSpPr/>
          <p:nvPr/>
        </p:nvGrpSpPr>
        <p:grpSpPr>
          <a:xfrm>
            <a:off x="2241550" y="4264025"/>
            <a:ext cx="857250" cy="2246313"/>
            <a:chOff x="444" y="2676"/>
            <a:chExt cx="540" cy="1415"/>
          </a:xfrm>
        </p:grpSpPr>
        <p:sp>
          <p:nvSpPr>
            <p:cNvPr id="14343" name="Line 42"/>
            <p:cNvSpPr/>
            <p:nvPr/>
          </p:nvSpPr>
          <p:spPr>
            <a:xfrm>
              <a:off x="444" y="2676"/>
              <a:ext cx="540" cy="0"/>
            </a:xfrm>
            <a:prstGeom prst="line">
              <a:avLst/>
            </a:prstGeom>
            <a:ln w="28575" cap="flat" cmpd="sng">
              <a:solidFill>
                <a:schemeClr val="tx1"/>
              </a:solidFill>
              <a:prstDash val="solid"/>
              <a:headEnd type="none" w="sm" len="med"/>
              <a:tailEnd type="none" w="med" len="med"/>
            </a:ln>
          </p:spPr>
        </p:sp>
        <p:sp>
          <p:nvSpPr>
            <p:cNvPr id="14344" name="Line 43"/>
            <p:cNvSpPr/>
            <p:nvPr/>
          </p:nvSpPr>
          <p:spPr>
            <a:xfrm>
              <a:off x="588" y="3293"/>
              <a:ext cx="396" cy="0"/>
            </a:xfrm>
            <a:prstGeom prst="line">
              <a:avLst/>
            </a:prstGeom>
            <a:ln w="28575" cap="flat" cmpd="sng">
              <a:solidFill>
                <a:schemeClr val="tx1"/>
              </a:solidFill>
              <a:prstDash val="solid"/>
              <a:headEnd type="none" w="sm" len="med"/>
              <a:tailEnd type="none" w="med" len="med"/>
            </a:ln>
          </p:spPr>
        </p:sp>
        <p:sp>
          <p:nvSpPr>
            <p:cNvPr id="14345" name="Line 44"/>
            <p:cNvSpPr/>
            <p:nvPr/>
          </p:nvSpPr>
          <p:spPr>
            <a:xfrm>
              <a:off x="588" y="3293"/>
              <a:ext cx="0" cy="667"/>
            </a:xfrm>
            <a:prstGeom prst="line">
              <a:avLst/>
            </a:prstGeom>
            <a:ln w="28575" cap="flat" cmpd="sng">
              <a:solidFill>
                <a:schemeClr val="tx1"/>
              </a:solidFill>
              <a:prstDash val="solid"/>
              <a:headEnd type="none" w="sm" len="med"/>
              <a:tailEnd type="none" w="med" len="med"/>
            </a:ln>
          </p:spPr>
        </p:sp>
        <p:sp>
          <p:nvSpPr>
            <p:cNvPr id="14346" name="Line 45"/>
            <p:cNvSpPr/>
            <p:nvPr/>
          </p:nvSpPr>
          <p:spPr>
            <a:xfrm>
              <a:off x="588" y="3960"/>
              <a:ext cx="192" cy="74"/>
            </a:xfrm>
            <a:prstGeom prst="line">
              <a:avLst/>
            </a:prstGeom>
            <a:ln w="28575" cap="flat" cmpd="sng">
              <a:solidFill>
                <a:schemeClr val="tx1"/>
              </a:solidFill>
              <a:prstDash val="solid"/>
              <a:headEnd type="none" w="sm" len="med"/>
              <a:tailEnd type="stealth" w="med" len="med"/>
            </a:ln>
          </p:spPr>
        </p:sp>
        <p:sp>
          <p:nvSpPr>
            <p:cNvPr id="14347" name="Line 46"/>
            <p:cNvSpPr/>
            <p:nvPr/>
          </p:nvSpPr>
          <p:spPr>
            <a:xfrm>
              <a:off x="444" y="2676"/>
              <a:ext cx="0" cy="1415"/>
            </a:xfrm>
            <a:prstGeom prst="line">
              <a:avLst/>
            </a:prstGeom>
            <a:ln w="28575" cap="flat" cmpd="sng">
              <a:solidFill>
                <a:schemeClr val="tx1"/>
              </a:solidFill>
              <a:prstDash val="solid"/>
              <a:headEnd type="none" w="sm" len="med"/>
              <a:tailEnd type="none" w="med" len="med"/>
            </a:ln>
          </p:spPr>
        </p:sp>
        <p:sp>
          <p:nvSpPr>
            <p:cNvPr id="14348" name="Line 47"/>
            <p:cNvSpPr/>
            <p:nvPr/>
          </p:nvSpPr>
          <p:spPr>
            <a:xfrm>
              <a:off x="444" y="4091"/>
              <a:ext cx="336" cy="0"/>
            </a:xfrm>
            <a:prstGeom prst="line">
              <a:avLst/>
            </a:prstGeom>
            <a:ln w="28575" cap="flat" cmpd="sng">
              <a:solidFill>
                <a:schemeClr val="tx1"/>
              </a:solidFill>
              <a:prstDash val="solid"/>
              <a:headEnd type="none" w="sm" len="med"/>
              <a:tailEnd type="stealth"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77839"/>
                                        </p:tgtEl>
                                        <p:attrNameLst>
                                          <p:attrName>style.visibility</p:attrName>
                                        </p:attrNameLst>
                                      </p:cBhvr>
                                      <p:to>
                                        <p:strVal val="visible"/>
                                      </p:to>
                                    </p:set>
                                    <p:animEffect transition="in" filter="checkerboard(across)">
                                      <p:cBhvr>
                                        <p:cTn id="7" dur="500"/>
                                        <p:tgtEl>
                                          <p:spTgt spid="77839"/>
                                        </p:tgtEl>
                                      </p:cBhvr>
                                    </p:animEffect>
                                  </p:childTnLst>
                                </p:cTn>
                              </p:par>
                            </p:childTnLst>
                          </p:cTn>
                        </p:par>
                        <p:par>
                          <p:cTn id="8" fill="hold">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3000"/>
                            </p:stCondLst>
                            <p:childTnLst>
                              <p:par>
                                <p:cTn id="13" presetID="17" presetClass="entr" presetSubtype="8" fill="hold" nodeType="afterEffect">
                                  <p:stCondLst>
                                    <p:cond delay="200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ppt_x</p:attrName>
                                        </p:attrNameLst>
                                      </p:cBhvr>
                                      <p:tavLst>
                                        <p:tav tm="0">
                                          <p:val>
                                            <p:strVal val="#ppt_x-#ppt_w/2"/>
                                          </p:val>
                                        </p:tav>
                                        <p:tav tm="100000">
                                          <p:val>
                                            <p:strVal val="#ppt_x"/>
                                          </p:val>
                                        </p:tav>
                                      </p:tavLst>
                                    </p:anim>
                                    <p:anim calcmode="lin" valueType="num">
                                      <p:cBhvr>
                                        <p:cTn id="16" dur="500" fill="hold"/>
                                        <p:tgtEl>
                                          <p:spTgt spid="3"/>
                                        </p:tgtEl>
                                        <p:attrNameLst>
                                          <p:attrName>ppt_y</p:attrName>
                                        </p:attrNameLst>
                                      </p:cBhvr>
                                      <p:tavLst>
                                        <p:tav tm="0">
                                          <p:val>
                                            <p:strVal val="#ppt_y"/>
                                          </p:val>
                                        </p:tav>
                                        <p:tav tm="100000">
                                          <p:val>
                                            <p:strVal val="#ppt_y"/>
                                          </p:val>
                                        </p:tav>
                                      </p:tavLst>
                                    </p:anim>
                                    <p:anim calcmode="lin" valueType="num">
                                      <p:cBhvr>
                                        <p:cTn id="17" dur="500" fill="hold"/>
                                        <p:tgtEl>
                                          <p:spTgt spid="3"/>
                                        </p:tgtEl>
                                        <p:attrNameLst>
                                          <p:attrName>ppt_w</p:attrName>
                                        </p:attrNameLst>
                                      </p:cBhvr>
                                      <p:tavLst>
                                        <p:tav tm="0">
                                          <p:val>
                                            <p:fltVal val="0.00000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par>
                          <p:cTn id="19" fill="hold">
                            <p:stCondLst>
                              <p:cond delay="5500"/>
                            </p:stCondLst>
                            <p:childTnLst>
                              <p:par>
                                <p:cTn id="20" presetID="17" presetClass="entr" presetSubtype="1" fill="hold" nodeType="afterEffect">
                                  <p:stCondLst>
                                    <p:cond delay="200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ppt_h/2"/>
                                          </p:val>
                                        </p:tav>
                                        <p:tav tm="100000">
                                          <p:val>
                                            <p:strVal val="#ppt_y"/>
                                          </p:val>
                                        </p:tav>
                                      </p:tavLst>
                                    </p:anim>
                                    <p:anim calcmode="lin" valueType="num">
                                      <p:cBhvr>
                                        <p:cTn id="24" dur="500" fill="hold"/>
                                        <p:tgtEl>
                                          <p:spTgt spid="5"/>
                                        </p:tgtEl>
                                        <p:attrNameLst>
                                          <p:attrName>ppt_w</p:attrName>
                                        </p:attrNameLst>
                                      </p:cBhvr>
                                      <p:tavLst>
                                        <p:tav tm="0">
                                          <p:val>
                                            <p:strVal val="#ppt_w"/>
                                          </p:val>
                                        </p:tav>
                                        <p:tav tm="100000">
                                          <p:val>
                                            <p:strVal val="#ppt_w"/>
                                          </p:val>
                                        </p:tav>
                                      </p:tavLst>
                                    </p:anim>
                                    <p:anim calcmode="lin" valueType="num">
                                      <p:cBhvr>
                                        <p:cTn id="25" dur="500" fill="hold"/>
                                        <p:tgtEl>
                                          <p:spTgt spid="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524635"/>
            <a:ext cx="8229600" cy="4342765"/>
          </a:xfrm>
        </p:spPr>
        <p:txBody>
          <a:bodyPr/>
          <a:p>
            <a:r>
              <a:rPr lang="zh-CN" altLang="en-US" sz="2800"/>
              <a:t>A virtual base class is initialized by the final derived class</a:t>
            </a:r>
            <a:endParaRPr lang="zh-CN" altLang="en-US" sz="2800"/>
          </a:p>
          <a:p>
            <a:pPr lvl="1"/>
            <a:r>
              <a:rPr lang="zh-CN" altLang="en-US" sz="2000"/>
              <a:t>Without virtual inheritance, the constructor of each derived class is only responsible for the initialization of its immediate base class. But under virtual inheritance, </a:t>
            </a:r>
            <a:r>
              <a:rPr lang="zh-CN" altLang="en-US" sz="2000" b="1">
                <a:solidFill>
                  <a:srgbClr val="FF0000"/>
                </a:solidFill>
              </a:rPr>
              <a:t>the virtual base class is initialized by the constructor of the final derived class</a:t>
            </a:r>
            <a:r>
              <a:rPr lang="zh-CN" altLang="en-US" sz="2000"/>
              <a:t>.</a:t>
            </a:r>
            <a:endParaRPr lang="zh-CN" altLang="en-US" sz="2000"/>
          </a:p>
          <a:p>
            <a:pPr lvl="1"/>
            <a:r>
              <a:rPr lang="zh-CN" altLang="en-US" sz="2000"/>
              <a:t>In the virtual inheritance mode, if the constructor of the final derived class does not explicitly call the constructor of the virtual base class, the compiler will try to call the constructor of the virtual base class that does not require parameters.</a:t>
            </a:r>
            <a:r>
              <a:rPr lang="en-US" altLang="zh-CN" sz="2000"/>
              <a:t> If no such</a:t>
            </a:r>
            <a:r>
              <a:rPr lang="zh-CN" altLang="en-US" sz="2000"/>
              <a:t> constructor</a:t>
            </a:r>
            <a:r>
              <a:rPr lang="en-US" altLang="zh-CN" sz="2000"/>
              <a:t> is found</a:t>
            </a:r>
            <a:r>
              <a:rPr lang="zh-CN" altLang="en-US" sz="2000"/>
              <a:t>, a compilation error will occur</a:t>
            </a:r>
            <a:r>
              <a:rPr lang="en-US" altLang="zh-CN" sz="2000"/>
              <a:t>.</a:t>
            </a:r>
            <a:endParaRPr lang="zh-CN" alt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100213" y="1064632"/>
            <a:ext cx="3960440" cy="4491237"/>
          </a:xfrm>
        </p:spPr>
        <p:txBody>
          <a:bodyPr/>
          <a:lstStyle/>
          <a:p>
            <a:pPr eaLnBrk="1" hangingPunct="1">
              <a:buNone/>
            </a:pPr>
            <a:r>
              <a:rPr lang="en-US" altLang="zh-CN" sz="1600" b="1" dirty="0"/>
              <a:t>#include &lt;</a:t>
            </a:r>
            <a:r>
              <a:rPr lang="en-US" altLang="zh-CN" sz="1600" b="1" dirty="0" err="1"/>
              <a:t>iostream.h</a:t>
            </a:r>
            <a:r>
              <a:rPr lang="en-US" altLang="zh-CN" sz="1600" b="1" dirty="0"/>
              <a:t>&gt;</a:t>
            </a:r>
            <a:endParaRPr lang="en-US" altLang="zh-CN" sz="1600" b="1" dirty="0"/>
          </a:p>
          <a:p>
            <a:pPr eaLnBrk="1" hangingPunct="1">
              <a:buNone/>
            </a:pPr>
            <a:r>
              <a:rPr lang="en-US" altLang="zh-CN" sz="1600" b="1" dirty="0"/>
              <a:t>class A {</a:t>
            </a:r>
            <a:endParaRPr lang="en-US" altLang="zh-CN" sz="1600" b="1" dirty="0"/>
          </a:p>
          <a:p>
            <a:pPr eaLnBrk="1" hangingPunct="1">
              <a:buNone/>
            </a:pPr>
            <a:r>
              <a:rPr lang="en-US" altLang="zh-CN" sz="1600" b="1" dirty="0"/>
              <a:t>    </a:t>
            </a:r>
            <a:r>
              <a:rPr lang="en-US" altLang="zh-CN" sz="1600" b="1" dirty="0" err="1"/>
              <a:t>int</a:t>
            </a:r>
            <a:r>
              <a:rPr lang="en-US" altLang="zh-CN" sz="1600" b="1" dirty="0"/>
              <a:t> a;</a:t>
            </a:r>
            <a:endParaRPr lang="en-US" altLang="zh-CN" sz="1600" b="1" dirty="0"/>
          </a:p>
          <a:p>
            <a:pPr eaLnBrk="1" hangingPunct="1">
              <a:buNone/>
            </a:pPr>
            <a:r>
              <a:rPr lang="en-US" altLang="zh-CN" sz="1600" b="1" dirty="0"/>
              <a:t>public: </a:t>
            </a:r>
            <a:endParaRPr lang="en-US" altLang="zh-CN" sz="1600" b="1" dirty="0"/>
          </a:p>
          <a:p>
            <a:pPr eaLnBrk="1" hangingPunct="1">
              <a:buNone/>
            </a:pPr>
            <a:r>
              <a:rPr lang="en-US" altLang="zh-CN" sz="1600" b="1" dirty="0"/>
              <a:t>    void f() { </a:t>
            </a:r>
            <a:r>
              <a:rPr lang="en-US" altLang="zh-CN" sz="1600" b="1" dirty="0" err="1"/>
              <a:t>cout</a:t>
            </a:r>
            <a:r>
              <a:rPr lang="en-US" altLang="zh-CN" sz="1600" b="1" dirty="0"/>
              <a:t> &lt;&lt;"A"&lt;&lt;</a:t>
            </a:r>
            <a:r>
              <a:rPr lang="en-US" altLang="zh-CN" sz="1600" b="1" dirty="0" err="1"/>
              <a:t>endl</a:t>
            </a:r>
            <a:r>
              <a:rPr lang="en-US" altLang="zh-CN" sz="1600" b="1" dirty="0"/>
              <a:t>; }</a:t>
            </a:r>
            <a:endParaRPr lang="en-US" altLang="zh-CN" sz="1600" b="1" dirty="0"/>
          </a:p>
          <a:p>
            <a:pPr eaLnBrk="1" hangingPunct="1">
              <a:buNone/>
            </a:pPr>
            <a:r>
              <a:rPr lang="en-US" altLang="zh-CN" sz="1600" b="1" dirty="0"/>
              <a:t>    </a:t>
            </a:r>
            <a:r>
              <a:rPr lang="en-US" altLang="zh-CN" sz="1600" b="1" dirty="0">
                <a:solidFill>
                  <a:srgbClr val="FF0000"/>
                </a:solidFill>
              </a:rPr>
              <a:t>A(</a:t>
            </a:r>
            <a:r>
              <a:rPr lang="en-US" altLang="zh-CN" sz="1600" b="1" dirty="0" err="1">
                <a:solidFill>
                  <a:srgbClr val="FF0000"/>
                </a:solidFill>
              </a:rPr>
              <a:t>int</a:t>
            </a:r>
            <a:r>
              <a:rPr lang="en-US" altLang="zh-CN" sz="1600" b="1" dirty="0">
                <a:solidFill>
                  <a:srgbClr val="FF0000"/>
                </a:solidFill>
              </a:rPr>
              <a:t> x) </a:t>
            </a:r>
            <a:r>
              <a:rPr lang="en-US" altLang="zh-CN" sz="1600" b="1" dirty="0"/>
              <a:t>{</a:t>
            </a:r>
            <a:endParaRPr lang="en-US" altLang="zh-CN" sz="1600" b="1" dirty="0"/>
          </a:p>
          <a:p>
            <a:pPr eaLnBrk="1" hangingPunct="1">
              <a:buNone/>
            </a:pPr>
            <a:r>
              <a:rPr lang="en-US" altLang="zh-CN" sz="1600" b="1" dirty="0"/>
              <a:t>        a=x;</a:t>
            </a:r>
            <a:endParaRPr lang="en-US" altLang="zh-CN" sz="1600" b="1" dirty="0"/>
          </a:p>
          <a:p>
            <a:pPr eaLnBrk="1" hangingPunct="1">
              <a:buNone/>
            </a:pPr>
            <a:r>
              <a:rPr lang="en-US" altLang="zh-CN" sz="1600" b="1" dirty="0"/>
              <a:t>        </a:t>
            </a:r>
            <a:r>
              <a:rPr lang="en-US" altLang="zh-CN" sz="1600" b="1" dirty="0" err="1"/>
              <a:t>cout</a:t>
            </a:r>
            <a:r>
              <a:rPr lang="en-US" altLang="zh-CN" sz="1600" b="1" dirty="0"/>
              <a:t>&lt;&lt;"Virtual Bass A..."&lt;&lt;</a:t>
            </a:r>
            <a:r>
              <a:rPr lang="en-US" altLang="zh-CN" sz="1600" b="1" dirty="0" err="1"/>
              <a:t>endl</a:t>
            </a:r>
            <a:r>
              <a:rPr lang="en-US" altLang="zh-CN" sz="1600" b="1" dirty="0"/>
              <a:t>; }</a:t>
            </a:r>
            <a:endParaRPr lang="en-US" altLang="zh-CN" sz="1600" b="1" dirty="0"/>
          </a:p>
          <a:p>
            <a:pPr eaLnBrk="1" hangingPunct="1">
              <a:buNone/>
            </a:pPr>
            <a:r>
              <a:rPr lang="en-US" altLang="zh-CN" sz="1600" b="1" dirty="0"/>
              <a:t>}; </a:t>
            </a:r>
            <a:endParaRPr lang="en-US" altLang="zh-CN" sz="1600" b="1" dirty="0"/>
          </a:p>
          <a:p>
            <a:pPr eaLnBrk="1" hangingPunct="1">
              <a:buNone/>
            </a:pPr>
            <a:r>
              <a:rPr lang="en-US" altLang="zh-CN" sz="1600" b="1" dirty="0"/>
              <a:t>class B:</a:t>
            </a:r>
            <a:r>
              <a:rPr lang="en-US" altLang="zh-CN" sz="1600" b="1" dirty="0">
                <a:solidFill>
                  <a:srgbClr val="0000CC"/>
                </a:solidFill>
              </a:rPr>
              <a:t>virtual </a:t>
            </a:r>
            <a:r>
              <a:rPr lang="en-US" altLang="zh-CN" sz="1600" b="1" dirty="0"/>
              <a:t>public A {</a:t>
            </a:r>
            <a:endParaRPr lang="en-US" altLang="zh-CN" sz="1600" b="1" dirty="0"/>
          </a:p>
          <a:p>
            <a:pPr eaLnBrk="1" hangingPunct="1">
              <a:buNone/>
            </a:pPr>
            <a:r>
              <a:rPr lang="en-US" altLang="zh-CN" sz="1600" b="1" dirty="0"/>
              <a:t>public: </a:t>
            </a:r>
            <a:endParaRPr lang="en-US" altLang="zh-CN" sz="1600" b="1" dirty="0"/>
          </a:p>
          <a:p>
            <a:pPr eaLnBrk="1" hangingPunct="1">
              <a:buNone/>
            </a:pPr>
            <a:r>
              <a:rPr lang="en-US" altLang="zh-CN" sz="1600" b="1" dirty="0"/>
              <a:t>    void f() { </a:t>
            </a:r>
            <a:r>
              <a:rPr lang="en-US" altLang="zh-CN" sz="1600" b="1" dirty="0" err="1"/>
              <a:t>cout</a:t>
            </a:r>
            <a:r>
              <a:rPr lang="en-US" altLang="zh-CN" sz="1600" b="1" dirty="0"/>
              <a:t> &lt;&lt;"B"&lt;&lt;</a:t>
            </a:r>
            <a:r>
              <a:rPr lang="en-US" altLang="zh-CN" sz="1600" b="1" dirty="0" err="1"/>
              <a:t>endl</a:t>
            </a:r>
            <a:r>
              <a:rPr lang="en-US" altLang="zh-CN" sz="1600" b="1" dirty="0"/>
              <a:t>; }</a:t>
            </a:r>
            <a:endParaRPr lang="en-US" altLang="zh-CN" sz="1600" b="1" dirty="0"/>
          </a:p>
          <a:p>
            <a:pPr eaLnBrk="1" hangingPunct="1">
              <a:buNone/>
            </a:pPr>
            <a:r>
              <a:rPr lang="en-US" altLang="zh-CN" sz="1600" b="1" dirty="0"/>
              <a:t>    </a:t>
            </a:r>
            <a:r>
              <a:rPr lang="en-US" altLang="zh-CN" sz="1600" b="1" dirty="0">
                <a:solidFill>
                  <a:srgbClr val="FF0000"/>
                </a:solidFill>
              </a:rPr>
              <a:t>B(</a:t>
            </a:r>
            <a:r>
              <a:rPr lang="en-US" altLang="zh-CN" sz="1600" b="1" dirty="0" err="1">
                <a:solidFill>
                  <a:srgbClr val="FF0000"/>
                </a:solidFill>
              </a:rPr>
              <a:t>int</a:t>
            </a:r>
            <a:r>
              <a:rPr lang="en-US" altLang="zh-CN" sz="1600" b="1" dirty="0">
                <a:solidFill>
                  <a:srgbClr val="FF0000"/>
                </a:solidFill>
              </a:rPr>
              <a:t> </a:t>
            </a:r>
            <a:r>
              <a:rPr lang="en-US" altLang="zh-CN" sz="1600" b="1" dirty="0" err="1">
                <a:solidFill>
                  <a:srgbClr val="FF0000"/>
                </a:solidFill>
              </a:rPr>
              <a:t>i</a:t>
            </a:r>
            <a:r>
              <a:rPr lang="en-US" altLang="zh-CN" sz="1600" b="1" dirty="0">
                <a:solidFill>
                  <a:srgbClr val="FF0000"/>
                </a:solidFill>
              </a:rPr>
              <a:t>):A(</a:t>
            </a:r>
            <a:r>
              <a:rPr lang="en-US" altLang="zh-CN" sz="1600" b="1" dirty="0" err="1">
                <a:solidFill>
                  <a:srgbClr val="FF0000"/>
                </a:solidFill>
              </a:rPr>
              <a:t>i</a:t>
            </a:r>
            <a:r>
              <a:rPr lang="en-US" altLang="zh-CN" sz="1600" b="1" dirty="0">
                <a:solidFill>
                  <a:srgbClr val="FF0000"/>
                </a:solidFill>
              </a:rPr>
              <a:t>)</a:t>
            </a:r>
            <a:r>
              <a:rPr lang="en-US" altLang="zh-CN" sz="1600" b="1" dirty="0"/>
              <a:t>{ </a:t>
            </a:r>
            <a:endParaRPr lang="en-US" altLang="zh-CN" sz="1600" b="1" dirty="0"/>
          </a:p>
          <a:p>
            <a:pPr eaLnBrk="1" hangingPunct="1">
              <a:buNone/>
            </a:pPr>
            <a:r>
              <a:rPr lang="en-US" altLang="zh-CN" sz="1600" b="1" dirty="0"/>
              <a:t>        </a:t>
            </a:r>
            <a:r>
              <a:rPr lang="en-US" altLang="zh-CN" sz="1600" b="1" dirty="0" err="1"/>
              <a:t>cout</a:t>
            </a:r>
            <a:r>
              <a:rPr lang="en-US" altLang="zh-CN" sz="1600" b="1" dirty="0"/>
              <a:t>&lt;&lt;"Constructing B..."&lt;&lt;</a:t>
            </a:r>
            <a:r>
              <a:rPr lang="en-US" altLang="zh-CN" sz="1600" b="1" dirty="0" err="1"/>
              <a:t>endl</a:t>
            </a:r>
            <a:r>
              <a:rPr lang="en-US" altLang="zh-CN" sz="1600" b="1" dirty="0"/>
              <a:t>; }</a:t>
            </a:r>
            <a:endParaRPr lang="en-US" altLang="zh-CN" sz="1600" b="1" dirty="0"/>
          </a:p>
          <a:p>
            <a:pPr eaLnBrk="1" hangingPunct="1">
              <a:buNone/>
            </a:pPr>
            <a:r>
              <a:rPr lang="en-US" altLang="zh-CN" sz="1600" b="1" dirty="0"/>
              <a:t>};</a:t>
            </a:r>
            <a:endParaRPr lang="en-US" altLang="zh-CN" sz="1600" b="1" dirty="0"/>
          </a:p>
          <a:p>
            <a:pPr eaLnBrk="1" hangingPunct="1">
              <a:buNone/>
            </a:pPr>
            <a:endParaRPr lang="en-US" altLang="zh-CN" sz="1600" b="1" dirty="0"/>
          </a:p>
          <a:p>
            <a:pPr eaLnBrk="1" hangingPunct="1">
              <a:lnSpc>
                <a:spcPct val="80000"/>
              </a:lnSpc>
              <a:buFontTx/>
              <a:buNone/>
            </a:pPr>
            <a:endParaRPr lang="en-US" altLang="zh-CN" sz="1600" b="1" dirty="0"/>
          </a:p>
        </p:txBody>
      </p:sp>
      <p:sp>
        <p:nvSpPr>
          <p:cNvPr id="7" name="Rectangle 2"/>
          <p:cNvSpPr txBox="1">
            <a:spLocks noChangeArrowheads="1"/>
          </p:cNvSpPr>
          <p:nvPr/>
        </p:nvSpPr>
        <p:spPr bwMode="auto">
          <a:xfrm>
            <a:off x="4185806" y="1064632"/>
            <a:ext cx="4770575"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en-US" altLang="zh-CN" sz="1600" b="1" dirty="0"/>
              <a:t>class C</a:t>
            </a:r>
            <a:r>
              <a:rPr lang="en-US" altLang="zh-CN" sz="1600" b="1" dirty="0">
                <a:solidFill>
                  <a:srgbClr val="0000CC"/>
                </a:solidFill>
              </a:rPr>
              <a:t>:virtual</a:t>
            </a:r>
            <a:r>
              <a:rPr lang="en-US" altLang="zh-CN" sz="1600" b="1" dirty="0"/>
              <a:t> public A{</a:t>
            </a:r>
            <a:endParaRPr lang="en-US" altLang="zh-CN" sz="1600" b="1" dirty="0"/>
          </a:p>
          <a:p>
            <a:pPr eaLnBrk="1" hangingPunct="1">
              <a:buFontTx/>
              <a:buNone/>
            </a:pPr>
            <a:r>
              <a:rPr lang="en-US" altLang="zh-CN" sz="1600" b="1" dirty="0"/>
              <a:t>    </a:t>
            </a:r>
            <a:r>
              <a:rPr lang="en-US" altLang="zh-CN" sz="1600" b="1" dirty="0" err="1"/>
              <a:t>int</a:t>
            </a:r>
            <a:r>
              <a:rPr lang="en-US" altLang="zh-CN" sz="1600" b="1" dirty="0"/>
              <a:t> x;</a:t>
            </a:r>
            <a:endParaRPr lang="en-US" altLang="zh-CN" sz="1600" b="1" dirty="0"/>
          </a:p>
          <a:p>
            <a:pPr eaLnBrk="1" hangingPunct="1">
              <a:buFontTx/>
              <a:buNone/>
            </a:pPr>
            <a:r>
              <a:rPr lang="en-US" altLang="zh-CN" sz="1600" b="1" dirty="0"/>
              <a:t>public:</a:t>
            </a:r>
            <a:endParaRPr lang="en-US" altLang="zh-CN" sz="1600" b="1" dirty="0"/>
          </a:p>
          <a:p>
            <a:pPr eaLnBrk="1" hangingPunct="1">
              <a:buFontTx/>
              <a:buNone/>
            </a:pPr>
            <a:r>
              <a:rPr lang="en-US" altLang="zh-CN" sz="1600" b="1" dirty="0"/>
              <a:t>    </a:t>
            </a:r>
            <a:r>
              <a:rPr lang="en-US" altLang="zh-CN" sz="1600" b="1" dirty="0">
                <a:solidFill>
                  <a:srgbClr val="FF0000"/>
                </a:solidFill>
              </a:rPr>
              <a:t>C(</a:t>
            </a:r>
            <a:r>
              <a:rPr lang="en-US" altLang="zh-CN" sz="1600" b="1" dirty="0" err="1">
                <a:solidFill>
                  <a:srgbClr val="FF0000"/>
                </a:solidFill>
              </a:rPr>
              <a:t>int</a:t>
            </a:r>
            <a:r>
              <a:rPr lang="en-US" altLang="zh-CN" sz="1600" b="1" dirty="0">
                <a:solidFill>
                  <a:srgbClr val="FF0000"/>
                </a:solidFill>
              </a:rPr>
              <a:t> </a:t>
            </a:r>
            <a:r>
              <a:rPr lang="en-US" altLang="zh-CN" sz="1600" b="1" dirty="0" err="1">
                <a:solidFill>
                  <a:srgbClr val="FF0000"/>
                </a:solidFill>
              </a:rPr>
              <a:t>i</a:t>
            </a:r>
            <a:r>
              <a:rPr lang="en-US" altLang="zh-CN" sz="1600" b="1" dirty="0">
                <a:solidFill>
                  <a:srgbClr val="FF0000"/>
                </a:solidFill>
              </a:rPr>
              <a:t>):A(</a:t>
            </a:r>
            <a:r>
              <a:rPr lang="en-US" altLang="zh-CN" sz="1600" b="1" dirty="0" err="1">
                <a:solidFill>
                  <a:srgbClr val="FF0000"/>
                </a:solidFill>
              </a:rPr>
              <a:t>i</a:t>
            </a:r>
            <a:r>
              <a:rPr lang="en-US" altLang="zh-CN" sz="1600" b="1" dirty="0">
                <a:solidFill>
                  <a:srgbClr val="FF0000"/>
                </a:solidFill>
              </a:rPr>
              <a:t>)</a:t>
            </a:r>
            <a:r>
              <a:rPr lang="en-US" altLang="zh-CN" sz="1600" b="1" dirty="0"/>
              <a:t>{</a:t>
            </a:r>
            <a:endParaRPr lang="en-US" altLang="zh-CN" sz="1600" b="1" dirty="0"/>
          </a:p>
          <a:p>
            <a:pPr eaLnBrk="1" hangingPunct="1">
              <a:buFontTx/>
              <a:buNone/>
            </a:pPr>
            <a:r>
              <a:rPr lang="en-US" altLang="zh-CN" sz="1600" b="1" dirty="0"/>
              <a:t>        </a:t>
            </a:r>
            <a:r>
              <a:rPr lang="en-US" altLang="zh-CN" sz="1600" b="1" dirty="0" err="1"/>
              <a:t>cout</a:t>
            </a:r>
            <a:r>
              <a:rPr lang="en-US" altLang="zh-CN" sz="1600" b="1" dirty="0"/>
              <a:t>&lt;&lt;"Constructing C..."&lt;&lt;</a:t>
            </a:r>
            <a:r>
              <a:rPr lang="en-US" altLang="zh-CN" sz="1600" b="1" dirty="0" err="1"/>
              <a:t>endl</a:t>
            </a:r>
            <a:r>
              <a:rPr lang="en-US" altLang="zh-CN" sz="1600" b="1" dirty="0"/>
              <a:t>;</a:t>
            </a:r>
            <a:endParaRPr lang="en-US" altLang="zh-CN" sz="1600" b="1" dirty="0"/>
          </a:p>
          <a:p>
            <a:pPr eaLnBrk="1" hangingPunct="1">
              <a:buFontTx/>
              <a:buNone/>
            </a:pPr>
            <a:r>
              <a:rPr lang="en-US" altLang="zh-CN" sz="1600" b="1" dirty="0"/>
              <a:t>        x=</a:t>
            </a:r>
            <a:r>
              <a:rPr lang="en-US" altLang="zh-CN" sz="1600" b="1" dirty="0" err="1"/>
              <a:t>i</a:t>
            </a:r>
            <a:r>
              <a:rPr lang="en-US" altLang="zh-CN" sz="1600" b="1" dirty="0"/>
              <a:t>; }</a:t>
            </a:r>
            <a:endParaRPr lang="en-US" altLang="zh-CN" sz="1600" b="1" dirty="0"/>
          </a:p>
          <a:p>
            <a:pPr eaLnBrk="1" hangingPunct="1">
              <a:buFontTx/>
              <a:buNone/>
            </a:pPr>
            <a:r>
              <a:rPr lang="en-US" altLang="zh-CN" sz="1600" b="1" dirty="0"/>
              <a:t>};</a:t>
            </a:r>
            <a:endParaRPr lang="en-US" altLang="zh-CN" sz="1600" b="1" kern="0" dirty="0"/>
          </a:p>
          <a:p>
            <a:pPr eaLnBrk="1" hangingPunct="1">
              <a:buFontTx/>
              <a:buNone/>
            </a:pPr>
            <a:r>
              <a:rPr lang="en-US" altLang="zh-CN" sz="1600" b="1" kern="0" dirty="0"/>
              <a:t>class </a:t>
            </a:r>
            <a:r>
              <a:rPr lang="en-US" altLang="zh-CN" sz="1600" b="1" kern="0" dirty="0" err="1"/>
              <a:t>ABC:public</a:t>
            </a:r>
            <a:r>
              <a:rPr lang="en-US" altLang="zh-CN" sz="1600" b="1" kern="0" dirty="0"/>
              <a:t> C, public B {</a:t>
            </a:r>
            <a:endParaRPr lang="en-US" altLang="zh-CN" sz="1600" b="1" kern="0" dirty="0"/>
          </a:p>
          <a:p>
            <a:pPr eaLnBrk="1" hangingPunct="1">
              <a:buFontTx/>
              <a:buNone/>
            </a:pPr>
            <a:r>
              <a:rPr lang="en-US" altLang="zh-CN" sz="1600" b="1" kern="0" dirty="0"/>
              <a:t>public: </a:t>
            </a:r>
            <a:endParaRPr lang="en-US" altLang="zh-CN" sz="1600" b="1" kern="0" dirty="0"/>
          </a:p>
          <a:p>
            <a:pPr eaLnBrk="1" hangingPunct="1">
              <a:buFontTx/>
              <a:buNone/>
            </a:pPr>
            <a:r>
              <a:rPr lang="en-US" altLang="zh-CN" sz="1600" b="1" kern="0" dirty="0"/>
              <a:t>   </a:t>
            </a:r>
            <a:r>
              <a:rPr lang="en-US" altLang="zh-CN" sz="1600" b="1" kern="0" dirty="0">
                <a:solidFill>
                  <a:srgbClr val="0000CC"/>
                </a:solidFill>
              </a:rPr>
              <a:t> ABC(</a:t>
            </a:r>
            <a:r>
              <a:rPr lang="en-US" altLang="zh-CN" sz="1600" b="1" kern="0" dirty="0" err="1">
                <a:solidFill>
                  <a:srgbClr val="0000CC"/>
                </a:solidFill>
              </a:rPr>
              <a:t>int</a:t>
            </a:r>
            <a:r>
              <a:rPr lang="en-US" altLang="zh-CN" sz="1600" b="1" kern="0" dirty="0">
                <a:solidFill>
                  <a:srgbClr val="0000CC"/>
                </a:solidFill>
              </a:rPr>
              <a:t> </a:t>
            </a:r>
            <a:r>
              <a:rPr lang="en-US" altLang="zh-CN" sz="1600" b="1" kern="0" dirty="0" err="1">
                <a:solidFill>
                  <a:srgbClr val="0000CC"/>
                </a:solidFill>
              </a:rPr>
              <a:t>i</a:t>
            </a:r>
            <a:r>
              <a:rPr lang="en-US" altLang="zh-CN" sz="1600" b="1" kern="0" dirty="0">
                <a:solidFill>
                  <a:srgbClr val="0000CC"/>
                </a:solidFill>
              </a:rPr>
              <a:t>, </a:t>
            </a:r>
            <a:r>
              <a:rPr lang="en-US" altLang="zh-CN" sz="1600" b="1" kern="0" dirty="0" err="1">
                <a:solidFill>
                  <a:srgbClr val="0000CC"/>
                </a:solidFill>
              </a:rPr>
              <a:t>int</a:t>
            </a:r>
            <a:r>
              <a:rPr lang="en-US" altLang="zh-CN" sz="1600" b="1" kern="0" dirty="0">
                <a:solidFill>
                  <a:srgbClr val="0000CC"/>
                </a:solidFill>
              </a:rPr>
              <a:t> j, </a:t>
            </a:r>
            <a:r>
              <a:rPr lang="en-US" altLang="zh-CN" sz="1600" b="1" kern="0" dirty="0" err="1">
                <a:solidFill>
                  <a:srgbClr val="0000CC"/>
                </a:solidFill>
              </a:rPr>
              <a:t>int</a:t>
            </a:r>
            <a:r>
              <a:rPr lang="en-US" altLang="zh-CN" sz="1600" b="1" kern="0" dirty="0">
                <a:solidFill>
                  <a:srgbClr val="0000CC"/>
                </a:solidFill>
              </a:rPr>
              <a:t> k):C(</a:t>
            </a:r>
            <a:r>
              <a:rPr lang="en-US" altLang="zh-CN" sz="1600" b="1" kern="0" dirty="0" err="1">
                <a:solidFill>
                  <a:srgbClr val="0000CC"/>
                </a:solidFill>
              </a:rPr>
              <a:t>i</a:t>
            </a:r>
            <a:r>
              <a:rPr lang="en-US" altLang="zh-CN" sz="1600" b="1" kern="0" dirty="0">
                <a:solidFill>
                  <a:srgbClr val="0000CC"/>
                </a:solidFill>
              </a:rPr>
              <a:t>), B(j),</a:t>
            </a:r>
            <a:r>
              <a:rPr lang="en-US" altLang="zh-CN" sz="1600" b="1" kern="0" dirty="0"/>
              <a:t> </a:t>
            </a:r>
            <a:r>
              <a:rPr lang="en-US" altLang="zh-CN" sz="1600" b="1" kern="0" dirty="0">
                <a:solidFill>
                  <a:srgbClr val="FF0000"/>
                </a:solidFill>
              </a:rPr>
              <a:t>A(</a:t>
            </a:r>
            <a:r>
              <a:rPr lang="en-US" altLang="zh-CN" sz="1600" b="1" kern="0" dirty="0" err="1">
                <a:solidFill>
                  <a:srgbClr val="FF0000"/>
                </a:solidFill>
              </a:rPr>
              <a:t>i</a:t>
            </a:r>
            <a:r>
              <a:rPr lang="en-US" altLang="zh-CN" sz="1600" b="1" kern="0" dirty="0">
                <a:solidFill>
                  <a:srgbClr val="FF0000"/>
                </a:solidFill>
              </a:rPr>
              <a:t>)</a:t>
            </a:r>
            <a:r>
              <a:rPr lang="en-US" altLang="zh-CN" sz="1600" b="1" kern="0" dirty="0"/>
              <a:t> </a:t>
            </a:r>
            <a:r>
              <a:rPr lang="zh-CN" altLang="en-US" sz="1600" b="1" kern="0" dirty="0"/>
              <a:t>        </a:t>
            </a:r>
            <a:r>
              <a:rPr lang="en-US" altLang="zh-CN" sz="1600" b="1" kern="0" dirty="0"/>
              <a:t>{ </a:t>
            </a:r>
            <a:r>
              <a:rPr lang="en-US" altLang="zh-CN" sz="1600" b="1" kern="0" dirty="0" err="1"/>
              <a:t>cout</a:t>
            </a:r>
            <a:r>
              <a:rPr lang="en-US" altLang="zh-CN" sz="1600" b="1" kern="0" dirty="0"/>
              <a:t>&lt;&lt;"Constructing ABC..."&lt;&lt;</a:t>
            </a:r>
            <a:r>
              <a:rPr lang="en-US" altLang="zh-CN" sz="1600" b="1" kern="0" dirty="0" err="1"/>
              <a:t>endl</a:t>
            </a:r>
            <a:r>
              <a:rPr lang="en-US" altLang="zh-CN" sz="1600" b="1" kern="0" dirty="0"/>
              <a:t>; }</a:t>
            </a:r>
            <a:endParaRPr lang="en-US" altLang="zh-CN" sz="1600" b="1" kern="0" dirty="0"/>
          </a:p>
          <a:p>
            <a:pPr eaLnBrk="1" hangingPunct="1">
              <a:buFontTx/>
              <a:buNone/>
            </a:pPr>
            <a:r>
              <a:rPr lang="en-US" altLang="zh-CN" sz="1600" b="1" kern="0" dirty="0"/>
              <a:t>}; </a:t>
            </a:r>
            <a:endParaRPr lang="en-US" altLang="zh-CN" sz="1600" b="1" kern="0" dirty="0"/>
          </a:p>
          <a:p>
            <a:pPr eaLnBrk="1" hangingPunct="1">
              <a:buFontTx/>
              <a:buNone/>
            </a:pPr>
            <a:r>
              <a:rPr lang="en-US" altLang="zh-CN" sz="1600" b="1" kern="0" dirty="0"/>
              <a:t>void main(){</a:t>
            </a:r>
            <a:endParaRPr lang="en-US" altLang="zh-CN" sz="1600" b="1" kern="0" dirty="0"/>
          </a:p>
          <a:p>
            <a:pPr eaLnBrk="1" hangingPunct="1">
              <a:buFontTx/>
              <a:buNone/>
            </a:pPr>
            <a:r>
              <a:rPr lang="en-US" altLang="zh-CN" sz="1600" b="1" kern="0" dirty="0"/>
              <a:t>    ABC </a:t>
            </a:r>
            <a:r>
              <a:rPr lang="en-US" altLang="zh-CN" sz="1600" b="1" kern="0" dirty="0" err="1"/>
              <a:t>obj</a:t>
            </a:r>
            <a:r>
              <a:rPr lang="en-US" altLang="zh-CN" sz="1600" b="1" kern="0" dirty="0"/>
              <a:t>(1,2,3);</a:t>
            </a:r>
            <a:endParaRPr lang="en-US" altLang="zh-CN" sz="1600" b="1" kern="0" dirty="0"/>
          </a:p>
          <a:p>
            <a:pPr eaLnBrk="1" hangingPunct="1">
              <a:buFontTx/>
              <a:buNone/>
            </a:pPr>
            <a:r>
              <a:rPr lang="en-US" altLang="zh-CN" sz="1600" b="1" kern="0" dirty="0"/>
              <a:t>    obj. f();</a:t>
            </a:r>
            <a:endParaRPr lang="en-US" altLang="zh-CN" sz="1600" b="1" kern="0" dirty="0"/>
          </a:p>
          <a:p>
            <a:pPr eaLnBrk="1" hangingPunct="1">
              <a:buFontTx/>
              <a:buNone/>
            </a:pPr>
            <a:r>
              <a:rPr lang="en-US" altLang="zh-CN" sz="1600" b="1" kern="0" dirty="0"/>
              <a:t>}</a:t>
            </a:r>
            <a:endParaRPr lang="en-US" altLang="zh-CN" sz="1600" b="1" kern="0" dirty="0"/>
          </a:p>
        </p:txBody>
      </p:sp>
      <p:sp>
        <p:nvSpPr>
          <p:cNvPr id="8" name="对话气泡: 矩形 1"/>
          <p:cNvSpPr/>
          <p:nvPr/>
        </p:nvSpPr>
        <p:spPr>
          <a:xfrm>
            <a:off x="5986780" y="4653280"/>
            <a:ext cx="2994660" cy="2098040"/>
          </a:xfrm>
          <a:prstGeom prst="wedgeRectCallout">
            <a:avLst>
              <a:gd name="adj1" fmla="val 4219"/>
              <a:gd name="adj2" fmla="val -839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sz="1400" b="1" dirty="0">
                <a:solidFill>
                  <a:schemeClr val="tx1"/>
                </a:solidFill>
              </a:rPr>
              <a:t>Derived class ABC must provide a constructor initialization list for its ancestor class A, otherwise a compilation error will be reported! .</a:t>
            </a:r>
            <a:endParaRPr sz="1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fade">
                                      <p:cBhvr>
                                        <p:cTn id="7" dur="1000"/>
                                        <p:tgtEl>
                                          <p:spTgt spid="72706">
                                            <p:txEl>
                                              <p:pRg st="0" end="0"/>
                                            </p:txEl>
                                          </p:spTgt>
                                        </p:tgtEl>
                                      </p:cBhvr>
                                    </p:animEffect>
                                    <p:anim calcmode="lin" valueType="num">
                                      <p:cBhvr>
                                        <p:cTn id="8" dur="1000" fill="hold"/>
                                        <p:tgtEl>
                                          <p:spTgt spid="727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7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706">
                                            <p:txEl>
                                              <p:pRg st="1" end="1"/>
                                            </p:txEl>
                                          </p:spTgt>
                                        </p:tgtEl>
                                        <p:attrNameLst>
                                          <p:attrName>style.visibility</p:attrName>
                                        </p:attrNameLst>
                                      </p:cBhvr>
                                      <p:to>
                                        <p:strVal val="visible"/>
                                      </p:to>
                                    </p:set>
                                    <p:animEffect transition="in" filter="fade">
                                      <p:cBhvr>
                                        <p:cTn id="12" dur="1000"/>
                                        <p:tgtEl>
                                          <p:spTgt spid="72706">
                                            <p:txEl>
                                              <p:pRg st="1" end="1"/>
                                            </p:txEl>
                                          </p:spTgt>
                                        </p:tgtEl>
                                      </p:cBhvr>
                                    </p:animEffect>
                                    <p:anim calcmode="lin" valueType="num">
                                      <p:cBhvr>
                                        <p:cTn id="13" dur="1000" fill="hold"/>
                                        <p:tgtEl>
                                          <p:spTgt spid="7270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270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2706">
                                            <p:txEl>
                                              <p:pRg st="2" end="2"/>
                                            </p:txEl>
                                          </p:spTgt>
                                        </p:tgtEl>
                                        <p:attrNameLst>
                                          <p:attrName>style.visibility</p:attrName>
                                        </p:attrNameLst>
                                      </p:cBhvr>
                                      <p:to>
                                        <p:strVal val="visible"/>
                                      </p:to>
                                    </p:set>
                                    <p:animEffect transition="in" filter="fade">
                                      <p:cBhvr>
                                        <p:cTn id="17" dur="1000"/>
                                        <p:tgtEl>
                                          <p:spTgt spid="72706">
                                            <p:txEl>
                                              <p:pRg st="2" end="2"/>
                                            </p:txEl>
                                          </p:spTgt>
                                        </p:tgtEl>
                                      </p:cBhvr>
                                    </p:animEffect>
                                    <p:anim calcmode="lin" valueType="num">
                                      <p:cBhvr>
                                        <p:cTn id="18" dur="1000" fill="hold"/>
                                        <p:tgtEl>
                                          <p:spTgt spid="7270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270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2706">
                                            <p:txEl>
                                              <p:pRg st="3" end="3"/>
                                            </p:txEl>
                                          </p:spTgt>
                                        </p:tgtEl>
                                        <p:attrNameLst>
                                          <p:attrName>style.visibility</p:attrName>
                                        </p:attrNameLst>
                                      </p:cBhvr>
                                      <p:to>
                                        <p:strVal val="visible"/>
                                      </p:to>
                                    </p:set>
                                    <p:animEffect transition="in" filter="fade">
                                      <p:cBhvr>
                                        <p:cTn id="22" dur="1000"/>
                                        <p:tgtEl>
                                          <p:spTgt spid="72706">
                                            <p:txEl>
                                              <p:pRg st="3" end="3"/>
                                            </p:txEl>
                                          </p:spTgt>
                                        </p:tgtEl>
                                      </p:cBhvr>
                                    </p:animEffect>
                                    <p:anim calcmode="lin" valueType="num">
                                      <p:cBhvr>
                                        <p:cTn id="23" dur="1000" fill="hold"/>
                                        <p:tgtEl>
                                          <p:spTgt spid="7270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270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2706">
                                            <p:txEl>
                                              <p:pRg st="4" end="4"/>
                                            </p:txEl>
                                          </p:spTgt>
                                        </p:tgtEl>
                                        <p:attrNameLst>
                                          <p:attrName>style.visibility</p:attrName>
                                        </p:attrNameLst>
                                      </p:cBhvr>
                                      <p:to>
                                        <p:strVal val="visible"/>
                                      </p:to>
                                    </p:set>
                                    <p:animEffect transition="in" filter="fade">
                                      <p:cBhvr>
                                        <p:cTn id="27" dur="1000"/>
                                        <p:tgtEl>
                                          <p:spTgt spid="72706">
                                            <p:txEl>
                                              <p:pRg st="4" end="4"/>
                                            </p:txEl>
                                          </p:spTgt>
                                        </p:tgtEl>
                                      </p:cBhvr>
                                    </p:animEffect>
                                    <p:anim calcmode="lin" valueType="num">
                                      <p:cBhvr>
                                        <p:cTn id="28" dur="1000" fill="hold"/>
                                        <p:tgtEl>
                                          <p:spTgt spid="7270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270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2706">
                                            <p:txEl>
                                              <p:pRg st="5" end="5"/>
                                            </p:txEl>
                                          </p:spTgt>
                                        </p:tgtEl>
                                        <p:attrNameLst>
                                          <p:attrName>style.visibility</p:attrName>
                                        </p:attrNameLst>
                                      </p:cBhvr>
                                      <p:to>
                                        <p:strVal val="visible"/>
                                      </p:to>
                                    </p:set>
                                    <p:animEffect transition="in" filter="fade">
                                      <p:cBhvr>
                                        <p:cTn id="32" dur="1000"/>
                                        <p:tgtEl>
                                          <p:spTgt spid="72706">
                                            <p:txEl>
                                              <p:pRg st="5" end="5"/>
                                            </p:txEl>
                                          </p:spTgt>
                                        </p:tgtEl>
                                      </p:cBhvr>
                                    </p:animEffect>
                                    <p:anim calcmode="lin" valueType="num">
                                      <p:cBhvr>
                                        <p:cTn id="33" dur="1000" fill="hold"/>
                                        <p:tgtEl>
                                          <p:spTgt spid="7270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72706">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2706">
                                            <p:txEl>
                                              <p:pRg st="6" end="6"/>
                                            </p:txEl>
                                          </p:spTgt>
                                        </p:tgtEl>
                                        <p:attrNameLst>
                                          <p:attrName>style.visibility</p:attrName>
                                        </p:attrNameLst>
                                      </p:cBhvr>
                                      <p:to>
                                        <p:strVal val="visible"/>
                                      </p:to>
                                    </p:set>
                                    <p:animEffect transition="in" filter="fade">
                                      <p:cBhvr>
                                        <p:cTn id="37" dur="1000"/>
                                        <p:tgtEl>
                                          <p:spTgt spid="72706">
                                            <p:txEl>
                                              <p:pRg st="6" end="6"/>
                                            </p:txEl>
                                          </p:spTgt>
                                        </p:tgtEl>
                                      </p:cBhvr>
                                    </p:animEffect>
                                    <p:anim calcmode="lin" valueType="num">
                                      <p:cBhvr>
                                        <p:cTn id="38" dur="1000" fill="hold"/>
                                        <p:tgtEl>
                                          <p:spTgt spid="72706">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72706">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2706">
                                            <p:txEl>
                                              <p:pRg st="7" end="7"/>
                                            </p:txEl>
                                          </p:spTgt>
                                        </p:tgtEl>
                                        <p:attrNameLst>
                                          <p:attrName>style.visibility</p:attrName>
                                        </p:attrNameLst>
                                      </p:cBhvr>
                                      <p:to>
                                        <p:strVal val="visible"/>
                                      </p:to>
                                    </p:set>
                                    <p:animEffect transition="in" filter="fade">
                                      <p:cBhvr>
                                        <p:cTn id="42" dur="1000"/>
                                        <p:tgtEl>
                                          <p:spTgt spid="72706">
                                            <p:txEl>
                                              <p:pRg st="7" end="7"/>
                                            </p:txEl>
                                          </p:spTgt>
                                        </p:tgtEl>
                                      </p:cBhvr>
                                    </p:animEffect>
                                    <p:anim calcmode="lin" valueType="num">
                                      <p:cBhvr>
                                        <p:cTn id="43" dur="1000" fill="hold"/>
                                        <p:tgtEl>
                                          <p:spTgt spid="72706">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72706">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2706">
                                            <p:txEl>
                                              <p:pRg st="8" end="8"/>
                                            </p:txEl>
                                          </p:spTgt>
                                        </p:tgtEl>
                                        <p:attrNameLst>
                                          <p:attrName>style.visibility</p:attrName>
                                        </p:attrNameLst>
                                      </p:cBhvr>
                                      <p:to>
                                        <p:strVal val="visible"/>
                                      </p:to>
                                    </p:set>
                                    <p:animEffect transition="in" filter="fade">
                                      <p:cBhvr>
                                        <p:cTn id="47" dur="1000"/>
                                        <p:tgtEl>
                                          <p:spTgt spid="72706">
                                            <p:txEl>
                                              <p:pRg st="8" end="8"/>
                                            </p:txEl>
                                          </p:spTgt>
                                        </p:tgtEl>
                                      </p:cBhvr>
                                    </p:animEffect>
                                    <p:anim calcmode="lin" valueType="num">
                                      <p:cBhvr>
                                        <p:cTn id="48" dur="1000" fill="hold"/>
                                        <p:tgtEl>
                                          <p:spTgt spid="72706">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72706">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2706">
                                            <p:txEl>
                                              <p:pRg st="9" end="9"/>
                                            </p:txEl>
                                          </p:spTgt>
                                        </p:tgtEl>
                                        <p:attrNameLst>
                                          <p:attrName>style.visibility</p:attrName>
                                        </p:attrNameLst>
                                      </p:cBhvr>
                                      <p:to>
                                        <p:strVal val="visible"/>
                                      </p:to>
                                    </p:set>
                                    <p:animEffect transition="in" filter="fade">
                                      <p:cBhvr>
                                        <p:cTn id="52" dur="1000"/>
                                        <p:tgtEl>
                                          <p:spTgt spid="72706">
                                            <p:txEl>
                                              <p:pRg st="9" end="9"/>
                                            </p:txEl>
                                          </p:spTgt>
                                        </p:tgtEl>
                                      </p:cBhvr>
                                    </p:animEffect>
                                    <p:anim calcmode="lin" valueType="num">
                                      <p:cBhvr>
                                        <p:cTn id="53" dur="1000" fill="hold"/>
                                        <p:tgtEl>
                                          <p:spTgt spid="72706">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72706">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2706">
                                            <p:txEl>
                                              <p:pRg st="10" end="10"/>
                                            </p:txEl>
                                          </p:spTgt>
                                        </p:tgtEl>
                                        <p:attrNameLst>
                                          <p:attrName>style.visibility</p:attrName>
                                        </p:attrNameLst>
                                      </p:cBhvr>
                                      <p:to>
                                        <p:strVal val="visible"/>
                                      </p:to>
                                    </p:set>
                                    <p:animEffect transition="in" filter="fade">
                                      <p:cBhvr>
                                        <p:cTn id="57" dur="1000"/>
                                        <p:tgtEl>
                                          <p:spTgt spid="72706">
                                            <p:txEl>
                                              <p:pRg st="10" end="10"/>
                                            </p:txEl>
                                          </p:spTgt>
                                        </p:tgtEl>
                                      </p:cBhvr>
                                    </p:animEffect>
                                    <p:anim calcmode="lin" valueType="num">
                                      <p:cBhvr>
                                        <p:cTn id="58" dur="1000" fill="hold"/>
                                        <p:tgtEl>
                                          <p:spTgt spid="72706">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72706">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72706">
                                            <p:txEl>
                                              <p:pRg st="11" end="11"/>
                                            </p:txEl>
                                          </p:spTgt>
                                        </p:tgtEl>
                                        <p:attrNameLst>
                                          <p:attrName>style.visibility</p:attrName>
                                        </p:attrNameLst>
                                      </p:cBhvr>
                                      <p:to>
                                        <p:strVal val="visible"/>
                                      </p:to>
                                    </p:set>
                                    <p:animEffect transition="in" filter="fade">
                                      <p:cBhvr>
                                        <p:cTn id="62" dur="1000"/>
                                        <p:tgtEl>
                                          <p:spTgt spid="72706">
                                            <p:txEl>
                                              <p:pRg st="11" end="11"/>
                                            </p:txEl>
                                          </p:spTgt>
                                        </p:tgtEl>
                                      </p:cBhvr>
                                    </p:animEffect>
                                    <p:anim calcmode="lin" valueType="num">
                                      <p:cBhvr>
                                        <p:cTn id="63" dur="1000" fill="hold"/>
                                        <p:tgtEl>
                                          <p:spTgt spid="72706">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72706">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72706">
                                            <p:txEl>
                                              <p:pRg st="12" end="12"/>
                                            </p:txEl>
                                          </p:spTgt>
                                        </p:tgtEl>
                                        <p:attrNameLst>
                                          <p:attrName>style.visibility</p:attrName>
                                        </p:attrNameLst>
                                      </p:cBhvr>
                                      <p:to>
                                        <p:strVal val="visible"/>
                                      </p:to>
                                    </p:set>
                                    <p:animEffect transition="in" filter="fade">
                                      <p:cBhvr>
                                        <p:cTn id="67" dur="1000"/>
                                        <p:tgtEl>
                                          <p:spTgt spid="72706">
                                            <p:txEl>
                                              <p:pRg st="12" end="12"/>
                                            </p:txEl>
                                          </p:spTgt>
                                        </p:tgtEl>
                                      </p:cBhvr>
                                    </p:animEffect>
                                    <p:anim calcmode="lin" valueType="num">
                                      <p:cBhvr>
                                        <p:cTn id="68" dur="1000" fill="hold"/>
                                        <p:tgtEl>
                                          <p:spTgt spid="72706">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72706">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2706">
                                            <p:txEl>
                                              <p:pRg st="13" end="13"/>
                                            </p:txEl>
                                          </p:spTgt>
                                        </p:tgtEl>
                                        <p:attrNameLst>
                                          <p:attrName>style.visibility</p:attrName>
                                        </p:attrNameLst>
                                      </p:cBhvr>
                                      <p:to>
                                        <p:strVal val="visible"/>
                                      </p:to>
                                    </p:set>
                                    <p:animEffect transition="in" filter="fade">
                                      <p:cBhvr>
                                        <p:cTn id="72" dur="1000"/>
                                        <p:tgtEl>
                                          <p:spTgt spid="72706">
                                            <p:txEl>
                                              <p:pRg st="13" end="13"/>
                                            </p:txEl>
                                          </p:spTgt>
                                        </p:tgtEl>
                                      </p:cBhvr>
                                    </p:animEffect>
                                    <p:anim calcmode="lin" valueType="num">
                                      <p:cBhvr>
                                        <p:cTn id="73" dur="1000" fill="hold"/>
                                        <p:tgtEl>
                                          <p:spTgt spid="72706">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72706">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2706">
                                            <p:txEl>
                                              <p:pRg st="14" end="14"/>
                                            </p:txEl>
                                          </p:spTgt>
                                        </p:tgtEl>
                                        <p:attrNameLst>
                                          <p:attrName>style.visibility</p:attrName>
                                        </p:attrNameLst>
                                      </p:cBhvr>
                                      <p:to>
                                        <p:strVal val="visible"/>
                                      </p:to>
                                    </p:set>
                                    <p:animEffect transition="in" filter="fade">
                                      <p:cBhvr>
                                        <p:cTn id="77" dur="1000"/>
                                        <p:tgtEl>
                                          <p:spTgt spid="72706">
                                            <p:txEl>
                                              <p:pRg st="14" end="14"/>
                                            </p:txEl>
                                          </p:spTgt>
                                        </p:tgtEl>
                                      </p:cBhvr>
                                    </p:animEffect>
                                    <p:anim calcmode="lin" valueType="num">
                                      <p:cBhvr>
                                        <p:cTn id="78" dur="1000" fill="hold"/>
                                        <p:tgtEl>
                                          <p:spTgt spid="72706">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72706">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
                                            <p:txEl>
                                              <p:pRg st="0" end="0"/>
                                            </p:txEl>
                                          </p:spTgt>
                                        </p:tgtEl>
                                        <p:attrNameLst>
                                          <p:attrName>style.visibility</p:attrName>
                                        </p:attrNameLst>
                                      </p:cBhvr>
                                      <p:to>
                                        <p:strVal val="visible"/>
                                      </p:to>
                                    </p:set>
                                    <p:animEffect transition="in" filter="fade">
                                      <p:cBhvr>
                                        <p:cTn id="84" dur="1000"/>
                                        <p:tgtEl>
                                          <p:spTgt spid="7">
                                            <p:txEl>
                                              <p:pRg st="0" end="0"/>
                                            </p:txEl>
                                          </p:spTgt>
                                        </p:tgtEl>
                                      </p:cBhvr>
                                    </p:animEffect>
                                    <p:anim calcmode="lin" valueType="num">
                                      <p:cBhvr>
                                        <p:cTn id="8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7">
                                            <p:txEl>
                                              <p:pRg st="1" end="1"/>
                                            </p:txEl>
                                          </p:spTgt>
                                        </p:tgtEl>
                                        <p:attrNameLst>
                                          <p:attrName>style.visibility</p:attrName>
                                        </p:attrNameLst>
                                      </p:cBhvr>
                                      <p:to>
                                        <p:strVal val="visible"/>
                                      </p:to>
                                    </p:set>
                                    <p:animEffect transition="in" filter="fade">
                                      <p:cBhvr>
                                        <p:cTn id="89" dur="1000"/>
                                        <p:tgtEl>
                                          <p:spTgt spid="7">
                                            <p:txEl>
                                              <p:pRg st="1" end="1"/>
                                            </p:txEl>
                                          </p:spTgt>
                                        </p:tgtEl>
                                      </p:cBhvr>
                                    </p:animEffect>
                                    <p:anim calcmode="lin" valueType="num">
                                      <p:cBhvr>
                                        <p:cTn id="9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7">
                                            <p:txEl>
                                              <p:pRg st="2" end="2"/>
                                            </p:txEl>
                                          </p:spTgt>
                                        </p:tgtEl>
                                        <p:attrNameLst>
                                          <p:attrName>style.visibility</p:attrName>
                                        </p:attrNameLst>
                                      </p:cBhvr>
                                      <p:to>
                                        <p:strVal val="visible"/>
                                      </p:to>
                                    </p:set>
                                    <p:animEffect transition="in" filter="fade">
                                      <p:cBhvr>
                                        <p:cTn id="94" dur="1000"/>
                                        <p:tgtEl>
                                          <p:spTgt spid="7">
                                            <p:txEl>
                                              <p:pRg st="2" end="2"/>
                                            </p:txEl>
                                          </p:spTgt>
                                        </p:tgtEl>
                                      </p:cBhvr>
                                    </p:animEffect>
                                    <p:anim calcmode="lin" valueType="num">
                                      <p:cBhvr>
                                        <p:cTn id="9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7">
                                            <p:txEl>
                                              <p:pRg st="3" end="3"/>
                                            </p:txEl>
                                          </p:spTgt>
                                        </p:tgtEl>
                                        <p:attrNameLst>
                                          <p:attrName>style.visibility</p:attrName>
                                        </p:attrNameLst>
                                      </p:cBhvr>
                                      <p:to>
                                        <p:strVal val="visible"/>
                                      </p:to>
                                    </p:set>
                                    <p:animEffect transition="in" filter="fade">
                                      <p:cBhvr>
                                        <p:cTn id="99" dur="1000"/>
                                        <p:tgtEl>
                                          <p:spTgt spid="7">
                                            <p:txEl>
                                              <p:pRg st="3" end="3"/>
                                            </p:txEl>
                                          </p:spTgt>
                                        </p:tgtEl>
                                      </p:cBhvr>
                                    </p:animEffect>
                                    <p:anim calcmode="lin" valueType="num">
                                      <p:cBhvr>
                                        <p:cTn id="10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0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7">
                                            <p:txEl>
                                              <p:pRg st="4" end="4"/>
                                            </p:txEl>
                                          </p:spTgt>
                                        </p:tgtEl>
                                        <p:attrNameLst>
                                          <p:attrName>style.visibility</p:attrName>
                                        </p:attrNameLst>
                                      </p:cBhvr>
                                      <p:to>
                                        <p:strVal val="visible"/>
                                      </p:to>
                                    </p:set>
                                    <p:animEffect transition="in" filter="fade">
                                      <p:cBhvr>
                                        <p:cTn id="104" dur="1000"/>
                                        <p:tgtEl>
                                          <p:spTgt spid="7">
                                            <p:txEl>
                                              <p:pRg st="4" end="4"/>
                                            </p:txEl>
                                          </p:spTgt>
                                        </p:tgtEl>
                                      </p:cBhvr>
                                    </p:animEffect>
                                    <p:anim calcmode="lin" valueType="num">
                                      <p:cBhvr>
                                        <p:cTn id="10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0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7">
                                            <p:txEl>
                                              <p:pRg st="5" end="5"/>
                                            </p:txEl>
                                          </p:spTgt>
                                        </p:tgtEl>
                                        <p:attrNameLst>
                                          <p:attrName>style.visibility</p:attrName>
                                        </p:attrNameLst>
                                      </p:cBhvr>
                                      <p:to>
                                        <p:strVal val="visible"/>
                                      </p:to>
                                    </p:set>
                                    <p:animEffect transition="in" filter="fade">
                                      <p:cBhvr>
                                        <p:cTn id="109" dur="1000"/>
                                        <p:tgtEl>
                                          <p:spTgt spid="7">
                                            <p:txEl>
                                              <p:pRg st="5" end="5"/>
                                            </p:txEl>
                                          </p:spTgt>
                                        </p:tgtEl>
                                      </p:cBhvr>
                                    </p:animEffect>
                                    <p:anim calcmode="lin" valueType="num">
                                      <p:cBhvr>
                                        <p:cTn id="11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1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7">
                                            <p:txEl>
                                              <p:pRg st="6" end="6"/>
                                            </p:txEl>
                                          </p:spTgt>
                                        </p:tgtEl>
                                        <p:attrNameLst>
                                          <p:attrName>style.visibility</p:attrName>
                                        </p:attrNameLst>
                                      </p:cBhvr>
                                      <p:to>
                                        <p:strVal val="visible"/>
                                      </p:to>
                                    </p:set>
                                    <p:animEffect transition="in" filter="fade">
                                      <p:cBhvr>
                                        <p:cTn id="114" dur="1000"/>
                                        <p:tgtEl>
                                          <p:spTgt spid="7">
                                            <p:txEl>
                                              <p:pRg st="6" end="6"/>
                                            </p:txEl>
                                          </p:spTgt>
                                        </p:tgtEl>
                                      </p:cBhvr>
                                    </p:animEffect>
                                    <p:anim calcmode="lin" valueType="num">
                                      <p:cBhvr>
                                        <p:cTn id="11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1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7">
                                            <p:txEl>
                                              <p:pRg st="7" end="7"/>
                                            </p:txEl>
                                          </p:spTgt>
                                        </p:tgtEl>
                                        <p:attrNameLst>
                                          <p:attrName>style.visibility</p:attrName>
                                        </p:attrNameLst>
                                      </p:cBhvr>
                                      <p:to>
                                        <p:strVal val="visible"/>
                                      </p:to>
                                    </p:set>
                                    <p:animEffect transition="in" filter="fade">
                                      <p:cBhvr>
                                        <p:cTn id="119" dur="1000"/>
                                        <p:tgtEl>
                                          <p:spTgt spid="7">
                                            <p:txEl>
                                              <p:pRg st="7" end="7"/>
                                            </p:txEl>
                                          </p:spTgt>
                                        </p:tgtEl>
                                      </p:cBhvr>
                                    </p:animEffect>
                                    <p:anim calcmode="lin" valueType="num">
                                      <p:cBhvr>
                                        <p:cTn id="12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2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7">
                                            <p:txEl>
                                              <p:pRg st="8" end="8"/>
                                            </p:txEl>
                                          </p:spTgt>
                                        </p:tgtEl>
                                        <p:attrNameLst>
                                          <p:attrName>style.visibility</p:attrName>
                                        </p:attrNameLst>
                                      </p:cBhvr>
                                      <p:to>
                                        <p:strVal val="visible"/>
                                      </p:to>
                                    </p:set>
                                    <p:animEffect transition="in" filter="fade">
                                      <p:cBhvr>
                                        <p:cTn id="124" dur="1000"/>
                                        <p:tgtEl>
                                          <p:spTgt spid="7">
                                            <p:txEl>
                                              <p:pRg st="8" end="8"/>
                                            </p:txEl>
                                          </p:spTgt>
                                        </p:tgtEl>
                                      </p:cBhvr>
                                    </p:animEffect>
                                    <p:anim calcmode="lin" valueType="num">
                                      <p:cBhvr>
                                        <p:cTn id="12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2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7">
                                            <p:txEl>
                                              <p:pRg st="9" end="9"/>
                                            </p:txEl>
                                          </p:spTgt>
                                        </p:tgtEl>
                                        <p:attrNameLst>
                                          <p:attrName>style.visibility</p:attrName>
                                        </p:attrNameLst>
                                      </p:cBhvr>
                                      <p:to>
                                        <p:strVal val="visible"/>
                                      </p:to>
                                    </p:set>
                                    <p:animEffect transition="in" filter="fade">
                                      <p:cBhvr>
                                        <p:cTn id="129" dur="1000"/>
                                        <p:tgtEl>
                                          <p:spTgt spid="7">
                                            <p:txEl>
                                              <p:pRg st="9" end="9"/>
                                            </p:txEl>
                                          </p:spTgt>
                                        </p:tgtEl>
                                      </p:cBhvr>
                                    </p:animEffect>
                                    <p:anim calcmode="lin" valueType="num">
                                      <p:cBhvr>
                                        <p:cTn id="13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13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7">
                                            <p:txEl>
                                              <p:pRg st="10" end="10"/>
                                            </p:txEl>
                                          </p:spTgt>
                                        </p:tgtEl>
                                        <p:attrNameLst>
                                          <p:attrName>style.visibility</p:attrName>
                                        </p:attrNameLst>
                                      </p:cBhvr>
                                      <p:to>
                                        <p:strVal val="visible"/>
                                      </p:to>
                                    </p:set>
                                    <p:animEffect transition="in" filter="fade">
                                      <p:cBhvr>
                                        <p:cTn id="134" dur="1000"/>
                                        <p:tgtEl>
                                          <p:spTgt spid="7">
                                            <p:txEl>
                                              <p:pRg st="10" end="10"/>
                                            </p:txEl>
                                          </p:spTgt>
                                        </p:tgtEl>
                                      </p:cBhvr>
                                    </p:animEffect>
                                    <p:anim calcmode="lin" valueType="num">
                                      <p:cBhvr>
                                        <p:cTn id="13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136"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7">
                                            <p:txEl>
                                              <p:pRg st="11" end="11"/>
                                            </p:txEl>
                                          </p:spTgt>
                                        </p:tgtEl>
                                        <p:attrNameLst>
                                          <p:attrName>style.visibility</p:attrName>
                                        </p:attrNameLst>
                                      </p:cBhvr>
                                      <p:to>
                                        <p:strVal val="visible"/>
                                      </p:to>
                                    </p:set>
                                    <p:anim calcmode="lin" valueType="num">
                                      <p:cBhvr additive="base">
                                        <p:cTn id="14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7">
                                            <p:txEl>
                                              <p:pRg st="12" end="12"/>
                                            </p:txEl>
                                          </p:spTgt>
                                        </p:tgtEl>
                                        <p:attrNameLst>
                                          <p:attrName>style.visibility</p:attrName>
                                        </p:attrNameLst>
                                      </p:cBhvr>
                                      <p:to>
                                        <p:strVal val="visible"/>
                                      </p:to>
                                    </p:set>
                                    <p:anim calcmode="lin" valueType="num">
                                      <p:cBhvr additive="base">
                                        <p:cTn id="14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7">
                                            <p:txEl>
                                              <p:pRg st="13" end="13"/>
                                            </p:txEl>
                                          </p:spTgt>
                                        </p:tgtEl>
                                        <p:attrNameLst>
                                          <p:attrName>style.visibility</p:attrName>
                                        </p:attrNameLst>
                                      </p:cBhvr>
                                      <p:to>
                                        <p:strVal val="visible"/>
                                      </p:to>
                                    </p:set>
                                    <p:anim calcmode="lin" valueType="num">
                                      <p:cBhvr additive="base">
                                        <p:cTn id="14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7">
                                            <p:txEl>
                                              <p:pRg st="14" end="14"/>
                                            </p:txEl>
                                          </p:spTgt>
                                        </p:tgtEl>
                                        <p:attrNameLst>
                                          <p:attrName>style.visibility</p:attrName>
                                        </p:attrNameLst>
                                      </p:cBhvr>
                                      <p:to>
                                        <p:strVal val="visible"/>
                                      </p:to>
                                    </p:set>
                                    <p:anim calcmode="lin" valueType="num">
                                      <p:cBhvr additive="base">
                                        <p:cTn id="153"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8"/>
                                        </p:tgtEl>
                                        <p:attrNameLst>
                                          <p:attrName>style.visibility</p:attrName>
                                        </p:attrNameLst>
                                      </p:cBhvr>
                                      <p:to>
                                        <p:strVal val="visible"/>
                                      </p:to>
                                    </p:set>
                                    <p:animEffect transition="in" filter="wipe(down)">
                                      <p:cBhvr>
                                        <p:cTn id="1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ext Box 2"/>
          <p:cNvSpPr txBox="1">
            <a:spLocks noChangeArrowheads="1"/>
          </p:cNvSpPr>
          <p:nvPr/>
        </p:nvSpPr>
        <p:spPr bwMode="auto">
          <a:xfrm>
            <a:off x="684213" y="1412875"/>
            <a:ext cx="7200900" cy="237807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2000" b="1" kern="1200" cap="none" spc="0" normalizeH="0" baseline="0" noProof="0" dirty="0">
                <a:latin typeface="Arial" panose="020B0604020202020204" pitchFamily="34" charset="0"/>
                <a:ea typeface="宋体" panose="02010600030101010101" pitchFamily="2" charset="-122"/>
                <a:cs typeface="+mn-cs"/>
              </a:rPr>
              <a:t>Invoking order of the constructor of virtual base class</a:t>
            </a:r>
            <a:r>
              <a:rPr kumimoji="0" lang="zh-CN" altLang="en-US" sz="2000" b="1" kern="1200" cap="none" spc="0" normalizeH="0" baseline="0" noProof="0" dirty="0">
                <a:latin typeface="Arial" panose="020B0604020202020204" pitchFamily="34" charset="0"/>
                <a:ea typeface="宋体" panose="02010600030101010101" pitchFamily="2" charset="-122"/>
                <a:cs typeface="+mn-cs"/>
              </a:rPr>
              <a:t>：</a:t>
            </a:r>
            <a:endParaRPr kumimoji="0" lang="zh-CN" altLang="en-US" sz="2000" b="1"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spcBef>
                <a:spcPct val="50000"/>
              </a:spcBef>
              <a:buClr>
                <a:srgbClr val="FF0000"/>
              </a:buClr>
              <a:buSzTx/>
              <a:buFont typeface="Wingdings" panose="05000000000000000000" pitchFamily="2" charset="2"/>
              <a:buChar char="l"/>
              <a:defRPr/>
            </a:pPr>
            <a:r>
              <a:rPr kumimoji="0" lang="zh-CN" altLang="en-US" sz="2000" b="1" kern="1200" cap="none" spc="0" normalizeH="0" baseline="0" noProof="0" dirty="0">
                <a:latin typeface="Arial" panose="020B0604020202020204" pitchFamily="34" charset="0"/>
                <a:ea typeface="宋体" panose="02010600030101010101" pitchFamily="2" charset="-122"/>
                <a:cs typeface="+mn-cs"/>
              </a:rPr>
              <a:t> </a:t>
            </a:r>
            <a:r>
              <a:rPr kumimoji="0" lang="en-US" altLang="zh-CN" sz="2000" b="1" kern="1200" cap="none" spc="0" normalizeH="0" baseline="0" noProof="0" dirty="0">
                <a:latin typeface="Arial" panose="020B0604020202020204" pitchFamily="34" charset="0"/>
                <a:ea typeface="宋体" panose="02010600030101010101" pitchFamily="2" charset="-122"/>
                <a:cs typeface="+mn-cs"/>
              </a:rPr>
              <a:t>the constructors for virtual base classes are invoked before any non-virtual base classes</a:t>
            </a:r>
            <a:endParaRPr kumimoji="0" lang="en-US" altLang="zh-CN" sz="2000" b="1"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spcBef>
                <a:spcPct val="50000"/>
              </a:spcBef>
              <a:buClr>
                <a:srgbClr val="FF0000"/>
              </a:buClr>
              <a:buSzTx/>
              <a:buFont typeface="Wingdings" panose="05000000000000000000" pitchFamily="2" charset="2"/>
              <a:buChar char="l"/>
              <a:defRPr/>
            </a:pPr>
            <a:r>
              <a:rPr kumimoji="0" lang="zh-CN" altLang="en-US" sz="2000" b="1" kern="1200" cap="none" spc="0" normalizeH="0" baseline="0" noProof="0" dirty="0">
                <a:latin typeface="Arial" panose="020B0604020202020204" pitchFamily="34" charset="0"/>
                <a:ea typeface="宋体" panose="02010600030101010101" pitchFamily="2" charset="-122"/>
                <a:cs typeface="+mn-cs"/>
              </a:rPr>
              <a:t> </a:t>
            </a:r>
            <a:r>
              <a:rPr kumimoji="0" lang="en-US" altLang="zh-CN" sz="2000" b="1" kern="1200" cap="none" spc="0" normalizeH="0" baseline="0" noProof="0" dirty="0">
                <a:latin typeface="Arial" panose="020B0604020202020204" pitchFamily="34" charset="0"/>
                <a:ea typeface="宋体" panose="02010600030101010101" pitchFamily="2" charset="-122"/>
                <a:cs typeface="+mn-cs"/>
              </a:rPr>
              <a:t>if there are multiple virtual base classes, they are invoked in the order in which they are declared</a:t>
            </a:r>
            <a:endParaRPr kumimoji="0" lang="en-US" altLang="zh-CN" sz="2000" b="1"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spcBef>
                <a:spcPct val="50000"/>
              </a:spcBef>
              <a:buClr>
                <a:srgbClr val="FF0000"/>
              </a:buClr>
              <a:buSzTx/>
              <a:buFont typeface="Wingdings" panose="05000000000000000000" pitchFamily="2" charset="2"/>
              <a:buNone/>
              <a:defRPr/>
            </a:pPr>
            <a:endParaRPr kumimoji="0" lang="en-US" altLang="zh-CN" sz="2000" b="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17411" name="Text Box 3"/>
          <p:cNvSpPr txBox="1"/>
          <p:nvPr/>
        </p:nvSpPr>
        <p:spPr>
          <a:xfrm>
            <a:off x="755650" y="4076700"/>
            <a:ext cx="6985000" cy="1768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t>class X: public Y, virtual public Z</a:t>
            </a:r>
            <a:endParaRPr lang="en-US" altLang="zh-CN" sz="2000" dirty="0"/>
          </a:p>
          <a:p>
            <a:pPr marL="0" lvl="0" indent="0" eaLnBrk="1" hangingPunct="1">
              <a:spcBef>
                <a:spcPct val="50000"/>
              </a:spcBef>
              <a:buClrTx/>
              <a:buSzTx/>
              <a:buFontTx/>
              <a:buNone/>
            </a:pPr>
            <a:r>
              <a:rPr lang="en-US" altLang="zh-CN" sz="2000" dirty="0"/>
              <a:t>{</a:t>
            </a:r>
            <a:endParaRPr lang="en-US" altLang="zh-CN" sz="2000" dirty="0"/>
          </a:p>
          <a:p>
            <a:pPr marL="0" lvl="0" indent="0" eaLnBrk="1" hangingPunct="1">
              <a:spcBef>
                <a:spcPct val="50000"/>
              </a:spcBef>
              <a:buClrTx/>
              <a:buSzTx/>
              <a:buFontTx/>
              <a:buNone/>
            </a:pPr>
            <a:r>
              <a:rPr lang="en-US" altLang="zh-CN" sz="2000" dirty="0"/>
              <a:t>};</a:t>
            </a:r>
            <a:endParaRPr lang="en-US" altLang="zh-CN" sz="2000" dirty="0"/>
          </a:p>
          <a:p>
            <a:pPr marL="0" lvl="0" indent="0" eaLnBrk="1" hangingPunct="1">
              <a:spcBef>
                <a:spcPct val="50000"/>
              </a:spcBef>
              <a:buClrTx/>
              <a:buSzTx/>
              <a:buFontTx/>
              <a:buNone/>
            </a:pPr>
            <a:r>
              <a:rPr lang="en-US" altLang="zh-CN" sz="2000" dirty="0"/>
              <a:t>X one;</a:t>
            </a:r>
            <a:endParaRPr lang="en-US" altLang="zh-CN" sz="2000" dirty="0"/>
          </a:p>
        </p:txBody>
      </p:sp>
      <p:sp>
        <p:nvSpPr>
          <p:cNvPr id="83972" name="Text Box 4"/>
          <p:cNvSpPr txBox="1"/>
          <p:nvPr/>
        </p:nvSpPr>
        <p:spPr>
          <a:xfrm>
            <a:off x="4859338" y="4149725"/>
            <a:ext cx="3241675" cy="187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The order in which the constructors are invoked</a:t>
            </a:r>
            <a:r>
              <a:rPr lang="zh-CN" altLang="en-US" sz="1800" dirty="0"/>
              <a:t>：</a:t>
            </a:r>
            <a:endParaRPr lang="zh-CN" altLang="en-US" sz="1800" dirty="0"/>
          </a:p>
          <a:p>
            <a:pPr marL="0" lvl="0" indent="0" eaLnBrk="1" hangingPunct="1">
              <a:spcBef>
                <a:spcPct val="50000"/>
              </a:spcBef>
              <a:buClrTx/>
              <a:buSzTx/>
              <a:buFontTx/>
              <a:buNone/>
            </a:pPr>
            <a:r>
              <a:rPr lang="zh-CN" altLang="en-US" sz="1800" dirty="0"/>
              <a:t>     </a:t>
            </a:r>
            <a:r>
              <a:rPr lang="en-US" altLang="zh-CN" sz="1800" dirty="0"/>
              <a:t>Z()</a:t>
            </a:r>
            <a:endParaRPr lang="en-US" altLang="zh-CN" sz="1800" dirty="0"/>
          </a:p>
          <a:p>
            <a:pPr marL="0" lvl="0" indent="0" eaLnBrk="1" hangingPunct="1">
              <a:spcBef>
                <a:spcPct val="50000"/>
              </a:spcBef>
              <a:buClrTx/>
              <a:buSzTx/>
              <a:buFontTx/>
              <a:buNone/>
            </a:pPr>
            <a:r>
              <a:rPr lang="en-US" altLang="zh-CN" sz="1800" dirty="0"/>
              <a:t>     Y()</a:t>
            </a:r>
            <a:endParaRPr lang="en-US" altLang="zh-CN" sz="1800" dirty="0"/>
          </a:p>
          <a:p>
            <a:pPr marL="0" lvl="0" indent="0" eaLnBrk="1" hangingPunct="1">
              <a:spcBef>
                <a:spcPct val="50000"/>
              </a:spcBef>
              <a:buClrTx/>
              <a:buSzTx/>
              <a:buFontTx/>
              <a:buNone/>
            </a:pPr>
            <a:r>
              <a:rPr lang="en-US" altLang="zh-CN" sz="1800" dirty="0"/>
              <a:t>     X()</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blinds(horizontal)">
                                      <p:cBhvr>
                                        <p:cTn id="7" dur="500"/>
                                        <p:tgtEl>
                                          <p:spTgt spid="8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323528" y="1052736"/>
            <a:ext cx="4464496" cy="5184576"/>
          </a:xfrm>
        </p:spPr>
        <p:txBody>
          <a:bodyPr/>
          <a:lstStyle/>
          <a:p>
            <a:pPr marL="0" indent="0">
              <a:buNone/>
            </a:pPr>
            <a:endParaRPr lang="zh-CN" altLang="zh-CN" sz="2000" b="1" dirty="0">
              <a:solidFill>
                <a:srgbClr val="0000CC"/>
              </a:solidFill>
            </a:endParaRPr>
          </a:p>
          <a:p>
            <a:pPr eaLnBrk="1" hangingPunct="1">
              <a:lnSpc>
                <a:spcPct val="80000"/>
              </a:lnSpc>
              <a:buFontTx/>
              <a:buNone/>
            </a:pPr>
            <a:r>
              <a:rPr lang="en-US" altLang="zh-CN" sz="1600" b="1" dirty="0"/>
              <a:t>#include &lt;</a:t>
            </a:r>
            <a:r>
              <a:rPr lang="en-US" altLang="zh-CN" sz="1600" b="1" dirty="0" err="1"/>
              <a:t>iostream</a:t>
            </a:r>
            <a:r>
              <a:rPr lang="en-US" altLang="zh-CN" sz="1600" b="1" dirty="0"/>
              <a:t>&gt;</a:t>
            </a:r>
            <a:endParaRPr lang="en-US" altLang="zh-CN" sz="1600" b="1" dirty="0"/>
          </a:p>
          <a:p>
            <a:pPr eaLnBrk="1" hangingPunct="1">
              <a:lnSpc>
                <a:spcPct val="80000"/>
              </a:lnSpc>
              <a:buFontTx/>
              <a:buNone/>
            </a:pPr>
            <a:r>
              <a:rPr lang="en-US" altLang="zh-CN" sz="1600" b="1" dirty="0"/>
              <a:t>using namespace </a:t>
            </a:r>
            <a:r>
              <a:rPr lang="en-US" altLang="zh-CN" sz="1600" b="1" dirty="0" err="1"/>
              <a:t>std</a:t>
            </a:r>
            <a:r>
              <a:rPr lang="en-US" altLang="zh-CN" sz="1600" b="1" dirty="0"/>
              <a:t>;</a:t>
            </a:r>
            <a:endParaRPr lang="en-US" altLang="zh-CN" sz="1600" b="1" dirty="0"/>
          </a:p>
          <a:p>
            <a:pPr eaLnBrk="1" hangingPunct="1">
              <a:lnSpc>
                <a:spcPct val="80000"/>
              </a:lnSpc>
              <a:buFontTx/>
              <a:buNone/>
            </a:pPr>
            <a:r>
              <a:rPr lang="en-US" altLang="zh-CN" sz="1600" b="1" dirty="0"/>
              <a:t>class A {</a:t>
            </a:r>
            <a:endParaRPr lang="en-US" altLang="zh-CN" sz="1600" b="1" dirty="0"/>
          </a:p>
          <a:p>
            <a:pPr eaLnBrk="1" hangingPunct="1">
              <a:lnSpc>
                <a:spcPct val="80000"/>
              </a:lnSpc>
              <a:buFontTx/>
              <a:buNone/>
            </a:pPr>
            <a:r>
              <a:rPr lang="en-US" altLang="zh-CN" sz="1600" b="1" dirty="0"/>
              <a:t>    </a:t>
            </a:r>
            <a:r>
              <a:rPr lang="en-US" altLang="zh-CN" sz="1600" b="1" dirty="0" err="1"/>
              <a:t>int</a:t>
            </a:r>
            <a:r>
              <a:rPr lang="en-US" altLang="zh-CN" sz="1600" b="1" dirty="0"/>
              <a:t> a;</a:t>
            </a:r>
            <a:endParaRPr lang="en-US" altLang="zh-CN" sz="1600" b="1" dirty="0"/>
          </a:p>
          <a:p>
            <a:pPr eaLnBrk="1" hangingPunct="1">
              <a:lnSpc>
                <a:spcPct val="80000"/>
              </a:lnSpc>
              <a:buFontTx/>
              <a:buNone/>
            </a:pPr>
            <a:r>
              <a:rPr lang="en-US" altLang="zh-CN" sz="1600" b="1" dirty="0"/>
              <a:t>public: </a:t>
            </a:r>
            <a:endParaRPr lang="en-US" altLang="zh-CN" sz="1600" b="1" dirty="0"/>
          </a:p>
          <a:p>
            <a:pPr eaLnBrk="1" hangingPunct="1">
              <a:lnSpc>
                <a:spcPct val="80000"/>
              </a:lnSpc>
              <a:buFontTx/>
              <a:buNone/>
            </a:pPr>
            <a:r>
              <a:rPr lang="en-US" altLang="zh-CN" sz="1600" b="1" dirty="0"/>
              <a:t>    A(){ </a:t>
            </a:r>
            <a:r>
              <a:rPr lang="en-US" altLang="zh-CN" sz="1600" b="1" dirty="0" err="1"/>
              <a:t>cout</a:t>
            </a:r>
            <a:r>
              <a:rPr lang="en-US" altLang="zh-CN" sz="1600" b="1" dirty="0"/>
              <a:t>&lt;&lt;"Constructing A"&lt;&lt;</a:t>
            </a:r>
            <a:r>
              <a:rPr lang="en-US" altLang="zh-CN" sz="1600" b="1" dirty="0" err="1"/>
              <a:t>endl</a:t>
            </a:r>
            <a:r>
              <a:rPr lang="en-US" altLang="zh-CN" sz="1600" b="1" dirty="0"/>
              <a:t>; }</a:t>
            </a:r>
            <a:endParaRPr lang="en-US" altLang="zh-CN" sz="1600" b="1" dirty="0"/>
          </a:p>
          <a:p>
            <a:pPr eaLnBrk="1" hangingPunct="1">
              <a:lnSpc>
                <a:spcPct val="80000"/>
              </a:lnSpc>
              <a:buFontTx/>
              <a:buNone/>
            </a:pPr>
            <a:r>
              <a:rPr lang="en-US" altLang="zh-CN" sz="1600" b="1" dirty="0"/>
              <a:t>}; </a:t>
            </a:r>
            <a:endParaRPr lang="en-US" altLang="zh-CN" sz="1600" b="1" dirty="0"/>
          </a:p>
          <a:p>
            <a:pPr eaLnBrk="1" hangingPunct="1">
              <a:lnSpc>
                <a:spcPct val="80000"/>
              </a:lnSpc>
              <a:buFontTx/>
              <a:buNone/>
            </a:pPr>
            <a:r>
              <a:rPr lang="en-US" altLang="zh-CN" sz="1600" b="1" dirty="0"/>
              <a:t>class B {</a:t>
            </a:r>
            <a:endParaRPr lang="en-US" altLang="zh-CN" sz="1600" b="1" dirty="0"/>
          </a:p>
          <a:p>
            <a:pPr eaLnBrk="1" hangingPunct="1">
              <a:lnSpc>
                <a:spcPct val="80000"/>
              </a:lnSpc>
              <a:buFontTx/>
              <a:buNone/>
            </a:pPr>
            <a:r>
              <a:rPr lang="en-US" altLang="zh-CN" sz="1600" b="1" dirty="0"/>
              <a:t>public: </a:t>
            </a:r>
            <a:endParaRPr lang="en-US" altLang="zh-CN" sz="1600" b="1" dirty="0"/>
          </a:p>
          <a:p>
            <a:pPr eaLnBrk="1" hangingPunct="1">
              <a:lnSpc>
                <a:spcPct val="80000"/>
              </a:lnSpc>
              <a:buFontTx/>
              <a:buNone/>
            </a:pPr>
            <a:r>
              <a:rPr lang="en-US" altLang="zh-CN" sz="1600" b="1" dirty="0"/>
              <a:t>    B(){ </a:t>
            </a:r>
            <a:r>
              <a:rPr lang="en-US" altLang="zh-CN" sz="1600" b="1" dirty="0" err="1"/>
              <a:t>cout</a:t>
            </a:r>
            <a:r>
              <a:rPr lang="en-US" altLang="zh-CN" sz="1600" b="1" dirty="0"/>
              <a:t>&lt;&lt;"Constructing B"&lt;&lt;</a:t>
            </a:r>
            <a:r>
              <a:rPr lang="en-US" altLang="zh-CN" sz="1600" b="1" dirty="0" err="1"/>
              <a:t>endl</a:t>
            </a:r>
            <a:r>
              <a:rPr lang="en-US" altLang="zh-CN" sz="1600" b="1" dirty="0"/>
              <a:t>;}</a:t>
            </a:r>
            <a:endParaRPr lang="en-US" altLang="zh-CN" sz="1600" b="1" dirty="0"/>
          </a:p>
          <a:p>
            <a:pPr eaLnBrk="1" hangingPunct="1">
              <a:lnSpc>
                <a:spcPct val="80000"/>
              </a:lnSpc>
              <a:buFontTx/>
              <a:buNone/>
            </a:pPr>
            <a:r>
              <a:rPr lang="en-US" altLang="zh-CN" sz="1600" b="1" dirty="0"/>
              <a:t>}; </a:t>
            </a:r>
            <a:endParaRPr lang="en-US" altLang="zh-CN" sz="1600" b="1" dirty="0"/>
          </a:p>
        </p:txBody>
      </p:sp>
      <p:sp>
        <p:nvSpPr>
          <p:cNvPr id="7" name="Rectangle 2"/>
          <p:cNvSpPr txBox="1">
            <a:spLocks noChangeArrowheads="1"/>
          </p:cNvSpPr>
          <p:nvPr/>
        </p:nvSpPr>
        <p:spPr bwMode="auto">
          <a:xfrm>
            <a:off x="4570413" y="1390675"/>
            <a:ext cx="4536504" cy="450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600" b="1" kern="0" dirty="0"/>
              <a:t>class B1:</a:t>
            </a:r>
            <a:r>
              <a:rPr lang="en-US" altLang="zh-CN" sz="1600" b="1" kern="0" dirty="0">
                <a:solidFill>
                  <a:srgbClr val="FF0000"/>
                </a:solidFill>
              </a:rPr>
              <a:t>virtual </a:t>
            </a:r>
            <a:r>
              <a:rPr lang="en-US" altLang="zh-CN" sz="1600" b="1" kern="0" dirty="0"/>
              <a:t>public B ,</a:t>
            </a:r>
            <a:r>
              <a:rPr lang="en-US" altLang="zh-CN" sz="1600" b="1" kern="0" dirty="0">
                <a:solidFill>
                  <a:srgbClr val="FF0000"/>
                </a:solidFill>
              </a:rPr>
              <a:t>virtual</a:t>
            </a:r>
            <a:r>
              <a:rPr lang="en-US" altLang="zh-CN" sz="1600" b="1" kern="0" dirty="0"/>
              <a:t> public A{</a:t>
            </a:r>
            <a:endParaRPr lang="en-US" altLang="zh-CN" sz="1600" b="1" kern="0" dirty="0"/>
          </a:p>
          <a:p>
            <a:pPr eaLnBrk="1" hangingPunct="1">
              <a:lnSpc>
                <a:spcPct val="80000"/>
              </a:lnSpc>
              <a:buFontTx/>
              <a:buNone/>
            </a:pPr>
            <a:r>
              <a:rPr lang="en-US" altLang="zh-CN" sz="1600" b="1" kern="0" dirty="0"/>
              <a:t>public: </a:t>
            </a:r>
            <a:endParaRPr lang="en-US" altLang="zh-CN" sz="1600" b="1" kern="0" dirty="0"/>
          </a:p>
          <a:p>
            <a:pPr eaLnBrk="1" hangingPunct="1">
              <a:lnSpc>
                <a:spcPct val="80000"/>
              </a:lnSpc>
              <a:buFontTx/>
              <a:buNone/>
            </a:pPr>
            <a:r>
              <a:rPr lang="en-US" altLang="zh-CN" sz="1600" b="1" kern="0" dirty="0"/>
              <a:t>    B1(</a:t>
            </a:r>
            <a:r>
              <a:rPr lang="en-US" altLang="zh-CN" sz="1600" b="1" kern="0" dirty="0" err="1"/>
              <a:t>int</a:t>
            </a:r>
            <a:r>
              <a:rPr lang="en-US" altLang="zh-CN" sz="1600" b="1" kern="0" dirty="0"/>
              <a:t> </a:t>
            </a:r>
            <a:r>
              <a:rPr lang="en-US" altLang="zh-CN" sz="1600" b="1" kern="0" dirty="0" err="1"/>
              <a:t>i</a:t>
            </a:r>
            <a:r>
              <a:rPr lang="en-US" altLang="zh-CN" sz="1600" b="1" kern="0" dirty="0"/>
              <a:t>){ </a:t>
            </a:r>
            <a:r>
              <a:rPr lang="en-US" altLang="zh-CN" sz="1600" b="1" kern="0" dirty="0" err="1"/>
              <a:t>cout</a:t>
            </a:r>
            <a:r>
              <a:rPr lang="en-US" altLang="zh-CN" sz="1600" b="1" kern="0" dirty="0"/>
              <a:t>&lt;&lt;"Constructing B1"&lt;&lt;</a:t>
            </a:r>
            <a:r>
              <a:rPr lang="en-US" altLang="zh-CN" sz="1600" b="1" kern="0" dirty="0" err="1"/>
              <a:t>endl</a:t>
            </a:r>
            <a:r>
              <a:rPr lang="en-US" altLang="zh-CN" sz="1600" b="1" kern="0" dirty="0"/>
              <a:t>; }</a:t>
            </a:r>
            <a:endParaRPr lang="en-US" altLang="zh-CN" sz="1600" b="1" kern="0" dirty="0"/>
          </a:p>
          <a:p>
            <a:pPr eaLnBrk="1" hangingPunct="1">
              <a:lnSpc>
                <a:spcPct val="80000"/>
              </a:lnSpc>
              <a:buFontTx/>
              <a:buNone/>
            </a:pPr>
            <a:r>
              <a:rPr lang="en-US" altLang="zh-CN" sz="1600" b="1" kern="0" dirty="0"/>
              <a:t>}; </a:t>
            </a:r>
            <a:endParaRPr lang="en-US" altLang="zh-CN" sz="1600" b="1" kern="0" dirty="0"/>
          </a:p>
          <a:p>
            <a:pPr eaLnBrk="1" hangingPunct="1">
              <a:lnSpc>
                <a:spcPct val="80000"/>
              </a:lnSpc>
              <a:buFontTx/>
              <a:buNone/>
            </a:pPr>
            <a:r>
              <a:rPr lang="en-US" altLang="zh-CN" sz="1600" b="1" kern="0" dirty="0"/>
              <a:t>class B2:public </a:t>
            </a:r>
            <a:r>
              <a:rPr lang="en-US" altLang="zh-CN" sz="1600" b="1" kern="0" dirty="0" err="1"/>
              <a:t>A,</a:t>
            </a:r>
            <a:r>
              <a:rPr lang="en-US" altLang="zh-CN" sz="1600" b="1" kern="0" dirty="0" err="1">
                <a:solidFill>
                  <a:srgbClr val="FF0000"/>
                </a:solidFill>
              </a:rPr>
              <a:t>virtual</a:t>
            </a:r>
            <a:r>
              <a:rPr lang="en-US" altLang="zh-CN" sz="1600" b="1" kern="0" dirty="0">
                <a:solidFill>
                  <a:srgbClr val="FF0000"/>
                </a:solidFill>
              </a:rPr>
              <a:t> </a:t>
            </a:r>
            <a:r>
              <a:rPr lang="en-US" altLang="zh-CN" sz="1600" b="1" kern="0" dirty="0"/>
              <a:t>public B {</a:t>
            </a:r>
            <a:endParaRPr lang="en-US" altLang="zh-CN" sz="1600" b="1" kern="0" dirty="0"/>
          </a:p>
          <a:p>
            <a:pPr eaLnBrk="1" hangingPunct="1">
              <a:lnSpc>
                <a:spcPct val="80000"/>
              </a:lnSpc>
              <a:buFontTx/>
              <a:buNone/>
            </a:pPr>
            <a:r>
              <a:rPr lang="en-US" altLang="zh-CN" sz="1600" b="1" kern="0" dirty="0"/>
              <a:t>public: </a:t>
            </a:r>
            <a:endParaRPr lang="en-US" altLang="zh-CN" sz="1600" b="1" kern="0" dirty="0"/>
          </a:p>
          <a:p>
            <a:pPr eaLnBrk="1" hangingPunct="1">
              <a:lnSpc>
                <a:spcPct val="80000"/>
              </a:lnSpc>
              <a:buFontTx/>
              <a:buNone/>
            </a:pPr>
            <a:r>
              <a:rPr lang="en-US" altLang="zh-CN" sz="1600" b="1" kern="0" dirty="0"/>
              <a:t>    B2(</a:t>
            </a:r>
            <a:r>
              <a:rPr lang="en-US" altLang="zh-CN" sz="1600" b="1" kern="0" dirty="0" err="1"/>
              <a:t>int</a:t>
            </a:r>
            <a:r>
              <a:rPr lang="en-US" altLang="zh-CN" sz="1600" b="1" kern="0" dirty="0"/>
              <a:t> j){ </a:t>
            </a:r>
            <a:r>
              <a:rPr lang="en-US" altLang="zh-CN" sz="1600" b="1" kern="0" dirty="0" err="1"/>
              <a:t>cout</a:t>
            </a:r>
            <a:r>
              <a:rPr lang="en-US" altLang="zh-CN" sz="1600" b="1" kern="0" dirty="0"/>
              <a:t>&lt;&lt;"Constructing B2"&lt;&lt;</a:t>
            </a:r>
            <a:r>
              <a:rPr lang="en-US" altLang="zh-CN" sz="1600" b="1" kern="0" dirty="0" err="1"/>
              <a:t>endl</a:t>
            </a:r>
            <a:r>
              <a:rPr lang="en-US" altLang="zh-CN" sz="1600" b="1" kern="0" dirty="0"/>
              <a:t>; }</a:t>
            </a:r>
            <a:endParaRPr lang="en-US" altLang="zh-CN" sz="1600" b="1" kern="0" dirty="0"/>
          </a:p>
          <a:p>
            <a:pPr eaLnBrk="1" hangingPunct="1">
              <a:lnSpc>
                <a:spcPct val="80000"/>
              </a:lnSpc>
              <a:buFontTx/>
              <a:buNone/>
            </a:pPr>
            <a:r>
              <a:rPr lang="en-US" altLang="zh-CN" sz="1600" b="1" kern="0" dirty="0"/>
              <a:t>};</a:t>
            </a:r>
            <a:endParaRPr lang="en-US" altLang="zh-CN" sz="1600" b="1" kern="0" dirty="0"/>
          </a:p>
          <a:p>
            <a:pPr eaLnBrk="1" hangingPunct="1">
              <a:lnSpc>
                <a:spcPct val="80000"/>
              </a:lnSpc>
              <a:buFontTx/>
              <a:buNone/>
            </a:pPr>
            <a:r>
              <a:rPr lang="en-US" altLang="zh-CN" sz="1600" b="1" kern="0" dirty="0"/>
              <a:t>class D: public B1, public B2 {</a:t>
            </a:r>
            <a:endParaRPr lang="en-US" altLang="zh-CN" sz="1600" b="1" kern="0" dirty="0"/>
          </a:p>
          <a:p>
            <a:pPr eaLnBrk="1" hangingPunct="1">
              <a:lnSpc>
                <a:spcPct val="80000"/>
              </a:lnSpc>
              <a:buFontTx/>
              <a:buNone/>
            </a:pPr>
            <a:r>
              <a:rPr lang="en-US" altLang="zh-CN" sz="1600" b="1" kern="0" dirty="0"/>
              <a:t>public:</a:t>
            </a:r>
            <a:endParaRPr lang="en-US" altLang="zh-CN" sz="1600" b="1" kern="0" dirty="0"/>
          </a:p>
          <a:p>
            <a:pPr eaLnBrk="1" hangingPunct="1">
              <a:lnSpc>
                <a:spcPct val="80000"/>
              </a:lnSpc>
              <a:buFontTx/>
              <a:buNone/>
            </a:pPr>
            <a:r>
              <a:rPr lang="en-US" altLang="zh-CN" sz="1600" b="1" kern="0" dirty="0"/>
              <a:t>    D(</a:t>
            </a:r>
            <a:r>
              <a:rPr lang="en-US" altLang="zh-CN" sz="1600" b="1" kern="0" dirty="0" err="1"/>
              <a:t>int</a:t>
            </a:r>
            <a:r>
              <a:rPr lang="en-US" altLang="zh-CN" sz="1600" b="1" kern="0" dirty="0"/>
              <a:t> </a:t>
            </a:r>
            <a:r>
              <a:rPr lang="en-US" altLang="zh-CN" sz="1600" b="1" kern="0" dirty="0" err="1"/>
              <a:t>m,int</a:t>
            </a:r>
            <a:r>
              <a:rPr lang="en-US" altLang="zh-CN" sz="1600" b="1" kern="0" dirty="0"/>
              <a:t> n): B1(m),B2(n){ </a:t>
            </a:r>
            <a:endParaRPr lang="en-US" altLang="zh-CN" sz="1600" b="1" kern="0" dirty="0"/>
          </a:p>
          <a:p>
            <a:pPr eaLnBrk="1" hangingPunct="1">
              <a:lnSpc>
                <a:spcPct val="80000"/>
              </a:lnSpc>
              <a:buFontTx/>
              <a:buNone/>
            </a:pPr>
            <a:r>
              <a:rPr lang="en-US" altLang="zh-CN" sz="1600" b="1" kern="0" dirty="0"/>
              <a:t>        </a:t>
            </a:r>
            <a:r>
              <a:rPr lang="en-US" altLang="zh-CN" sz="1600" b="1" kern="0" dirty="0" err="1"/>
              <a:t>cout</a:t>
            </a:r>
            <a:r>
              <a:rPr lang="en-US" altLang="zh-CN" sz="1600" b="1" kern="0" dirty="0"/>
              <a:t>&lt;&lt;"Constructing D“</a:t>
            </a:r>
            <a:endParaRPr lang="en-US" altLang="zh-CN" sz="1600" b="1" kern="0" dirty="0"/>
          </a:p>
          <a:p>
            <a:pPr eaLnBrk="1" hangingPunct="1">
              <a:lnSpc>
                <a:spcPct val="80000"/>
              </a:lnSpc>
              <a:buFontTx/>
              <a:buNone/>
            </a:pPr>
            <a:r>
              <a:rPr lang="en-US" altLang="zh-CN" sz="1600" b="1" kern="0" dirty="0"/>
              <a:t>              &lt;&lt;</a:t>
            </a:r>
            <a:r>
              <a:rPr lang="en-US" altLang="zh-CN" sz="1600" b="1" kern="0" dirty="0" err="1"/>
              <a:t>endl</a:t>
            </a:r>
            <a:r>
              <a:rPr lang="en-US" altLang="zh-CN" sz="1600" b="1" kern="0" dirty="0"/>
              <a:t>; }</a:t>
            </a:r>
            <a:endParaRPr lang="en-US" altLang="zh-CN" sz="1600" b="1" kern="0" dirty="0"/>
          </a:p>
          <a:p>
            <a:pPr eaLnBrk="1" hangingPunct="1">
              <a:lnSpc>
                <a:spcPct val="80000"/>
              </a:lnSpc>
              <a:buFontTx/>
              <a:buNone/>
            </a:pPr>
            <a:r>
              <a:rPr lang="en-US" altLang="zh-CN" sz="1600" b="1" kern="0" dirty="0"/>
              <a:t>    A </a:t>
            </a:r>
            <a:r>
              <a:rPr lang="en-US" altLang="zh-CN" sz="1600" b="1" kern="0" dirty="0" err="1"/>
              <a:t>a</a:t>
            </a:r>
            <a:r>
              <a:rPr lang="en-US" altLang="zh-CN" sz="1600" b="1" kern="0" dirty="0"/>
              <a:t>;</a:t>
            </a:r>
            <a:endParaRPr lang="en-US" altLang="zh-CN" sz="1600" b="1" kern="0" dirty="0"/>
          </a:p>
          <a:p>
            <a:pPr eaLnBrk="1" hangingPunct="1">
              <a:lnSpc>
                <a:spcPct val="80000"/>
              </a:lnSpc>
              <a:buFontTx/>
              <a:buNone/>
            </a:pPr>
            <a:r>
              <a:rPr lang="en-US" altLang="zh-CN" sz="1600" b="1" kern="0" dirty="0"/>
              <a:t>};  </a:t>
            </a:r>
            <a:endParaRPr lang="en-US" altLang="zh-CN" sz="1600" b="1" kern="0" dirty="0"/>
          </a:p>
          <a:p>
            <a:pPr eaLnBrk="1" hangingPunct="1">
              <a:lnSpc>
                <a:spcPct val="80000"/>
              </a:lnSpc>
              <a:buFontTx/>
              <a:buNone/>
            </a:pPr>
            <a:r>
              <a:rPr lang="en-US" altLang="zh-CN" sz="1600" b="1" kern="0" dirty="0"/>
              <a:t>void main(){</a:t>
            </a:r>
            <a:endParaRPr lang="en-US" altLang="zh-CN" sz="1600" b="1" kern="0" dirty="0"/>
          </a:p>
          <a:p>
            <a:pPr eaLnBrk="1" hangingPunct="1">
              <a:lnSpc>
                <a:spcPct val="80000"/>
              </a:lnSpc>
              <a:buFontTx/>
              <a:buNone/>
            </a:pPr>
            <a:r>
              <a:rPr lang="en-US" altLang="zh-CN" sz="1600" b="1" kern="0" dirty="0"/>
              <a:t>    D d(1,2);</a:t>
            </a:r>
            <a:endParaRPr lang="en-US" altLang="zh-CN" sz="1600" b="1" kern="0" dirty="0"/>
          </a:p>
          <a:p>
            <a:pPr eaLnBrk="1" hangingPunct="1">
              <a:lnSpc>
                <a:spcPct val="80000"/>
              </a:lnSpc>
              <a:buFontTx/>
              <a:buNone/>
            </a:pPr>
            <a:r>
              <a:rPr lang="en-US" altLang="zh-CN" sz="1600" b="1" kern="0" dirty="0"/>
              <a:t>}</a:t>
            </a:r>
            <a:endParaRPr lang="en-US" altLang="zh-CN" sz="1600" b="1" kern="0" dirty="0"/>
          </a:p>
        </p:txBody>
      </p:sp>
      <p:pic>
        <p:nvPicPr>
          <p:cNvPr id="8" name="Picture 4" descr="B4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6601" y="4581128"/>
            <a:ext cx="3024336" cy="203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对话气泡: 矩形 1"/>
          <p:cNvSpPr/>
          <p:nvPr/>
        </p:nvSpPr>
        <p:spPr>
          <a:xfrm>
            <a:off x="6370613" y="4476703"/>
            <a:ext cx="2664296" cy="2242955"/>
          </a:xfrm>
          <a:prstGeom prst="wedgeRectCallout">
            <a:avLst>
              <a:gd name="adj1" fmla="val -73102"/>
              <a:gd name="adj2" fmla="val -78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b="1" dirty="0">
                <a:solidFill>
                  <a:schemeClr val="tx1"/>
                </a:solidFill>
              </a:rPr>
              <a:t>output</a:t>
            </a:r>
            <a:r>
              <a:rPr lang="zh-CN" altLang="en-US" sz="1400" b="1" dirty="0">
                <a:solidFill>
                  <a:schemeClr val="tx1"/>
                </a:solidFill>
              </a:rPr>
              <a:t>：</a:t>
            </a:r>
            <a:endParaRPr lang="zh-CN" altLang="en-US" sz="1400" b="1" dirty="0">
              <a:solidFill>
                <a:schemeClr val="tx1"/>
              </a:solidFill>
            </a:endParaRPr>
          </a:p>
          <a:p>
            <a:pPr algn="just"/>
            <a:r>
              <a:rPr lang="en-US" altLang="zh-CN" sz="1400" b="1" dirty="0">
                <a:solidFill>
                  <a:schemeClr val="tx1"/>
                </a:solidFill>
              </a:rPr>
              <a:t>Constructing B</a:t>
            </a:r>
            <a:endParaRPr lang="en-US" altLang="zh-CN" sz="1400" b="1" dirty="0">
              <a:solidFill>
                <a:schemeClr val="tx1"/>
              </a:solidFill>
            </a:endParaRPr>
          </a:p>
          <a:p>
            <a:pPr algn="just"/>
            <a:r>
              <a:rPr lang="en-US" altLang="zh-CN" sz="1400" b="1" dirty="0">
                <a:solidFill>
                  <a:schemeClr val="tx1"/>
                </a:solidFill>
              </a:rPr>
              <a:t>Constructing A</a:t>
            </a:r>
            <a:endParaRPr lang="en-US" altLang="zh-CN" sz="1400" b="1" dirty="0">
              <a:solidFill>
                <a:schemeClr val="tx1"/>
              </a:solidFill>
            </a:endParaRPr>
          </a:p>
          <a:p>
            <a:pPr algn="just"/>
            <a:r>
              <a:rPr lang="en-US" altLang="zh-CN" sz="1400" b="1" dirty="0">
                <a:solidFill>
                  <a:schemeClr val="tx1"/>
                </a:solidFill>
              </a:rPr>
              <a:t>Constructing B1</a:t>
            </a:r>
            <a:endParaRPr lang="en-US" altLang="zh-CN" sz="1400" b="1" dirty="0">
              <a:solidFill>
                <a:schemeClr val="tx1"/>
              </a:solidFill>
            </a:endParaRPr>
          </a:p>
          <a:p>
            <a:pPr algn="just"/>
            <a:r>
              <a:rPr lang="en-US" altLang="zh-CN" sz="1400" b="1" dirty="0">
                <a:solidFill>
                  <a:schemeClr val="tx1"/>
                </a:solidFill>
              </a:rPr>
              <a:t>Constructing A</a:t>
            </a:r>
            <a:endParaRPr lang="en-US" altLang="zh-CN" sz="1400" b="1" dirty="0">
              <a:solidFill>
                <a:schemeClr val="tx1"/>
              </a:solidFill>
            </a:endParaRPr>
          </a:p>
          <a:p>
            <a:pPr algn="just"/>
            <a:r>
              <a:rPr lang="en-US" altLang="zh-CN" sz="1400" b="1" dirty="0">
                <a:solidFill>
                  <a:schemeClr val="tx1"/>
                </a:solidFill>
              </a:rPr>
              <a:t>Constructing B2</a:t>
            </a:r>
            <a:endParaRPr lang="en-US" altLang="zh-CN" sz="1400" b="1" dirty="0">
              <a:solidFill>
                <a:schemeClr val="tx1"/>
              </a:solidFill>
            </a:endParaRPr>
          </a:p>
          <a:p>
            <a:pPr algn="just"/>
            <a:r>
              <a:rPr lang="en-US" altLang="zh-CN" sz="1400" b="1" dirty="0">
                <a:solidFill>
                  <a:schemeClr val="tx1"/>
                </a:solidFill>
              </a:rPr>
              <a:t>Constructing A</a:t>
            </a:r>
            <a:endParaRPr lang="en-US" altLang="zh-CN" sz="1400" b="1" dirty="0">
              <a:solidFill>
                <a:schemeClr val="tx1"/>
              </a:solidFill>
            </a:endParaRPr>
          </a:p>
          <a:p>
            <a:pPr algn="just"/>
            <a:r>
              <a:rPr lang="en-US" altLang="zh-CN" sz="1400" b="1" dirty="0">
                <a:solidFill>
                  <a:schemeClr val="tx1"/>
                </a:solidFill>
              </a:rPr>
              <a:t>Constructing D</a:t>
            </a:r>
            <a:endParaRPr lang="en-US" altLang="zh-CN" sz="1400" b="1" dirty="0">
              <a:solidFill>
                <a:schemeClr val="tx1"/>
              </a:solidFill>
            </a:endParaRPr>
          </a:p>
          <a:p>
            <a:pPr algn="just"/>
            <a:endParaRPr lang="en-US" altLang="zh-CN" sz="1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animEffect transition="in" filter="fade">
                                      <p:cBhvr>
                                        <p:cTn id="7" dur="1000"/>
                                        <p:tgtEl>
                                          <p:spTgt spid="69634">
                                            <p:txEl>
                                              <p:pRg st="1" end="1"/>
                                            </p:txEl>
                                          </p:spTgt>
                                        </p:tgtEl>
                                      </p:cBhvr>
                                    </p:animEffect>
                                    <p:anim calcmode="lin" valueType="num">
                                      <p:cBhvr>
                                        <p:cTn id="8" dur="1000" fill="hold"/>
                                        <p:tgtEl>
                                          <p:spTgt spid="6963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963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9634">
                                            <p:txEl>
                                              <p:pRg st="2" end="2"/>
                                            </p:txEl>
                                          </p:spTgt>
                                        </p:tgtEl>
                                        <p:attrNameLst>
                                          <p:attrName>style.visibility</p:attrName>
                                        </p:attrNameLst>
                                      </p:cBhvr>
                                      <p:to>
                                        <p:strVal val="visible"/>
                                      </p:to>
                                    </p:set>
                                    <p:animEffect transition="in" filter="fade">
                                      <p:cBhvr>
                                        <p:cTn id="12" dur="1000"/>
                                        <p:tgtEl>
                                          <p:spTgt spid="69634">
                                            <p:txEl>
                                              <p:pRg st="2" end="2"/>
                                            </p:txEl>
                                          </p:spTgt>
                                        </p:tgtEl>
                                      </p:cBhvr>
                                    </p:animEffect>
                                    <p:anim calcmode="lin" valueType="num">
                                      <p:cBhvr>
                                        <p:cTn id="13" dur="10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963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9634">
                                            <p:txEl>
                                              <p:pRg st="3" end="3"/>
                                            </p:txEl>
                                          </p:spTgt>
                                        </p:tgtEl>
                                        <p:attrNameLst>
                                          <p:attrName>style.visibility</p:attrName>
                                        </p:attrNameLst>
                                      </p:cBhvr>
                                      <p:to>
                                        <p:strVal val="visible"/>
                                      </p:to>
                                    </p:set>
                                    <p:animEffect transition="in" filter="fade">
                                      <p:cBhvr>
                                        <p:cTn id="17" dur="1000"/>
                                        <p:tgtEl>
                                          <p:spTgt spid="69634">
                                            <p:txEl>
                                              <p:pRg st="3" end="3"/>
                                            </p:txEl>
                                          </p:spTgt>
                                        </p:tgtEl>
                                      </p:cBhvr>
                                    </p:animEffect>
                                    <p:anim calcmode="lin" valueType="num">
                                      <p:cBhvr>
                                        <p:cTn id="18" dur="1000" fill="hold"/>
                                        <p:tgtEl>
                                          <p:spTgt spid="6963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963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9634">
                                            <p:txEl>
                                              <p:pRg st="4" end="4"/>
                                            </p:txEl>
                                          </p:spTgt>
                                        </p:tgtEl>
                                        <p:attrNameLst>
                                          <p:attrName>style.visibility</p:attrName>
                                        </p:attrNameLst>
                                      </p:cBhvr>
                                      <p:to>
                                        <p:strVal val="visible"/>
                                      </p:to>
                                    </p:set>
                                    <p:animEffect transition="in" filter="fade">
                                      <p:cBhvr>
                                        <p:cTn id="22" dur="1000"/>
                                        <p:tgtEl>
                                          <p:spTgt spid="69634">
                                            <p:txEl>
                                              <p:pRg st="4" end="4"/>
                                            </p:txEl>
                                          </p:spTgt>
                                        </p:tgtEl>
                                      </p:cBhvr>
                                    </p:animEffect>
                                    <p:anim calcmode="lin" valueType="num">
                                      <p:cBhvr>
                                        <p:cTn id="23" dur="1000" fill="hold"/>
                                        <p:tgtEl>
                                          <p:spTgt spid="6963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963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9634">
                                            <p:txEl>
                                              <p:pRg st="5" end="5"/>
                                            </p:txEl>
                                          </p:spTgt>
                                        </p:tgtEl>
                                        <p:attrNameLst>
                                          <p:attrName>style.visibility</p:attrName>
                                        </p:attrNameLst>
                                      </p:cBhvr>
                                      <p:to>
                                        <p:strVal val="visible"/>
                                      </p:to>
                                    </p:set>
                                    <p:animEffect transition="in" filter="fade">
                                      <p:cBhvr>
                                        <p:cTn id="27" dur="1000"/>
                                        <p:tgtEl>
                                          <p:spTgt spid="69634">
                                            <p:txEl>
                                              <p:pRg st="5" end="5"/>
                                            </p:txEl>
                                          </p:spTgt>
                                        </p:tgtEl>
                                      </p:cBhvr>
                                    </p:animEffect>
                                    <p:anim calcmode="lin" valueType="num">
                                      <p:cBhvr>
                                        <p:cTn id="28" dur="1000" fill="hold"/>
                                        <p:tgtEl>
                                          <p:spTgt spid="6963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6963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9634">
                                            <p:txEl>
                                              <p:pRg st="6" end="6"/>
                                            </p:txEl>
                                          </p:spTgt>
                                        </p:tgtEl>
                                        <p:attrNameLst>
                                          <p:attrName>style.visibility</p:attrName>
                                        </p:attrNameLst>
                                      </p:cBhvr>
                                      <p:to>
                                        <p:strVal val="visible"/>
                                      </p:to>
                                    </p:set>
                                    <p:animEffect transition="in" filter="fade">
                                      <p:cBhvr>
                                        <p:cTn id="32" dur="1000"/>
                                        <p:tgtEl>
                                          <p:spTgt spid="69634">
                                            <p:txEl>
                                              <p:pRg st="6" end="6"/>
                                            </p:txEl>
                                          </p:spTgt>
                                        </p:tgtEl>
                                      </p:cBhvr>
                                    </p:animEffect>
                                    <p:anim calcmode="lin" valueType="num">
                                      <p:cBhvr>
                                        <p:cTn id="33" dur="1000" fill="hold"/>
                                        <p:tgtEl>
                                          <p:spTgt spid="6963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69634">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9634">
                                            <p:txEl>
                                              <p:pRg st="7" end="7"/>
                                            </p:txEl>
                                          </p:spTgt>
                                        </p:tgtEl>
                                        <p:attrNameLst>
                                          <p:attrName>style.visibility</p:attrName>
                                        </p:attrNameLst>
                                      </p:cBhvr>
                                      <p:to>
                                        <p:strVal val="visible"/>
                                      </p:to>
                                    </p:set>
                                    <p:animEffect transition="in" filter="fade">
                                      <p:cBhvr>
                                        <p:cTn id="37" dur="1000"/>
                                        <p:tgtEl>
                                          <p:spTgt spid="69634">
                                            <p:txEl>
                                              <p:pRg st="7" end="7"/>
                                            </p:txEl>
                                          </p:spTgt>
                                        </p:tgtEl>
                                      </p:cBhvr>
                                    </p:animEffect>
                                    <p:anim calcmode="lin" valueType="num">
                                      <p:cBhvr>
                                        <p:cTn id="38" dur="1000" fill="hold"/>
                                        <p:tgtEl>
                                          <p:spTgt spid="69634">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69634">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9634">
                                            <p:txEl>
                                              <p:pRg st="8" end="8"/>
                                            </p:txEl>
                                          </p:spTgt>
                                        </p:tgtEl>
                                        <p:attrNameLst>
                                          <p:attrName>style.visibility</p:attrName>
                                        </p:attrNameLst>
                                      </p:cBhvr>
                                      <p:to>
                                        <p:strVal val="visible"/>
                                      </p:to>
                                    </p:set>
                                    <p:animEffect transition="in" filter="fade">
                                      <p:cBhvr>
                                        <p:cTn id="42" dur="1000"/>
                                        <p:tgtEl>
                                          <p:spTgt spid="69634">
                                            <p:txEl>
                                              <p:pRg st="8" end="8"/>
                                            </p:txEl>
                                          </p:spTgt>
                                        </p:tgtEl>
                                      </p:cBhvr>
                                    </p:animEffect>
                                    <p:anim calcmode="lin" valueType="num">
                                      <p:cBhvr>
                                        <p:cTn id="43" dur="1000" fill="hold"/>
                                        <p:tgtEl>
                                          <p:spTgt spid="6963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69634">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69634">
                                            <p:txEl>
                                              <p:pRg st="9" end="9"/>
                                            </p:txEl>
                                          </p:spTgt>
                                        </p:tgtEl>
                                        <p:attrNameLst>
                                          <p:attrName>style.visibility</p:attrName>
                                        </p:attrNameLst>
                                      </p:cBhvr>
                                      <p:to>
                                        <p:strVal val="visible"/>
                                      </p:to>
                                    </p:set>
                                    <p:animEffect transition="in" filter="fade">
                                      <p:cBhvr>
                                        <p:cTn id="47" dur="1000"/>
                                        <p:tgtEl>
                                          <p:spTgt spid="69634">
                                            <p:txEl>
                                              <p:pRg st="9" end="9"/>
                                            </p:txEl>
                                          </p:spTgt>
                                        </p:tgtEl>
                                      </p:cBhvr>
                                    </p:animEffect>
                                    <p:anim calcmode="lin" valueType="num">
                                      <p:cBhvr>
                                        <p:cTn id="48" dur="1000" fill="hold"/>
                                        <p:tgtEl>
                                          <p:spTgt spid="69634">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69634">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69634">
                                            <p:txEl>
                                              <p:pRg st="10" end="10"/>
                                            </p:txEl>
                                          </p:spTgt>
                                        </p:tgtEl>
                                        <p:attrNameLst>
                                          <p:attrName>style.visibility</p:attrName>
                                        </p:attrNameLst>
                                      </p:cBhvr>
                                      <p:to>
                                        <p:strVal val="visible"/>
                                      </p:to>
                                    </p:set>
                                    <p:animEffect transition="in" filter="fade">
                                      <p:cBhvr>
                                        <p:cTn id="52" dur="1000"/>
                                        <p:tgtEl>
                                          <p:spTgt spid="69634">
                                            <p:txEl>
                                              <p:pRg st="10" end="10"/>
                                            </p:txEl>
                                          </p:spTgt>
                                        </p:tgtEl>
                                      </p:cBhvr>
                                    </p:animEffect>
                                    <p:anim calcmode="lin" valueType="num">
                                      <p:cBhvr>
                                        <p:cTn id="53" dur="1000" fill="hold"/>
                                        <p:tgtEl>
                                          <p:spTgt spid="69634">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69634">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69634">
                                            <p:txEl>
                                              <p:pRg st="11" end="11"/>
                                            </p:txEl>
                                          </p:spTgt>
                                        </p:tgtEl>
                                        <p:attrNameLst>
                                          <p:attrName>style.visibility</p:attrName>
                                        </p:attrNameLst>
                                      </p:cBhvr>
                                      <p:to>
                                        <p:strVal val="visible"/>
                                      </p:to>
                                    </p:set>
                                    <p:animEffect transition="in" filter="fade">
                                      <p:cBhvr>
                                        <p:cTn id="57" dur="1000"/>
                                        <p:tgtEl>
                                          <p:spTgt spid="69634">
                                            <p:txEl>
                                              <p:pRg st="11" end="11"/>
                                            </p:txEl>
                                          </p:spTgt>
                                        </p:tgtEl>
                                      </p:cBhvr>
                                    </p:animEffect>
                                    <p:anim calcmode="lin" valueType="num">
                                      <p:cBhvr>
                                        <p:cTn id="58" dur="1000" fill="hold"/>
                                        <p:tgtEl>
                                          <p:spTgt spid="69634">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6963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7">
                                            <p:txEl>
                                              <p:pRg st="0" end="0"/>
                                            </p:txEl>
                                          </p:spTgt>
                                        </p:tgtEl>
                                        <p:attrNameLst>
                                          <p:attrName>style.visibility</p:attrName>
                                        </p:attrNameLst>
                                      </p:cBhvr>
                                      <p:to>
                                        <p:strVal val="visible"/>
                                      </p:to>
                                    </p:set>
                                    <p:animEffect transition="in" filter="fade">
                                      <p:cBhvr>
                                        <p:cTn id="64" dur="1000"/>
                                        <p:tgtEl>
                                          <p:spTgt spid="7">
                                            <p:txEl>
                                              <p:pRg st="0" end="0"/>
                                            </p:txEl>
                                          </p:spTgt>
                                        </p:tgtEl>
                                      </p:cBhvr>
                                    </p:animEffect>
                                    <p:anim calcmode="lin" valueType="num">
                                      <p:cBhvr>
                                        <p:cTn id="6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7">
                                            <p:txEl>
                                              <p:pRg st="1" end="1"/>
                                            </p:txEl>
                                          </p:spTgt>
                                        </p:tgtEl>
                                        <p:attrNameLst>
                                          <p:attrName>style.visibility</p:attrName>
                                        </p:attrNameLst>
                                      </p:cBhvr>
                                      <p:to>
                                        <p:strVal val="visible"/>
                                      </p:to>
                                    </p:set>
                                    <p:animEffect transition="in" filter="fade">
                                      <p:cBhvr>
                                        <p:cTn id="69" dur="1000"/>
                                        <p:tgtEl>
                                          <p:spTgt spid="7">
                                            <p:txEl>
                                              <p:pRg st="1" end="1"/>
                                            </p:txEl>
                                          </p:spTgt>
                                        </p:tgtEl>
                                      </p:cBhvr>
                                    </p:animEffect>
                                    <p:anim calcmode="lin" valueType="num">
                                      <p:cBhvr>
                                        <p:cTn id="7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7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7">
                                            <p:txEl>
                                              <p:pRg st="2" end="2"/>
                                            </p:txEl>
                                          </p:spTgt>
                                        </p:tgtEl>
                                        <p:attrNameLst>
                                          <p:attrName>style.visibility</p:attrName>
                                        </p:attrNameLst>
                                      </p:cBhvr>
                                      <p:to>
                                        <p:strVal val="visible"/>
                                      </p:to>
                                    </p:set>
                                    <p:animEffect transition="in" filter="fade">
                                      <p:cBhvr>
                                        <p:cTn id="74" dur="1000"/>
                                        <p:tgtEl>
                                          <p:spTgt spid="7">
                                            <p:txEl>
                                              <p:pRg st="2" end="2"/>
                                            </p:txEl>
                                          </p:spTgt>
                                        </p:tgtEl>
                                      </p:cBhvr>
                                    </p:animEffect>
                                    <p:anim calcmode="lin" valueType="num">
                                      <p:cBhvr>
                                        <p:cTn id="7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7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7">
                                            <p:txEl>
                                              <p:pRg st="3" end="3"/>
                                            </p:txEl>
                                          </p:spTgt>
                                        </p:tgtEl>
                                        <p:attrNameLst>
                                          <p:attrName>style.visibility</p:attrName>
                                        </p:attrNameLst>
                                      </p:cBhvr>
                                      <p:to>
                                        <p:strVal val="visible"/>
                                      </p:to>
                                    </p:set>
                                    <p:animEffect transition="in" filter="fade">
                                      <p:cBhvr>
                                        <p:cTn id="79" dur="1000"/>
                                        <p:tgtEl>
                                          <p:spTgt spid="7">
                                            <p:txEl>
                                              <p:pRg st="3" end="3"/>
                                            </p:txEl>
                                          </p:spTgt>
                                        </p:tgtEl>
                                      </p:cBhvr>
                                    </p:animEffect>
                                    <p:anim calcmode="lin" valueType="num">
                                      <p:cBhvr>
                                        <p:cTn id="8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8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7">
                                            <p:txEl>
                                              <p:pRg st="4" end="4"/>
                                            </p:txEl>
                                          </p:spTgt>
                                        </p:tgtEl>
                                        <p:attrNameLst>
                                          <p:attrName>style.visibility</p:attrName>
                                        </p:attrNameLst>
                                      </p:cBhvr>
                                      <p:to>
                                        <p:strVal val="visible"/>
                                      </p:to>
                                    </p:set>
                                    <p:animEffect transition="in" filter="fade">
                                      <p:cBhvr>
                                        <p:cTn id="84" dur="1000"/>
                                        <p:tgtEl>
                                          <p:spTgt spid="7">
                                            <p:txEl>
                                              <p:pRg st="4" end="4"/>
                                            </p:txEl>
                                          </p:spTgt>
                                        </p:tgtEl>
                                      </p:cBhvr>
                                    </p:animEffect>
                                    <p:anim calcmode="lin" valueType="num">
                                      <p:cBhvr>
                                        <p:cTn id="8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7">
                                            <p:txEl>
                                              <p:pRg st="5" end="5"/>
                                            </p:txEl>
                                          </p:spTgt>
                                        </p:tgtEl>
                                        <p:attrNameLst>
                                          <p:attrName>style.visibility</p:attrName>
                                        </p:attrNameLst>
                                      </p:cBhvr>
                                      <p:to>
                                        <p:strVal val="visible"/>
                                      </p:to>
                                    </p:set>
                                    <p:animEffect transition="in" filter="fade">
                                      <p:cBhvr>
                                        <p:cTn id="89" dur="1000"/>
                                        <p:tgtEl>
                                          <p:spTgt spid="7">
                                            <p:txEl>
                                              <p:pRg st="5" end="5"/>
                                            </p:txEl>
                                          </p:spTgt>
                                        </p:tgtEl>
                                      </p:cBhvr>
                                    </p:animEffect>
                                    <p:anim calcmode="lin" valueType="num">
                                      <p:cBhvr>
                                        <p:cTn id="9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9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7">
                                            <p:txEl>
                                              <p:pRg st="6" end="6"/>
                                            </p:txEl>
                                          </p:spTgt>
                                        </p:tgtEl>
                                        <p:attrNameLst>
                                          <p:attrName>style.visibility</p:attrName>
                                        </p:attrNameLst>
                                      </p:cBhvr>
                                      <p:to>
                                        <p:strVal val="visible"/>
                                      </p:to>
                                    </p:set>
                                    <p:animEffect transition="in" filter="fade">
                                      <p:cBhvr>
                                        <p:cTn id="94" dur="1000"/>
                                        <p:tgtEl>
                                          <p:spTgt spid="7">
                                            <p:txEl>
                                              <p:pRg st="6" end="6"/>
                                            </p:txEl>
                                          </p:spTgt>
                                        </p:tgtEl>
                                      </p:cBhvr>
                                    </p:animEffect>
                                    <p:anim calcmode="lin" valueType="num">
                                      <p:cBhvr>
                                        <p:cTn id="9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9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7">
                                            <p:txEl>
                                              <p:pRg st="7" end="7"/>
                                            </p:txEl>
                                          </p:spTgt>
                                        </p:tgtEl>
                                        <p:attrNameLst>
                                          <p:attrName>style.visibility</p:attrName>
                                        </p:attrNameLst>
                                      </p:cBhvr>
                                      <p:to>
                                        <p:strVal val="visible"/>
                                      </p:to>
                                    </p:set>
                                    <p:animEffect transition="in" filter="fade">
                                      <p:cBhvr>
                                        <p:cTn id="99" dur="1000"/>
                                        <p:tgtEl>
                                          <p:spTgt spid="7">
                                            <p:txEl>
                                              <p:pRg st="7" end="7"/>
                                            </p:txEl>
                                          </p:spTgt>
                                        </p:tgtEl>
                                      </p:cBhvr>
                                    </p:animEffect>
                                    <p:anim calcmode="lin" valueType="num">
                                      <p:cBhvr>
                                        <p:cTn id="10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0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7">
                                            <p:txEl>
                                              <p:pRg st="8" end="8"/>
                                            </p:txEl>
                                          </p:spTgt>
                                        </p:tgtEl>
                                        <p:attrNameLst>
                                          <p:attrName>style.visibility</p:attrName>
                                        </p:attrNameLst>
                                      </p:cBhvr>
                                      <p:to>
                                        <p:strVal val="visible"/>
                                      </p:to>
                                    </p:set>
                                    <p:animEffect transition="in" filter="fade">
                                      <p:cBhvr>
                                        <p:cTn id="104" dur="1000"/>
                                        <p:tgtEl>
                                          <p:spTgt spid="7">
                                            <p:txEl>
                                              <p:pRg st="8" end="8"/>
                                            </p:txEl>
                                          </p:spTgt>
                                        </p:tgtEl>
                                      </p:cBhvr>
                                    </p:animEffect>
                                    <p:anim calcmode="lin" valueType="num">
                                      <p:cBhvr>
                                        <p:cTn id="10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0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7">
                                            <p:txEl>
                                              <p:pRg st="9" end="9"/>
                                            </p:txEl>
                                          </p:spTgt>
                                        </p:tgtEl>
                                        <p:attrNameLst>
                                          <p:attrName>style.visibility</p:attrName>
                                        </p:attrNameLst>
                                      </p:cBhvr>
                                      <p:to>
                                        <p:strVal val="visible"/>
                                      </p:to>
                                    </p:set>
                                    <p:animEffect transition="in" filter="fade">
                                      <p:cBhvr>
                                        <p:cTn id="109" dur="1000"/>
                                        <p:tgtEl>
                                          <p:spTgt spid="7">
                                            <p:txEl>
                                              <p:pRg st="9" end="9"/>
                                            </p:txEl>
                                          </p:spTgt>
                                        </p:tgtEl>
                                      </p:cBhvr>
                                    </p:animEffect>
                                    <p:anim calcmode="lin" valueType="num">
                                      <p:cBhvr>
                                        <p:cTn id="11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11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7">
                                            <p:txEl>
                                              <p:pRg st="10" end="10"/>
                                            </p:txEl>
                                          </p:spTgt>
                                        </p:tgtEl>
                                        <p:attrNameLst>
                                          <p:attrName>style.visibility</p:attrName>
                                        </p:attrNameLst>
                                      </p:cBhvr>
                                      <p:to>
                                        <p:strVal val="visible"/>
                                      </p:to>
                                    </p:set>
                                    <p:animEffect transition="in" filter="fade">
                                      <p:cBhvr>
                                        <p:cTn id="114" dur="1000"/>
                                        <p:tgtEl>
                                          <p:spTgt spid="7">
                                            <p:txEl>
                                              <p:pRg st="10" end="10"/>
                                            </p:txEl>
                                          </p:spTgt>
                                        </p:tgtEl>
                                      </p:cBhvr>
                                    </p:animEffect>
                                    <p:anim calcmode="lin" valueType="num">
                                      <p:cBhvr>
                                        <p:cTn id="11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11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7">
                                            <p:txEl>
                                              <p:pRg st="11" end="11"/>
                                            </p:txEl>
                                          </p:spTgt>
                                        </p:tgtEl>
                                        <p:attrNameLst>
                                          <p:attrName>style.visibility</p:attrName>
                                        </p:attrNameLst>
                                      </p:cBhvr>
                                      <p:to>
                                        <p:strVal val="visible"/>
                                      </p:to>
                                    </p:set>
                                    <p:animEffect transition="in" filter="fade">
                                      <p:cBhvr>
                                        <p:cTn id="119" dur="1000"/>
                                        <p:tgtEl>
                                          <p:spTgt spid="7">
                                            <p:txEl>
                                              <p:pRg st="11" end="11"/>
                                            </p:txEl>
                                          </p:spTgt>
                                        </p:tgtEl>
                                      </p:cBhvr>
                                    </p:animEffect>
                                    <p:anim calcmode="lin" valueType="num">
                                      <p:cBhvr>
                                        <p:cTn id="12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121"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7">
                                            <p:txEl>
                                              <p:pRg st="12" end="12"/>
                                            </p:txEl>
                                          </p:spTgt>
                                        </p:tgtEl>
                                        <p:attrNameLst>
                                          <p:attrName>style.visibility</p:attrName>
                                        </p:attrNameLst>
                                      </p:cBhvr>
                                      <p:to>
                                        <p:strVal val="visible"/>
                                      </p:to>
                                    </p:set>
                                    <p:animEffect transition="in" filter="fade">
                                      <p:cBhvr>
                                        <p:cTn id="124" dur="1000"/>
                                        <p:tgtEl>
                                          <p:spTgt spid="7">
                                            <p:txEl>
                                              <p:pRg st="12" end="12"/>
                                            </p:txEl>
                                          </p:spTgt>
                                        </p:tgtEl>
                                      </p:cBhvr>
                                    </p:animEffect>
                                    <p:anim calcmode="lin" valueType="num">
                                      <p:cBhvr>
                                        <p:cTn id="12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126"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7">
                                            <p:txEl>
                                              <p:pRg st="13" end="13"/>
                                            </p:txEl>
                                          </p:spTgt>
                                        </p:tgtEl>
                                        <p:attrNameLst>
                                          <p:attrName>style.visibility</p:attrName>
                                        </p:attrNameLst>
                                      </p:cBhvr>
                                      <p:to>
                                        <p:strVal val="visible"/>
                                      </p:to>
                                    </p:set>
                                    <p:animEffect transition="in" filter="fade">
                                      <p:cBhvr>
                                        <p:cTn id="129" dur="1000"/>
                                        <p:tgtEl>
                                          <p:spTgt spid="7">
                                            <p:txEl>
                                              <p:pRg st="13" end="13"/>
                                            </p:txEl>
                                          </p:spTgt>
                                        </p:tgtEl>
                                      </p:cBhvr>
                                    </p:animEffect>
                                    <p:anim calcmode="lin" valueType="num">
                                      <p:cBhvr>
                                        <p:cTn id="13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131"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7">
                                            <p:txEl>
                                              <p:pRg st="14" end="14"/>
                                            </p:txEl>
                                          </p:spTgt>
                                        </p:tgtEl>
                                        <p:attrNameLst>
                                          <p:attrName>style.visibility</p:attrName>
                                        </p:attrNameLst>
                                      </p:cBhvr>
                                      <p:to>
                                        <p:strVal val="visible"/>
                                      </p:to>
                                    </p:set>
                                    <p:animEffect transition="in" filter="fade">
                                      <p:cBhvr>
                                        <p:cTn id="134" dur="1000"/>
                                        <p:tgtEl>
                                          <p:spTgt spid="7">
                                            <p:txEl>
                                              <p:pRg st="14" end="14"/>
                                            </p:txEl>
                                          </p:spTgt>
                                        </p:tgtEl>
                                      </p:cBhvr>
                                    </p:animEffect>
                                    <p:anim calcmode="lin" valueType="num">
                                      <p:cBhvr>
                                        <p:cTn id="135"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136" dur="1000" fill="hold"/>
                                        <p:tgtEl>
                                          <p:spTgt spid="7">
                                            <p:txEl>
                                              <p:pRg st="14" end="14"/>
                                            </p:txEl>
                                          </p:spTgt>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7">
                                            <p:txEl>
                                              <p:pRg st="15" end="15"/>
                                            </p:txEl>
                                          </p:spTgt>
                                        </p:tgtEl>
                                        <p:attrNameLst>
                                          <p:attrName>style.visibility</p:attrName>
                                        </p:attrNameLst>
                                      </p:cBhvr>
                                      <p:to>
                                        <p:strVal val="visible"/>
                                      </p:to>
                                    </p:set>
                                    <p:animEffect transition="in" filter="fade">
                                      <p:cBhvr>
                                        <p:cTn id="139" dur="1000"/>
                                        <p:tgtEl>
                                          <p:spTgt spid="7">
                                            <p:txEl>
                                              <p:pRg st="15" end="15"/>
                                            </p:txEl>
                                          </p:spTgt>
                                        </p:tgtEl>
                                      </p:cBhvr>
                                    </p:animEffect>
                                    <p:anim calcmode="lin" valueType="num">
                                      <p:cBhvr>
                                        <p:cTn id="140"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141"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7">
                                            <p:txEl>
                                              <p:pRg st="16" end="16"/>
                                            </p:txEl>
                                          </p:spTgt>
                                        </p:tgtEl>
                                        <p:attrNameLst>
                                          <p:attrName>style.visibility</p:attrName>
                                        </p:attrNameLst>
                                      </p:cBhvr>
                                      <p:to>
                                        <p:strVal val="visible"/>
                                      </p:to>
                                    </p:set>
                                    <p:animEffect transition="in" filter="fade">
                                      <p:cBhvr>
                                        <p:cTn id="144" dur="1000"/>
                                        <p:tgtEl>
                                          <p:spTgt spid="7">
                                            <p:txEl>
                                              <p:pRg st="16" end="16"/>
                                            </p:txEl>
                                          </p:spTgt>
                                        </p:tgtEl>
                                      </p:cBhvr>
                                    </p:animEffect>
                                    <p:anim calcmode="lin" valueType="num">
                                      <p:cBhvr>
                                        <p:cTn id="145"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146" dur="1000" fill="hold"/>
                                        <p:tgtEl>
                                          <p:spTgt spid="7">
                                            <p:txEl>
                                              <p:pRg st="16" end="16"/>
                                            </p:txEl>
                                          </p:spTgt>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7">
                                            <p:txEl>
                                              <p:pRg st="17" end="17"/>
                                            </p:txEl>
                                          </p:spTgt>
                                        </p:tgtEl>
                                        <p:attrNameLst>
                                          <p:attrName>style.visibility</p:attrName>
                                        </p:attrNameLst>
                                      </p:cBhvr>
                                      <p:to>
                                        <p:strVal val="visible"/>
                                      </p:to>
                                    </p:set>
                                    <p:animEffect transition="in" filter="fade">
                                      <p:cBhvr>
                                        <p:cTn id="149" dur="1000"/>
                                        <p:tgtEl>
                                          <p:spTgt spid="7">
                                            <p:txEl>
                                              <p:pRg st="17" end="17"/>
                                            </p:txEl>
                                          </p:spTgt>
                                        </p:tgtEl>
                                      </p:cBhvr>
                                    </p:animEffect>
                                    <p:anim calcmode="lin" valueType="num">
                                      <p:cBhvr>
                                        <p:cTn id="150" dur="1000" fill="hold"/>
                                        <p:tgtEl>
                                          <p:spTgt spid="7">
                                            <p:txEl>
                                              <p:pRg st="17" end="17"/>
                                            </p:txEl>
                                          </p:spTgt>
                                        </p:tgtEl>
                                        <p:attrNameLst>
                                          <p:attrName>ppt_x</p:attrName>
                                        </p:attrNameLst>
                                      </p:cBhvr>
                                      <p:tavLst>
                                        <p:tav tm="0">
                                          <p:val>
                                            <p:strVal val="#ppt_x"/>
                                          </p:val>
                                        </p:tav>
                                        <p:tav tm="100000">
                                          <p:val>
                                            <p:strVal val="#ppt_x"/>
                                          </p:val>
                                        </p:tav>
                                      </p:tavLst>
                                    </p:anim>
                                    <p:anim calcmode="lin" valueType="num">
                                      <p:cBhvr>
                                        <p:cTn id="151" dur="1000" fill="hold"/>
                                        <p:tgtEl>
                                          <p:spTgt spid="7">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nodeType="click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fade">
                                      <p:cBhvr>
                                        <p:cTn id="156" dur="1000"/>
                                        <p:tgtEl>
                                          <p:spTgt spid="8"/>
                                        </p:tgtEl>
                                      </p:cBhvr>
                                    </p:animEffect>
                                    <p:anim calcmode="lin" valueType="num">
                                      <p:cBhvr>
                                        <p:cTn id="157" dur="1000" fill="hold"/>
                                        <p:tgtEl>
                                          <p:spTgt spid="8"/>
                                        </p:tgtEl>
                                        <p:attrNameLst>
                                          <p:attrName>ppt_x</p:attrName>
                                        </p:attrNameLst>
                                      </p:cBhvr>
                                      <p:tavLst>
                                        <p:tav tm="0">
                                          <p:val>
                                            <p:strVal val="#ppt_x"/>
                                          </p:val>
                                        </p:tav>
                                        <p:tav tm="100000">
                                          <p:val>
                                            <p:strVal val="#ppt_x"/>
                                          </p:val>
                                        </p:tav>
                                      </p:tavLst>
                                    </p:anim>
                                    <p:anim calcmode="lin" valueType="num">
                                      <p:cBhvr>
                                        <p:cTn id="1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grpId="0" nodeType="clickEffect">
                                  <p:stCondLst>
                                    <p:cond delay="0"/>
                                  </p:stCondLst>
                                  <p:childTnLst>
                                    <p:set>
                                      <p:cBhvr>
                                        <p:cTn id="162" dur="1" fill="hold">
                                          <p:stCondLst>
                                            <p:cond delay="0"/>
                                          </p:stCondLst>
                                        </p:cTn>
                                        <p:tgtEl>
                                          <p:spTgt spid="9"/>
                                        </p:tgtEl>
                                        <p:attrNameLst>
                                          <p:attrName>style.visibility</p:attrName>
                                        </p:attrNameLst>
                                      </p:cBhvr>
                                      <p:to>
                                        <p:strVal val="visible"/>
                                      </p:to>
                                    </p:set>
                                    <p:animEffect transition="in" filter="wipe(down)">
                                      <p:cBhvr>
                                        <p:cTn id="1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p:txBody>
          <a:bodyPr vert="horz" wrap="square" lIns="91440" tIns="45720" rIns="91440" bIns="45720" anchor="ctr" anchorCtr="0"/>
          <a:p>
            <a:r>
              <a:rPr lang="en-US" altLang="zh-CN" dirty="0"/>
              <a:t>Reusability</a:t>
            </a:r>
            <a:endParaRPr lang="zh-CN" altLang="en-US" dirty="0"/>
          </a:p>
        </p:txBody>
      </p:sp>
      <p:sp>
        <p:nvSpPr>
          <p:cNvPr id="8194" name="内容占位符 2"/>
          <p:cNvSpPr>
            <a:spLocks noGrp="1"/>
          </p:cNvSpPr>
          <p:nvPr>
            <p:ph idx="1"/>
          </p:nvPr>
        </p:nvSpPr>
        <p:spPr/>
        <p:txBody>
          <a:bodyPr vert="horz" wrap="square" lIns="91440" tIns="45720" rIns="91440" bIns="45720" anchor="t" anchorCtr="0"/>
          <a:p>
            <a:r>
              <a:rPr lang="en-US" altLang="zh-CN" dirty="0"/>
              <a:t>Save time and money</a:t>
            </a:r>
            <a:endParaRPr lang="en-US" altLang="zh-CN" dirty="0"/>
          </a:p>
          <a:p>
            <a:r>
              <a:rPr lang="en-US" altLang="zh-CN" dirty="0"/>
              <a:t>Reduce frustration </a:t>
            </a:r>
            <a:endParaRPr lang="en-US" altLang="zh-CN" dirty="0"/>
          </a:p>
          <a:p>
            <a:r>
              <a:rPr lang="en-US" altLang="zh-CN" dirty="0"/>
              <a:t>Increase reliability</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3"/>
          <p:cNvSpPr>
            <a:spLocks noGrp="1"/>
          </p:cNvSpPr>
          <p:nvPr>
            <p:ph type="title"/>
          </p:nvPr>
        </p:nvSpPr>
        <p:spPr>
          <a:xfrm>
            <a:off x="457200" y="457200"/>
            <a:ext cx="8229600" cy="900113"/>
          </a:xfrm>
        </p:spPr>
        <p:txBody>
          <a:bodyPr vert="horz" wrap="square" lIns="92075" tIns="46038" rIns="92075" bIns="46038" anchor="b" anchorCtr="0"/>
          <a:p>
            <a:pPr marL="342900" indent="-342900" eaLnBrk="1" hangingPunct="1">
              <a:spcBef>
                <a:spcPct val="20000"/>
              </a:spcBef>
            </a:pPr>
            <a:r>
              <a:rPr lang="en-US" altLang="zh-CN" dirty="0"/>
              <a:t>Terminology</a:t>
            </a:r>
            <a:endParaRPr lang="en-US" altLang="zh-CN" dirty="0"/>
          </a:p>
        </p:txBody>
      </p:sp>
      <p:sp>
        <p:nvSpPr>
          <p:cNvPr id="9218" name="TextBox 10"/>
          <p:cNvSpPr txBox="1"/>
          <p:nvPr/>
        </p:nvSpPr>
        <p:spPr>
          <a:xfrm>
            <a:off x="1643063" y="2058988"/>
            <a:ext cx="357187"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A</a:t>
            </a:r>
            <a:endParaRPr lang="zh-CN" altLang="en-US" dirty="0">
              <a:latin typeface="Arial" panose="020B0604020202020204" pitchFamily="34" charset="0"/>
              <a:ea typeface="宋体" panose="02010600030101010101" pitchFamily="2" charset="-122"/>
            </a:endParaRPr>
          </a:p>
        </p:txBody>
      </p:sp>
      <p:cxnSp>
        <p:nvCxnSpPr>
          <p:cNvPr id="13" name="直接箭头连接符 12"/>
          <p:cNvCxnSpPr/>
          <p:nvPr/>
        </p:nvCxnSpPr>
        <p:spPr>
          <a:xfrm flipV="1">
            <a:off x="1820863" y="2420938"/>
            <a:ext cx="0" cy="3603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20" name="TextBox 17"/>
          <p:cNvSpPr txBox="1"/>
          <p:nvPr/>
        </p:nvSpPr>
        <p:spPr>
          <a:xfrm>
            <a:off x="1643063" y="2773363"/>
            <a:ext cx="357187"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B</a:t>
            </a:r>
            <a:endParaRPr lang="zh-CN" altLang="en-US" dirty="0">
              <a:latin typeface="Arial" panose="020B0604020202020204" pitchFamily="34" charset="0"/>
              <a:ea typeface="宋体" panose="02010600030101010101" pitchFamily="2" charset="-122"/>
            </a:endParaRPr>
          </a:p>
        </p:txBody>
      </p:sp>
      <p:sp>
        <p:nvSpPr>
          <p:cNvPr id="9221" name="TextBox 19"/>
          <p:cNvSpPr txBox="1"/>
          <p:nvPr/>
        </p:nvSpPr>
        <p:spPr>
          <a:xfrm>
            <a:off x="3500438" y="2058988"/>
            <a:ext cx="357187"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A</a:t>
            </a:r>
            <a:endParaRPr lang="zh-CN" altLang="en-US" dirty="0">
              <a:latin typeface="Arial" panose="020B0604020202020204" pitchFamily="34" charset="0"/>
              <a:ea typeface="宋体" panose="02010600030101010101" pitchFamily="2" charset="-122"/>
            </a:endParaRPr>
          </a:p>
        </p:txBody>
      </p:sp>
      <p:sp>
        <p:nvSpPr>
          <p:cNvPr id="9222" name="TextBox 20"/>
          <p:cNvSpPr txBox="1"/>
          <p:nvPr/>
        </p:nvSpPr>
        <p:spPr>
          <a:xfrm>
            <a:off x="4143375" y="2058988"/>
            <a:ext cx="357188"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B</a:t>
            </a:r>
            <a:endParaRPr lang="zh-CN" altLang="en-US" dirty="0">
              <a:latin typeface="Arial" panose="020B0604020202020204" pitchFamily="34" charset="0"/>
              <a:ea typeface="宋体" panose="02010600030101010101" pitchFamily="2" charset="-122"/>
            </a:endParaRPr>
          </a:p>
        </p:txBody>
      </p:sp>
      <p:sp>
        <p:nvSpPr>
          <p:cNvPr id="9223" name="TextBox 21"/>
          <p:cNvSpPr txBox="1"/>
          <p:nvPr/>
        </p:nvSpPr>
        <p:spPr>
          <a:xfrm>
            <a:off x="3786188" y="2773363"/>
            <a:ext cx="500062"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buClrTx/>
              <a:buFontTx/>
            </a:pPr>
            <a:r>
              <a:rPr lang="en-US" altLang="zh-CN" dirty="0">
                <a:latin typeface="Arial" panose="020B0604020202020204" pitchFamily="34" charset="0"/>
                <a:ea typeface="宋体" panose="02010600030101010101" pitchFamily="2" charset="-122"/>
              </a:rPr>
              <a:t>C</a:t>
            </a:r>
            <a:endParaRPr lang="zh-CN" altLang="en-US" dirty="0">
              <a:latin typeface="Arial" panose="020B0604020202020204" pitchFamily="34" charset="0"/>
              <a:ea typeface="宋体" panose="02010600030101010101" pitchFamily="2" charset="-122"/>
            </a:endParaRPr>
          </a:p>
        </p:txBody>
      </p:sp>
      <p:sp>
        <p:nvSpPr>
          <p:cNvPr id="9224" name="TextBox 22"/>
          <p:cNvSpPr txBox="1"/>
          <p:nvPr/>
        </p:nvSpPr>
        <p:spPr>
          <a:xfrm>
            <a:off x="5357813" y="2773363"/>
            <a:ext cx="357187"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B</a:t>
            </a:r>
            <a:endParaRPr lang="zh-CN" altLang="en-US" dirty="0">
              <a:latin typeface="Arial" panose="020B0604020202020204" pitchFamily="34" charset="0"/>
              <a:ea typeface="宋体" panose="02010600030101010101" pitchFamily="2" charset="-122"/>
            </a:endParaRPr>
          </a:p>
        </p:txBody>
      </p:sp>
      <p:cxnSp>
        <p:nvCxnSpPr>
          <p:cNvPr id="25" name="直接箭头连接符 24"/>
          <p:cNvCxnSpPr/>
          <p:nvPr/>
        </p:nvCxnSpPr>
        <p:spPr>
          <a:xfrm flipH="1" flipV="1">
            <a:off x="3633788" y="2420938"/>
            <a:ext cx="360363" cy="3603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223" idx="0"/>
          </p:cNvCxnSpPr>
          <p:nvPr/>
        </p:nvCxnSpPr>
        <p:spPr>
          <a:xfrm flipV="1">
            <a:off x="4035425" y="2420938"/>
            <a:ext cx="322263" cy="352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27" name="TextBox 27"/>
          <p:cNvSpPr txBox="1"/>
          <p:nvPr/>
        </p:nvSpPr>
        <p:spPr>
          <a:xfrm>
            <a:off x="6215063" y="2027238"/>
            <a:ext cx="357187" cy="368300"/>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A</a:t>
            </a:r>
            <a:endParaRPr lang="zh-CN" altLang="en-US" dirty="0">
              <a:latin typeface="Arial" panose="020B0604020202020204" pitchFamily="34" charset="0"/>
              <a:ea typeface="宋体" panose="02010600030101010101" pitchFamily="2" charset="-122"/>
            </a:endParaRPr>
          </a:p>
        </p:txBody>
      </p:sp>
      <p:sp>
        <p:nvSpPr>
          <p:cNvPr id="9228" name="TextBox 28"/>
          <p:cNvSpPr txBox="1"/>
          <p:nvPr/>
        </p:nvSpPr>
        <p:spPr>
          <a:xfrm>
            <a:off x="6215063" y="2773363"/>
            <a:ext cx="357187"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C</a:t>
            </a:r>
            <a:endParaRPr lang="zh-CN" altLang="en-US" dirty="0">
              <a:latin typeface="Arial" panose="020B0604020202020204" pitchFamily="34" charset="0"/>
              <a:ea typeface="宋体" panose="02010600030101010101" pitchFamily="2" charset="-122"/>
            </a:endParaRPr>
          </a:p>
        </p:txBody>
      </p:sp>
      <p:sp>
        <p:nvSpPr>
          <p:cNvPr id="9229" name="TextBox 29"/>
          <p:cNvSpPr txBox="1"/>
          <p:nvPr/>
        </p:nvSpPr>
        <p:spPr>
          <a:xfrm>
            <a:off x="7143750" y="2773363"/>
            <a:ext cx="357188"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D</a:t>
            </a:r>
            <a:endParaRPr lang="zh-CN" altLang="en-US" dirty="0">
              <a:latin typeface="Arial" panose="020B0604020202020204" pitchFamily="34" charset="0"/>
              <a:ea typeface="宋体" panose="02010600030101010101" pitchFamily="2" charset="-122"/>
            </a:endParaRPr>
          </a:p>
        </p:txBody>
      </p:sp>
      <p:cxnSp>
        <p:nvCxnSpPr>
          <p:cNvPr id="31" name="直接箭头连接符 30"/>
          <p:cNvCxnSpPr/>
          <p:nvPr/>
        </p:nvCxnSpPr>
        <p:spPr>
          <a:xfrm rot="16200000" flipH="1">
            <a:off x="6221413" y="2582863"/>
            <a:ext cx="346075"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9224" idx="0"/>
          </p:cNvCxnSpPr>
          <p:nvPr/>
        </p:nvCxnSpPr>
        <p:spPr>
          <a:xfrm rot="10800000" flipV="1">
            <a:off x="5537200" y="2416175"/>
            <a:ext cx="749300" cy="357188"/>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537325" y="2416175"/>
            <a:ext cx="677863" cy="357188"/>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233" name="TextBox 35"/>
          <p:cNvSpPr txBox="1"/>
          <p:nvPr/>
        </p:nvSpPr>
        <p:spPr>
          <a:xfrm>
            <a:off x="2643188" y="3987800"/>
            <a:ext cx="357187" cy="369888"/>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A</a:t>
            </a:r>
            <a:endParaRPr lang="zh-CN" altLang="en-US" dirty="0">
              <a:latin typeface="Arial" panose="020B0604020202020204" pitchFamily="34" charset="0"/>
              <a:ea typeface="宋体" panose="02010600030101010101" pitchFamily="2" charset="-122"/>
            </a:endParaRPr>
          </a:p>
        </p:txBody>
      </p:sp>
      <p:cxnSp>
        <p:nvCxnSpPr>
          <p:cNvPr id="37" name="直接箭头连接符 36"/>
          <p:cNvCxnSpPr>
            <a:endCxn id="9235" idx="0"/>
          </p:cNvCxnSpPr>
          <p:nvPr/>
        </p:nvCxnSpPr>
        <p:spPr>
          <a:xfrm rot="16200000" flipH="1">
            <a:off x="2648744" y="4529931"/>
            <a:ext cx="344488"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235" name="TextBox 37"/>
          <p:cNvSpPr txBox="1"/>
          <p:nvPr/>
        </p:nvSpPr>
        <p:spPr>
          <a:xfrm>
            <a:off x="2643188" y="4702175"/>
            <a:ext cx="357187" cy="369888"/>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B</a:t>
            </a:r>
            <a:endParaRPr lang="zh-CN" altLang="en-US" dirty="0">
              <a:latin typeface="Arial" panose="020B0604020202020204" pitchFamily="34" charset="0"/>
              <a:ea typeface="宋体" panose="02010600030101010101" pitchFamily="2" charset="-122"/>
            </a:endParaRPr>
          </a:p>
        </p:txBody>
      </p:sp>
      <p:cxnSp>
        <p:nvCxnSpPr>
          <p:cNvPr id="39" name="直接箭头连接符 38"/>
          <p:cNvCxnSpPr>
            <a:endCxn id="9237" idx="0"/>
          </p:cNvCxnSpPr>
          <p:nvPr/>
        </p:nvCxnSpPr>
        <p:spPr>
          <a:xfrm rot="16200000" flipH="1">
            <a:off x="2648744" y="5244306"/>
            <a:ext cx="344488"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237" name="TextBox 39"/>
          <p:cNvSpPr txBox="1"/>
          <p:nvPr/>
        </p:nvSpPr>
        <p:spPr>
          <a:xfrm>
            <a:off x="2643188" y="5416550"/>
            <a:ext cx="357187" cy="369888"/>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C</a:t>
            </a:r>
            <a:endParaRPr lang="zh-CN" altLang="en-US" dirty="0">
              <a:latin typeface="Arial" panose="020B0604020202020204" pitchFamily="34" charset="0"/>
              <a:ea typeface="宋体" panose="02010600030101010101" pitchFamily="2" charset="-122"/>
            </a:endParaRPr>
          </a:p>
        </p:txBody>
      </p:sp>
      <p:sp>
        <p:nvSpPr>
          <p:cNvPr id="9238" name="TextBox 40"/>
          <p:cNvSpPr txBox="1"/>
          <p:nvPr/>
        </p:nvSpPr>
        <p:spPr>
          <a:xfrm>
            <a:off x="5143500" y="4643438"/>
            <a:ext cx="357188"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B</a:t>
            </a:r>
            <a:endParaRPr lang="zh-CN" altLang="en-US" dirty="0">
              <a:latin typeface="Arial" panose="020B0604020202020204" pitchFamily="34" charset="0"/>
              <a:ea typeface="宋体" panose="02010600030101010101" pitchFamily="2" charset="-122"/>
            </a:endParaRPr>
          </a:p>
        </p:txBody>
      </p:sp>
      <p:sp>
        <p:nvSpPr>
          <p:cNvPr id="9239" name="TextBox 41"/>
          <p:cNvSpPr txBox="1"/>
          <p:nvPr/>
        </p:nvSpPr>
        <p:spPr>
          <a:xfrm>
            <a:off x="5715000" y="3857625"/>
            <a:ext cx="357188" cy="369888"/>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A</a:t>
            </a:r>
            <a:endParaRPr lang="zh-CN" altLang="en-US" dirty="0">
              <a:latin typeface="Arial" panose="020B0604020202020204" pitchFamily="34" charset="0"/>
              <a:ea typeface="宋体" panose="02010600030101010101" pitchFamily="2" charset="-122"/>
            </a:endParaRPr>
          </a:p>
        </p:txBody>
      </p:sp>
      <p:sp>
        <p:nvSpPr>
          <p:cNvPr id="9240" name="TextBox 42"/>
          <p:cNvSpPr txBox="1"/>
          <p:nvPr/>
        </p:nvSpPr>
        <p:spPr>
          <a:xfrm>
            <a:off x="5786438" y="5429250"/>
            <a:ext cx="357187" cy="369888"/>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D</a:t>
            </a:r>
            <a:endParaRPr lang="zh-CN" altLang="en-US" dirty="0">
              <a:latin typeface="Arial" panose="020B0604020202020204" pitchFamily="34" charset="0"/>
              <a:ea typeface="宋体" panose="02010600030101010101" pitchFamily="2" charset="-122"/>
            </a:endParaRPr>
          </a:p>
        </p:txBody>
      </p:sp>
      <p:sp>
        <p:nvSpPr>
          <p:cNvPr id="9241" name="TextBox 43"/>
          <p:cNvSpPr txBox="1"/>
          <p:nvPr/>
        </p:nvSpPr>
        <p:spPr>
          <a:xfrm>
            <a:off x="6357938" y="4643438"/>
            <a:ext cx="357187" cy="369887"/>
          </a:xfrm>
          <a:prstGeom prst="rect">
            <a:avLst/>
          </a:prstGeom>
          <a:noFill/>
          <a:ln w="9525" cap="flat" cmpd="sng">
            <a:solidFill>
              <a:schemeClr val="tx1"/>
            </a:solidFill>
            <a:prstDash val="solid"/>
            <a:miter/>
            <a:headEnd type="none" w="med" len="med"/>
            <a:tailEnd type="none" w="med" len="med"/>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C</a:t>
            </a:r>
            <a:endParaRPr lang="zh-CN" altLang="en-US" dirty="0">
              <a:latin typeface="Arial" panose="020B0604020202020204" pitchFamily="34" charset="0"/>
              <a:ea typeface="宋体" panose="02010600030101010101" pitchFamily="2" charset="-122"/>
            </a:endParaRPr>
          </a:p>
        </p:txBody>
      </p:sp>
      <p:cxnSp>
        <p:nvCxnSpPr>
          <p:cNvPr id="46" name="直接箭头连接符 45"/>
          <p:cNvCxnSpPr>
            <a:stCxn id="9239" idx="2"/>
            <a:endCxn id="9238" idx="0"/>
          </p:cNvCxnSpPr>
          <p:nvPr/>
        </p:nvCxnSpPr>
        <p:spPr>
          <a:xfrm rot="5400000">
            <a:off x="5400675" y="4149725"/>
            <a:ext cx="415925" cy="57150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9239" idx="2"/>
            <a:endCxn id="9241" idx="0"/>
          </p:cNvCxnSpPr>
          <p:nvPr/>
        </p:nvCxnSpPr>
        <p:spPr>
          <a:xfrm rot="16200000" flipH="1">
            <a:off x="6007894" y="4114006"/>
            <a:ext cx="415925" cy="642938"/>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rot="16200000" flipH="1">
            <a:off x="5399881" y="4887119"/>
            <a:ext cx="415925" cy="642938"/>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rot="5400000">
            <a:off x="6078538" y="4922838"/>
            <a:ext cx="415925" cy="57150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685800" y="381000"/>
            <a:ext cx="8153400" cy="609600"/>
          </a:xfrm>
        </p:spPr>
        <p:txBody>
          <a:bodyPr vert="horz" wrap="square" lIns="91440" tIns="45720" rIns="91440" bIns="45720" anchor="ctr" anchorCtr="0"/>
          <a:p>
            <a:r>
              <a:rPr lang="en-US" altLang="zh-CN" dirty="0"/>
              <a:t>Class Derivation</a:t>
            </a:r>
            <a:endParaRPr lang="en-US" altLang="zh-CN" dirty="0"/>
          </a:p>
        </p:txBody>
      </p:sp>
      <p:sp>
        <p:nvSpPr>
          <p:cNvPr id="10242" name="Rectangle 3"/>
          <p:cNvSpPr>
            <a:spLocks noGrp="1"/>
          </p:cNvSpPr>
          <p:nvPr>
            <p:ph idx="1"/>
          </p:nvPr>
        </p:nvSpPr>
        <p:spPr>
          <a:xfrm>
            <a:off x="179388" y="1428750"/>
            <a:ext cx="8763000" cy="5429250"/>
          </a:xfrm>
        </p:spPr>
        <p:txBody>
          <a:bodyPr vert="horz" wrap="square" lIns="91440" tIns="45720" rIns="91440" bIns="45720" anchor="t" anchorCtr="0"/>
          <a:p>
            <a:pPr lvl="1" indent="-563245">
              <a:buFontTx/>
              <a:buNone/>
            </a:pPr>
            <a:r>
              <a:rPr lang="en-US" altLang="zh-CN" sz="2400" b="1" u="sng" dirty="0"/>
              <a:t>Syntax</a:t>
            </a:r>
            <a:endParaRPr lang="en-US" altLang="zh-CN" sz="2400" b="1" u="sng" dirty="0"/>
          </a:p>
          <a:p>
            <a:pPr lvl="1" indent="-563245">
              <a:buFontTx/>
              <a:buNone/>
            </a:pPr>
            <a:r>
              <a:rPr lang="en-US" altLang="zh-CN" sz="2400" b="1" i="1" dirty="0">
                <a:solidFill>
                  <a:schemeClr val="bg2"/>
                </a:solidFill>
              </a:rPr>
              <a:t>class</a:t>
            </a:r>
            <a:r>
              <a:rPr lang="en-US" altLang="zh-CN" sz="2400" b="1" i="1" dirty="0">
                <a:solidFill>
                  <a:schemeClr val="accent2"/>
                </a:solidFill>
              </a:rPr>
              <a:t> </a:t>
            </a:r>
            <a:r>
              <a:rPr lang="en-US" altLang="zh-CN" sz="2400" b="1" i="1" dirty="0">
                <a:solidFill>
                  <a:srgbClr val="00B050"/>
                </a:solidFill>
              </a:rPr>
              <a:t>DerivedClassName</a:t>
            </a:r>
            <a:r>
              <a:rPr lang="en-US" altLang="zh-CN" sz="2400" b="1" i="1" dirty="0">
                <a:solidFill>
                  <a:schemeClr val="bg2"/>
                </a:solidFill>
              </a:rPr>
              <a:t>: visibility-mode</a:t>
            </a:r>
            <a:r>
              <a:rPr lang="en-US" altLang="zh-CN" sz="2400" b="1" i="1" dirty="0">
                <a:solidFill>
                  <a:schemeClr val="accent2"/>
                </a:solidFill>
              </a:rPr>
              <a:t> </a:t>
            </a:r>
            <a:r>
              <a:rPr lang="en-US" altLang="zh-CN" sz="2400" b="1" i="1" dirty="0">
                <a:solidFill>
                  <a:srgbClr val="00B050"/>
                </a:solidFill>
              </a:rPr>
              <a:t>BaseClassName</a:t>
            </a:r>
            <a:endParaRPr lang="en-US" altLang="zh-CN" sz="2400" b="1" i="1" dirty="0">
              <a:solidFill>
                <a:srgbClr val="00B050"/>
              </a:solidFill>
            </a:endParaRPr>
          </a:p>
          <a:p>
            <a:pPr lvl="1" indent="-563245">
              <a:buFontTx/>
              <a:buNone/>
            </a:pPr>
            <a:r>
              <a:rPr lang="en-US" altLang="zh-CN" sz="2400" b="1" i="1" dirty="0"/>
              <a:t>    {</a:t>
            </a:r>
            <a:endParaRPr lang="en-US" altLang="zh-CN" sz="2400" b="1" i="1" dirty="0"/>
          </a:p>
          <a:p>
            <a:pPr lvl="1" indent="-563245">
              <a:buFontTx/>
              <a:buNone/>
            </a:pPr>
            <a:r>
              <a:rPr lang="en-US" altLang="zh-CN" sz="2400" b="1" i="1" dirty="0"/>
              <a:t>     };</a:t>
            </a:r>
            <a:endParaRPr lang="en-US" altLang="zh-CN" sz="2400" b="1" i="1" dirty="0"/>
          </a:p>
          <a:p>
            <a:pPr marL="1151255" lvl="2">
              <a:buFontTx/>
              <a:buNone/>
            </a:pPr>
            <a:endParaRPr lang="en-US" altLang="zh-CN" dirty="0"/>
          </a:p>
          <a:p>
            <a:pPr marL="1151255" lvl="2">
              <a:buFontTx/>
              <a:buNone/>
            </a:pPr>
            <a:r>
              <a:rPr lang="en-US" altLang="zh-CN" dirty="0"/>
              <a:t>visibility-mode: specifies access to the base class     members</a:t>
            </a:r>
            <a:endParaRPr lang="en-US" altLang="zh-CN" dirty="0"/>
          </a:p>
          <a:p>
            <a:pPr marL="1151255" lvl="2">
              <a:buFontTx/>
              <a:buNone/>
            </a:pPr>
            <a:r>
              <a:rPr lang="en-US" altLang="zh-CN" dirty="0"/>
              <a:t>			</a:t>
            </a:r>
            <a:r>
              <a:rPr lang="en-US" altLang="zh-CN" i="1" dirty="0">
                <a:solidFill>
                  <a:schemeClr val="bg2"/>
                </a:solidFill>
              </a:rPr>
              <a:t>public</a:t>
            </a:r>
            <a:endParaRPr lang="en-US" altLang="zh-CN" i="1" dirty="0">
              <a:solidFill>
                <a:schemeClr val="bg2"/>
              </a:solidFill>
            </a:endParaRPr>
          </a:p>
          <a:p>
            <a:pPr marL="1151255" lvl="2">
              <a:buFontTx/>
              <a:buNone/>
            </a:pPr>
            <a:r>
              <a:rPr lang="en-US" altLang="zh-CN" i="1" dirty="0">
                <a:solidFill>
                  <a:schemeClr val="bg2"/>
                </a:solidFill>
              </a:rPr>
              <a:t>			private</a:t>
            </a:r>
            <a:endParaRPr lang="en-US" altLang="zh-CN" i="1" dirty="0">
              <a:solidFill>
                <a:schemeClr val="bg2"/>
              </a:solidFill>
            </a:endParaRPr>
          </a:p>
          <a:p>
            <a:pPr marL="1151255" lvl="2">
              <a:buFontTx/>
              <a:buNone/>
            </a:pPr>
            <a:r>
              <a:rPr lang="en-US" altLang="zh-CN" dirty="0"/>
              <a:t>				   - </a:t>
            </a:r>
            <a:r>
              <a:rPr lang="en-US" altLang="zh-CN" i="1" dirty="0">
                <a:solidFill>
                  <a:schemeClr val="bg2"/>
                </a:solidFill>
              </a:rPr>
              <a:t>private</a:t>
            </a:r>
            <a:r>
              <a:rPr lang="en-US" altLang="zh-CN" dirty="0">
                <a:solidFill>
                  <a:schemeClr val="bg2"/>
                </a:solidFill>
              </a:rPr>
              <a:t> </a:t>
            </a:r>
            <a:r>
              <a:rPr lang="en-US" altLang="zh-CN" dirty="0"/>
              <a:t>by default</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685800" y="381000"/>
            <a:ext cx="8153400" cy="609600"/>
          </a:xfrm>
        </p:spPr>
        <p:txBody>
          <a:bodyPr vert="horz" wrap="square" lIns="91440" tIns="45720" rIns="91440" bIns="45720" anchor="ctr" anchorCtr="0"/>
          <a:p>
            <a:r>
              <a:rPr lang="en-US" altLang="zh-CN" sz="3600" dirty="0"/>
              <a:t>Class Derivation</a:t>
            </a:r>
            <a:endParaRPr lang="en-US" altLang="zh-CN" dirty="0"/>
          </a:p>
        </p:txBody>
      </p:sp>
      <p:sp>
        <p:nvSpPr>
          <p:cNvPr id="25603" name="Rectangle 3"/>
          <p:cNvSpPr>
            <a:spLocks noGrp="1"/>
          </p:cNvSpPr>
          <p:nvPr>
            <p:ph idx="1"/>
          </p:nvPr>
        </p:nvSpPr>
        <p:spPr>
          <a:xfrm>
            <a:off x="381000" y="990600"/>
            <a:ext cx="8763000" cy="5867400"/>
          </a:xfrm>
        </p:spPr>
        <p:txBody>
          <a:bodyPr vert="horz" wrap="square" lIns="91440" tIns="45720" rIns="91440" bIns="45720" anchor="t" anchorCtr="0"/>
          <a:p>
            <a:pPr>
              <a:buFontTx/>
              <a:buNone/>
            </a:pPr>
            <a:r>
              <a:rPr lang="en-US" altLang="zh-CN" sz="2800" u="sng" dirty="0"/>
              <a:t>Class C be derived from base class A - PUBLIC</a:t>
            </a:r>
            <a:endParaRPr lang="en-US" altLang="zh-CN" sz="2800" u="sng" dirty="0"/>
          </a:p>
          <a:p>
            <a:pPr>
              <a:buFontTx/>
              <a:buNone/>
            </a:pPr>
            <a:r>
              <a:rPr lang="en-US" altLang="zh-CN" sz="2800" dirty="0"/>
              <a:t>		             </a:t>
            </a:r>
            <a:r>
              <a:rPr lang="en-US" altLang="zh-CN" b="1" i="1" dirty="0">
                <a:solidFill>
                  <a:schemeClr val="bg2"/>
                </a:solidFill>
              </a:rPr>
              <a:t>class C : public A </a:t>
            </a:r>
            <a:endParaRPr lang="en-US" altLang="zh-CN" b="1" i="1" dirty="0">
              <a:solidFill>
                <a:schemeClr val="bg2"/>
              </a:solidFill>
            </a:endParaRPr>
          </a:p>
          <a:p>
            <a:pPr>
              <a:buFontTx/>
              <a:buNone/>
            </a:pPr>
            <a:r>
              <a:rPr lang="en-US" altLang="zh-CN" dirty="0"/>
              <a:t>	In class C </a:t>
            </a:r>
            <a:endParaRPr lang="en-US" altLang="zh-CN" dirty="0"/>
          </a:p>
          <a:p>
            <a:pPr>
              <a:buFontTx/>
              <a:buNone/>
            </a:pPr>
            <a:r>
              <a:rPr lang="en-US" altLang="zh-CN" dirty="0"/>
              <a:t>	</a:t>
            </a:r>
            <a:r>
              <a:rPr lang="en-US" altLang="zh-CN" sz="2800" dirty="0"/>
              <a:t>The inherited </a:t>
            </a:r>
            <a:r>
              <a:rPr lang="en-US" altLang="zh-CN" sz="2800" i="1" dirty="0">
                <a:solidFill>
                  <a:schemeClr val="bg2"/>
                </a:solidFill>
              </a:rPr>
              <a:t>public</a:t>
            </a:r>
            <a:r>
              <a:rPr lang="en-US" altLang="zh-CN" sz="2800" i="1" dirty="0"/>
              <a:t> </a:t>
            </a:r>
            <a:r>
              <a:rPr lang="en-US" altLang="zh-CN" sz="2800" dirty="0"/>
              <a:t>members of A appear as</a:t>
            </a:r>
            <a:r>
              <a:rPr lang="en-US" altLang="zh-CN" sz="2800" dirty="0">
                <a:solidFill>
                  <a:schemeClr val="accent2"/>
                </a:solidFill>
              </a:rPr>
              <a:t> </a:t>
            </a:r>
            <a:r>
              <a:rPr lang="en-US" altLang="zh-CN" sz="2800" i="1" dirty="0">
                <a:solidFill>
                  <a:schemeClr val="bg2"/>
                </a:solidFill>
              </a:rPr>
              <a:t>public</a:t>
            </a:r>
            <a:r>
              <a:rPr lang="en-US" altLang="zh-CN" sz="2800" dirty="0"/>
              <a:t> members of C</a:t>
            </a:r>
            <a:endParaRPr lang="en-US" altLang="zh-CN" sz="2800" dirty="0"/>
          </a:p>
          <a:p>
            <a:pPr>
              <a:buFontTx/>
              <a:buNone/>
            </a:pPr>
            <a:r>
              <a:rPr lang="en-US" altLang="zh-CN" sz="2800" dirty="0"/>
              <a:t>     The inherited </a:t>
            </a:r>
            <a:r>
              <a:rPr lang="en-US" altLang="zh-CN" sz="2800" i="1" dirty="0">
                <a:solidFill>
                  <a:schemeClr val="bg2"/>
                </a:solidFill>
              </a:rPr>
              <a:t>protect</a:t>
            </a:r>
            <a:r>
              <a:rPr lang="en-US" altLang="zh-CN" sz="2800" i="1" dirty="0"/>
              <a:t> </a:t>
            </a:r>
            <a:r>
              <a:rPr lang="en-US" altLang="zh-CN" sz="2800" dirty="0"/>
              <a:t>members of A appear as</a:t>
            </a:r>
            <a:r>
              <a:rPr lang="en-US" altLang="zh-CN" sz="2800" dirty="0">
                <a:solidFill>
                  <a:schemeClr val="accent2"/>
                </a:solidFill>
              </a:rPr>
              <a:t> </a:t>
            </a:r>
            <a:r>
              <a:rPr lang="en-US" altLang="zh-CN" sz="2800" i="1" dirty="0">
                <a:solidFill>
                  <a:schemeClr val="bg2"/>
                </a:solidFill>
              </a:rPr>
              <a:t>protect</a:t>
            </a:r>
            <a:r>
              <a:rPr lang="en-US" altLang="zh-CN" sz="2800" dirty="0">
                <a:solidFill>
                  <a:schemeClr val="bg2"/>
                </a:solidFill>
              </a:rPr>
              <a:t> </a:t>
            </a:r>
            <a:r>
              <a:rPr lang="en-US" altLang="zh-CN" sz="2800" dirty="0"/>
              <a:t>members of C</a:t>
            </a:r>
            <a:endParaRPr lang="en-US" altLang="zh-CN" sz="2800" dirty="0"/>
          </a:p>
          <a:p>
            <a:pPr>
              <a:buFontTx/>
              <a:buNone/>
            </a:pPr>
            <a:r>
              <a:rPr lang="en-US" altLang="zh-CN" sz="2800" dirty="0"/>
              <a:t>     The inherited </a:t>
            </a:r>
            <a:r>
              <a:rPr lang="en-US" altLang="zh-CN" sz="2800" i="1" dirty="0">
                <a:solidFill>
                  <a:schemeClr val="bg2"/>
                </a:solidFill>
              </a:rPr>
              <a:t>private and unaccessible </a:t>
            </a:r>
            <a:r>
              <a:rPr lang="en-US" altLang="zh-CN" sz="2800" dirty="0"/>
              <a:t>members of A appear </a:t>
            </a:r>
            <a:r>
              <a:rPr lang="en-US" altLang="zh-CN" sz="2800" i="1" dirty="0">
                <a:solidFill>
                  <a:srgbClr val="FF0000"/>
                </a:solidFill>
              </a:rPr>
              <a:t>unaccessible</a:t>
            </a:r>
            <a:r>
              <a:rPr lang="en-US" altLang="zh-CN" sz="2800" i="1" dirty="0">
                <a:solidFill>
                  <a:schemeClr val="accent2"/>
                </a:solidFill>
              </a:rPr>
              <a:t> </a:t>
            </a:r>
            <a:r>
              <a:rPr lang="en-US" altLang="zh-CN" sz="2800" dirty="0"/>
              <a:t>to C</a:t>
            </a:r>
            <a:endParaRPr lang="en-US" altLang="zh-CN" sz="2800" dirty="0"/>
          </a:p>
          <a:p>
            <a:pPr>
              <a:buFontTx/>
              <a:buNone/>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charRg st="94" end="159"/>
                                            </p:txEl>
                                          </p:spTgt>
                                        </p:tgtEl>
                                        <p:attrNameLst>
                                          <p:attrName>style.visibility</p:attrName>
                                        </p:attrNameLst>
                                      </p:cBhvr>
                                      <p:to>
                                        <p:strVal val="visible"/>
                                      </p:to>
                                    </p:set>
                                    <p:animEffect transition="in" filter="blinds(horizontal)">
                                      <p:cBhvr>
                                        <p:cTn id="7" dur="500"/>
                                        <p:tgtEl>
                                          <p:spTgt spid="25603">
                                            <p:txEl>
                                              <p:charRg st="94" end="1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charRg st="159" end="230"/>
                                            </p:txEl>
                                          </p:spTgt>
                                        </p:tgtEl>
                                        <p:attrNameLst>
                                          <p:attrName>style.visibility</p:attrName>
                                        </p:attrNameLst>
                                      </p:cBhvr>
                                      <p:to>
                                        <p:strVal val="visible"/>
                                      </p:to>
                                    </p:set>
                                    <p:animEffect transition="in" filter="blinds(horizontal)">
                                      <p:cBhvr>
                                        <p:cTn id="12" dur="500"/>
                                        <p:tgtEl>
                                          <p:spTgt spid="25603">
                                            <p:txEl>
                                              <p:charRg st="159" end="2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charRg st="230" end="312"/>
                                            </p:txEl>
                                          </p:spTgt>
                                        </p:tgtEl>
                                        <p:attrNameLst>
                                          <p:attrName>style.visibility</p:attrName>
                                        </p:attrNameLst>
                                      </p:cBhvr>
                                      <p:to>
                                        <p:strVal val="visible"/>
                                      </p:to>
                                    </p:set>
                                    <p:animEffect transition="in" filter="blinds(horizontal)">
                                      <p:cBhvr>
                                        <p:cTn id="17" dur="500"/>
                                        <p:tgtEl>
                                          <p:spTgt spid="25603">
                                            <p:txEl>
                                              <p:charRg st="230" end="3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4"/>
          <p:cNvSpPr txBox="1">
            <a:spLocks noChangeArrowheads="1"/>
          </p:cNvSpPr>
          <p:nvPr/>
        </p:nvSpPr>
        <p:spPr bwMode="auto">
          <a:xfrm>
            <a:off x="600075" y="1397000"/>
            <a:ext cx="1655763" cy="2862263"/>
          </a:xfrm>
          <a:prstGeom prst="rect">
            <a:avLst/>
          </a:prstGeom>
          <a:noFill/>
          <a:ln>
            <a:noFill/>
          </a:ln>
        </p:spPr>
        <p:txBody>
          <a:bodyPr>
            <a:spAutoFit/>
          </a:bodyPr>
          <a:lstStyle>
            <a:lvl1pPr marL="457200" indent="-4572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class A</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a:t>
            </a:r>
            <a:endPar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int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pubA</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err="1">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pirvate</a:t>
            </a: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int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priA</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Text Box 5"/>
          <p:cNvSpPr txBox="1">
            <a:spLocks noChangeArrowheads="1"/>
          </p:cNvSpPr>
          <p:nvPr/>
        </p:nvSpPr>
        <p:spPr bwMode="auto">
          <a:xfrm>
            <a:off x="4284663" y="1366838"/>
            <a:ext cx="2951163" cy="2862263"/>
          </a:xfrm>
          <a:prstGeom prst="rect">
            <a:avLst/>
          </a:prstGeom>
          <a:noFill/>
          <a:ln>
            <a:noFill/>
          </a:ln>
        </p:spPr>
        <p:txBody>
          <a:bodyPr>
            <a:spAutoFit/>
          </a:bodyPr>
          <a:lstStyle>
            <a:lvl1pPr marL="457200" indent="-4572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class B : </a:t>
            </a:r>
            <a:r>
              <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public A</a:t>
            </a:r>
            <a:endParaRPr kumimoji="1" lang="en-US" altLang="zh-CN" sz="1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public:</a:t>
            </a:r>
            <a:endPar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int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pubB</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rPr>
              <a:t>private:</a:t>
            </a:r>
            <a:endParaRPr kumimoji="1" lang="en-US" altLang="zh-CN" sz="1800" b="0" i="0" u="none" strike="noStrike" kern="1200" cap="none" spc="0" normalizeH="0" baseline="0" noProof="0" dirty="0">
              <a:ln>
                <a:noFill/>
              </a:ln>
              <a:solidFill>
                <a:schemeClr val="bg2">
                  <a:lumMod val="60000"/>
                  <a:lumOff val="40000"/>
                </a:schemeClr>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int </a:t>
            </a:r>
            <a:r>
              <a:rPr kumimoji="1"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priB</a:t>
            </a: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None/>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endParaRPr kumimoji="1" lang="en-US" altLang="zh-CN"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 name="Group 6"/>
          <p:cNvGrpSpPr/>
          <p:nvPr/>
        </p:nvGrpSpPr>
        <p:grpSpPr>
          <a:xfrm>
            <a:off x="2484438" y="2636838"/>
            <a:ext cx="1447800" cy="919162"/>
            <a:chOff x="1728" y="1296"/>
            <a:chExt cx="912" cy="579"/>
          </a:xfrm>
        </p:grpSpPr>
        <p:sp>
          <p:nvSpPr>
            <p:cNvPr id="12292" name="Text Box 7"/>
            <p:cNvSpPr txBox="1"/>
            <p:nvPr/>
          </p:nvSpPr>
          <p:spPr>
            <a:xfrm>
              <a:off x="1728" y="1296"/>
              <a:ext cx="912" cy="291"/>
            </a:xfrm>
            <a:prstGeom prst="rect">
              <a:avLst/>
            </a:prstGeom>
            <a:gradFill rotWithShape="1">
              <a:gsLst>
                <a:gs pos="0">
                  <a:srgbClr val="474776"/>
                </a:gs>
                <a:gs pos="100000">
                  <a:schemeClr val="accent1"/>
                </a:gs>
              </a:gsLst>
              <a:lin ang="2700000" scaled="1"/>
              <a:tileRect/>
            </a:gradFill>
            <a:ln w="28575" cap="flat" cmpd="sng">
              <a:solidFill>
                <a:srgbClr val="000000"/>
              </a:solidFill>
              <a:prstDash val="solid"/>
              <a:miter/>
              <a:headEnd type="none" w="med" len="med"/>
              <a:tailEnd type="none" w="med" len="med"/>
            </a:ln>
          </p:spPr>
          <p:txBody>
            <a:bodyPr anchor="t" anchorCtr="0">
              <a:spAutoFit/>
            </a:bodyPr>
            <a:p>
              <a:pPr algn="ctr">
                <a:spcBef>
                  <a:spcPct val="50000"/>
                </a:spcBef>
                <a:buClrTx/>
                <a:buFontTx/>
              </a:pPr>
              <a:r>
                <a:rPr lang="en-US" altLang="zh-CN">
                  <a:latin typeface="Arial" panose="020B0604020202020204" pitchFamily="34" charset="0"/>
                  <a:ea typeface="宋体" panose="02010600030101010101" pitchFamily="2" charset="-122"/>
                </a:rPr>
                <a:t>priA</a:t>
              </a:r>
              <a:endParaRPr lang="en-US" altLang="zh-CN" dirty="0">
                <a:latin typeface="Arial" panose="020B0604020202020204" pitchFamily="34" charset="0"/>
                <a:ea typeface="宋体" panose="02010600030101010101" pitchFamily="2" charset="-122"/>
              </a:endParaRPr>
            </a:p>
          </p:txBody>
        </p:sp>
        <p:sp>
          <p:nvSpPr>
            <p:cNvPr id="12293" name="Text Box 8"/>
            <p:cNvSpPr txBox="1"/>
            <p:nvPr/>
          </p:nvSpPr>
          <p:spPr>
            <a:xfrm>
              <a:off x="1728" y="1584"/>
              <a:ext cx="912" cy="291"/>
            </a:xfrm>
            <a:prstGeom prst="rect">
              <a:avLst/>
            </a:prstGeom>
            <a:gradFill rotWithShape="1">
              <a:gsLst>
                <a:gs pos="0">
                  <a:srgbClr val="182F00"/>
                </a:gs>
                <a:gs pos="100000">
                  <a:srgbClr val="336600"/>
                </a:gs>
              </a:gsLst>
              <a:lin ang="2700000" scaled="1"/>
              <a:tileRect/>
            </a:gradFill>
            <a:ln w="28575" cap="flat" cmpd="sng">
              <a:solidFill>
                <a:srgbClr val="000000"/>
              </a:solidFill>
              <a:prstDash val="solid"/>
              <a:miter/>
              <a:headEnd type="none" w="med" len="med"/>
              <a:tailEnd type="none" w="med" len="med"/>
            </a:ln>
          </p:spPr>
          <p:txBody>
            <a:bodyPr anchor="t" anchorCtr="0">
              <a:spAutoFit/>
            </a:bodyPr>
            <a:p>
              <a:pPr algn="ctr">
                <a:spcBef>
                  <a:spcPct val="50000"/>
                </a:spcBef>
                <a:buClrTx/>
                <a:buFontTx/>
              </a:pPr>
              <a:r>
                <a:rPr lang="en-US" altLang="zh-CN" dirty="0">
                  <a:solidFill>
                    <a:schemeClr val="bg1"/>
                  </a:solidFill>
                  <a:latin typeface="Arial" panose="020B0604020202020204" pitchFamily="34" charset="0"/>
                  <a:ea typeface="宋体" panose="02010600030101010101" pitchFamily="2" charset="-122"/>
                </a:rPr>
                <a:t>pubA</a:t>
              </a:r>
              <a:endParaRPr lang="en-US" altLang="zh-CN" dirty="0">
                <a:solidFill>
                  <a:schemeClr val="bg1"/>
                </a:solidFill>
                <a:latin typeface="Arial" panose="020B0604020202020204" pitchFamily="34" charset="0"/>
                <a:ea typeface="宋体" panose="02010600030101010101" pitchFamily="2" charset="-122"/>
              </a:endParaRPr>
            </a:p>
          </p:txBody>
        </p:sp>
      </p:grpSp>
      <p:grpSp>
        <p:nvGrpSpPr>
          <p:cNvPr id="3" name="Group 12"/>
          <p:cNvGrpSpPr/>
          <p:nvPr/>
        </p:nvGrpSpPr>
        <p:grpSpPr>
          <a:xfrm>
            <a:off x="6829425" y="2657475"/>
            <a:ext cx="1447800" cy="1833563"/>
            <a:chOff x="4416" y="1584"/>
            <a:chExt cx="912" cy="1155"/>
          </a:xfrm>
        </p:grpSpPr>
        <p:sp>
          <p:nvSpPr>
            <p:cNvPr id="12295" name="Text Box 13"/>
            <p:cNvSpPr txBox="1"/>
            <p:nvPr/>
          </p:nvSpPr>
          <p:spPr>
            <a:xfrm>
              <a:off x="4416" y="1584"/>
              <a:ext cx="912" cy="291"/>
            </a:xfrm>
            <a:prstGeom prst="rect">
              <a:avLst/>
            </a:prstGeom>
            <a:gradFill rotWithShape="1">
              <a:gsLst>
                <a:gs pos="0">
                  <a:srgbClr val="474776"/>
                </a:gs>
                <a:gs pos="100000">
                  <a:schemeClr val="accent1"/>
                </a:gs>
              </a:gsLst>
              <a:lin ang="2700000" scaled="1"/>
              <a:tileRect/>
            </a:gradFill>
            <a:ln w="28575" cap="flat" cmpd="sng">
              <a:solidFill>
                <a:srgbClr val="000000"/>
              </a:solidFill>
              <a:prstDash val="solid"/>
              <a:miter/>
              <a:headEnd type="none" w="med" len="med"/>
              <a:tailEnd type="none" w="med" len="med"/>
            </a:ln>
          </p:spPr>
          <p:txBody>
            <a:bodyPr anchor="t" anchorCtr="0">
              <a:spAutoFit/>
            </a:bodyPr>
            <a:p>
              <a:pPr algn="ctr">
                <a:spcBef>
                  <a:spcPct val="50000"/>
                </a:spcBef>
                <a:buClrTx/>
                <a:buFontTx/>
              </a:pPr>
              <a:r>
                <a:rPr lang="en-US" altLang="zh-CN">
                  <a:latin typeface="Arial" panose="020B0604020202020204" pitchFamily="34" charset="0"/>
                  <a:ea typeface="宋体" panose="02010600030101010101" pitchFamily="2" charset="-122"/>
                </a:rPr>
                <a:t>priA</a:t>
              </a:r>
              <a:endParaRPr lang="en-US" altLang="zh-CN" dirty="0">
                <a:latin typeface="Arial" panose="020B0604020202020204" pitchFamily="34" charset="0"/>
                <a:ea typeface="宋体" panose="02010600030101010101" pitchFamily="2" charset="-122"/>
              </a:endParaRPr>
            </a:p>
          </p:txBody>
        </p:sp>
        <p:sp>
          <p:nvSpPr>
            <p:cNvPr id="12296" name="Text Box 14"/>
            <p:cNvSpPr txBox="1"/>
            <p:nvPr/>
          </p:nvSpPr>
          <p:spPr>
            <a:xfrm>
              <a:off x="4416" y="1872"/>
              <a:ext cx="912" cy="291"/>
            </a:xfrm>
            <a:prstGeom prst="rect">
              <a:avLst/>
            </a:prstGeom>
            <a:gradFill rotWithShape="1">
              <a:gsLst>
                <a:gs pos="0">
                  <a:srgbClr val="182F00"/>
                </a:gs>
                <a:gs pos="100000">
                  <a:srgbClr val="336600"/>
                </a:gs>
              </a:gsLst>
              <a:lin ang="2700000" scaled="1"/>
              <a:tileRect/>
            </a:gradFill>
            <a:ln w="28575" cap="flat" cmpd="sng">
              <a:solidFill>
                <a:srgbClr val="000000"/>
              </a:solidFill>
              <a:prstDash val="solid"/>
              <a:miter/>
              <a:headEnd type="none" w="med" len="med"/>
              <a:tailEnd type="none" w="med" len="med"/>
            </a:ln>
          </p:spPr>
          <p:txBody>
            <a:bodyPr anchor="t" anchorCtr="0">
              <a:spAutoFit/>
            </a:bodyPr>
            <a:p>
              <a:pPr algn="ctr">
                <a:spcBef>
                  <a:spcPct val="50000"/>
                </a:spcBef>
                <a:buClrTx/>
                <a:buFontTx/>
              </a:pPr>
              <a:r>
                <a:rPr lang="en-US" altLang="zh-CN" dirty="0">
                  <a:solidFill>
                    <a:schemeClr val="bg1"/>
                  </a:solidFill>
                  <a:latin typeface="Arial" panose="020B0604020202020204" pitchFamily="34" charset="0"/>
                  <a:ea typeface="宋体" panose="02010600030101010101" pitchFamily="2" charset="-122"/>
                </a:rPr>
                <a:t>pubA</a:t>
              </a:r>
              <a:endParaRPr lang="en-US" altLang="zh-CN" dirty="0">
                <a:solidFill>
                  <a:schemeClr val="bg1"/>
                </a:solidFill>
                <a:latin typeface="Arial" panose="020B0604020202020204" pitchFamily="34" charset="0"/>
                <a:ea typeface="宋体" panose="02010600030101010101" pitchFamily="2" charset="-122"/>
              </a:endParaRPr>
            </a:p>
          </p:txBody>
        </p:sp>
        <p:sp>
          <p:nvSpPr>
            <p:cNvPr id="12297" name="Text Box 15"/>
            <p:cNvSpPr txBox="1"/>
            <p:nvPr/>
          </p:nvSpPr>
          <p:spPr>
            <a:xfrm>
              <a:off x="4416" y="2160"/>
              <a:ext cx="912" cy="291"/>
            </a:xfrm>
            <a:prstGeom prst="rect">
              <a:avLst/>
            </a:prstGeom>
            <a:gradFill rotWithShape="1">
              <a:gsLst>
                <a:gs pos="0">
                  <a:srgbClr val="00765E"/>
                </a:gs>
                <a:gs pos="100000">
                  <a:srgbClr val="00FFCC"/>
                </a:gs>
              </a:gsLst>
              <a:lin ang="2700000" scaled="1"/>
              <a:tileRect/>
            </a:gradFill>
            <a:ln w="28575" cap="flat" cmpd="sng">
              <a:solidFill>
                <a:srgbClr val="000000"/>
              </a:solidFill>
              <a:prstDash val="solid"/>
              <a:miter/>
              <a:headEnd type="none" w="med" len="med"/>
              <a:tailEnd type="none" w="med" len="med"/>
            </a:ln>
          </p:spPr>
          <p:txBody>
            <a:bodyPr anchor="t" anchorCtr="0">
              <a:spAutoFit/>
            </a:bodyPr>
            <a:p>
              <a:pPr algn="ctr">
                <a:spcBef>
                  <a:spcPct val="50000"/>
                </a:spcBef>
                <a:buClrTx/>
                <a:buFontTx/>
              </a:pPr>
              <a:r>
                <a:rPr lang="en-US" altLang="zh-CN" dirty="0">
                  <a:solidFill>
                    <a:srgbClr val="000000"/>
                  </a:solidFill>
                  <a:latin typeface="Arial" panose="020B0604020202020204" pitchFamily="34" charset="0"/>
                  <a:ea typeface="宋体" panose="02010600030101010101" pitchFamily="2" charset="-122"/>
                </a:rPr>
                <a:t>priB</a:t>
              </a:r>
              <a:endParaRPr lang="en-US" altLang="zh-CN" dirty="0">
                <a:solidFill>
                  <a:srgbClr val="000000"/>
                </a:solidFill>
                <a:latin typeface="Arial" panose="020B0604020202020204" pitchFamily="34" charset="0"/>
                <a:ea typeface="宋体" panose="02010600030101010101" pitchFamily="2" charset="-122"/>
              </a:endParaRPr>
            </a:p>
          </p:txBody>
        </p:sp>
        <p:sp>
          <p:nvSpPr>
            <p:cNvPr id="12298" name="Text Box 16"/>
            <p:cNvSpPr txBox="1"/>
            <p:nvPr/>
          </p:nvSpPr>
          <p:spPr>
            <a:xfrm>
              <a:off x="4416" y="2448"/>
              <a:ext cx="912" cy="291"/>
            </a:xfrm>
            <a:prstGeom prst="rect">
              <a:avLst/>
            </a:prstGeom>
            <a:gradFill rotWithShape="1">
              <a:gsLst>
                <a:gs pos="0">
                  <a:srgbClr val="760000"/>
                </a:gs>
                <a:gs pos="100000">
                  <a:srgbClr val="FF0000"/>
                </a:gs>
              </a:gsLst>
              <a:lin ang="2700000" scaled="1"/>
              <a:tileRect/>
            </a:gradFill>
            <a:ln w="28575" cap="flat" cmpd="sng">
              <a:solidFill>
                <a:srgbClr val="000000"/>
              </a:solidFill>
              <a:prstDash val="solid"/>
              <a:miter/>
              <a:headEnd type="none" w="med" len="med"/>
              <a:tailEnd type="none" w="med" len="med"/>
            </a:ln>
          </p:spPr>
          <p:txBody>
            <a:bodyPr anchor="t" anchorCtr="0">
              <a:spAutoFit/>
            </a:bodyPr>
            <a:p>
              <a:pPr algn="ctr">
                <a:spcBef>
                  <a:spcPct val="50000"/>
                </a:spcBef>
                <a:buClrTx/>
                <a:buFontTx/>
              </a:pPr>
              <a:r>
                <a:rPr lang="en-US" altLang="zh-CN" dirty="0">
                  <a:solidFill>
                    <a:schemeClr val="bg1"/>
                  </a:solidFill>
                  <a:latin typeface="Arial" panose="020B0604020202020204" pitchFamily="34" charset="0"/>
                  <a:ea typeface="宋体" panose="02010600030101010101" pitchFamily="2" charset="-122"/>
                </a:rPr>
                <a:t>pubB</a:t>
              </a:r>
              <a:endParaRPr lang="en-US" altLang="zh-CN" dirty="0">
                <a:solidFill>
                  <a:schemeClr val="bg1"/>
                </a:solidFill>
                <a:latin typeface="Arial" panose="020B0604020202020204" pitchFamily="34" charset="0"/>
                <a:ea typeface="宋体" panose="02010600030101010101" pitchFamily="2" charset="-122"/>
              </a:endParaRPr>
            </a:p>
          </p:txBody>
        </p:sp>
      </p:grpSp>
      <p:sp>
        <p:nvSpPr>
          <p:cNvPr id="11" name="Rectangle 11"/>
          <p:cNvSpPr/>
          <p:nvPr/>
        </p:nvSpPr>
        <p:spPr>
          <a:xfrm>
            <a:off x="6372225" y="2276475"/>
            <a:ext cx="2362200" cy="1295400"/>
          </a:xfrm>
          <a:prstGeom prst="rect">
            <a:avLst/>
          </a:prstGeom>
          <a:solidFill>
            <a:srgbClr val="FFFFCC">
              <a:alpha val="49803"/>
            </a:srgbClr>
          </a:solidFill>
          <a:ln w="9525">
            <a:noFill/>
          </a:ln>
        </p:spPr>
        <p:txBody>
          <a:bodyPr wrap="none" anchor="ctr" anchorCtr="0"/>
          <a:p>
            <a:pPr>
              <a:buClrTx/>
              <a:buFontTx/>
            </a:pPr>
            <a:endParaRPr lang="zh-CN" altLang="zh-CN" dirty="0">
              <a:latin typeface="Verdana" panose="020B0604030504040204" pitchFamily="34" charset="0"/>
              <a:ea typeface="宋体" panose="02010600030101010101" pitchFamily="2" charset="-122"/>
            </a:endParaRPr>
          </a:p>
        </p:txBody>
      </p:sp>
      <p:sp>
        <p:nvSpPr>
          <p:cNvPr id="4" name="文本框 3"/>
          <p:cNvSpPr txBox="1"/>
          <p:nvPr/>
        </p:nvSpPr>
        <p:spPr>
          <a:xfrm>
            <a:off x="2657475" y="2060575"/>
            <a:ext cx="1225550" cy="369888"/>
          </a:xfrm>
          <a:prstGeom prst="rect">
            <a:avLst/>
          </a:prstGeom>
          <a:noFill/>
          <a:ln w="9525">
            <a:noFill/>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A ObjA;</a:t>
            </a:r>
            <a:endParaRPr lang="zh-CN" altLang="en-US" dirty="0">
              <a:latin typeface="Arial" panose="020B0604020202020204" pitchFamily="34" charset="0"/>
              <a:ea typeface="宋体" panose="02010600030101010101" pitchFamily="2" charset="-122"/>
            </a:endParaRPr>
          </a:p>
        </p:txBody>
      </p:sp>
      <p:sp>
        <p:nvSpPr>
          <p:cNvPr id="14" name="文本框 13"/>
          <p:cNvSpPr txBox="1"/>
          <p:nvPr/>
        </p:nvSpPr>
        <p:spPr>
          <a:xfrm>
            <a:off x="6940550" y="1920875"/>
            <a:ext cx="1225550" cy="369888"/>
          </a:xfrm>
          <a:prstGeom prst="rect">
            <a:avLst/>
          </a:prstGeom>
          <a:noFill/>
          <a:ln w="9525">
            <a:noFill/>
          </a:ln>
        </p:spPr>
        <p:txBody>
          <a:bodyPr anchor="t" anchorCtr="0">
            <a:spAutoFit/>
          </a:bodyPr>
          <a:p>
            <a:pPr>
              <a:buClrTx/>
              <a:buFontTx/>
            </a:pPr>
            <a:r>
              <a:rPr lang="en-US" altLang="zh-CN" dirty="0">
                <a:latin typeface="Arial" panose="020B0604020202020204" pitchFamily="34" charset="0"/>
                <a:ea typeface="宋体" panose="02010600030101010101" pitchFamily="2" charset="-122"/>
              </a:rPr>
              <a:t>B ObjB;</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4" grpId="0"/>
      <p:bldP spid="14" grpId="0"/>
    </p:bldLst>
  </p:timing>
</p:sld>
</file>

<file path=ppt/tags/tag1.xml><?xml version="1.0" encoding="utf-8"?>
<p:tagLst xmlns:p="http://schemas.openxmlformats.org/presentationml/2006/main">
  <p:tag name="RAINPROBLEM" val="ProblemRemarkBoard"/>
</p:tagLst>
</file>

<file path=ppt/tags/tag10.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 val="ProblemSetting"/>
  <p:tag name="RAINPROBLEMTYPE" val="ShortAnswer"/>
</p:tagLst>
</file>

<file path=ppt/tags/tag15.xml><?xml version="1.0" encoding="utf-8"?>
<p:tagLst xmlns:p="http://schemas.openxmlformats.org/presentationml/2006/main">
  <p:tag name="RAINPROBLEM" val="ShortAnswer"/>
  <p:tag name="PROBLEMSCORE" val="10.0"/>
  <p:tag name="PROBLEMVOICEALLOWED" val="False"/>
  <p:tag name="PROBLEMHASREMARK" val="True"/>
  <p:tag name="PROBLEMREMARK" val="运行结果如下：&#13;Construct B-1&#13;Construct C-1&#13;Construct C-2&#13;Construct A-0&#13;Construct A-4&#13;Construct D-5&#13;Des D-5&#13;Des A-4&#13;Des A-0&#13;Des C-2&#13;Des C-1&#13;Des B-1&#13;"/>
</p:tagLst>
</file>

<file path=ppt/tags/tag16.xml><?xml version="1.0" encoding="utf-8"?>
<p:tagLst xmlns:p="http://schemas.openxmlformats.org/presentationml/2006/main">
  <p:tag name="commondata" val="eyJoZGlkIjoiNzQ3YzYyN2FjYWY5NjgxMmEzMjZhM2E2NjM0MDE0ZmMifQ=="/>
</p:tagLst>
</file>

<file path=ppt/tags/tag2.xml><?xml version="1.0" encoding="utf-8"?>
<p:tagLst xmlns:p="http://schemas.openxmlformats.org/presentationml/2006/main">
  <p:tag name="RAINPROBLEM" val="ProblemSubmit"/>
  <p:tag name="RAINPROBLEMTYPE" val="ShortAnswer"/>
</p:tagLst>
</file>

<file path=ppt/tags/tag3.xml><?xml version="1.0" encoding="utf-8"?>
<p:tagLst xmlns:p="http://schemas.openxmlformats.org/presentationml/2006/main">
  <p:tag name="PROBLEMREMARKTITLE" val="ProblemRemarkBoardTip"/>
</p:tagLst>
</file>

<file path=ppt/tags/tag4.xml><?xml version="1.0" encoding="utf-8"?>
<p:tagLst xmlns:p="http://schemas.openxmlformats.org/presentationml/2006/main">
  <p:tag name="RAINPROBLEM" val="ProblemRemark"/>
</p:tagLst>
</file>

<file path=ppt/tags/tag5.xml><?xml version="1.0" encoding="utf-8"?>
<p:tagLst xmlns:p="http://schemas.openxmlformats.org/presentationml/2006/main">
  <p:tag name="PROBLEMREMARKTITLE" val="ProblemRemarkBoardTitle"/>
</p:tagLst>
</file>

<file path=ppt/tags/tag6.xml><?xml version="1.0" encoding="utf-8"?>
<p:tagLst xmlns:p="http://schemas.openxmlformats.org/presentationml/2006/main">
  <p:tag name="PROBLEMREMARKTITLE" val="ProblemRemarkBoardTitle"/>
</p:tagLst>
</file>

<file path=ppt/tags/tag7.xml><?xml version="1.0" encoding="utf-8"?>
<p:tagLst xmlns:p="http://schemas.openxmlformats.org/presentationml/2006/main">
  <p:tag name="PROBLEMREMARKTITLE" val="ProblemRemarkBoardTitle"/>
</p:tagLst>
</file>

<file path=ppt/tags/tag8.xml><?xml version="1.0" encoding="utf-8"?>
<p:tagLst xmlns:p="http://schemas.openxmlformats.org/presentationml/2006/main">
  <p:tag name="PROBLEMREMARKTITLE" val="ProblemRemarkBoardTitle"/>
</p:tagLst>
</file>

<file path=ppt/tags/tag9.xml><?xml version="1.0" encoding="utf-8"?>
<p:tagLst xmlns:p="http://schemas.openxmlformats.org/presentationml/2006/main">
  <p:tag name="RAINPROBLEMTYPE" val="ProblemTypeMarker"/>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16659</Words>
  <Application>WPS 演示</Application>
  <PresentationFormat>全屏显示(4:3)</PresentationFormat>
  <Paragraphs>927</Paragraphs>
  <Slides>45</Slides>
  <Notes>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45</vt:i4>
      </vt:variant>
    </vt:vector>
  </HeadingPairs>
  <TitlesOfParts>
    <vt:vector size="59" baseType="lpstr">
      <vt:lpstr>Arial</vt:lpstr>
      <vt:lpstr>宋体</vt:lpstr>
      <vt:lpstr>Wingdings</vt:lpstr>
      <vt:lpstr>Arial Black</vt:lpstr>
      <vt:lpstr>Times New Roman</vt:lpstr>
      <vt:lpstr>Calibri</vt:lpstr>
      <vt:lpstr>Verdana</vt:lpstr>
      <vt:lpstr>微软雅黑</vt:lpstr>
      <vt:lpstr>Arial Unicode MS</vt:lpstr>
      <vt:lpstr>PMingLiU</vt:lpstr>
      <vt:lpstr>MingLiU-ExtB</vt:lpstr>
      <vt:lpstr>Comic Sans MS</vt:lpstr>
      <vt:lpstr>Pixel</vt:lpstr>
      <vt:lpstr>1_Pixel</vt:lpstr>
      <vt:lpstr>Chapter 8</vt:lpstr>
      <vt:lpstr>Inheritance继承 (derivation派生)</vt:lpstr>
      <vt:lpstr>Thinking About Bicycles</vt:lpstr>
      <vt:lpstr>PowerPoint 演示文稿</vt:lpstr>
      <vt:lpstr>Reusability</vt:lpstr>
      <vt:lpstr>Terminology</vt:lpstr>
      <vt:lpstr>Class Derivation</vt:lpstr>
      <vt:lpstr>Class Derivation</vt:lpstr>
      <vt:lpstr>PowerPoint 演示文稿</vt:lpstr>
      <vt:lpstr>PowerPoint 演示文稿</vt:lpstr>
      <vt:lpstr>Private vs. Protected Members</vt:lpstr>
      <vt:lpstr>Class Derivation</vt:lpstr>
      <vt:lpstr>PowerPoint 演示文稿</vt:lpstr>
      <vt:lpstr>PowerPoint 演示文稿</vt:lpstr>
      <vt:lpstr>Class Derivation</vt:lpstr>
      <vt:lpstr>PowerPoint 演示文稿</vt:lpstr>
      <vt:lpstr>Not “All” Members Inherited</vt:lpstr>
      <vt:lpstr>Constructors in Derived Classes</vt:lpstr>
      <vt:lpstr>PowerPoint 演示文稿</vt:lpstr>
      <vt:lpstr>Constructors in Derived Classes</vt:lpstr>
      <vt:lpstr>PowerPoint 演示文稿</vt:lpstr>
      <vt:lpstr>PowerPoint 演示文稿</vt:lpstr>
      <vt:lpstr>PowerPoint 演示文稿</vt:lpstr>
      <vt:lpstr>The “Big Three”</vt:lpstr>
      <vt:lpstr>Assignment Operators  and Copy Constructors</vt:lpstr>
      <vt:lpstr>Assignment Operator Example</vt:lpstr>
      <vt:lpstr>Copy Constructor Example</vt:lpstr>
      <vt:lpstr>Redefinition</vt:lpstr>
      <vt:lpstr>PowerPoint 演示文稿</vt:lpstr>
      <vt:lpstr>Redefining vs. Overloading</vt:lpstr>
      <vt:lpstr>Multiple Inheritance</vt:lpstr>
      <vt:lpstr>PowerPoint 演示文稿</vt:lpstr>
      <vt:lpstr>PowerPoint 演示文稿</vt:lpstr>
      <vt:lpstr>Multiple inheritance constructors and destructors</vt:lpstr>
      <vt:lpstr>PowerPoint 演示文稿</vt:lpstr>
      <vt:lpstr>Virtual Base Classes（虚基类）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and Destructors</dc:title>
  <dc:creator>YuChang</dc:creator>
  <cp:lastModifiedBy>Yan</cp:lastModifiedBy>
  <cp:revision>160</cp:revision>
  <dcterms:created xsi:type="dcterms:W3CDTF">2012-10-06T02:20:00Z</dcterms:created>
  <dcterms:modified xsi:type="dcterms:W3CDTF">2024-05-09T08:58:56Z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3BDF45A624A54F699DE4728A76214EBA_12</vt:lpwstr>
  </property>
  <property fmtid="{D5CDD505-2E9C-101B-9397-08002B2CF9AE}" pid="3" name="KSOProductBuildVer">
    <vt:lpwstr>2052-12.1.0.16729</vt:lpwstr>
  </property>
</Properties>
</file>