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460" r:id="rId3"/>
    <p:sldId id="435" r:id="rId4"/>
    <p:sldId id="438" r:id="rId5"/>
    <p:sldId id="486" r:id="rId6"/>
    <p:sldId id="439" r:id="rId7"/>
    <p:sldId id="441" r:id="rId8"/>
    <p:sldId id="442" r:id="rId9"/>
    <p:sldId id="443" r:id="rId10"/>
    <p:sldId id="461" r:id="rId11"/>
    <p:sldId id="446" r:id="rId12"/>
    <p:sldId id="487" r:id="rId13"/>
    <p:sldId id="447" r:id="rId14"/>
    <p:sldId id="488" r:id="rId15"/>
    <p:sldId id="489" r:id="rId16"/>
    <p:sldId id="490" r:id="rId17"/>
    <p:sldId id="491" r:id="rId18"/>
    <p:sldId id="492" r:id="rId19"/>
    <p:sldId id="493" r:id="rId20"/>
    <p:sldId id="452" r:id="rId21"/>
    <p:sldId id="453" r:id="rId22"/>
    <p:sldId id="462" r:id="rId23"/>
    <p:sldId id="454" r:id="rId24"/>
    <p:sldId id="455" r:id="rId25"/>
    <p:sldId id="456" r:id="rId26"/>
    <p:sldId id="457" r:id="rId27"/>
    <p:sldId id="458" r:id="rId28"/>
    <p:sldId id="459" r:id="rId29"/>
  </p:sldIdLst>
  <p:sldSz cx="9144000" cy="6858000" type="screen4x3"/>
  <p:notesSz cx="6858000" cy="9144000"/>
  <p:custDataLst>
    <p:tags r:id="rId3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FF00"/>
    <a:srgbClr val="33CC33"/>
    <a:srgbClr val="FF9900"/>
    <a:srgbClr val="00CC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1" d="100"/>
          <a:sy n="81" d="100"/>
        </p:scale>
        <p:origin x="1498" y="67"/>
      </p:cViewPr>
      <p:guideLst>
        <p:guide orient="horz" pos="2167"/>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0934ABC-C7E3-4CCF-8325-00117D4E1F78}"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9144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8"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995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3995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31" name="Rectangle 16"/>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17"/>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18"/>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zh-CN" dirty="0">
                <a:latin typeface="Arial Black" panose="020B0A04020102020204" pitchFamily="34" charset="0"/>
              </a:rPr>
            </a:fld>
            <a:endParaRPr lang="en-US" altLang="zh-CN"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zh-CN" dirty="0"/>
            </a:fld>
            <a:endParaRPr lang="en-US" altLang="zh-CN" dirty="0">
              <a:latin typeface="Arial" panose="020B0604020202020204" pitchFamily="34" charset="0"/>
            </a:endParaRPr>
          </a:p>
        </p:txBody>
      </p:sp>
      <p:grpSp>
        <p:nvGrpSpPr>
          <p:cNvPr id="1028" name="Group 4"/>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1029"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0" name="Rectangle 15"/>
          <p:cNvSpPr>
            <a:spLocks noGrp="1"/>
          </p:cNvSpPr>
          <p:nvPr>
            <p:ph type="body" idx="1"/>
          </p:nvPr>
        </p:nvSpPr>
        <p:spPr>
          <a:xfrm>
            <a:off x="457200" y="1981200"/>
            <a:ext cx="8229600" cy="38862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92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ctrTitle"/>
          </p:nvPr>
        </p:nvSpPr>
        <p:spPr/>
        <p:txBody>
          <a:bodyPr vert="horz" wrap="square" lIns="91440" tIns="45720" rIns="91440" bIns="45720" anchor="ctr" anchorCtr="0"/>
          <a:p>
            <a:pPr>
              <a:buClrTx/>
              <a:buSzTx/>
              <a:buFontTx/>
            </a:pPr>
            <a:r>
              <a:rPr lang="en-US" altLang="zh-CN" dirty="0">
                <a:solidFill>
                  <a:schemeClr val="bg1"/>
                </a:solidFill>
                <a:latin typeface="+mj-lt"/>
                <a:ea typeface="+mj-ea"/>
                <a:cs typeface="+mj-cs"/>
              </a:rPr>
              <a:t>Chapter 9</a:t>
            </a:r>
            <a:endParaRPr lang="en-US" altLang="zh-CN" dirty="0">
              <a:solidFill>
                <a:schemeClr val="bg1"/>
              </a:solidFill>
              <a:latin typeface="+mj-lt"/>
              <a:ea typeface="+mj-ea"/>
              <a:cs typeface="+mj-cs"/>
            </a:endParaRPr>
          </a:p>
        </p:txBody>
      </p:sp>
      <p:sp>
        <p:nvSpPr>
          <p:cNvPr id="4099" name="副标题 2"/>
          <p:cNvSpPr>
            <a:spLocks noGrp="1"/>
          </p:cNvSpPr>
          <p:nvPr>
            <p:ph type="subTitle" idx="1"/>
          </p:nvPr>
        </p:nvSpPr>
        <p:spPr/>
        <p:txBody>
          <a:bodyPr vert="horz" wrap="square" lIns="91440" tIns="45720" rIns="91440" bIns="45720" anchor="t" anchorCtr="0"/>
          <a:p>
            <a:pPr>
              <a:buSzPct val="75000"/>
            </a:pPr>
            <a:r>
              <a:rPr lang="en-US" altLang="zh-CN" dirty="0">
                <a:latin typeface="+mn-lt"/>
                <a:ea typeface="+mn-ea"/>
                <a:cs typeface="+mn-cs"/>
              </a:rPr>
              <a:t>Polymorphism and Virtual Functions</a:t>
            </a:r>
            <a:endParaRPr lang="zh-CN" altLang="en-US"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ext Box 2"/>
          <p:cNvSpPr txBox="1"/>
          <p:nvPr/>
        </p:nvSpPr>
        <p:spPr>
          <a:xfrm>
            <a:off x="571500" y="495300"/>
            <a:ext cx="6726238" cy="596741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20000"/>
              </a:lnSpc>
              <a:spcBef>
                <a:spcPct val="0"/>
              </a:spcBef>
              <a:buClrTx/>
              <a:buSzTx/>
              <a:buFontTx/>
              <a:buNone/>
            </a:pPr>
            <a:r>
              <a:rPr lang="en-US" altLang="zh-CN" sz="2000" dirty="0"/>
              <a:t>class  Base</a:t>
            </a:r>
            <a:endParaRPr lang="en-US" altLang="zh-CN" sz="2000" dirty="0"/>
          </a:p>
          <a:p>
            <a:pPr marL="0" lvl="0" indent="0" eaLnBrk="1" hangingPunct="1">
              <a:lnSpc>
                <a:spcPct val="120000"/>
              </a:lnSpc>
              <a:spcBef>
                <a:spcPct val="0"/>
              </a:spcBef>
              <a:buClrTx/>
              <a:buSzTx/>
              <a:buFontTx/>
              <a:buNone/>
            </a:pPr>
            <a:r>
              <a:rPr lang="en-US" altLang="zh-CN" sz="2000" dirty="0"/>
              <a:t>{ public : </a:t>
            </a:r>
            <a:r>
              <a:rPr lang="en-US" altLang="zh-CN" sz="2000" b="1" dirty="0">
                <a:solidFill>
                  <a:srgbClr val="FF3300"/>
                </a:solidFill>
              </a:rPr>
              <a:t>virtual</a:t>
            </a:r>
            <a:r>
              <a:rPr lang="en-US" altLang="zh-CN" sz="2000" dirty="0"/>
              <a:t>  </a:t>
            </a:r>
            <a:r>
              <a:rPr lang="en-US" altLang="zh-CN" sz="2000" dirty="0"/>
              <a:t>void  who ( ) { cout &lt;&lt; “base\n” ; } } ;</a:t>
            </a:r>
            <a:endParaRPr lang="en-US" altLang="zh-CN" sz="2000" dirty="0"/>
          </a:p>
          <a:p>
            <a:pPr marL="0" lvl="0" indent="0" eaLnBrk="1" hangingPunct="1">
              <a:lnSpc>
                <a:spcPct val="120000"/>
              </a:lnSpc>
              <a:spcBef>
                <a:spcPct val="0"/>
              </a:spcBef>
              <a:buClrTx/>
              <a:buSzTx/>
              <a:buFontTx/>
              <a:buNone/>
            </a:pPr>
            <a:r>
              <a:rPr lang="en-US" altLang="zh-CN" sz="2000" dirty="0"/>
              <a:t>class  first_d : public  Base</a:t>
            </a:r>
            <a:endParaRPr lang="en-US" altLang="zh-CN" sz="2000" dirty="0"/>
          </a:p>
          <a:p>
            <a:pPr marL="0" lvl="0" indent="0" eaLnBrk="1" hangingPunct="1">
              <a:lnSpc>
                <a:spcPct val="120000"/>
              </a:lnSpc>
              <a:spcBef>
                <a:spcPct val="0"/>
              </a:spcBef>
              <a:buClrTx/>
              <a:buSzTx/>
              <a:buFontTx/>
              <a:buNone/>
            </a:pPr>
            <a:r>
              <a:rPr lang="en-US" altLang="zh-CN" sz="2000" dirty="0"/>
              <a:t>{ public : void  who ( ) { cout &lt;&lt; “First derivation\n” ; } } ;</a:t>
            </a:r>
            <a:endParaRPr lang="en-US" altLang="zh-CN" sz="2000" dirty="0"/>
          </a:p>
          <a:p>
            <a:pPr marL="0" lvl="0" indent="0" eaLnBrk="1" hangingPunct="1">
              <a:lnSpc>
                <a:spcPct val="120000"/>
              </a:lnSpc>
              <a:spcBef>
                <a:spcPct val="0"/>
              </a:spcBef>
              <a:buClrTx/>
              <a:buSzTx/>
              <a:buFontTx/>
              <a:buNone/>
            </a:pPr>
            <a:r>
              <a:rPr lang="en-US" altLang="zh-CN" sz="2000" dirty="0"/>
              <a:t>class  second_d : public  Base</a:t>
            </a:r>
            <a:endParaRPr lang="en-US" altLang="zh-CN" sz="2000" dirty="0"/>
          </a:p>
          <a:p>
            <a:pPr marL="0" lvl="0" indent="0" eaLnBrk="1" hangingPunct="1">
              <a:lnSpc>
                <a:spcPct val="120000"/>
              </a:lnSpc>
              <a:spcBef>
                <a:spcPct val="0"/>
              </a:spcBef>
              <a:buClrTx/>
              <a:buSzTx/>
              <a:buFontTx/>
              <a:buNone/>
            </a:pPr>
            <a:r>
              <a:rPr lang="en-US" altLang="zh-CN" sz="2000" dirty="0"/>
              <a:t>{public : void  who ( ) { cout &lt;&lt; “Second derivation\n” ; } } ;</a:t>
            </a:r>
            <a:endParaRPr lang="en-US" altLang="zh-CN" sz="2000" dirty="0"/>
          </a:p>
          <a:p>
            <a:pPr marL="0" lvl="0" indent="0" eaLnBrk="1" hangingPunct="1">
              <a:lnSpc>
                <a:spcPct val="120000"/>
              </a:lnSpc>
              <a:spcBef>
                <a:spcPct val="0"/>
              </a:spcBef>
              <a:buClrTx/>
              <a:buSzTx/>
              <a:buFontTx/>
              <a:buNone/>
            </a:pPr>
            <a:r>
              <a:rPr lang="en-US" altLang="zh-CN" sz="2000" dirty="0"/>
              <a:t>main ( )</a:t>
            </a:r>
            <a:endParaRPr lang="en-US" altLang="zh-CN" sz="2000" dirty="0"/>
          </a:p>
          <a:p>
            <a:pPr marL="0" lvl="0" indent="0" eaLnBrk="1" hangingPunct="1">
              <a:lnSpc>
                <a:spcPct val="120000"/>
              </a:lnSpc>
              <a:spcBef>
                <a:spcPct val="0"/>
              </a:spcBef>
              <a:buClrTx/>
              <a:buSzTx/>
              <a:buFontTx/>
              <a:buNone/>
            </a:pPr>
            <a:r>
              <a:rPr lang="en-US" altLang="zh-CN" sz="2000" dirty="0"/>
              <a:t>{ Base  base_obj ;        Base  * p ;</a:t>
            </a:r>
            <a:endParaRPr lang="en-US" altLang="zh-CN" sz="2000" dirty="0"/>
          </a:p>
          <a:p>
            <a:pPr marL="0" lvl="0" indent="0" eaLnBrk="1" hangingPunct="1">
              <a:lnSpc>
                <a:spcPct val="120000"/>
              </a:lnSpc>
              <a:spcBef>
                <a:spcPct val="0"/>
              </a:spcBef>
              <a:buClrTx/>
              <a:buSzTx/>
              <a:buFontTx/>
              <a:buNone/>
            </a:pPr>
            <a:r>
              <a:rPr lang="en-US" altLang="zh-CN" sz="2000" dirty="0"/>
              <a:t>  first_d   first_obj ;      second_d   second_obj;</a:t>
            </a:r>
            <a:endParaRPr lang="en-US" altLang="zh-CN" sz="2000" dirty="0"/>
          </a:p>
          <a:p>
            <a:pPr marL="0" lvl="0" indent="0" eaLnBrk="1" hangingPunct="1">
              <a:lnSpc>
                <a:spcPct val="120000"/>
              </a:lnSpc>
              <a:spcBef>
                <a:spcPct val="0"/>
              </a:spcBef>
              <a:buClrTx/>
              <a:buSzTx/>
              <a:buFontTx/>
              <a:buNone/>
            </a:pPr>
            <a:r>
              <a:rPr lang="en-US" altLang="zh-CN" sz="2000" dirty="0"/>
              <a:t>  p = &amp; base_obj ;	// 1</a:t>
            </a:r>
            <a:endParaRPr lang="en-US" altLang="zh-CN" sz="2000" dirty="0"/>
          </a:p>
          <a:p>
            <a:pPr marL="0" lvl="0" indent="0" eaLnBrk="1" hangingPunct="1">
              <a:lnSpc>
                <a:spcPct val="120000"/>
              </a:lnSpc>
              <a:spcBef>
                <a:spcPct val="0"/>
              </a:spcBef>
              <a:buClrTx/>
              <a:buSzTx/>
              <a:buFontTx/>
              <a:buNone/>
            </a:pPr>
            <a:r>
              <a:rPr lang="en-US" altLang="zh-CN" sz="2000" dirty="0"/>
              <a:t>  p -&gt; who ( ) ;		// 2</a:t>
            </a:r>
            <a:endParaRPr lang="en-US" altLang="zh-CN" sz="2000" dirty="0"/>
          </a:p>
          <a:p>
            <a:pPr marL="0" lvl="0" indent="0" eaLnBrk="1" hangingPunct="1">
              <a:lnSpc>
                <a:spcPct val="120000"/>
              </a:lnSpc>
              <a:spcBef>
                <a:spcPct val="0"/>
              </a:spcBef>
              <a:buClrTx/>
              <a:buSzTx/>
              <a:buFontTx/>
              <a:buNone/>
            </a:pPr>
            <a:r>
              <a:rPr lang="en-US" altLang="zh-CN" sz="2000" dirty="0"/>
              <a:t>  p = &amp; first_obj ;	// 3</a:t>
            </a:r>
            <a:endParaRPr lang="en-US" altLang="zh-CN" sz="2000" dirty="0"/>
          </a:p>
          <a:p>
            <a:pPr marL="0" lvl="0" indent="0" eaLnBrk="1" hangingPunct="1">
              <a:lnSpc>
                <a:spcPct val="120000"/>
              </a:lnSpc>
              <a:spcBef>
                <a:spcPct val="0"/>
              </a:spcBef>
              <a:buClrTx/>
              <a:buSzTx/>
              <a:buFontTx/>
              <a:buNone/>
            </a:pPr>
            <a:r>
              <a:rPr lang="en-US" altLang="zh-CN" sz="2000" dirty="0"/>
              <a:t>  p -&gt; who ( ) ;		// 4</a:t>
            </a:r>
            <a:endParaRPr lang="en-US" altLang="zh-CN" sz="2000" dirty="0"/>
          </a:p>
          <a:p>
            <a:pPr marL="0" lvl="0" indent="0" eaLnBrk="1" hangingPunct="1">
              <a:lnSpc>
                <a:spcPct val="120000"/>
              </a:lnSpc>
              <a:spcBef>
                <a:spcPct val="0"/>
              </a:spcBef>
              <a:buClrTx/>
              <a:buSzTx/>
              <a:buFontTx/>
              <a:buNone/>
            </a:pPr>
            <a:r>
              <a:rPr lang="en-US" altLang="zh-CN" sz="2000" dirty="0"/>
              <a:t>  p = &amp; second_obj ;	// 5</a:t>
            </a:r>
            <a:endParaRPr lang="en-US" altLang="zh-CN" sz="2000" dirty="0"/>
          </a:p>
          <a:p>
            <a:pPr marL="0" lvl="0" indent="0" eaLnBrk="1" hangingPunct="1">
              <a:lnSpc>
                <a:spcPct val="120000"/>
              </a:lnSpc>
              <a:spcBef>
                <a:spcPct val="0"/>
              </a:spcBef>
              <a:buClrTx/>
              <a:buSzTx/>
              <a:buFontTx/>
              <a:buNone/>
            </a:pPr>
            <a:r>
              <a:rPr lang="en-US" altLang="zh-CN" sz="2000" dirty="0"/>
              <a:t>  p -&gt; who ( ) ;		// 6</a:t>
            </a:r>
            <a:endParaRPr lang="en-US" altLang="zh-CN" sz="2000" dirty="0"/>
          </a:p>
          <a:p>
            <a:pPr marL="0" lvl="0" indent="0" eaLnBrk="1" hangingPunct="1">
              <a:lnSpc>
                <a:spcPct val="120000"/>
              </a:lnSpc>
              <a:spcBef>
                <a:spcPct val="0"/>
              </a:spcBef>
              <a:buClrTx/>
              <a:buSzTx/>
              <a:buFontTx/>
              <a:buNone/>
            </a:pPr>
            <a:r>
              <a:rPr lang="en-US" altLang="zh-CN" sz="2000" dirty="0"/>
              <a:t>  }</a:t>
            </a:r>
            <a:endParaRPr lang="en-US" altLang="zh-CN" sz="2000" dirty="0"/>
          </a:p>
        </p:txBody>
      </p:sp>
      <p:grpSp>
        <p:nvGrpSpPr>
          <p:cNvPr id="2" name="Group 3"/>
          <p:cNvGrpSpPr/>
          <p:nvPr/>
        </p:nvGrpSpPr>
        <p:grpSpPr>
          <a:xfrm>
            <a:off x="4648200" y="4175125"/>
            <a:ext cx="3719513" cy="1692275"/>
            <a:chOff x="1161" y="614"/>
            <a:chExt cx="3111" cy="1066"/>
          </a:xfrm>
        </p:grpSpPr>
        <p:sp>
          <p:nvSpPr>
            <p:cNvPr id="15364" name="Text Box 4"/>
            <p:cNvSpPr txBox="1"/>
            <p:nvPr/>
          </p:nvSpPr>
          <p:spPr>
            <a:xfrm>
              <a:off x="1186" y="854"/>
              <a:ext cx="3086" cy="826"/>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chemeClr val="bg1"/>
                  </a:solidFill>
                </a:rPr>
                <a:t>base</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First derivation</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Second derivation</a:t>
              </a:r>
              <a:endParaRPr lang="en-US" altLang="zh-CN" sz="2000" b="1" dirty="0">
                <a:solidFill>
                  <a:schemeClr val="bg1"/>
                </a:solidFill>
              </a:endParaRPr>
            </a:p>
          </p:txBody>
        </p:sp>
        <p:sp>
          <p:nvSpPr>
            <p:cNvPr id="15365" name="Rectangle 5"/>
            <p:cNvSpPr/>
            <p:nvPr/>
          </p:nvSpPr>
          <p:spPr>
            <a:xfrm>
              <a:off x="1161" y="614"/>
              <a:ext cx="3111" cy="25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chemeClr val="hlink"/>
                  </a:solidFill>
                </a:rPr>
                <a:t>output</a:t>
              </a:r>
              <a:r>
                <a:rPr lang="zh-CN" altLang="en-US" sz="2000" b="1" dirty="0">
                  <a:solidFill>
                    <a:schemeClr val="hlink"/>
                  </a:solidFill>
                </a:rPr>
                <a:t>：</a:t>
              </a:r>
              <a:endParaRPr lang="zh-CN" altLang="en-US" sz="2000" b="1" dirty="0">
                <a:solidFill>
                  <a:schemeClr val="hlink"/>
                </a:solidFill>
              </a:endParaRPr>
            </a:p>
          </p:txBody>
        </p:sp>
      </p:grpSp>
      <p:sp>
        <p:nvSpPr>
          <p:cNvPr id="40969" name="AutoShape 9"/>
          <p:cNvSpPr>
            <a:spLocks noChangeArrowheads="1"/>
          </p:cNvSpPr>
          <p:nvPr/>
        </p:nvSpPr>
        <p:spPr bwMode="auto">
          <a:xfrm>
            <a:off x="3294063" y="1600200"/>
            <a:ext cx="5073650" cy="1905000"/>
          </a:xfrm>
          <a:prstGeom prst="star32">
            <a:avLst>
              <a:gd name="adj" fmla="val 42741"/>
            </a:avLst>
          </a:prstGeom>
          <a:gradFill rotWithShape="0">
            <a:gsLst>
              <a:gs pos="0">
                <a:srgbClr val="FFFFFF"/>
              </a:gs>
              <a:gs pos="100000">
                <a:srgbClr val="FFFFCC"/>
              </a:gs>
            </a:gsLst>
            <a:path path="shape">
              <a:fillToRect l="50000" t="50000" r="50000" b="50000"/>
            </a:path>
          </a:gradFill>
          <a:ln w="9525">
            <a:solidFill>
              <a:schemeClr val="tx1"/>
            </a:solidFill>
            <a:miter lim="800000"/>
          </a:ln>
          <a:effectLst>
            <a:outerShdw dist="152400" algn="ctr" rotWithShape="0">
              <a:srgbClr val="FFCC00"/>
            </a:outerShdw>
          </a:effec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lnSpc>
                <a:spcPct val="160000"/>
              </a:lnSpc>
              <a:spcBef>
                <a:spcPct val="0"/>
              </a:spcBef>
              <a:buFontTx/>
              <a:buNone/>
              <a:defRPr/>
            </a:pPr>
            <a:r>
              <a:rPr kumimoji="1" lang="zh-CN" altLang="en-US" sz="2000" b="1">
                <a:solidFill>
                  <a:schemeClr val="hlink"/>
                </a:solidFill>
                <a:effectLst>
                  <a:outerShdw blurRad="38100" dist="38100" dir="2700000" algn="tl">
                    <a:srgbClr val="C0C0C0"/>
                  </a:outerShdw>
                </a:effectLst>
                <a:latin typeface="Times New Roman" panose="02020603050405020304" pitchFamily="18" charset="0"/>
              </a:rPr>
              <a:t>随着 </a:t>
            </a:r>
            <a:r>
              <a:rPr kumimoji="1" lang="en-US" altLang="zh-CN" sz="2000" b="1">
                <a:solidFill>
                  <a:schemeClr val="hlink"/>
                </a:solidFill>
                <a:effectLst>
                  <a:outerShdw blurRad="38100" dist="38100" dir="2700000" algn="tl">
                    <a:srgbClr val="C0C0C0"/>
                  </a:outerShdw>
                </a:effectLst>
                <a:latin typeface="Times New Roman" panose="02020603050405020304" pitchFamily="18" charset="0"/>
              </a:rPr>
              <a:t>p </a:t>
            </a:r>
            <a:r>
              <a:rPr kumimoji="1" lang="zh-CN" altLang="en-US" sz="2000" b="1">
                <a:solidFill>
                  <a:schemeClr val="hlink"/>
                </a:solidFill>
                <a:effectLst>
                  <a:outerShdw blurRad="38100" dist="38100" dir="2700000" algn="tl">
                    <a:srgbClr val="C0C0C0"/>
                  </a:outerShdw>
                </a:effectLst>
                <a:latin typeface="Times New Roman" panose="02020603050405020304" pitchFamily="18" charset="0"/>
              </a:rPr>
              <a:t>指针移动 </a:t>
            </a:r>
            <a:r>
              <a:rPr kumimoji="1" lang="en-US" altLang="zh-CN" sz="2000" b="1">
                <a:solidFill>
                  <a:schemeClr val="hlink"/>
                </a:solidFill>
                <a:effectLst>
                  <a:outerShdw blurRad="38100" dist="38100" dir="2700000" algn="tl">
                    <a:srgbClr val="C0C0C0"/>
                  </a:outerShdw>
                </a:effectLst>
                <a:latin typeface="Times New Roman" panose="02020603050405020304" pitchFamily="18" charset="0"/>
              </a:rPr>
              <a:t>,</a:t>
            </a:r>
            <a:endParaRPr kumimoji="1" lang="en-US" altLang="zh-CN" sz="2000" b="1">
              <a:solidFill>
                <a:schemeClr val="hlink"/>
              </a:solidFill>
              <a:effectLst>
                <a:outerShdw blurRad="38100" dist="38100" dir="2700000" algn="tl">
                  <a:srgbClr val="C0C0C0"/>
                </a:outerShdw>
              </a:effectLst>
              <a:latin typeface="Times New Roman" panose="02020603050405020304" pitchFamily="18" charset="0"/>
            </a:endParaRPr>
          </a:p>
          <a:p>
            <a:pPr algn="ctr">
              <a:lnSpc>
                <a:spcPct val="160000"/>
              </a:lnSpc>
              <a:spcBef>
                <a:spcPct val="0"/>
              </a:spcBef>
              <a:buFontTx/>
              <a:buNone/>
              <a:defRPr/>
            </a:pPr>
            <a:r>
              <a:rPr kumimoji="1" lang="zh-CN" altLang="en-US" sz="2000" b="1">
                <a:solidFill>
                  <a:schemeClr val="hlink"/>
                </a:solidFill>
                <a:effectLst>
                  <a:outerShdw blurRad="38100" dist="38100" dir="2700000" algn="tl">
                    <a:srgbClr val="C0C0C0"/>
                  </a:outerShdw>
                </a:effectLst>
                <a:latin typeface="Times New Roman" panose="02020603050405020304" pitchFamily="18" charset="0"/>
              </a:rPr>
              <a:t>动态地实现了“单界面 </a:t>
            </a:r>
            <a:r>
              <a:rPr kumimoji="1" lang="en-US" altLang="zh-CN" sz="2000" b="1">
                <a:solidFill>
                  <a:schemeClr val="hlink"/>
                </a:solidFill>
                <a:effectLst>
                  <a:outerShdw blurRad="38100" dist="38100" dir="2700000" algn="tl">
                    <a:srgbClr val="C0C0C0"/>
                  </a:outerShdw>
                </a:effectLst>
                <a:latin typeface="Times New Roman" panose="02020603050405020304" pitchFamily="18" charset="0"/>
              </a:rPr>
              <a:t>, </a:t>
            </a:r>
            <a:r>
              <a:rPr kumimoji="1" lang="zh-CN" altLang="en-US" sz="2000" b="1">
                <a:solidFill>
                  <a:schemeClr val="hlink"/>
                </a:solidFill>
                <a:effectLst>
                  <a:outerShdw blurRad="38100" dist="38100" dir="2700000" algn="tl">
                    <a:srgbClr val="C0C0C0"/>
                  </a:outerShdw>
                </a:effectLst>
                <a:latin typeface="Times New Roman" panose="02020603050405020304" pitchFamily="18" charset="0"/>
              </a:rPr>
              <a:t>多实现版本”</a:t>
            </a:r>
            <a:endParaRPr kumimoji="1" lang="zh-CN" altLang="en-US" sz="2000" b="1">
              <a:solidFill>
                <a:schemeClr val="hlink"/>
              </a:solidFill>
              <a:effectLst>
                <a:outerShdw blurRad="38100" dist="38100" dir="2700000" algn="tl">
                  <a:srgbClr val="C0C0C0"/>
                </a:outerShdw>
              </a:effectLst>
              <a:latin typeface="Times New Roman" panose="02020603050405020304" pitchFamily="18" charset="0"/>
            </a:endParaRPr>
          </a:p>
          <a:p>
            <a:pPr algn="ctr">
              <a:lnSpc>
                <a:spcPct val="160000"/>
              </a:lnSpc>
              <a:spcBef>
                <a:spcPct val="0"/>
              </a:spcBef>
              <a:buFontTx/>
              <a:buNone/>
              <a:defRPr/>
            </a:pPr>
            <a:endParaRPr kumimoji="1" lang="en-US" altLang="zh-CN" sz="2000" b="1">
              <a:solidFill>
                <a:schemeClr val="hlink"/>
              </a:solidFill>
              <a:effectLst>
                <a:outerShdw blurRad="38100" dist="38100" dir="2700000" algn="tl">
                  <a:srgbClr val="C0C0C0"/>
                </a:outerShdw>
              </a:effectLst>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1000"/>
                                  </p:stCondLst>
                                  <p:childTnLst>
                                    <p:set>
                                      <p:cBhvr>
                                        <p:cTn id="6" dur="1" fill="hold">
                                          <p:stCondLst>
                                            <p:cond delay="0"/>
                                          </p:stCondLst>
                                        </p:cTn>
                                        <p:tgtEl>
                                          <p:spTgt spid="107522"/>
                                        </p:tgtEl>
                                        <p:attrNameLst>
                                          <p:attrName>style.visibility</p:attrName>
                                        </p:attrNameLst>
                                      </p:cBhvr>
                                      <p:to>
                                        <p:strVal val="visible"/>
                                      </p:to>
                                    </p:set>
                                    <p:animEffect transition="in" filter="checkerboard(down)">
                                      <p:cBhvr>
                                        <p:cTn id="7" dur="500"/>
                                        <p:tgtEl>
                                          <p:spTgt spid="10752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down)">
                                      <p:cBhvr>
                                        <p:cTn id="12" dur="500"/>
                                        <p:tgtEl>
                                          <p:spTgt spid="2"/>
                                        </p:tgtEl>
                                      </p:cBhvr>
                                    </p:animEffect>
                                  </p:childTnLst>
                                </p:cTn>
                              </p:par>
                            </p:childTnLst>
                          </p:cTn>
                        </p:par>
                        <p:par>
                          <p:cTn id="13" fill="hold">
                            <p:stCondLst>
                              <p:cond delay="500"/>
                            </p:stCondLst>
                            <p:childTnLst>
                              <p:par>
                                <p:cTn id="14" presetID="4" presetClass="entr" presetSubtype="32" fill="hold" nodeType="afterEffect">
                                  <p:stCondLst>
                                    <p:cond delay="2000"/>
                                  </p:stCondLst>
                                  <p:childTnLst>
                                    <p:set>
                                      <p:cBhvr>
                                        <p:cTn id="15" dur="1" fill="hold">
                                          <p:stCondLst>
                                            <p:cond delay="0"/>
                                          </p:stCondLst>
                                        </p:cTn>
                                        <p:tgtEl>
                                          <p:spTgt spid="40969"/>
                                        </p:tgtEl>
                                        <p:attrNameLst>
                                          <p:attrName>style.visibility</p:attrName>
                                        </p:attrNameLst>
                                      </p:cBhvr>
                                      <p:to>
                                        <p:strVal val="visible"/>
                                      </p:to>
                                    </p:set>
                                    <p:animEffect transition="in" filter="box(out)">
                                      <p:cBhvr>
                                        <p:cTn id="16" dur="500"/>
                                        <p:tgtEl>
                                          <p:spTgt spid="40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2" grpId="0"/>
      <p:bldP spid="4096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Virtual Function</a:t>
            </a:r>
            <a:endParaRPr lang="en-US" altLang="zh-CN"/>
          </a:p>
        </p:txBody>
      </p:sp>
      <p:sp>
        <p:nvSpPr>
          <p:cNvPr id="3" name="内容占位符 2"/>
          <p:cNvSpPr>
            <a:spLocks noGrp="1"/>
          </p:cNvSpPr>
          <p:nvPr>
            <p:ph idx="1"/>
          </p:nvPr>
        </p:nvSpPr>
        <p:spPr/>
        <p:txBody>
          <a:bodyPr/>
          <a:p>
            <a:r>
              <a:rPr lang="zh-CN" altLang="en-US" sz="2400"/>
              <a:t>The essence of the Virtual keyword is to tell the </a:t>
            </a:r>
            <a:r>
              <a:rPr lang="en-US" altLang="zh-CN" sz="2400"/>
              <a:t>c</a:t>
            </a:r>
            <a:r>
              <a:rPr lang="zh-CN" altLang="en-US" sz="2400"/>
              <a:t>ompilation system that functions designated as virtual are compiled in the form of dynamic binding.</a:t>
            </a:r>
            <a:endParaRPr lang="zh-CN" altLang="en-US" sz="2400"/>
          </a:p>
          <a:p>
            <a:r>
              <a:rPr lang="zh-CN" altLang="en-US" sz="2400"/>
              <a:t>Only </a:t>
            </a:r>
            <a:r>
              <a:rPr lang="zh-CN" altLang="en-US" sz="2400" b="1">
                <a:solidFill>
                  <a:srgbClr val="FF0000"/>
                </a:solidFill>
              </a:rPr>
              <a:t>non-static member functions </a:t>
            </a:r>
            <a:r>
              <a:rPr lang="zh-CN" altLang="en-US" sz="2400"/>
              <a:t>of a class can be declared as virtual functions.</a:t>
            </a:r>
            <a:endParaRPr lang="zh-CN" altLang="en-US" sz="2400"/>
          </a:p>
          <a:p>
            <a:r>
              <a:rPr lang="zh-CN" altLang="en-US" sz="2400"/>
              <a:t>When a derived class redefines a virtual function, it must have the same function prototype, including the return type, function name, number of parameters, and the order of parameter types must be the same.</a:t>
            </a:r>
            <a:endParaRPr lang="zh-CN" altLang="en-US" sz="2400"/>
          </a:p>
          <a:p>
            <a:r>
              <a:rPr lang="zh-CN" altLang="en-US" sz="2400"/>
              <a:t>The destructor can be a virtual function, but the constructor cannot be a virtual function</a:t>
            </a:r>
            <a:endParaRPr lang="zh-CN"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3"/>
          <p:cNvSpPr txBox="1"/>
          <p:nvPr/>
        </p:nvSpPr>
        <p:spPr>
          <a:xfrm>
            <a:off x="323850" y="548323"/>
            <a:ext cx="8351838" cy="48926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pPr>
            <a:r>
              <a:rPr lang="en-US" altLang="zh-CN" sz="2400" dirty="0">
                <a:sym typeface="+mn-ea"/>
              </a:rPr>
              <a:t>If a virtual function is defined in the base class, it need not be necessarily redefined in the derived class. In such cases, calls will invoke the base function.</a:t>
            </a:r>
            <a:endParaRPr lang="en-US" altLang="zh-CN" sz="2400" dirty="0"/>
          </a:p>
          <a:p>
            <a:pPr marL="0" lvl="0" indent="0" eaLnBrk="1" hangingPunct="1">
              <a:spcBef>
                <a:spcPct val="50000"/>
              </a:spcBef>
            </a:pPr>
            <a:r>
              <a:rPr lang="zh-CN" altLang="en-US" sz="2400" dirty="0"/>
              <a:t> </a:t>
            </a:r>
            <a:r>
              <a:rPr lang="en-US" altLang="zh-CN" sz="2400" dirty="0"/>
              <a:t>The prototypes of the base class version of a virtual function and all the derived class versions must be identical.</a:t>
            </a:r>
            <a:endParaRPr lang="en-US" altLang="zh-CN" sz="2400" dirty="0"/>
          </a:p>
          <a:p>
            <a:pPr marL="0" lvl="0" indent="0" eaLnBrk="1" hangingPunct="1">
              <a:spcBef>
                <a:spcPct val="50000"/>
              </a:spcBef>
            </a:pPr>
            <a:endParaRPr lang="en-US" altLang="zh-CN" sz="2000" dirty="0"/>
          </a:p>
          <a:p>
            <a:pPr marL="0" lvl="0" indent="0" eaLnBrk="1" hangingPunct="1">
              <a:spcBef>
                <a:spcPct val="50000"/>
              </a:spcBef>
            </a:pPr>
            <a:endParaRPr lang="en-US" altLang="zh-CN" sz="2000" dirty="0"/>
          </a:p>
          <a:p>
            <a:pPr marL="0" lvl="0" indent="0" eaLnBrk="1" hangingPunct="1">
              <a:spcBef>
                <a:spcPct val="50000"/>
              </a:spcBef>
            </a:pPr>
            <a:endParaRPr lang="en-US" altLang="zh-CN" sz="2000" dirty="0"/>
          </a:p>
          <a:p>
            <a:pPr marL="0" lvl="0" indent="0" eaLnBrk="1" hangingPunct="1">
              <a:spcBef>
                <a:spcPct val="50000"/>
              </a:spcBef>
            </a:pPr>
            <a:endParaRPr lang="en-US" altLang="zh-CN" sz="2000" dirty="0"/>
          </a:p>
          <a:p>
            <a:pPr marL="0" lvl="0" indent="0" eaLnBrk="1" hangingPunct="1">
              <a:spcBef>
                <a:spcPct val="50000"/>
              </a:spcBef>
            </a:pPr>
            <a:endParaRPr lang="en-US" altLang="zh-CN" sz="2000" dirty="0"/>
          </a:p>
          <a:p>
            <a:pPr marL="0" lvl="0" indent="0" eaLnBrk="1" hangingPunct="1">
              <a:spcBef>
                <a:spcPct val="50000"/>
              </a:spcBef>
              <a:buNone/>
            </a:pPr>
            <a:endParaRPr lang="en-US" altLang="zh-CN" sz="2000" dirty="0"/>
          </a:p>
        </p:txBody>
      </p:sp>
      <p:sp>
        <p:nvSpPr>
          <p:cNvPr id="2" name="内容占位符 2"/>
          <p:cNvSpPr>
            <a:spLocks noGrp="1"/>
          </p:cNvSpPr>
          <p:nvPr/>
        </p:nvSpPr>
        <p:spPr>
          <a:xfrm>
            <a:off x="73025" y="2784475"/>
            <a:ext cx="8540115" cy="3597910"/>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altLang="zh-CN" sz="2000" b="1" dirty="0">
                <a:solidFill>
                  <a:srgbClr val="0000CC"/>
                </a:solidFill>
              </a:rPr>
              <a:t>     </a:t>
            </a:r>
            <a:r>
              <a:rPr lang="en-US" altLang="zh-CN" sz="1800" b="1" dirty="0">
                <a:solidFill>
                  <a:srgbClr val="0000CC"/>
                </a:solidFill>
              </a:rPr>
              <a:t> </a:t>
            </a:r>
            <a:r>
              <a:rPr lang="en-US" altLang="zh-CN" sz="1800" b="1" dirty="0"/>
              <a:t>class B {</a:t>
            </a:r>
            <a:endParaRPr lang="zh-CN" altLang="zh-CN" sz="1800" b="1" dirty="0"/>
          </a:p>
          <a:p>
            <a:pPr marL="457200" lvl="1" indent="0">
              <a:buNone/>
            </a:pPr>
            <a:r>
              <a:rPr lang="en-US" altLang="zh-CN" sz="1800" b="1" dirty="0"/>
              <a:t>      public:	virtual void </a:t>
            </a:r>
            <a:r>
              <a:rPr lang="en-US" altLang="zh-CN" sz="1800" b="1" dirty="0" err="1"/>
              <a:t>outData</a:t>
            </a:r>
            <a:r>
              <a:rPr lang="en-US" altLang="zh-CN" sz="1800" b="1" dirty="0"/>
              <a:t>(</a:t>
            </a:r>
            <a:r>
              <a:rPr lang="en-US" altLang="zh-CN" sz="1800" b="1" dirty="0" err="1">
                <a:solidFill>
                  <a:srgbClr val="FF0000"/>
                </a:solidFill>
              </a:rPr>
              <a:t>int</a:t>
            </a:r>
            <a:r>
              <a:rPr lang="en-US" altLang="zh-CN" sz="1800" b="1" dirty="0">
                <a:solidFill>
                  <a:srgbClr val="FF0000"/>
                </a:solidFill>
              </a:rPr>
              <a:t> </a:t>
            </a:r>
            <a:r>
              <a:rPr lang="en-US" altLang="zh-CN" sz="1800" b="1" dirty="0"/>
              <a:t>a) </a:t>
            </a:r>
            <a:endParaRPr lang="en-US" altLang="zh-CN" sz="1800" b="1" dirty="0"/>
          </a:p>
          <a:p>
            <a:pPr marL="457200" lvl="1" indent="0">
              <a:buNone/>
            </a:pPr>
            <a:r>
              <a:rPr lang="en-US" altLang="zh-CN" sz="1800" b="1" dirty="0"/>
              <a:t>                   { </a:t>
            </a:r>
            <a:r>
              <a:rPr lang="en-US" altLang="zh-CN" sz="1800" b="1" dirty="0" err="1"/>
              <a:t>cout</a:t>
            </a:r>
            <a:r>
              <a:rPr lang="en-US" altLang="zh-CN" sz="1800" b="1" dirty="0"/>
              <a:t> &lt;&lt;”B”&lt;&lt; a; };</a:t>
            </a:r>
            <a:endParaRPr lang="zh-CN" altLang="zh-CN" sz="1800" b="1" dirty="0"/>
          </a:p>
          <a:p>
            <a:pPr marL="457200" lvl="1" indent="0">
              <a:buNone/>
            </a:pPr>
            <a:r>
              <a:rPr lang="en-US" altLang="zh-CN" sz="1800" b="1" dirty="0"/>
              <a:t>};</a:t>
            </a:r>
            <a:endParaRPr lang="zh-CN" altLang="zh-CN" sz="1800" b="1" dirty="0"/>
          </a:p>
          <a:p>
            <a:pPr marL="457200" lvl="1" indent="0">
              <a:buNone/>
            </a:pPr>
            <a:r>
              <a:rPr lang="en-US" altLang="zh-CN" sz="1800" b="1" dirty="0"/>
              <a:t>class D : public B {</a:t>
            </a:r>
            <a:endParaRPr lang="zh-CN" altLang="zh-CN" sz="1800" b="1" dirty="0"/>
          </a:p>
          <a:p>
            <a:pPr marL="457200" lvl="1" indent="0">
              <a:buNone/>
            </a:pPr>
            <a:r>
              <a:rPr lang="en-US" altLang="zh-CN" sz="1800" b="1" dirty="0"/>
              <a:t>       public:	void  </a:t>
            </a:r>
            <a:r>
              <a:rPr lang="en-US" altLang="zh-CN" sz="1800" b="1" dirty="0" err="1"/>
              <a:t>outData</a:t>
            </a:r>
            <a:r>
              <a:rPr lang="en-US" altLang="zh-CN" sz="1800" b="1" dirty="0"/>
              <a:t>(</a:t>
            </a:r>
            <a:r>
              <a:rPr lang="en-US" altLang="zh-CN" sz="1800" b="1" dirty="0">
                <a:solidFill>
                  <a:srgbClr val="FF0000"/>
                </a:solidFill>
              </a:rPr>
              <a:t>double</a:t>
            </a:r>
            <a:r>
              <a:rPr lang="en-US" altLang="zh-CN" sz="1800" b="1" dirty="0"/>
              <a:t> b) </a:t>
            </a:r>
            <a:endParaRPr lang="en-US" altLang="zh-CN" sz="1800" b="1" dirty="0"/>
          </a:p>
          <a:p>
            <a:pPr marL="457200" lvl="1" indent="0">
              <a:buNone/>
            </a:pPr>
            <a:r>
              <a:rPr lang="en-US" altLang="zh-CN" sz="1800" b="1" dirty="0"/>
              <a:t>                { </a:t>
            </a:r>
            <a:r>
              <a:rPr lang="en-US" altLang="zh-CN" sz="1800" b="1" dirty="0" err="1"/>
              <a:t>cout</a:t>
            </a:r>
            <a:r>
              <a:rPr lang="en-US" altLang="zh-CN" sz="1800" b="1" dirty="0"/>
              <a:t> &lt;&lt; “D”&lt;&lt;b; }</a:t>
            </a:r>
            <a:endParaRPr lang="zh-CN" altLang="zh-CN" sz="1800" b="1" dirty="0"/>
          </a:p>
          <a:p>
            <a:pPr marL="457200" lvl="1" indent="0">
              <a:buNone/>
            </a:pPr>
            <a:r>
              <a:rPr lang="en-US" altLang="zh-CN" sz="1800" b="1" dirty="0"/>
              <a:t>};</a:t>
            </a:r>
            <a:endParaRPr lang="zh-CN" altLang="zh-CN" sz="1800" b="1" dirty="0"/>
          </a:p>
          <a:p>
            <a:pPr marL="457200" lvl="1" algn="l">
              <a:buClrTx/>
              <a:buSzTx/>
              <a:buFontTx/>
              <a:buNone/>
            </a:pPr>
            <a:r>
              <a:rPr lang="en-US" altLang="zh-CN" sz="1800" b="1" dirty="0" err="1">
                <a:cs typeface="+mn-ea"/>
              </a:rPr>
              <a:t>B *p;  D objd;</a:t>
            </a:r>
            <a:endParaRPr lang="en-US" altLang="zh-CN" sz="1800" b="1" dirty="0" err="1">
              <a:cs typeface="+mn-ea"/>
            </a:endParaRPr>
          </a:p>
          <a:p>
            <a:pPr marL="457200" lvl="1" algn="l">
              <a:buClrTx/>
              <a:buSzTx/>
              <a:buFontTx/>
              <a:buNone/>
            </a:pPr>
            <a:r>
              <a:rPr lang="en-US" altLang="zh-CN" sz="1800" b="1" dirty="0" err="1">
                <a:cs typeface="+mn-ea"/>
              </a:rPr>
              <a:t>p=&amp;objd;</a:t>
            </a:r>
            <a:endParaRPr lang="en-US" altLang="zh-CN" sz="1800" b="1" dirty="0" err="1">
              <a:cs typeface="+mn-ea"/>
            </a:endParaRPr>
          </a:p>
          <a:p>
            <a:pPr marL="457200" lvl="1" algn="l">
              <a:buClrTx/>
              <a:buSzTx/>
              <a:buFontTx/>
              <a:buNone/>
            </a:pPr>
            <a:r>
              <a:rPr lang="en-US" altLang="zh-CN" sz="1800" b="1" dirty="0" err="1">
                <a:cs typeface="+mn-ea"/>
              </a:rPr>
              <a:t>p-&gt;outData(2.3);</a:t>
            </a:r>
            <a:endParaRPr lang="en-US" altLang="zh-CN" sz="1800" b="1" dirty="0" err="1">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 calcmode="lin" valueType="num">
                                      <p:cBhvr additive="base">
                                        <p:cTn id="2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95605" y="692785"/>
            <a:ext cx="8229600" cy="4305300"/>
          </a:xfrm>
        </p:spPr>
        <p:txBody>
          <a:bodyPr/>
          <a:p>
            <a:r>
              <a:rPr lang="zh-CN" altLang="en-US" sz="2400"/>
              <a:t>Once a member function is declared as a virtual function, it will always be a virtual function in the inheritance system.</a:t>
            </a:r>
            <a:endParaRPr lang="zh-CN" altLang="en-US" sz="2400"/>
          </a:p>
        </p:txBody>
      </p:sp>
      <p:sp>
        <p:nvSpPr>
          <p:cNvPr id="5" name="Rectangle 3"/>
          <p:cNvSpPr txBox="1">
            <a:spLocks noChangeArrowheads="1"/>
          </p:cNvSpPr>
          <p:nvPr/>
        </p:nvSpPr>
        <p:spPr bwMode="auto">
          <a:xfrm>
            <a:off x="4716269" y="2219011"/>
            <a:ext cx="4215776" cy="302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600" b="1" kern="0" dirty="0"/>
              <a:t>class D: public C{</a:t>
            </a:r>
            <a:endParaRPr lang="en-US" altLang="zh-CN" sz="1600" b="1" kern="0" dirty="0"/>
          </a:p>
          <a:p>
            <a:pPr eaLnBrk="1" hangingPunct="1">
              <a:lnSpc>
                <a:spcPct val="80000"/>
              </a:lnSpc>
              <a:buFontTx/>
              <a:buNone/>
            </a:pPr>
            <a:r>
              <a:rPr lang="en-US" altLang="zh-CN" sz="1600" b="1" kern="0" dirty="0"/>
              <a:t>public:</a:t>
            </a:r>
            <a:endParaRPr lang="en-US" altLang="zh-CN" sz="1600" b="1" kern="0" dirty="0"/>
          </a:p>
          <a:p>
            <a:pPr eaLnBrk="1" hangingPunct="1">
              <a:lnSpc>
                <a:spcPct val="80000"/>
              </a:lnSpc>
              <a:buFontTx/>
              <a:buNone/>
            </a:pPr>
            <a:r>
              <a:rPr lang="en-US" altLang="zh-CN" sz="1600" b="1" kern="0" dirty="0"/>
              <a:t>    void f (</a:t>
            </a:r>
            <a:r>
              <a:rPr lang="en-US" altLang="zh-CN" sz="1600" b="1" kern="0" dirty="0" err="1"/>
              <a:t>int</a:t>
            </a:r>
            <a:r>
              <a:rPr lang="en-US" altLang="zh-CN" sz="1600" b="1" kern="0" dirty="0"/>
              <a:t>){</a:t>
            </a:r>
            <a:r>
              <a:rPr lang="en-US" altLang="zh-CN" sz="1600" b="1" kern="0" dirty="0" err="1"/>
              <a:t>cout</a:t>
            </a:r>
            <a:r>
              <a:rPr lang="en-US" altLang="zh-CN" sz="1600" b="1" kern="0" dirty="0"/>
              <a:t>&lt;&lt;"…D"&lt;&lt;</a:t>
            </a:r>
            <a:r>
              <a:rPr lang="en-US" altLang="zh-CN" sz="1600" b="1" kern="0" dirty="0" err="1"/>
              <a:t>endl</a:t>
            </a:r>
            <a:r>
              <a:rPr lang="en-US" altLang="zh-CN" sz="1600" b="1" kern="0" dirty="0"/>
              <a:t>;}</a:t>
            </a:r>
            <a:endParaRPr lang="en-US" altLang="zh-CN" sz="1600" b="1" kern="0" dirty="0"/>
          </a:p>
          <a:p>
            <a:pPr eaLnBrk="1" hangingPunct="1">
              <a:lnSpc>
                <a:spcPct val="80000"/>
              </a:lnSpc>
              <a:buFontTx/>
              <a:buNone/>
            </a:pPr>
            <a:r>
              <a:rPr lang="en-US" altLang="zh-CN" sz="1600" b="1" kern="0" dirty="0"/>
              <a:t>};</a:t>
            </a:r>
            <a:endParaRPr lang="en-US" altLang="zh-CN" sz="1600" b="1" kern="0" dirty="0"/>
          </a:p>
          <a:p>
            <a:pPr eaLnBrk="1" hangingPunct="1">
              <a:lnSpc>
                <a:spcPct val="80000"/>
              </a:lnSpc>
              <a:buFontTx/>
              <a:buNone/>
            </a:pPr>
            <a:r>
              <a:rPr lang="en-US" altLang="zh-CN" sz="1600" b="1" kern="0" dirty="0"/>
              <a:t>void main(){</a:t>
            </a:r>
            <a:endParaRPr lang="en-US" altLang="zh-CN" sz="1600" b="1" kern="0" dirty="0"/>
          </a:p>
          <a:p>
            <a:pPr eaLnBrk="1" hangingPunct="1">
              <a:lnSpc>
                <a:spcPct val="80000"/>
              </a:lnSpc>
              <a:buFontTx/>
              <a:buNone/>
            </a:pPr>
            <a:r>
              <a:rPr lang="en-US" altLang="zh-CN" sz="1600" b="1" kern="0" dirty="0"/>
              <a:t>    A *</a:t>
            </a:r>
            <a:r>
              <a:rPr lang="en-US" altLang="zh-CN" sz="1600" b="1" kern="0" dirty="0" err="1"/>
              <a:t>pA,a</a:t>
            </a:r>
            <a:r>
              <a:rPr lang="en-US" altLang="zh-CN" sz="1600" b="1" kern="0" dirty="0"/>
              <a:t>;</a:t>
            </a:r>
            <a:endParaRPr lang="en-US" altLang="zh-CN" sz="1600" b="1" kern="0" dirty="0"/>
          </a:p>
          <a:p>
            <a:pPr eaLnBrk="1" hangingPunct="1">
              <a:lnSpc>
                <a:spcPct val="80000"/>
              </a:lnSpc>
              <a:buFontTx/>
              <a:buNone/>
            </a:pPr>
            <a:r>
              <a:rPr lang="en-US" altLang="zh-CN" sz="1600" b="1" kern="0" dirty="0"/>
              <a:t>    B b;    C </a:t>
            </a:r>
            <a:r>
              <a:rPr lang="en-US" altLang="zh-CN" sz="1600" b="1" kern="0" dirty="0" err="1"/>
              <a:t>c</a:t>
            </a:r>
            <a:r>
              <a:rPr lang="en-US" altLang="zh-CN" sz="1600" b="1" kern="0" dirty="0"/>
              <a:t>;    D </a:t>
            </a:r>
            <a:r>
              <a:rPr lang="en-US" altLang="zh-CN" sz="1600" b="1" kern="0" dirty="0" err="1"/>
              <a:t>d</a:t>
            </a:r>
            <a:r>
              <a:rPr lang="en-US" altLang="zh-CN" sz="1600" b="1" kern="0" dirty="0"/>
              <a:t>;</a:t>
            </a:r>
            <a:endParaRPr lang="en-US" altLang="zh-CN" sz="1600" b="1" kern="0" dirty="0"/>
          </a:p>
          <a:p>
            <a:pPr eaLnBrk="1" hangingPunct="1">
              <a:lnSpc>
                <a:spcPct val="80000"/>
              </a:lnSpc>
              <a:buFontTx/>
              <a:buNone/>
            </a:pPr>
            <a:r>
              <a:rPr lang="en-US" altLang="zh-CN" sz="1600" b="1" kern="0" dirty="0"/>
              <a:t>    </a:t>
            </a:r>
            <a:r>
              <a:rPr lang="en-US" altLang="zh-CN" sz="1600" b="1" kern="0" dirty="0" err="1"/>
              <a:t>pA</a:t>
            </a:r>
            <a:r>
              <a:rPr lang="en-US" altLang="zh-CN" sz="1600" b="1" kern="0" dirty="0"/>
              <a:t>=&amp;a;    </a:t>
            </a:r>
            <a:r>
              <a:rPr lang="en-US" altLang="zh-CN" sz="1600" b="1" kern="0" dirty="0" err="1"/>
              <a:t>pA</a:t>
            </a:r>
            <a:r>
              <a:rPr lang="en-US" altLang="zh-CN" sz="1600" b="1" kern="0" dirty="0"/>
              <a:t>-&gt;f(1);	   </a:t>
            </a:r>
            <a:endParaRPr lang="en-US" altLang="zh-CN" sz="1600" b="1" kern="0" dirty="0"/>
          </a:p>
          <a:p>
            <a:pPr eaLnBrk="1" hangingPunct="1">
              <a:lnSpc>
                <a:spcPct val="80000"/>
              </a:lnSpc>
              <a:buFontTx/>
              <a:buNone/>
            </a:pPr>
            <a:r>
              <a:rPr lang="en-US" altLang="zh-CN" sz="1600" b="1" kern="0" dirty="0"/>
              <a:t>    </a:t>
            </a:r>
            <a:r>
              <a:rPr lang="en-US" altLang="zh-CN" sz="1600" b="1" kern="0" dirty="0" err="1"/>
              <a:t>pA</a:t>
            </a:r>
            <a:r>
              <a:rPr lang="en-US" altLang="zh-CN" sz="1600" b="1" kern="0" dirty="0"/>
              <a:t>=&amp;b;    </a:t>
            </a:r>
            <a:r>
              <a:rPr lang="en-US" altLang="zh-CN" sz="1600" b="1" kern="0" dirty="0" err="1"/>
              <a:t>pA</a:t>
            </a:r>
            <a:r>
              <a:rPr lang="en-US" altLang="zh-CN" sz="1600" b="1" kern="0" dirty="0"/>
              <a:t>-&gt;f(1);	   </a:t>
            </a:r>
            <a:endParaRPr lang="en-US" altLang="zh-CN" sz="1600" b="1" kern="0" dirty="0"/>
          </a:p>
          <a:p>
            <a:pPr eaLnBrk="1" hangingPunct="1">
              <a:lnSpc>
                <a:spcPct val="80000"/>
              </a:lnSpc>
              <a:buFontTx/>
              <a:buNone/>
            </a:pPr>
            <a:r>
              <a:rPr lang="en-US" altLang="zh-CN" sz="1600" b="1" kern="0" dirty="0"/>
              <a:t>    </a:t>
            </a:r>
            <a:r>
              <a:rPr lang="en-US" altLang="zh-CN" sz="1600" b="1" kern="0" dirty="0" err="1"/>
              <a:t>pA</a:t>
            </a:r>
            <a:r>
              <a:rPr lang="en-US" altLang="zh-CN" sz="1600" b="1" kern="0" dirty="0"/>
              <a:t>=&amp;c;    </a:t>
            </a:r>
            <a:r>
              <a:rPr lang="en-US" altLang="zh-CN" sz="1600" b="1" kern="0" dirty="0" err="1"/>
              <a:t>pA</a:t>
            </a:r>
            <a:r>
              <a:rPr lang="en-US" altLang="zh-CN" sz="1600" b="1" kern="0" dirty="0"/>
              <a:t>-&gt;f(1);	</a:t>
            </a:r>
            <a:endParaRPr lang="en-US" altLang="zh-CN" sz="1600" b="1" kern="0" dirty="0"/>
          </a:p>
          <a:p>
            <a:pPr eaLnBrk="1" hangingPunct="1">
              <a:lnSpc>
                <a:spcPct val="80000"/>
              </a:lnSpc>
              <a:buFontTx/>
              <a:buNone/>
            </a:pPr>
            <a:r>
              <a:rPr lang="en-US" altLang="zh-CN" sz="1600" b="1" kern="0" dirty="0"/>
              <a:t>    </a:t>
            </a:r>
            <a:r>
              <a:rPr lang="en-US" altLang="zh-CN" sz="1600" b="1" kern="0" dirty="0" err="1"/>
              <a:t>pA</a:t>
            </a:r>
            <a:r>
              <a:rPr lang="en-US" altLang="zh-CN" sz="1600" b="1" kern="0" dirty="0"/>
              <a:t>=&amp;d;    </a:t>
            </a:r>
            <a:r>
              <a:rPr lang="en-US" altLang="zh-CN" sz="1600" b="1" kern="0" dirty="0" err="1"/>
              <a:t>pA</a:t>
            </a:r>
            <a:r>
              <a:rPr lang="en-US" altLang="zh-CN" sz="1600" b="1" kern="0" dirty="0"/>
              <a:t>-&gt;f(1);	</a:t>
            </a:r>
            <a:endParaRPr lang="en-US" altLang="zh-CN" sz="1600" b="1" kern="0" dirty="0"/>
          </a:p>
          <a:p>
            <a:pPr eaLnBrk="1" hangingPunct="1">
              <a:lnSpc>
                <a:spcPct val="80000"/>
              </a:lnSpc>
              <a:buFontTx/>
              <a:buNone/>
            </a:pPr>
            <a:endParaRPr lang="en-US" altLang="zh-CN" sz="1600" b="1" kern="0" dirty="0"/>
          </a:p>
          <a:p>
            <a:pPr eaLnBrk="1" hangingPunct="1">
              <a:lnSpc>
                <a:spcPct val="80000"/>
              </a:lnSpc>
              <a:buFontTx/>
              <a:buNone/>
            </a:pPr>
            <a:r>
              <a:rPr lang="en-US" altLang="zh-CN" sz="1600" b="1" kern="0" dirty="0"/>
              <a:t>}</a:t>
            </a:r>
            <a:endParaRPr lang="en-US" altLang="zh-CN" sz="1600" b="1" kern="0" dirty="0"/>
          </a:p>
        </p:txBody>
      </p:sp>
      <p:sp>
        <p:nvSpPr>
          <p:cNvPr id="4" name="文本框 3"/>
          <p:cNvSpPr txBox="1"/>
          <p:nvPr/>
        </p:nvSpPr>
        <p:spPr>
          <a:xfrm>
            <a:off x="4211955" y="3910965"/>
            <a:ext cx="4572000" cy="1108710"/>
          </a:xfrm>
          <a:prstGeom prst="rect">
            <a:avLst/>
          </a:prstGeom>
          <a:solidFill>
            <a:schemeClr val="bg1"/>
          </a:solidFill>
        </p:spPr>
        <p:txBody>
          <a:bodyPr wrap="square" rtlCol="0" anchor="t">
            <a:noAutofit/>
          </a:bodyPr>
          <a:p>
            <a:pPr marL="342900" lvl="1" indent="-342900" algn="l" eaLnBrk="1" hangingPunct="1">
              <a:lnSpc>
                <a:spcPct val="80000"/>
              </a:lnSpc>
              <a:spcBef>
                <a:spcPct val="20000"/>
              </a:spcBef>
              <a:buClrTx/>
              <a:buSzTx/>
              <a:buFontTx/>
              <a:buNone/>
            </a:pPr>
            <a:r>
              <a:rPr lang="en-US" altLang="zh-CN" sz="2000" b="1" dirty="0">
                <a:sym typeface="+mn-ea"/>
              </a:rPr>
              <a:t>  </a:t>
            </a:r>
            <a:r>
              <a:rPr lang="en-US" altLang="zh-CN" sz="1600" b="1" kern="0" dirty="0">
                <a:latin typeface="+mn-lt"/>
                <a:ea typeface="+mn-ea"/>
                <a:sym typeface="+mn-ea"/>
              </a:rPr>
              <a:t>          </a:t>
            </a:r>
            <a:r>
              <a:rPr lang="en-US" altLang="zh-CN" sz="1600" b="1" kern="0" dirty="0">
                <a:solidFill>
                  <a:srgbClr val="FF0000"/>
                </a:solidFill>
                <a:latin typeface="+mn-lt"/>
                <a:ea typeface="+mn-ea"/>
                <a:sym typeface="+mn-ea"/>
              </a:rPr>
              <a:t>B *pB;</a:t>
            </a:r>
            <a:endParaRPr lang="en-US" altLang="zh-CN" sz="1600" b="1" kern="0" dirty="0">
              <a:solidFill>
                <a:srgbClr val="FF0000"/>
              </a:solidFill>
              <a:latin typeface="+mn-lt"/>
              <a:ea typeface="+mn-ea"/>
              <a:sym typeface="+mn-ea"/>
            </a:endParaRPr>
          </a:p>
          <a:p>
            <a:pPr lvl="1" eaLnBrk="1" hangingPunct="1">
              <a:buFontTx/>
              <a:buNone/>
            </a:pPr>
            <a:r>
              <a:rPr lang="en-US" altLang="zh-CN" sz="1600" b="1" dirty="0" err="1">
                <a:solidFill>
                  <a:srgbClr val="FF0000"/>
                </a:solidFill>
                <a:sym typeface="+mn-ea"/>
              </a:rPr>
              <a:t>    pB</a:t>
            </a:r>
            <a:r>
              <a:rPr lang="en-US" altLang="zh-CN" sz="1600" b="1" dirty="0">
                <a:solidFill>
                  <a:srgbClr val="FF0000"/>
                </a:solidFill>
                <a:sym typeface="+mn-ea"/>
              </a:rPr>
              <a:t>=&amp;b;  </a:t>
            </a:r>
            <a:r>
              <a:rPr lang="en-US" altLang="zh-CN" sz="1600" b="1" dirty="0" err="1">
                <a:solidFill>
                  <a:srgbClr val="FF0000"/>
                </a:solidFill>
                <a:sym typeface="+mn-ea"/>
              </a:rPr>
              <a:t>pB</a:t>
            </a:r>
            <a:r>
              <a:rPr lang="en-US" altLang="zh-CN" sz="1600" b="1" dirty="0">
                <a:solidFill>
                  <a:srgbClr val="FF0000"/>
                </a:solidFill>
                <a:sym typeface="+mn-ea"/>
              </a:rPr>
              <a:t>-&gt;f(1);	</a:t>
            </a:r>
            <a:endParaRPr lang="en-US" altLang="zh-CN" sz="1600" b="1" dirty="0">
              <a:solidFill>
                <a:srgbClr val="FF0000"/>
              </a:solidFill>
            </a:endParaRPr>
          </a:p>
          <a:p>
            <a:pPr lvl="1" eaLnBrk="1" hangingPunct="1">
              <a:buFontTx/>
              <a:buNone/>
            </a:pPr>
            <a:r>
              <a:rPr lang="en-US" altLang="zh-CN" sz="1600" b="1" dirty="0">
                <a:solidFill>
                  <a:srgbClr val="FF0000"/>
                </a:solidFill>
                <a:sym typeface="+mn-ea"/>
              </a:rPr>
              <a:t>    </a:t>
            </a:r>
            <a:r>
              <a:rPr lang="en-US" altLang="zh-CN" sz="1600" b="1" dirty="0" err="1">
                <a:solidFill>
                  <a:srgbClr val="FF0000"/>
                </a:solidFill>
                <a:sym typeface="+mn-ea"/>
              </a:rPr>
              <a:t>pB</a:t>
            </a:r>
            <a:r>
              <a:rPr lang="en-US" altLang="zh-CN" sz="1600" b="1" dirty="0">
                <a:solidFill>
                  <a:srgbClr val="FF0000"/>
                </a:solidFill>
                <a:sym typeface="+mn-ea"/>
              </a:rPr>
              <a:t>=&amp;c;  </a:t>
            </a:r>
            <a:r>
              <a:rPr lang="en-US" altLang="zh-CN" sz="1600" b="1" dirty="0" err="1">
                <a:solidFill>
                  <a:srgbClr val="FF0000"/>
                </a:solidFill>
                <a:sym typeface="+mn-ea"/>
              </a:rPr>
              <a:t>pB</a:t>
            </a:r>
            <a:r>
              <a:rPr lang="en-US" altLang="zh-CN" sz="1600" b="1" dirty="0">
                <a:solidFill>
                  <a:srgbClr val="FF0000"/>
                </a:solidFill>
                <a:sym typeface="+mn-ea"/>
              </a:rPr>
              <a:t>-&gt;f(1);	</a:t>
            </a:r>
            <a:endParaRPr lang="en-US" altLang="zh-CN" sz="1600" b="1" dirty="0">
              <a:solidFill>
                <a:srgbClr val="FF0000"/>
              </a:solidFill>
            </a:endParaRPr>
          </a:p>
          <a:p>
            <a:pPr lvl="1" eaLnBrk="1" hangingPunct="1">
              <a:buFontTx/>
              <a:buNone/>
            </a:pPr>
            <a:r>
              <a:rPr lang="en-US" altLang="zh-CN" sz="1600" b="1" dirty="0">
                <a:solidFill>
                  <a:srgbClr val="FF0000"/>
                </a:solidFill>
                <a:sym typeface="+mn-ea"/>
              </a:rPr>
              <a:t>    </a:t>
            </a:r>
            <a:r>
              <a:rPr lang="en-US" altLang="zh-CN" sz="1600" b="1" dirty="0" err="1">
                <a:solidFill>
                  <a:srgbClr val="FF0000"/>
                </a:solidFill>
                <a:sym typeface="+mn-ea"/>
              </a:rPr>
              <a:t>pB</a:t>
            </a:r>
            <a:r>
              <a:rPr lang="en-US" altLang="zh-CN" sz="1600" b="1" dirty="0">
                <a:solidFill>
                  <a:srgbClr val="FF0000"/>
                </a:solidFill>
                <a:sym typeface="+mn-ea"/>
              </a:rPr>
              <a:t>=&amp;d;  </a:t>
            </a:r>
            <a:r>
              <a:rPr lang="en-US" altLang="zh-CN" sz="1600" b="1" dirty="0" err="1">
                <a:solidFill>
                  <a:srgbClr val="FF0000"/>
                </a:solidFill>
                <a:sym typeface="+mn-ea"/>
              </a:rPr>
              <a:t>pB</a:t>
            </a:r>
            <a:r>
              <a:rPr lang="en-US" altLang="zh-CN" sz="1600" b="1" dirty="0">
                <a:solidFill>
                  <a:srgbClr val="FF0000"/>
                </a:solidFill>
                <a:sym typeface="+mn-ea"/>
              </a:rPr>
              <a:t>-&gt;f(1);</a:t>
            </a:r>
            <a:endParaRPr lang="en-US" altLang="zh-CN" sz="1600" b="1" dirty="0">
              <a:solidFill>
                <a:srgbClr val="FF0000"/>
              </a:solidFill>
              <a:sym typeface="+mn-ea"/>
            </a:endParaRPr>
          </a:p>
        </p:txBody>
      </p:sp>
      <p:sp>
        <p:nvSpPr>
          <p:cNvPr id="7" name="Rectangle 3"/>
          <p:cNvSpPr>
            <a:spLocks noGrp="1" noChangeArrowheads="1"/>
          </p:cNvSpPr>
          <p:nvPr/>
        </p:nvSpPr>
        <p:spPr>
          <a:xfrm>
            <a:off x="107505" y="2219289"/>
            <a:ext cx="4680519" cy="4661363"/>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eaLnBrk="1" hangingPunct="1">
              <a:lnSpc>
                <a:spcPct val="80000"/>
              </a:lnSpc>
              <a:buNone/>
            </a:pPr>
            <a:r>
              <a:rPr lang="en-US" altLang="zh-CN" sz="1600" b="1" dirty="0"/>
              <a:t>#include &lt;</a:t>
            </a:r>
            <a:r>
              <a:rPr lang="en-US" altLang="zh-CN" sz="1600" b="1" dirty="0" err="1"/>
              <a:t>iostream</a:t>
            </a:r>
            <a:r>
              <a:rPr lang="en-US" altLang="zh-CN" sz="1600" b="1" dirty="0"/>
              <a:t>&gt;</a:t>
            </a:r>
            <a:endParaRPr lang="en-US" altLang="zh-CN" sz="1600" b="1" dirty="0"/>
          </a:p>
          <a:p>
            <a:pPr marL="0" indent="0" eaLnBrk="1" hangingPunct="1">
              <a:lnSpc>
                <a:spcPct val="80000"/>
              </a:lnSpc>
              <a:buNone/>
            </a:pPr>
            <a:r>
              <a:rPr lang="en-US" altLang="zh-CN" sz="1600" b="1" dirty="0"/>
              <a:t>#include&lt;string&gt;</a:t>
            </a:r>
            <a:endParaRPr lang="en-US" altLang="zh-CN" sz="1600" b="1" dirty="0"/>
          </a:p>
          <a:p>
            <a:pPr marL="0" indent="0" eaLnBrk="1" hangingPunct="1">
              <a:lnSpc>
                <a:spcPct val="80000"/>
              </a:lnSpc>
              <a:buNone/>
            </a:pPr>
            <a:r>
              <a:rPr lang="en-US" altLang="zh-CN" sz="1600" b="1" dirty="0"/>
              <a:t>using namespace </a:t>
            </a:r>
            <a:r>
              <a:rPr lang="en-US" altLang="zh-CN" sz="1600" b="1" dirty="0" err="1"/>
              <a:t>std</a:t>
            </a:r>
            <a:r>
              <a:rPr lang="en-US" altLang="zh-CN" sz="1600" b="1" dirty="0"/>
              <a:t>;</a:t>
            </a:r>
            <a:endParaRPr lang="en-US" altLang="zh-CN" sz="1600" b="1" dirty="0"/>
          </a:p>
          <a:p>
            <a:pPr marL="0" indent="0" eaLnBrk="1" hangingPunct="1">
              <a:lnSpc>
                <a:spcPct val="80000"/>
              </a:lnSpc>
              <a:buNone/>
            </a:pPr>
            <a:r>
              <a:rPr lang="en-US" altLang="zh-CN" sz="1600" b="1" dirty="0"/>
              <a:t>class A { </a:t>
            </a:r>
            <a:endParaRPr lang="en-US" altLang="zh-CN" sz="1600" b="1" dirty="0"/>
          </a:p>
          <a:p>
            <a:pPr marL="0" indent="0" eaLnBrk="1" hangingPunct="1">
              <a:lnSpc>
                <a:spcPct val="80000"/>
              </a:lnSpc>
              <a:buNone/>
            </a:pPr>
            <a:r>
              <a:rPr lang="en-US" altLang="zh-CN" sz="1600" b="1" dirty="0"/>
              <a:t>public: </a:t>
            </a:r>
            <a:endParaRPr lang="en-US" altLang="zh-CN" sz="1600" b="1" dirty="0"/>
          </a:p>
          <a:p>
            <a:pPr marL="0" indent="0" eaLnBrk="1" hangingPunct="1">
              <a:lnSpc>
                <a:spcPct val="80000"/>
              </a:lnSpc>
              <a:buNone/>
            </a:pPr>
            <a:r>
              <a:rPr lang="en-US" altLang="zh-CN" sz="1600" b="1" dirty="0"/>
              <a:t>    void f(</a:t>
            </a:r>
            <a:r>
              <a:rPr lang="en-US" altLang="zh-CN" sz="1600" b="1" dirty="0" err="1"/>
              <a:t>int</a:t>
            </a:r>
            <a:r>
              <a:rPr lang="en-US" altLang="zh-CN" sz="1600" b="1" dirty="0"/>
              <a:t> </a:t>
            </a:r>
            <a:r>
              <a:rPr lang="en-US" altLang="zh-CN" sz="1600" b="1" dirty="0" err="1"/>
              <a:t>i</a:t>
            </a:r>
            <a:r>
              <a:rPr lang="en-US" altLang="zh-CN" sz="1600" b="1" dirty="0"/>
              <a:t>){</a:t>
            </a:r>
            <a:r>
              <a:rPr lang="en-US" altLang="zh-CN" sz="1600" b="1" dirty="0" err="1"/>
              <a:t>cout</a:t>
            </a:r>
            <a:r>
              <a:rPr lang="en-US" altLang="zh-CN" sz="1600" b="1" dirty="0"/>
              <a:t>&lt;&lt;“…A”&lt;&lt;</a:t>
            </a:r>
            <a:r>
              <a:rPr lang="en-US" altLang="zh-CN" sz="1600" b="1" dirty="0" err="1"/>
              <a:t>endl</a:t>
            </a:r>
            <a:r>
              <a:rPr lang="en-US" altLang="zh-CN" sz="1600" b="1" dirty="0"/>
              <a:t>;};               	};</a:t>
            </a:r>
            <a:endParaRPr lang="en-US" altLang="zh-CN" sz="1600" b="1" dirty="0"/>
          </a:p>
          <a:p>
            <a:pPr marL="0" indent="0" eaLnBrk="1" hangingPunct="1">
              <a:lnSpc>
                <a:spcPct val="80000"/>
              </a:lnSpc>
              <a:buNone/>
            </a:pPr>
            <a:endParaRPr lang="en-US" altLang="zh-CN" sz="1600" b="1" dirty="0"/>
          </a:p>
          <a:p>
            <a:pPr marL="0" indent="0" eaLnBrk="1" hangingPunct="1">
              <a:lnSpc>
                <a:spcPct val="80000"/>
              </a:lnSpc>
              <a:buNone/>
            </a:pPr>
            <a:r>
              <a:rPr lang="en-US" altLang="zh-CN" sz="1600" b="1" dirty="0"/>
              <a:t>class B: public A { </a:t>
            </a:r>
            <a:endParaRPr lang="en-US" altLang="zh-CN" sz="1600" b="1" dirty="0"/>
          </a:p>
          <a:p>
            <a:pPr marL="0" indent="0" eaLnBrk="1" hangingPunct="1">
              <a:lnSpc>
                <a:spcPct val="80000"/>
              </a:lnSpc>
              <a:buNone/>
            </a:pPr>
            <a:r>
              <a:rPr lang="en-US" altLang="zh-CN" sz="1600" b="1" dirty="0"/>
              <a:t>public:</a:t>
            </a:r>
            <a:endParaRPr lang="en-US" altLang="zh-CN" sz="1600" b="1" dirty="0"/>
          </a:p>
          <a:p>
            <a:pPr marL="0" indent="0" eaLnBrk="1" hangingPunct="1">
              <a:lnSpc>
                <a:spcPct val="80000"/>
              </a:lnSpc>
              <a:buNone/>
            </a:pPr>
            <a:r>
              <a:rPr lang="en-US" altLang="zh-CN" sz="1600" b="1" dirty="0">
                <a:solidFill>
                  <a:srgbClr val="FF0000"/>
                </a:solidFill>
              </a:rPr>
              <a:t>    virtual</a:t>
            </a:r>
            <a:r>
              <a:rPr lang="en-US" altLang="zh-CN" sz="1600" b="1" dirty="0"/>
              <a:t> void f(</a:t>
            </a:r>
            <a:r>
              <a:rPr lang="en-US" altLang="zh-CN" sz="1600" b="1" dirty="0" err="1"/>
              <a:t>int</a:t>
            </a:r>
            <a:r>
              <a:rPr lang="en-US" altLang="zh-CN" sz="1600" b="1" dirty="0"/>
              <a:t> </a:t>
            </a:r>
            <a:r>
              <a:rPr lang="en-US" altLang="zh-CN" sz="1600" b="1" dirty="0" err="1"/>
              <a:t>i</a:t>
            </a:r>
            <a:r>
              <a:rPr lang="en-US" altLang="zh-CN" sz="1600" b="1" dirty="0"/>
              <a:t>){</a:t>
            </a:r>
            <a:r>
              <a:rPr lang="en-US" altLang="zh-CN" sz="1600" b="1" dirty="0" err="1"/>
              <a:t>cout</a:t>
            </a:r>
            <a:r>
              <a:rPr lang="en-US" altLang="zh-CN" sz="1600" b="1" dirty="0"/>
              <a:t>&lt;&lt;"…B"&lt;&lt;</a:t>
            </a:r>
            <a:r>
              <a:rPr lang="en-US" altLang="zh-CN" sz="1600" b="1" dirty="0" err="1"/>
              <a:t>endl</a:t>
            </a:r>
            <a:r>
              <a:rPr lang="en-US" altLang="zh-CN" sz="1600" b="1" dirty="0"/>
              <a:t>;}      	</a:t>
            </a:r>
            <a:endParaRPr lang="en-US" altLang="zh-CN" sz="1600" b="1" dirty="0">
              <a:solidFill>
                <a:srgbClr val="FF0000"/>
              </a:solidFill>
            </a:endParaRPr>
          </a:p>
          <a:p>
            <a:pPr marL="0" indent="0" eaLnBrk="1" hangingPunct="1">
              <a:lnSpc>
                <a:spcPct val="80000"/>
              </a:lnSpc>
              <a:buNone/>
            </a:pPr>
            <a:r>
              <a:rPr lang="en-US" altLang="zh-CN" sz="1600" b="1" dirty="0"/>
              <a:t>};</a:t>
            </a:r>
            <a:endParaRPr lang="en-US" altLang="zh-CN" sz="1600" b="1" dirty="0"/>
          </a:p>
          <a:p>
            <a:pPr marL="0" indent="0" eaLnBrk="1" hangingPunct="1">
              <a:lnSpc>
                <a:spcPct val="80000"/>
              </a:lnSpc>
              <a:buNone/>
            </a:pPr>
            <a:r>
              <a:rPr lang="en-US" altLang="zh-CN" sz="1600" b="1" dirty="0"/>
              <a:t>class C: public B {</a:t>
            </a:r>
            <a:endParaRPr lang="en-US" altLang="zh-CN" sz="1600" b="1" dirty="0"/>
          </a:p>
          <a:p>
            <a:pPr marL="0" indent="0" eaLnBrk="1" hangingPunct="1">
              <a:lnSpc>
                <a:spcPct val="80000"/>
              </a:lnSpc>
              <a:buNone/>
            </a:pPr>
            <a:r>
              <a:rPr lang="en-US" altLang="zh-CN" sz="1600" b="1" dirty="0"/>
              <a:t>public: </a:t>
            </a:r>
            <a:endParaRPr lang="en-US" altLang="zh-CN" sz="1600" b="1" dirty="0"/>
          </a:p>
          <a:p>
            <a:pPr marL="0" indent="0" eaLnBrk="1" hangingPunct="1">
              <a:lnSpc>
                <a:spcPct val="80000"/>
              </a:lnSpc>
              <a:buNone/>
            </a:pPr>
            <a:r>
              <a:rPr lang="en-US" altLang="zh-CN" sz="1600" b="1" dirty="0"/>
              <a:t>    void f(</a:t>
            </a:r>
            <a:r>
              <a:rPr lang="en-US" altLang="zh-CN" sz="1600" b="1" dirty="0" err="1"/>
              <a:t>int</a:t>
            </a:r>
            <a:r>
              <a:rPr lang="en-US" altLang="zh-CN" sz="1600" b="1" dirty="0"/>
              <a:t> </a:t>
            </a:r>
            <a:r>
              <a:rPr lang="en-US" altLang="zh-CN" sz="1600" b="1" dirty="0" err="1"/>
              <a:t>i</a:t>
            </a:r>
            <a:r>
              <a:rPr lang="en-US" altLang="zh-CN" sz="1600" b="1" dirty="0"/>
              <a:t>){</a:t>
            </a:r>
            <a:r>
              <a:rPr lang="en-US" altLang="zh-CN" sz="1600" b="1" dirty="0" err="1"/>
              <a:t>cout</a:t>
            </a:r>
            <a:r>
              <a:rPr lang="en-US" altLang="zh-CN" sz="1600" b="1" dirty="0"/>
              <a:t>&lt;&lt;“…C”&lt;&lt;</a:t>
            </a:r>
            <a:r>
              <a:rPr lang="en-US" altLang="zh-CN" sz="1600" b="1" dirty="0" err="1"/>
              <a:t>endl</a:t>
            </a:r>
            <a:r>
              <a:rPr lang="en-US" altLang="zh-CN" sz="1600" b="1" dirty="0"/>
              <a:t>;}                   	</a:t>
            </a:r>
            <a:endParaRPr lang="en-US" altLang="zh-CN" sz="1600" b="1" dirty="0">
              <a:solidFill>
                <a:srgbClr val="FF0000"/>
              </a:solidFill>
            </a:endParaRPr>
          </a:p>
          <a:p>
            <a:pPr marL="0" indent="0" eaLnBrk="1" hangingPunct="1">
              <a:lnSpc>
                <a:spcPct val="80000"/>
              </a:lnSpc>
              <a:buNone/>
            </a:pPr>
            <a:r>
              <a:rPr lang="en-US" altLang="zh-CN" sz="1600" b="1" dirty="0"/>
              <a:t>};</a:t>
            </a:r>
            <a:endParaRPr lang="en-US" altLang="zh-CN" sz="16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animEffect transition="in" filter="fade">
                                      <p:cBhvr>
                                        <p:cTn id="52" dur="1000"/>
                                        <p:tgtEl>
                                          <p:spTgt spid="5">
                                            <p:txEl>
                                              <p:pRg st="9" end="9"/>
                                            </p:txEl>
                                          </p:spTgt>
                                        </p:tgtEl>
                                      </p:cBhvr>
                                    </p:animEffect>
                                    <p:anim calcmode="lin" valueType="num">
                                      <p:cBhvr>
                                        <p:cTn id="5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0" end="10"/>
                                            </p:txEl>
                                          </p:spTgt>
                                        </p:tgtEl>
                                        <p:attrNameLst>
                                          <p:attrName>style.visibility</p:attrName>
                                        </p:attrNameLst>
                                      </p:cBhvr>
                                      <p:to>
                                        <p:strVal val="visible"/>
                                      </p:to>
                                    </p:set>
                                    <p:animEffect transition="in" filter="fade">
                                      <p:cBhvr>
                                        <p:cTn id="57" dur="1000"/>
                                        <p:tgtEl>
                                          <p:spTgt spid="5">
                                            <p:txEl>
                                              <p:pRg st="10" end="10"/>
                                            </p:txEl>
                                          </p:spTgt>
                                        </p:tgtEl>
                                      </p:cBhvr>
                                    </p:animEffect>
                                    <p:anim calcmode="lin" valueType="num">
                                      <p:cBhvr>
                                        <p:cTn id="5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12" end="12"/>
                                            </p:txEl>
                                          </p:spTgt>
                                        </p:tgtEl>
                                        <p:attrNameLst>
                                          <p:attrName>style.visibility</p:attrName>
                                        </p:attrNameLst>
                                      </p:cBhvr>
                                      <p:to>
                                        <p:strVal val="visible"/>
                                      </p:to>
                                    </p:set>
                                    <p:animEffect transition="in" filter="fade">
                                      <p:cBhvr>
                                        <p:cTn id="62" dur="1000"/>
                                        <p:tgtEl>
                                          <p:spTgt spid="5">
                                            <p:txEl>
                                              <p:pRg st="12" end="12"/>
                                            </p:txEl>
                                          </p:spTgt>
                                        </p:tgtEl>
                                      </p:cBhvr>
                                    </p:animEffect>
                                    <p:anim calcmode="lin" valueType="num">
                                      <p:cBhvr>
                                        <p:cTn id="6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7">
                                            <p:txEl>
                                              <p:pRg st="0" end="0"/>
                                            </p:txEl>
                                          </p:spTgt>
                                        </p:tgtEl>
                                        <p:attrNameLst>
                                          <p:attrName>style.visibility</p:attrName>
                                        </p:attrNameLst>
                                      </p:cBhvr>
                                      <p:to>
                                        <p:strVal val="visible"/>
                                      </p:to>
                                    </p:set>
                                    <p:animEffect transition="in" filter="fade">
                                      <p:cBhvr>
                                        <p:cTn id="73" dur="1000"/>
                                        <p:tgtEl>
                                          <p:spTgt spid="7">
                                            <p:txEl>
                                              <p:pRg st="0" end="0"/>
                                            </p:txEl>
                                          </p:spTgt>
                                        </p:tgtEl>
                                      </p:cBhvr>
                                    </p:animEffect>
                                    <p:anim calcmode="lin" valueType="num">
                                      <p:cBhvr>
                                        <p:cTn id="7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75" dur="1000" fill="hold"/>
                                        <p:tgtEl>
                                          <p:spTgt spid="7">
                                            <p:txEl>
                                              <p:pRg st="0" end="0"/>
                                            </p:txEl>
                                          </p:spTgt>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7">
                                            <p:txEl>
                                              <p:pRg st="1" end="1"/>
                                            </p:txEl>
                                          </p:spTgt>
                                        </p:tgtEl>
                                        <p:attrNameLst>
                                          <p:attrName>style.visibility</p:attrName>
                                        </p:attrNameLst>
                                      </p:cBhvr>
                                      <p:to>
                                        <p:strVal val="visible"/>
                                      </p:to>
                                    </p:set>
                                    <p:animEffect transition="in" filter="fade">
                                      <p:cBhvr>
                                        <p:cTn id="78" dur="1000"/>
                                        <p:tgtEl>
                                          <p:spTgt spid="7">
                                            <p:txEl>
                                              <p:pRg st="1" end="1"/>
                                            </p:txEl>
                                          </p:spTgt>
                                        </p:tgtEl>
                                      </p:cBhvr>
                                    </p:animEffect>
                                    <p:anim calcmode="lin" valueType="num">
                                      <p:cBhvr>
                                        <p:cTn id="79"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80" dur="1000" fill="hold"/>
                                        <p:tgtEl>
                                          <p:spTgt spid="7">
                                            <p:txEl>
                                              <p:pRg st="1" end="1"/>
                                            </p:txEl>
                                          </p:spTgt>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animEffect transition="in" filter="fade">
                                      <p:cBhvr>
                                        <p:cTn id="83" dur="1000"/>
                                        <p:tgtEl>
                                          <p:spTgt spid="7">
                                            <p:txEl>
                                              <p:pRg st="2" end="2"/>
                                            </p:txEl>
                                          </p:spTgt>
                                        </p:tgtEl>
                                      </p:cBhvr>
                                    </p:animEffect>
                                    <p:anim calcmode="lin" valueType="num">
                                      <p:cBhvr>
                                        <p:cTn id="84"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85" dur="1000" fill="hold"/>
                                        <p:tgtEl>
                                          <p:spTgt spid="7">
                                            <p:txEl>
                                              <p:pRg st="2" end="2"/>
                                            </p:txEl>
                                          </p:spTgt>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7">
                                            <p:txEl>
                                              <p:pRg st="3" end="3"/>
                                            </p:txEl>
                                          </p:spTgt>
                                        </p:tgtEl>
                                        <p:attrNameLst>
                                          <p:attrName>style.visibility</p:attrName>
                                        </p:attrNameLst>
                                      </p:cBhvr>
                                      <p:to>
                                        <p:strVal val="visible"/>
                                      </p:to>
                                    </p:set>
                                    <p:animEffect transition="in" filter="fade">
                                      <p:cBhvr>
                                        <p:cTn id="88" dur="1000"/>
                                        <p:tgtEl>
                                          <p:spTgt spid="7">
                                            <p:txEl>
                                              <p:pRg st="3" end="3"/>
                                            </p:txEl>
                                          </p:spTgt>
                                        </p:tgtEl>
                                      </p:cBhvr>
                                    </p:animEffect>
                                    <p:anim calcmode="lin" valueType="num">
                                      <p:cBhvr>
                                        <p:cTn id="8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0" dur="1000" fill="hold"/>
                                        <p:tgtEl>
                                          <p:spTgt spid="7">
                                            <p:txEl>
                                              <p:pRg st="3" end="3"/>
                                            </p:txEl>
                                          </p:spTgt>
                                        </p:tgtEl>
                                        <p:attrNameLst>
                                          <p:attrName>ppt_y</p:attrName>
                                        </p:attrNameLst>
                                      </p:cBhvr>
                                      <p:tavLst>
                                        <p:tav tm="0">
                                          <p:val>
                                            <p:strVal val="#ppt_y+.1"/>
                                          </p:val>
                                        </p:tav>
                                        <p:tav tm="100000">
                                          <p:val>
                                            <p:strVal val="#ppt_y"/>
                                          </p:val>
                                        </p:tav>
                                      </p:tavLst>
                                    </p:anim>
                                  </p:childTnLst>
                                </p:cTn>
                              </p:par>
                              <p:par>
                                <p:cTn id="91" presetID="42" presetClass="entr" presetSubtype="0" fill="hold" nodeType="withEffect">
                                  <p:stCondLst>
                                    <p:cond delay="0"/>
                                  </p:stCondLst>
                                  <p:childTnLst>
                                    <p:set>
                                      <p:cBhvr>
                                        <p:cTn id="92" dur="1" fill="hold">
                                          <p:stCondLst>
                                            <p:cond delay="0"/>
                                          </p:stCondLst>
                                        </p:cTn>
                                        <p:tgtEl>
                                          <p:spTgt spid="7">
                                            <p:txEl>
                                              <p:pRg st="4" end="4"/>
                                            </p:txEl>
                                          </p:spTgt>
                                        </p:tgtEl>
                                        <p:attrNameLst>
                                          <p:attrName>style.visibility</p:attrName>
                                        </p:attrNameLst>
                                      </p:cBhvr>
                                      <p:to>
                                        <p:strVal val="visible"/>
                                      </p:to>
                                    </p:set>
                                    <p:animEffect transition="in" filter="fade">
                                      <p:cBhvr>
                                        <p:cTn id="93" dur="1000"/>
                                        <p:tgtEl>
                                          <p:spTgt spid="7">
                                            <p:txEl>
                                              <p:pRg st="4" end="4"/>
                                            </p:txEl>
                                          </p:spTgt>
                                        </p:tgtEl>
                                      </p:cBhvr>
                                    </p:animEffect>
                                    <p:anim calcmode="lin" valueType="num">
                                      <p:cBhvr>
                                        <p:cTn id="94"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95" dur="1000" fill="hold"/>
                                        <p:tgtEl>
                                          <p:spTgt spid="7">
                                            <p:txEl>
                                              <p:pRg st="4" end="4"/>
                                            </p:txEl>
                                          </p:spTgt>
                                        </p:tgtEl>
                                        <p:attrNameLst>
                                          <p:attrName>ppt_y</p:attrName>
                                        </p:attrNameLst>
                                      </p:cBhvr>
                                      <p:tavLst>
                                        <p:tav tm="0">
                                          <p:val>
                                            <p:strVal val="#ppt_y+.1"/>
                                          </p:val>
                                        </p:tav>
                                        <p:tav tm="100000">
                                          <p:val>
                                            <p:strVal val="#ppt_y"/>
                                          </p:val>
                                        </p:tav>
                                      </p:tavLst>
                                    </p:anim>
                                  </p:childTnLst>
                                </p:cTn>
                              </p:par>
                              <p:par>
                                <p:cTn id="96" presetID="42" presetClass="entr" presetSubtype="0" fill="hold" nodeType="withEffect">
                                  <p:stCondLst>
                                    <p:cond delay="0"/>
                                  </p:stCondLst>
                                  <p:childTnLst>
                                    <p:set>
                                      <p:cBhvr>
                                        <p:cTn id="97" dur="1" fill="hold">
                                          <p:stCondLst>
                                            <p:cond delay="0"/>
                                          </p:stCondLst>
                                        </p:cTn>
                                        <p:tgtEl>
                                          <p:spTgt spid="7">
                                            <p:txEl>
                                              <p:pRg st="5" end="5"/>
                                            </p:txEl>
                                          </p:spTgt>
                                        </p:tgtEl>
                                        <p:attrNameLst>
                                          <p:attrName>style.visibility</p:attrName>
                                        </p:attrNameLst>
                                      </p:cBhvr>
                                      <p:to>
                                        <p:strVal val="visible"/>
                                      </p:to>
                                    </p:set>
                                    <p:animEffect transition="in" filter="fade">
                                      <p:cBhvr>
                                        <p:cTn id="98" dur="1000"/>
                                        <p:tgtEl>
                                          <p:spTgt spid="7">
                                            <p:txEl>
                                              <p:pRg st="5" end="5"/>
                                            </p:txEl>
                                          </p:spTgt>
                                        </p:tgtEl>
                                      </p:cBhvr>
                                    </p:animEffect>
                                    <p:anim calcmode="lin" valueType="num">
                                      <p:cBhvr>
                                        <p:cTn id="99"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00"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01" presetID="42" presetClass="entr" presetSubtype="0" fill="hold" nodeType="withEffect">
                                  <p:stCondLst>
                                    <p:cond delay="0"/>
                                  </p:stCondLst>
                                  <p:childTnLst>
                                    <p:set>
                                      <p:cBhvr>
                                        <p:cTn id="102" dur="1" fill="hold">
                                          <p:stCondLst>
                                            <p:cond delay="0"/>
                                          </p:stCondLst>
                                        </p:cTn>
                                        <p:tgtEl>
                                          <p:spTgt spid="7">
                                            <p:txEl>
                                              <p:pRg st="7" end="7"/>
                                            </p:txEl>
                                          </p:spTgt>
                                        </p:tgtEl>
                                        <p:attrNameLst>
                                          <p:attrName>style.visibility</p:attrName>
                                        </p:attrNameLst>
                                      </p:cBhvr>
                                      <p:to>
                                        <p:strVal val="visible"/>
                                      </p:to>
                                    </p:set>
                                    <p:animEffect transition="in" filter="fade">
                                      <p:cBhvr>
                                        <p:cTn id="103" dur="1000"/>
                                        <p:tgtEl>
                                          <p:spTgt spid="7">
                                            <p:txEl>
                                              <p:pRg st="7" end="7"/>
                                            </p:txEl>
                                          </p:spTgt>
                                        </p:tgtEl>
                                      </p:cBhvr>
                                    </p:animEffect>
                                    <p:anim calcmode="lin" valueType="num">
                                      <p:cBhvr>
                                        <p:cTn id="10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05" dur="1000" fill="hold"/>
                                        <p:tgtEl>
                                          <p:spTgt spid="7">
                                            <p:txEl>
                                              <p:pRg st="7" end="7"/>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7">
                                            <p:txEl>
                                              <p:pRg st="8" end="8"/>
                                            </p:txEl>
                                          </p:spTgt>
                                        </p:tgtEl>
                                        <p:attrNameLst>
                                          <p:attrName>style.visibility</p:attrName>
                                        </p:attrNameLst>
                                      </p:cBhvr>
                                      <p:to>
                                        <p:strVal val="visible"/>
                                      </p:to>
                                    </p:set>
                                    <p:animEffect transition="in" filter="fade">
                                      <p:cBhvr>
                                        <p:cTn id="108" dur="1000"/>
                                        <p:tgtEl>
                                          <p:spTgt spid="7">
                                            <p:txEl>
                                              <p:pRg st="8" end="8"/>
                                            </p:txEl>
                                          </p:spTgt>
                                        </p:tgtEl>
                                      </p:cBhvr>
                                    </p:animEffect>
                                    <p:anim calcmode="lin" valueType="num">
                                      <p:cBhvr>
                                        <p:cTn id="10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110" dur="1000" fill="hold"/>
                                        <p:tgtEl>
                                          <p:spTgt spid="7">
                                            <p:txEl>
                                              <p:pRg st="8" end="8"/>
                                            </p:txEl>
                                          </p:spTgt>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7">
                                            <p:txEl>
                                              <p:pRg st="9" end="9"/>
                                            </p:txEl>
                                          </p:spTgt>
                                        </p:tgtEl>
                                        <p:attrNameLst>
                                          <p:attrName>style.visibility</p:attrName>
                                        </p:attrNameLst>
                                      </p:cBhvr>
                                      <p:to>
                                        <p:strVal val="visible"/>
                                      </p:to>
                                    </p:set>
                                    <p:animEffect transition="in" filter="fade">
                                      <p:cBhvr>
                                        <p:cTn id="113" dur="1000"/>
                                        <p:tgtEl>
                                          <p:spTgt spid="7">
                                            <p:txEl>
                                              <p:pRg st="9" end="9"/>
                                            </p:txEl>
                                          </p:spTgt>
                                        </p:tgtEl>
                                      </p:cBhvr>
                                    </p:animEffect>
                                    <p:anim calcmode="lin" valueType="num">
                                      <p:cBhvr>
                                        <p:cTn id="11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11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116" presetID="42" presetClass="entr" presetSubtype="0" fill="hold" nodeType="withEffect">
                                  <p:stCondLst>
                                    <p:cond delay="0"/>
                                  </p:stCondLst>
                                  <p:childTnLst>
                                    <p:set>
                                      <p:cBhvr>
                                        <p:cTn id="117" dur="1" fill="hold">
                                          <p:stCondLst>
                                            <p:cond delay="0"/>
                                          </p:stCondLst>
                                        </p:cTn>
                                        <p:tgtEl>
                                          <p:spTgt spid="7">
                                            <p:txEl>
                                              <p:pRg st="10" end="10"/>
                                            </p:txEl>
                                          </p:spTgt>
                                        </p:tgtEl>
                                        <p:attrNameLst>
                                          <p:attrName>style.visibility</p:attrName>
                                        </p:attrNameLst>
                                      </p:cBhvr>
                                      <p:to>
                                        <p:strVal val="visible"/>
                                      </p:to>
                                    </p:set>
                                    <p:animEffect transition="in" filter="fade">
                                      <p:cBhvr>
                                        <p:cTn id="118" dur="1000"/>
                                        <p:tgtEl>
                                          <p:spTgt spid="7">
                                            <p:txEl>
                                              <p:pRg st="10" end="10"/>
                                            </p:txEl>
                                          </p:spTgt>
                                        </p:tgtEl>
                                      </p:cBhvr>
                                    </p:animEffect>
                                    <p:anim calcmode="lin" valueType="num">
                                      <p:cBhvr>
                                        <p:cTn id="11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120"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121" presetID="42" presetClass="entr" presetSubtype="0" fill="hold" nodeType="withEffect">
                                  <p:stCondLst>
                                    <p:cond delay="0"/>
                                  </p:stCondLst>
                                  <p:childTnLst>
                                    <p:set>
                                      <p:cBhvr>
                                        <p:cTn id="122" dur="1" fill="hold">
                                          <p:stCondLst>
                                            <p:cond delay="0"/>
                                          </p:stCondLst>
                                        </p:cTn>
                                        <p:tgtEl>
                                          <p:spTgt spid="7">
                                            <p:txEl>
                                              <p:pRg st="11" end="11"/>
                                            </p:txEl>
                                          </p:spTgt>
                                        </p:tgtEl>
                                        <p:attrNameLst>
                                          <p:attrName>style.visibility</p:attrName>
                                        </p:attrNameLst>
                                      </p:cBhvr>
                                      <p:to>
                                        <p:strVal val="visible"/>
                                      </p:to>
                                    </p:set>
                                    <p:animEffect transition="in" filter="fade">
                                      <p:cBhvr>
                                        <p:cTn id="123" dur="1000"/>
                                        <p:tgtEl>
                                          <p:spTgt spid="7">
                                            <p:txEl>
                                              <p:pRg st="11" end="11"/>
                                            </p:txEl>
                                          </p:spTgt>
                                        </p:tgtEl>
                                      </p:cBhvr>
                                    </p:animEffect>
                                    <p:anim calcmode="lin" valueType="num">
                                      <p:cBhvr>
                                        <p:cTn id="124"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125"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126" presetID="42" presetClass="entr" presetSubtype="0" fill="hold" nodeType="withEffect">
                                  <p:stCondLst>
                                    <p:cond delay="0"/>
                                  </p:stCondLst>
                                  <p:childTnLst>
                                    <p:set>
                                      <p:cBhvr>
                                        <p:cTn id="127" dur="1" fill="hold">
                                          <p:stCondLst>
                                            <p:cond delay="0"/>
                                          </p:stCondLst>
                                        </p:cTn>
                                        <p:tgtEl>
                                          <p:spTgt spid="7">
                                            <p:txEl>
                                              <p:pRg st="12" end="12"/>
                                            </p:txEl>
                                          </p:spTgt>
                                        </p:tgtEl>
                                        <p:attrNameLst>
                                          <p:attrName>style.visibility</p:attrName>
                                        </p:attrNameLst>
                                      </p:cBhvr>
                                      <p:to>
                                        <p:strVal val="visible"/>
                                      </p:to>
                                    </p:set>
                                    <p:animEffect transition="in" filter="fade">
                                      <p:cBhvr>
                                        <p:cTn id="128" dur="1000"/>
                                        <p:tgtEl>
                                          <p:spTgt spid="7">
                                            <p:txEl>
                                              <p:pRg st="12" end="12"/>
                                            </p:txEl>
                                          </p:spTgt>
                                        </p:tgtEl>
                                      </p:cBhvr>
                                    </p:animEffect>
                                    <p:anim calcmode="lin" valueType="num">
                                      <p:cBhvr>
                                        <p:cTn id="129"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130"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7">
                                            <p:txEl>
                                              <p:pRg st="13" end="13"/>
                                            </p:txEl>
                                          </p:spTgt>
                                        </p:tgtEl>
                                        <p:attrNameLst>
                                          <p:attrName>style.visibility</p:attrName>
                                        </p:attrNameLst>
                                      </p:cBhvr>
                                      <p:to>
                                        <p:strVal val="visible"/>
                                      </p:to>
                                    </p:set>
                                    <p:animEffect transition="in" filter="fade">
                                      <p:cBhvr>
                                        <p:cTn id="133" dur="1000"/>
                                        <p:tgtEl>
                                          <p:spTgt spid="7">
                                            <p:txEl>
                                              <p:pRg st="13" end="13"/>
                                            </p:txEl>
                                          </p:spTgt>
                                        </p:tgtEl>
                                      </p:cBhvr>
                                    </p:animEffect>
                                    <p:anim calcmode="lin" valueType="num">
                                      <p:cBhvr>
                                        <p:cTn id="134"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135"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136" presetID="42" presetClass="entr" presetSubtype="0" fill="hold" nodeType="withEffect">
                                  <p:stCondLst>
                                    <p:cond delay="0"/>
                                  </p:stCondLst>
                                  <p:childTnLst>
                                    <p:set>
                                      <p:cBhvr>
                                        <p:cTn id="137" dur="1" fill="hold">
                                          <p:stCondLst>
                                            <p:cond delay="0"/>
                                          </p:stCondLst>
                                        </p:cTn>
                                        <p:tgtEl>
                                          <p:spTgt spid="7">
                                            <p:txEl>
                                              <p:pRg st="14" end="14"/>
                                            </p:txEl>
                                          </p:spTgt>
                                        </p:tgtEl>
                                        <p:attrNameLst>
                                          <p:attrName>style.visibility</p:attrName>
                                        </p:attrNameLst>
                                      </p:cBhvr>
                                      <p:to>
                                        <p:strVal val="visible"/>
                                      </p:to>
                                    </p:set>
                                    <p:animEffect transition="in" filter="fade">
                                      <p:cBhvr>
                                        <p:cTn id="138" dur="1000"/>
                                        <p:tgtEl>
                                          <p:spTgt spid="7">
                                            <p:txEl>
                                              <p:pRg st="14" end="14"/>
                                            </p:txEl>
                                          </p:spTgt>
                                        </p:tgtEl>
                                      </p:cBhvr>
                                    </p:animEffect>
                                    <p:anim calcmode="lin" valueType="num">
                                      <p:cBhvr>
                                        <p:cTn id="139"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140"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a:spLocks noGrp="1"/>
          </p:cNvSpPr>
          <p:nvPr>
            <p:ph idx="1"/>
          </p:nvPr>
        </p:nvSpPr>
        <p:spPr>
          <a:xfrm>
            <a:off x="457200" y="763905"/>
            <a:ext cx="8229600" cy="5103495"/>
          </a:xfrm>
        </p:spPr>
        <p:txBody>
          <a:bodyPr/>
          <a:p>
            <a:r>
              <a:rPr lang="zh-CN" altLang="en-US" dirty="0">
                <a:sym typeface="+mn-ea"/>
              </a:rPr>
              <a:t> </a:t>
            </a:r>
            <a:r>
              <a:rPr lang="en-US" altLang="zh-CN" sz="2400" dirty="0">
                <a:sym typeface="+mn-ea"/>
              </a:rPr>
              <a:t>Run time polymorphism is achieved only when a virtual function is accessed through</a:t>
            </a:r>
            <a:r>
              <a:rPr lang="en-US" altLang="zh-CN" sz="2400" b="1" dirty="0">
                <a:solidFill>
                  <a:srgbClr val="FF0000"/>
                </a:solidFill>
                <a:sym typeface="+mn-ea"/>
              </a:rPr>
              <a:t> a pointer or a reference</a:t>
            </a:r>
            <a:r>
              <a:rPr lang="en-US" altLang="zh-CN" sz="2400" dirty="0">
                <a:sym typeface="+mn-ea"/>
              </a:rPr>
              <a:t> to the base class.</a:t>
            </a:r>
            <a:r>
              <a:rPr lang="zh-CN" altLang="en-US" sz="2400" dirty="0">
                <a:sym typeface="+mn-ea"/>
              </a:rPr>
              <a:t> </a:t>
            </a:r>
            <a:endParaRPr lang="zh-CN" altLang="en-US" sz="2400"/>
          </a:p>
        </p:txBody>
      </p:sp>
      <p:sp>
        <p:nvSpPr>
          <p:cNvPr id="101379" name="Rectangle 3"/>
          <p:cNvSpPr>
            <a:spLocks noGrp="1" noChangeArrowheads="1"/>
          </p:cNvSpPr>
          <p:nvPr/>
        </p:nvSpPr>
        <p:spPr>
          <a:xfrm>
            <a:off x="683895" y="2348865"/>
            <a:ext cx="4653915" cy="4097655"/>
          </a:xfrm>
          <a:prstGeom prst="rect">
            <a:avLst/>
          </a:prstGeom>
          <a:noFill/>
          <a:ln>
            <a:noFill/>
          </a:ln>
          <a:effec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buFontTx/>
              <a:buNone/>
            </a:pPr>
            <a:r>
              <a:rPr lang="en-US" altLang="zh-CN" sz="1800" b="1" dirty="0"/>
              <a:t>#include &lt;</a:t>
            </a:r>
            <a:r>
              <a:rPr lang="en-US" altLang="zh-CN" sz="1800" b="1" dirty="0" err="1"/>
              <a:t>iostream</a:t>
            </a:r>
            <a:r>
              <a:rPr lang="en-US" altLang="zh-CN" sz="1800" b="1" dirty="0"/>
              <a:t>&gt;</a:t>
            </a:r>
            <a:endParaRPr lang="en-US" altLang="zh-CN" sz="1800" b="1" dirty="0"/>
          </a:p>
          <a:p>
            <a:pPr eaLnBrk="1" hangingPunct="1">
              <a:buFontTx/>
              <a:buNone/>
            </a:pPr>
            <a:r>
              <a:rPr lang="en-US" altLang="zh-CN" sz="1800" b="1" dirty="0"/>
              <a:t>using namespace </a:t>
            </a:r>
            <a:r>
              <a:rPr lang="en-US" altLang="zh-CN" sz="1800" b="1" dirty="0" err="1"/>
              <a:t>std</a:t>
            </a:r>
            <a:r>
              <a:rPr lang="en-US" altLang="zh-CN" sz="1800" b="1" dirty="0"/>
              <a:t>;</a:t>
            </a:r>
            <a:endParaRPr lang="en-US" altLang="zh-CN" sz="1800" b="1" dirty="0"/>
          </a:p>
          <a:p>
            <a:pPr eaLnBrk="1" hangingPunct="1">
              <a:buFontTx/>
              <a:buNone/>
            </a:pPr>
            <a:r>
              <a:rPr lang="en-US" altLang="zh-CN" sz="1800" b="1" dirty="0"/>
              <a:t>class B{</a:t>
            </a:r>
            <a:endParaRPr lang="en-US" altLang="zh-CN" sz="1800" b="1" dirty="0"/>
          </a:p>
          <a:p>
            <a:pPr eaLnBrk="1" hangingPunct="1">
              <a:buFontTx/>
              <a:buNone/>
            </a:pPr>
            <a:r>
              <a:rPr lang="en-US" altLang="zh-CN" sz="1800" b="1" dirty="0"/>
              <a:t>public: </a:t>
            </a:r>
            <a:endParaRPr lang="en-US" altLang="zh-CN" sz="1800" b="1" dirty="0"/>
          </a:p>
          <a:p>
            <a:pPr eaLnBrk="1" hangingPunct="1">
              <a:buFontTx/>
              <a:buNone/>
            </a:pPr>
            <a:r>
              <a:rPr lang="en-US" altLang="zh-CN" sz="1800" b="1" dirty="0"/>
              <a:t>    virtual void f(){ </a:t>
            </a:r>
            <a:r>
              <a:rPr lang="en-US" altLang="zh-CN" sz="1800" b="1" dirty="0" err="1"/>
              <a:t>cout</a:t>
            </a:r>
            <a:r>
              <a:rPr lang="en-US" altLang="zh-CN" sz="1800" b="1" dirty="0"/>
              <a:t> &lt;&lt; "B::f"&lt;&lt;</a:t>
            </a:r>
            <a:r>
              <a:rPr lang="en-US" altLang="zh-CN" sz="1800" b="1" dirty="0" err="1"/>
              <a:t>endl</a:t>
            </a:r>
            <a:r>
              <a:rPr lang="en-US" altLang="zh-CN" sz="1800" b="1" dirty="0"/>
              <a:t>; };</a:t>
            </a:r>
            <a:endParaRPr lang="en-US" altLang="zh-CN" sz="1800" b="1" dirty="0"/>
          </a:p>
          <a:p>
            <a:pPr eaLnBrk="1" hangingPunct="1">
              <a:buFontTx/>
              <a:buNone/>
            </a:pPr>
            <a:r>
              <a:rPr lang="en-US" altLang="zh-CN" sz="1800" b="1" dirty="0"/>
              <a:t>};</a:t>
            </a:r>
            <a:endParaRPr lang="en-US" altLang="zh-CN" sz="1800" b="1" dirty="0"/>
          </a:p>
          <a:p>
            <a:pPr eaLnBrk="1" hangingPunct="1">
              <a:buFontTx/>
              <a:buNone/>
            </a:pPr>
            <a:r>
              <a:rPr lang="en-US" altLang="zh-CN" sz="1800" b="1" dirty="0"/>
              <a:t>class D : public B{</a:t>
            </a:r>
            <a:endParaRPr lang="en-US" altLang="zh-CN" sz="1800" b="1" dirty="0"/>
          </a:p>
          <a:p>
            <a:pPr eaLnBrk="1" hangingPunct="1">
              <a:buFontTx/>
              <a:buNone/>
            </a:pPr>
            <a:r>
              <a:rPr lang="en-US" altLang="zh-CN" sz="1800" b="1" dirty="0"/>
              <a:t>public: </a:t>
            </a:r>
            <a:endParaRPr lang="en-US" altLang="zh-CN" sz="1800" b="1" dirty="0"/>
          </a:p>
          <a:p>
            <a:pPr eaLnBrk="1" hangingPunct="1">
              <a:buFontTx/>
              <a:buNone/>
            </a:pPr>
            <a:r>
              <a:rPr lang="en-US" altLang="zh-CN" sz="1800" b="1" dirty="0"/>
              <a:t>    void f(){ </a:t>
            </a:r>
            <a:r>
              <a:rPr lang="en-US" altLang="zh-CN" sz="1800" b="1" dirty="0" err="1"/>
              <a:t>cout</a:t>
            </a:r>
            <a:r>
              <a:rPr lang="en-US" altLang="zh-CN" sz="1800" b="1" dirty="0"/>
              <a:t> &lt;&lt; "D::f"&lt;&lt;</a:t>
            </a:r>
            <a:r>
              <a:rPr lang="en-US" altLang="zh-CN" sz="1800" b="1" dirty="0" err="1"/>
              <a:t>endl</a:t>
            </a:r>
            <a:r>
              <a:rPr lang="en-US" altLang="zh-CN" sz="1800" b="1" dirty="0"/>
              <a:t>; };</a:t>
            </a:r>
            <a:endParaRPr lang="en-US" altLang="zh-CN" sz="1800" b="1" dirty="0"/>
          </a:p>
          <a:p>
            <a:pPr eaLnBrk="1" hangingPunct="1">
              <a:buFontTx/>
              <a:buNone/>
            </a:pPr>
            <a:r>
              <a:rPr lang="en-US" altLang="zh-CN" sz="1800" b="1" dirty="0"/>
              <a:t>};</a:t>
            </a:r>
            <a:endParaRPr lang="en-US" altLang="zh-CN" sz="1800" b="1" dirty="0"/>
          </a:p>
        </p:txBody>
      </p:sp>
      <p:sp>
        <p:nvSpPr>
          <p:cNvPr id="6" name="Rectangle 3"/>
          <p:cNvSpPr txBox="1">
            <a:spLocks noChangeArrowheads="1"/>
          </p:cNvSpPr>
          <p:nvPr/>
        </p:nvSpPr>
        <p:spPr bwMode="auto">
          <a:xfrm>
            <a:off x="5895975" y="2708910"/>
            <a:ext cx="2550795"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eaLnBrk="1" hangingPunct="1">
              <a:lnSpc>
                <a:spcPct val="80000"/>
              </a:lnSpc>
              <a:buFontTx/>
              <a:buNone/>
            </a:pPr>
            <a:r>
              <a:rPr lang="en-US" altLang="zh-CN" sz="1800" b="1" kern="0" dirty="0"/>
              <a:t>void main(){</a:t>
            </a:r>
            <a:endParaRPr lang="en-US" altLang="zh-CN" sz="1800" b="1" kern="0" dirty="0"/>
          </a:p>
          <a:p>
            <a:pPr eaLnBrk="1" hangingPunct="1">
              <a:lnSpc>
                <a:spcPct val="80000"/>
              </a:lnSpc>
              <a:buFontTx/>
              <a:buNone/>
            </a:pPr>
            <a:r>
              <a:rPr lang="en-US" altLang="zh-CN" sz="1800" b="1" kern="0" dirty="0"/>
              <a:t>    D </a:t>
            </a:r>
            <a:r>
              <a:rPr lang="en-US" altLang="zh-CN" sz="1800" b="1" kern="0" dirty="0" err="1"/>
              <a:t>d</a:t>
            </a:r>
            <a:r>
              <a:rPr lang="en-US" altLang="zh-CN" sz="1800" b="1" kern="0" dirty="0"/>
              <a:t>; B b;</a:t>
            </a:r>
            <a:endParaRPr lang="en-US" altLang="zh-CN" sz="1800" b="1" kern="0" dirty="0"/>
          </a:p>
          <a:p>
            <a:pPr eaLnBrk="1" hangingPunct="1">
              <a:lnSpc>
                <a:spcPct val="80000"/>
              </a:lnSpc>
              <a:buFontTx/>
              <a:buNone/>
            </a:pPr>
            <a:r>
              <a:rPr lang="en-US" altLang="zh-CN" sz="1800" b="1" kern="0" dirty="0"/>
              <a:t>    B &amp;</a:t>
            </a:r>
            <a:r>
              <a:rPr lang="en-US" altLang="zh-CN" sz="1800" b="1" kern="0" dirty="0" err="1"/>
              <a:t>rB</a:t>
            </a:r>
            <a:r>
              <a:rPr lang="en-US" altLang="zh-CN" sz="1800" b="1" kern="0" dirty="0"/>
              <a:t>=b;</a:t>
            </a:r>
            <a:endParaRPr lang="en-US" altLang="zh-CN" sz="1800" b="1" kern="0" dirty="0"/>
          </a:p>
          <a:p>
            <a:pPr eaLnBrk="1" hangingPunct="1">
              <a:lnSpc>
                <a:spcPct val="80000"/>
              </a:lnSpc>
              <a:buFontTx/>
              <a:buNone/>
            </a:pPr>
            <a:r>
              <a:rPr lang="en-US" altLang="zh-CN" sz="1800" b="1" kern="0" dirty="0"/>
              <a:t>    </a:t>
            </a:r>
            <a:r>
              <a:rPr lang="en-US" altLang="zh-CN" sz="1800" b="1" kern="0" dirty="0" err="1"/>
              <a:t>rB.f</a:t>
            </a:r>
            <a:r>
              <a:rPr lang="en-US" altLang="zh-CN" sz="1800" b="1" kern="0" dirty="0"/>
              <a:t>();</a:t>
            </a:r>
            <a:endParaRPr lang="en-US" altLang="zh-CN" sz="1800" b="1" kern="0" dirty="0"/>
          </a:p>
          <a:p>
            <a:pPr eaLnBrk="1" hangingPunct="1">
              <a:lnSpc>
                <a:spcPct val="80000"/>
              </a:lnSpc>
              <a:buFontTx/>
              <a:buNone/>
            </a:pPr>
            <a:r>
              <a:rPr lang="en-US" altLang="zh-CN" sz="1800" b="1" kern="0" dirty="0"/>
              <a:t>    </a:t>
            </a:r>
            <a:r>
              <a:rPr lang="en-US" altLang="zh-CN" sz="1800" b="1" kern="0" dirty="0"/>
              <a:t>rB=d;</a:t>
            </a:r>
            <a:endParaRPr lang="en-US" altLang="zh-CN" sz="1800" b="1" kern="0" dirty="0"/>
          </a:p>
          <a:p>
            <a:pPr eaLnBrk="1" hangingPunct="1">
              <a:lnSpc>
                <a:spcPct val="80000"/>
              </a:lnSpc>
              <a:buFontTx/>
              <a:buNone/>
            </a:pPr>
            <a:r>
              <a:rPr lang="en-US" altLang="zh-CN" sz="1800" b="1" kern="0" dirty="0"/>
              <a:t>    rB.f();</a:t>
            </a:r>
            <a:endParaRPr lang="en-US" altLang="zh-CN" sz="1800" b="1" kern="0" dirty="0"/>
          </a:p>
          <a:p>
            <a:pPr eaLnBrk="1" hangingPunct="1">
              <a:lnSpc>
                <a:spcPct val="80000"/>
              </a:lnSpc>
              <a:buFontTx/>
              <a:buNone/>
            </a:pPr>
            <a:r>
              <a:rPr lang="en-US" altLang="zh-CN" sz="1800" b="1" kern="0" dirty="0"/>
              <a:t>}</a:t>
            </a:r>
            <a:endParaRPr lang="en-US" altLang="zh-CN" sz="1800" b="1" kern="0" dirty="0"/>
          </a:p>
          <a:p>
            <a:pPr eaLnBrk="1" hangingPunct="1">
              <a:lnSpc>
                <a:spcPct val="80000"/>
              </a:lnSpc>
              <a:buFontTx/>
              <a:buNone/>
            </a:pPr>
            <a:endParaRPr lang="en-US" altLang="zh-CN" sz="1800" b="1" kern="0" dirty="0"/>
          </a:p>
          <a:p>
            <a:pPr eaLnBrk="1" hangingPunct="1">
              <a:lnSpc>
                <a:spcPct val="80000"/>
              </a:lnSpc>
              <a:buFontTx/>
              <a:buNone/>
            </a:pPr>
            <a:endParaRPr lang="en-US" altLang="zh-CN" sz="1800" b="1"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animEffect transition="in" filter="fade">
                                      <p:cBhvr>
                                        <p:cTn id="7" dur="1000"/>
                                        <p:tgtEl>
                                          <p:spTgt spid="101379">
                                            <p:txEl>
                                              <p:pRg st="0" end="0"/>
                                            </p:txEl>
                                          </p:spTgt>
                                        </p:tgtEl>
                                      </p:cBhvr>
                                    </p:animEffect>
                                    <p:anim calcmode="lin" valueType="num">
                                      <p:cBhvr>
                                        <p:cTn id="8" dur="1000" fill="hold"/>
                                        <p:tgtEl>
                                          <p:spTgt spid="1013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13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1379">
                                            <p:txEl>
                                              <p:pRg st="1" end="1"/>
                                            </p:txEl>
                                          </p:spTgt>
                                        </p:tgtEl>
                                        <p:attrNameLst>
                                          <p:attrName>style.visibility</p:attrName>
                                        </p:attrNameLst>
                                      </p:cBhvr>
                                      <p:to>
                                        <p:strVal val="visible"/>
                                      </p:to>
                                    </p:set>
                                    <p:animEffect transition="in" filter="fade">
                                      <p:cBhvr>
                                        <p:cTn id="12" dur="1000"/>
                                        <p:tgtEl>
                                          <p:spTgt spid="101379">
                                            <p:txEl>
                                              <p:pRg st="1" end="1"/>
                                            </p:txEl>
                                          </p:spTgt>
                                        </p:tgtEl>
                                      </p:cBhvr>
                                    </p:animEffect>
                                    <p:anim calcmode="lin" valueType="num">
                                      <p:cBhvr>
                                        <p:cTn id="13" dur="1000" fill="hold"/>
                                        <p:tgtEl>
                                          <p:spTgt spid="1013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137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1379">
                                            <p:txEl>
                                              <p:pRg st="2" end="2"/>
                                            </p:txEl>
                                          </p:spTgt>
                                        </p:tgtEl>
                                        <p:attrNameLst>
                                          <p:attrName>style.visibility</p:attrName>
                                        </p:attrNameLst>
                                      </p:cBhvr>
                                      <p:to>
                                        <p:strVal val="visible"/>
                                      </p:to>
                                    </p:set>
                                    <p:animEffect transition="in" filter="fade">
                                      <p:cBhvr>
                                        <p:cTn id="17" dur="1000"/>
                                        <p:tgtEl>
                                          <p:spTgt spid="101379">
                                            <p:txEl>
                                              <p:pRg st="2" end="2"/>
                                            </p:txEl>
                                          </p:spTgt>
                                        </p:tgtEl>
                                      </p:cBhvr>
                                    </p:animEffect>
                                    <p:anim calcmode="lin" valueType="num">
                                      <p:cBhvr>
                                        <p:cTn id="18" dur="1000" fill="hold"/>
                                        <p:tgtEl>
                                          <p:spTgt spid="10137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137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1379">
                                            <p:txEl>
                                              <p:pRg st="3" end="3"/>
                                            </p:txEl>
                                          </p:spTgt>
                                        </p:tgtEl>
                                        <p:attrNameLst>
                                          <p:attrName>style.visibility</p:attrName>
                                        </p:attrNameLst>
                                      </p:cBhvr>
                                      <p:to>
                                        <p:strVal val="visible"/>
                                      </p:to>
                                    </p:set>
                                    <p:animEffect transition="in" filter="fade">
                                      <p:cBhvr>
                                        <p:cTn id="22" dur="1000"/>
                                        <p:tgtEl>
                                          <p:spTgt spid="101379">
                                            <p:txEl>
                                              <p:pRg st="3" end="3"/>
                                            </p:txEl>
                                          </p:spTgt>
                                        </p:tgtEl>
                                      </p:cBhvr>
                                    </p:animEffect>
                                    <p:anim calcmode="lin" valueType="num">
                                      <p:cBhvr>
                                        <p:cTn id="23" dur="1000" fill="hold"/>
                                        <p:tgtEl>
                                          <p:spTgt spid="10137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137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01379">
                                            <p:txEl>
                                              <p:pRg st="4" end="4"/>
                                            </p:txEl>
                                          </p:spTgt>
                                        </p:tgtEl>
                                        <p:attrNameLst>
                                          <p:attrName>style.visibility</p:attrName>
                                        </p:attrNameLst>
                                      </p:cBhvr>
                                      <p:to>
                                        <p:strVal val="visible"/>
                                      </p:to>
                                    </p:set>
                                    <p:animEffect transition="in" filter="fade">
                                      <p:cBhvr>
                                        <p:cTn id="27" dur="1000"/>
                                        <p:tgtEl>
                                          <p:spTgt spid="101379">
                                            <p:txEl>
                                              <p:pRg st="4" end="4"/>
                                            </p:txEl>
                                          </p:spTgt>
                                        </p:tgtEl>
                                      </p:cBhvr>
                                    </p:animEffect>
                                    <p:anim calcmode="lin" valueType="num">
                                      <p:cBhvr>
                                        <p:cTn id="28" dur="1000" fill="hold"/>
                                        <p:tgtEl>
                                          <p:spTgt spid="10137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137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01379">
                                            <p:txEl>
                                              <p:pRg st="5" end="5"/>
                                            </p:txEl>
                                          </p:spTgt>
                                        </p:tgtEl>
                                        <p:attrNameLst>
                                          <p:attrName>style.visibility</p:attrName>
                                        </p:attrNameLst>
                                      </p:cBhvr>
                                      <p:to>
                                        <p:strVal val="visible"/>
                                      </p:to>
                                    </p:set>
                                    <p:animEffect transition="in" filter="fade">
                                      <p:cBhvr>
                                        <p:cTn id="32" dur="1000"/>
                                        <p:tgtEl>
                                          <p:spTgt spid="101379">
                                            <p:txEl>
                                              <p:pRg st="5" end="5"/>
                                            </p:txEl>
                                          </p:spTgt>
                                        </p:tgtEl>
                                      </p:cBhvr>
                                    </p:animEffect>
                                    <p:anim calcmode="lin" valueType="num">
                                      <p:cBhvr>
                                        <p:cTn id="33" dur="1000" fill="hold"/>
                                        <p:tgtEl>
                                          <p:spTgt spid="10137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101379">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01379">
                                            <p:txEl>
                                              <p:pRg st="6" end="6"/>
                                            </p:txEl>
                                          </p:spTgt>
                                        </p:tgtEl>
                                        <p:attrNameLst>
                                          <p:attrName>style.visibility</p:attrName>
                                        </p:attrNameLst>
                                      </p:cBhvr>
                                      <p:to>
                                        <p:strVal val="visible"/>
                                      </p:to>
                                    </p:set>
                                    <p:animEffect transition="in" filter="fade">
                                      <p:cBhvr>
                                        <p:cTn id="37" dur="1000"/>
                                        <p:tgtEl>
                                          <p:spTgt spid="101379">
                                            <p:txEl>
                                              <p:pRg st="6" end="6"/>
                                            </p:txEl>
                                          </p:spTgt>
                                        </p:tgtEl>
                                      </p:cBhvr>
                                    </p:animEffect>
                                    <p:anim calcmode="lin" valueType="num">
                                      <p:cBhvr>
                                        <p:cTn id="38" dur="1000" fill="hold"/>
                                        <p:tgtEl>
                                          <p:spTgt spid="101379">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101379">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101379">
                                            <p:txEl>
                                              <p:pRg st="7" end="7"/>
                                            </p:txEl>
                                          </p:spTgt>
                                        </p:tgtEl>
                                        <p:attrNameLst>
                                          <p:attrName>style.visibility</p:attrName>
                                        </p:attrNameLst>
                                      </p:cBhvr>
                                      <p:to>
                                        <p:strVal val="visible"/>
                                      </p:to>
                                    </p:set>
                                    <p:animEffect transition="in" filter="fade">
                                      <p:cBhvr>
                                        <p:cTn id="42" dur="1000"/>
                                        <p:tgtEl>
                                          <p:spTgt spid="101379">
                                            <p:txEl>
                                              <p:pRg st="7" end="7"/>
                                            </p:txEl>
                                          </p:spTgt>
                                        </p:tgtEl>
                                      </p:cBhvr>
                                    </p:animEffect>
                                    <p:anim calcmode="lin" valueType="num">
                                      <p:cBhvr>
                                        <p:cTn id="43" dur="1000" fill="hold"/>
                                        <p:tgtEl>
                                          <p:spTgt spid="101379">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101379">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01379">
                                            <p:txEl>
                                              <p:pRg st="8" end="8"/>
                                            </p:txEl>
                                          </p:spTgt>
                                        </p:tgtEl>
                                        <p:attrNameLst>
                                          <p:attrName>style.visibility</p:attrName>
                                        </p:attrNameLst>
                                      </p:cBhvr>
                                      <p:to>
                                        <p:strVal val="visible"/>
                                      </p:to>
                                    </p:set>
                                    <p:animEffect transition="in" filter="fade">
                                      <p:cBhvr>
                                        <p:cTn id="47" dur="1000"/>
                                        <p:tgtEl>
                                          <p:spTgt spid="101379">
                                            <p:txEl>
                                              <p:pRg st="8" end="8"/>
                                            </p:txEl>
                                          </p:spTgt>
                                        </p:tgtEl>
                                      </p:cBhvr>
                                    </p:animEffect>
                                    <p:anim calcmode="lin" valueType="num">
                                      <p:cBhvr>
                                        <p:cTn id="48" dur="1000" fill="hold"/>
                                        <p:tgtEl>
                                          <p:spTgt spid="101379">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101379">
                                            <p:txEl>
                                              <p:pRg st="8" end="8"/>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01379">
                                            <p:txEl>
                                              <p:pRg st="9" end="9"/>
                                            </p:txEl>
                                          </p:spTgt>
                                        </p:tgtEl>
                                        <p:attrNameLst>
                                          <p:attrName>style.visibility</p:attrName>
                                        </p:attrNameLst>
                                      </p:cBhvr>
                                      <p:to>
                                        <p:strVal val="visible"/>
                                      </p:to>
                                    </p:set>
                                    <p:animEffect transition="in" filter="fade">
                                      <p:cBhvr>
                                        <p:cTn id="52" dur="1000"/>
                                        <p:tgtEl>
                                          <p:spTgt spid="101379">
                                            <p:txEl>
                                              <p:pRg st="9" end="9"/>
                                            </p:txEl>
                                          </p:spTgt>
                                        </p:tgtEl>
                                      </p:cBhvr>
                                    </p:animEffect>
                                    <p:anim calcmode="lin" valueType="num">
                                      <p:cBhvr>
                                        <p:cTn id="53" dur="1000" fill="hold"/>
                                        <p:tgtEl>
                                          <p:spTgt spid="101379">
                                            <p:txEl>
                                              <p:pRg st="9" end="9"/>
                                            </p:txEl>
                                          </p:spTgt>
                                        </p:tgtEl>
                                        <p:attrNameLst>
                                          <p:attrName>ppt_x</p:attrName>
                                        </p:attrNameLst>
                                      </p:cBhvr>
                                      <p:tavLst>
                                        <p:tav tm="0">
                                          <p:val>
                                            <p:strVal val="#ppt_x"/>
                                          </p:val>
                                        </p:tav>
                                        <p:tav tm="100000">
                                          <p:val>
                                            <p:strVal val="#ppt_x"/>
                                          </p:val>
                                        </p:tav>
                                      </p:tavLst>
                                    </p:anim>
                                    <p:anim calcmode="lin" valueType="num">
                                      <p:cBhvr>
                                        <p:cTn id="54" dur="1000" fill="hold"/>
                                        <p:tgtEl>
                                          <p:spTgt spid="10137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6">
                                            <p:txEl>
                                              <p:pRg st="0" end="0"/>
                                            </p:txEl>
                                          </p:spTgt>
                                        </p:tgtEl>
                                        <p:attrNameLst>
                                          <p:attrName>style.visibility</p:attrName>
                                        </p:attrNameLst>
                                      </p:cBhvr>
                                      <p:to>
                                        <p:strVal val="visible"/>
                                      </p:to>
                                    </p:set>
                                    <p:animEffect transition="in" filter="fade">
                                      <p:cBhvr>
                                        <p:cTn id="59" dur="1000"/>
                                        <p:tgtEl>
                                          <p:spTgt spid="6">
                                            <p:txEl>
                                              <p:pRg st="0" end="0"/>
                                            </p:txEl>
                                          </p:spTgt>
                                        </p:tgtEl>
                                      </p:cBhvr>
                                    </p:animEffect>
                                    <p:anim calcmode="lin" valueType="num">
                                      <p:cBhvr>
                                        <p:cTn id="60"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0" end="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 end="1"/>
                                            </p:txEl>
                                          </p:spTgt>
                                        </p:tgtEl>
                                        <p:attrNameLst>
                                          <p:attrName>style.visibility</p:attrName>
                                        </p:attrNameLst>
                                      </p:cBhvr>
                                      <p:to>
                                        <p:strVal val="visible"/>
                                      </p:to>
                                    </p:set>
                                    <p:animEffect transition="in" filter="fade">
                                      <p:cBhvr>
                                        <p:cTn id="64" dur="1000"/>
                                        <p:tgtEl>
                                          <p:spTgt spid="6">
                                            <p:txEl>
                                              <p:pRg st="1" end="1"/>
                                            </p:txEl>
                                          </p:spTgt>
                                        </p:tgtEl>
                                      </p:cBhvr>
                                    </p:animEffect>
                                    <p:anim calcmode="lin" valueType="num">
                                      <p:cBhvr>
                                        <p:cTn id="6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 end="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2" end="2"/>
                                            </p:txEl>
                                          </p:spTgt>
                                        </p:tgtEl>
                                        <p:attrNameLst>
                                          <p:attrName>style.visibility</p:attrName>
                                        </p:attrNameLst>
                                      </p:cBhvr>
                                      <p:to>
                                        <p:strVal val="visible"/>
                                      </p:to>
                                    </p:set>
                                    <p:animEffect transition="in" filter="fade">
                                      <p:cBhvr>
                                        <p:cTn id="69" dur="1000"/>
                                        <p:tgtEl>
                                          <p:spTgt spid="6">
                                            <p:txEl>
                                              <p:pRg st="2" end="2"/>
                                            </p:txEl>
                                          </p:spTgt>
                                        </p:tgtEl>
                                      </p:cBhvr>
                                    </p:animEffect>
                                    <p:anim calcmode="lin" valueType="num">
                                      <p:cBhvr>
                                        <p:cTn id="70"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2" end="2"/>
                                            </p:txEl>
                                          </p:spTgt>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
                                            <p:txEl>
                                              <p:pRg st="3" end="3"/>
                                            </p:txEl>
                                          </p:spTgt>
                                        </p:tgtEl>
                                        <p:attrNameLst>
                                          <p:attrName>style.visibility</p:attrName>
                                        </p:attrNameLst>
                                      </p:cBhvr>
                                      <p:to>
                                        <p:strVal val="visible"/>
                                      </p:to>
                                    </p:set>
                                    <p:animEffect transition="in" filter="fade">
                                      <p:cBhvr>
                                        <p:cTn id="74" dur="1000"/>
                                        <p:tgtEl>
                                          <p:spTgt spid="6">
                                            <p:txEl>
                                              <p:pRg st="3" end="3"/>
                                            </p:txEl>
                                          </p:spTgt>
                                        </p:tgtEl>
                                      </p:cBhvr>
                                    </p:animEffect>
                                    <p:anim calcmode="lin" valueType="num">
                                      <p:cBhvr>
                                        <p:cTn id="7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7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6">
                                            <p:txEl>
                                              <p:pRg st="4" end="4"/>
                                            </p:txEl>
                                          </p:spTgt>
                                        </p:tgtEl>
                                        <p:attrNameLst>
                                          <p:attrName>style.visibility</p:attrName>
                                        </p:attrNameLst>
                                      </p:cBhvr>
                                      <p:to>
                                        <p:strVal val="visible"/>
                                      </p:to>
                                    </p:set>
                                    <p:animEffect transition="in" filter="fade">
                                      <p:cBhvr>
                                        <p:cTn id="79" dur="1000"/>
                                        <p:tgtEl>
                                          <p:spTgt spid="6">
                                            <p:txEl>
                                              <p:pRg st="4" end="4"/>
                                            </p:txEl>
                                          </p:spTgt>
                                        </p:tgtEl>
                                      </p:cBhvr>
                                    </p:animEffect>
                                    <p:anim calcmode="lin" valueType="num">
                                      <p:cBhvr>
                                        <p:cTn id="8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8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6">
                                            <p:txEl>
                                              <p:pRg st="5" end="5"/>
                                            </p:txEl>
                                          </p:spTgt>
                                        </p:tgtEl>
                                        <p:attrNameLst>
                                          <p:attrName>style.visibility</p:attrName>
                                        </p:attrNameLst>
                                      </p:cBhvr>
                                      <p:to>
                                        <p:strVal val="visible"/>
                                      </p:to>
                                    </p:set>
                                    <p:animEffect transition="in" filter="fade">
                                      <p:cBhvr>
                                        <p:cTn id="84" dur="1000"/>
                                        <p:tgtEl>
                                          <p:spTgt spid="6">
                                            <p:txEl>
                                              <p:pRg st="5" end="5"/>
                                            </p:txEl>
                                          </p:spTgt>
                                        </p:tgtEl>
                                      </p:cBhvr>
                                    </p:animEffect>
                                    <p:anim calcmode="lin" valueType="num">
                                      <p:cBhvr>
                                        <p:cTn id="8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8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6">
                                            <p:txEl>
                                              <p:pRg st="6" end="6"/>
                                            </p:txEl>
                                          </p:spTgt>
                                        </p:tgtEl>
                                        <p:attrNameLst>
                                          <p:attrName>style.visibility</p:attrName>
                                        </p:attrNameLst>
                                      </p:cBhvr>
                                      <p:to>
                                        <p:strVal val="visible"/>
                                      </p:to>
                                    </p:set>
                                    <p:animEffect transition="in" filter="fade">
                                      <p:cBhvr>
                                        <p:cTn id="89" dur="1000"/>
                                        <p:tgtEl>
                                          <p:spTgt spid="6">
                                            <p:txEl>
                                              <p:pRg st="6" end="6"/>
                                            </p:txEl>
                                          </p:spTgt>
                                        </p:tgtEl>
                                      </p:cBhvr>
                                    </p:animEffect>
                                    <p:anim calcmode="lin" valueType="num">
                                      <p:cBhvr>
                                        <p:cTn id="9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p:nvPr/>
        </p:nvSpPr>
        <p:spPr>
          <a:xfrm>
            <a:off x="179388" y="764540"/>
            <a:ext cx="5786437" cy="618553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#include &lt; iostream.h &gt;</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b="1" dirty="0">
                <a:solidFill>
                  <a:schemeClr val="tx1"/>
                </a:solidFill>
                <a:latin typeface="Times New Roman" panose="02020603050405020304" pitchFamily="18" charset="0"/>
                <a:cs typeface="Times New Roman" panose="02020603050405020304" pitchFamily="18" charset="0"/>
              </a:rPr>
              <a:t>class  Number</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solidFill>
                  <a:schemeClr val="tx1"/>
                </a:solidFill>
                <a:latin typeface="Times New Roman" panose="02020603050405020304" pitchFamily="18" charset="0"/>
                <a:cs typeface="Times New Roman" panose="02020603050405020304" pitchFamily="18" charset="0"/>
              </a:rPr>
              <a:t>{ public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solidFill>
                  <a:schemeClr val="tx1"/>
                </a:solidFill>
                <a:latin typeface="Times New Roman" panose="02020603050405020304" pitchFamily="18" charset="0"/>
                <a:cs typeface="Times New Roman" panose="02020603050405020304" pitchFamily="18" charset="0"/>
              </a:rPr>
              <a:t>    Number ( int  i )  { val = i ; }</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b="1" dirty="0">
                <a:solidFill>
                  <a:srgbClr val="FF0000"/>
                </a:solidFill>
                <a:latin typeface="Times New Roman" panose="02020603050405020304" pitchFamily="18" charset="0"/>
                <a:cs typeface="Times New Roman" panose="02020603050405020304" pitchFamily="18" charset="0"/>
              </a:rPr>
              <a:t>virtual   void   Show ( ) </a:t>
            </a:r>
            <a:endParaRPr lang="en-US" altLang="zh-CN" sz="2000" b="1" dirty="0">
              <a:solidFill>
                <a:srgbClr val="FF0000"/>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b="1" dirty="0">
                <a:solidFill>
                  <a:srgbClr val="FF0000"/>
                </a:solidFill>
                <a:latin typeface="Times New Roman" panose="02020603050405020304" pitchFamily="18" charset="0"/>
                <a:cs typeface="Times New Roman" panose="02020603050405020304" pitchFamily="18" charset="0"/>
              </a:rPr>
              <a:t>       {cout&lt;&lt;”Number”&lt;&lt;val&lt;&lt;endl;}</a:t>
            </a:r>
            <a:endParaRPr lang="en-US" altLang="zh-CN" sz="2000" dirty="0">
              <a:solidFill>
                <a:srgbClr val="FF0000"/>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protected :   int   val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class   Hextype  :  public  Number</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public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Hextype ( int  i ) : Number ( i ) {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r>
              <a:rPr lang="en-US" altLang="zh-CN" sz="2000" b="1" dirty="0">
                <a:solidFill>
                  <a:srgbClr val="0000CC"/>
                </a:solidFill>
                <a:latin typeface="Times New Roman" panose="02020603050405020304" pitchFamily="18" charset="0"/>
                <a:cs typeface="Times New Roman" panose="02020603050405020304" pitchFamily="18" charset="0"/>
              </a:rPr>
              <a:t>void  Show ( ) { cout &lt;&lt; hex &lt;&lt; val &lt;&lt; endl ; }</a:t>
            </a:r>
            <a:endParaRPr lang="en-US" altLang="zh-CN" sz="2000" dirty="0">
              <a:solidFill>
                <a:srgbClr val="0000CC"/>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class  Dectype  :  public  Number</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public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Dectype ( int  i ) : Number ( i ) { }</a:t>
            </a:r>
            <a:endParaRPr lang="en-US" altLang="zh-CN" sz="2000" dirty="0">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0000CC"/>
                </a:solidFill>
                <a:latin typeface="Times New Roman" panose="02020603050405020304" pitchFamily="18" charset="0"/>
                <a:cs typeface="Times New Roman" panose="02020603050405020304" pitchFamily="18" charset="0"/>
              </a:rPr>
              <a:t> </a:t>
            </a:r>
            <a:r>
              <a:rPr lang="en-US" altLang="zh-CN" sz="2000" b="1" dirty="0">
                <a:solidFill>
                  <a:srgbClr val="0000CC"/>
                </a:solidFill>
                <a:latin typeface="Times New Roman" panose="02020603050405020304" pitchFamily="18" charset="0"/>
                <a:cs typeface="Times New Roman" panose="02020603050405020304" pitchFamily="18" charset="0"/>
              </a:rPr>
              <a:t>void  Show ( ) { cout &lt;&lt; dec &lt;&lt; val &lt;&lt; endl ;</a:t>
            </a:r>
            <a:r>
              <a:rPr lang="en-US" altLang="zh-CN" sz="2000" dirty="0">
                <a:solidFill>
                  <a:srgbClr val="0000CC"/>
                </a:solidFill>
                <a:latin typeface="Times New Roman" panose="02020603050405020304" pitchFamily="18" charset="0"/>
                <a:cs typeface="Times New Roman" panose="02020603050405020304" pitchFamily="18" charset="0"/>
              </a:rPr>
              <a:t> }</a:t>
            </a:r>
            <a:endParaRPr lang="en-US" altLang="zh-CN" sz="2000" dirty="0">
              <a:solidFill>
                <a:srgbClr val="0000CC"/>
              </a:solidFill>
              <a:latin typeface="Times New Roman" panose="02020603050405020304" pitchFamily="18" charset="0"/>
              <a:cs typeface="Times New Roman" panose="02020603050405020304" pitchFamily="18" charset="0"/>
            </a:endParaRPr>
          </a:p>
          <a:p>
            <a:pPr marL="0" lvl="0" indent="0" eaLnBrk="1" hangingPunct="1">
              <a:lnSpc>
                <a:spcPct val="110000"/>
              </a:lnSpc>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p:txBody>
      </p:sp>
      <p:sp>
        <p:nvSpPr>
          <p:cNvPr id="123907" name="Rectangle 3"/>
          <p:cNvSpPr/>
          <p:nvPr/>
        </p:nvSpPr>
        <p:spPr>
          <a:xfrm>
            <a:off x="5724525" y="1124585"/>
            <a:ext cx="3091180" cy="316928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solidFill>
                  <a:srgbClr val="0000CC"/>
                </a:solidFill>
                <a:latin typeface="Times New Roman" panose="02020603050405020304" pitchFamily="18" charset="0"/>
                <a:cs typeface="Times New Roman" panose="02020603050405020304" pitchFamily="18" charset="0"/>
              </a:rPr>
              <a:t>void   fun ( Number &amp; n )</a:t>
            </a:r>
            <a:endParaRPr lang="en-US" altLang="zh-CN" sz="2000" b="1" dirty="0">
              <a:solidFill>
                <a:srgbClr val="0000CC"/>
              </a:solidFill>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b="1" dirty="0">
                <a:solidFill>
                  <a:srgbClr val="0000CC"/>
                </a:solidFill>
                <a:latin typeface="Times New Roman" panose="02020603050405020304" pitchFamily="18" charset="0"/>
                <a:cs typeface="Times New Roman" panose="02020603050405020304" pitchFamily="18" charset="0"/>
              </a:rPr>
              <a:t>{ n. Show ( ) ; }</a:t>
            </a:r>
            <a:endParaRPr lang="en-US" altLang="zh-CN" sz="2000" b="1" dirty="0">
              <a:solidFill>
                <a:srgbClr val="0000CC"/>
              </a:solidFill>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int main ( )</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Dectype  d ( 50 ) ;</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fun ( d ) ;  </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Hextype h ( 16 ) ;</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a:t>
            </a:r>
            <a:r>
              <a:rPr lang="en-US" altLang="zh-CN" sz="2000" dirty="0">
                <a:solidFill>
                  <a:srgbClr val="FF0000"/>
                </a:solidFill>
                <a:latin typeface="Times New Roman" panose="02020603050405020304" pitchFamily="18" charset="0"/>
                <a:cs typeface="Times New Roman" panose="02020603050405020304" pitchFamily="18" charset="0"/>
              </a:rPr>
              <a:t>fun ( h ) ;</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  return 0;</a:t>
            </a:r>
            <a:endParaRPr lang="en-US" altLang="zh-CN" sz="2000" dirty="0">
              <a:latin typeface="Times New Roman" panose="02020603050405020304" pitchFamily="18" charset="0"/>
              <a:cs typeface="Times New Roman" panose="02020603050405020304" pitchFamily="18" charset="0"/>
            </a:endParaRPr>
          </a:p>
          <a:p>
            <a:pPr marL="0" lvl="0" indent="0" eaLnBrk="1" hangingPunct="1">
              <a:spcBef>
                <a:spcPct val="0"/>
              </a:spcBef>
              <a:buClrTx/>
              <a:buSzTx/>
              <a:buFontTx/>
              <a:buNone/>
            </a:pPr>
            <a:r>
              <a:rPr lang="en-US" altLang="zh-CN" sz="200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23906"/>
                                        </p:tgtEl>
                                        <p:attrNameLst>
                                          <p:attrName>style.visibility</p:attrName>
                                        </p:attrNameLst>
                                      </p:cBhvr>
                                      <p:to>
                                        <p:strVal val="visible"/>
                                      </p:to>
                                    </p:set>
                                  </p:childTnLst>
                                </p:cTn>
                              </p:par>
                            </p:childTnLst>
                          </p:cTn>
                        </p:par>
                        <p:par>
                          <p:cTn id="7" fill="hold">
                            <p:stCondLst>
                              <p:cond delay="1500"/>
                            </p:stCondLst>
                            <p:childTnLst>
                              <p:par>
                                <p:cTn id="8" presetID="2" presetClass="entr" presetSubtype="4" fill="hold" grpId="0" nodeType="afterEffect">
                                  <p:stCondLst>
                                    <p:cond delay="1000"/>
                                  </p:stCondLst>
                                  <p:childTnLst>
                                    <p:set>
                                      <p:cBhvr>
                                        <p:cTn id="9" dur="1" fill="hold">
                                          <p:stCondLst>
                                            <p:cond delay="0"/>
                                          </p:stCondLst>
                                        </p:cTn>
                                        <p:tgtEl>
                                          <p:spTgt spid="123907"/>
                                        </p:tgtEl>
                                        <p:attrNameLst>
                                          <p:attrName>style.visibility</p:attrName>
                                        </p:attrNameLst>
                                      </p:cBhvr>
                                      <p:to>
                                        <p:strVal val="visible"/>
                                      </p:to>
                                    </p:set>
                                    <p:anim calcmode="lin" valueType="num">
                                      <p:cBhvr additive="base">
                                        <p:cTn id="10" dur="500" fill="hold"/>
                                        <p:tgtEl>
                                          <p:spTgt spid="123907"/>
                                        </p:tgtEl>
                                        <p:attrNameLst>
                                          <p:attrName>ppt_x</p:attrName>
                                        </p:attrNameLst>
                                      </p:cBhvr>
                                      <p:tavLst>
                                        <p:tav tm="0">
                                          <p:val>
                                            <p:strVal val="#ppt_x"/>
                                          </p:val>
                                        </p:tav>
                                        <p:tav tm="100000">
                                          <p:val>
                                            <p:strVal val="#ppt_x"/>
                                          </p:val>
                                        </p:tav>
                                      </p:tavLst>
                                    </p:anim>
                                    <p:anim calcmode="lin" valueType="num">
                                      <p:cBhvr additive="base">
                                        <p:cTn id="11"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Grp="1" noChangeArrowheads="1"/>
          </p:cNvSpPr>
          <p:nvPr>
            <p:ph type="body" idx="1"/>
          </p:nvPr>
        </p:nvSpPr>
        <p:spPr>
          <a:xfrm>
            <a:off x="221615" y="610235"/>
            <a:ext cx="8742680" cy="6247765"/>
          </a:xfrm>
        </p:spPr>
        <p:txBody>
          <a:bodyPr/>
          <a:lstStyle/>
          <a:p>
            <a:pPr algn="l"/>
            <a:r>
              <a:rPr lang="en-US" altLang="zh-CN" sz="2400" dirty="0"/>
              <a:t>When a derived class calls a virtual function through a member function inherited from the base class, it will access the version in the derived class (reflecting the virtual feature).</a:t>
            </a:r>
            <a:endParaRPr lang="en-US" altLang="zh-CN" sz="2400" dirty="0"/>
          </a:p>
        </p:txBody>
      </p:sp>
      <p:sp>
        <p:nvSpPr>
          <p:cNvPr id="2" name="内容占位符 2"/>
          <p:cNvSpPr txBox="1">
            <a:spLocks noChangeArrowheads="1"/>
          </p:cNvSpPr>
          <p:nvPr/>
        </p:nvSpPr>
        <p:spPr bwMode="auto">
          <a:xfrm>
            <a:off x="382905" y="2303145"/>
            <a:ext cx="4114800" cy="4827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FontTx/>
              <a:buNone/>
            </a:pPr>
            <a:r>
              <a:rPr lang="en-US" altLang="zh-CN" sz="1600" b="1" kern="0" dirty="0"/>
              <a:t>Class figure</a:t>
            </a:r>
            <a:endParaRPr lang="en-US" altLang="zh-CN" sz="1600" b="1" kern="0" dirty="0"/>
          </a:p>
          <a:p>
            <a:pPr marL="0" indent="0">
              <a:buFontTx/>
              <a:buNone/>
            </a:pPr>
            <a:r>
              <a:rPr lang="en-US" altLang="zh-CN" sz="1600" b="1" kern="0" dirty="0"/>
              <a:t>{   int </a:t>
            </a:r>
            <a:r>
              <a:rPr lang="en-US" altLang="zh-CN" sz="1600" b="1" kern="0" dirty="0" err="1"/>
              <a:t>centerx</a:t>
            </a:r>
            <a:r>
              <a:rPr lang="en-US" altLang="zh-CN" sz="1600" b="1" kern="0" dirty="0"/>
              <a:t>, </a:t>
            </a:r>
            <a:r>
              <a:rPr lang="en-US" altLang="zh-CN" sz="1600" b="1" kern="0" dirty="0" err="1"/>
              <a:t>centery</a:t>
            </a:r>
            <a:r>
              <a:rPr lang="en-US" altLang="zh-CN" sz="1600" b="1" kern="0" dirty="0"/>
              <a:t>;</a:t>
            </a:r>
            <a:endParaRPr lang="en-US" altLang="zh-CN" sz="1600" b="1" kern="0" dirty="0"/>
          </a:p>
          <a:p>
            <a:pPr marL="0" indent="0">
              <a:buFontTx/>
              <a:buNone/>
            </a:pPr>
            <a:r>
              <a:rPr lang="en-US" altLang="zh-CN" sz="1600" b="1" kern="0" dirty="0"/>
              <a:t>  public:</a:t>
            </a:r>
            <a:endParaRPr lang="en-US" altLang="zh-CN" sz="1600" b="1" kern="0" dirty="0"/>
          </a:p>
          <a:p>
            <a:pPr marL="0" indent="0">
              <a:buFontTx/>
              <a:buNone/>
            </a:pPr>
            <a:r>
              <a:rPr lang="en-US" altLang="zh-CN" sz="1600" b="1" kern="0" dirty="0">
                <a:solidFill>
                  <a:srgbClr val="0000FF"/>
                </a:solidFill>
              </a:rPr>
              <a:t>     void draw()</a:t>
            </a:r>
            <a:endParaRPr lang="en-US" altLang="zh-CN" sz="1600" b="1" kern="0" dirty="0">
              <a:solidFill>
                <a:srgbClr val="0000FF"/>
              </a:solidFill>
            </a:endParaRPr>
          </a:p>
          <a:p>
            <a:pPr marL="0" indent="0">
              <a:buFontTx/>
              <a:buNone/>
            </a:pPr>
            <a:r>
              <a:rPr lang="en-US" altLang="zh-CN" sz="1600" b="1" kern="0" dirty="0"/>
              <a:t>       </a:t>
            </a:r>
            <a:r>
              <a:rPr lang="en-US" altLang="zh-CN" sz="1600" b="1" kern="0" dirty="0">
                <a:solidFill>
                  <a:schemeClr val="bg2">
                    <a:lumMod val="60000"/>
                    <a:lumOff val="40000"/>
                  </a:schemeClr>
                </a:solidFill>
              </a:rPr>
              <a:t>{ </a:t>
            </a:r>
            <a:r>
              <a:rPr lang="en-US" altLang="zh-CN" sz="1600" b="1" kern="0" dirty="0" err="1">
                <a:solidFill>
                  <a:schemeClr val="bg2">
                    <a:lumMod val="60000"/>
                    <a:lumOff val="40000"/>
                  </a:schemeClr>
                </a:solidFill>
              </a:rPr>
              <a:t>cout</a:t>
            </a:r>
            <a:r>
              <a:rPr lang="en-US" altLang="zh-CN" sz="1600" b="1" kern="0" dirty="0">
                <a:solidFill>
                  <a:schemeClr val="bg2">
                    <a:lumMod val="60000"/>
                    <a:lumOff val="40000"/>
                  </a:schemeClr>
                </a:solidFill>
              </a:rPr>
              <a:t>&lt;&lt;“figure::draw”&lt;&lt;</a:t>
            </a:r>
            <a:r>
              <a:rPr lang="en-US" altLang="zh-CN" sz="1600" b="1" kern="0" dirty="0" err="1">
                <a:solidFill>
                  <a:schemeClr val="bg2">
                    <a:lumMod val="60000"/>
                    <a:lumOff val="40000"/>
                  </a:schemeClr>
                </a:solidFill>
              </a:rPr>
              <a:t>endl</a:t>
            </a:r>
            <a:r>
              <a:rPr lang="en-US" altLang="zh-CN" sz="1600" b="1" kern="0" dirty="0">
                <a:solidFill>
                  <a:schemeClr val="bg2">
                    <a:lumMod val="60000"/>
                    <a:lumOff val="40000"/>
                  </a:schemeClr>
                </a:solidFill>
              </a:rPr>
              <a:t>;}</a:t>
            </a:r>
            <a:endParaRPr lang="en-US" altLang="zh-CN" sz="1600" b="1" kern="0" dirty="0">
              <a:solidFill>
                <a:schemeClr val="bg2">
                  <a:lumMod val="60000"/>
                  <a:lumOff val="40000"/>
                </a:schemeClr>
              </a:solidFill>
            </a:endParaRPr>
          </a:p>
          <a:p>
            <a:pPr marL="0" indent="0">
              <a:buFontTx/>
              <a:buNone/>
            </a:pPr>
            <a:r>
              <a:rPr lang="en-US" altLang="zh-CN" sz="1600" b="1" kern="0" dirty="0"/>
              <a:t>     </a:t>
            </a:r>
            <a:r>
              <a:rPr lang="en-US" altLang="zh-CN" sz="1600" b="1" kern="0" dirty="0">
                <a:solidFill>
                  <a:schemeClr val="tx1"/>
                </a:solidFill>
              </a:rPr>
              <a:t>void move(int x, int y)</a:t>
            </a:r>
            <a:endParaRPr lang="en-US" altLang="zh-CN" sz="1600" b="1" kern="0" dirty="0">
              <a:solidFill>
                <a:schemeClr val="tx1"/>
              </a:solidFill>
            </a:endParaRPr>
          </a:p>
          <a:p>
            <a:pPr marL="0" indent="0">
              <a:buFontTx/>
              <a:buNone/>
            </a:pPr>
            <a:r>
              <a:rPr lang="en-US" altLang="zh-CN" sz="1600" b="1" kern="0" dirty="0"/>
              <a:t>        {</a:t>
            </a:r>
            <a:r>
              <a:rPr lang="en-US" altLang="zh-CN" sz="1600" b="1" kern="0" dirty="0" err="1"/>
              <a:t>centerx</a:t>
            </a:r>
            <a:r>
              <a:rPr lang="en-US" altLang="zh-CN" sz="1600" b="1" kern="0" dirty="0"/>
              <a:t>=x; </a:t>
            </a:r>
            <a:r>
              <a:rPr lang="en-US" altLang="zh-CN" sz="1600" b="1" kern="0" dirty="0" err="1"/>
              <a:t>centery</a:t>
            </a:r>
            <a:r>
              <a:rPr lang="en-US" altLang="zh-CN" sz="1600" b="1" kern="0" dirty="0"/>
              <a:t>=y; </a:t>
            </a:r>
            <a:endParaRPr lang="en-US" altLang="zh-CN" sz="1600" b="1" kern="0" dirty="0"/>
          </a:p>
          <a:p>
            <a:pPr marL="0" indent="0">
              <a:buFontTx/>
              <a:buNone/>
            </a:pPr>
            <a:r>
              <a:rPr lang="en-US" altLang="zh-CN" sz="1600" b="1" kern="0" dirty="0"/>
              <a:t>         </a:t>
            </a:r>
            <a:r>
              <a:rPr lang="en-US" altLang="zh-CN" sz="1600" b="1" kern="0" dirty="0">
                <a:solidFill>
                  <a:srgbClr val="0000FF"/>
                </a:solidFill>
              </a:rPr>
              <a:t> </a:t>
            </a:r>
            <a:r>
              <a:rPr lang="en-US" altLang="zh-CN" sz="1600" b="1" kern="0" dirty="0">
                <a:solidFill>
                  <a:srgbClr val="FF0000"/>
                </a:solidFill>
              </a:rPr>
              <a:t>draw();</a:t>
            </a:r>
            <a:r>
              <a:rPr lang="en-US" altLang="zh-CN" sz="1600" b="1" kern="0" dirty="0"/>
              <a:t>}</a:t>
            </a:r>
            <a:endParaRPr lang="en-US" altLang="zh-CN" sz="1600" b="1" kern="0" dirty="0"/>
          </a:p>
          <a:p>
            <a:pPr marL="0" indent="0">
              <a:buFontTx/>
              <a:buNone/>
            </a:pPr>
            <a:r>
              <a:rPr lang="en-US" altLang="zh-CN" sz="1600" b="1" kern="0" dirty="0"/>
              <a:t>};</a:t>
            </a:r>
            <a:endParaRPr lang="en-US" altLang="zh-CN" sz="1600" b="1" kern="0" dirty="0"/>
          </a:p>
          <a:p>
            <a:pPr marL="0" indent="0">
              <a:buFontTx/>
              <a:buNone/>
            </a:pPr>
            <a:r>
              <a:rPr lang="en-US" altLang="zh-CN" sz="1600" b="1" kern="0" dirty="0"/>
              <a:t>Class rectangle : public figure</a:t>
            </a:r>
            <a:endParaRPr lang="en-US" altLang="zh-CN" sz="1600" b="1" kern="0" dirty="0"/>
          </a:p>
          <a:p>
            <a:pPr marL="0" indent="0">
              <a:buFontTx/>
              <a:buNone/>
            </a:pPr>
            <a:r>
              <a:rPr lang="en-US" altLang="zh-CN" sz="1600" b="1" kern="0" dirty="0"/>
              <a:t> { int width, height;</a:t>
            </a:r>
            <a:endParaRPr lang="en-US" altLang="zh-CN" sz="1600" b="1" kern="0" dirty="0"/>
          </a:p>
          <a:p>
            <a:pPr marL="0" indent="0">
              <a:buFontTx/>
              <a:buNone/>
            </a:pPr>
            <a:r>
              <a:rPr lang="en-US" altLang="zh-CN" sz="1600" b="1" kern="0" dirty="0"/>
              <a:t>  public:</a:t>
            </a:r>
            <a:endParaRPr lang="en-US" altLang="zh-CN" sz="1600" b="1" kern="0" dirty="0"/>
          </a:p>
          <a:p>
            <a:pPr marL="0" indent="0">
              <a:buFontTx/>
              <a:buNone/>
            </a:pPr>
            <a:r>
              <a:rPr lang="en-US" altLang="zh-CN" sz="1600" b="1" kern="0" dirty="0">
                <a:solidFill>
                  <a:srgbClr val="00B050"/>
                </a:solidFill>
              </a:rPr>
              <a:t>    </a:t>
            </a:r>
            <a:r>
              <a:rPr lang="en-US" altLang="zh-CN" sz="1600" b="1" kern="0" dirty="0">
                <a:solidFill>
                  <a:srgbClr val="0000FF"/>
                </a:solidFill>
              </a:rPr>
              <a:t>void draw()</a:t>
            </a:r>
            <a:endParaRPr lang="en-US" altLang="zh-CN" sz="1600" b="1" kern="0" dirty="0">
              <a:solidFill>
                <a:srgbClr val="0000FF"/>
              </a:solidFill>
            </a:endParaRPr>
          </a:p>
          <a:p>
            <a:pPr marL="0" indent="0">
              <a:buFontTx/>
              <a:buNone/>
            </a:pPr>
            <a:r>
              <a:rPr lang="en-US" altLang="zh-CN" sz="1600" b="1" kern="0" dirty="0"/>
              <a:t>   </a:t>
            </a:r>
            <a:r>
              <a:rPr lang="en-US" altLang="zh-CN" sz="1600" b="1" kern="0" dirty="0">
                <a:solidFill>
                  <a:schemeClr val="bg2">
                    <a:lumMod val="60000"/>
                    <a:lumOff val="40000"/>
                  </a:schemeClr>
                </a:solidFill>
              </a:rPr>
              <a:t> { </a:t>
            </a:r>
            <a:r>
              <a:rPr lang="en-US" altLang="zh-CN" sz="1600" b="1" kern="0" dirty="0" err="1">
                <a:solidFill>
                  <a:schemeClr val="bg2">
                    <a:lumMod val="60000"/>
                    <a:lumOff val="40000"/>
                  </a:schemeClr>
                </a:solidFill>
              </a:rPr>
              <a:t>cout</a:t>
            </a:r>
            <a:r>
              <a:rPr lang="en-US" altLang="zh-CN" sz="1600" b="1" kern="0" dirty="0">
                <a:solidFill>
                  <a:schemeClr val="bg2">
                    <a:lumMod val="60000"/>
                    <a:lumOff val="40000"/>
                  </a:schemeClr>
                </a:solidFill>
              </a:rPr>
              <a:t>&lt;&lt;“rectangle::draw”&lt;&lt;</a:t>
            </a:r>
            <a:r>
              <a:rPr lang="en-US" altLang="zh-CN" sz="1600" b="1" kern="0" dirty="0" err="1">
                <a:solidFill>
                  <a:schemeClr val="bg2">
                    <a:lumMod val="60000"/>
                    <a:lumOff val="40000"/>
                  </a:schemeClr>
                </a:solidFill>
              </a:rPr>
              <a:t>endl</a:t>
            </a:r>
            <a:r>
              <a:rPr lang="en-US" altLang="zh-CN" sz="1600" b="1" kern="0" dirty="0">
                <a:solidFill>
                  <a:schemeClr val="bg2">
                    <a:lumMod val="60000"/>
                    <a:lumOff val="40000"/>
                  </a:schemeClr>
                </a:solidFill>
              </a:rPr>
              <a:t>;}</a:t>
            </a:r>
            <a:endParaRPr lang="en-US" altLang="zh-CN" sz="1600" b="1" kern="0" dirty="0">
              <a:solidFill>
                <a:schemeClr val="bg2">
                  <a:lumMod val="60000"/>
                  <a:lumOff val="40000"/>
                </a:schemeClr>
              </a:solidFill>
            </a:endParaRPr>
          </a:p>
          <a:p>
            <a:pPr marL="0" indent="0">
              <a:buFontTx/>
              <a:buNone/>
            </a:pPr>
            <a:r>
              <a:rPr lang="en-US" altLang="zh-CN" sz="1600" b="1" kern="0" dirty="0"/>
              <a:t>};</a:t>
            </a:r>
            <a:endParaRPr lang="en-US" altLang="zh-CN" sz="1600" b="1" kern="0" dirty="0"/>
          </a:p>
        </p:txBody>
      </p:sp>
      <p:sp>
        <p:nvSpPr>
          <p:cNvPr id="3" name="内容占位符 2"/>
          <p:cNvSpPr txBox="1">
            <a:spLocks noChangeArrowheads="1"/>
          </p:cNvSpPr>
          <p:nvPr/>
        </p:nvSpPr>
        <p:spPr bwMode="auto">
          <a:xfrm>
            <a:off x="4849688" y="2327463"/>
            <a:ext cx="4114800" cy="4260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pPr>
            <a:r>
              <a:rPr lang="en-US" altLang="zh-CN" sz="1600" b="1" dirty="0"/>
              <a:t>Class circle : public figure</a:t>
            </a:r>
            <a:endParaRPr lang="en-US" altLang="zh-CN" sz="1600" b="1" dirty="0"/>
          </a:p>
          <a:p>
            <a:pPr eaLnBrk="0" hangingPunct="0">
              <a:spcBef>
                <a:spcPct val="20000"/>
              </a:spcBef>
            </a:pPr>
            <a:r>
              <a:rPr lang="en-US" altLang="zh-CN" sz="1600" b="1" dirty="0"/>
              <a:t> { double radius;</a:t>
            </a:r>
            <a:endParaRPr lang="en-US" altLang="zh-CN" sz="1600" b="1" dirty="0"/>
          </a:p>
          <a:p>
            <a:pPr eaLnBrk="0" hangingPunct="0">
              <a:spcBef>
                <a:spcPct val="20000"/>
              </a:spcBef>
            </a:pPr>
            <a:r>
              <a:rPr lang="en-US" altLang="zh-CN" sz="1600" b="1" dirty="0"/>
              <a:t>  public:</a:t>
            </a:r>
            <a:endParaRPr lang="en-US" altLang="zh-CN" sz="1600" b="1" dirty="0"/>
          </a:p>
          <a:p>
            <a:pPr eaLnBrk="0" hangingPunct="0">
              <a:spcBef>
                <a:spcPct val="20000"/>
              </a:spcBef>
            </a:pPr>
            <a:r>
              <a:rPr lang="en-US" altLang="zh-CN" sz="1600" b="1" dirty="0">
                <a:solidFill>
                  <a:srgbClr val="00B050"/>
                </a:solidFill>
              </a:rPr>
              <a:t>    </a:t>
            </a:r>
            <a:r>
              <a:rPr lang="en-US" altLang="zh-CN" sz="1600" b="1" dirty="0">
                <a:solidFill>
                  <a:srgbClr val="0000FF"/>
                </a:solidFill>
              </a:rPr>
              <a:t>void draw()</a:t>
            </a:r>
            <a:endParaRPr lang="en-US" altLang="zh-CN" sz="1600" b="1" dirty="0">
              <a:solidFill>
                <a:srgbClr val="0000FF"/>
              </a:solidFill>
            </a:endParaRPr>
          </a:p>
          <a:p>
            <a:pPr eaLnBrk="0" hangingPunct="0">
              <a:spcBef>
                <a:spcPct val="20000"/>
              </a:spcBef>
            </a:pPr>
            <a:r>
              <a:rPr lang="en-US" altLang="zh-CN" sz="1600" b="1" dirty="0"/>
              <a:t>    </a:t>
            </a:r>
            <a:r>
              <a:rPr lang="en-US" altLang="zh-CN" sz="1600" b="1" dirty="0">
                <a:solidFill>
                  <a:schemeClr val="bg2">
                    <a:lumMod val="60000"/>
                    <a:lumOff val="40000"/>
                  </a:schemeClr>
                </a:solidFill>
              </a:rPr>
              <a:t>{ </a:t>
            </a:r>
            <a:r>
              <a:rPr lang="en-US" altLang="zh-CN" sz="1600" b="1" dirty="0" err="1">
                <a:solidFill>
                  <a:schemeClr val="bg2">
                    <a:lumMod val="60000"/>
                    <a:lumOff val="40000"/>
                  </a:schemeClr>
                </a:solidFill>
              </a:rPr>
              <a:t>cout</a:t>
            </a:r>
            <a:r>
              <a:rPr lang="en-US" altLang="zh-CN" sz="1600" b="1" dirty="0">
                <a:solidFill>
                  <a:schemeClr val="bg2">
                    <a:lumMod val="60000"/>
                    <a:lumOff val="40000"/>
                  </a:schemeClr>
                </a:solidFill>
              </a:rPr>
              <a:t>&lt;&lt;“circle::draw”&lt;&lt;</a:t>
            </a:r>
            <a:r>
              <a:rPr lang="en-US" altLang="zh-CN" sz="1600" b="1" dirty="0" err="1">
                <a:solidFill>
                  <a:schemeClr val="bg2">
                    <a:lumMod val="60000"/>
                    <a:lumOff val="40000"/>
                  </a:schemeClr>
                </a:solidFill>
              </a:rPr>
              <a:t>endl</a:t>
            </a:r>
            <a:r>
              <a:rPr lang="en-US" altLang="zh-CN" sz="1600" b="1" dirty="0">
                <a:solidFill>
                  <a:schemeClr val="bg2">
                    <a:lumMod val="60000"/>
                    <a:lumOff val="40000"/>
                  </a:schemeClr>
                </a:solidFill>
              </a:rPr>
              <a:t>;}</a:t>
            </a:r>
            <a:endParaRPr lang="en-US" altLang="zh-CN" sz="1600" b="1" dirty="0"/>
          </a:p>
          <a:p>
            <a:pPr eaLnBrk="0" hangingPunct="0">
              <a:spcBef>
                <a:spcPct val="20000"/>
              </a:spcBef>
            </a:pPr>
            <a:r>
              <a:rPr lang="en-US" altLang="zh-CN" sz="1600" b="1" dirty="0"/>
              <a:t>};</a:t>
            </a:r>
            <a:endParaRPr lang="en-US" altLang="zh-CN" sz="1600" b="1" dirty="0"/>
          </a:p>
          <a:p>
            <a:pPr eaLnBrk="0" hangingPunct="0">
              <a:spcBef>
                <a:spcPct val="20000"/>
              </a:spcBef>
            </a:pPr>
            <a:endParaRPr lang="en-US" altLang="zh-CN" sz="1600" b="1" dirty="0"/>
          </a:p>
          <a:p>
            <a:pPr eaLnBrk="0" hangingPunct="0">
              <a:spcBef>
                <a:spcPct val="20000"/>
              </a:spcBef>
            </a:pPr>
            <a:r>
              <a:rPr lang="en-US" altLang="zh-CN" sz="1600" b="1" dirty="0"/>
              <a:t>void main()</a:t>
            </a:r>
            <a:endParaRPr lang="en-US" altLang="zh-CN" sz="1600" b="1" dirty="0"/>
          </a:p>
          <a:p>
            <a:pPr eaLnBrk="0" hangingPunct="0">
              <a:spcBef>
                <a:spcPct val="20000"/>
              </a:spcBef>
            </a:pPr>
            <a:r>
              <a:rPr lang="en-US" altLang="zh-CN" sz="1600" b="1" dirty="0"/>
              <a:t>{ rectangle r;</a:t>
            </a:r>
            <a:endParaRPr lang="en-US" altLang="zh-CN" sz="1600" b="1" dirty="0"/>
          </a:p>
          <a:p>
            <a:pPr eaLnBrk="0" hangingPunct="0">
              <a:spcBef>
                <a:spcPct val="20000"/>
              </a:spcBef>
            </a:pPr>
            <a:r>
              <a:rPr lang="en-US" altLang="zh-CN" sz="1600" b="1" dirty="0"/>
              <a:t>   circle c;</a:t>
            </a:r>
            <a:endParaRPr lang="en-US" altLang="zh-CN" sz="1600" b="1" dirty="0"/>
          </a:p>
          <a:p>
            <a:pPr eaLnBrk="0" hangingPunct="0">
              <a:spcBef>
                <a:spcPct val="20000"/>
              </a:spcBef>
            </a:pPr>
            <a:r>
              <a:rPr lang="en-US" altLang="zh-CN" sz="1600" b="1" dirty="0"/>
              <a:t>   </a:t>
            </a:r>
            <a:r>
              <a:rPr lang="en-US" altLang="zh-CN" sz="1600" b="1" dirty="0" err="1"/>
              <a:t>r.move</a:t>
            </a:r>
            <a:r>
              <a:rPr lang="en-US" altLang="zh-CN" sz="1600" b="1" dirty="0"/>
              <a:t>(0,0);</a:t>
            </a:r>
            <a:endParaRPr lang="en-US" altLang="zh-CN" sz="1600" b="1" dirty="0"/>
          </a:p>
          <a:p>
            <a:pPr eaLnBrk="0" hangingPunct="0">
              <a:spcBef>
                <a:spcPct val="20000"/>
              </a:spcBef>
            </a:pPr>
            <a:r>
              <a:rPr lang="en-US" altLang="zh-CN" sz="1600" b="1" dirty="0"/>
              <a:t>   </a:t>
            </a:r>
            <a:r>
              <a:rPr lang="en-US" altLang="zh-CN" sz="1600" b="1" dirty="0" err="1"/>
              <a:t>c.move</a:t>
            </a:r>
            <a:r>
              <a:rPr lang="en-US" altLang="zh-CN" sz="1600" b="1" dirty="0"/>
              <a:t>(0,0);</a:t>
            </a:r>
            <a:endParaRPr lang="en-US" altLang="zh-CN" sz="1600" b="1" dirty="0"/>
          </a:p>
          <a:p>
            <a:pPr eaLnBrk="0" hangingPunct="0">
              <a:spcBef>
                <a:spcPct val="20000"/>
              </a:spcBef>
            </a:pPr>
            <a:r>
              <a:rPr lang="en-US" altLang="zh-CN" sz="1600" b="1" dirty="0"/>
              <a:t>}</a:t>
            </a:r>
            <a:endParaRPr lang="en-US" altLang="zh-CN" sz="16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内容占位符 2"/>
          <p:cNvSpPr>
            <a:spLocks noGrp="1" noChangeArrowheads="1"/>
          </p:cNvSpPr>
          <p:nvPr>
            <p:ph idx="1"/>
          </p:nvPr>
        </p:nvSpPr>
        <p:spPr>
          <a:xfrm>
            <a:off x="457200" y="1208037"/>
            <a:ext cx="4114800" cy="5745163"/>
          </a:xfrm>
        </p:spPr>
        <p:txBody>
          <a:bodyPr/>
          <a:lstStyle/>
          <a:p>
            <a:pPr marL="0" indent="0">
              <a:buFontTx/>
              <a:buNone/>
            </a:pPr>
            <a:r>
              <a:rPr lang="en-US" altLang="zh-CN" sz="1800" b="1" dirty="0"/>
              <a:t>Class figure</a:t>
            </a:r>
            <a:endParaRPr lang="en-US" altLang="zh-CN" sz="1800" b="1" dirty="0"/>
          </a:p>
          <a:p>
            <a:pPr marL="0" indent="0">
              <a:buFontTx/>
              <a:buNone/>
            </a:pPr>
            <a:r>
              <a:rPr lang="en-US" altLang="zh-CN" sz="1800" b="1" dirty="0"/>
              <a:t>{   int </a:t>
            </a:r>
            <a:r>
              <a:rPr lang="en-US" altLang="zh-CN" sz="1800" b="1" dirty="0" err="1"/>
              <a:t>centerx</a:t>
            </a:r>
            <a:r>
              <a:rPr lang="en-US" altLang="zh-CN" sz="1800" b="1" dirty="0"/>
              <a:t>, </a:t>
            </a:r>
            <a:r>
              <a:rPr lang="en-US" altLang="zh-CN" sz="1800" b="1" dirty="0" err="1"/>
              <a:t>centery</a:t>
            </a:r>
            <a:r>
              <a:rPr lang="en-US" altLang="zh-CN" sz="1800" b="1" dirty="0"/>
              <a:t>;</a:t>
            </a:r>
            <a:endParaRPr lang="en-US" altLang="zh-CN" sz="1800" b="1" dirty="0"/>
          </a:p>
          <a:p>
            <a:pPr marL="0" indent="0">
              <a:buFontTx/>
              <a:buNone/>
            </a:pPr>
            <a:r>
              <a:rPr lang="en-US" altLang="zh-CN" sz="1800" b="1" dirty="0"/>
              <a:t>  public:</a:t>
            </a:r>
            <a:endParaRPr lang="en-US" altLang="zh-CN" sz="1800" b="1" dirty="0"/>
          </a:p>
          <a:p>
            <a:pPr marL="0" indent="0">
              <a:buFontTx/>
              <a:buNone/>
            </a:pPr>
            <a:r>
              <a:rPr lang="en-US" altLang="zh-CN" sz="1800" b="1" dirty="0"/>
              <a:t>    </a:t>
            </a:r>
            <a:r>
              <a:rPr lang="en-US" altLang="zh-CN" sz="1800" b="1" dirty="0">
                <a:solidFill>
                  <a:srgbClr val="FF0000"/>
                </a:solidFill>
              </a:rPr>
              <a:t>virtual</a:t>
            </a:r>
            <a:r>
              <a:rPr lang="en-US" altLang="zh-CN" sz="1800" b="1" dirty="0"/>
              <a:t> </a:t>
            </a:r>
            <a:r>
              <a:rPr lang="en-US" altLang="zh-CN" sz="1800" b="1" dirty="0">
                <a:solidFill>
                  <a:srgbClr val="0000FF"/>
                </a:solidFill>
              </a:rPr>
              <a:t>void draw()</a:t>
            </a:r>
            <a:endParaRPr lang="en-US" altLang="zh-CN" sz="1800" b="1" dirty="0">
              <a:solidFill>
                <a:srgbClr val="0000FF"/>
              </a:solidFill>
            </a:endParaRPr>
          </a:p>
          <a:p>
            <a:pPr marL="0" indent="0">
              <a:buFontTx/>
              <a:buNone/>
            </a:pPr>
            <a:r>
              <a:rPr lang="en-US" altLang="zh-CN" sz="1800" b="1" dirty="0"/>
              <a:t>       { </a:t>
            </a:r>
            <a:r>
              <a:rPr lang="en-US" altLang="zh-CN" sz="1800" b="1" dirty="0" err="1"/>
              <a:t>cout</a:t>
            </a:r>
            <a:r>
              <a:rPr lang="en-US" altLang="zh-CN" sz="1800" b="1" dirty="0"/>
              <a:t>&lt;&lt;“figure::draw”&lt;&lt;</a:t>
            </a:r>
            <a:r>
              <a:rPr lang="en-US" altLang="zh-CN" sz="1800" b="1" dirty="0" err="1"/>
              <a:t>endl</a:t>
            </a:r>
            <a:r>
              <a:rPr lang="en-US" altLang="zh-CN" sz="1800" b="1" dirty="0"/>
              <a:t>;}</a:t>
            </a:r>
            <a:endParaRPr lang="en-US" altLang="zh-CN" sz="1800" b="1" dirty="0"/>
          </a:p>
          <a:p>
            <a:pPr marL="0" indent="0">
              <a:buFontTx/>
              <a:buNone/>
            </a:pPr>
            <a:r>
              <a:rPr lang="en-US" altLang="zh-CN" sz="1800" b="1" dirty="0"/>
              <a:t>    </a:t>
            </a:r>
            <a:r>
              <a:rPr lang="en-US" altLang="zh-CN" sz="1800" b="1" dirty="0">
                <a:solidFill>
                  <a:schemeClr val="tx1"/>
                </a:solidFill>
              </a:rPr>
              <a:t> void move(int x, int y)</a:t>
            </a:r>
            <a:endParaRPr lang="en-US" altLang="zh-CN" sz="1800" b="1" dirty="0">
              <a:solidFill>
                <a:schemeClr val="tx1"/>
              </a:solidFill>
            </a:endParaRPr>
          </a:p>
          <a:p>
            <a:pPr marL="0" indent="0">
              <a:buFontTx/>
              <a:buNone/>
            </a:pPr>
            <a:r>
              <a:rPr lang="en-US" altLang="zh-CN" sz="1800" b="1" dirty="0"/>
              <a:t>        {</a:t>
            </a:r>
            <a:r>
              <a:rPr lang="en-US" altLang="zh-CN" sz="1800" b="1" dirty="0" err="1"/>
              <a:t>centerx</a:t>
            </a:r>
            <a:r>
              <a:rPr lang="en-US" altLang="zh-CN" sz="1800" b="1" dirty="0"/>
              <a:t>=x; </a:t>
            </a:r>
            <a:r>
              <a:rPr lang="en-US" altLang="zh-CN" sz="1800" b="1" dirty="0" err="1"/>
              <a:t>centery</a:t>
            </a:r>
            <a:r>
              <a:rPr lang="en-US" altLang="zh-CN" sz="1800" b="1" dirty="0"/>
              <a:t>=y; </a:t>
            </a:r>
            <a:endParaRPr lang="en-US" altLang="zh-CN" sz="1800" b="1" dirty="0"/>
          </a:p>
          <a:p>
            <a:pPr marL="0" indent="0">
              <a:buFontTx/>
              <a:buNone/>
            </a:pPr>
            <a:r>
              <a:rPr lang="en-US" altLang="zh-CN" sz="1800" b="1" dirty="0"/>
              <a:t>         </a:t>
            </a:r>
            <a:r>
              <a:rPr lang="en-US" altLang="zh-CN" sz="1800" b="1" dirty="0">
                <a:solidFill>
                  <a:srgbClr val="FF0000"/>
                </a:solidFill>
              </a:rPr>
              <a:t> </a:t>
            </a:r>
            <a:r>
              <a:rPr lang="en-US" altLang="zh-CN" sz="1800" b="1" dirty="0">
                <a:solidFill>
                  <a:srgbClr val="0000FF"/>
                </a:solidFill>
              </a:rPr>
              <a:t>draw();</a:t>
            </a:r>
            <a:r>
              <a:rPr lang="en-US" altLang="zh-CN" sz="1800" b="1" dirty="0"/>
              <a:t>}</a:t>
            </a:r>
            <a:endParaRPr lang="en-US" altLang="zh-CN" sz="1800" b="1" dirty="0"/>
          </a:p>
          <a:p>
            <a:pPr marL="0" indent="0">
              <a:buFontTx/>
              <a:buNone/>
            </a:pPr>
            <a:r>
              <a:rPr lang="en-US" altLang="zh-CN" sz="1800" b="1" dirty="0"/>
              <a:t>};</a:t>
            </a:r>
            <a:endParaRPr lang="en-US" altLang="zh-CN" sz="1800" b="1" dirty="0"/>
          </a:p>
          <a:p>
            <a:pPr marL="0" indent="0">
              <a:buFontTx/>
              <a:buNone/>
            </a:pPr>
            <a:r>
              <a:rPr lang="en-US" altLang="zh-CN" sz="1800" b="1" dirty="0"/>
              <a:t>Class rectangle : public figure</a:t>
            </a:r>
            <a:endParaRPr lang="en-US" altLang="zh-CN" sz="1800" b="1" dirty="0"/>
          </a:p>
          <a:p>
            <a:pPr marL="0" indent="0">
              <a:buFontTx/>
              <a:buNone/>
            </a:pPr>
            <a:r>
              <a:rPr lang="en-US" altLang="zh-CN" sz="1800" b="1" dirty="0"/>
              <a:t> { int width, height;</a:t>
            </a:r>
            <a:endParaRPr lang="en-US" altLang="zh-CN" sz="1800" b="1" dirty="0"/>
          </a:p>
          <a:p>
            <a:pPr marL="0" indent="0">
              <a:buFontTx/>
              <a:buNone/>
            </a:pPr>
            <a:r>
              <a:rPr lang="en-US" altLang="zh-CN" sz="1800" b="1" dirty="0"/>
              <a:t>  public:</a:t>
            </a:r>
            <a:endParaRPr lang="en-US" altLang="zh-CN" sz="1800" b="1" dirty="0"/>
          </a:p>
          <a:p>
            <a:pPr marL="0" indent="0">
              <a:buFontTx/>
              <a:buNone/>
            </a:pPr>
            <a:r>
              <a:rPr lang="en-US" altLang="zh-CN" sz="1800" b="1" dirty="0">
                <a:solidFill>
                  <a:srgbClr val="00B050"/>
                </a:solidFill>
              </a:rPr>
              <a:t>    </a:t>
            </a:r>
            <a:r>
              <a:rPr lang="en-US" altLang="zh-CN" sz="1800" b="1" dirty="0">
                <a:solidFill>
                  <a:srgbClr val="0000FF"/>
                </a:solidFill>
              </a:rPr>
              <a:t>void draw()</a:t>
            </a:r>
            <a:endParaRPr lang="en-US" altLang="zh-CN" sz="1800" b="1" dirty="0">
              <a:solidFill>
                <a:srgbClr val="0000FF"/>
              </a:solidFill>
            </a:endParaRPr>
          </a:p>
          <a:p>
            <a:pPr marL="0" indent="0">
              <a:buFontTx/>
              <a:buNone/>
            </a:pPr>
            <a:r>
              <a:rPr lang="en-US" altLang="zh-CN" sz="1800" b="1" dirty="0"/>
              <a:t>    { </a:t>
            </a:r>
            <a:r>
              <a:rPr lang="en-US" altLang="zh-CN" sz="1800" b="1" dirty="0" err="1"/>
              <a:t>cout</a:t>
            </a:r>
            <a:r>
              <a:rPr lang="en-US" altLang="zh-CN" sz="1800" b="1" dirty="0"/>
              <a:t>&lt;&lt;“rectangle::draw”&lt;&lt;</a:t>
            </a:r>
            <a:r>
              <a:rPr lang="en-US" altLang="zh-CN" sz="1800" b="1" dirty="0" err="1"/>
              <a:t>endl</a:t>
            </a:r>
            <a:r>
              <a:rPr lang="en-US" altLang="zh-CN" sz="1800" b="1" dirty="0"/>
              <a:t>;}</a:t>
            </a:r>
            <a:endParaRPr lang="en-US" altLang="zh-CN" sz="1800" b="1" dirty="0"/>
          </a:p>
          <a:p>
            <a:pPr marL="0" indent="0">
              <a:buFontTx/>
              <a:buNone/>
            </a:pPr>
            <a:r>
              <a:rPr lang="en-US" altLang="zh-CN" sz="1800" b="1" dirty="0"/>
              <a:t>};</a:t>
            </a:r>
            <a:endParaRPr lang="en-US" altLang="zh-CN" sz="1800" b="1" dirty="0"/>
          </a:p>
        </p:txBody>
      </p:sp>
      <p:sp>
        <p:nvSpPr>
          <p:cNvPr id="50178" name="内容占位符 2"/>
          <p:cNvSpPr txBox="1">
            <a:spLocks noChangeArrowheads="1"/>
          </p:cNvSpPr>
          <p:nvPr/>
        </p:nvSpPr>
        <p:spPr bwMode="auto">
          <a:xfrm>
            <a:off x="4724400" y="1284237"/>
            <a:ext cx="4114800" cy="574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0" hangingPunct="0">
              <a:spcBef>
                <a:spcPct val="20000"/>
              </a:spcBef>
            </a:pPr>
            <a:r>
              <a:rPr lang="en-US" altLang="zh-CN" b="1" dirty="0"/>
              <a:t>Class circle : public figure</a:t>
            </a:r>
            <a:endParaRPr lang="en-US" altLang="zh-CN" b="1" dirty="0"/>
          </a:p>
          <a:p>
            <a:pPr eaLnBrk="0" hangingPunct="0">
              <a:spcBef>
                <a:spcPct val="20000"/>
              </a:spcBef>
            </a:pPr>
            <a:r>
              <a:rPr lang="en-US" altLang="zh-CN" b="1" dirty="0"/>
              <a:t> { double radius;</a:t>
            </a:r>
            <a:endParaRPr lang="en-US" altLang="zh-CN" b="1" dirty="0"/>
          </a:p>
          <a:p>
            <a:pPr eaLnBrk="0" hangingPunct="0">
              <a:spcBef>
                <a:spcPct val="20000"/>
              </a:spcBef>
            </a:pPr>
            <a:r>
              <a:rPr lang="en-US" altLang="zh-CN" b="1" dirty="0"/>
              <a:t>  public:</a:t>
            </a:r>
            <a:endParaRPr lang="en-US" altLang="zh-CN" b="1" dirty="0"/>
          </a:p>
          <a:p>
            <a:pPr eaLnBrk="0" hangingPunct="0">
              <a:spcBef>
                <a:spcPct val="20000"/>
              </a:spcBef>
            </a:pPr>
            <a:r>
              <a:rPr lang="en-US" altLang="zh-CN" b="1" dirty="0">
                <a:solidFill>
                  <a:srgbClr val="00B050"/>
                </a:solidFill>
              </a:rPr>
              <a:t>    </a:t>
            </a:r>
            <a:r>
              <a:rPr lang="en-US" altLang="zh-CN" b="1" dirty="0">
                <a:solidFill>
                  <a:srgbClr val="0000FF"/>
                </a:solidFill>
              </a:rPr>
              <a:t>void draw()</a:t>
            </a:r>
            <a:endParaRPr lang="en-US" altLang="zh-CN" b="1" dirty="0">
              <a:solidFill>
                <a:srgbClr val="0000FF"/>
              </a:solidFill>
            </a:endParaRPr>
          </a:p>
          <a:p>
            <a:pPr eaLnBrk="0" hangingPunct="0">
              <a:spcBef>
                <a:spcPct val="20000"/>
              </a:spcBef>
            </a:pPr>
            <a:r>
              <a:rPr lang="en-US" altLang="zh-CN" b="1" dirty="0"/>
              <a:t>    { </a:t>
            </a:r>
            <a:r>
              <a:rPr lang="en-US" altLang="zh-CN" b="1" dirty="0" err="1"/>
              <a:t>cout</a:t>
            </a:r>
            <a:r>
              <a:rPr lang="en-US" altLang="zh-CN" b="1" dirty="0"/>
              <a:t>&lt;&lt;“circle::draw”&lt;&lt;</a:t>
            </a:r>
            <a:r>
              <a:rPr lang="en-US" altLang="zh-CN" b="1" dirty="0" err="1"/>
              <a:t>endl</a:t>
            </a:r>
            <a:r>
              <a:rPr lang="en-US" altLang="zh-CN" b="1" dirty="0"/>
              <a:t>;}</a:t>
            </a:r>
            <a:endParaRPr lang="en-US" altLang="zh-CN" b="1" dirty="0"/>
          </a:p>
          <a:p>
            <a:pPr eaLnBrk="0" hangingPunct="0">
              <a:spcBef>
                <a:spcPct val="20000"/>
              </a:spcBef>
            </a:pPr>
            <a:r>
              <a:rPr lang="en-US" altLang="zh-CN" b="1" dirty="0"/>
              <a:t>};</a:t>
            </a:r>
            <a:endParaRPr lang="en-US" altLang="zh-CN" b="1" dirty="0"/>
          </a:p>
          <a:p>
            <a:pPr eaLnBrk="0" hangingPunct="0">
              <a:spcBef>
                <a:spcPct val="20000"/>
              </a:spcBef>
            </a:pPr>
            <a:endParaRPr lang="en-US" altLang="zh-CN" b="1" dirty="0"/>
          </a:p>
          <a:p>
            <a:pPr eaLnBrk="0" hangingPunct="0">
              <a:spcBef>
                <a:spcPct val="20000"/>
              </a:spcBef>
            </a:pPr>
            <a:r>
              <a:rPr lang="en-US" altLang="zh-CN" b="1" dirty="0"/>
              <a:t>void main()</a:t>
            </a:r>
            <a:endParaRPr lang="en-US" altLang="zh-CN" b="1" dirty="0"/>
          </a:p>
          <a:p>
            <a:pPr eaLnBrk="0" hangingPunct="0">
              <a:spcBef>
                <a:spcPct val="20000"/>
              </a:spcBef>
            </a:pPr>
            <a:r>
              <a:rPr lang="en-US" altLang="zh-CN" b="1" dirty="0"/>
              <a:t>{ rectangle r;</a:t>
            </a:r>
            <a:endParaRPr lang="en-US" altLang="zh-CN" b="1" dirty="0"/>
          </a:p>
          <a:p>
            <a:pPr eaLnBrk="0" hangingPunct="0">
              <a:spcBef>
                <a:spcPct val="20000"/>
              </a:spcBef>
            </a:pPr>
            <a:r>
              <a:rPr lang="en-US" altLang="zh-CN" b="1" dirty="0"/>
              <a:t>   circle c;</a:t>
            </a:r>
            <a:endParaRPr lang="en-US" altLang="zh-CN" b="1" dirty="0"/>
          </a:p>
          <a:p>
            <a:pPr eaLnBrk="0" hangingPunct="0">
              <a:spcBef>
                <a:spcPct val="20000"/>
              </a:spcBef>
            </a:pPr>
            <a:r>
              <a:rPr lang="en-US" altLang="zh-CN" b="1" dirty="0"/>
              <a:t>   </a:t>
            </a:r>
            <a:r>
              <a:rPr lang="en-US" altLang="zh-CN" b="1" dirty="0" err="1"/>
              <a:t>r.move</a:t>
            </a:r>
            <a:r>
              <a:rPr lang="en-US" altLang="zh-CN" b="1" dirty="0"/>
              <a:t>(0,0);</a:t>
            </a:r>
            <a:endParaRPr lang="en-US" altLang="zh-CN" b="1" dirty="0"/>
          </a:p>
          <a:p>
            <a:pPr eaLnBrk="0" hangingPunct="0">
              <a:spcBef>
                <a:spcPct val="20000"/>
              </a:spcBef>
            </a:pPr>
            <a:r>
              <a:rPr lang="en-US" altLang="zh-CN" b="1" dirty="0"/>
              <a:t>   </a:t>
            </a:r>
            <a:r>
              <a:rPr lang="en-US" altLang="zh-CN" b="1" dirty="0" err="1"/>
              <a:t>c.move</a:t>
            </a:r>
            <a:r>
              <a:rPr lang="en-US" altLang="zh-CN" b="1" dirty="0"/>
              <a:t>(0,0);</a:t>
            </a:r>
            <a:endParaRPr lang="en-US" altLang="zh-CN" b="1" dirty="0"/>
          </a:p>
          <a:p>
            <a:pPr eaLnBrk="0" hangingPunct="0">
              <a:spcBef>
                <a:spcPct val="20000"/>
              </a:spcBef>
            </a:pPr>
            <a:r>
              <a:rPr lang="en-US" altLang="zh-CN" b="1" dirty="0"/>
              <a:t>}</a:t>
            </a:r>
            <a:endParaRPr lang="en-US" altLang="zh-CN"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215516" y="1097360"/>
            <a:ext cx="8712968" cy="5644008"/>
          </a:xfrm>
        </p:spPr>
        <p:txBody>
          <a:bodyPr/>
          <a:lstStyle/>
          <a:p>
            <a:pPr marL="0" indent="0">
              <a:buNone/>
            </a:pPr>
            <a:r>
              <a:rPr lang="zh-CN" altLang="zh-CN" sz="2400" b="1" dirty="0">
                <a:solidFill>
                  <a:srgbClr val="0000CC"/>
                </a:solidFill>
              </a:rPr>
              <a:t>【例</a:t>
            </a:r>
            <a:r>
              <a:rPr lang="en-US" altLang="zh-CN" sz="2400" b="1" dirty="0">
                <a:solidFill>
                  <a:srgbClr val="0000CC"/>
                </a:solidFill>
              </a:rPr>
              <a:t>5-7</a:t>
            </a:r>
            <a:r>
              <a:rPr lang="zh-CN" altLang="zh-CN" sz="2400" b="1" dirty="0">
                <a:solidFill>
                  <a:srgbClr val="0000CC"/>
                </a:solidFill>
              </a:rPr>
              <a:t>】 分析下面程序的输出结果，理解虚函数的调用过程。</a:t>
            </a:r>
            <a:endParaRPr lang="zh-CN" altLang="zh-CN" sz="2400" b="1" dirty="0">
              <a:solidFill>
                <a:srgbClr val="0000CC"/>
              </a:solidFill>
            </a:endParaRPr>
          </a:p>
          <a:p>
            <a:pPr lvl="1" eaLnBrk="1" hangingPunct="1">
              <a:lnSpc>
                <a:spcPct val="90000"/>
              </a:lnSpc>
              <a:buFontTx/>
              <a:buNone/>
            </a:pPr>
            <a:r>
              <a:rPr lang="en-US" altLang="zh-CN" sz="1800" b="1" dirty="0"/>
              <a:t>class B{</a:t>
            </a:r>
            <a:endParaRPr lang="en-US" altLang="zh-CN" sz="1800" b="1" dirty="0"/>
          </a:p>
          <a:p>
            <a:pPr lvl="1" eaLnBrk="1" hangingPunct="1">
              <a:lnSpc>
                <a:spcPct val="90000"/>
              </a:lnSpc>
              <a:buFontTx/>
              <a:buNone/>
            </a:pPr>
            <a:r>
              <a:rPr lang="en-US" altLang="zh-CN" sz="1800" b="1" dirty="0"/>
              <a:t>public:</a:t>
            </a:r>
            <a:endParaRPr lang="en-US" altLang="zh-CN" sz="1800" b="1" dirty="0"/>
          </a:p>
          <a:p>
            <a:pPr lvl="1" eaLnBrk="1" hangingPunct="1">
              <a:lnSpc>
                <a:spcPct val="90000"/>
              </a:lnSpc>
              <a:buFontTx/>
              <a:buNone/>
            </a:pPr>
            <a:r>
              <a:rPr lang="en-US" altLang="zh-CN" sz="1800" b="1" dirty="0"/>
              <a:t>        void f ( )   { </a:t>
            </a:r>
            <a:r>
              <a:rPr lang="en-US" altLang="zh-CN" sz="1800" b="1" dirty="0" err="1"/>
              <a:t>cout</a:t>
            </a:r>
            <a:r>
              <a:rPr lang="en-US" altLang="zh-CN" sz="1800" b="1" dirty="0"/>
              <a:t> &lt;&lt; "bf "; }</a:t>
            </a:r>
            <a:endParaRPr lang="en-US" altLang="zh-CN" sz="1800" b="1" dirty="0"/>
          </a:p>
          <a:p>
            <a:pPr lvl="1" eaLnBrk="1" hangingPunct="1">
              <a:lnSpc>
                <a:spcPct val="90000"/>
              </a:lnSpc>
              <a:buFontTx/>
              <a:buNone/>
            </a:pPr>
            <a:r>
              <a:rPr lang="en-US" altLang="zh-CN" sz="1800" b="1" dirty="0"/>
              <a:t>        virtual void </a:t>
            </a:r>
            <a:r>
              <a:rPr lang="en-US" altLang="zh-CN" sz="1800" b="1" dirty="0" err="1"/>
              <a:t>vf</a:t>
            </a:r>
            <a:r>
              <a:rPr lang="en-US" altLang="zh-CN" sz="1800" b="1" dirty="0"/>
              <a:t> ( )   { </a:t>
            </a:r>
            <a:r>
              <a:rPr lang="en-US" altLang="zh-CN" sz="1800" b="1" dirty="0" err="1"/>
              <a:t>cout</a:t>
            </a:r>
            <a:r>
              <a:rPr lang="en-US" altLang="zh-CN" sz="1800" b="1" dirty="0"/>
              <a:t> &lt;&lt; "</a:t>
            </a:r>
            <a:r>
              <a:rPr lang="en-US" altLang="zh-CN" sz="1800" b="1" dirty="0" err="1"/>
              <a:t>bvf</a:t>
            </a:r>
            <a:r>
              <a:rPr lang="en-US" altLang="zh-CN" sz="1800" b="1" dirty="0"/>
              <a:t> "; }</a:t>
            </a:r>
            <a:endParaRPr lang="en-US" altLang="zh-CN" sz="1800" b="1" dirty="0"/>
          </a:p>
          <a:p>
            <a:pPr lvl="1" eaLnBrk="1" hangingPunct="1">
              <a:lnSpc>
                <a:spcPct val="90000"/>
              </a:lnSpc>
              <a:buFontTx/>
              <a:buNone/>
            </a:pPr>
            <a:r>
              <a:rPr lang="en-US" altLang="zh-CN" sz="1800" b="1" dirty="0"/>
              <a:t>        void </a:t>
            </a:r>
            <a:r>
              <a:rPr lang="en-US" altLang="zh-CN" sz="1800" b="1" dirty="0" err="1"/>
              <a:t>ff</a:t>
            </a:r>
            <a:r>
              <a:rPr lang="en-US" altLang="zh-CN" sz="1800" b="1" dirty="0"/>
              <a:t> ( )    { </a:t>
            </a:r>
            <a:r>
              <a:rPr lang="en-US" altLang="zh-CN" sz="1800" b="1" dirty="0" err="1"/>
              <a:t>vf</a:t>
            </a:r>
            <a:r>
              <a:rPr lang="en-US" altLang="zh-CN" sz="1800" b="1" dirty="0"/>
              <a:t>(); f(); };</a:t>
            </a:r>
            <a:endParaRPr lang="en-US" altLang="zh-CN" sz="1800" b="1" dirty="0"/>
          </a:p>
          <a:p>
            <a:pPr lvl="1" eaLnBrk="1" hangingPunct="1">
              <a:lnSpc>
                <a:spcPct val="90000"/>
              </a:lnSpc>
              <a:buFontTx/>
              <a:buNone/>
            </a:pPr>
            <a:r>
              <a:rPr lang="en-US" altLang="zh-CN" sz="1800" b="1" dirty="0"/>
              <a:t>        virtual void </a:t>
            </a:r>
            <a:r>
              <a:rPr lang="en-US" altLang="zh-CN" sz="1800" b="1" dirty="0" err="1"/>
              <a:t>vff</a:t>
            </a:r>
            <a:r>
              <a:rPr lang="en-US" altLang="zh-CN" sz="1800" b="1" dirty="0"/>
              <a:t> ( )  { </a:t>
            </a:r>
            <a:r>
              <a:rPr lang="en-US" altLang="zh-CN" sz="1800" b="1" dirty="0" err="1"/>
              <a:t>vf</a:t>
            </a:r>
            <a:r>
              <a:rPr lang="en-US" altLang="zh-CN" sz="1800" b="1" dirty="0"/>
              <a:t>(); f(); }	</a:t>
            </a:r>
            <a:endParaRPr lang="en-US" altLang="zh-CN" sz="1800" b="1" dirty="0"/>
          </a:p>
          <a:p>
            <a:pPr lvl="1" eaLnBrk="1" hangingPunct="1">
              <a:lnSpc>
                <a:spcPct val="90000"/>
              </a:lnSpc>
              <a:buFontTx/>
              <a:buNone/>
            </a:pPr>
            <a:r>
              <a:rPr lang="en-US" altLang="zh-CN" sz="1800" b="1" dirty="0"/>
              <a:t>};</a:t>
            </a:r>
            <a:endParaRPr lang="en-US" altLang="zh-CN" sz="1800" b="1" dirty="0"/>
          </a:p>
          <a:p>
            <a:pPr lvl="1" eaLnBrk="1" hangingPunct="1">
              <a:lnSpc>
                <a:spcPct val="90000"/>
              </a:lnSpc>
              <a:buFontTx/>
              <a:buNone/>
            </a:pPr>
            <a:r>
              <a:rPr lang="en-US" altLang="zh-CN" sz="1800" b="1" dirty="0"/>
              <a:t>class D: public B{</a:t>
            </a:r>
            <a:endParaRPr lang="en-US" altLang="zh-CN" sz="1800" b="1" dirty="0"/>
          </a:p>
          <a:p>
            <a:pPr lvl="1" eaLnBrk="1" hangingPunct="1">
              <a:lnSpc>
                <a:spcPct val="90000"/>
              </a:lnSpc>
              <a:buFontTx/>
              <a:buNone/>
            </a:pPr>
            <a:r>
              <a:rPr lang="en-US" altLang="zh-CN" sz="1800" b="1" dirty="0"/>
              <a:t>public:</a:t>
            </a:r>
            <a:endParaRPr lang="en-US" altLang="zh-CN" sz="1800" b="1" dirty="0"/>
          </a:p>
          <a:p>
            <a:pPr lvl="1" eaLnBrk="1" hangingPunct="1">
              <a:lnSpc>
                <a:spcPct val="90000"/>
              </a:lnSpc>
              <a:buFontTx/>
              <a:buNone/>
            </a:pPr>
            <a:r>
              <a:rPr lang="en-US" altLang="zh-CN" sz="1800" b="1" dirty="0"/>
              <a:t>        void f ( )       { </a:t>
            </a:r>
            <a:r>
              <a:rPr lang="en-US" altLang="zh-CN" sz="1800" b="1" dirty="0" err="1"/>
              <a:t>cout</a:t>
            </a:r>
            <a:r>
              <a:rPr lang="en-US" altLang="zh-CN" sz="1800" b="1" dirty="0"/>
              <a:t> &lt;&lt; "</a:t>
            </a:r>
            <a:r>
              <a:rPr lang="en-US" altLang="zh-CN" sz="1800" b="1" dirty="0" err="1"/>
              <a:t>df</a:t>
            </a:r>
            <a:r>
              <a:rPr lang="en-US" altLang="zh-CN" sz="1800" b="1" dirty="0"/>
              <a:t> "; }</a:t>
            </a:r>
            <a:endParaRPr lang="en-US" altLang="zh-CN" sz="1800" b="1" dirty="0"/>
          </a:p>
          <a:p>
            <a:pPr lvl="1" eaLnBrk="1" hangingPunct="1">
              <a:lnSpc>
                <a:spcPct val="90000"/>
              </a:lnSpc>
              <a:buFontTx/>
              <a:buNone/>
            </a:pPr>
            <a:r>
              <a:rPr lang="en-US" altLang="zh-CN" sz="1800" b="1" dirty="0"/>
              <a:t>        void </a:t>
            </a:r>
            <a:r>
              <a:rPr lang="en-US" altLang="zh-CN" sz="1800" b="1" dirty="0" err="1"/>
              <a:t>ff</a:t>
            </a:r>
            <a:r>
              <a:rPr lang="en-US" altLang="zh-CN" sz="1800" b="1" dirty="0"/>
              <a:t> ( )      { f(); </a:t>
            </a:r>
            <a:r>
              <a:rPr lang="en-US" altLang="zh-CN" sz="1800" b="1" dirty="0" err="1"/>
              <a:t>vf</a:t>
            </a:r>
            <a:r>
              <a:rPr lang="en-US" altLang="zh-CN" sz="1800" b="1" dirty="0"/>
              <a:t>(); }</a:t>
            </a:r>
            <a:endParaRPr lang="en-US" altLang="zh-CN" sz="1800" b="1" dirty="0"/>
          </a:p>
          <a:p>
            <a:pPr lvl="1" eaLnBrk="1" hangingPunct="1">
              <a:lnSpc>
                <a:spcPct val="90000"/>
              </a:lnSpc>
              <a:buFontTx/>
              <a:buNone/>
            </a:pPr>
            <a:r>
              <a:rPr lang="en-US" altLang="zh-CN" sz="1800" b="1" dirty="0"/>
              <a:t>        void </a:t>
            </a:r>
            <a:r>
              <a:rPr lang="en-US" altLang="zh-CN" sz="1800" b="1" dirty="0" err="1"/>
              <a:t>vf</a:t>
            </a:r>
            <a:r>
              <a:rPr lang="en-US" altLang="zh-CN" sz="1800" b="1" dirty="0"/>
              <a:t> ( )      { </a:t>
            </a:r>
            <a:r>
              <a:rPr lang="en-US" altLang="zh-CN" sz="1800" b="1" dirty="0" err="1"/>
              <a:t>cout</a:t>
            </a:r>
            <a:r>
              <a:rPr lang="en-US" altLang="zh-CN" sz="1800" b="1" dirty="0"/>
              <a:t> &lt;&lt; "</a:t>
            </a:r>
            <a:r>
              <a:rPr lang="en-US" altLang="zh-CN" sz="1800" b="1" dirty="0" err="1"/>
              <a:t>dvf</a:t>
            </a:r>
            <a:r>
              <a:rPr lang="en-US" altLang="zh-CN" sz="1800" b="1" dirty="0"/>
              <a:t> "; }	</a:t>
            </a:r>
            <a:endParaRPr lang="en-US" altLang="zh-CN" sz="1800" b="1" dirty="0"/>
          </a:p>
          <a:p>
            <a:pPr lvl="1" eaLnBrk="1" hangingPunct="1">
              <a:lnSpc>
                <a:spcPct val="90000"/>
              </a:lnSpc>
              <a:buFontTx/>
              <a:buNone/>
            </a:pPr>
            <a:r>
              <a:rPr lang="en-US" altLang="zh-CN" sz="1800" b="1" dirty="0"/>
              <a:t>};</a:t>
            </a:r>
            <a:endParaRPr lang="en-US" altLang="zh-CN" sz="1800" b="1" dirty="0"/>
          </a:p>
          <a:p>
            <a:pPr lvl="1" eaLnBrk="1" hangingPunct="1">
              <a:lnSpc>
                <a:spcPct val="90000"/>
              </a:lnSpc>
              <a:buFontTx/>
              <a:buNone/>
            </a:pPr>
            <a:r>
              <a:rPr lang="en-US" altLang="zh-CN" sz="1800" b="1" dirty="0"/>
              <a:t>void main()</a:t>
            </a:r>
            <a:endParaRPr lang="en-US" altLang="zh-CN" sz="1800" b="1" dirty="0"/>
          </a:p>
          <a:p>
            <a:pPr lvl="1" eaLnBrk="1" hangingPunct="1">
              <a:lnSpc>
                <a:spcPct val="90000"/>
              </a:lnSpc>
              <a:buFontTx/>
              <a:buNone/>
            </a:pPr>
            <a:r>
              <a:rPr lang="en-US" altLang="zh-CN" sz="1800" b="1" dirty="0"/>
              <a:t>{    	D </a:t>
            </a:r>
            <a:r>
              <a:rPr lang="en-US" altLang="zh-CN" sz="1800" b="1" dirty="0" err="1"/>
              <a:t>d</a:t>
            </a:r>
            <a:r>
              <a:rPr lang="en-US" altLang="zh-CN" sz="1800" b="1" dirty="0"/>
              <a:t>;    	B * </a:t>
            </a:r>
            <a:r>
              <a:rPr lang="en-US" altLang="zh-CN" sz="1800" b="1" dirty="0" err="1"/>
              <a:t>pB</a:t>
            </a:r>
            <a:r>
              <a:rPr lang="en-US" altLang="zh-CN" sz="1800" b="1" dirty="0"/>
              <a:t> = &amp;d;</a:t>
            </a:r>
            <a:endParaRPr lang="en-US" altLang="zh-CN" sz="1800" b="1" dirty="0"/>
          </a:p>
          <a:p>
            <a:pPr lvl="1" eaLnBrk="1" hangingPunct="1">
              <a:lnSpc>
                <a:spcPct val="90000"/>
              </a:lnSpc>
              <a:buFontTx/>
              <a:buNone/>
            </a:pPr>
            <a:r>
              <a:rPr lang="en-US" altLang="zh-CN" sz="1800" b="1" dirty="0"/>
              <a:t>		</a:t>
            </a:r>
            <a:r>
              <a:rPr lang="en-US" altLang="zh-CN" sz="1800" b="1" dirty="0" err="1"/>
              <a:t>pB</a:t>
            </a:r>
            <a:r>
              <a:rPr lang="en-US" altLang="zh-CN" sz="1800" b="1" dirty="0"/>
              <a:t>-&gt;f();	</a:t>
            </a:r>
            <a:r>
              <a:rPr lang="en-US" altLang="zh-CN" sz="1800" b="1" dirty="0" err="1"/>
              <a:t>pB</a:t>
            </a:r>
            <a:r>
              <a:rPr lang="en-US" altLang="zh-CN" sz="1800" b="1" dirty="0"/>
              <a:t>-&gt;</a:t>
            </a:r>
            <a:r>
              <a:rPr lang="en-US" altLang="zh-CN" sz="1800" b="1" dirty="0" err="1"/>
              <a:t>ff</a:t>
            </a:r>
            <a:r>
              <a:rPr lang="en-US" altLang="zh-CN" sz="1800" b="1" dirty="0"/>
              <a:t>();	 </a:t>
            </a:r>
            <a:r>
              <a:rPr lang="en-US" altLang="zh-CN" sz="1800" b="1" dirty="0" err="1"/>
              <a:t>pB</a:t>
            </a:r>
            <a:r>
              <a:rPr lang="en-US" altLang="zh-CN" sz="1800" b="1" dirty="0"/>
              <a:t>-&gt;</a:t>
            </a:r>
            <a:r>
              <a:rPr lang="en-US" altLang="zh-CN" sz="1800" b="1" dirty="0" err="1"/>
              <a:t>vf</a:t>
            </a:r>
            <a:r>
              <a:rPr lang="en-US" altLang="zh-CN" sz="1800" b="1" dirty="0"/>
              <a:t>(); </a:t>
            </a:r>
            <a:r>
              <a:rPr lang="en-US" altLang="zh-CN" sz="1800" b="1" dirty="0" err="1"/>
              <a:t>pB</a:t>
            </a:r>
            <a:r>
              <a:rPr lang="en-US" altLang="zh-CN" sz="1800" b="1" dirty="0"/>
              <a:t>-&gt;</a:t>
            </a:r>
            <a:r>
              <a:rPr lang="en-US" altLang="zh-CN" sz="1800" b="1" dirty="0" err="1"/>
              <a:t>vff</a:t>
            </a:r>
            <a:r>
              <a:rPr lang="en-US" altLang="zh-CN" sz="1800" b="1" dirty="0"/>
              <a:t>();</a:t>
            </a:r>
            <a:endParaRPr lang="en-US" altLang="zh-CN" sz="1800" b="1" dirty="0"/>
          </a:p>
          <a:p>
            <a:pPr lvl="1" eaLnBrk="1" hangingPunct="1">
              <a:lnSpc>
                <a:spcPct val="90000"/>
              </a:lnSpc>
              <a:buFontTx/>
              <a:buNone/>
            </a:pPr>
            <a:r>
              <a:rPr lang="en-US" altLang="zh-CN" sz="1800" b="1" dirty="0"/>
              <a:t>}</a:t>
            </a:r>
            <a:endParaRPr lang="en-US" altLang="zh-CN" sz="1800" b="1" dirty="0"/>
          </a:p>
        </p:txBody>
      </p:sp>
      <p:sp>
        <p:nvSpPr>
          <p:cNvPr id="106499" name="Text Box 3"/>
          <p:cNvSpPr txBox="1">
            <a:spLocks noChangeArrowheads="1"/>
          </p:cNvSpPr>
          <p:nvPr/>
        </p:nvSpPr>
        <p:spPr bwMode="auto">
          <a:xfrm>
            <a:off x="5446440" y="4005064"/>
            <a:ext cx="3240360" cy="193899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kumimoji="1" lang="zh-CN" altLang="en-US" sz="2400" b="1" dirty="0">
                <a:latin typeface="Lucida Sans Unicode" panose="020B0602030504020204" pitchFamily="34" charset="0"/>
                <a:ea typeface="楷体_GB2312" pitchFamily="49" charset="-122"/>
              </a:rPr>
              <a:t>输出结果如下：</a:t>
            </a:r>
            <a:endParaRPr kumimoji="1" lang="en-US" altLang="zh-CN" sz="2400" b="1" dirty="0">
              <a:latin typeface="Lucida Sans Unicode" panose="020B0602030504020204" pitchFamily="34" charset="0"/>
              <a:ea typeface="楷体_GB2312" pitchFamily="49" charset="-122"/>
            </a:endParaRPr>
          </a:p>
          <a:p>
            <a:pPr>
              <a:spcBef>
                <a:spcPct val="0"/>
              </a:spcBef>
              <a:buFontTx/>
              <a:buNone/>
            </a:pPr>
            <a:r>
              <a:rPr kumimoji="1" lang="en-US" altLang="zh-CN" sz="2400" b="1" dirty="0">
                <a:solidFill>
                  <a:srgbClr val="FF0000"/>
                </a:solidFill>
                <a:latin typeface="Lucida Sans Unicode" panose="020B0602030504020204" pitchFamily="34" charset="0"/>
                <a:ea typeface="楷体_GB2312" pitchFamily="49" charset="-122"/>
              </a:rPr>
              <a:t>bf </a:t>
            </a:r>
            <a:endParaRPr kumimoji="1" lang="en-US" altLang="zh-CN" sz="2400" b="1" dirty="0">
              <a:solidFill>
                <a:srgbClr val="FF0000"/>
              </a:solidFill>
              <a:latin typeface="Lucida Sans Unicode" panose="020B0602030504020204" pitchFamily="34" charset="0"/>
              <a:ea typeface="楷体_GB2312" pitchFamily="49" charset="-122"/>
            </a:endParaRPr>
          </a:p>
          <a:p>
            <a:pPr>
              <a:spcBef>
                <a:spcPct val="0"/>
              </a:spcBef>
              <a:buFontTx/>
              <a:buNone/>
            </a:pPr>
            <a:r>
              <a:rPr kumimoji="1" lang="en-US" altLang="zh-CN" sz="2400" b="1" dirty="0" err="1">
                <a:solidFill>
                  <a:srgbClr val="FF0000"/>
                </a:solidFill>
                <a:latin typeface="Lucida Sans Unicode" panose="020B0602030504020204" pitchFamily="34" charset="0"/>
                <a:ea typeface="楷体_GB2312" pitchFamily="49" charset="-122"/>
              </a:rPr>
              <a:t>dvf</a:t>
            </a:r>
            <a:r>
              <a:rPr kumimoji="1" lang="en-US" altLang="zh-CN" sz="2400" b="1" dirty="0">
                <a:solidFill>
                  <a:srgbClr val="FF0000"/>
                </a:solidFill>
                <a:latin typeface="Lucida Sans Unicode" panose="020B0602030504020204" pitchFamily="34" charset="0"/>
                <a:ea typeface="楷体_GB2312" pitchFamily="49" charset="-122"/>
              </a:rPr>
              <a:t> bf </a:t>
            </a:r>
            <a:endParaRPr kumimoji="1" lang="en-US" altLang="zh-CN" sz="2400" b="1" dirty="0">
              <a:solidFill>
                <a:srgbClr val="FF0000"/>
              </a:solidFill>
              <a:latin typeface="Lucida Sans Unicode" panose="020B0602030504020204" pitchFamily="34" charset="0"/>
              <a:ea typeface="楷体_GB2312" pitchFamily="49" charset="-122"/>
            </a:endParaRPr>
          </a:p>
          <a:p>
            <a:pPr>
              <a:spcBef>
                <a:spcPct val="0"/>
              </a:spcBef>
              <a:buFontTx/>
              <a:buNone/>
            </a:pPr>
            <a:r>
              <a:rPr kumimoji="1" lang="en-US" altLang="zh-CN" sz="2400" b="1" dirty="0" err="1">
                <a:solidFill>
                  <a:srgbClr val="FF0000"/>
                </a:solidFill>
                <a:latin typeface="Lucida Sans Unicode" panose="020B0602030504020204" pitchFamily="34" charset="0"/>
                <a:ea typeface="楷体_GB2312" pitchFamily="49" charset="-122"/>
              </a:rPr>
              <a:t>dvf</a:t>
            </a:r>
            <a:r>
              <a:rPr kumimoji="1" lang="en-US" altLang="zh-CN" sz="2400" b="1" dirty="0">
                <a:solidFill>
                  <a:srgbClr val="FF0000"/>
                </a:solidFill>
                <a:latin typeface="Lucida Sans Unicode" panose="020B0602030504020204" pitchFamily="34" charset="0"/>
                <a:ea typeface="楷体_GB2312" pitchFamily="49" charset="-122"/>
              </a:rPr>
              <a:t> </a:t>
            </a:r>
            <a:endParaRPr kumimoji="1" lang="en-US" altLang="zh-CN" sz="2400" b="1" dirty="0">
              <a:solidFill>
                <a:srgbClr val="FF0000"/>
              </a:solidFill>
              <a:latin typeface="Lucida Sans Unicode" panose="020B0602030504020204" pitchFamily="34" charset="0"/>
              <a:ea typeface="楷体_GB2312" pitchFamily="49" charset="-122"/>
            </a:endParaRPr>
          </a:p>
          <a:p>
            <a:pPr>
              <a:spcBef>
                <a:spcPct val="0"/>
              </a:spcBef>
              <a:buFontTx/>
              <a:buNone/>
            </a:pPr>
            <a:r>
              <a:rPr kumimoji="1" lang="en-US" altLang="zh-CN" sz="2400" b="1" dirty="0" err="1">
                <a:solidFill>
                  <a:srgbClr val="FF0000"/>
                </a:solidFill>
                <a:latin typeface="Lucida Sans Unicode" panose="020B0602030504020204" pitchFamily="34" charset="0"/>
                <a:ea typeface="楷体_GB2312" pitchFamily="49" charset="-122"/>
              </a:rPr>
              <a:t>dvf</a:t>
            </a:r>
            <a:r>
              <a:rPr kumimoji="1" lang="en-US" altLang="zh-CN" sz="2400" b="1" dirty="0">
                <a:solidFill>
                  <a:srgbClr val="FF0000"/>
                </a:solidFill>
                <a:latin typeface="Lucida Sans Unicode" panose="020B0602030504020204" pitchFamily="34" charset="0"/>
                <a:ea typeface="楷体_GB2312" pitchFamily="49" charset="-122"/>
              </a:rPr>
              <a:t> bf</a:t>
            </a:r>
            <a:endParaRPr kumimoji="1" lang="en-US" altLang="zh-CN" sz="2400" b="1" dirty="0">
              <a:solidFill>
                <a:srgbClr val="FF0000"/>
              </a:solidFill>
              <a:latin typeface="Lucida Sans Unicode" panose="020B060203050402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546">
                                            <p:txEl>
                                              <p:pRg st="1" end="1"/>
                                            </p:txEl>
                                          </p:spTgt>
                                        </p:tgtEl>
                                        <p:attrNameLst>
                                          <p:attrName>style.visibility</p:attrName>
                                        </p:attrNameLst>
                                      </p:cBhvr>
                                      <p:to>
                                        <p:strVal val="visible"/>
                                      </p:to>
                                    </p:set>
                                    <p:animEffect transition="in" filter="fade">
                                      <p:cBhvr>
                                        <p:cTn id="7" dur="500"/>
                                        <p:tgtEl>
                                          <p:spTgt spid="10854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8546">
                                            <p:txEl>
                                              <p:pRg st="2" end="2"/>
                                            </p:txEl>
                                          </p:spTgt>
                                        </p:tgtEl>
                                        <p:attrNameLst>
                                          <p:attrName>style.visibility</p:attrName>
                                        </p:attrNameLst>
                                      </p:cBhvr>
                                      <p:to>
                                        <p:strVal val="visible"/>
                                      </p:to>
                                    </p:set>
                                    <p:animEffect transition="in" filter="fade">
                                      <p:cBhvr>
                                        <p:cTn id="10" dur="500"/>
                                        <p:tgtEl>
                                          <p:spTgt spid="10854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8546">
                                            <p:txEl>
                                              <p:pRg st="3" end="3"/>
                                            </p:txEl>
                                          </p:spTgt>
                                        </p:tgtEl>
                                        <p:attrNameLst>
                                          <p:attrName>style.visibility</p:attrName>
                                        </p:attrNameLst>
                                      </p:cBhvr>
                                      <p:to>
                                        <p:strVal val="visible"/>
                                      </p:to>
                                    </p:set>
                                    <p:animEffect transition="in" filter="fade">
                                      <p:cBhvr>
                                        <p:cTn id="13" dur="500"/>
                                        <p:tgtEl>
                                          <p:spTgt spid="10854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8546">
                                            <p:txEl>
                                              <p:pRg st="4" end="4"/>
                                            </p:txEl>
                                          </p:spTgt>
                                        </p:tgtEl>
                                        <p:attrNameLst>
                                          <p:attrName>style.visibility</p:attrName>
                                        </p:attrNameLst>
                                      </p:cBhvr>
                                      <p:to>
                                        <p:strVal val="visible"/>
                                      </p:to>
                                    </p:set>
                                    <p:animEffect transition="in" filter="fade">
                                      <p:cBhvr>
                                        <p:cTn id="16" dur="500"/>
                                        <p:tgtEl>
                                          <p:spTgt spid="108546">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8546">
                                            <p:txEl>
                                              <p:pRg st="5" end="5"/>
                                            </p:txEl>
                                          </p:spTgt>
                                        </p:tgtEl>
                                        <p:attrNameLst>
                                          <p:attrName>style.visibility</p:attrName>
                                        </p:attrNameLst>
                                      </p:cBhvr>
                                      <p:to>
                                        <p:strVal val="visible"/>
                                      </p:to>
                                    </p:set>
                                    <p:animEffect transition="in" filter="fade">
                                      <p:cBhvr>
                                        <p:cTn id="19" dur="500"/>
                                        <p:tgtEl>
                                          <p:spTgt spid="108546">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08546">
                                            <p:txEl>
                                              <p:pRg st="6" end="6"/>
                                            </p:txEl>
                                          </p:spTgt>
                                        </p:tgtEl>
                                        <p:attrNameLst>
                                          <p:attrName>style.visibility</p:attrName>
                                        </p:attrNameLst>
                                      </p:cBhvr>
                                      <p:to>
                                        <p:strVal val="visible"/>
                                      </p:to>
                                    </p:set>
                                    <p:animEffect transition="in" filter="fade">
                                      <p:cBhvr>
                                        <p:cTn id="22" dur="500"/>
                                        <p:tgtEl>
                                          <p:spTgt spid="108546">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08546">
                                            <p:txEl>
                                              <p:pRg st="7" end="7"/>
                                            </p:txEl>
                                          </p:spTgt>
                                        </p:tgtEl>
                                        <p:attrNameLst>
                                          <p:attrName>style.visibility</p:attrName>
                                        </p:attrNameLst>
                                      </p:cBhvr>
                                      <p:to>
                                        <p:strVal val="visible"/>
                                      </p:to>
                                    </p:set>
                                    <p:animEffect transition="in" filter="fade">
                                      <p:cBhvr>
                                        <p:cTn id="25" dur="500"/>
                                        <p:tgtEl>
                                          <p:spTgt spid="108546">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108546">
                                            <p:txEl>
                                              <p:pRg st="8" end="8"/>
                                            </p:txEl>
                                          </p:spTgt>
                                        </p:tgtEl>
                                        <p:attrNameLst>
                                          <p:attrName>style.visibility</p:attrName>
                                        </p:attrNameLst>
                                      </p:cBhvr>
                                      <p:to>
                                        <p:strVal val="visible"/>
                                      </p:to>
                                    </p:set>
                                    <p:animEffect transition="in" filter="fade">
                                      <p:cBhvr>
                                        <p:cTn id="30" dur="1000"/>
                                        <p:tgtEl>
                                          <p:spTgt spid="108546">
                                            <p:txEl>
                                              <p:pRg st="8" end="8"/>
                                            </p:txEl>
                                          </p:spTgt>
                                        </p:tgtEl>
                                      </p:cBhvr>
                                    </p:animEffect>
                                    <p:anim calcmode="lin" valueType="num">
                                      <p:cBhvr>
                                        <p:cTn id="31" dur="1000" fill="hold"/>
                                        <p:tgtEl>
                                          <p:spTgt spid="108546">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08546">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108546">
                                            <p:txEl>
                                              <p:pRg st="9" end="9"/>
                                            </p:txEl>
                                          </p:spTgt>
                                        </p:tgtEl>
                                        <p:attrNameLst>
                                          <p:attrName>style.visibility</p:attrName>
                                        </p:attrNameLst>
                                      </p:cBhvr>
                                      <p:to>
                                        <p:strVal val="visible"/>
                                      </p:to>
                                    </p:set>
                                    <p:animEffect transition="in" filter="fade">
                                      <p:cBhvr>
                                        <p:cTn id="35" dur="1000"/>
                                        <p:tgtEl>
                                          <p:spTgt spid="108546">
                                            <p:txEl>
                                              <p:pRg st="9" end="9"/>
                                            </p:txEl>
                                          </p:spTgt>
                                        </p:tgtEl>
                                      </p:cBhvr>
                                    </p:animEffect>
                                    <p:anim calcmode="lin" valueType="num">
                                      <p:cBhvr>
                                        <p:cTn id="36" dur="1000" fill="hold"/>
                                        <p:tgtEl>
                                          <p:spTgt spid="108546">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08546">
                                            <p:txEl>
                                              <p:pRg st="9" end="9"/>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8546">
                                            <p:txEl>
                                              <p:pRg st="10" end="10"/>
                                            </p:txEl>
                                          </p:spTgt>
                                        </p:tgtEl>
                                        <p:attrNameLst>
                                          <p:attrName>style.visibility</p:attrName>
                                        </p:attrNameLst>
                                      </p:cBhvr>
                                      <p:to>
                                        <p:strVal val="visible"/>
                                      </p:to>
                                    </p:set>
                                    <p:animEffect transition="in" filter="fade">
                                      <p:cBhvr>
                                        <p:cTn id="40" dur="1000"/>
                                        <p:tgtEl>
                                          <p:spTgt spid="108546">
                                            <p:txEl>
                                              <p:pRg st="10" end="10"/>
                                            </p:txEl>
                                          </p:spTgt>
                                        </p:tgtEl>
                                      </p:cBhvr>
                                    </p:animEffect>
                                    <p:anim calcmode="lin" valueType="num">
                                      <p:cBhvr>
                                        <p:cTn id="41" dur="1000" fill="hold"/>
                                        <p:tgtEl>
                                          <p:spTgt spid="108546">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108546">
                                            <p:txEl>
                                              <p:pRg st="10" end="10"/>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108546">
                                            <p:txEl>
                                              <p:pRg st="11" end="11"/>
                                            </p:txEl>
                                          </p:spTgt>
                                        </p:tgtEl>
                                        <p:attrNameLst>
                                          <p:attrName>style.visibility</p:attrName>
                                        </p:attrNameLst>
                                      </p:cBhvr>
                                      <p:to>
                                        <p:strVal val="visible"/>
                                      </p:to>
                                    </p:set>
                                    <p:animEffect transition="in" filter="fade">
                                      <p:cBhvr>
                                        <p:cTn id="45" dur="1000"/>
                                        <p:tgtEl>
                                          <p:spTgt spid="108546">
                                            <p:txEl>
                                              <p:pRg st="11" end="11"/>
                                            </p:txEl>
                                          </p:spTgt>
                                        </p:tgtEl>
                                      </p:cBhvr>
                                    </p:animEffect>
                                    <p:anim calcmode="lin" valueType="num">
                                      <p:cBhvr>
                                        <p:cTn id="46" dur="1000" fill="hold"/>
                                        <p:tgtEl>
                                          <p:spTgt spid="108546">
                                            <p:txEl>
                                              <p:pRg st="11" end="11"/>
                                            </p:txEl>
                                          </p:spTgt>
                                        </p:tgtEl>
                                        <p:attrNameLst>
                                          <p:attrName>ppt_x</p:attrName>
                                        </p:attrNameLst>
                                      </p:cBhvr>
                                      <p:tavLst>
                                        <p:tav tm="0">
                                          <p:val>
                                            <p:strVal val="#ppt_x"/>
                                          </p:val>
                                        </p:tav>
                                        <p:tav tm="100000">
                                          <p:val>
                                            <p:strVal val="#ppt_x"/>
                                          </p:val>
                                        </p:tav>
                                      </p:tavLst>
                                    </p:anim>
                                    <p:anim calcmode="lin" valueType="num">
                                      <p:cBhvr>
                                        <p:cTn id="47" dur="1000" fill="hold"/>
                                        <p:tgtEl>
                                          <p:spTgt spid="108546">
                                            <p:txEl>
                                              <p:pRg st="11" end="11"/>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108546">
                                            <p:txEl>
                                              <p:pRg st="12" end="12"/>
                                            </p:txEl>
                                          </p:spTgt>
                                        </p:tgtEl>
                                        <p:attrNameLst>
                                          <p:attrName>style.visibility</p:attrName>
                                        </p:attrNameLst>
                                      </p:cBhvr>
                                      <p:to>
                                        <p:strVal val="visible"/>
                                      </p:to>
                                    </p:set>
                                    <p:animEffect transition="in" filter="fade">
                                      <p:cBhvr>
                                        <p:cTn id="50" dur="1000"/>
                                        <p:tgtEl>
                                          <p:spTgt spid="108546">
                                            <p:txEl>
                                              <p:pRg st="12" end="12"/>
                                            </p:txEl>
                                          </p:spTgt>
                                        </p:tgtEl>
                                      </p:cBhvr>
                                    </p:animEffect>
                                    <p:anim calcmode="lin" valueType="num">
                                      <p:cBhvr>
                                        <p:cTn id="51" dur="1000" fill="hold"/>
                                        <p:tgtEl>
                                          <p:spTgt spid="108546">
                                            <p:txEl>
                                              <p:pRg st="12" end="12"/>
                                            </p:txEl>
                                          </p:spTgt>
                                        </p:tgtEl>
                                        <p:attrNameLst>
                                          <p:attrName>ppt_x</p:attrName>
                                        </p:attrNameLst>
                                      </p:cBhvr>
                                      <p:tavLst>
                                        <p:tav tm="0">
                                          <p:val>
                                            <p:strVal val="#ppt_x"/>
                                          </p:val>
                                        </p:tav>
                                        <p:tav tm="100000">
                                          <p:val>
                                            <p:strVal val="#ppt_x"/>
                                          </p:val>
                                        </p:tav>
                                      </p:tavLst>
                                    </p:anim>
                                    <p:anim calcmode="lin" valueType="num">
                                      <p:cBhvr>
                                        <p:cTn id="52" dur="1000" fill="hold"/>
                                        <p:tgtEl>
                                          <p:spTgt spid="108546">
                                            <p:txEl>
                                              <p:pRg st="12" end="12"/>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108546">
                                            <p:txEl>
                                              <p:pRg st="13" end="13"/>
                                            </p:txEl>
                                          </p:spTgt>
                                        </p:tgtEl>
                                        <p:attrNameLst>
                                          <p:attrName>style.visibility</p:attrName>
                                        </p:attrNameLst>
                                      </p:cBhvr>
                                      <p:to>
                                        <p:strVal val="visible"/>
                                      </p:to>
                                    </p:set>
                                    <p:animEffect transition="in" filter="fade">
                                      <p:cBhvr>
                                        <p:cTn id="55" dur="1000"/>
                                        <p:tgtEl>
                                          <p:spTgt spid="108546">
                                            <p:txEl>
                                              <p:pRg st="13" end="13"/>
                                            </p:txEl>
                                          </p:spTgt>
                                        </p:tgtEl>
                                      </p:cBhvr>
                                    </p:animEffect>
                                    <p:anim calcmode="lin" valueType="num">
                                      <p:cBhvr>
                                        <p:cTn id="56" dur="1000" fill="hold"/>
                                        <p:tgtEl>
                                          <p:spTgt spid="108546">
                                            <p:txEl>
                                              <p:pRg st="13" end="13"/>
                                            </p:txEl>
                                          </p:spTgt>
                                        </p:tgtEl>
                                        <p:attrNameLst>
                                          <p:attrName>ppt_x</p:attrName>
                                        </p:attrNameLst>
                                      </p:cBhvr>
                                      <p:tavLst>
                                        <p:tav tm="0">
                                          <p:val>
                                            <p:strVal val="#ppt_x"/>
                                          </p:val>
                                        </p:tav>
                                        <p:tav tm="100000">
                                          <p:val>
                                            <p:strVal val="#ppt_x"/>
                                          </p:val>
                                        </p:tav>
                                      </p:tavLst>
                                    </p:anim>
                                    <p:anim calcmode="lin" valueType="num">
                                      <p:cBhvr>
                                        <p:cTn id="57" dur="1000" fill="hold"/>
                                        <p:tgtEl>
                                          <p:spTgt spid="108546">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108546">
                                            <p:txEl>
                                              <p:pRg st="14" end="14"/>
                                            </p:txEl>
                                          </p:spTgt>
                                        </p:tgtEl>
                                        <p:attrNameLst>
                                          <p:attrName>style.visibility</p:attrName>
                                        </p:attrNameLst>
                                      </p:cBhvr>
                                      <p:to>
                                        <p:strVal val="visible"/>
                                      </p:to>
                                    </p:set>
                                    <p:animEffect transition="in" filter="fade">
                                      <p:cBhvr>
                                        <p:cTn id="62" dur="1000"/>
                                        <p:tgtEl>
                                          <p:spTgt spid="108546">
                                            <p:txEl>
                                              <p:pRg st="14" end="14"/>
                                            </p:txEl>
                                          </p:spTgt>
                                        </p:tgtEl>
                                      </p:cBhvr>
                                    </p:animEffect>
                                    <p:anim calcmode="lin" valueType="num">
                                      <p:cBhvr>
                                        <p:cTn id="63" dur="1000" fill="hold"/>
                                        <p:tgtEl>
                                          <p:spTgt spid="108546">
                                            <p:txEl>
                                              <p:pRg st="14" end="14"/>
                                            </p:txEl>
                                          </p:spTgt>
                                        </p:tgtEl>
                                        <p:attrNameLst>
                                          <p:attrName>ppt_x</p:attrName>
                                        </p:attrNameLst>
                                      </p:cBhvr>
                                      <p:tavLst>
                                        <p:tav tm="0">
                                          <p:val>
                                            <p:strVal val="#ppt_x"/>
                                          </p:val>
                                        </p:tav>
                                        <p:tav tm="100000">
                                          <p:val>
                                            <p:strVal val="#ppt_x"/>
                                          </p:val>
                                        </p:tav>
                                      </p:tavLst>
                                    </p:anim>
                                    <p:anim calcmode="lin" valueType="num">
                                      <p:cBhvr>
                                        <p:cTn id="64" dur="1000" fill="hold"/>
                                        <p:tgtEl>
                                          <p:spTgt spid="108546">
                                            <p:txEl>
                                              <p:pRg st="14" end="14"/>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108546">
                                            <p:txEl>
                                              <p:pRg st="15" end="15"/>
                                            </p:txEl>
                                          </p:spTgt>
                                        </p:tgtEl>
                                        <p:attrNameLst>
                                          <p:attrName>style.visibility</p:attrName>
                                        </p:attrNameLst>
                                      </p:cBhvr>
                                      <p:to>
                                        <p:strVal val="visible"/>
                                      </p:to>
                                    </p:set>
                                    <p:animEffect transition="in" filter="fade">
                                      <p:cBhvr>
                                        <p:cTn id="67" dur="1000"/>
                                        <p:tgtEl>
                                          <p:spTgt spid="108546">
                                            <p:txEl>
                                              <p:pRg st="15" end="15"/>
                                            </p:txEl>
                                          </p:spTgt>
                                        </p:tgtEl>
                                      </p:cBhvr>
                                    </p:animEffect>
                                    <p:anim calcmode="lin" valueType="num">
                                      <p:cBhvr>
                                        <p:cTn id="68" dur="1000" fill="hold"/>
                                        <p:tgtEl>
                                          <p:spTgt spid="108546">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108546">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08546">
                                            <p:txEl>
                                              <p:pRg st="16" end="16"/>
                                            </p:txEl>
                                          </p:spTgt>
                                        </p:tgtEl>
                                        <p:attrNameLst>
                                          <p:attrName>style.visibility</p:attrName>
                                        </p:attrNameLst>
                                      </p:cBhvr>
                                      <p:to>
                                        <p:strVal val="visible"/>
                                      </p:to>
                                    </p:set>
                                    <p:animEffect transition="in" filter="fade">
                                      <p:cBhvr>
                                        <p:cTn id="72" dur="1000"/>
                                        <p:tgtEl>
                                          <p:spTgt spid="108546">
                                            <p:txEl>
                                              <p:pRg st="16" end="16"/>
                                            </p:txEl>
                                          </p:spTgt>
                                        </p:tgtEl>
                                      </p:cBhvr>
                                    </p:animEffect>
                                    <p:anim calcmode="lin" valueType="num">
                                      <p:cBhvr>
                                        <p:cTn id="73" dur="1000" fill="hold"/>
                                        <p:tgtEl>
                                          <p:spTgt spid="108546">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108546">
                                            <p:txEl>
                                              <p:pRg st="16" end="16"/>
                                            </p:txEl>
                                          </p:spTgt>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08546">
                                            <p:txEl>
                                              <p:pRg st="17" end="17"/>
                                            </p:txEl>
                                          </p:spTgt>
                                        </p:tgtEl>
                                        <p:attrNameLst>
                                          <p:attrName>style.visibility</p:attrName>
                                        </p:attrNameLst>
                                      </p:cBhvr>
                                      <p:to>
                                        <p:strVal val="visible"/>
                                      </p:to>
                                    </p:set>
                                    <p:animEffect transition="in" filter="fade">
                                      <p:cBhvr>
                                        <p:cTn id="77" dur="1000"/>
                                        <p:tgtEl>
                                          <p:spTgt spid="108546">
                                            <p:txEl>
                                              <p:pRg st="17" end="17"/>
                                            </p:txEl>
                                          </p:spTgt>
                                        </p:tgtEl>
                                      </p:cBhvr>
                                    </p:animEffect>
                                    <p:anim calcmode="lin" valueType="num">
                                      <p:cBhvr>
                                        <p:cTn id="78" dur="1000" fill="hold"/>
                                        <p:tgtEl>
                                          <p:spTgt spid="108546">
                                            <p:txEl>
                                              <p:pRg st="17" end="17"/>
                                            </p:txEl>
                                          </p:spTgt>
                                        </p:tgtEl>
                                        <p:attrNameLst>
                                          <p:attrName>ppt_x</p:attrName>
                                        </p:attrNameLst>
                                      </p:cBhvr>
                                      <p:tavLst>
                                        <p:tav tm="0">
                                          <p:val>
                                            <p:strVal val="#ppt_x"/>
                                          </p:val>
                                        </p:tav>
                                        <p:tav tm="100000">
                                          <p:val>
                                            <p:strVal val="#ppt_x"/>
                                          </p:val>
                                        </p:tav>
                                      </p:tavLst>
                                    </p:anim>
                                    <p:anim calcmode="lin" valueType="num">
                                      <p:cBhvr>
                                        <p:cTn id="79" dur="1000" fill="hold"/>
                                        <p:tgtEl>
                                          <p:spTgt spid="108546">
                                            <p:txEl>
                                              <p:pRg st="17" end="1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106499">
                                            <p:txEl>
                                              <p:pRg st="0" end="0"/>
                                            </p:txEl>
                                          </p:spTgt>
                                        </p:tgtEl>
                                        <p:attrNameLst>
                                          <p:attrName>style.visibility</p:attrName>
                                        </p:attrNameLst>
                                      </p:cBhvr>
                                      <p:to>
                                        <p:strVal val="visible"/>
                                      </p:to>
                                    </p:set>
                                    <p:anim calcmode="lin" valueType="num">
                                      <p:cBhvr additive="base">
                                        <p:cTn id="84" dur="500" fill="hold"/>
                                        <p:tgtEl>
                                          <p:spTgt spid="106499">
                                            <p:txEl>
                                              <p:pRg st="0" end="0"/>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1064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106499">
                                            <p:txEl>
                                              <p:pRg st="1" end="1"/>
                                            </p:txEl>
                                          </p:spTgt>
                                        </p:tgtEl>
                                        <p:attrNameLst>
                                          <p:attrName>style.visibility</p:attrName>
                                        </p:attrNameLst>
                                      </p:cBhvr>
                                      <p:to>
                                        <p:strVal val="visible"/>
                                      </p:to>
                                    </p:set>
                                    <p:animEffect transition="in" filter="fade">
                                      <p:cBhvr>
                                        <p:cTn id="90" dur="1000"/>
                                        <p:tgtEl>
                                          <p:spTgt spid="106499">
                                            <p:txEl>
                                              <p:pRg st="1" end="1"/>
                                            </p:txEl>
                                          </p:spTgt>
                                        </p:tgtEl>
                                      </p:cBhvr>
                                    </p:animEffect>
                                    <p:anim calcmode="lin" valueType="num">
                                      <p:cBhvr>
                                        <p:cTn id="91" dur="1000" fill="hold"/>
                                        <p:tgtEl>
                                          <p:spTgt spid="106499">
                                            <p:txEl>
                                              <p:pRg st="1" end="1"/>
                                            </p:txEl>
                                          </p:spTgt>
                                        </p:tgtEl>
                                        <p:attrNameLst>
                                          <p:attrName>ppt_x</p:attrName>
                                        </p:attrNameLst>
                                      </p:cBhvr>
                                      <p:tavLst>
                                        <p:tav tm="0">
                                          <p:val>
                                            <p:strVal val="#ppt_x"/>
                                          </p:val>
                                        </p:tav>
                                        <p:tav tm="100000">
                                          <p:val>
                                            <p:strVal val="#ppt_x"/>
                                          </p:val>
                                        </p:tav>
                                      </p:tavLst>
                                    </p:anim>
                                    <p:anim calcmode="lin" valueType="num">
                                      <p:cBhvr>
                                        <p:cTn id="92" dur="1000" fill="hold"/>
                                        <p:tgtEl>
                                          <p:spTgt spid="1064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106499">
                                            <p:txEl>
                                              <p:pRg st="2" end="2"/>
                                            </p:txEl>
                                          </p:spTgt>
                                        </p:tgtEl>
                                        <p:attrNameLst>
                                          <p:attrName>style.visibility</p:attrName>
                                        </p:attrNameLst>
                                      </p:cBhvr>
                                      <p:to>
                                        <p:strVal val="visible"/>
                                      </p:to>
                                    </p:set>
                                    <p:animEffect transition="in" filter="fade">
                                      <p:cBhvr>
                                        <p:cTn id="97" dur="1000"/>
                                        <p:tgtEl>
                                          <p:spTgt spid="106499">
                                            <p:txEl>
                                              <p:pRg st="2" end="2"/>
                                            </p:txEl>
                                          </p:spTgt>
                                        </p:tgtEl>
                                      </p:cBhvr>
                                    </p:animEffect>
                                    <p:anim calcmode="lin" valueType="num">
                                      <p:cBhvr>
                                        <p:cTn id="98" dur="1000" fill="hold"/>
                                        <p:tgtEl>
                                          <p:spTgt spid="106499">
                                            <p:txEl>
                                              <p:pRg st="2" end="2"/>
                                            </p:txEl>
                                          </p:spTgt>
                                        </p:tgtEl>
                                        <p:attrNameLst>
                                          <p:attrName>ppt_x</p:attrName>
                                        </p:attrNameLst>
                                      </p:cBhvr>
                                      <p:tavLst>
                                        <p:tav tm="0">
                                          <p:val>
                                            <p:strVal val="#ppt_x"/>
                                          </p:val>
                                        </p:tav>
                                        <p:tav tm="100000">
                                          <p:val>
                                            <p:strVal val="#ppt_x"/>
                                          </p:val>
                                        </p:tav>
                                      </p:tavLst>
                                    </p:anim>
                                    <p:anim calcmode="lin" valueType="num">
                                      <p:cBhvr>
                                        <p:cTn id="99" dur="1000" fill="hold"/>
                                        <p:tgtEl>
                                          <p:spTgt spid="1064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42" presetClass="entr" presetSubtype="0" fill="hold" nodeType="clickEffect">
                                  <p:stCondLst>
                                    <p:cond delay="0"/>
                                  </p:stCondLst>
                                  <p:childTnLst>
                                    <p:set>
                                      <p:cBhvr>
                                        <p:cTn id="103" dur="1" fill="hold">
                                          <p:stCondLst>
                                            <p:cond delay="0"/>
                                          </p:stCondLst>
                                        </p:cTn>
                                        <p:tgtEl>
                                          <p:spTgt spid="106499">
                                            <p:txEl>
                                              <p:pRg st="3" end="3"/>
                                            </p:txEl>
                                          </p:spTgt>
                                        </p:tgtEl>
                                        <p:attrNameLst>
                                          <p:attrName>style.visibility</p:attrName>
                                        </p:attrNameLst>
                                      </p:cBhvr>
                                      <p:to>
                                        <p:strVal val="visible"/>
                                      </p:to>
                                    </p:set>
                                    <p:animEffect transition="in" filter="fade">
                                      <p:cBhvr>
                                        <p:cTn id="104" dur="1000"/>
                                        <p:tgtEl>
                                          <p:spTgt spid="106499">
                                            <p:txEl>
                                              <p:pRg st="3" end="3"/>
                                            </p:txEl>
                                          </p:spTgt>
                                        </p:tgtEl>
                                      </p:cBhvr>
                                    </p:animEffect>
                                    <p:anim calcmode="lin" valueType="num">
                                      <p:cBhvr>
                                        <p:cTn id="105" dur="1000" fill="hold"/>
                                        <p:tgtEl>
                                          <p:spTgt spid="106499">
                                            <p:txEl>
                                              <p:pRg st="3" end="3"/>
                                            </p:txEl>
                                          </p:spTgt>
                                        </p:tgtEl>
                                        <p:attrNameLst>
                                          <p:attrName>ppt_x</p:attrName>
                                        </p:attrNameLst>
                                      </p:cBhvr>
                                      <p:tavLst>
                                        <p:tav tm="0">
                                          <p:val>
                                            <p:strVal val="#ppt_x"/>
                                          </p:val>
                                        </p:tav>
                                        <p:tav tm="100000">
                                          <p:val>
                                            <p:strVal val="#ppt_x"/>
                                          </p:val>
                                        </p:tav>
                                      </p:tavLst>
                                    </p:anim>
                                    <p:anim calcmode="lin" valueType="num">
                                      <p:cBhvr>
                                        <p:cTn id="106" dur="1000" fill="hold"/>
                                        <p:tgtEl>
                                          <p:spTgt spid="10649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42" presetClass="entr" presetSubtype="0" fill="hold" nodeType="clickEffect">
                                  <p:stCondLst>
                                    <p:cond delay="0"/>
                                  </p:stCondLst>
                                  <p:childTnLst>
                                    <p:set>
                                      <p:cBhvr>
                                        <p:cTn id="110" dur="1" fill="hold">
                                          <p:stCondLst>
                                            <p:cond delay="0"/>
                                          </p:stCondLst>
                                        </p:cTn>
                                        <p:tgtEl>
                                          <p:spTgt spid="106499">
                                            <p:txEl>
                                              <p:pRg st="4" end="4"/>
                                            </p:txEl>
                                          </p:spTgt>
                                        </p:tgtEl>
                                        <p:attrNameLst>
                                          <p:attrName>style.visibility</p:attrName>
                                        </p:attrNameLst>
                                      </p:cBhvr>
                                      <p:to>
                                        <p:strVal val="visible"/>
                                      </p:to>
                                    </p:set>
                                    <p:animEffect transition="in" filter="fade">
                                      <p:cBhvr>
                                        <p:cTn id="111" dur="1000"/>
                                        <p:tgtEl>
                                          <p:spTgt spid="106499">
                                            <p:txEl>
                                              <p:pRg st="4" end="4"/>
                                            </p:txEl>
                                          </p:spTgt>
                                        </p:tgtEl>
                                      </p:cBhvr>
                                    </p:animEffect>
                                    <p:anim calcmode="lin" valueType="num">
                                      <p:cBhvr>
                                        <p:cTn id="112" dur="1000" fill="hold"/>
                                        <p:tgtEl>
                                          <p:spTgt spid="106499">
                                            <p:txEl>
                                              <p:pRg st="4" end="4"/>
                                            </p:txEl>
                                          </p:spTgt>
                                        </p:tgtEl>
                                        <p:attrNameLst>
                                          <p:attrName>ppt_x</p:attrName>
                                        </p:attrNameLst>
                                      </p:cBhvr>
                                      <p:tavLst>
                                        <p:tav tm="0">
                                          <p:val>
                                            <p:strVal val="#ppt_x"/>
                                          </p:val>
                                        </p:tav>
                                        <p:tav tm="100000">
                                          <p:val>
                                            <p:strVal val="#ppt_x"/>
                                          </p:val>
                                        </p:tav>
                                      </p:tavLst>
                                    </p:anim>
                                    <p:anim calcmode="lin" valueType="num">
                                      <p:cBhvr>
                                        <p:cTn id="113" dur="1000" fill="hold"/>
                                        <p:tgtEl>
                                          <p:spTgt spid="10649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1" lang="en-US" altLang="zh-CN" sz="4400" b="1" i="0" u="none" strike="noStrike" kern="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j-cs"/>
              </a:rPr>
              <a:t>Virtual</a:t>
            </a:r>
            <a:r>
              <a:rPr kumimoji="1" lang="en-US" altLang="zh-CN" sz="4400" b="1" i="0" u="none" strike="noStrike" kern="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rPr>
              <a:t> </a:t>
            </a:r>
            <a:r>
              <a:rPr kumimoji="1" lang="en-US" altLang="zh-CN" sz="4400" b="1" i="0" u="none" strike="noStrike" kern="0" cap="none" spc="0" normalizeH="0" baseline="0" noProof="0" dirty="0">
                <a:ln>
                  <a:noFill/>
                </a:ln>
                <a:solidFill>
                  <a:schemeClr val="tx1"/>
                </a:solidFill>
                <a:effectLst/>
                <a:uLnTx/>
                <a:uFillTx/>
                <a:latin typeface="隶书" panose="02010509060101010101" pitchFamily="49" charset="-122"/>
                <a:ea typeface="隶书" panose="02010509060101010101" pitchFamily="49" charset="-122"/>
                <a:cs typeface="+mj-cs"/>
              </a:rPr>
              <a:t>destructor</a:t>
            </a:r>
            <a:br>
              <a:rPr kumimoji="1" lang="en-US" altLang="zh-CN" sz="4400" b="1" i="0" u="none" strike="noStrike" kern="0" cap="none" spc="0" normalizeH="0" baseline="0" noProof="0" dirty="0">
                <a:ln>
                  <a:noFill/>
                </a:ln>
                <a:solidFill>
                  <a:schemeClr val="tx1"/>
                </a:solidFill>
                <a:effectLst>
                  <a:outerShdw blurRad="38100" dist="38100" dir="2700000" algn="tl">
                    <a:srgbClr val="C0C0C0"/>
                  </a:outerShdw>
                </a:effectLst>
                <a:uLnTx/>
                <a:uFillTx/>
                <a:latin typeface="隶书" panose="02010509060101010101" pitchFamily="49" charset="-122"/>
                <a:ea typeface="隶书" panose="02010509060101010101" pitchFamily="49" charset="-122"/>
                <a:cs typeface="+mj-cs"/>
              </a:rPr>
            </a:br>
            <a:endParaRPr kumimoji="0" lang="zh-CN" altLang="en-US" sz="4400" b="0" i="0" u="none" strike="noStrike" kern="0" cap="none" spc="0" normalizeH="0" baseline="0" noProof="0" dirty="0">
              <a:ln>
                <a:noFill/>
              </a:ln>
              <a:solidFill>
                <a:schemeClr val="tx1"/>
              </a:solidFill>
              <a:effectLst/>
              <a:uLnTx/>
              <a:uFillTx/>
              <a:latin typeface="+mj-lt"/>
              <a:ea typeface="+mj-ea"/>
              <a:cs typeface="+mj-cs"/>
            </a:endParaRPr>
          </a:p>
        </p:txBody>
      </p:sp>
      <p:sp>
        <p:nvSpPr>
          <p:cNvPr id="116738" name="Rectangle 2"/>
          <p:cNvSpPr>
            <a:spLocks noGrp="1"/>
          </p:cNvSpPr>
          <p:nvPr>
            <p:ph type="body"/>
          </p:nvPr>
        </p:nvSpPr>
        <p:spPr>
          <a:xfrm>
            <a:off x="0" y="1357313"/>
            <a:ext cx="9144000" cy="6118225"/>
          </a:xfrm>
        </p:spPr>
        <p:txBody>
          <a:bodyPr vert="horz" wrap="square" lIns="91440" tIns="45720" rIns="91440" bIns="45720" anchor="t" anchorCtr="0"/>
          <a:p>
            <a:pPr>
              <a:lnSpc>
                <a:spcPct val="170000"/>
              </a:lnSpc>
              <a:spcBef>
                <a:spcPct val="0"/>
              </a:spcBef>
              <a:buSzPct val="85000"/>
            </a:pPr>
            <a:r>
              <a:rPr lang="en-US" altLang="zh-CN" sz="1800" dirty="0"/>
              <a:t>Declare the destructor of a base class as virtual function, the destructors of all the classes derived from the base class become virtual functions, although the names of the destructors are different from that of the base class!</a:t>
            </a:r>
            <a:endParaRPr lang="zh-CN" altLang="en-US" sz="1800" dirty="0"/>
          </a:p>
          <a:p>
            <a:pPr>
              <a:lnSpc>
                <a:spcPct val="170000"/>
              </a:lnSpc>
              <a:spcBef>
                <a:spcPct val="0"/>
              </a:spcBef>
              <a:buSzPct val="85000"/>
            </a:pPr>
            <a:r>
              <a:rPr lang="en-US" altLang="zh-CN" sz="1800" dirty="0"/>
              <a:t>Cases when the destructor must be virtual</a:t>
            </a:r>
            <a:r>
              <a:rPr lang="zh-CN" altLang="en-US" sz="1800" dirty="0"/>
              <a:t>：</a:t>
            </a:r>
            <a:r>
              <a:rPr lang="en-US" altLang="zh-CN" sz="1800" dirty="0"/>
              <a:t>in a class system derived from a base class, if dynamic create object is needed, the destructor must be virtual, to achieve polymorphism while deleting objects.</a:t>
            </a:r>
            <a:endParaRPr lang="zh-CN" altLang="en-US" sz="1800" dirty="0"/>
          </a:p>
          <a:p>
            <a:pPr>
              <a:lnSpc>
                <a:spcPct val="170000"/>
              </a:lnSpc>
              <a:spcBef>
                <a:spcPct val="0"/>
              </a:spcBef>
              <a:buSzPct val="85000"/>
            </a:pPr>
            <a:r>
              <a:rPr lang="en-US" altLang="zh-CN" sz="1800" dirty="0"/>
              <a:t>Normally the destructor of a base class is declared as virtual. Even when the base class do not need self defined destructor, define an empty virtual destructor, to make sure the derived object will be destroyed properly.</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6738">
                                            <p:txEl>
                                              <p:charRg st="0" end="230"/>
                                            </p:txEl>
                                          </p:spTgt>
                                        </p:tgtEl>
                                        <p:attrNameLst>
                                          <p:attrName>style.visibility</p:attrName>
                                        </p:attrNameLst>
                                      </p:cBhvr>
                                      <p:to>
                                        <p:strVal val="visible"/>
                                      </p:to>
                                    </p:set>
                                    <p:animEffect transition="in" filter="blinds(horizontal)">
                                      <p:cBhvr>
                                        <p:cTn id="7" dur="500"/>
                                        <p:tgtEl>
                                          <p:spTgt spid="116738">
                                            <p:txEl>
                                              <p:charRg st="0" end="2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6738">
                                            <p:txEl>
                                              <p:charRg st="230" end="433"/>
                                            </p:txEl>
                                          </p:spTgt>
                                        </p:tgtEl>
                                        <p:attrNameLst>
                                          <p:attrName>style.visibility</p:attrName>
                                        </p:attrNameLst>
                                      </p:cBhvr>
                                      <p:to>
                                        <p:strVal val="visible"/>
                                      </p:to>
                                    </p:set>
                                    <p:animEffect transition="in" filter="blinds(horizontal)">
                                      <p:cBhvr>
                                        <p:cTn id="12" dur="500"/>
                                        <p:tgtEl>
                                          <p:spTgt spid="116738">
                                            <p:txEl>
                                              <p:charRg st="230" end="43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6738">
                                            <p:txEl>
                                              <p:charRg st="433" end="655"/>
                                            </p:txEl>
                                          </p:spTgt>
                                        </p:tgtEl>
                                        <p:attrNameLst>
                                          <p:attrName>style.visibility</p:attrName>
                                        </p:attrNameLst>
                                      </p:cBhvr>
                                      <p:to>
                                        <p:strVal val="visible"/>
                                      </p:to>
                                    </p:set>
                                    <p:animEffect transition="in" filter="blinds(horizontal)">
                                      <p:cBhvr>
                                        <p:cTn id="17" dur="500"/>
                                        <p:tgtEl>
                                          <p:spTgt spid="116738">
                                            <p:txEl>
                                              <p:charRg st="433" end="6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title"/>
          </p:nvPr>
        </p:nvSpPr>
        <p:spPr/>
        <p:txBody>
          <a:bodyPr vert="horz" wrap="square" lIns="91440" tIns="45720" rIns="91440" bIns="45720" anchor="ctr" anchorCtr="0"/>
          <a:p>
            <a:r>
              <a:rPr lang="en-US" altLang="zh-CN" dirty="0"/>
              <a:t>Polymorphism</a:t>
            </a:r>
            <a:r>
              <a:rPr lang="zh-CN" altLang="en-US" dirty="0"/>
              <a:t>（多态性）</a:t>
            </a:r>
            <a:endParaRPr lang="en-US" altLang="zh-CN" dirty="0"/>
          </a:p>
        </p:txBody>
      </p:sp>
      <p:sp>
        <p:nvSpPr>
          <p:cNvPr id="5123" name="Rectangle 3"/>
          <p:cNvSpPr>
            <a:spLocks noGrp="1"/>
          </p:cNvSpPr>
          <p:nvPr>
            <p:ph idx="1"/>
          </p:nvPr>
        </p:nvSpPr>
        <p:spPr/>
        <p:txBody>
          <a:bodyPr vert="horz" wrap="square" lIns="91440" tIns="45720" rIns="91440" bIns="45720" anchor="t" anchorCtr="0"/>
          <a:p>
            <a:r>
              <a:rPr lang="en-US" altLang="zh-CN" dirty="0"/>
              <a:t>Polymorphism</a:t>
            </a:r>
            <a:endParaRPr lang="en-US" altLang="zh-CN" dirty="0"/>
          </a:p>
          <a:p>
            <a:pPr lvl="1"/>
            <a:r>
              <a:rPr lang="en-US" altLang="zh-CN" dirty="0"/>
              <a:t>One name, multiple forms</a:t>
            </a:r>
            <a:endParaRPr lang="en-US" altLang="zh-CN" dirty="0"/>
          </a:p>
          <a:p>
            <a:pPr lvl="1"/>
            <a:r>
              <a:rPr lang="en-US" altLang="zh-CN" dirty="0"/>
              <a:t>In C++</a:t>
            </a:r>
            <a:r>
              <a:rPr lang="zh-CN" altLang="en-US" dirty="0"/>
              <a:t>，</a:t>
            </a:r>
            <a:r>
              <a:rPr lang="en-US" altLang="zh-CN" dirty="0"/>
              <a:t>it mean different functions with the same function name.</a:t>
            </a:r>
            <a:endParaRPr lang="zh-CN" altLang="en-US" dirty="0"/>
          </a:p>
          <a:p>
            <a:pPr lvl="1"/>
            <a:r>
              <a:rPr lang="en-US" altLang="zh-CN" dirty="0"/>
              <a:t>In OOP, it means objects belonging to different classes are able to respon</a:t>
            </a:r>
            <a:r>
              <a:rPr lang="en-US" altLang="zh-CN" dirty="0"/>
              <a:t>se to the same message in different ways.</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0" y="0"/>
            <a:ext cx="9144000" cy="6858000"/>
          </a:xfrm>
          <a:prstGeom prst="rect">
            <a:avLst/>
          </a:prstGeom>
          <a:noFill/>
          <a:ln w="12700">
            <a:noFill/>
          </a:ln>
        </p:spPr>
        <p:txBody>
          <a:bodyPr lIns="92075" tIns="46038" rIns="92075" bIns="46038"/>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342900" lvl="0" indent="-342900" eaLnBrk="1" hangingPunct="1">
              <a:lnSpc>
                <a:spcPct val="115000"/>
              </a:lnSpc>
              <a:spcBef>
                <a:spcPct val="0"/>
              </a:spcBef>
              <a:buClrTx/>
              <a:buSzTx/>
              <a:buFontTx/>
              <a:buNone/>
            </a:pPr>
            <a:endParaRPr lang="zh-CN" altLang="en-US" sz="2000" dirty="0">
              <a:solidFill>
                <a:schemeClr val="tx2"/>
              </a:solidFill>
            </a:endParaRPr>
          </a:p>
          <a:p>
            <a:pPr marL="342900" lvl="0" indent="-342900" eaLnBrk="1" hangingPunct="1">
              <a:lnSpc>
                <a:spcPct val="115000"/>
              </a:lnSpc>
              <a:spcBef>
                <a:spcPct val="0"/>
              </a:spcBef>
              <a:buClrTx/>
              <a:buSzTx/>
              <a:buFontTx/>
              <a:buNone/>
            </a:pPr>
            <a:r>
              <a:rPr lang="en-US" altLang="zh-CN" sz="2000" b="1" dirty="0"/>
              <a:t>#include&lt;iostream.h&gt;</a:t>
            </a:r>
            <a:endParaRPr lang="en-US" altLang="zh-CN" sz="2000" b="1" dirty="0"/>
          </a:p>
          <a:p>
            <a:pPr marL="342900" lvl="0" indent="-342900" eaLnBrk="1" hangingPunct="1">
              <a:lnSpc>
                <a:spcPct val="115000"/>
              </a:lnSpc>
              <a:spcBef>
                <a:spcPct val="0"/>
              </a:spcBef>
              <a:buClrTx/>
              <a:buSzTx/>
              <a:buFontTx/>
              <a:buNone/>
            </a:pPr>
            <a:r>
              <a:rPr lang="en-US" altLang="zh-CN" sz="2000" b="1" dirty="0"/>
              <a:t>class  A</a:t>
            </a:r>
            <a:endParaRPr lang="en-US" altLang="zh-CN" sz="2000" b="1" dirty="0"/>
          </a:p>
          <a:p>
            <a:pPr marL="342900" lvl="0" indent="-342900" eaLnBrk="1" hangingPunct="1">
              <a:lnSpc>
                <a:spcPct val="115000"/>
              </a:lnSpc>
              <a:spcBef>
                <a:spcPct val="0"/>
              </a:spcBef>
              <a:buClrTx/>
              <a:buSzTx/>
              <a:buFontTx/>
              <a:buNone/>
            </a:pPr>
            <a:r>
              <a:rPr lang="en-US" altLang="zh-CN" sz="2000" b="1" dirty="0"/>
              <a:t>{ public: </a:t>
            </a:r>
            <a:endParaRPr lang="en-US" altLang="zh-CN" sz="2000" b="1" dirty="0"/>
          </a:p>
          <a:p>
            <a:pPr marL="342900" lvl="0" indent="-342900" eaLnBrk="1" hangingPunct="1">
              <a:lnSpc>
                <a:spcPct val="115000"/>
              </a:lnSpc>
              <a:spcBef>
                <a:spcPct val="0"/>
              </a:spcBef>
              <a:buClrTx/>
              <a:buSzTx/>
              <a:buFontTx/>
              <a:buNone/>
            </a:pPr>
            <a:r>
              <a:rPr lang="en-US" altLang="zh-CN" sz="2000" b="1" dirty="0"/>
              <a:t>   A( ) {  cout &lt;&lt; “class A created!\n” ;  }</a:t>
            </a:r>
            <a:endParaRPr lang="en-US" altLang="zh-CN" sz="2000" b="1" dirty="0"/>
          </a:p>
          <a:p>
            <a:pPr marL="342900" lvl="0" indent="-342900" eaLnBrk="1" hangingPunct="1">
              <a:lnSpc>
                <a:spcPct val="115000"/>
              </a:lnSpc>
              <a:spcBef>
                <a:spcPct val="0"/>
              </a:spcBef>
              <a:buClrTx/>
              <a:buSzTx/>
              <a:buFontTx/>
              <a:buNone/>
            </a:pPr>
            <a:r>
              <a:rPr lang="en-US" altLang="zh-CN" sz="2000" b="1" dirty="0"/>
              <a:t>   ~A( ) {  cout &lt;&lt; “class A destroyed!\n” ;  }</a:t>
            </a:r>
            <a:endParaRPr lang="en-US" altLang="zh-CN" sz="2000" b="1" dirty="0"/>
          </a:p>
          <a:p>
            <a:pPr marL="342900" lvl="0" indent="-342900" eaLnBrk="1" hangingPunct="1">
              <a:lnSpc>
                <a:spcPct val="115000"/>
              </a:lnSpc>
              <a:spcBef>
                <a:spcPct val="0"/>
              </a:spcBef>
              <a:buClrTx/>
              <a:buSzTx/>
              <a:buFontTx/>
              <a:buNone/>
            </a:pPr>
            <a:r>
              <a:rPr lang="en-US" altLang="zh-CN" sz="2000" b="1" dirty="0"/>
              <a:t>   virtual  void  f( ) {  cout &lt;&lt; “A::f\n” ;  }</a:t>
            </a:r>
            <a:endParaRPr lang="en-US" altLang="zh-CN" sz="2000" b="1" dirty="0"/>
          </a:p>
          <a:p>
            <a:pPr marL="342900" lvl="0" indent="-342900" eaLnBrk="1" hangingPunct="1">
              <a:lnSpc>
                <a:spcPct val="115000"/>
              </a:lnSpc>
              <a:spcBef>
                <a:spcPct val="0"/>
              </a:spcBef>
              <a:buClrTx/>
              <a:buSzTx/>
              <a:buFontTx/>
              <a:buNone/>
            </a:pPr>
            <a:r>
              <a:rPr lang="en-US" altLang="zh-CN" sz="2000" b="1" dirty="0"/>
              <a:t>   void  g( ) {  f( ) ; }  };</a:t>
            </a:r>
            <a:endParaRPr lang="en-US" altLang="zh-CN" sz="2000" b="1" dirty="0"/>
          </a:p>
          <a:p>
            <a:pPr marL="342900" lvl="0" indent="-342900" eaLnBrk="1" hangingPunct="1">
              <a:lnSpc>
                <a:spcPct val="115000"/>
              </a:lnSpc>
              <a:spcBef>
                <a:spcPct val="0"/>
              </a:spcBef>
              <a:buClrTx/>
              <a:buSzTx/>
              <a:buFontTx/>
              <a:buNone/>
            </a:pPr>
            <a:r>
              <a:rPr lang="en-US" altLang="zh-CN" sz="2000" b="1" dirty="0"/>
              <a:t>class  B : public A</a:t>
            </a:r>
            <a:endParaRPr lang="en-US" altLang="zh-CN" sz="2000" b="1" dirty="0"/>
          </a:p>
          <a:p>
            <a:pPr marL="342900" lvl="0" indent="-342900" eaLnBrk="1" hangingPunct="1">
              <a:lnSpc>
                <a:spcPct val="115000"/>
              </a:lnSpc>
              <a:spcBef>
                <a:spcPct val="0"/>
              </a:spcBef>
              <a:buClrTx/>
              <a:buSzTx/>
              <a:buFontTx/>
              <a:buNone/>
            </a:pPr>
            <a:r>
              <a:rPr lang="en-US" altLang="zh-CN" sz="2000" b="1" dirty="0"/>
              <a:t>{ public: </a:t>
            </a:r>
            <a:endParaRPr lang="en-US" altLang="zh-CN" sz="2000" b="1" dirty="0"/>
          </a:p>
          <a:p>
            <a:pPr marL="342900" lvl="0" indent="-342900" eaLnBrk="1" hangingPunct="1">
              <a:lnSpc>
                <a:spcPct val="115000"/>
              </a:lnSpc>
              <a:spcBef>
                <a:spcPct val="0"/>
              </a:spcBef>
              <a:buClrTx/>
              <a:buSzTx/>
              <a:buFontTx/>
              <a:buNone/>
            </a:pPr>
            <a:r>
              <a:rPr lang="en-US" altLang="zh-CN" sz="2000" b="1" dirty="0"/>
              <a:t>    B( ) {  f( ) ;  cout &lt;&lt; “class B created!\n” ;  }</a:t>
            </a:r>
            <a:endParaRPr lang="en-US" altLang="zh-CN" sz="2000" b="1" dirty="0"/>
          </a:p>
          <a:p>
            <a:pPr marL="342900" lvl="0" indent="-342900" eaLnBrk="1" hangingPunct="1">
              <a:lnSpc>
                <a:spcPct val="115000"/>
              </a:lnSpc>
              <a:spcBef>
                <a:spcPct val="0"/>
              </a:spcBef>
              <a:buClrTx/>
              <a:buSzTx/>
              <a:buFontTx/>
              <a:buNone/>
            </a:pPr>
            <a:r>
              <a:rPr lang="en-US" altLang="zh-CN" sz="2000" b="1" dirty="0"/>
              <a:t>   ~B( ) {  cout &lt;&lt; “class B destroyed!\n” ;  }  };</a:t>
            </a:r>
            <a:endParaRPr lang="en-US" altLang="zh-CN" sz="2000" b="1" dirty="0"/>
          </a:p>
          <a:p>
            <a:pPr marL="342900" lvl="0" indent="-342900" eaLnBrk="1" hangingPunct="1">
              <a:lnSpc>
                <a:spcPct val="115000"/>
              </a:lnSpc>
              <a:spcBef>
                <a:spcPct val="0"/>
              </a:spcBef>
              <a:buClrTx/>
              <a:buSzTx/>
              <a:buFontTx/>
              <a:buNone/>
            </a:pPr>
            <a:r>
              <a:rPr lang="en-US" altLang="zh-CN" sz="2000" b="1" dirty="0"/>
              <a:t>class  C : public B</a:t>
            </a:r>
            <a:endParaRPr lang="en-US" altLang="zh-CN" sz="2000" b="1" dirty="0"/>
          </a:p>
          <a:p>
            <a:pPr marL="342900" lvl="0" indent="-342900" eaLnBrk="1" hangingPunct="1">
              <a:lnSpc>
                <a:spcPct val="115000"/>
              </a:lnSpc>
              <a:spcBef>
                <a:spcPct val="0"/>
              </a:spcBef>
              <a:buClrTx/>
              <a:buSzTx/>
              <a:buFontTx/>
              <a:buNone/>
            </a:pPr>
            <a:r>
              <a:rPr lang="en-US" altLang="zh-CN" sz="2000" b="1" dirty="0"/>
              <a:t>{ public: </a:t>
            </a:r>
            <a:endParaRPr lang="en-US" altLang="zh-CN" sz="2000" b="1" dirty="0"/>
          </a:p>
          <a:p>
            <a:pPr marL="342900" lvl="0" indent="-342900" eaLnBrk="1" hangingPunct="1">
              <a:lnSpc>
                <a:spcPct val="115000"/>
              </a:lnSpc>
              <a:spcBef>
                <a:spcPct val="0"/>
              </a:spcBef>
              <a:buClrTx/>
              <a:buSzTx/>
              <a:buFontTx/>
              <a:buNone/>
            </a:pPr>
            <a:r>
              <a:rPr lang="en-US" altLang="zh-CN" sz="2000" b="1" dirty="0"/>
              <a:t>   C( ) {  f( ) ;  cout &lt;&lt; “class C created!\n” ;  }</a:t>
            </a:r>
            <a:endParaRPr lang="en-US" altLang="zh-CN" sz="2000" b="1" dirty="0"/>
          </a:p>
          <a:p>
            <a:pPr marL="342900" lvl="0" indent="-342900" eaLnBrk="1" hangingPunct="1">
              <a:lnSpc>
                <a:spcPct val="115000"/>
              </a:lnSpc>
              <a:spcBef>
                <a:spcPct val="0"/>
              </a:spcBef>
              <a:buClrTx/>
              <a:buSzTx/>
              <a:buFontTx/>
              <a:buNone/>
            </a:pPr>
            <a:r>
              <a:rPr lang="en-US" altLang="zh-CN" sz="2000" b="1" dirty="0"/>
              <a:t>  ~C( ) {  cout &lt;&lt; “class C destroyed!\ n” ;  } </a:t>
            </a:r>
            <a:endParaRPr lang="en-US" altLang="zh-CN" sz="2000" b="1" dirty="0"/>
          </a:p>
          <a:p>
            <a:pPr marL="342900" lvl="0" indent="-342900" eaLnBrk="1" hangingPunct="1">
              <a:lnSpc>
                <a:spcPct val="115000"/>
              </a:lnSpc>
              <a:spcBef>
                <a:spcPct val="0"/>
              </a:spcBef>
              <a:buClrTx/>
              <a:buSzTx/>
              <a:buFontTx/>
              <a:buNone/>
            </a:pPr>
            <a:r>
              <a:rPr lang="en-US" altLang="zh-CN" sz="2000" b="1" dirty="0"/>
              <a:t>   void  f( ) {  cout &lt;&lt; “C::f\n” ;  }  };</a:t>
            </a:r>
            <a:endParaRPr lang="en-US" altLang="zh-CN" sz="2000" b="1" dirty="0"/>
          </a:p>
          <a:p>
            <a:pPr marL="342900" lvl="0" indent="-342900" eaLnBrk="1" hangingPunct="1">
              <a:lnSpc>
                <a:spcPct val="115000"/>
              </a:lnSpc>
              <a:spcBef>
                <a:spcPct val="0"/>
              </a:spcBef>
              <a:buClrTx/>
              <a:buSzTx/>
              <a:buFontTx/>
              <a:buNone/>
            </a:pPr>
            <a:r>
              <a:rPr lang="en-US" altLang="zh-CN" sz="2000" b="1" dirty="0"/>
              <a:t>void  main( )</a:t>
            </a:r>
            <a:endParaRPr lang="en-US" altLang="zh-CN" sz="2000" b="1" dirty="0"/>
          </a:p>
          <a:p>
            <a:pPr marL="342900" lvl="0" indent="-342900" eaLnBrk="1" hangingPunct="1">
              <a:lnSpc>
                <a:spcPct val="115000"/>
              </a:lnSpc>
              <a:spcBef>
                <a:spcPct val="0"/>
              </a:spcBef>
              <a:buClrTx/>
              <a:buSzTx/>
              <a:buFontTx/>
              <a:buNone/>
            </a:pPr>
            <a:r>
              <a:rPr lang="en-US" altLang="zh-CN" sz="2000" b="1" dirty="0"/>
              <a:t>{  A  *pa = new  C ;   pa-&gt;g( ) ;   delete  pa ;  }</a:t>
            </a:r>
            <a:endParaRPr lang="en-US" altLang="zh-CN" sz="2000" b="1" dirty="0"/>
          </a:p>
        </p:txBody>
      </p:sp>
      <p:sp>
        <p:nvSpPr>
          <p:cNvPr id="117763" name="Rectangle 3"/>
          <p:cNvSpPr/>
          <p:nvPr/>
        </p:nvSpPr>
        <p:spPr>
          <a:xfrm>
            <a:off x="2411413" y="836613"/>
            <a:ext cx="5689600" cy="431800"/>
          </a:xfrm>
          <a:prstGeom prst="rect">
            <a:avLst/>
          </a:prstGeom>
          <a:noFill/>
          <a:ln w="12700" cap="flat" cmpd="sng">
            <a:solidFill>
              <a:srgbClr val="00FFFF"/>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Change to</a:t>
            </a:r>
            <a:r>
              <a:rPr lang="zh-CN" altLang="en-US" sz="2000" b="1" dirty="0"/>
              <a:t>：</a:t>
            </a:r>
            <a:r>
              <a:rPr lang="en-US" altLang="zh-CN" sz="2000" b="1" dirty="0">
                <a:solidFill>
                  <a:srgbClr val="FF0000"/>
                </a:solidFill>
              </a:rPr>
              <a:t>virtual</a:t>
            </a:r>
            <a:r>
              <a:rPr lang="en-US" altLang="zh-CN" sz="2000" b="1" dirty="0">
                <a:solidFill>
                  <a:schemeClr val="accent2"/>
                </a:solidFill>
              </a:rPr>
              <a:t> </a:t>
            </a:r>
            <a:r>
              <a:rPr lang="en-US" altLang="zh-CN" sz="2000" b="1" dirty="0"/>
              <a:t> ~A( ) { … }</a:t>
            </a:r>
            <a:endParaRPr lang="en-US" altLang="zh-CN" sz="2000" b="1" dirty="0"/>
          </a:p>
        </p:txBody>
      </p:sp>
      <p:sp>
        <p:nvSpPr>
          <p:cNvPr id="117764" name="Line 4"/>
          <p:cNvSpPr/>
          <p:nvPr/>
        </p:nvSpPr>
        <p:spPr>
          <a:xfrm>
            <a:off x="1141413" y="2133600"/>
            <a:ext cx="3787775" cy="0"/>
          </a:xfrm>
          <a:prstGeom prst="line">
            <a:avLst/>
          </a:prstGeom>
          <a:ln w="38100" cap="sq" cmpd="dbl">
            <a:solidFill>
              <a:srgbClr val="FF0000"/>
            </a:solidFill>
            <a:prstDash val="solid"/>
            <a:headEnd type="none" w="sm" len="sm"/>
            <a:tailEnd type="none" w="sm" len="sm"/>
          </a:ln>
        </p:spPr>
      </p:sp>
      <p:sp>
        <p:nvSpPr>
          <p:cNvPr id="22533" name="Line 5"/>
          <p:cNvSpPr/>
          <p:nvPr/>
        </p:nvSpPr>
        <p:spPr>
          <a:xfrm>
            <a:off x="3876675" y="6742113"/>
            <a:ext cx="1195388" cy="0"/>
          </a:xfrm>
          <a:prstGeom prst="line">
            <a:avLst/>
          </a:prstGeom>
          <a:ln w="38100" cap="sq" cmpd="dbl">
            <a:solidFill>
              <a:srgbClr val="FF0000"/>
            </a:solidFill>
            <a:prstDash val="solid"/>
            <a:headEnd type="none" w="sm" len="sm"/>
            <a:tailEnd type="none" w="sm" len="sm"/>
          </a:ln>
        </p:spPr>
      </p:sp>
      <p:sp>
        <p:nvSpPr>
          <p:cNvPr id="117767" name="Rectangle 7"/>
          <p:cNvSpPr/>
          <p:nvPr/>
        </p:nvSpPr>
        <p:spPr>
          <a:xfrm>
            <a:off x="5292725" y="1341438"/>
            <a:ext cx="2303463" cy="2879725"/>
          </a:xfrm>
          <a:prstGeom prst="rect">
            <a:avLst/>
          </a:prstGeom>
          <a:solidFill>
            <a:schemeClr val="tx1"/>
          </a:solidFill>
          <a:ln w="12700" cap="flat" cmpd="sng">
            <a:solidFill>
              <a:schemeClr val="tx1"/>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30000"/>
              </a:lnSpc>
              <a:spcBef>
                <a:spcPct val="0"/>
              </a:spcBef>
              <a:buClr>
                <a:schemeClr val="accent1"/>
              </a:buClr>
              <a:buSzTx/>
              <a:buNone/>
            </a:pPr>
            <a:r>
              <a:rPr lang="en-US" altLang="zh-CN" sz="1600" b="1" dirty="0">
                <a:solidFill>
                  <a:schemeClr val="bg1"/>
                </a:solidFill>
              </a:rPr>
              <a:t>Output </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A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A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B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C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A destroyed</a:t>
            </a:r>
            <a:r>
              <a:rPr lang="zh-CN" altLang="en-US" sz="1600" b="1" dirty="0">
                <a:solidFill>
                  <a:schemeClr val="bg1"/>
                </a:solidFill>
              </a:rPr>
              <a:t>！</a:t>
            </a:r>
            <a:endParaRPr lang="zh-CN" altLang="en-US" sz="1600" b="1" dirty="0">
              <a:solidFill>
                <a:schemeClr val="bg1"/>
              </a:solidFill>
            </a:endParaRPr>
          </a:p>
        </p:txBody>
      </p:sp>
      <p:sp>
        <p:nvSpPr>
          <p:cNvPr id="22535" name="Line 8"/>
          <p:cNvSpPr/>
          <p:nvPr/>
        </p:nvSpPr>
        <p:spPr>
          <a:xfrm>
            <a:off x="5329238" y="3321050"/>
            <a:ext cx="2266950" cy="0"/>
          </a:xfrm>
          <a:prstGeom prst="line">
            <a:avLst/>
          </a:prstGeom>
          <a:ln w="12700" cap="flat" cmpd="sng">
            <a:solidFill>
              <a:schemeClr val="tx1"/>
            </a:solidFill>
            <a:prstDash val="solid"/>
            <a:headEnd type="none" w="sm" len="sm"/>
            <a:tailEnd type="none" w="sm" len="sm"/>
          </a:ln>
        </p:spPr>
      </p:sp>
      <p:sp>
        <p:nvSpPr>
          <p:cNvPr id="22536" name="Line 9"/>
          <p:cNvSpPr/>
          <p:nvPr/>
        </p:nvSpPr>
        <p:spPr>
          <a:xfrm>
            <a:off x="5329238" y="3644900"/>
            <a:ext cx="2266950" cy="0"/>
          </a:xfrm>
          <a:prstGeom prst="line">
            <a:avLst/>
          </a:prstGeom>
          <a:ln w="12700" cap="flat" cmpd="sng">
            <a:solidFill>
              <a:schemeClr val="tx1"/>
            </a:solidFill>
            <a:prstDash val="solid"/>
            <a:headEnd type="none" w="sm" len="sm"/>
            <a:tailEnd type="none" w="sm" len="sm"/>
          </a:ln>
        </p:spPr>
      </p:sp>
      <p:grpSp>
        <p:nvGrpSpPr>
          <p:cNvPr id="2" name="Group 14"/>
          <p:cNvGrpSpPr/>
          <p:nvPr/>
        </p:nvGrpSpPr>
        <p:grpSpPr>
          <a:xfrm>
            <a:off x="6156325" y="2276475"/>
            <a:ext cx="2303463" cy="3671888"/>
            <a:chOff x="5252" y="2523"/>
            <a:chExt cx="1020" cy="1814"/>
          </a:xfrm>
        </p:grpSpPr>
        <p:sp>
          <p:nvSpPr>
            <p:cNvPr id="22538" name="Rectangle 15"/>
            <p:cNvSpPr/>
            <p:nvPr/>
          </p:nvSpPr>
          <p:spPr>
            <a:xfrm>
              <a:off x="5252" y="2523"/>
              <a:ext cx="1020" cy="1814"/>
            </a:xfrm>
            <a:prstGeom prst="rect">
              <a:avLst/>
            </a:prstGeom>
            <a:solidFill>
              <a:schemeClr val="tx1"/>
            </a:solidFill>
            <a:ln w="12700" cap="flat" cmpd="sng">
              <a:solidFill>
                <a:schemeClr val="tx1"/>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457200" lvl="0" indent="-457200" eaLnBrk="1" hangingPunct="1">
                <a:lnSpc>
                  <a:spcPct val="130000"/>
                </a:lnSpc>
                <a:spcBef>
                  <a:spcPct val="0"/>
                </a:spcBef>
                <a:buClr>
                  <a:schemeClr val="accent1"/>
                </a:buClr>
                <a:buSzTx/>
                <a:buNone/>
              </a:pPr>
              <a:r>
                <a:rPr lang="en-US" altLang="zh-CN" sz="1600" b="1" dirty="0">
                  <a:solidFill>
                    <a:schemeClr val="bg1"/>
                  </a:solidFill>
                </a:rPr>
                <a:t>Output </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A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A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B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C created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 :: f</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C destroyed</a:t>
              </a:r>
              <a:r>
                <a:rPr lang="zh-CN" altLang="en-US" sz="1600" b="1" dirty="0">
                  <a:solidFill>
                    <a:schemeClr val="bg1"/>
                  </a:solidFill>
                </a:rPr>
                <a:t>！</a:t>
              </a:r>
              <a:endParaRPr lang="zh-CN" altLang="en-US"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B destroyed!</a:t>
              </a:r>
              <a:endParaRPr lang="en-US" altLang="zh-CN" sz="1600" b="1" dirty="0">
                <a:solidFill>
                  <a:schemeClr val="bg1"/>
                </a:solidFill>
              </a:endParaRPr>
            </a:p>
            <a:p>
              <a:pPr marL="457200" lvl="0" indent="-457200" eaLnBrk="1" hangingPunct="1">
                <a:lnSpc>
                  <a:spcPct val="130000"/>
                </a:lnSpc>
                <a:spcBef>
                  <a:spcPct val="0"/>
                </a:spcBef>
                <a:buClrTx/>
                <a:buSzTx/>
                <a:buFontTx/>
                <a:buNone/>
              </a:pPr>
              <a:r>
                <a:rPr lang="en-US" altLang="zh-CN" sz="1600" b="1" dirty="0">
                  <a:solidFill>
                    <a:schemeClr val="bg1"/>
                  </a:solidFill>
                </a:rPr>
                <a:t>Class A destroyed!</a:t>
              </a:r>
              <a:endParaRPr lang="en-US" altLang="zh-CN" sz="1600" b="1" dirty="0">
                <a:solidFill>
                  <a:schemeClr val="bg1"/>
                </a:solidFill>
              </a:endParaRPr>
            </a:p>
          </p:txBody>
        </p:sp>
        <p:sp>
          <p:nvSpPr>
            <p:cNvPr id="22539" name="Line 16"/>
            <p:cNvSpPr/>
            <p:nvPr/>
          </p:nvSpPr>
          <p:spPr>
            <a:xfrm>
              <a:off x="5268" y="3770"/>
              <a:ext cx="1004" cy="0"/>
            </a:xfrm>
            <a:prstGeom prst="line">
              <a:avLst/>
            </a:prstGeom>
            <a:ln w="12700" cap="flat" cmpd="sng">
              <a:solidFill>
                <a:schemeClr val="tx1"/>
              </a:solidFill>
              <a:prstDash val="solid"/>
              <a:headEnd type="none" w="sm" len="sm"/>
              <a:tailEnd type="none" w="sm" len="sm"/>
            </a:ln>
          </p:spPr>
        </p:sp>
        <p:sp>
          <p:nvSpPr>
            <p:cNvPr id="22540" name="Line 17"/>
            <p:cNvSpPr/>
            <p:nvPr/>
          </p:nvSpPr>
          <p:spPr>
            <a:xfrm>
              <a:off x="5268" y="3974"/>
              <a:ext cx="1004" cy="0"/>
            </a:xfrm>
            <a:prstGeom prst="line">
              <a:avLst/>
            </a:prstGeom>
            <a:ln w="12700" cap="flat" cmpd="sng">
              <a:solidFill>
                <a:schemeClr val="tx1"/>
              </a:solidFill>
              <a:prstDash val="solid"/>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blinds(horizontal)">
                                      <p:cBhvr>
                                        <p:cTn id="7" dur="500"/>
                                        <p:tgtEl>
                                          <p:spTgt spid="1177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7764"/>
                                        </p:tgtEl>
                                        <p:attrNameLst>
                                          <p:attrName>style.visibility</p:attrName>
                                        </p:attrNameLst>
                                      </p:cBhvr>
                                      <p:to>
                                        <p:strVal val="visible"/>
                                      </p:to>
                                    </p:set>
                                    <p:animEffect transition="in" filter="blinds(horizontal)">
                                      <p:cBhvr>
                                        <p:cTn id="12" dur="500"/>
                                        <p:tgtEl>
                                          <p:spTgt spid="11776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7763"/>
                                        </p:tgtEl>
                                        <p:attrNameLst>
                                          <p:attrName>style.visibility</p:attrName>
                                        </p:attrNameLst>
                                      </p:cBhvr>
                                      <p:to>
                                        <p:strVal val="visible"/>
                                      </p:to>
                                    </p:set>
                                    <p:animEffect transition="in" filter="blinds(horizontal)">
                                      <p:cBhvr>
                                        <p:cTn id="17" dur="500"/>
                                        <p:tgtEl>
                                          <p:spTgt spid="11776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17767"/>
                                        </p:tgtEl>
                                      </p:cBhvr>
                                    </p:animEffect>
                                    <p:set>
                                      <p:cBhvr>
                                        <p:cTn id="22" dur="1" fill="hold">
                                          <p:stCondLst>
                                            <p:cond delay="499"/>
                                          </p:stCondLst>
                                        </p:cTn>
                                        <p:tgtEl>
                                          <p:spTgt spid="11776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animBg="1"/>
      <p:bldP spid="117767" grpId="0" animBg="1"/>
      <p:bldP spid="117767"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p:txBody>
          <a:bodyPr vert="horz" wrap="square" lIns="91440" tIns="45720" rIns="91440" bIns="45720" anchor="ctr" anchorCtr="0"/>
          <a:p>
            <a:r>
              <a:rPr lang="en-US" altLang="zh-CN" dirty="0"/>
              <a:t>Pure Virtual Function</a:t>
            </a:r>
            <a:endParaRPr lang="zh-CN" altLang="en-US" dirty="0"/>
          </a:p>
        </p:txBody>
      </p:sp>
      <p:sp>
        <p:nvSpPr>
          <p:cNvPr id="23555" name="内容占位符 2"/>
          <p:cNvSpPr>
            <a:spLocks noGrp="1"/>
          </p:cNvSpPr>
          <p:nvPr>
            <p:ph idx="1"/>
          </p:nvPr>
        </p:nvSpPr>
        <p:spPr/>
        <p:txBody>
          <a:bodyPr vert="horz" wrap="square" lIns="91440" tIns="45720" rIns="91440" bIns="45720" anchor="t" anchorCtr="0"/>
          <a:p>
            <a:pPr>
              <a:lnSpc>
                <a:spcPct val="90000"/>
              </a:lnSpc>
              <a:spcBef>
                <a:spcPct val="100000"/>
              </a:spcBef>
            </a:pPr>
            <a:r>
              <a:rPr lang="en-US" altLang="zh-CN" sz="2400" dirty="0"/>
              <a:t>Pure virtual function: a virtual function declared in a base class that has no definition relative to the base class. Such functions are called “do –nothing” functions.</a:t>
            </a:r>
            <a:endParaRPr lang="zh-CN" altLang="en-US" sz="2400" dirty="0"/>
          </a:p>
          <a:p>
            <a:pPr>
              <a:lnSpc>
                <a:spcPct val="90000"/>
              </a:lnSpc>
              <a:spcBef>
                <a:spcPct val="100000"/>
              </a:spcBef>
            </a:pPr>
            <a:r>
              <a:rPr lang="en-US" altLang="zh-CN" sz="2400" dirty="0"/>
              <a:t>Pure virtual functions provide public interfaces for derived classes.</a:t>
            </a:r>
            <a:endParaRPr lang="en-US" altLang="zh-CN" sz="2400" dirty="0"/>
          </a:p>
          <a:p>
            <a:endParaRPr lang="zh-CN"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body"/>
          </p:nvPr>
        </p:nvSpPr>
        <p:spPr>
          <a:xfrm>
            <a:off x="0" y="747713"/>
            <a:ext cx="9144000" cy="6118225"/>
          </a:xfrm>
        </p:spPr>
        <p:txBody>
          <a:bodyPr vert="horz" wrap="square" lIns="91440" tIns="45720" rIns="91440" bIns="45720" anchor="t" anchorCtr="0"/>
          <a:p>
            <a:pPr>
              <a:lnSpc>
                <a:spcPct val="90000"/>
              </a:lnSpc>
              <a:spcBef>
                <a:spcPct val="100000"/>
              </a:spcBef>
            </a:pPr>
            <a:r>
              <a:rPr lang="en-US" altLang="zh-CN" sz="2000" dirty="0"/>
              <a:t>Syntax of declaring pure virtual function</a:t>
            </a:r>
            <a:r>
              <a:rPr lang="zh-CN" altLang="en-US" sz="2000" dirty="0"/>
              <a:t>： </a:t>
            </a:r>
            <a:endParaRPr lang="zh-CN" altLang="en-US" sz="2000" dirty="0"/>
          </a:p>
          <a:p>
            <a:pPr>
              <a:lnSpc>
                <a:spcPct val="90000"/>
              </a:lnSpc>
              <a:spcBef>
                <a:spcPct val="100000"/>
              </a:spcBef>
              <a:buClr>
                <a:srgbClr val="FF0000"/>
              </a:buClr>
              <a:buSzPct val="80000"/>
              <a:buNone/>
            </a:pPr>
            <a:r>
              <a:rPr lang="zh-CN" altLang="en-US" sz="2000" dirty="0"/>
              <a:t>                          </a:t>
            </a:r>
            <a:r>
              <a:rPr lang="en-US" altLang="zh-CN" sz="2000" dirty="0"/>
              <a:t>class   class-name</a:t>
            </a:r>
            <a:endParaRPr lang="zh-CN" altLang="en-US" sz="2000" dirty="0"/>
          </a:p>
          <a:p>
            <a:pPr>
              <a:lnSpc>
                <a:spcPct val="90000"/>
              </a:lnSpc>
              <a:spcBef>
                <a:spcPct val="100000"/>
              </a:spcBef>
              <a:buClr>
                <a:srgbClr val="FF0000"/>
              </a:buClr>
              <a:buSzPct val="80000"/>
              <a:buNone/>
            </a:pPr>
            <a:r>
              <a:rPr lang="zh-CN" altLang="en-US" sz="2000" dirty="0"/>
              <a:t>                                    </a:t>
            </a:r>
            <a:r>
              <a:rPr lang="en-US" altLang="zh-CN" sz="2000" dirty="0"/>
              <a:t>{  … </a:t>
            </a:r>
            <a:endParaRPr lang="en-US" altLang="zh-CN" sz="2000" dirty="0"/>
          </a:p>
          <a:p>
            <a:pPr>
              <a:lnSpc>
                <a:spcPct val="90000"/>
              </a:lnSpc>
              <a:spcBef>
                <a:spcPct val="100000"/>
              </a:spcBef>
              <a:buFontTx/>
              <a:buNone/>
            </a:pPr>
            <a:r>
              <a:rPr lang="en-US" altLang="zh-CN" sz="2000" dirty="0"/>
              <a:t>                                      </a:t>
            </a:r>
            <a:r>
              <a:rPr lang="en-US" altLang="zh-CN" sz="2000" dirty="0">
                <a:solidFill>
                  <a:srgbClr val="FF0000"/>
                </a:solidFill>
              </a:rPr>
              <a:t> virtual</a:t>
            </a:r>
            <a:r>
              <a:rPr lang="en-US" altLang="zh-CN" sz="2000" dirty="0">
                <a:solidFill>
                  <a:schemeClr val="accent2"/>
                </a:solidFill>
              </a:rPr>
              <a:t> </a:t>
            </a:r>
            <a:r>
              <a:rPr lang="en-US" altLang="zh-CN" sz="2000" dirty="0"/>
              <a:t>   type</a:t>
            </a:r>
            <a:r>
              <a:rPr lang="zh-CN" altLang="en-US" sz="2000" dirty="0"/>
              <a:t>   </a:t>
            </a:r>
            <a:r>
              <a:rPr lang="en-US" altLang="zh-CN" sz="2000" dirty="0"/>
              <a:t>function_name  </a:t>
            </a:r>
            <a:r>
              <a:rPr lang="zh-CN" altLang="en-US" sz="2000" dirty="0"/>
              <a:t>（ </a:t>
            </a:r>
            <a:r>
              <a:rPr lang="en-US" altLang="zh-CN" sz="2000" dirty="0"/>
              <a:t>arglist </a:t>
            </a:r>
            <a:r>
              <a:rPr lang="zh-CN" altLang="en-US" sz="2000" dirty="0"/>
              <a:t>）</a:t>
            </a:r>
            <a:r>
              <a:rPr lang="en-US" altLang="zh-CN" sz="2000" dirty="0">
                <a:solidFill>
                  <a:srgbClr val="FF0000"/>
                </a:solidFill>
              </a:rPr>
              <a:t>= 0</a:t>
            </a:r>
            <a:r>
              <a:rPr lang="en-US" altLang="zh-CN" sz="2000" dirty="0"/>
              <a:t> </a:t>
            </a:r>
            <a:r>
              <a:rPr lang="zh-CN" altLang="en-US" sz="2000" dirty="0"/>
              <a:t>；</a:t>
            </a:r>
            <a:endParaRPr lang="zh-CN" altLang="en-US" sz="2000" dirty="0"/>
          </a:p>
          <a:p>
            <a:pPr>
              <a:lnSpc>
                <a:spcPct val="90000"/>
              </a:lnSpc>
              <a:spcBef>
                <a:spcPct val="100000"/>
              </a:spcBef>
              <a:buFontTx/>
              <a:buNone/>
            </a:pPr>
            <a:r>
              <a:rPr lang="zh-CN" altLang="en-US" sz="2000" dirty="0"/>
              <a:t>                                     </a:t>
            </a:r>
            <a:r>
              <a:rPr lang="en-US" altLang="zh-CN" sz="2000" dirty="0"/>
              <a:t>}</a:t>
            </a:r>
            <a:r>
              <a:rPr lang="zh-CN" altLang="en-US" sz="2000" dirty="0"/>
              <a:t>；</a:t>
            </a:r>
            <a:endParaRPr lang="zh-CN" altLang="en-US" sz="2000" dirty="0"/>
          </a:p>
          <a:p>
            <a:pPr>
              <a:lnSpc>
                <a:spcPct val="90000"/>
              </a:lnSpc>
              <a:spcBef>
                <a:spcPct val="100000"/>
              </a:spcBef>
              <a:buFontTx/>
              <a:buNone/>
            </a:pPr>
            <a:r>
              <a:rPr lang="zh-CN" altLang="en-US" sz="2000" dirty="0"/>
              <a:t>     </a:t>
            </a:r>
            <a:r>
              <a:rPr lang="en-US" altLang="zh-CN" sz="2000" dirty="0"/>
              <a:t>there is </a:t>
            </a:r>
            <a:r>
              <a:rPr lang="en-US" altLang="zh-CN" sz="2000" b="1" dirty="0">
                <a:solidFill>
                  <a:srgbClr val="FF0000"/>
                </a:solidFill>
              </a:rPr>
              <a:t>no</a:t>
            </a:r>
            <a:r>
              <a:rPr lang="en-US" altLang="zh-CN" sz="2000" dirty="0"/>
              <a:t> function body, but not empty function body. </a:t>
            </a:r>
            <a:endParaRPr lang="zh-CN" altLang="en-US" sz="2000" dirty="0"/>
          </a:p>
          <a:p>
            <a:pPr>
              <a:lnSpc>
                <a:spcPct val="90000"/>
              </a:lnSpc>
              <a:spcBef>
                <a:spcPct val="100000"/>
              </a:spcBef>
              <a:buFontTx/>
              <a:buNone/>
            </a:pPr>
            <a:r>
              <a:rPr lang="zh-CN" altLang="en-US" sz="2000" dirty="0"/>
              <a:t>     </a:t>
            </a:r>
            <a:r>
              <a:rPr lang="en-US" altLang="zh-CN" sz="2000" dirty="0"/>
              <a:t>Assigning 0 to function name, is equivalent to assign null to the pointer refers to the function body. The function can not be invoked before it is redefined in the derived classes.</a:t>
            </a:r>
            <a:r>
              <a:rPr lang="zh-CN" altLang="en-US" sz="2000" dirty="0"/>
              <a:t>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xEl>
                                              <p:charRg st="322" end="510"/>
                                            </p:txEl>
                                          </p:spTgt>
                                        </p:tgtEl>
                                        <p:attrNameLst>
                                          <p:attrName>style.visibility</p:attrName>
                                        </p:attrNameLst>
                                      </p:cBhvr>
                                      <p:to>
                                        <p:strVal val="visible"/>
                                      </p:to>
                                    </p:set>
                                    <p:animEffect transition="in" filter="blinds(horizontal)">
                                      <p:cBhvr>
                                        <p:cTn id="7" dur="500"/>
                                        <p:tgtEl>
                                          <p:spTgt spid="118786">
                                            <p:txEl>
                                              <p:charRg st="322" end="5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ext Box 2"/>
          <p:cNvSpPr txBox="1">
            <a:spLocks noChangeArrowheads="1"/>
          </p:cNvSpPr>
          <p:nvPr/>
        </p:nvSpPr>
        <p:spPr bwMode="auto">
          <a:xfrm>
            <a:off x="214313" y="928688"/>
            <a:ext cx="8286750" cy="4967288"/>
          </a:xfrm>
          <a:prstGeom prst="rect">
            <a:avLst/>
          </a:prstGeom>
          <a:noFill/>
          <a:ln w="9525">
            <a:noFill/>
            <a:miter lim="800000"/>
          </a:ln>
          <a:effectLst/>
        </p:spPr>
        <p:txBody>
          <a:bodyPr>
            <a:spAutoFit/>
          </a:bodyPr>
          <a:lstStyle/>
          <a:p>
            <a:pPr marR="0" defTabSz="914400" eaLnBrk="1" hangingPunct="1">
              <a:lnSpc>
                <a:spcPct val="220000"/>
              </a:lnSpc>
              <a:buClr>
                <a:schemeClr val="bg2"/>
              </a:buClr>
              <a:buSzPct val="75000"/>
              <a:buFont typeface="Wingdings" panose="05000000000000000000" pitchFamily="2" charset="2"/>
              <a:buChar char="n"/>
              <a:defRPr/>
            </a:pPr>
            <a:r>
              <a:rPr kumimoji="1" lang="zh-CN" altLang="en-US" sz="2400" kern="1200" cap="none" spc="0" normalizeH="0" baseline="0" noProof="0"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Abstract class: class which contains at least one pure virtual functions. </a:t>
            </a:r>
            <a:endParaRPr kumimoji="1" lang="zh-CN" altLang="en-US" sz="2400" kern="1200" cap="none" spc="0" normalizeH="0" baseline="0" noProof="0" dirty="0">
              <a:latin typeface="宋体" panose="02010600030101010101" pitchFamily="2" charset="-122"/>
              <a:ea typeface="宋体" panose="02010600030101010101" pitchFamily="2" charset="-122"/>
              <a:cs typeface="+mn-cs"/>
            </a:endParaRPr>
          </a:p>
          <a:p>
            <a:pPr marR="0" defTabSz="914400" eaLnBrk="1" hangingPunct="1">
              <a:lnSpc>
                <a:spcPct val="220000"/>
              </a:lnSpc>
              <a:buClr>
                <a:schemeClr val="bg2"/>
              </a:buClr>
              <a:buSzPct val="75000"/>
              <a:buFont typeface="Wingdings" panose="05000000000000000000" pitchFamily="2" charset="2"/>
              <a:buChar char="n"/>
              <a:defRPr/>
            </a:pPr>
            <a:r>
              <a:rPr kumimoji="1" lang="zh-CN" altLang="en-US" sz="2400" kern="1200" cap="none" spc="0" normalizeH="0" baseline="0" noProof="0"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400" kern="1200" cap="none" spc="0" normalizeH="0" baseline="0" noProof="0" dirty="0">
                <a:latin typeface="Arial" panose="020B0604020202020204" pitchFamily="34" charset="0"/>
                <a:ea typeface="宋体" panose="02010600030101010101" pitchFamily="2" charset="-122"/>
                <a:cs typeface="+mn-cs"/>
              </a:rPr>
              <a:t>An abstract class is not used to create objects, it can only be used as base class.</a:t>
            </a:r>
            <a:endParaRPr kumimoji="1" lang="zh-CN" altLang="en-US" sz="2400"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220000"/>
              </a:lnSpc>
              <a:buClr>
                <a:schemeClr val="bg2"/>
              </a:buClr>
              <a:buSzPct val="75000"/>
              <a:buFont typeface="Wingdings" panose="05000000000000000000" pitchFamily="2" charset="2"/>
              <a:buChar char="n"/>
              <a:defRPr/>
            </a:pPr>
            <a:r>
              <a:rPr kumimoji="1" lang="zh-CN" altLang="en-US" sz="24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400" kern="1200" cap="none" spc="0" normalizeH="0" baseline="0" noProof="0" dirty="0">
                <a:latin typeface="Arial" panose="020B0604020202020204" pitchFamily="34" charset="0"/>
                <a:ea typeface="宋体" panose="02010600030101010101" pitchFamily="2" charset="-122"/>
                <a:cs typeface="+mn-cs"/>
              </a:rPr>
              <a:t>But an abstract class can be used to declare pointers and references.</a:t>
            </a:r>
            <a:endParaRPr kumimoji="1" lang="zh-CN" altLang="en-US" sz="24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childTnLst>
                                    <p:set>
                                      <p:cBhvr>
                                        <p:cTn id="6" dur="1" fill="hold">
                                          <p:stCondLst>
                                            <p:cond delay="0"/>
                                          </p:stCondLst>
                                        </p:cTn>
                                        <p:tgtEl>
                                          <p:spTgt spid="119810">
                                            <p:txEl>
                                              <p:charRg st="0" end="77"/>
                                            </p:txEl>
                                          </p:spTgt>
                                        </p:tgtEl>
                                        <p:attrNameLst>
                                          <p:attrName>style.visibility</p:attrName>
                                        </p:attrNameLst>
                                      </p:cBhvr>
                                      <p:to>
                                        <p:strVal val="visible"/>
                                      </p:to>
                                    </p:set>
                                    <p:animEffect transition="in" filter="checkerboard(across)">
                                      <p:cBhvr>
                                        <p:cTn id="7" dur="500"/>
                                        <p:tgtEl>
                                          <p:spTgt spid="119810">
                                            <p:txEl>
                                              <p:charRg st="0" end="77"/>
                                            </p:txEl>
                                          </p:spTgt>
                                        </p:tgtEl>
                                      </p:cBhvr>
                                    </p:animEffect>
                                  </p:childTnLst>
                                </p:cTn>
                              </p:par>
                            </p:childTnLst>
                          </p:cTn>
                        </p:par>
                        <p:par>
                          <p:cTn id="8" fill="hold">
                            <p:stCondLst>
                              <p:cond delay="2500"/>
                            </p:stCondLst>
                            <p:childTnLst>
                              <p:par>
                                <p:cTn id="9" presetID="5" presetClass="entr" presetSubtype="10" fill="hold" grpId="0" nodeType="afterEffect">
                                  <p:stCondLst>
                                    <p:cond delay="2000"/>
                                  </p:stCondLst>
                                  <p:childTnLst>
                                    <p:set>
                                      <p:cBhvr>
                                        <p:cTn id="10" dur="1" fill="hold">
                                          <p:stCondLst>
                                            <p:cond delay="0"/>
                                          </p:stCondLst>
                                        </p:cTn>
                                        <p:tgtEl>
                                          <p:spTgt spid="119810">
                                            <p:txEl>
                                              <p:charRg st="77" end="163"/>
                                            </p:txEl>
                                          </p:spTgt>
                                        </p:tgtEl>
                                        <p:attrNameLst>
                                          <p:attrName>style.visibility</p:attrName>
                                        </p:attrNameLst>
                                      </p:cBhvr>
                                      <p:to>
                                        <p:strVal val="visible"/>
                                      </p:to>
                                    </p:set>
                                    <p:animEffect transition="in" filter="checkerboard(across)">
                                      <p:cBhvr>
                                        <p:cTn id="11" dur="500"/>
                                        <p:tgtEl>
                                          <p:spTgt spid="119810">
                                            <p:txEl>
                                              <p:charRg st="77" end="163"/>
                                            </p:txEl>
                                          </p:spTgt>
                                        </p:tgtEl>
                                      </p:cBhvr>
                                    </p:animEffect>
                                  </p:childTnLst>
                                </p:cTn>
                              </p:par>
                            </p:childTnLst>
                          </p:cTn>
                        </p:par>
                        <p:par>
                          <p:cTn id="12" fill="hold">
                            <p:stCondLst>
                              <p:cond delay="5000"/>
                            </p:stCondLst>
                            <p:childTnLst>
                              <p:par>
                                <p:cTn id="13" presetID="5" presetClass="entr" presetSubtype="10" fill="hold" grpId="0" nodeType="afterEffect">
                                  <p:stCondLst>
                                    <p:cond delay="2000"/>
                                  </p:stCondLst>
                                  <p:childTnLst>
                                    <p:set>
                                      <p:cBhvr>
                                        <p:cTn id="14" dur="1" fill="hold">
                                          <p:stCondLst>
                                            <p:cond delay="0"/>
                                          </p:stCondLst>
                                        </p:cTn>
                                        <p:tgtEl>
                                          <p:spTgt spid="119810">
                                            <p:txEl>
                                              <p:charRg st="163" end="235"/>
                                            </p:txEl>
                                          </p:spTgt>
                                        </p:tgtEl>
                                        <p:attrNameLst>
                                          <p:attrName>style.visibility</p:attrName>
                                        </p:attrNameLst>
                                      </p:cBhvr>
                                      <p:to>
                                        <p:strVal val="visible"/>
                                      </p:to>
                                    </p:set>
                                    <p:animEffect transition="in" filter="checkerboard(across)">
                                      <p:cBhvr>
                                        <p:cTn id="15" dur="500"/>
                                        <p:tgtEl>
                                          <p:spTgt spid="119810">
                                            <p:txEl>
                                              <p:charRg st="163"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dvAuto="100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Text Box 2"/>
          <p:cNvSpPr txBox="1"/>
          <p:nvPr/>
        </p:nvSpPr>
        <p:spPr>
          <a:xfrm>
            <a:off x="1000125" y="714375"/>
            <a:ext cx="6400800" cy="5788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zh-CN" altLang="en-US" sz="2000" b="1" dirty="0">
                <a:sym typeface="Symbol" panose="05050102010706020507" pitchFamily="18" charset="2"/>
              </a:rPr>
              <a:t>例如：</a:t>
            </a:r>
            <a:endParaRPr lang="zh-CN" altLang="en-US"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dirty="0">
                <a:sym typeface="Symbol" panose="05050102010706020507" pitchFamily="18" charset="2"/>
              </a:rPr>
              <a:t>class  point { /*……*/ } ;</a:t>
            </a:r>
            <a:endParaRPr lang="en-US" altLang="zh-CN"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b="1" dirty="0">
                <a:solidFill>
                  <a:schemeClr val="accent2"/>
                </a:solidFill>
              </a:rPr>
              <a:t>class  shape</a:t>
            </a:r>
            <a:r>
              <a:rPr lang="en-US" altLang="zh-CN" sz="2000" b="1" dirty="0">
                <a:solidFill>
                  <a:schemeClr val="hlink"/>
                </a:solidFill>
              </a:rPr>
              <a:t>		 </a:t>
            </a:r>
            <a:r>
              <a:rPr lang="en-US" altLang="zh-CN" sz="1800" dirty="0"/>
              <a:t>// </a:t>
            </a:r>
            <a:r>
              <a:rPr lang="zh-CN" altLang="en-US" sz="1800" dirty="0"/>
              <a:t>抽象类</a:t>
            </a:r>
            <a:r>
              <a:rPr lang="zh-CN" altLang="en-US" sz="2000" b="1" dirty="0">
                <a:solidFill>
                  <a:schemeClr val="hlink"/>
                </a:solidFill>
              </a:rPr>
              <a:t>		</a:t>
            </a:r>
            <a:endParaRPr lang="zh-CN" altLang="en-US" sz="2000" dirty="0"/>
          </a:p>
          <a:p>
            <a:pPr marL="0" lvl="0" indent="0" eaLnBrk="1" hangingPunct="1">
              <a:lnSpc>
                <a:spcPct val="110000"/>
              </a:lnSpc>
              <a:spcBef>
                <a:spcPct val="0"/>
              </a:spcBef>
              <a:buClrTx/>
              <a:buSzTx/>
              <a:buFontTx/>
              <a:buNone/>
            </a:pPr>
            <a:r>
              <a:rPr lang="en-US" altLang="zh-CN" sz="2000" dirty="0"/>
              <a:t>{ point  center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point  where ( ) { return  center ; }</a:t>
            </a:r>
            <a:endParaRPr lang="en-US" altLang="zh-CN" sz="2000" dirty="0"/>
          </a:p>
          <a:p>
            <a:pPr marL="0" lvl="0" indent="0" eaLnBrk="1" hangingPunct="1">
              <a:lnSpc>
                <a:spcPct val="110000"/>
              </a:lnSpc>
              <a:spcBef>
                <a:spcPct val="0"/>
              </a:spcBef>
              <a:buClrTx/>
              <a:buSzTx/>
              <a:buFontTx/>
              <a:buNone/>
            </a:pPr>
            <a:r>
              <a:rPr lang="en-US" altLang="zh-CN" sz="2000" dirty="0"/>
              <a:t>      void  move ( point p ) { enter = p ; draw ( )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chemeClr val="accent2"/>
                </a:solidFill>
              </a:rPr>
              <a:t>virtual  void  rotate ( int ) = 0 ;</a:t>
            </a:r>
            <a:r>
              <a:rPr lang="en-US" altLang="zh-CN" sz="2000" b="1" dirty="0">
                <a:solidFill>
                  <a:schemeClr val="hlink"/>
                </a:solidFill>
              </a:rPr>
              <a:t> 	</a:t>
            </a:r>
            <a:r>
              <a:rPr lang="en-US" altLang="zh-CN" sz="1800" dirty="0"/>
              <a:t>// </a:t>
            </a:r>
            <a:r>
              <a:rPr lang="zh-CN" altLang="en-US" sz="1800" dirty="0"/>
              <a:t>纯虚函数</a:t>
            </a:r>
            <a:endParaRPr lang="zh-CN" altLang="en-US" sz="2000" b="1" dirty="0">
              <a:solidFill>
                <a:schemeClr val="hlink"/>
              </a:solidFill>
            </a:endParaRPr>
          </a:p>
          <a:p>
            <a:pPr marL="0" lvl="0" indent="0" eaLnBrk="1" hangingPunct="1">
              <a:lnSpc>
                <a:spcPct val="110000"/>
              </a:lnSpc>
              <a:spcBef>
                <a:spcPct val="0"/>
              </a:spcBef>
              <a:buClrTx/>
              <a:buSzTx/>
              <a:buFontTx/>
              <a:buNone/>
            </a:pPr>
            <a:r>
              <a:rPr lang="zh-CN" altLang="en-US" sz="2000" b="1" dirty="0">
                <a:solidFill>
                  <a:schemeClr val="hlink"/>
                </a:solidFill>
              </a:rPr>
              <a:t>      </a:t>
            </a:r>
            <a:r>
              <a:rPr lang="en-US" altLang="zh-CN" sz="2000" b="1" dirty="0">
                <a:solidFill>
                  <a:schemeClr val="accent2"/>
                </a:solidFill>
              </a:rPr>
              <a:t>virtual  void  draw ( ) = 0 ;</a:t>
            </a:r>
            <a:r>
              <a:rPr lang="en-US" altLang="zh-CN" sz="2000" b="1" dirty="0">
                <a:solidFill>
                  <a:schemeClr val="hlink"/>
                </a:solidFill>
              </a:rPr>
              <a:t>		 </a:t>
            </a:r>
            <a:r>
              <a:rPr lang="en-US" altLang="zh-CN" sz="1800" dirty="0"/>
              <a:t>// </a:t>
            </a:r>
            <a:r>
              <a:rPr lang="zh-CN" altLang="en-US" sz="1800" dirty="0"/>
              <a:t>纯虚函数</a:t>
            </a:r>
            <a:endParaRPr lang="zh-CN" altLang="en-US" sz="2000" b="1" dirty="0">
              <a:solidFill>
                <a:schemeClr val="hlink"/>
              </a:solidFill>
            </a:endParaRPr>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solidFill>
                  <a:srgbClr val="FF3300"/>
                </a:solidFill>
              </a:rPr>
              <a:t>shape  x ;</a:t>
            </a:r>
            <a:r>
              <a:rPr lang="en-US" altLang="zh-CN" sz="2000" dirty="0"/>
              <a:t>		</a:t>
            </a:r>
            <a:r>
              <a:rPr lang="en-US" altLang="zh-CN" sz="1800" dirty="0"/>
              <a:t>// error</a:t>
            </a:r>
            <a:r>
              <a:rPr lang="zh-CN" altLang="en-US" sz="1800" dirty="0"/>
              <a:t>，抽象类不能建立对象</a:t>
            </a:r>
            <a:endParaRPr lang="zh-CN" altLang="en-US" sz="2000" dirty="0"/>
          </a:p>
          <a:p>
            <a:pPr marL="0" lvl="0" indent="0" eaLnBrk="1" hangingPunct="1">
              <a:lnSpc>
                <a:spcPct val="110000"/>
              </a:lnSpc>
              <a:spcBef>
                <a:spcPct val="0"/>
              </a:spcBef>
              <a:buClrTx/>
              <a:buSzTx/>
              <a:buFontTx/>
              <a:buNone/>
            </a:pPr>
            <a:r>
              <a:rPr lang="en-US" altLang="zh-CN" sz="2000" dirty="0"/>
              <a:t>shape  *p ;		</a:t>
            </a:r>
            <a:r>
              <a:rPr lang="en-US" altLang="zh-CN" sz="1800" dirty="0"/>
              <a:t>// ok</a:t>
            </a:r>
            <a:r>
              <a:rPr lang="zh-CN" altLang="en-US" sz="1800" dirty="0"/>
              <a:t>，可以声明抽象类的指针</a:t>
            </a:r>
            <a:endParaRPr lang="zh-CN" altLang="en-US" sz="1800" dirty="0"/>
          </a:p>
          <a:p>
            <a:pPr marL="0" lvl="0" indent="0" eaLnBrk="1" hangingPunct="1">
              <a:lnSpc>
                <a:spcPct val="110000"/>
              </a:lnSpc>
              <a:spcBef>
                <a:spcPct val="0"/>
              </a:spcBef>
              <a:buClrTx/>
              <a:buSzTx/>
              <a:buFontTx/>
              <a:buNone/>
            </a:pPr>
            <a:r>
              <a:rPr lang="en-US" altLang="zh-CN" sz="2000" dirty="0">
                <a:solidFill>
                  <a:srgbClr val="FF3300"/>
                </a:solidFill>
              </a:rPr>
              <a:t>shape  f ( ) ;</a:t>
            </a:r>
            <a:r>
              <a:rPr lang="en-US" altLang="zh-CN" sz="2000" dirty="0"/>
              <a:t>		</a:t>
            </a:r>
            <a:r>
              <a:rPr lang="en-US" altLang="zh-CN" sz="1800" dirty="0"/>
              <a:t>// error, </a:t>
            </a:r>
            <a:r>
              <a:rPr lang="zh-CN" altLang="en-US" sz="1800" dirty="0"/>
              <a:t>抽象类不能作为返回类型</a:t>
            </a:r>
            <a:endParaRPr lang="zh-CN" altLang="en-US" sz="2000" dirty="0"/>
          </a:p>
          <a:p>
            <a:pPr marL="0" lvl="0" indent="0" eaLnBrk="1" hangingPunct="1">
              <a:lnSpc>
                <a:spcPct val="110000"/>
              </a:lnSpc>
              <a:spcBef>
                <a:spcPct val="0"/>
              </a:spcBef>
              <a:buClrTx/>
              <a:buSzTx/>
              <a:buFontTx/>
              <a:buNone/>
            </a:pPr>
            <a:r>
              <a:rPr lang="en-US" altLang="zh-CN" sz="2000" dirty="0">
                <a:solidFill>
                  <a:srgbClr val="FF3300"/>
                </a:solidFill>
              </a:rPr>
              <a:t>void  g ( shape ) ;	</a:t>
            </a:r>
            <a:r>
              <a:rPr lang="en-US" altLang="zh-CN" sz="2000" dirty="0"/>
              <a:t>	</a:t>
            </a:r>
            <a:r>
              <a:rPr lang="en-US" altLang="zh-CN" sz="1800" dirty="0"/>
              <a:t>// error, </a:t>
            </a:r>
            <a:r>
              <a:rPr lang="zh-CN" altLang="en-US" sz="1800" dirty="0"/>
              <a:t>抽象类不能作为参数类型</a:t>
            </a:r>
            <a:endParaRPr lang="zh-CN" altLang="en-US" sz="2000" dirty="0"/>
          </a:p>
          <a:p>
            <a:pPr marL="0" lvl="0" indent="0" eaLnBrk="1" hangingPunct="1">
              <a:lnSpc>
                <a:spcPct val="110000"/>
              </a:lnSpc>
              <a:spcBef>
                <a:spcPct val="0"/>
              </a:spcBef>
              <a:buClrTx/>
              <a:buSzTx/>
              <a:buFontTx/>
              <a:buNone/>
            </a:pPr>
            <a:r>
              <a:rPr lang="en-US" altLang="zh-CN" sz="2000" dirty="0"/>
              <a:t>shape  &amp; h ( shape &amp;) ;	 </a:t>
            </a:r>
            <a:r>
              <a:rPr lang="en-US" altLang="zh-CN" sz="1800" dirty="0"/>
              <a:t>// ok</a:t>
            </a:r>
            <a:r>
              <a:rPr lang="zh-CN" altLang="en-US" sz="1800" dirty="0"/>
              <a:t>，可以声明抽象类的引用</a:t>
            </a:r>
            <a:endParaRPr lang="zh-CN" altLang="en-US" sz="1800"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5" fill="hold" grpId="0" nodeType="afterEffect">
                                  <p:stCondLst>
                                    <p:cond delay="2000"/>
                                  </p:stCondLst>
                                  <p:childTnLst>
                                    <p:set>
                                      <p:cBhvr>
                                        <p:cTn id="6" dur="1" fill="hold">
                                          <p:stCondLst>
                                            <p:cond delay="0"/>
                                          </p:stCondLst>
                                        </p:cTn>
                                        <p:tgtEl>
                                          <p:spTgt spid="120834"/>
                                        </p:tgtEl>
                                        <p:attrNameLst>
                                          <p:attrName>style.visibility</p:attrName>
                                        </p:attrNameLst>
                                      </p:cBhvr>
                                      <p:to>
                                        <p:strVal val="visible"/>
                                      </p:to>
                                    </p:set>
                                    <p:animEffect transition="in" filter="checkerboard(down)">
                                      <p:cBhvr>
                                        <p:cTn id="7" dur="500"/>
                                        <p:tgtEl>
                                          <p:spTgt spid="120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ext Box 2"/>
          <p:cNvSpPr txBox="1">
            <a:spLocks noChangeArrowheads="1"/>
          </p:cNvSpPr>
          <p:nvPr/>
        </p:nvSpPr>
        <p:spPr bwMode="auto">
          <a:xfrm>
            <a:off x="685800" y="457200"/>
            <a:ext cx="7989888" cy="1235075"/>
          </a:xfrm>
          <a:prstGeom prst="rect">
            <a:avLst/>
          </a:prstGeom>
          <a:noFill/>
          <a:ln w="9525">
            <a:noFill/>
            <a:miter lim="800000"/>
          </a:ln>
          <a:effectLst/>
        </p:spPr>
        <p:txBody>
          <a:bodyPr>
            <a:spAutoFit/>
          </a:bodyPr>
          <a:lstStyle/>
          <a:p>
            <a:pPr marR="0" defTabSz="914400" eaLnBrk="1" hangingPunct="1">
              <a:lnSpc>
                <a:spcPct val="125000"/>
              </a:lnSpc>
              <a:buClr>
                <a:schemeClr val="bg2"/>
              </a:buClr>
              <a:buSzPct val="75000"/>
              <a:buFont typeface="Wingdings" panose="05000000000000000000" pitchFamily="2" charset="2"/>
              <a:buChar char="n"/>
              <a:defRPr/>
            </a:pPr>
            <a:r>
              <a:rPr kumimoji="1" lang="zh-CN" altLang="en-US" sz="2000" kern="1200" cap="none" spc="0" normalizeH="0" baseline="0" noProof="0" dirty="0">
                <a:solidFill>
                  <a:srgbClr val="FF3300"/>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Symbol" panose="05050102010706020507" pitchFamily="18" charset="2"/>
              </a:rPr>
              <a:t> </a:t>
            </a:r>
            <a:r>
              <a:rPr kumimoji="1" lang="en-US" altLang="zh-CN" sz="2000" b="1" kern="1200" cap="none" spc="0" normalizeH="0" baseline="0" noProof="0" dirty="0">
                <a:latin typeface="宋体" panose="02010600030101010101" pitchFamily="2" charset="-122"/>
                <a:ea typeface="宋体" panose="02010600030101010101" pitchFamily="2" charset="-122"/>
                <a:cs typeface="+mn-cs"/>
              </a:rPr>
              <a:t>Pure virtual functions inherited from the base class are still pure virtual functions in derived class unless they are redefined.</a:t>
            </a:r>
            <a:endParaRPr kumimoji="1" lang="zh-CN" altLang="en-US" sz="2000" b="1" kern="1200" cap="none" spc="0" normalizeH="0" baseline="0" noProof="0" dirty="0">
              <a:latin typeface="宋体" panose="02010600030101010101" pitchFamily="2" charset="-122"/>
              <a:ea typeface="宋体" panose="02010600030101010101" pitchFamily="2" charset="-122"/>
              <a:cs typeface="+mn-cs"/>
            </a:endParaRPr>
          </a:p>
        </p:txBody>
      </p:sp>
      <p:sp>
        <p:nvSpPr>
          <p:cNvPr id="121859" name="Text Box 3"/>
          <p:cNvSpPr txBox="1"/>
          <p:nvPr/>
        </p:nvSpPr>
        <p:spPr>
          <a:xfrm>
            <a:off x="755650" y="1628775"/>
            <a:ext cx="6400800" cy="5451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endParaRPr lang="zh-CN" altLang="en-US"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dirty="0">
                <a:sym typeface="Symbol" panose="05050102010706020507" pitchFamily="18" charset="2"/>
              </a:rPr>
              <a:t>class  point { /*……*/ } ;</a:t>
            </a:r>
            <a:endParaRPr lang="en-US" altLang="zh-CN"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b="1" dirty="0">
                <a:solidFill>
                  <a:schemeClr val="bg2"/>
                </a:solidFill>
              </a:rPr>
              <a:t>class  shape	</a:t>
            </a:r>
            <a:r>
              <a:rPr lang="en-US" altLang="zh-CN" sz="2000" b="1" dirty="0">
                <a:solidFill>
                  <a:schemeClr val="hlink"/>
                </a:solidFill>
              </a:rPr>
              <a:t>	 </a:t>
            </a:r>
            <a:r>
              <a:rPr lang="en-US" altLang="zh-CN" sz="1800" dirty="0"/>
              <a:t>// </a:t>
            </a:r>
            <a:r>
              <a:rPr lang="zh-CN" altLang="en-US" sz="1800" dirty="0"/>
              <a:t>抽象类</a:t>
            </a:r>
            <a:r>
              <a:rPr lang="zh-CN" altLang="en-US" sz="2000" b="1" dirty="0">
                <a:solidFill>
                  <a:schemeClr val="hlink"/>
                </a:solidFill>
              </a:rPr>
              <a:t>		</a:t>
            </a:r>
            <a:endParaRPr lang="zh-CN" altLang="en-US" sz="2000" dirty="0"/>
          </a:p>
          <a:p>
            <a:pPr marL="0" lvl="0" indent="0" eaLnBrk="1" hangingPunct="1">
              <a:lnSpc>
                <a:spcPct val="110000"/>
              </a:lnSpc>
              <a:spcBef>
                <a:spcPct val="0"/>
              </a:spcBef>
              <a:buClrTx/>
              <a:buSzTx/>
              <a:buFontTx/>
              <a:buNone/>
            </a:pPr>
            <a:r>
              <a:rPr lang="en-US" altLang="zh-CN" sz="2000" dirty="0"/>
              <a:t>{ point  center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point  where ( ) { return  center ; }</a:t>
            </a:r>
            <a:endParaRPr lang="en-US" altLang="zh-CN" sz="2000" dirty="0"/>
          </a:p>
          <a:p>
            <a:pPr marL="0" lvl="0" indent="0" eaLnBrk="1" hangingPunct="1">
              <a:lnSpc>
                <a:spcPct val="110000"/>
              </a:lnSpc>
              <a:spcBef>
                <a:spcPct val="0"/>
              </a:spcBef>
              <a:buClrTx/>
              <a:buSzTx/>
              <a:buFontTx/>
              <a:buNone/>
            </a:pPr>
            <a:r>
              <a:rPr lang="en-US" altLang="zh-CN" sz="2000" dirty="0"/>
              <a:t>      void  move ( point p ) { enter = p ; draw ( )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chemeClr val="bg2"/>
                </a:solidFill>
              </a:rPr>
              <a:t>virtual  void  rotate ( int ) = 0 </a:t>
            </a:r>
            <a:r>
              <a:rPr lang="en-US" altLang="zh-CN" sz="2000" b="1" dirty="0">
                <a:solidFill>
                  <a:schemeClr val="accent2"/>
                </a:solidFill>
              </a:rPr>
              <a:t>;</a:t>
            </a:r>
            <a:r>
              <a:rPr lang="en-US" altLang="zh-CN" sz="2000" b="1" dirty="0">
                <a:solidFill>
                  <a:schemeClr val="hlink"/>
                </a:solidFill>
              </a:rPr>
              <a:t> 	</a:t>
            </a:r>
            <a:r>
              <a:rPr lang="en-US" altLang="zh-CN" sz="1800" dirty="0"/>
              <a:t>// </a:t>
            </a:r>
            <a:r>
              <a:rPr lang="zh-CN" altLang="en-US" sz="1800" dirty="0"/>
              <a:t>纯虚函数</a:t>
            </a:r>
            <a:endParaRPr lang="zh-CN" altLang="en-US" sz="2000" b="1" dirty="0">
              <a:solidFill>
                <a:schemeClr val="hlink"/>
              </a:solidFill>
            </a:endParaRPr>
          </a:p>
          <a:p>
            <a:pPr marL="0" lvl="0" indent="0" eaLnBrk="1" hangingPunct="1">
              <a:lnSpc>
                <a:spcPct val="110000"/>
              </a:lnSpc>
              <a:spcBef>
                <a:spcPct val="0"/>
              </a:spcBef>
              <a:buClrTx/>
              <a:buSzTx/>
              <a:buFontTx/>
              <a:buNone/>
            </a:pPr>
            <a:r>
              <a:rPr lang="zh-CN" altLang="en-US" sz="2000" b="1" dirty="0">
                <a:solidFill>
                  <a:schemeClr val="hlink"/>
                </a:solidFill>
              </a:rPr>
              <a:t>      </a:t>
            </a:r>
            <a:r>
              <a:rPr lang="en-US" altLang="zh-CN" sz="2000" b="1" dirty="0">
                <a:solidFill>
                  <a:schemeClr val="bg2"/>
                </a:solidFill>
              </a:rPr>
              <a:t>virtual  void  draw ( ) = 0 ;</a:t>
            </a:r>
            <a:r>
              <a:rPr lang="en-US" altLang="zh-CN" sz="2000" b="1" dirty="0">
                <a:solidFill>
                  <a:schemeClr val="hlink"/>
                </a:solidFill>
              </a:rPr>
              <a:t>		 </a:t>
            </a:r>
            <a:r>
              <a:rPr lang="en-US" altLang="zh-CN" sz="1800" dirty="0"/>
              <a:t>// </a:t>
            </a:r>
            <a:r>
              <a:rPr lang="zh-CN" altLang="en-US" sz="1800" dirty="0"/>
              <a:t>纯虚函数</a:t>
            </a:r>
            <a:endParaRPr lang="zh-CN" altLang="en-US" sz="2000" b="1" dirty="0">
              <a:solidFill>
                <a:schemeClr val="hlink"/>
              </a:solidFill>
            </a:endParaRPr>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b="1" dirty="0"/>
              <a:t>class  ab_circle :</a:t>
            </a:r>
            <a:r>
              <a:rPr lang="en-US" altLang="zh-CN" sz="2000" b="1" dirty="0">
                <a:solidFill>
                  <a:srgbClr val="00CC00"/>
                </a:solidFill>
              </a:rPr>
              <a:t> </a:t>
            </a:r>
            <a:r>
              <a:rPr lang="en-US" altLang="zh-CN" sz="2000" b="1" dirty="0">
                <a:solidFill>
                  <a:srgbClr val="FF3300"/>
                </a:solidFill>
              </a:rPr>
              <a:t>public  shape</a:t>
            </a:r>
            <a:endParaRPr lang="en-US" altLang="zh-CN" sz="2000" b="1" dirty="0">
              <a:solidFill>
                <a:srgbClr val="FF3300"/>
              </a:solidFill>
            </a:endParaRPr>
          </a:p>
          <a:p>
            <a:pPr marL="0" lvl="0" indent="0" eaLnBrk="1" hangingPunct="1">
              <a:lnSpc>
                <a:spcPct val="110000"/>
              </a:lnSpc>
              <a:spcBef>
                <a:spcPct val="0"/>
              </a:spcBef>
              <a:buClrTx/>
              <a:buSzTx/>
              <a:buFontTx/>
              <a:buNone/>
            </a:pPr>
            <a:r>
              <a:rPr lang="en-US" altLang="zh-CN" sz="2000" b="1" dirty="0"/>
              <a:t>{       int  radius ;</a:t>
            </a:r>
            <a:endParaRPr lang="en-US" altLang="zh-CN" sz="2000" b="1" dirty="0"/>
          </a:p>
          <a:p>
            <a:pPr marL="0" lvl="0" indent="0" eaLnBrk="1" hangingPunct="1">
              <a:lnSpc>
                <a:spcPct val="110000"/>
              </a:lnSpc>
              <a:spcBef>
                <a:spcPct val="0"/>
              </a:spcBef>
              <a:buClrTx/>
              <a:buSzTx/>
              <a:buFontTx/>
              <a:buNone/>
            </a:pPr>
            <a:r>
              <a:rPr lang="en-US" altLang="zh-CN" sz="2000" b="1" dirty="0"/>
              <a:t>  public :   void  rotate ( int ) { } ;</a:t>
            </a:r>
            <a:endParaRPr lang="en-US" altLang="zh-CN" sz="2000" b="1" dirty="0"/>
          </a:p>
          <a:p>
            <a:pPr marL="0" lvl="0" indent="0" eaLnBrk="1" hangingPunct="1">
              <a:lnSpc>
                <a:spcPct val="110000"/>
              </a:lnSpc>
              <a:spcBef>
                <a:spcPct val="0"/>
              </a:spcBef>
              <a:buClrTx/>
              <a:buSzTx/>
              <a:buFontTx/>
              <a:buNone/>
            </a:pPr>
            <a:r>
              <a:rPr lang="en-US" altLang="zh-CN" sz="2000" b="1" dirty="0"/>
              <a:t>} ;  </a:t>
            </a:r>
            <a:endParaRPr lang="en-US" altLang="zh-CN" sz="2000" b="1" dirty="0"/>
          </a:p>
          <a:p>
            <a:pPr marL="0" lvl="0" indent="0" eaLnBrk="1" hangingPunct="1">
              <a:lnSpc>
                <a:spcPct val="110000"/>
              </a:lnSpc>
              <a:spcBef>
                <a:spcPct val="0"/>
              </a:spcBef>
              <a:buClrTx/>
              <a:buSzTx/>
              <a:buFontTx/>
              <a:buNone/>
            </a:pPr>
            <a:endParaRPr lang="zh-CN" altLang="en-US" sz="2000" dirty="0"/>
          </a:p>
        </p:txBody>
      </p:sp>
      <p:sp>
        <p:nvSpPr>
          <p:cNvPr id="121860" name="AutoShape 4"/>
          <p:cNvSpPr>
            <a:spLocks noChangeArrowheads="1"/>
          </p:cNvSpPr>
          <p:nvPr/>
        </p:nvSpPr>
        <p:spPr bwMode="auto">
          <a:xfrm>
            <a:off x="4572000" y="1905000"/>
            <a:ext cx="4191000" cy="1524000"/>
          </a:xfrm>
          <a:prstGeom prst="wedgeRectCallout">
            <a:avLst>
              <a:gd name="adj1" fmla="val -55227"/>
              <a:gd name="adj2" fmla="val 154481"/>
            </a:avLst>
          </a:prstGeom>
          <a:solidFill>
            <a:srgbClr val="FFFFCC"/>
          </a:solidFill>
          <a:ln w="9525">
            <a:solidFill>
              <a:schemeClr val="tx1"/>
            </a:solidFill>
            <a:miter lim="800000"/>
          </a:ln>
          <a:effectLst>
            <a:outerShdw dist="40161" dir="20493903" algn="ctr" rotWithShape="0">
              <a:srgbClr val="808080"/>
            </a:outerShdw>
          </a:effectLst>
        </p:spPr>
        <p:txBody>
          <a:bodyPr wrap="none" anchor="ctr"/>
          <a:lstStyle/>
          <a:p>
            <a:pPr marL="0" marR="0" lvl="0" indent="0" algn="ctr" defTabSz="914400" rtl="0" eaLnBrk="1" fontAlgn="base" latinLnBrk="0" hangingPunct="1">
              <a:lnSpc>
                <a:spcPct val="140000"/>
              </a:lnSpc>
              <a:spcBef>
                <a:spcPct val="0"/>
              </a:spcBef>
              <a:spcAft>
                <a:spcPct val="0"/>
              </a:spcAft>
              <a:buClrTx/>
              <a:buSzTx/>
              <a:buFontTx/>
              <a:buNone/>
              <a:defRPr/>
            </a:pPr>
            <a:r>
              <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ab_circle :: draw (  ) is still a </a:t>
            </a:r>
            <a:endPar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pure virtual function</a:t>
            </a:r>
            <a:endPar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ctr"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ab_circle is an abstract class</a:t>
            </a:r>
            <a:endParaRPr kumimoji="1" lang="zh-CN" altLang="en-US" sz="2000" b="0"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2000"/>
                                  </p:stCondLst>
                                  <p:iterate type="wd">
                                    <p:tmPct val="100000"/>
                                  </p:iterate>
                                  <p:childTnLst>
                                    <p:set>
                                      <p:cBhvr>
                                        <p:cTn id="6" dur="1" fill="hold">
                                          <p:stCondLst>
                                            <p:cond delay="0"/>
                                          </p:stCondLst>
                                        </p:cTn>
                                        <p:tgtEl>
                                          <p:spTgt spid="121858">
                                            <p:txEl>
                                              <p:charRg st="0" end="131"/>
                                            </p:txEl>
                                          </p:spTgt>
                                        </p:tgtEl>
                                        <p:attrNameLst>
                                          <p:attrName>style.visibility</p:attrName>
                                        </p:attrNameLst>
                                      </p:cBhvr>
                                      <p:to>
                                        <p:strVal val="visible"/>
                                      </p:to>
                                    </p:set>
                                    <p:animEffect transition="in" filter="checkerboard(across)">
                                      <p:cBhvr>
                                        <p:cTn id="7" dur="300"/>
                                        <p:tgtEl>
                                          <p:spTgt spid="121858">
                                            <p:txEl>
                                              <p:charRg st="0" end="131"/>
                                            </p:txEl>
                                          </p:spTgt>
                                        </p:tgtEl>
                                      </p:cBhvr>
                                    </p:animEffect>
                                  </p:childTnLst>
                                </p:cTn>
                              </p:par>
                            </p:childTnLst>
                          </p:cTn>
                        </p:par>
                        <p:par>
                          <p:cTn id="8" fill="hold">
                            <p:stCondLst>
                              <p:cond delay="41000"/>
                            </p:stCondLst>
                            <p:childTnLst>
                              <p:par>
                                <p:cTn id="9" presetID="5" presetClass="entr" presetSubtype="5" fill="hold" grpId="0" nodeType="afterEffect">
                                  <p:stCondLst>
                                    <p:cond delay="2000"/>
                                  </p:stCondLst>
                                  <p:childTnLst>
                                    <p:set>
                                      <p:cBhvr>
                                        <p:cTn id="10" dur="1" fill="hold">
                                          <p:stCondLst>
                                            <p:cond delay="0"/>
                                          </p:stCondLst>
                                        </p:cTn>
                                        <p:tgtEl>
                                          <p:spTgt spid="121859"/>
                                        </p:tgtEl>
                                        <p:attrNameLst>
                                          <p:attrName>style.visibility</p:attrName>
                                        </p:attrNameLst>
                                      </p:cBhvr>
                                      <p:to>
                                        <p:strVal val="visible"/>
                                      </p:to>
                                    </p:set>
                                    <p:animEffect transition="in" filter="checkerboard(down)">
                                      <p:cBhvr>
                                        <p:cTn id="11" dur="500"/>
                                        <p:tgtEl>
                                          <p:spTgt spid="121859"/>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121860"/>
                                        </p:tgtEl>
                                        <p:attrNameLst>
                                          <p:attrName>style.visibility</p:attrName>
                                        </p:attrNameLst>
                                      </p:cBhvr>
                                      <p:to>
                                        <p:strVal val="visible"/>
                                      </p:to>
                                    </p:set>
                                    <p:anim calcmode="lin" valueType="num">
                                      <p:cBhvr>
                                        <p:cTn id="16" dur="500" fill="hold"/>
                                        <p:tgtEl>
                                          <p:spTgt spid="121860"/>
                                        </p:tgtEl>
                                        <p:attrNameLst>
                                          <p:attrName>ppt_x</p:attrName>
                                        </p:attrNameLst>
                                      </p:cBhvr>
                                      <p:tavLst>
                                        <p:tav tm="0">
                                          <p:val>
                                            <p:strVal val="#ppt_x"/>
                                          </p:val>
                                        </p:tav>
                                        <p:tav tm="100000">
                                          <p:val>
                                            <p:strVal val="#ppt_x"/>
                                          </p:val>
                                        </p:tav>
                                      </p:tavLst>
                                    </p:anim>
                                    <p:anim calcmode="lin" valueType="num">
                                      <p:cBhvr>
                                        <p:cTn id="17" dur="500" fill="hold"/>
                                        <p:tgtEl>
                                          <p:spTgt spid="121860"/>
                                        </p:tgtEl>
                                        <p:attrNameLst>
                                          <p:attrName>ppt_y</p:attrName>
                                        </p:attrNameLst>
                                      </p:cBhvr>
                                      <p:tavLst>
                                        <p:tav tm="0">
                                          <p:val>
                                            <p:strVal val="#ppt_y-#ppt_h/2"/>
                                          </p:val>
                                        </p:tav>
                                        <p:tav tm="100000">
                                          <p:val>
                                            <p:strVal val="#ppt_y"/>
                                          </p:val>
                                        </p:tav>
                                      </p:tavLst>
                                    </p:anim>
                                    <p:anim calcmode="lin" valueType="num">
                                      <p:cBhvr>
                                        <p:cTn id="18" dur="500" fill="hold"/>
                                        <p:tgtEl>
                                          <p:spTgt spid="121860"/>
                                        </p:tgtEl>
                                        <p:attrNameLst>
                                          <p:attrName>ppt_w</p:attrName>
                                        </p:attrNameLst>
                                      </p:cBhvr>
                                      <p:tavLst>
                                        <p:tav tm="0">
                                          <p:val>
                                            <p:strVal val="#ppt_w"/>
                                          </p:val>
                                        </p:tav>
                                        <p:tav tm="100000">
                                          <p:val>
                                            <p:strVal val="#ppt_w"/>
                                          </p:val>
                                        </p:tav>
                                      </p:tavLst>
                                    </p:anim>
                                    <p:anim calcmode="lin" valueType="num">
                                      <p:cBhvr>
                                        <p:cTn id="19" dur="500" fill="hold"/>
                                        <p:tgtEl>
                                          <p:spTgt spid="12186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dvAuto="1000" build="p"/>
      <p:bldP spid="121859" grpId="0"/>
      <p:bldP spid="1218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ext Box 3"/>
          <p:cNvSpPr txBox="1"/>
          <p:nvPr/>
        </p:nvSpPr>
        <p:spPr>
          <a:xfrm>
            <a:off x="838200" y="1143000"/>
            <a:ext cx="6400800" cy="5451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endParaRPr lang="zh-CN" altLang="en-US"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dirty="0">
                <a:sym typeface="Symbol" panose="05050102010706020507" pitchFamily="18" charset="2"/>
              </a:rPr>
              <a:t>class  point { /*……*/ } ;</a:t>
            </a:r>
            <a:endParaRPr lang="en-US" altLang="zh-CN" sz="2000" dirty="0">
              <a:sym typeface="Symbol" panose="05050102010706020507" pitchFamily="18" charset="2"/>
            </a:endParaRPr>
          </a:p>
          <a:p>
            <a:pPr marL="0" lvl="0" indent="0" eaLnBrk="1" hangingPunct="1">
              <a:lnSpc>
                <a:spcPct val="110000"/>
              </a:lnSpc>
              <a:spcBef>
                <a:spcPct val="0"/>
              </a:spcBef>
              <a:buClrTx/>
              <a:buSzTx/>
              <a:buFontTx/>
              <a:buNone/>
            </a:pPr>
            <a:r>
              <a:rPr lang="en-US" altLang="zh-CN" sz="2000" b="1" dirty="0">
                <a:solidFill>
                  <a:schemeClr val="bg2"/>
                </a:solidFill>
              </a:rPr>
              <a:t>class  shape</a:t>
            </a:r>
            <a:r>
              <a:rPr lang="en-US" altLang="zh-CN" sz="2000" b="1" dirty="0">
                <a:solidFill>
                  <a:schemeClr val="hlink"/>
                </a:solidFill>
              </a:rPr>
              <a:t>		 </a:t>
            </a:r>
            <a:r>
              <a:rPr lang="en-US" altLang="zh-CN" sz="1800" dirty="0"/>
              <a:t>// </a:t>
            </a:r>
            <a:r>
              <a:rPr lang="zh-CN" altLang="en-US" sz="1800" dirty="0"/>
              <a:t>抽象类</a:t>
            </a:r>
            <a:r>
              <a:rPr lang="zh-CN" altLang="en-US" sz="2000" b="1" dirty="0">
                <a:solidFill>
                  <a:schemeClr val="hlink"/>
                </a:solidFill>
              </a:rPr>
              <a:t>		</a:t>
            </a:r>
            <a:endParaRPr lang="zh-CN" altLang="en-US" sz="2000" dirty="0"/>
          </a:p>
          <a:p>
            <a:pPr marL="0" lvl="0" indent="0" eaLnBrk="1" hangingPunct="1">
              <a:lnSpc>
                <a:spcPct val="110000"/>
              </a:lnSpc>
              <a:spcBef>
                <a:spcPct val="0"/>
              </a:spcBef>
              <a:buClrTx/>
              <a:buSzTx/>
              <a:buFontTx/>
              <a:buNone/>
            </a:pPr>
            <a:r>
              <a:rPr lang="en-US" altLang="zh-CN" sz="2000" dirty="0"/>
              <a:t>{ point  center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point  where ( ) { return  center ; }</a:t>
            </a:r>
            <a:endParaRPr lang="en-US" altLang="zh-CN" sz="2000" dirty="0"/>
          </a:p>
          <a:p>
            <a:pPr marL="0" lvl="0" indent="0" eaLnBrk="1" hangingPunct="1">
              <a:lnSpc>
                <a:spcPct val="110000"/>
              </a:lnSpc>
              <a:spcBef>
                <a:spcPct val="0"/>
              </a:spcBef>
              <a:buClrTx/>
              <a:buSzTx/>
              <a:buFontTx/>
              <a:buNone/>
            </a:pPr>
            <a:r>
              <a:rPr lang="en-US" altLang="zh-CN" sz="2000" dirty="0"/>
              <a:t>      void  move ( point p ) { enter = p ; draw ( )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chemeClr val="bg2"/>
                </a:solidFill>
              </a:rPr>
              <a:t>virtual  void  rotate ( int ) = 0 ; 	</a:t>
            </a:r>
            <a:r>
              <a:rPr lang="en-US" altLang="zh-CN" sz="1800" dirty="0"/>
              <a:t>// </a:t>
            </a:r>
            <a:r>
              <a:rPr lang="zh-CN" altLang="en-US" sz="1800" dirty="0"/>
              <a:t>纯虚函数</a:t>
            </a:r>
            <a:endParaRPr lang="zh-CN" altLang="en-US" sz="2000" b="1" dirty="0"/>
          </a:p>
          <a:p>
            <a:pPr marL="0" lvl="0" indent="0" eaLnBrk="1" hangingPunct="1">
              <a:lnSpc>
                <a:spcPct val="110000"/>
              </a:lnSpc>
              <a:spcBef>
                <a:spcPct val="0"/>
              </a:spcBef>
              <a:buClrTx/>
              <a:buSzTx/>
              <a:buFontTx/>
              <a:buNone/>
            </a:pPr>
            <a:r>
              <a:rPr lang="zh-CN" altLang="en-US" sz="2000" b="1" dirty="0">
                <a:solidFill>
                  <a:schemeClr val="bg2"/>
                </a:solidFill>
              </a:rPr>
              <a:t>      </a:t>
            </a:r>
            <a:r>
              <a:rPr lang="en-US" altLang="zh-CN" sz="2000" b="1" dirty="0">
                <a:solidFill>
                  <a:schemeClr val="bg2"/>
                </a:solidFill>
              </a:rPr>
              <a:t>virtual  void  draw ( ) = 0 ;	</a:t>
            </a:r>
            <a:r>
              <a:rPr lang="en-US" altLang="zh-CN" sz="2000" b="1" dirty="0">
                <a:solidFill>
                  <a:schemeClr val="hlink"/>
                </a:solidFill>
              </a:rPr>
              <a:t>	 </a:t>
            </a:r>
            <a:r>
              <a:rPr lang="en-US" altLang="zh-CN" sz="1800" dirty="0"/>
              <a:t>// </a:t>
            </a:r>
            <a:r>
              <a:rPr lang="zh-CN" altLang="en-US" sz="1800" dirty="0"/>
              <a:t>纯虚函数</a:t>
            </a:r>
            <a:endParaRPr lang="zh-CN" altLang="en-US" sz="2000" b="1" dirty="0">
              <a:solidFill>
                <a:schemeClr val="hlink"/>
              </a:solidFill>
            </a:endParaRPr>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b="1" dirty="0"/>
              <a:t>class  ab_circle : public  shape</a:t>
            </a:r>
            <a:endParaRPr lang="en-US" altLang="zh-CN" sz="2000" b="1" dirty="0"/>
          </a:p>
          <a:p>
            <a:pPr marL="0" lvl="0" indent="0" eaLnBrk="1" hangingPunct="1">
              <a:lnSpc>
                <a:spcPct val="110000"/>
              </a:lnSpc>
              <a:spcBef>
                <a:spcPct val="0"/>
              </a:spcBef>
              <a:buClrTx/>
              <a:buSzTx/>
              <a:buFontTx/>
              <a:buNone/>
            </a:pPr>
            <a:r>
              <a:rPr lang="en-US" altLang="zh-CN" sz="2000" b="1" dirty="0"/>
              <a:t>{       int  radius ;</a:t>
            </a:r>
            <a:endParaRPr lang="en-US" altLang="zh-CN" sz="2000" b="1" dirty="0"/>
          </a:p>
          <a:p>
            <a:pPr marL="0" lvl="0" indent="0" eaLnBrk="1" hangingPunct="1">
              <a:lnSpc>
                <a:spcPct val="110000"/>
              </a:lnSpc>
              <a:spcBef>
                <a:spcPct val="0"/>
              </a:spcBef>
              <a:buClrTx/>
              <a:buSzTx/>
              <a:buFontTx/>
              <a:buNone/>
            </a:pPr>
            <a:r>
              <a:rPr lang="en-US" altLang="zh-CN" sz="2000" b="1" dirty="0"/>
              <a:t>  public :   void  rotate ( int ) { } ;</a:t>
            </a:r>
            <a:endParaRPr lang="en-US" altLang="zh-CN" sz="2000" b="1" dirty="0"/>
          </a:p>
          <a:p>
            <a:pPr marL="0" lvl="0" indent="0" eaLnBrk="1" hangingPunct="1">
              <a:lnSpc>
                <a:spcPct val="110000"/>
              </a:lnSpc>
              <a:spcBef>
                <a:spcPct val="0"/>
              </a:spcBef>
              <a:buClrTx/>
              <a:buSzTx/>
              <a:buFontTx/>
              <a:buNone/>
            </a:pPr>
            <a:r>
              <a:rPr lang="en-US" altLang="zh-CN" sz="2000" b="1" dirty="0"/>
              <a:t>} ;  </a:t>
            </a:r>
            <a:endParaRPr lang="en-US" altLang="zh-CN" sz="2000" b="1" dirty="0"/>
          </a:p>
          <a:p>
            <a:pPr marL="0" lvl="0" indent="0" eaLnBrk="1" hangingPunct="1">
              <a:lnSpc>
                <a:spcPct val="110000"/>
              </a:lnSpc>
              <a:spcBef>
                <a:spcPct val="0"/>
              </a:spcBef>
              <a:buClrTx/>
              <a:buSzTx/>
              <a:buFontTx/>
              <a:buNone/>
            </a:pPr>
            <a:endParaRPr lang="zh-CN" altLang="en-US" sz="2000" dirty="0">
              <a:solidFill>
                <a:schemeClr val="bg1"/>
              </a:solidFill>
            </a:endParaRPr>
          </a:p>
        </p:txBody>
      </p:sp>
      <p:sp>
        <p:nvSpPr>
          <p:cNvPr id="122884" name="AutoShape 4"/>
          <p:cNvSpPr>
            <a:spLocks noChangeArrowheads="1"/>
          </p:cNvSpPr>
          <p:nvPr/>
        </p:nvSpPr>
        <p:spPr bwMode="auto">
          <a:xfrm flipH="1">
            <a:off x="4214813" y="928688"/>
            <a:ext cx="5214938" cy="5072063"/>
          </a:xfrm>
          <a:prstGeom prst="verticalScroll">
            <a:avLst>
              <a:gd name="adj" fmla="val 6042"/>
            </a:avLst>
          </a:prstGeom>
          <a:gradFill rotWithShape="0">
            <a:gsLst>
              <a:gs pos="0">
                <a:srgbClr val="FFFFCC"/>
              </a:gs>
              <a:gs pos="100000">
                <a:srgbClr val="FFFFFF"/>
              </a:gs>
            </a:gsLst>
            <a:lin ang="5400000" scaled="1"/>
          </a:gradFill>
          <a:ln w="9525">
            <a:solidFill>
              <a:schemeClr val="tx1"/>
            </a:solidFill>
            <a:round/>
          </a:ln>
          <a:effectLst>
            <a:outerShdw dist="40161" dir="20493903" algn="ctr" rotWithShape="0">
              <a:srgbClr val="808080"/>
            </a:outerShdw>
          </a:effectLst>
        </p:spPr>
        <p:txBody>
          <a:bodyPr wrap="none" anchor="ctr"/>
          <a:lstStyle/>
          <a:p>
            <a:pPr marL="0" marR="0" lvl="0" indent="0" algn="l" defTabSz="914400" rtl="0" eaLnBrk="1" fontAlgn="base" latinLnBrk="0" hangingPunct="1">
              <a:lnSpc>
                <a:spcPct val="14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To make class</a:t>
            </a:r>
            <a:r>
              <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ab_circle</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not an</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abstract class, it should be declared as:</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a:t>
            </a:r>
            <a:r>
              <a:rPr kumimoji="1" lang="en-US" altLang="zh-CN" sz="20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ab_circle</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00CC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public  shape</a:t>
            </a:r>
            <a:endParaRPr kumimoji="1" lang="en-US" altLang="zh-CN" sz="2000" b="1" i="0" u="none" strike="noStrike" kern="1200" cap="none" spc="0" normalizeH="0" baseline="0" noProof="0" dirty="0">
              <a:ln>
                <a:noFill/>
              </a:ln>
              <a:solidFill>
                <a:srgbClr val="FF33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radius ;</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public :  </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void  rotate ( </a:t>
            </a:r>
            <a:r>
              <a:rPr kumimoji="1" lang="en-US" altLang="zh-CN" sz="2000" b="1" i="0" u="none" strike="noStrike" kern="1200" cap="none" spc="0" normalizeH="0" baseline="0" noProof="0" dirty="0" err="1">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rgbClr val="0066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void  draw ( ) ;</a:t>
            </a:r>
            <a:endPar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  </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And provide the definitions of</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err="1">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ab_circle</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 draw ( )</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and</a:t>
            </a:r>
            <a:endParaRPr kumimoji="1" lang="en-US"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0000"/>
              </a:lnSpc>
              <a:spcBef>
                <a:spcPct val="0"/>
              </a:spcBef>
              <a:spcAft>
                <a:spcPct val="0"/>
              </a:spcAft>
              <a:buClrTx/>
              <a:buSzTx/>
              <a:buFontTx/>
              <a:buNone/>
              <a:defRPr/>
            </a:pPr>
            <a:r>
              <a:rPr kumimoji="1" lang="en-US" altLang="zh-CN" sz="2000" b="1" i="0" u="none" strike="noStrike" kern="1200" cap="none" spc="0" normalizeH="0" baseline="0" noProof="0" dirty="0" err="1">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ab_circle</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 rotate ( </a:t>
            </a:r>
            <a:r>
              <a:rPr kumimoji="1" lang="en-US" altLang="zh-CN" sz="2000" b="1" i="0" u="none" strike="noStrike" kern="1200" cap="none" spc="0" normalizeH="0" baseline="0" noProof="0" dirty="0" err="1">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int</a:t>
            </a:r>
            <a:r>
              <a:rPr kumimoji="1" lang="en-US" altLang="zh-CN" sz="2000" b="1" i="0" u="none" strike="noStrike" kern="1200" cap="none" spc="0" normalizeH="0" baseline="0" noProof="0" dirty="0">
                <a:ln>
                  <a:noFill/>
                </a:ln>
                <a:solidFill>
                  <a:srgbClr val="CC0099"/>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  )</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884"/>
                                        </p:tgtEl>
                                        <p:attrNameLst>
                                          <p:attrName>style.visibility</p:attrName>
                                        </p:attrNameLst>
                                      </p:cBhvr>
                                      <p:to>
                                        <p:strVal val="visible"/>
                                      </p:to>
                                    </p:set>
                                    <p:animEffect transition="in" filter="blinds(horizontal)">
                                      <p:cBhvr>
                                        <p:cTn id="7"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ext Box 2"/>
          <p:cNvSpPr txBox="1"/>
          <p:nvPr/>
        </p:nvSpPr>
        <p:spPr>
          <a:xfrm>
            <a:off x="204788" y="981075"/>
            <a:ext cx="5786437" cy="5786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r>
              <a:rPr lang="en-US" altLang="zh-CN" sz="2000" dirty="0"/>
              <a:t>#include &lt; iostream.h &gt;</a:t>
            </a:r>
            <a:endParaRPr lang="en-US" altLang="zh-CN" sz="2000" dirty="0"/>
          </a:p>
          <a:p>
            <a:pPr marL="0" lvl="0" indent="0" eaLnBrk="1" hangingPunct="1">
              <a:lnSpc>
                <a:spcPct val="110000"/>
              </a:lnSpc>
              <a:spcBef>
                <a:spcPct val="0"/>
              </a:spcBef>
              <a:buClrTx/>
              <a:buSzTx/>
              <a:buFontTx/>
              <a:buNone/>
            </a:pPr>
            <a:r>
              <a:rPr lang="en-US" altLang="zh-CN" sz="2000" b="1" dirty="0">
                <a:solidFill>
                  <a:schemeClr val="bg2"/>
                </a:solidFill>
              </a:rPr>
              <a:t>class  Number</a:t>
            </a:r>
            <a:endParaRPr lang="en-US" altLang="zh-CN" sz="2000" dirty="0">
              <a:solidFill>
                <a:schemeClr val="bg2"/>
              </a:solidFill>
            </a:endParaRPr>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Number ( int  i )  { val = i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chemeClr val="bg2"/>
                </a:solidFill>
              </a:rPr>
              <a:t>virtual   void   Show ( ) = 0 ;</a:t>
            </a:r>
            <a:endParaRPr lang="en-US" altLang="zh-CN" sz="2000" dirty="0">
              <a:solidFill>
                <a:schemeClr val="bg2"/>
              </a:solidFill>
            </a:endParaRPr>
          </a:p>
          <a:p>
            <a:pPr marL="0" lvl="0" indent="0" eaLnBrk="1" hangingPunct="1">
              <a:lnSpc>
                <a:spcPct val="110000"/>
              </a:lnSpc>
              <a:spcBef>
                <a:spcPct val="0"/>
              </a:spcBef>
              <a:buClrTx/>
              <a:buSzTx/>
              <a:buFontTx/>
              <a:buNone/>
            </a:pPr>
            <a:r>
              <a:rPr lang="en-US" altLang="zh-CN" sz="2000" dirty="0"/>
              <a:t>  protected :   int   val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class   Hextype  :  public  Number</a:t>
            </a:r>
            <a:endParaRPr lang="en-US" altLang="zh-CN" sz="2000" dirty="0"/>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Hextype ( int  i ) : Number ( i )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rgbClr val="00CC00"/>
                </a:solidFill>
              </a:rPr>
              <a:t>void  Show ( ) { cout &lt;&lt; hex &lt;&lt; val &lt;&lt; endl ;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class  Dectype  :  public  Number</a:t>
            </a:r>
            <a:endParaRPr lang="en-US" altLang="zh-CN" sz="2000" dirty="0"/>
          </a:p>
          <a:p>
            <a:pPr marL="0" lvl="0" indent="0" eaLnBrk="1" hangingPunct="1">
              <a:lnSpc>
                <a:spcPct val="110000"/>
              </a:lnSpc>
              <a:spcBef>
                <a:spcPct val="0"/>
              </a:spcBef>
              <a:buClrTx/>
              <a:buSzTx/>
              <a:buFontTx/>
              <a:buNone/>
            </a:pPr>
            <a:r>
              <a:rPr lang="en-US" altLang="zh-CN" sz="2000" dirty="0"/>
              <a:t>{ public :</a:t>
            </a:r>
            <a:endParaRPr lang="en-US" altLang="zh-CN" sz="2000" dirty="0"/>
          </a:p>
          <a:p>
            <a:pPr marL="0" lvl="0" indent="0" eaLnBrk="1" hangingPunct="1">
              <a:lnSpc>
                <a:spcPct val="110000"/>
              </a:lnSpc>
              <a:spcBef>
                <a:spcPct val="0"/>
              </a:spcBef>
              <a:buClrTx/>
              <a:buSzTx/>
              <a:buFontTx/>
              <a:buNone/>
            </a:pPr>
            <a:r>
              <a:rPr lang="en-US" altLang="zh-CN" sz="2000" dirty="0"/>
              <a:t>    Dectype ( int  i ) : Number ( i ) { }</a:t>
            </a:r>
            <a:endParaRPr lang="en-US" altLang="zh-CN" sz="2000" dirty="0"/>
          </a:p>
          <a:p>
            <a:pPr marL="0" lvl="0" indent="0" eaLnBrk="1" hangingPunct="1">
              <a:lnSpc>
                <a:spcPct val="110000"/>
              </a:lnSpc>
              <a:spcBef>
                <a:spcPct val="0"/>
              </a:spcBef>
              <a:buClrTx/>
              <a:buSzTx/>
              <a:buFontTx/>
              <a:buNone/>
            </a:pPr>
            <a:r>
              <a:rPr lang="en-US" altLang="zh-CN" sz="2000" dirty="0"/>
              <a:t>    </a:t>
            </a:r>
            <a:r>
              <a:rPr lang="en-US" altLang="zh-CN" sz="2000" b="1" dirty="0">
                <a:solidFill>
                  <a:srgbClr val="00CC00"/>
                </a:solidFill>
              </a:rPr>
              <a:t>void  Show ( ) { cout &lt;&lt; dec &lt;&lt; val &lt;&lt; endl ;</a:t>
            </a:r>
            <a:r>
              <a:rPr lang="en-US" altLang="zh-CN" sz="2000" dirty="0"/>
              <a:t> }</a:t>
            </a:r>
            <a:endParaRPr lang="en-US" altLang="zh-CN" sz="2000" dirty="0"/>
          </a:p>
          <a:p>
            <a:pPr marL="0" lvl="0" indent="0" eaLnBrk="1" hangingPunct="1">
              <a:lnSpc>
                <a:spcPct val="110000"/>
              </a:lnSpc>
              <a:spcBef>
                <a:spcPct val="0"/>
              </a:spcBef>
              <a:buClrTx/>
              <a:buSzTx/>
              <a:buFontTx/>
              <a:buNone/>
            </a:pPr>
            <a:r>
              <a:rPr lang="en-US" altLang="zh-CN" sz="2000" dirty="0"/>
              <a:t>} ;</a:t>
            </a:r>
            <a:endParaRPr lang="en-US" altLang="zh-CN" sz="2000" dirty="0"/>
          </a:p>
        </p:txBody>
      </p:sp>
      <p:sp>
        <p:nvSpPr>
          <p:cNvPr id="123907" name="Rectangle 3"/>
          <p:cNvSpPr/>
          <p:nvPr/>
        </p:nvSpPr>
        <p:spPr>
          <a:xfrm>
            <a:off x="5219700" y="549275"/>
            <a:ext cx="3692525" cy="31702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b="1" dirty="0"/>
              <a:t>void   fun ( Number &amp; n )</a:t>
            </a:r>
            <a:endParaRPr lang="en-US" altLang="zh-CN" sz="2000" b="1" dirty="0"/>
          </a:p>
          <a:p>
            <a:pPr marL="0" lvl="0" indent="0" eaLnBrk="1" hangingPunct="1">
              <a:spcBef>
                <a:spcPct val="0"/>
              </a:spcBef>
              <a:buClrTx/>
              <a:buSzTx/>
              <a:buFontTx/>
              <a:buNone/>
            </a:pPr>
            <a:r>
              <a:rPr lang="en-US" altLang="zh-CN" sz="2000" b="1" dirty="0"/>
              <a:t>{ n. Show ( ) ; }</a:t>
            </a:r>
            <a:endParaRPr lang="en-US" altLang="zh-CN" sz="2000" b="1" dirty="0"/>
          </a:p>
          <a:p>
            <a:pPr marL="0" lvl="0" indent="0" eaLnBrk="1" hangingPunct="1">
              <a:spcBef>
                <a:spcPct val="0"/>
              </a:spcBef>
              <a:buClrTx/>
              <a:buSzTx/>
              <a:buFontTx/>
              <a:buNone/>
            </a:pPr>
            <a:endParaRPr lang="en-US" altLang="zh-CN" sz="2000" dirty="0"/>
          </a:p>
          <a:p>
            <a:pPr marL="0" lvl="0" indent="0" eaLnBrk="1" hangingPunct="1">
              <a:spcBef>
                <a:spcPct val="0"/>
              </a:spcBef>
              <a:buClrTx/>
              <a:buSzTx/>
              <a:buFontTx/>
              <a:buNone/>
            </a:pPr>
            <a:r>
              <a:rPr lang="en-US" altLang="zh-CN" sz="2000" dirty="0"/>
              <a:t>int main ( )</a:t>
            </a:r>
            <a:endParaRPr lang="en-US" altLang="zh-CN" sz="2000" dirty="0"/>
          </a:p>
          <a:p>
            <a:pPr marL="0" lvl="0" indent="0" eaLnBrk="1" hangingPunct="1">
              <a:spcBef>
                <a:spcPct val="0"/>
              </a:spcBef>
              <a:buClrTx/>
              <a:buSzTx/>
              <a:buFontTx/>
              <a:buNone/>
            </a:pPr>
            <a:r>
              <a:rPr lang="en-US" altLang="zh-CN" sz="2000" dirty="0"/>
              <a:t>{ Dectype  d ( 50 ) ;</a:t>
            </a:r>
            <a:endParaRPr lang="en-US" altLang="zh-CN" sz="2000" dirty="0"/>
          </a:p>
          <a:p>
            <a:pPr marL="0" lvl="0" indent="0" eaLnBrk="1" hangingPunct="1">
              <a:spcBef>
                <a:spcPct val="0"/>
              </a:spcBef>
              <a:buClrTx/>
              <a:buSzTx/>
              <a:buFontTx/>
              <a:buNone/>
            </a:pPr>
            <a:r>
              <a:rPr lang="en-US" altLang="zh-CN" sz="2000" dirty="0"/>
              <a:t>  fun ( d ) ;  	// d . Show ( ) ;</a:t>
            </a:r>
            <a:endParaRPr lang="en-US" altLang="zh-CN" sz="2000" dirty="0"/>
          </a:p>
          <a:p>
            <a:pPr marL="0" lvl="0" indent="0" eaLnBrk="1" hangingPunct="1">
              <a:spcBef>
                <a:spcPct val="0"/>
              </a:spcBef>
              <a:buClrTx/>
              <a:buSzTx/>
              <a:buFontTx/>
              <a:buNone/>
            </a:pPr>
            <a:r>
              <a:rPr lang="en-US" altLang="zh-CN" sz="2000" dirty="0"/>
              <a:t>  Hextype h ( 16 ) ;</a:t>
            </a:r>
            <a:endParaRPr lang="en-US" altLang="zh-CN" sz="2000" dirty="0"/>
          </a:p>
          <a:p>
            <a:pPr marL="0" lvl="0" indent="0" eaLnBrk="1" hangingPunct="1">
              <a:spcBef>
                <a:spcPct val="0"/>
              </a:spcBef>
              <a:buClrTx/>
              <a:buSzTx/>
              <a:buFontTx/>
              <a:buNone/>
            </a:pPr>
            <a:r>
              <a:rPr lang="en-US" altLang="zh-CN" sz="2000" dirty="0"/>
              <a:t>  fun ( h ) ;	// h . Show ( ) ;</a:t>
            </a:r>
            <a:endParaRPr lang="en-US" altLang="zh-CN" sz="2000" dirty="0"/>
          </a:p>
          <a:p>
            <a:pPr marL="0" lvl="0" indent="0" eaLnBrk="1" hangingPunct="1">
              <a:spcBef>
                <a:spcPct val="0"/>
              </a:spcBef>
              <a:buClrTx/>
              <a:buSzTx/>
              <a:buFontTx/>
              <a:buNone/>
            </a:pPr>
            <a:r>
              <a:rPr lang="en-US" altLang="zh-CN" sz="2000" dirty="0"/>
              <a:t>  return 0;</a:t>
            </a:r>
            <a:endParaRPr lang="en-US" altLang="zh-CN" sz="2000" dirty="0"/>
          </a:p>
          <a:p>
            <a:pPr marL="0" lvl="0" indent="0" eaLnBrk="1" hangingPunct="1">
              <a:spcBef>
                <a:spcPct val="0"/>
              </a:spcBef>
              <a:buClrTx/>
              <a:buSzTx/>
              <a:buFontTx/>
              <a:buNone/>
            </a:pPr>
            <a:r>
              <a:rPr lang="en-US" altLang="zh-CN" sz="2000" dirty="0"/>
              <a:t>}</a:t>
            </a:r>
            <a:endParaRPr lang="en-US"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1000"/>
                                  </p:stCondLst>
                                  <p:childTnLst>
                                    <p:set>
                                      <p:cBhvr>
                                        <p:cTn id="6" dur="1" fill="hold">
                                          <p:stCondLst>
                                            <p:cond delay="499"/>
                                          </p:stCondLst>
                                        </p:cTn>
                                        <p:tgtEl>
                                          <p:spTgt spid="123906"/>
                                        </p:tgtEl>
                                        <p:attrNameLst>
                                          <p:attrName>style.visibility</p:attrName>
                                        </p:attrNameLst>
                                      </p:cBhvr>
                                      <p:to>
                                        <p:strVal val="visible"/>
                                      </p:to>
                                    </p:set>
                                  </p:childTnLst>
                                </p:cTn>
                              </p:par>
                            </p:childTnLst>
                          </p:cTn>
                        </p:par>
                        <p:par>
                          <p:cTn id="7" fill="hold">
                            <p:stCondLst>
                              <p:cond delay="1500"/>
                            </p:stCondLst>
                            <p:childTnLst>
                              <p:par>
                                <p:cTn id="8" presetID="2" presetClass="entr" presetSubtype="4" fill="hold" grpId="0" nodeType="afterEffect">
                                  <p:stCondLst>
                                    <p:cond delay="1000"/>
                                  </p:stCondLst>
                                  <p:childTnLst>
                                    <p:set>
                                      <p:cBhvr>
                                        <p:cTn id="9" dur="1" fill="hold">
                                          <p:stCondLst>
                                            <p:cond delay="0"/>
                                          </p:stCondLst>
                                        </p:cTn>
                                        <p:tgtEl>
                                          <p:spTgt spid="123907"/>
                                        </p:tgtEl>
                                        <p:attrNameLst>
                                          <p:attrName>style.visibility</p:attrName>
                                        </p:attrNameLst>
                                      </p:cBhvr>
                                      <p:to>
                                        <p:strVal val="visible"/>
                                      </p:to>
                                    </p:set>
                                    <p:anim calcmode="lin" valueType="num">
                                      <p:cBhvr additive="base">
                                        <p:cTn id="10" dur="500" fill="hold"/>
                                        <p:tgtEl>
                                          <p:spTgt spid="123907"/>
                                        </p:tgtEl>
                                        <p:attrNameLst>
                                          <p:attrName>ppt_x</p:attrName>
                                        </p:attrNameLst>
                                      </p:cBhvr>
                                      <p:tavLst>
                                        <p:tav tm="0">
                                          <p:val>
                                            <p:strVal val="#ppt_x"/>
                                          </p:val>
                                        </p:tav>
                                        <p:tav tm="100000">
                                          <p:val>
                                            <p:strVal val="#ppt_x"/>
                                          </p:val>
                                        </p:tav>
                                      </p:tavLst>
                                    </p:anim>
                                    <p:anim calcmode="lin" valueType="num">
                                      <p:cBhvr additive="base">
                                        <p:cTn id="11" dur="500" fill="hold"/>
                                        <p:tgtEl>
                                          <p:spTgt spid="1239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p:bldP spid="12390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Text Box 2"/>
          <p:cNvSpPr txBox="1"/>
          <p:nvPr/>
        </p:nvSpPr>
        <p:spPr>
          <a:xfrm>
            <a:off x="468313" y="692150"/>
            <a:ext cx="7883525" cy="579438"/>
          </a:xfrm>
          <a:prstGeom prst="rect">
            <a:avLst/>
          </a:prstGeom>
          <a:noFill/>
          <a:ln w="9525">
            <a:noFill/>
          </a:ln>
        </p:spPr>
        <p:txBody>
          <a:bodyPr lIns="90000" tIns="46800" rIns="90000" bIns="46800" anchor="ctr" anchorCtr="0">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50000"/>
              </a:lnSpc>
              <a:spcBef>
                <a:spcPct val="0"/>
              </a:spcBef>
              <a:buClrTx/>
              <a:buSzTx/>
              <a:buFontTx/>
              <a:buNone/>
            </a:pPr>
            <a:r>
              <a:rPr lang="en-US" altLang="zh-CN" sz="2400" dirty="0"/>
              <a:t>Function overloading is a kind of polymorphism.</a:t>
            </a:r>
            <a:endParaRPr lang="zh-CN" altLang="en-US" sz="2400" dirty="0"/>
          </a:p>
        </p:txBody>
      </p:sp>
      <p:sp>
        <p:nvSpPr>
          <p:cNvPr id="124931" name="Rectangle 3"/>
          <p:cNvSpPr/>
          <p:nvPr/>
        </p:nvSpPr>
        <p:spPr>
          <a:xfrm>
            <a:off x="704850" y="1412875"/>
            <a:ext cx="566737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dirty="0"/>
              <a:t>1. Overload member functions in one class</a:t>
            </a:r>
            <a:endParaRPr lang="zh-CN" altLang="en-US" sz="2000" dirty="0"/>
          </a:p>
        </p:txBody>
      </p:sp>
      <p:sp>
        <p:nvSpPr>
          <p:cNvPr id="124932" name="Text Box 4"/>
          <p:cNvSpPr txBox="1"/>
          <p:nvPr/>
        </p:nvSpPr>
        <p:spPr>
          <a:xfrm>
            <a:off x="990600" y="1863725"/>
            <a:ext cx="3390900" cy="8683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40000"/>
              </a:lnSpc>
              <a:spcBef>
                <a:spcPct val="0"/>
              </a:spcBef>
              <a:buClrTx/>
              <a:buSzTx/>
              <a:buFontTx/>
              <a:buNone/>
            </a:pPr>
            <a:r>
              <a:rPr lang="zh-CN" altLang="en-US" sz="1800" dirty="0"/>
              <a:t>	</a:t>
            </a:r>
            <a:r>
              <a:rPr lang="en-US" altLang="zh-CN" sz="1800" dirty="0"/>
              <a:t>Show ( int , char ) ;</a:t>
            </a:r>
            <a:endParaRPr lang="en-US" altLang="zh-CN" sz="1800" dirty="0"/>
          </a:p>
          <a:p>
            <a:pPr marL="0" lvl="0" indent="0" eaLnBrk="1" hangingPunct="1">
              <a:lnSpc>
                <a:spcPct val="140000"/>
              </a:lnSpc>
              <a:spcBef>
                <a:spcPct val="0"/>
              </a:spcBef>
              <a:buClrTx/>
              <a:buSzTx/>
              <a:buFontTx/>
              <a:buNone/>
            </a:pPr>
            <a:r>
              <a:rPr lang="en-US" altLang="zh-CN" sz="1800" dirty="0"/>
              <a:t>	Show ( char * , float ) ;</a:t>
            </a:r>
            <a:endParaRPr lang="en-US" altLang="zh-CN" sz="1800" dirty="0"/>
          </a:p>
        </p:txBody>
      </p:sp>
      <p:sp>
        <p:nvSpPr>
          <p:cNvPr id="8197" name="Text Box 5"/>
          <p:cNvSpPr txBox="1"/>
          <p:nvPr/>
        </p:nvSpPr>
        <p:spPr>
          <a:xfrm>
            <a:off x="4859338" y="2060575"/>
            <a:ext cx="4284662" cy="369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b="1" i="1" dirty="0">
                <a:solidFill>
                  <a:schemeClr val="bg2"/>
                </a:solidFill>
              </a:rPr>
              <a:t>early binding</a:t>
            </a:r>
            <a:r>
              <a:rPr lang="en-US" altLang="zh-CN" sz="1800" dirty="0">
                <a:solidFill>
                  <a:schemeClr val="bg2"/>
                </a:solidFill>
              </a:rPr>
              <a:t> </a:t>
            </a:r>
            <a:r>
              <a:rPr lang="en-US" altLang="zh-CN" sz="1800" dirty="0"/>
              <a:t>or </a:t>
            </a:r>
            <a:r>
              <a:rPr lang="en-US" altLang="zh-CN" sz="1800" b="1" i="1" dirty="0">
                <a:solidFill>
                  <a:schemeClr val="bg2"/>
                </a:solidFill>
              </a:rPr>
              <a:t>static binding</a:t>
            </a:r>
            <a:endParaRPr lang="en-US" altLang="zh-CN" sz="1800" b="1" i="1" dirty="0">
              <a:solidFill>
                <a:schemeClr val="bg2"/>
              </a:solidFill>
            </a:endParaRPr>
          </a:p>
        </p:txBody>
      </p:sp>
      <p:sp>
        <p:nvSpPr>
          <p:cNvPr id="124934" name="Rectangle 6"/>
          <p:cNvSpPr/>
          <p:nvPr/>
        </p:nvSpPr>
        <p:spPr>
          <a:xfrm>
            <a:off x="755650" y="2708275"/>
            <a:ext cx="7827963" cy="224536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0"/>
              </a:spcBef>
              <a:buClrTx/>
              <a:buSzTx/>
              <a:buFontTx/>
              <a:buNone/>
            </a:pPr>
            <a:r>
              <a:rPr lang="en-US" altLang="zh-CN" sz="2000" dirty="0"/>
              <a:t>2. Overload/rewrite member functions of a base class in a derived class</a:t>
            </a:r>
            <a:endParaRPr lang="en-US" altLang="zh-CN" sz="2000" dirty="0"/>
          </a:p>
          <a:p>
            <a:pPr marL="0" lvl="0" indent="0" eaLnBrk="1" hangingPunct="1">
              <a:spcBef>
                <a:spcPct val="0"/>
              </a:spcBef>
              <a:buClrTx/>
              <a:buSzTx/>
              <a:buFontTx/>
              <a:buNone/>
            </a:pPr>
            <a:endParaRPr lang="en-US" altLang="zh-CN" sz="2000" dirty="0"/>
          </a:p>
          <a:p>
            <a:pPr marL="0" lvl="0" indent="0" eaLnBrk="1" hangingPunct="1">
              <a:spcBef>
                <a:spcPct val="0"/>
              </a:spcBef>
              <a:buClrTx/>
              <a:buSzTx/>
              <a:buFontTx/>
              <a:buNone/>
            </a:pPr>
            <a:r>
              <a:rPr lang="en-US" altLang="zh-CN" sz="2000" dirty="0"/>
              <a:t>    (1) by matching arguments</a:t>
            </a:r>
            <a:endParaRPr lang="en-US" altLang="zh-CN" sz="2000" dirty="0"/>
          </a:p>
          <a:p>
            <a:pPr marL="0" lvl="0" indent="0" eaLnBrk="1" hangingPunct="1">
              <a:spcBef>
                <a:spcPct val="0"/>
              </a:spcBef>
              <a:buClrTx/>
              <a:buSzTx/>
              <a:buFontTx/>
              <a:buNone/>
            </a:pPr>
            <a:r>
              <a:rPr lang="en-US" altLang="zh-CN" sz="2000" dirty="0"/>
              <a:t>    (2) using ::</a:t>
            </a:r>
            <a:endParaRPr lang="en-US" altLang="zh-CN" sz="2000" dirty="0"/>
          </a:p>
          <a:p>
            <a:pPr marL="0" lvl="0" indent="0" eaLnBrk="1" hangingPunct="1">
              <a:spcBef>
                <a:spcPct val="0"/>
              </a:spcBef>
              <a:buClrTx/>
              <a:buSzTx/>
              <a:buFontTx/>
              <a:buNone/>
            </a:pPr>
            <a:endParaRPr lang="en-US" altLang="zh-CN" sz="2000" dirty="0"/>
          </a:p>
          <a:p>
            <a:pPr marL="0" lvl="0" indent="0" eaLnBrk="1" hangingPunct="1">
              <a:spcBef>
                <a:spcPct val="0"/>
              </a:spcBef>
              <a:buClrTx/>
              <a:buSzTx/>
              <a:buFontTx/>
              <a:buNone/>
            </a:pPr>
            <a:endParaRPr lang="en-US" altLang="zh-CN" sz="2000" dirty="0"/>
          </a:p>
        </p:txBody>
      </p:sp>
      <p:sp>
        <p:nvSpPr>
          <p:cNvPr id="8199" name="Text Box 9"/>
          <p:cNvSpPr txBox="1"/>
          <p:nvPr/>
        </p:nvSpPr>
        <p:spPr>
          <a:xfrm>
            <a:off x="826453" y="4363720"/>
            <a:ext cx="3313112" cy="2017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Class A</a:t>
            </a:r>
            <a:endParaRPr lang="en-US" altLang="zh-CN" sz="1800" dirty="0"/>
          </a:p>
          <a:p>
            <a:pPr marL="0" lvl="0" indent="0" eaLnBrk="1" hangingPunct="1">
              <a:spcBef>
                <a:spcPct val="50000"/>
              </a:spcBef>
              <a:buClrTx/>
              <a:buSzTx/>
              <a:buFontTx/>
              <a:buNone/>
            </a:pPr>
            <a:r>
              <a:rPr lang="en-US" altLang="zh-CN" sz="1800" dirty="0"/>
              <a:t>{ int x;</a:t>
            </a:r>
            <a:endParaRPr lang="en-US" altLang="zh-CN" sz="1800" dirty="0"/>
          </a:p>
          <a:p>
            <a:pPr marL="0" lvl="0" indent="0" eaLnBrk="1" hangingPunct="1">
              <a:spcBef>
                <a:spcPct val="50000"/>
              </a:spcBef>
              <a:buClrTx/>
              <a:buSzTx/>
              <a:buFontTx/>
              <a:buNone/>
            </a:pPr>
            <a:r>
              <a:rPr lang="en-US" altLang="zh-CN" sz="1800" dirty="0"/>
              <a:t>Public:</a:t>
            </a:r>
            <a:endParaRPr lang="en-US" altLang="zh-CN" sz="1800" dirty="0"/>
          </a:p>
          <a:p>
            <a:pPr marL="0" lvl="0" indent="0" eaLnBrk="1" hangingPunct="1">
              <a:spcBef>
                <a:spcPct val="50000"/>
              </a:spcBef>
              <a:buClrTx/>
              <a:buSzTx/>
              <a:buFontTx/>
              <a:buNone/>
            </a:pPr>
            <a:r>
              <a:rPr lang="en-US" altLang="zh-CN" sz="1800" dirty="0"/>
              <a:t>Void show(){…}</a:t>
            </a:r>
            <a:endParaRPr lang="en-US" altLang="zh-CN" sz="1800" dirty="0"/>
          </a:p>
          <a:p>
            <a:pPr marL="0" lvl="0" indent="0" eaLnBrk="1" hangingPunct="1">
              <a:spcBef>
                <a:spcPct val="50000"/>
              </a:spcBef>
              <a:buClrTx/>
              <a:buSzTx/>
              <a:buFontTx/>
              <a:buNone/>
            </a:pPr>
            <a:r>
              <a:rPr lang="en-US" altLang="zh-CN" sz="1800" dirty="0"/>
              <a:t>};</a:t>
            </a:r>
            <a:endParaRPr lang="en-US" altLang="zh-CN" sz="1800" dirty="0"/>
          </a:p>
        </p:txBody>
      </p:sp>
      <p:sp>
        <p:nvSpPr>
          <p:cNvPr id="8200" name="Text Box 10"/>
          <p:cNvSpPr txBox="1"/>
          <p:nvPr/>
        </p:nvSpPr>
        <p:spPr>
          <a:xfrm>
            <a:off x="3202940" y="4362133"/>
            <a:ext cx="3313113" cy="244538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Class B: public A</a:t>
            </a:r>
            <a:endParaRPr lang="en-US" altLang="zh-CN" sz="1800" dirty="0"/>
          </a:p>
          <a:p>
            <a:pPr marL="0" lvl="0" indent="0" eaLnBrk="1" hangingPunct="1">
              <a:spcBef>
                <a:spcPct val="50000"/>
              </a:spcBef>
              <a:buClrTx/>
              <a:buSzTx/>
              <a:buFontTx/>
              <a:buNone/>
            </a:pPr>
            <a:r>
              <a:rPr lang="en-US" altLang="zh-CN" sz="1800" dirty="0"/>
              <a:t>{ int y;</a:t>
            </a:r>
            <a:endParaRPr lang="en-US" altLang="zh-CN" sz="1800" dirty="0"/>
          </a:p>
          <a:p>
            <a:pPr marL="0" lvl="0" indent="0" eaLnBrk="1" hangingPunct="1">
              <a:spcBef>
                <a:spcPct val="50000"/>
              </a:spcBef>
              <a:buClrTx/>
              <a:buSzTx/>
              <a:buFontTx/>
              <a:buNone/>
            </a:pPr>
            <a:r>
              <a:rPr lang="en-US" altLang="zh-CN" sz="1800" dirty="0"/>
              <a:t>Public:</a:t>
            </a:r>
            <a:endParaRPr lang="en-US" altLang="zh-CN" sz="1800" dirty="0"/>
          </a:p>
          <a:p>
            <a:pPr marL="0" lvl="0" indent="0" eaLnBrk="1" hangingPunct="1">
              <a:spcBef>
                <a:spcPct val="50000"/>
              </a:spcBef>
              <a:buClrTx/>
              <a:buSzTx/>
              <a:buFontTx/>
              <a:buNone/>
            </a:pPr>
            <a:r>
              <a:rPr lang="en-US" altLang="zh-CN" sz="1800" dirty="0"/>
              <a:t>Void show(</a:t>
            </a:r>
            <a:r>
              <a:rPr lang="en-US" altLang="zh-CN" sz="1800" dirty="0"/>
              <a:t>int i){…}</a:t>
            </a:r>
            <a:endParaRPr lang="en-US" altLang="zh-CN" sz="1800" dirty="0"/>
          </a:p>
          <a:p>
            <a:pPr marL="0" lvl="0" indent="0" eaLnBrk="1" hangingPunct="1">
              <a:spcBef>
                <a:spcPct val="50000"/>
              </a:spcBef>
              <a:buClrTx/>
              <a:buSzTx/>
              <a:buFontTx/>
              <a:buNone/>
            </a:pPr>
            <a:r>
              <a:rPr lang="en-US" altLang="zh-CN" sz="1800" dirty="0"/>
              <a:t>void show();</a:t>
            </a:r>
            <a:endParaRPr lang="en-US" altLang="zh-CN" sz="1800" dirty="0"/>
          </a:p>
          <a:p>
            <a:pPr marL="0" lvl="0" indent="0" eaLnBrk="1" hangingPunct="1">
              <a:spcBef>
                <a:spcPct val="50000"/>
              </a:spcBef>
              <a:buClrTx/>
              <a:buSzTx/>
              <a:buFontTx/>
              <a:buNone/>
            </a:pPr>
            <a:r>
              <a:rPr lang="en-US" altLang="zh-CN" sz="1800" dirty="0"/>
              <a:t>};</a:t>
            </a:r>
            <a:endParaRPr lang="en-US" altLang="zh-CN" sz="1800" dirty="0"/>
          </a:p>
        </p:txBody>
      </p:sp>
      <p:sp>
        <p:nvSpPr>
          <p:cNvPr id="8201" name="Text Box 11"/>
          <p:cNvSpPr txBox="1"/>
          <p:nvPr/>
        </p:nvSpPr>
        <p:spPr>
          <a:xfrm>
            <a:off x="5866765" y="4364038"/>
            <a:ext cx="2160588"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800" dirty="0"/>
              <a:t>A:: show( );</a:t>
            </a:r>
            <a:endParaRPr lang="en-US" altLang="zh-CN" sz="1800" dirty="0"/>
          </a:p>
          <a:p>
            <a:pPr marL="0" lvl="0" indent="0" eaLnBrk="1" hangingPunct="1">
              <a:spcBef>
                <a:spcPct val="50000"/>
              </a:spcBef>
              <a:buClrTx/>
              <a:buSzTx/>
              <a:buFontTx/>
              <a:buNone/>
            </a:pPr>
            <a:r>
              <a:rPr lang="en-US" altLang="zh-CN" sz="1800" dirty="0"/>
              <a:t>B:: show( );</a:t>
            </a:r>
            <a:endParaRPr lang="en-US" altLang="zh-CN" sz="1800" dirty="0"/>
          </a:p>
        </p:txBody>
      </p:sp>
    </p:spTree>
  </p:cSld>
  <p:clrMapOvr>
    <a:masterClrMapping/>
  </p:clrMapOvr>
  <p:transition spd="med">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Polymorphism and Binding</a:t>
            </a:r>
            <a:endParaRPr lang="en-US" altLang="zh-CN"/>
          </a:p>
        </p:txBody>
      </p:sp>
      <p:sp>
        <p:nvSpPr>
          <p:cNvPr id="3" name="内容占位符 2"/>
          <p:cNvSpPr>
            <a:spLocks noGrp="1"/>
          </p:cNvSpPr>
          <p:nvPr>
            <p:ph idx="1"/>
          </p:nvPr>
        </p:nvSpPr>
        <p:spPr/>
        <p:txBody>
          <a:bodyPr/>
          <a:p>
            <a:r>
              <a:rPr lang="en-US" altLang="zh-CN" sz="2400"/>
              <a:t>Early/static binding</a:t>
            </a:r>
            <a:endParaRPr lang="en-US" altLang="zh-CN" sz="2400"/>
          </a:p>
          <a:p>
            <a:pPr marL="0" indent="0">
              <a:buNone/>
            </a:pPr>
            <a:r>
              <a:rPr lang="en-US" altLang="zh-CN" sz="1800"/>
              <a:t>when compiling a program, the specific function corresponding to the function call is determined based on the information provided by the calling function.</a:t>
            </a:r>
            <a:endParaRPr lang="en-US" altLang="zh-CN" sz="1800"/>
          </a:p>
          <a:p>
            <a:pPr marL="0" indent="0">
              <a:buNone/>
            </a:pPr>
            <a:r>
              <a:rPr lang="en-US" altLang="zh-CN" sz="1800"/>
              <a:t>Static binding in C++ is implemented through function overloading and operator overloading.</a:t>
            </a:r>
            <a:endParaRPr lang="en-US" altLang="zh-CN" sz="1800"/>
          </a:p>
          <a:p>
            <a:pPr algn="l"/>
            <a:r>
              <a:rPr lang="en-US" altLang="zh-CN" sz="2400"/>
              <a:t>Late/dynamic binding</a:t>
            </a:r>
            <a:endParaRPr lang="en-US" altLang="zh-CN" sz="2400"/>
          </a:p>
          <a:p>
            <a:pPr marL="0" indent="0">
              <a:buNone/>
            </a:pPr>
            <a:r>
              <a:rPr lang="en-US" altLang="zh-CN" sz="1800"/>
              <a:t>The specific function corresponding to the function call cannot be determined when the program is compiled. The specific function corresponding to the function call can only be determined during the running of the program.</a:t>
            </a:r>
            <a:endParaRPr lang="en-US" altLang="zh-CN" sz="1800"/>
          </a:p>
          <a:p>
            <a:pPr marL="0" indent="0">
              <a:buNone/>
            </a:pPr>
            <a:r>
              <a:rPr lang="en-US" altLang="zh-CN" sz="1800"/>
              <a:t>Dynamic binding in C++ is implemented through inheritance and virtual functions.</a:t>
            </a:r>
            <a:endParaRPr lang="en-US" altLang="zh-CN" sz="1800"/>
          </a:p>
          <a:p>
            <a:endParaRPr lang="en-US" altLang="zh-CN" sz="1800"/>
          </a:p>
        </p:txBody>
      </p:sp>
      <p:sp>
        <p:nvSpPr>
          <p:cNvPr id="124940" name="AutoShape 12"/>
          <p:cNvSpPr>
            <a:spLocks noChangeArrowheads="1"/>
          </p:cNvSpPr>
          <p:nvPr/>
        </p:nvSpPr>
        <p:spPr bwMode="auto">
          <a:xfrm>
            <a:off x="642938" y="3571875"/>
            <a:ext cx="7929563" cy="3286125"/>
          </a:xfrm>
          <a:prstGeom prst="horizontalScroll">
            <a:avLst>
              <a:gd name="adj" fmla="val 12500"/>
            </a:avLst>
          </a:prstGeom>
          <a:gradFill rotWithShape="0">
            <a:gsLst>
              <a:gs pos="0">
                <a:srgbClr val="FFFFCC"/>
              </a:gs>
              <a:gs pos="100000">
                <a:srgbClr val="FFFFCC">
                  <a:gamma/>
                  <a:shade val="90980"/>
                  <a:invGamma/>
                </a:srgbClr>
              </a:gs>
            </a:gsLst>
            <a:lin ang="5400000" scaled="1"/>
          </a:gradFill>
          <a:ln w="9525">
            <a:solidFill>
              <a:schemeClr val="tx1"/>
            </a:solidFill>
            <a:round/>
          </a:ln>
          <a:effectLst>
            <a:outerShdw dist="56796" dir="20006097" algn="ctr" rotWithShape="0">
              <a:srgbClr val="808080"/>
            </a:outerShdw>
          </a:effectLst>
        </p:spPr>
        <p:txBody>
          <a:bodyPr wrap="none" anchor="ctr"/>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 supports a more flexible mechanism </a:t>
            </a:r>
            <a:r>
              <a:rPr kumimoji="1" lang="en-US" altLang="zh-CN" sz="2000" b="1" i="1"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virtual function</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to </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achieve </a:t>
            </a:r>
            <a:r>
              <a:rPr kumimoji="1" lang="en-US" altLang="zh-CN" sz="2000" b="1" i="1" u="none" strike="noStrike" kern="1200" cap="none" spc="0" normalizeH="0" baseline="0" noProof="0" dirty="0">
                <a:ln>
                  <a:noFill/>
                </a:ln>
                <a:solidFill>
                  <a:schemeClr val="bg2"/>
                </a:solidFill>
                <a:effectLst/>
                <a:uLnTx/>
                <a:uFillTx/>
                <a:latin typeface="Arial" panose="020B0604020202020204" pitchFamily="34" charset="0"/>
                <a:ea typeface="宋体" panose="02010600030101010101" pitchFamily="2" charset="-122"/>
                <a:cs typeface="+mn-cs"/>
              </a:rPr>
              <a:t>run time polymorphism</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i.e. select the appropriate</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member function while the program is running. The process</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is termed </a:t>
            </a:r>
            <a:r>
              <a:rPr kumimoji="1" lang="en-US" altLang="zh-CN" sz="2000" b="1" i="1" u="none" strike="noStrike" kern="1200" cap="none" spc="0" normalizeH="0" baseline="0" noProof="0" dirty="0">
                <a:ln>
                  <a:noFill/>
                </a:ln>
                <a:solidFill>
                  <a:schemeClr val="bg2"/>
                </a:solidFill>
                <a:effectLst/>
                <a:uLnTx/>
                <a:uFillTx/>
                <a:latin typeface="Arial" panose="020B0604020202020204" pitchFamily="34" charset="0"/>
                <a:ea typeface="宋体" panose="02010600030101010101" pitchFamily="2" charset="-122"/>
                <a:cs typeface="+mn-cs"/>
              </a:rPr>
              <a:t>late binding</a:t>
            </a:r>
            <a:r>
              <a:rPr kumimoji="1" lang="en-US" altLang="zh-CN" sz="2000" b="1" i="0" u="none" strike="noStrike" kern="1200" cap="none" spc="0" normalizeH="0" baseline="0" noProof="0" dirty="0">
                <a:ln>
                  <a:noFill/>
                </a:ln>
                <a:solidFill>
                  <a:schemeClr val="bg2"/>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or </a:t>
            </a:r>
            <a:r>
              <a:rPr kumimoji="1" lang="en-US" altLang="zh-CN" sz="2000" b="1" i="1" u="none" strike="noStrike" kern="1200" cap="none" spc="0" normalizeH="0" baseline="0" noProof="0" dirty="0">
                <a:ln>
                  <a:noFill/>
                </a:ln>
                <a:solidFill>
                  <a:schemeClr val="bg2"/>
                </a:solidFill>
                <a:effectLst/>
                <a:uLnTx/>
                <a:uFillTx/>
                <a:latin typeface="Arial" panose="020B0604020202020204" pitchFamily="34" charset="0"/>
                <a:ea typeface="宋体" panose="02010600030101010101" pitchFamily="2" charset="-122"/>
                <a:cs typeface="+mn-cs"/>
              </a:rPr>
              <a:t>dynamic binding</a:t>
            </a:r>
            <a:r>
              <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t>
            </a:r>
            <a:endParaRPr kumimoji="1" lang="en-US" altLang="zh-CN"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defRPr/>
            </a:pPr>
            <a:r>
              <a:rPr kumimoji="1"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endParaRPr kumimoji="1" lang="zh-CN" altLang="en-US" sz="20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24940"/>
                                        </p:tgtEl>
                                        <p:attrNameLst>
                                          <p:attrName>style.visibility</p:attrName>
                                        </p:attrNameLst>
                                      </p:cBhvr>
                                      <p:to>
                                        <p:strVal val="visible"/>
                                      </p:to>
                                    </p:set>
                                    <p:anim calcmode="lin" valueType="num">
                                      <p:cBhvr>
                                        <p:cTn id="7" dur="500" fill="hold"/>
                                        <p:tgtEl>
                                          <p:spTgt spid="124940"/>
                                        </p:tgtEl>
                                        <p:attrNameLst>
                                          <p:attrName>ppt_x</p:attrName>
                                        </p:attrNameLst>
                                      </p:cBhvr>
                                      <p:tavLst>
                                        <p:tav tm="0">
                                          <p:val>
                                            <p:strVal val="#ppt_x-#ppt_w/2"/>
                                          </p:val>
                                        </p:tav>
                                        <p:tav tm="100000">
                                          <p:val>
                                            <p:strVal val="#ppt_x"/>
                                          </p:val>
                                        </p:tav>
                                      </p:tavLst>
                                    </p:anim>
                                    <p:anim calcmode="lin" valueType="num">
                                      <p:cBhvr>
                                        <p:cTn id="8" dur="500" fill="hold"/>
                                        <p:tgtEl>
                                          <p:spTgt spid="124940"/>
                                        </p:tgtEl>
                                        <p:attrNameLst>
                                          <p:attrName>ppt_y</p:attrName>
                                        </p:attrNameLst>
                                      </p:cBhvr>
                                      <p:tavLst>
                                        <p:tav tm="0">
                                          <p:val>
                                            <p:strVal val="#ppt_y"/>
                                          </p:val>
                                        </p:tav>
                                        <p:tav tm="100000">
                                          <p:val>
                                            <p:strVal val="#ppt_y"/>
                                          </p:val>
                                        </p:tav>
                                      </p:tavLst>
                                    </p:anim>
                                    <p:anim calcmode="lin" valueType="num">
                                      <p:cBhvr>
                                        <p:cTn id="9" dur="500" fill="hold"/>
                                        <p:tgtEl>
                                          <p:spTgt spid="124940"/>
                                        </p:tgtEl>
                                        <p:attrNameLst>
                                          <p:attrName>ppt_w</p:attrName>
                                        </p:attrNameLst>
                                      </p:cBhvr>
                                      <p:tavLst>
                                        <p:tav tm="0">
                                          <p:val>
                                            <p:fltVal val="0.000000"/>
                                          </p:val>
                                        </p:tav>
                                        <p:tav tm="100000">
                                          <p:val>
                                            <p:strVal val="#ppt_w"/>
                                          </p:val>
                                        </p:tav>
                                      </p:tavLst>
                                    </p:anim>
                                    <p:anim calcmode="lin" valueType="num">
                                      <p:cBhvr>
                                        <p:cTn id="10" dur="500" fill="hold"/>
                                        <p:tgtEl>
                                          <p:spTgt spid="12494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40"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28625" y="71438"/>
            <a:ext cx="8229600" cy="3886200"/>
          </a:xfrm>
        </p:spPr>
        <p:txBody>
          <a:bodyPr vert="horz" wrap="square" lIns="91440" tIns="45720" rIns="91440" bIns="45720" anchor="t" anchorCtr="0"/>
          <a:p>
            <a:pPr marL="179705" lvl="1" indent="0" algn="just">
              <a:buFontTx/>
              <a:buNone/>
            </a:pPr>
            <a:endParaRPr lang="zh-CN" altLang="en-US" sz="2400" dirty="0"/>
          </a:p>
          <a:p>
            <a:pPr marL="0" indent="0" algn="just">
              <a:buFontTx/>
              <a:buNone/>
            </a:pPr>
            <a:r>
              <a:rPr lang="en-US" altLang="zh-CN" sz="2600" dirty="0"/>
              <a:t>Three questions</a:t>
            </a:r>
            <a:r>
              <a:rPr lang="zh-CN" altLang="en-US" sz="2600" dirty="0"/>
              <a:t>：</a:t>
            </a:r>
            <a:endParaRPr lang="zh-CN" altLang="en-US" sz="2600" dirty="0"/>
          </a:p>
          <a:p>
            <a:pPr marL="0" indent="0" algn="just">
              <a:buFontTx/>
              <a:buNone/>
            </a:pPr>
            <a:r>
              <a:rPr lang="en-US" altLang="zh-CN" sz="2200" dirty="0"/>
              <a:t>For public inheritance</a:t>
            </a:r>
            <a:r>
              <a:rPr lang="zh-CN" altLang="en-US" sz="2200" dirty="0"/>
              <a:t>，</a:t>
            </a:r>
            <a:r>
              <a:rPr lang="en-US" altLang="zh-CN" sz="2200" dirty="0"/>
              <a:t>can we</a:t>
            </a:r>
            <a:endParaRPr lang="en-US" altLang="zh-CN" sz="2200" dirty="0"/>
          </a:p>
          <a:p>
            <a:pPr marL="179705" lvl="1" indent="0" algn="just">
              <a:buClr>
                <a:srgbClr val="FF0000"/>
              </a:buClr>
              <a:buFontTx/>
              <a:buAutoNum type="arabicPeriod"/>
            </a:pPr>
            <a:r>
              <a:rPr lang="en-US" altLang="zh-CN" sz="2200" dirty="0">
                <a:solidFill>
                  <a:srgbClr val="FF0000"/>
                </a:solidFill>
              </a:rPr>
              <a:t>  Assign a derived class object to a base class object?</a:t>
            </a:r>
            <a:endParaRPr lang="zh-CN" altLang="en-US" sz="2200" dirty="0">
              <a:solidFill>
                <a:srgbClr val="FF0000"/>
              </a:solidFill>
            </a:endParaRPr>
          </a:p>
          <a:p>
            <a:pPr marL="179705" lvl="1" indent="0" algn="just">
              <a:buClr>
                <a:srgbClr val="FF0000"/>
              </a:buClr>
              <a:buFontTx/>
              <a:buAutoNum type="arabicPeriod"/>
            </a:pPr>
            <a:r>
              <a:rPr lang="en-US" altLang="zh-CN" sz="2200" dirty="0">
                <a:solidFill>
                  <a:srgbClr val="FF0000"/>
                </a:solidFill>
              </a:rPr>
              <a:t>  Use a base class object reference to refer to a derived class object?</a:t>
            </a:r>
            <a:endParaRPr lang="zh-CN" altLang="en-US" sz="2200" dirty="0">
              <a:solidFill>
                <a:srgbClr val="FF0000"/>
              </a:solidFill>
            </a:endParaRPr>
          </a:p>
          <a:p>
            <a:pPr marL="179705" lvl="1" indent="0" algn="just">
              <a:buClr>
                <a:srgbClr val="FF0000"/>
              </a:buClr>
              <a:buFontTx/>
              <a:buAutoNum type="arabicPeriod"/>
            </a:pPr>
            <a:r>
              <a:rPr lang="en-US" altLang="zh-CN" sz="2200" dirty="0">
                <a:solidFill>
                  <a:srgbClr val="FF0000"/>
                </a:solidFill>
              </a:rPr>
              <a:t>  Use a base class object pointer to point to a derived class object?</a:t>
            </a:r>
            <a:endParaRPr lang="zh-CN" altLang="en-US" sz="2200" dirty="0">
              <a:solidFill>
                <a:srgbClr val="FF0000"/>
              </a:solidFill>
            </a:endParaRPr>
          </a:p>
          <a:p>
            <a:pPr marL="179705" lvl="1" indent="0" algn="just">
              <a:buFontTx/>
              <a:buNone/>
            </a:pPr>
            <a:endParaRPr lang="zh-CN" altLang="en-US" sz="2200" dirty="0"/>
          </a:p>
          <a:p>
            <a:pPr marL="0" indent="0" algn="just">
              <a:buFontTx/>
              <a:buNone/>
            </a:pPr>
            <a:endParaRPr lang="zh-CN" altLang="en-US" sz="2600" dirty="0"/>
          </a:p>
          <a:p>
            <a:pPr marL="179705" lvl="1" indent="0" algn="just">
              <a:buFontTx/>
              <a:buNone/>
            </a:pPr>
            <a:r>
              <a:rPr lang="en-US" altLang="zh-CN" sz="2200" dirty="0">
                <a:solidFill>
                  <a:srgbClr val="0033CC"/>
                </a:solidFill>
              </a:rPr>
              <a:t>class Parent {…}; </a:t>
            </a:r>
            <a:endParaRPr lang="en-US" altLang="zh-CN" sz="2200" dirty="0">
              <a:solidFill>
                <a:srgbClr val="0033CC"/>
              </a:solidFill>
            </a:endParaRPr>
          </a:p>
          <a:p>
            <a:pPr marL="179705" lvl="1" indent="0" algn="just">
              <a:buFontTx/>
              <a:buNone/>
            </a:pPr>
            <a:r>
              <a:rPr lang="en-US" altLang="zh-CN" sz="2200" dirty="0">
                <a:solidFill>
                  <a:srgbClr val="0033CC"/>
                </a:solidFill>
              </a:rPr>
              <a:t>class Child : public Parent {…};</a:t>
            </a:r>
            <a:endParaRPr lang="en-US" altLang="zh-CN" sz="2200" dirty="0">
              <a:solidFill>
                <a:srgbClr val="0033CC"/>
              </a:solidFill>
            </a:endParaRPr>
          </a:p>
          <a:p>
            <a:pPr marL="179705" lvl="1" indent="0" algn="just">
              <a:buFontTx/>
              <a:buNone/>
            </a:pPr>
            <a:r>
              <a:rPr lang="en-US" altLang="zh-CN" sz="2200" dirty="0">
                <a:solidFill>
                  <a:srgbClr val="0033CC"/>
                </a:solidFill>
              </a:rPr>
              <a:t>Child c;</a:t>
            </a:r>
            <a:endParaRPr lang="en-US" altLang="zh-CN" sz="2200" dirty="0">
              <a:solidFill>
                <a:srgbClr val="0033CC"/>
              </a:solidFill>
            </a:endParaRPr>
          </a:p>
          <a:p>
            <a:pPr marL="179705" lvl="1" indent="0" algn="just">
              <a:buFontTx/>
              <a:buNone/>
            </a:pPr>
            <a:r>
              <a:rPr lang="en-US" altLang="zh-CN" sz="2200" dirty="0">
                <a:solidFill>
                  <a:srgbClr val="0033CC"/>
                </a:solidFill>
              </a:rPr>
              <a:t>Parent p = c;		              //??</a:t>
            </a:r>
            <a:endParaRPr lang="en-US" altLang="zh-CN" sz="2200" dirty="0">
              <a:solidFill>
                <a:srgbClr val="0033CC"/>
              </a:solidFill>
            </a:endParaRPr>
          </a:p>
          <a:p>
            <a:pPr marL="179705" lvl="1" indent="0" algn="just">
              <a:buFontTx/>
              <a:buNone/>
            </a:pPr>
            <a:r>
              <a:rPr lang="en-US" altLang="zh-CN" sz="2200" dirty="0">
                <a:solidFill>
                  <a:srgbClr val="0033CC"/>
                </a:solidFill>
              </a:rPr>
              <a:t>Parent&amp; rc = c;	              //??</a:t>
            </a:r>
            <a:endParaRPr lang="en-US" altLang="zh-CN" sz="2200" dirty="0">
              <a:solidFill>
                <a:srgbClr val="0033CC"/>
              </a:solidFill>
            </a:endParaRPr>
          </a:p>
          <a:p>
            <a:pPr marL="179705" lvl="1" indent="0" algn="just">
              <a:buFontTx/>
              <a:buNone/>
            </a:pPr>
            <a:r>
              <a:rPr lang="en-US" altLang="zh-CN" sz="2200" dirty="0">
                <a:solidFill>
                  <a:srgbClr val="0033CC"/>
                </a:solidFill>
              </a:rPr>
              <a:t>Parent* pc = &amp;c;	              //??</a:t>
            </a:r>
            <a:endParaRPr lang="en-US" altLang="zh-CN" sz="2200" dirty="0">
              <a:solidFill>
                <a:srgbClr val="0033CC"/>
              </a:solidFill>
            </a:endParaRPr>
          </a:p>
          <a:p>
            <a:pPr marL="179705" lvl="1" indent="0" algn="just">
              <a:buFontTx/>
              <a:buNone/>
            </a:pPr>
            <a:endParaRPr lang="zh-CN" altLang="en-US" sz="2200" dirty="0">
              <a:solidFill>
                <a:srgbClr val="FF0000"/>
              </a:solidFill>
            </a:endParaRPr>
          </a:p>
        </p:txBody>
      </p:sp>
      <p:grpSp>
        <p:nvGrpSpPr>
          <p:cNvPr id="5" name="组合 4"/>
          <p:cNvGrpSpPr/>
          <p:nvPr/>
        </p:nvGrpSpPr>
        <p:grpSpPr>
          <a:xfrm>
            <a:off x="3563620" y="3259385"/>
            <a:ext cx="5458886" cy="1248273"/>
            <a:chOff x="3903" y="5213"/>
            <a:chExt cx="11041" cy="3156"/>
          </a:xfrm>
        </p:grpSpPr>
        <p:grpSp>
          <p:nvGrpSpPr>
            <p:cNvPr id="2" name="Group 4"/>
            <p:cNvGrpSpPr/>
            <p:nvPr/>
          </p:nvGrpSpPr>
          <p:grpSpPr>
            <a:xfrm>
              <a:off x="6851" y="5279"/>
              <a:ext cx="2280" cy="1650"/>
              <a:chOff x="1728" y="1296"/>
              <a:chExt cx="912" cy="660"/>
            </a:xfrm>
          </p:grpSpPr>
          <p:sp>
            <p:nvSpPr>
              <p:cNvPr id="6" name="Text Box 5"/>
              <p:cNvSpPr txBox="1">
                <a:spLocks noChangeArrowheads="1"/>
              </p:cNvSpPr>
              <p:nvPr/>
            </p:nvSpPr>
            <p:spPr bwMode="auto">
              <a:xfrm>
                <a:off x="1728" y="1296"/>
                <a:ext cx="912" cy="37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priA</a:t>
                </a:r>
                <a:endPar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7" name="Text Box 6"/>
              <p:cNvSpPr txBox="1">
                <a:spLocks noChangeArrowheads="1"/>
              </p:cNvSpPr>
              <p:nvPr/>
            </p:nvSpPr>
            <p:spPr bwMode="auto">
              <a:xfrm>
                <a:off x="1728" y="1584"/>
                <a:ext cx="912" cy="372"/>
              </a:xfrm>
              <a:prstGeom prst="rect">
                <a:avLst/>
              </a:prstGeom>
              <a:gradFill rotWithShape="1">
                <a:gsLst>
                  <a:gs pos="0">
                    <a:srgbClr val="336600">
                      <a:gamma/>
                      <a:shade val="46275"/>
                      <a:invGamma/>
                    </a:srgbClr>
                  </a:gs>
                  <a:gs pos="50000">
                    <a:srgbClr val="336600"/>
                  </a:gs>
                  <a:gs pos="100000">
                    <a:srgbClr val="336600">
                      <a:gamma/>
                      <a:shade val="46275"/>
                      <a:invGamma/>
                    </a:srgb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dirty="0" err="1">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pubA</a:t>
                </a:r>
                <a:endParaRPr kumimoji="1" lang="en-US" altLang="zh-CN"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grpSp>
        <p:grpSp>
          <p:nvGrpSpPr>
            <p:cNvPr id="4" name="Group 9"/>
            <p:cNvGrpSpPr/>
            <p:nvPr/>
          </p:nvGrpSpPr>
          <p:grpSpPr>
            <a:xfrm>
              <a:off x="9573" y="5279"/>
              <a:ext cx="2280" cy="3090"/>
              <a:chOff x="4416" y="1584"/>
              <a:chExt cx="912" cy="1236"/>
            </a:xfrm>
          </p:grpSpPr>
          <p:sp>
            <p:nvSpPr>
              <p:cNvPr id="10" name="Text Box 10"/>
              <p:cNvSpPr txBox="1">
                <a:spLocks noChangeArrowheads="1"/>
              </p:cNvSpPr>
              <p:nvPr/>
            </p:nvSpPr>
            <p:spPr bwMode="auto">
              <a:xfrm>
                <a:off x="4416" y="1584"/>
                <a:ext cx="912" cy="372"/>
              </a:xfrm>
              <a:prstGeom prst="rect">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priA</a:t>
                </a:r>
                <a:endPar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11" name="Text Box 11"/>
              <p:cNvSpPr txBox="1">
                <a:spLocks noChangeArrowheads="1"/>
              </p:cNvSpPr>
              <p:nvPr/>
            </p:nvSpPr>
            <p:spPr bwMode="auto">
              <a:xfrm>
                <a:off x="4416" y="1872"/>
                <a:ext cx="912" cy="372"/>
              </a:xfrm>
              <a:prstGeom prst="rect">
                <a:avLst/>
              </a:prstGeom>
              <a:gradFill rotWithShape="1">
                <a:gsLst>
                  <a:gs pos="0">
                    <a:srgbClr val="336600">
                      <a:gamma/>
                      <a:shade val="46275"/>
                      <a:invGamma/>
                    </a:srgbClr>
                  </a:gs>
                  <a:gs pos="50000">
                    <a:srgbClr val="336600"/>
                  </a:gs>
                  <a:gs pos="100000">
                    <a:srgbClr val="336600">
                      <a:gamma/>
                      <a:shade val="46275"/>
                      <a:invGamma/>
                    </a:srgb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dirty="0" err="1">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pubA</a:t>
                </a:r>
                <a:endParaRPr kumimoji="1" lang="en-US" altLang="zh-CN"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sp>
            <p:nvSpPr>
              <p:cNvPr id="12" name="Text Box 12"/>
              <p:cNvSpPr txBox="1">
                <a:spLocks noChangeArrowheads="1"/>
              </p:cNvSpPr>
              <p:nvPr/>
            </p:nvSpPr>
            <p:spPr bwMode="auto">
              <a:xfrm>
                <a:off x="4416" y="2160"/>
                <a:ext cx="912" cy="372"/>
              </a:xfrm>
              <a:prstGeom prst="rect">
                <a:avLst/>
              </a:prstGeom>
              <a:gradFill rotWithShape="1">
                <a:gsLst>
                  <a:gs pos="0">
                    <a:srgbClr val="33CCFF">
                      <a:gamma/>
                      <a:shade val="46275"/>
                      <a:invGamma/>
                    </a:srgbClr>
                  </a:gs>
                  <a:gs pos="50000">
                    <a:srgbClr val="33CCFF"/>
                  </a:gs>
                  <a:gs pos="100000">
                    <a:srgbClr val="33CCFF">
                      <a:gamma/>
                      <a:shade val="46275"/>
                      <a:invGamma/>
                    </a:srgb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a:effectLst>
                      <a:outerShdw blurRad="38100" dist="38100" dir="2700000" algn="tl">
                        <a:srgbClr val="FFFFFF"/>
                      </a:outerShdw>
                    </a:effectLst>
                    <a:latin typeface="Arial" panose="020B0604020202020204" pitchFamily="34" charset="0"/>
                    <a:ea typeface="宋体" panose="02010600030101010101" pitchFamily="2" charset="-122"/>
                    <a:cs typeface="+mn-cs"/>
                  </a:rPr>
                  <a:t>priB</a:t>
                </a:r>
                <a:endParaRPr kumimoji="1" lang="en-US" altLang="zh-CN" kern="1200" cap="none" spc="0" normalizeH="0" baseline="0" noProof="0" dirty="0">
                  <a:effectLst>
                    <a:outerShdw blurRad="38100" dist="38100" dir="2700000" algn="tl">
                      <a:srgbClr val="FFFFFF"/>
                    </a:outerShdw>
                  </a:effectLst>
                  <a:latin typeface="Arial" panose="020B0604020202020204" pitchFamily="34" charset="0"/>
                  <a:ea typeface="宋体" panose="02010600030101010101" pitchFamily="2" charset="-122"/>
                  <a:cs typeface="+mn-cs"/>
                </a:endParaRPr>
              </a:p>
            </p:txBody>
          </p:sp>
          <p:sp>
            <p:nvSpPr>
              <p:cNvPr id="13" name="Text Box 13"/>
              <p:cNvSpPr txBox="1">
                <a:spLocks noChangeArrowheads="1"/>
              </p:cNvSpPr>
              <p:nvPr/>
            </p:nvSpPr>
            <p:spPr bwMode="auto">
              <a:xfrm>
                <a:off x="4416" y="2448"/>
                <a:ext cx="912" cy="372"/>
              </a:xfrm>
              <a:prstGeom prst="rect">
                <a:avLst/>
              </a:prstGeom>
              <a:gradFill rotWithShape="1">
                <a:gsLst>
                  <a:gs pos="0">
                    <a:srgbClr val="FF3300">
                      <a:gamma/>
                      <a:shade val="46275"/>
                      <a:invGamma/>
                    </a:srgbClr>
                  </a:gs>
                  <a:gs pos="50000">
                    <a:srgbClr val="FF3300"/>
                  </a:gs>
                  <a:gs pos="100000">
                    <a:srgbClr val="FF3300">
                      <a:gamma/>
                      <a:shade val="46275"/>
                      <a:invGamma/>
                    </a:srgbClr>
                  </a:gs>
                </a:gsLst>
                <a:lin ang="5400000" scaled="1"/>
              </a:gradFill>
              <a:ln w="28575">
                <a:solidFill>
                  <a:srgbClr val="000000"/>
                </a:solidFill>
                <a:miter lim="800000"/>
              </a:ln>
              <a:effectLst/>
            </p:spPr>
            <p:txBody>
              <a:bodyPr>
                <a:spAutoFit/>
              </a:bodyPr>
              <a:lstStyle/>
              <a:p>
                <a:pPr marR="0" algn="ctr" defTabSz="914400" eaLnBrk="1" hangingPunct="1">
                  <a:spcBef>
                    <a:spcPct val="50000"/>
                  </a:spcBef>
                  <a:buClrTx/>
                  <a:buSzTx/>
                  <a:buFontTx/>
                  <a:buNone/>
                  <a:defRPr/>
                </a:pPr>
                <a:r>
                  <a:rPr kumimoji="1" lang="en-US" altLang="zh-CN" kern="1200" cap="none" spc="0" normalizeH="0" baseline="0" noProof="0" dirty="0" err="1">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rPr>
                  <a:t>pubB</a:t>
                </a:r>
                <a:endParaRPr kumimoji="1" lang="en-US" altLang="zh-CN" kern="1200" cap="none" spc="0" normalizeH="0" baseline="0" noProof="0" dirty="0">
                  <a:solidFill>
                    <a:schemeClr val="bg1"/>
                  </a:solidFill>
                  <a:effectLst>
                    <a:outerShdw blurRad="38100" dist="38100" dir="2700000" algn="tl">
                      <a:srgbClr val="000000"/>
                    </a:outerShdw>
                  </a:effectLst>
                  <a:latin typeface="Arial" panose="020B0604020202020204" pitchFamily="34" charset="0"/>
                  <a:ea typeface="宋体" panose="02010600030101010101" pitchFamily="2" charset="-122"/>
                  <a:cs typeface="+mn-cs"/>
                </a:endParaRPr>
              </a:p>
            </p:txBody>
          </p:sp>
        </p:grpSp>
        <p:sp>
          <p:nvSpPr>
            <p:cNvPr id="14" name="Text Box 14"/>
            <p:cNvSpPr txBox="1"/>
            <p:nvPr/>
          </p:nvSpPr>
          <p:spPr>
            <a:xfrm>
              <a:off x="3903" y="5213"/>
              <a:ext cx="2608" cy="132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r" eaLnBrk="1" hangingPunct="1">
                <a:spcBef>
                  <a:spcPct val="50000"/>
                </a:spcBef>
                <a:buClrTx/>
                <a:buSzTx/>
                <a:buFontTx/>
                <a:buNone/>
              </a:pPr>
              <a:r>
                <a:rPr lang="en-US" altLang="zh-CN" sz="1400" dirty="0">
                  <a:solidFill>
                    <a:srgbClr val="000000"/>
                  </a:solidFill>
                  <a:latin typeface="Verdana" panose="020B0604030504040204" pitchFamily="34" charset="0"/>
                  <a:ea typeface="黑体" panose="02010609060101010101" pitchFamily="49" charset="-122"/>
                </a:rPr>
                <a:t>Base class object</a:t>
              </a:r>
              <a:endParaRPr lang="en-US" altLang="zh-CN" sz="1400" dirty="0">
                <a:solidFill>
                  <a:srgbClr val="000000"/>
                </a:solidFill>
                <a:latin typeface="Verdana" panose="020B0604030504040204" pitchFamily="34" charset="0"/>
                <a:ea typeface="黑体" panose="02010609060101010101" pitchFamily="49" charset="-122"/>
              </a:endParaRPr>
            </a:p>
          </p:txBody>
        </p:sp>
        <p:sp>
          <p:nvSpPr>
            <p:cNvPr id="15" name="Text Box 15"/>
            <p:cNvSpPr txBox="1"/>
            <p:nvPr/>
          </p:nvSpPr>
          <p:spPr>
            <a:xfrm>
              <a:off x="12642" y="5825"/>
              <a:ext cx="2302" cy="2047"/>
            </a:xfrm>
            <a:prstGeom prst="rect">
              <a:avLst/>
            </a:prstGeom>
            <a:noFill/>
            <a:ln w="9525">
              <a:noFill/>
            </a:ln>
          </p:spPr>
          <p:txBody>
            <a:bodyPr>
              <a:no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1400" dirty="0">
                  <a:solidFill>
                    <a:srgbClr val="000000"/>
                  </a:solidFill>
                  <a:latin typeface="Verdana" panose="020B0604030504040204" pitchFamily="34" charset="0"/>
                  <a:ea typeface="黑体" panose="02010609060101010101" pitchFamily="49" charset="-122"/>
                </a:rPr>
                <a:t>Derived class object</a:t>
              </a:r>
              <a:endParaRPr lang="en-US" altLang="zh-CN" sz="1400" dirty="0">
                <a:solidFill>
                  <a:srgbClr val="000000"/>
                </a:solidFill>
                <a:latin typeface="Verdana" panose="020B0604030504040204" pitchFamily="34" charset="0"/>
                <a:ea typeface="黑体" panose="02010609060101010101" pitchFamily="49" charset="-122"/>
              </a:endParaRPr>
            </a:p>
          </p:txBody>
        </p:sp>
        <p:sp>
          <p:nvSpPr>
            <p:cNvPr id="16" name="Line 16"/>
            <p:cNvSpPr/>
            <p:nvPr/>
          </p:nvSpPr>
          <p:spPr>
            <a:xfrm>
              <a:off x="6086" y="6737"/>
              <a:ext cx="6690" cy="0"/>
            </a:xfrm>
            <a:prstGeom prst="line">
              <a:avLst/>
            </a:prstGeom>
            <a:ln w="63500" cap="flat" cmpd="sng">
              <a:solidFill>
                <a:srgbClr val="00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charRg st="1" end="18"/>
                                            </p:txEl>
                                          </p:spTgt>
                                        </p:tgtEl>
                                        <p:attrNameLst>
                                          <p:attrName>style.visibility</p:attrName>
                                        </p:attrNameLst>
                                      </p:cBhvr>
                                      <p:to>
                                        <p:strVal val="visible"/>
                                      </p:to>
                                    </p:set>
                                    <p:animEffect transition="in" filter="box(in)">
                                      <p:cBhvr>
                                        <p:cTn id="7" dur="500"/>
                                        <p:tgtEl>
                                          <p:spTgt spid="3">
                                            <p:txEl>
                                              <p:charRg st="1"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charRg st="18" end="48"/>
                                            </p:txEl>
                                          </p:spTgt>
                                        </p:tgtEl>
                                        <p:attrNameLst>
                                          <p:attrName>style.visibility</p:attrName>
                                        </p:attrNameLst>
                                      </p:cBhvr>
                                      <p:to>
                                        <p:strVal val="visible"/>
                                      </p:to>
                                    </p:set>
                                    <p:animEffect transition="in" filter="box(in)">
                                      <p:cBhvr>
                                        <p:cTn id="12" dur="500"/>
                                        <p:tgtEl>
                                          <p:spTgt spid="3">
                                            <p:txEl>
                                              <p:charRg st="18" end="4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charRg st="48" end="104"/>
                                            </p:txEl>
                                          </p:spTgt>
                                        </p:tgtEl>
                                        <p:attrNameLst>
                                          <p:attrName>style.visibility</p:attrName>
                                        </p:attrNameLst>
                                      </p:cBhvr>
                                      <p:to>
                                        <p:strVal val="visible"/>
                                      </p:to>
                                    </p:set>
                                    <p:animEffect transition="in" filter="box(in)">
                                      <p:cBhvr>
                                        <p:cTn id="17" dur="500"/>
                                        <p:tgtEl>
                                          <p:spTgt spid="3">
                                            <p:txEl>
                                              <p:charRg st="48"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charRg st="104" end="176"/>
                                            </p:txEl>
                                          </p:spTgt>
                                        </p:tgtEl>
                                        <p:attrNameLst>
                                          <p:attrName>style.visibility</p:attrName>
                                        </p:attrNameLst>
                                      </p:cBhvr>
                                      <p:to>
                                        <p:strVal val="visible"/>
                                      </p:to>
                                    </p:set>
                                    <p:animEffect transition="in" filter="box(in)">
                                      <p:cBhvr>
                                        <p:cTn id="22" dur="500"/>
                                        <p:tgtEl>
                                          <p:spTgt spid="3">
                                            <p:txEl>
                                              <p:charRg st="104" end="17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xEl>
                                              <p:charRg st="176" end="246"/>
                                            </p:txEl>
                                          </p:spTgt>
                                        </p:tgtEl>
                                        <p:attrNameLst>
                                          <p:attrName>style.visibility</p:attrName>
                                        </p:attrNameLst>
                                      </p:cBhvr>
                                      <p:to>
                                        <p:strVal val="visible"/>
                                      </p:to>
                                    </p:set>
                                    <p:animEffect transition="in" filter="box(in)">
                                      <p:cBhvr>
                                        <p:cTn id="27" dur="500"/>
                                        <p:tgtEl>
                                          <p:spTgt spid="3">
                                            <p:txEl>
                                              <p:charRg st="176" end="24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3">
                                            <p:txEl>
                                              <p:charRg st="248" end="267"/>
                                            </p:txEl>
                                          </p:spTgt>
                                        </p:tgtEl>
                                        <p:attrNameLst>
                                          <p:attrName>style.visibility</p:attrName>
                                        </p:attrNameLst>
                                      </p:cBhvr>
                                      <p:to>
                                        <p:strVal val="visible"/>
                                      </p:to>
                                    </p:set>
                                    <p:animEffect transition="in" filter="box(in)">
                                      <p:cBhvr>
                                        <p:cTn id="36" dur="500"/>
                                        <p:tgtEl>
                                          <p:spTgt spid="3">
                                            <p:txEl>
                                              <p:charRg st="248" end="26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
                                            <p:txEl>
                                              <p:charRg st="267" end="300"/>
                                            </p:txEl>
                                          </p:spTgt>
                                        </p:tgtEl>
                                        <p:attrNameLst>
                                          <p:attrName>style.visibility</p:attrName>
                                        </p:attrNameLst>
                                      </p:cBhvr>
                                      <p:to>
                                        <p:strVal val="visible"/>
                                      </p:to>
                                    </p:set>
                                    <p:animEffect transition="in" filter="box(in)">
                                      <p:cBhvr>
                                        <p:cTn id="41" dur="500"/>
                                        <p:tgtEl>
                                          <p:spTgt spid="3">
                                            <p:txEl>
                                              <p:charRg st="267" end="30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3">
                                            <p:txEl>
                                              <p:charRg st="300" end="309"/>
                                            </p:txEl>
                                          </p:spTgt>
                                        </p:tgtEl>
                                        <p:attrNameLst>
                                          <p:attrName>style.visibility</p:attrName>
                                        </p:attrNameLst>
                                      </p:cBhvr>
                                      <p:to>
                                        <p:strVal val="visible"/>
                                      </p:to>
                                    </p:set>
                                    <p:animEffect transition="in" filter="box(in)">
                                      <p:cBhvr>
                                        <p:cTn id="46" dur="500"/>
                                        <p:tgtEl>
                                          <p:spTgt spid="3">
                                            <p:txEl>
                                              <p:charRg st="300" end="30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3">
                                            <p:txEl>
                                              <p:charRg st="309" end="343"/>
                                            </p:txEl>
                                          </p:spTgt>
                                        </p:tgtEl>
                                        <p:attrNameLst>
                                          <p:attrName>style.visibility</p:attrName>
                                        </p:attrNameLst>
                                      </p:cBhvr>
                                      <p:to>
                                        <p:strVal val="visible"/>
                                      </p:to>
                                    </p:set>
                                    <p:animEffect transition="in" filter="box(in)">
                                      <p:cBhvr>
                                        <p:cTn id="51" dur="500"/>
                                        <p:tgtEl>
                                          <p:spTgt spid="3">
                                            <p:txEl>
                                              <p:charRg st="309" end="34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3">
                                            <p:txEl>
                                              <p:charRg st="343" end="378"/>
                                            </p:txEl>
                                          </p:spTgt>
                                        </p:tgtEl>
                                        <p:attrNameLst>
                                          <p:attrName>style.visibility</p:attrName>
                                        </p:attrNameLst>
                                      </p:cBhvr>
                                      <p:to>
                                        <p:strVal val="visible"/>
                                      </p:to>
                                    </p:set>
                                    <p:animEffect transition="in" filter="box(in)">
                                      <p:cBhvr>
                                        <p:cTn id="56" dur="500"/>
                                        <p:tgtEl>
                                          <p:spTgt spid="3">
                                            <p:txEl>
                                              <p:charRg st="343" end="37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3">
                                            <p:txEl>
                                              <p:charRg st="378" end="414"/>
                                            </p:txEl>
                                          </p:spTgt>
                                        </p:tgtEl>
                                        <p:attrNameLst>
                                          <p:attrName>style.visibility</p:attrName>
                                        </p:attrNameLst>
                                      </p:cBhvr>
                                      <p:to>
                                        <p:strVal val="visible"/>
                                      </p:to>
                                    </p:set>
                                    <p:animEffect transition="in" filter="box(in)">
                                      <p:cBhvr>
                                        <p:cTn id="61" dur="500"/>
                                        <p:tgtEl>
                                          <p:spTgt spid="3">
                                            <p:txEl>
                                              <p:charRg st="378" end="4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8" name="Text Box 4"/>
          <p:cNvSpPr txBox="1"/>
          <p:nvPr/>
        </p:nvSpPr>
        <p:spPr>
          <a:xfrm>
            <a:off x="762000" y="1071563"/>
            <a:ext cx="5202238" cy="25542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60000"/>
              </a:lnSpc>
              <a:spcBef>
                <a:spcPct val="0"/>
              </a:spcBef>
              <a:buClrTx/>
              <a:buSzTx/>
              <a:buFontTx/>
              <a:buNone/>
            </a:pPr>
            <a:r>
              <a:rPr lang="zh-CN" altLang="en-US" sz="2000" dirty="0"/>
              <a:t>	</a:t>
            </a:r>
            <a:endParaRPr lang="zh-CN" altLang="en-US" sz="2000" dirty="0"/>
          </a:p>
          <a:p>
            <a:pPr marL="0" lvl="0" indent="0" eaLnBrk="1" hangingPunct="1">
              <a:lnSpc>
                <a:spcPct val="160000"/>
              </a:lnSpc>
              <a:spcBef>
                <a:spcPct val="0"/>
              </a:spcBef>
              <a:buClrTx/>
              <a:buSzTx/>
              <a:buFontTx/>
              <a:buNone/>
            </a:pPr>
            <a:r>
              <a:rPr lang="en-US" altLang="zh-CN" sz="2000" dirty="0"/>
              <a:t>A    * p ;		// pointer refer to class A</a:t>
            </a:r>
            <a:endParaRPr lang="zh-CN" altLang="en-US" sz="2000" dirty="0"/>
          </a:p>
          <a:p>
            <a:pPr marL="0" lvl="0" indent="0" eaLnBrk="1" hangingPunct="1">
              <a:lnSpc>
                <a:spcPct val="160000"/>
              </a:lnSpc>
              <a:spcBef>
                <a:spcPct val="0"/>
              </a:spcBef>
              <a:buClrTx/>
              <a:buSzTx/>
              <a:buFontTx/>
              <a:buNone/>
            </a:pPr>
            <a:r>
              <a:rPr lang="en-US" altLang="zh-CN" sz="2000" dirty="0"/>
              <a:t>A    A_obj ;	</a:t>
            </a:r>
            <a:endParaRPr lang="en-US" altLang="en-US" sz="2000" dirty="0"/>
          </a:p>
          <a:p>
            <a:pPr marL="0" lvl="0" indent="0" eaLnBrk="1" hangingPunct="1">
              <a:lnSpc>
                <a:spcPct val="160000"/>
              </a:lnSpc>
              <a:spcBef>
                <a:spcPct val="0"/>
              </a:spcBef>
              <a:buClrTx/>
              <a:buSzTx/>
              <a:buFontTx/>
              <a:buNone/>
            </a:pPr>
            <a:r>
              <a:rPr lang="en-US" altLang="zh-CN" sz="2000" dirty="0"/>
              <a:t>B    B_obj ;	</a:t>
            </a:r>
            <a:endParaRPr lang="en-US" altLang="zh-CN" sz="2000" dirty="0"/>
          </a:p>
          <a:p>
            <a:pPr marL="0" lvl="0" indent="0" eaLnBrk="1" hangingPunct="1">
              <a:lnSpc>
                <a:spcPct val="160000"/>
              </a:lnSpc>
              <a:spcBef>
                <a:spcPct val="0"/>
              </a:spcBef>
              <a:buClrTx/>
              <a:buSzTx/>
              <a:buFontTx/>
              <a:buNone/>
            </a:pPr>
            <a:r>
              <a:rPr lang="en-US" altLang="zh-CN" sz="2000" dirty="0"/>
              <a:t>p = &amp; B_obj ;	// p refer to object of class B</a:t>
            </a:r>
            <a:endParaRPr lang="zh-CN" altLang="en-US" sz="2000" dirty="0"/>
          </a:p>
        </p:txBody>
      </p:sp>
      <p:sp>
        <p:nvSpPr>
          <p:cNvPr id="93190" name="Rectangle 6"/>
          <p:cNvSpPr>
            <a:spLocks noChangeArrowheads="1"/>
          </p:cNvSpPr>
          <p:nvPr/>
        </p:nvSpPr>
        <p:spPr bwMode="auto">
          <a:xfrm>
            <a:off x="6629400" y="1447800"/>
            <a:ext cx="1824038" cy="723900"/>
          </a:xfrm>
          <a:prstGeom prst="rect">
            <a:avLst/>
          </a:prstGeom>
          <a:solidFill>
            <a:srgbClr val="FFFFCC"/>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marL="0" marR="0" lvl="0" indent="0" algn="ctr" defTabSz="914400" rtl="0" eaLnBrk="1" fontAlgn="base" latinLnBrk="0" hangingPunct="1">
              <a:lnSpc>
                <a:spcPct val="80000"/>
              </a:lnSpc>
              <a:spcBef>
                <a:spcPct val="0"/>
              </a:spcBef>
              <a:spcAft>
                <a:spcPct val="0"/>
              </a:spcAft>
              <a:buClrTx/>
              <a:buSzTx/>
              <a:buFontTx/>
              <a:buNone/>
              <a:defRPr/>
            </a:pPr>
            <a:r>
              <a:rPr kumimoji="1"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A</a:t>
            </a:r>
            <a:endParaRPr kumimoji="1" lang="en-US" altLang="zh-CN" sz="1800" b="1" i="0" u="none" strike="noStrike" kern="1200" cap="none" spc="0" normalizeH="0" baseline="0" noProof="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11268" name="Line 7"/>
          <p:cNvSpPr/>
          <p:nvPr/>
        </p:nvSpPr>
        <p:spPr>
          <a:xfrm flipH="1">
            <a:off x="7524115" y="2216785"/>
            <a:ext cx="2540" cy="426720"/>
          </a:xfrm>
          <a:prstGeom prst="line">
            <a:avLst/>
          </a:prstGeom>
          <a:ln w="38100" cap="flat" cmpd="sng">
            <a:solidFill>
              <a:schemeClr val="tx1"/>
            </a:solidFill>
            <a:prstDash val="solid"/>
            <a:headEnd type="stealth" w="med" len="lg"/>
            <a:tailEnd type="none" w="med" len="lg"/>
          </a:ln>
          <a:effectLst>
            <a:outerShdw dist="40161" dir="1106096" algn="ctr" rotWithShape="0">
              <a:srgbClr val="808080"/>
            </a:outerShdw>
          </a:effectLst>
        </p:spPr>
      </p:sp>
      <p:sp>
        <p:nvSpPr>
          <p:cNvPr id="93192" name="Rectangle 8"/>
          <p:cNvSpPr>
            <a:spLocks noChangeArrowheads="1"/>
          </p:cNvSpPr>
          <p:nvPr/>
        </p:nvSpPr>
        <p:spPr bwMode="auto">
          <a:xfrm>
            <a:off x="6619875" y="2651125"/>
            <a:ext cx="2024063" cy="706438"/>
          </a:xfrm>
          <a:prstGeom prst="rect">
            <a:avLst/>
          </a:prstGeom>
          <a:solidFill>
            <a:srgbClr val="FFCCFF"/>
          </a:solidFill>
          <a:ln w="9525">
            <a:solidFill>
              <a:schemeClr val="tx1"/>
            </a:solidFill>
            <a:miter lim="800000"/>
            <a:headEnd type="none" w="sm" len="med"/>
          </a:ln>
          <a:effectLst>
            <a:outerShdw dist="53882" dir="18900000" algn="ctr" rotWithShape="0">
              <a:srgbClr val="808080"/>
            </a:outerShdw>
          </a:effec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  B : public  A</a:t>
            </a:r>
            <a:endParaRPr kumimoji="1" lang="en-US" altLang="zh-CN" sz="1800" b="1"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
        <p:nvSpPr>
          <p:cNvPr id="93193" name="Text Box 9"/>
          <p:cNvSpPr txBox="1"/>
          <p:nvPr/>
        </p:nvSpPr>
        <p:spPr>
          <a:xfrm>
            <a:off x="214313" y="4500563"/>
            <a:ext cx="8715375" cy="17541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80000"/>
              </a:lnSpc>
              <a:spcBef>
                <a:spcPct val="0"/>
              </a:spcBef>
              <a:buClrTx/>
              <a:buSzTx/>
              <a:buFontTx/>
              <a:buNone/>
            </a:pPr>
            <a:r>
              <a:rPr lang="en-US" altLang="zh-CN" sz="2000" b="1" dirty="0">
                <a:solidFill>
                  <a:srgbClr val="FF0000"/>
                </a:solidFill>
              </a:rPr>
              <a:t>Using </a:t>
            </a:r>
            <a:r>
              <a:rPr lang="zh-CN" altLang="en-US" sz="2000" b="1" dirty="0">
                <a:solidFill>
                  <a:srgbClr val="FF0000"/>
                </a:solidFill>
              </a:rPr>
              <a:t> </a:t>
            </a:r>
            <a:r>
              <a:rPr lang="en-US" altLang="zh-CN" sz="2000" b="1" dirty="0">
                <a:solidFill>
                  <a:schemeClr val="bg2"/>
                </a:solidFill>
              </a:rPr>
              <a:t>p</a:t>
            </a:r>
            <a:r>
              <a:rPr lang="zh-CN" altLang="en-US" sz="2000" b="1" dirty="0">
                <a:solidFill>
                  <a:srgbClr val="FF0000"/>
                </a:solidFill>
              </a:rPr>
              <a:t>，</a:t>
            </a:r>
            <a:r>
              <a:rPr lang="en-US" altLang="zh-CN" sz="2000" b="1" dirty="0">
                <a:solidFill>
                  <a:srgbClr val="FF0000"/>
                </a:solidFill>
              </a:rPr>
              <a:t>the public members of B_obj which are inherited from class</a:t>
            </a:r>
            <a:endParaRPr lang="en-US" altLang="zh-CN" sz="2000" b="1" dirty="0">
              <a:solidFill>
                <a:srgbClr val="FF0000"/>
              </a:solidFill>
            </a:endParaRPr>
          </a:p>
          <a:p>
            <a:pPr marL="0" lvl="0" indent="0" eaLnBrk="1" hangingPunct="1">
              <a:lnSpc>
                <a:spcPct val="180000"/>
              </a:lnSpc>
              <a:spcBef>
                <a:spcPct val="0"/>
              </a:spcBef>
              <a:buClrTx/>
              <a:buSzTx/>
              <a:buFontTx/>
              <a:buNone/>
            </a:pPr>
            <a:r>
              <a:rPr lang="en-US" altLang="zh-CN" sz="2000" b="1" dirty="0">
                <a:solidFill>
                  <a:srgbClr val="FF0000"/>
                </a:solidFill>
              </a:rPr>
              <a:t>A</a:t>
            </a:r>
            <a:r>
              <a:rPr lang="zh-CN" altLang="en-US" sz="2000" b="1" dirty="0">
                <a:solidFill>
                  <a:srgbClr val="FF0000"/>
                </a:solidFill>
              </a:rPr>
              <a:t> </a:t>
            </a:r>
            <a:r>
              <a:rPr lang="en-US" altLang="zh-CN" sz="2000" b="1" dirty="0">
                <a:solidFill>
                  <a:srgbClr val="FF0000"/>
                </a:solidFill>
              </a:rPr>
              <a:t>can be accessed</a:t>
            </a:r>
            <a:r>
              <a:rPr lang="zh-CN" altLang="zh-CN" sz="2000" b="1" dirty="0">
                <a:solidFill>
                  <a:srgbClr val="FF0000"/>
                </a:solidFill>
              </a:rPr>
              <a:t>，</a:t>
            </a:r>
            <a:r>
              <a:rPr lang="zh-CN" altLang="en-US" sz="2000" b="1" dirty="0">
                <a:solidFill>
                  <a:srgbClr val="FF0000"/>
                </a:solidFill>
              </a:rPr>
              <a:t>b</a:t>
            </a:r>
            <a:r>
              <a:rPr lang="en-US" altLang="zh-CN" sz="2000" b="1" dirty="0">
                <a:solidFill>
                  <a:srgbClr val="FF0000"/>
                </a:solidFill>
              </a:rPr>
              <a:t>ut NOT the members defined by class B (unless explicitly cast p to A type)</a:t>
            </a:r>
            <a:endParaRPr lang="en-US" altLang="zh-CN" sz="2000" b="1" dirty="0">
              <a:solidFill>
                <a:srgbClr val="FF0000"/>
              </a:solidFill>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93188">
                                            <p:txEl>
                                              <p:charRg st="0" end="2"/>
                                            </p:txEl>
                                          </p:spTgt>
                                        </p:tgtEl>
                                        <p:attrNameLst>
                                          <p:attrName>style.visibility</p:attrName>
                                        </p:attrNameLst>
                                      </p:cBhvr>
                                      <p:to>
                                        <p:strVal val="visible"/>
                                      </p:to>
                                    </p:set>
                                    <p:animEffect transition="in" filter="checkerboard(across)">
                                      <p:cBhvr>
                                        <p:cTn id="7" dur="500"/>
                                        <p:tgtEl>
                                          <p:spTgt spid="93188">
                                            <p:txEl>
                                              <p:charRg st="0" end="2"/>
                                            </p:txEl>
                                          </p:spTgt>
                                        </p:tgtEl>
                                      </p:cBhvr>
                                    </p:animEffect>
                                  </p:childTnLst>
                                </p:cTn>
                              </p:par>
                            </p:childTnLst>
                          </p:cTn>
                        </p:par>
                        <p:par>
                          <p:cTn id="8" fill="hold">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93188">
                                            <p:txEl>
                                              <p:charRg st="2" end="42"/>
                                            </p:txEl>
                                          </p:spTgt>
                                        </p:tgtEl>
                                        <p:attrNameLst>
                                          <p:attrName>style.visibility</p:attrName>
                                        </p:attrNameLst>
                                      </p:cBhvr>
                                      <p:to>
                                        <p:strVal val="visible"/>
                                      </p:to>
                                    </p:set>
                                    <p:animEffect transition="in" filter="checkerboard(across)">
                                      <p:cBhvr>
                                        <p:cTn id="11" dur="500"/>
                                        <p:tgtEl>
                                          <p:spTgt spid="93188">
                                            <p:txEl>
                                              <p:charRg st="2" end="42"/>
                                            </p:txEl>
                                          </p:spTgt>
                                        </p:tgtEl>
                                      </p:cBhvr>
                                    </p:animEffect>
                                  </p:childTnLst>
                                </p:cTn>
                              </p:par>
                            </p:childTnLst>
                          </p:cTn>
                        </p:par>
                        <p:par>
                          <p:cTn id="12" fill="hold">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93188">
                                            <p:txEl>
                                              <p:charRg st="42" end="56"/>
                                            </p:txEl>
                                          </p:spTgt>
                                        </p:tgtEl>
                                        <p:attrNameLst>
                                          <p:attrName>style.visibility</p:attrName>
                                        </p:attrNameLst>
                                      </p:cBhvr>
                                      <p:to>
                                        <p:strVal val="visible"/>
                                      </p:to>
                                    </p:set>
                                    <p:animEffect transition="in" filter="checkerboard(across)">
                                      <p:cBhvr>
                                        <p:cTn id="15" dur="500"/>
                                        <p:tgtEl>
                                          <p:spTgt spid="93188">
                                            <p:txEl>
                                              <p:charRg st="42" end="56"/>
                                            </p:txEl>
                                          </p:spTgt>
                                        </p:tgtEl>
                                      </p:cBhvr>
                                    </p:animEffect>
                                  </p:childTnLst>
                                </p:cTn>
                              </p:par>
                            </p:childTnLst>
                          </p:cTn>
                        </p:par>
                        <p:par>
                          <p:cTn id="16" fill="hold">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93188">
                                            <p:txEl>
                                              <p:charRg st="56" end="70"/>
                                            </p:txEl>
                                          </p:spTgt>
                                        </p:tgtEl>
                                        <p:attrNameLst>
                                          <p:attrName>style.visibility</p:attrName>
                                        </p:attrNameLst>
                                      </p:cBhvr>
                                      <p:to>
                                        <p:strVal val="visible"/>
                                      </p:to>
                                    </p:set>
                                    <p:animEffect transition="in" filter="checkerboard(across)">
                                      <p:cBhvr>
                                        <p:cTn id="19" dur="500"/>
                                        <p:tgtEl>
                                          <p:spTgt spid="93188">
                                            <p:txEl>
                                              <p:charRg st="56" end="70"/>
                                            </p:txEl>
                                          </p:spTgt>
                                        </p:tgtEl>
                                      </p:cBhvr>
                                    </p:animEffect>
                                  </p:childTnLst>
                                </p:cTn>
                              </p:par>
                            </p:childTnLst>
                          </p:cTn>
                        </p:par>
                        <p:par>
                          <p:cTn id="20" fill="hold">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93188">
                                            <p:txEl>
                                              <p:charRg st="70" end="116"/>
                                            </p:txEl>
                                          </p:spTgt>
                                        </p:tgtEl>
                                        <p:attrNameLst>
                                          <p:attrName>style.visibility</p:attrName>
                                        </p:attrNameLst>
                                      </p:cBhvr>
                                      <p:to>
                                        <p:strVal val="visible"/>
                                      </p:to>
                                    </p:set>
                                    <p:animEffect transition="in" filter="checkerboard(across)">
                                      <p:cBhvr>
                                        <p:cTn id="23" dur="500"/>
                                        <p:tgtEl>
                                          <p:spTgt spid="93188">
                                            <p:txEl>
                                              <p:charRg st="70" end="11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5" fill="hold" grpId="0" nodeType="clickEffect">
                                  <p:stCondLst>
                                    <p:cond delay="0"/>
                                  </p:stCondLst>
                                  <p:childTnLst>
                                    <p:set>
                                      <p:cBhvr>
                                        <p:cTn id="27" dur="1" fill="hold">
                                          <p:stCondLst>
                                            <p:cond delay="0"/>
                                          </p:stCondLst>
                                        </p:cTn>
                                        <p:tgtEl>
                                          <p:spTgt spid="93193"/>
                                        </p:tgtEl>
                                        <p:attrNameLst>
                                          <p:attrName>style.visibility</p:attrName>
                                        </p:attrNameLst>
                                      </p:cBhvr>
                                      <p:to>
                                        <p:strVal val="visible"/>
                                      </p:to>
                                    </p:set>
                                    <p:animEffect transition="in" filter="blinds(vertical)">
                                      <p:cBhvr>
                                        <p:cTn id="28" dur="500"/>
                                        <p:tgtEl>
                                          <p:spTgt spid="93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dvAuto="1000" build="p"/>
      <p:bldP spid="9319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ext Box 2"/>
          <p:cNvSpPr txBox="1"/>
          <p:nvPr/>
        </p:nvSpPr>
        <p:spPr>
          <a:xfrm>
            <a:off x="928688" y="500063"/>
            <a:ext cx="7561262" cy="61864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90000"/>
              </a:lnSpc>
              <a:spcBef>
                <a:spcPct val="0"/>
              </a:spcBef>
              <a:buClrTx/>
              <a:buSzTx/>
              <a:buFontTx/>
              <a:buNone/>
            </a:pPr>
            <a:r>
              <a:rPr lang="en-US" altLang="zh-CN" sz="2000" dirty="0"/>
              <a:t>class  A_class</a:t>
            </a:r>
            <a:endParaRPr lang="en-US" altLang="zh-CN" sz="2000" dirty="0"/>
          </a:p>
          <a:p>
            <a:pPr marL="0" lvl="0" indent="0" eaLnBrk="1" hangingPunct="1">
              <a:lnSpc>
                <a:spcPct val="90000"/>
              </a:lnSpc>
              <a:spcBef>
                <a:spcPct val="0"/>
              </a:spcBef>
              <a:buClrTx/>
              <a:buSzTx/>
              <a:buFontTx/>
              <a:buNone/>
            </a:pPr>
            <a:r>
              <a:rPr lang="en-US" altLang="zh-CN" sz="2000" dirty="0"/>
              <a:t>{   char  name [ 80 ] ;</a:t>
            </a:r>
            <a:endParaRPr lang="en-US" altLang="zh-CN" sz="2000" dirty="0"/>
          </a:p>
          <a:p>
            <a:pPr marL="0" lvl="0" indent="0" eaLnBrk="1" hangingPunct="1">
              <a:lnSpc>
                <a:spcPct val="90000"/>
              </a:lnSpc>
              <a:spcBef>
                <a:spcPct val="0"/>
              </a:spcBef>
              <a:buClrTx/>
              <a:buSzTx/>
              <a:buFontTx/>
              <a:buNone/>
            </a:pPr>
            <a:r>
              <a:rPr lang="en-US" altLang="zh-CN" sz="2000" dirty="0"/>
              <a:t>  public :</a:t>
            </a:r>
            <a:endParaRPr lang="en-US" altLang="zh-CN" sz="2000" dirty="0"/>
          </a:p>
          <a:p>
            <a:pPr marL="0" lvl="0" indent="0" eaLnBrk="1" hangingPunct="1">
              <a:lnSpc>
                <a:spcPct val="90000"/>
              </a:lnSpc>
              <a:spcBef>
                <a:spcPct val="0"/>
              </a:spcBef>
              <a:buClrTx/>
              <a:buSzTx/>
              <a:buFontTx/>
              <a:buNone/>
            </a:pPr>
            <a:r>
              <a:rPr lang="en-US" altLang="zh-CN" sz="2000" dirty="0"/>
              <a:t>    void  put_name (char * s ) { strcpy ( name , s ) ; }</a:t>
            </a:r>
            <a:endParaRPr lang="en-US" altLang="zh-CN" sz="2000" dirty="0"/>
          </a:p>
          <a:p>
            <a:pPr marL="0" lvl="0" indent="0" eaLnBrk="1" hangingPunct="1">
              <a:lnSpc>
                <a:spcPct val="90000"/>
              </a:lnSpc>
              <a:spcBef>
                <a:spcPct val="0"/>
              </a:spcBef>
              <a:buClrTx/>
              <a:buSzTx/>
              <a:buFontTx/>
              <a:buNone/>
            </a:pPr>
            <a:r>
              <a:rPr lang="en-US" altLang="zh-CN" sz="2000" dirty="0"/>
              <a:t>    void  show( ) { cout &lt;&lt; name &lt;&lt; “\n” ; }</a:t>
            </a:r>
            <a:endParaRPr lang="en-US" altLang="zh-CN" sz="2000" dirty="0"/>
          </a:p>
          <a:p>
            <a:pPr marL="0" lvl="0" indent="0" eaLnBrk="1" hangingPunct="1">
              <a:lnSpc>
                <a:spcPct val="90000"/>
              </a:lnSpc>
              <a:spcBef>
                <a:spcPct val="0"/>
              </a:spcBef>
              <a:buClrTx/>
              <a:buSzTx/>
              <a:buFontTx/>
              <a:buNone/>
            </a:pPr>
            <a:r>
              <a:rPr lang="en-US" altLang="zh-CN" sz="2000" dirty="0"/>
              <a:t>};</a:t>
            </a:r>
            <a:endParaRPr lang="en-US" altLang="zh-CN" sz="2000" dirty="0"/>
          </a:p>
          <a:p>
            <a:pPr marL="0" lvl="0" indent="0" eaLnBrk="1" hangingPunct="1">
              <a:lnSpc>
                <a:spcPct val="90000"/>
              </a:lnSpc>
              <a:spcBef>
                <a:spcPct val="0"/>
              </a:spcBef>
              <a:buClrTx/>
              <a:buSzTx/>
              <a:buFontTx/>
              <a:buNone/>
            </a:pPr>
            <a:r>
              <a:rPr lang="en-US" altLang="zh-CN" sz="2000" dirty="0"/>
              <a:t>class  B_class  : public  A_class</a:t>
            </a:r>
            <a:endParaRPr lang="en-US" altLang="zh-CN" sz="2000" dirty="0"/>
          </a:p>
          <a:p>
            <a:pPr marL="0" lvl="0" indent="0" eaLnBrk="1" hangingPunct="1">
              <a:lnSpc>
                <a:spcPct val="90000"/>
              </a:lnSpc>
              <a:spcBef>
                <a:spcPct val="0"/>
              </a:spcBef>
              <a:buClrTx/>
              <a:buSzTx/>
              <a:buFontTx/>
              <a:buNone/>
            </a:pPr>
            <a:r>
              <a:rPr lang="en-US" altLang="zh-CN" sz="2000" dirty="0"/>
              <a:t>{   char  phone_num [ 80 ] ;</a:t>
            </a:r>
            <a:endParaRPr lang="en-US" altLang="zh-CN" sz="2000" dirty="0"/>
          </a:p>
          <a:p>
            <a:pPr marL="0" lvl="0" indent="0" eaLnBrk="1" hangingPunct="1">
              <a:lnSpc>
                <a:spcPct val="90000"/>
              </a:lnSpc>
              <a:spcBef>
                <a:spcPct val="0"/>
              </a:spcBef>
              <a:buClrTx/>
              <a:buSzTx/>
              <a:buFontTx/>
              <a:buNone/>
            </a:pPr>
            <a:r>
              <a:rPr lang="en-US" altLang="zh-CN" sz="2000" dirty="0"/>
              <a:t>  public :</a:t>
            </a:r>
            <a:endParaRPr lang="en-US" altLang="zh-CN" sz="2000" dirty="0"/>
          </a:p>
          <a:p>
            <a:pPr marL="0" lvl="0" indent="0" eaLnBrk="1" hangingPunct="1">
              <a:lnSpc>
                <a:spcPct val="90000"/>
              </a:lnSpc>
              <a:spcBef>
                <a:spcPct val="0"/>
              </a:spcBef>
              <a:buClrTx/>
              <a:buSzTx/>
              <a:buFontTx/>
              <a:buNone/>
            </a:pPr>
            <a:r>
              <a:rPr lang="en-US" altLang="zh-CN" sz="2000" dirty="0"/>
              <a:t>    void  put_phone ( char * num ) { strcpy ( phone_num , num ) ; }</a:t>
            </a:r>
            <a:endParaRPr lang="en-US" altLang="zh-CN" sz="2000" dirty="0"/>
          </a:p>
          <a:p>
            <a:pPr marL="0" lvl="0" indent="0" eaLnBrk="1" hangingPunct="1">
              <a:lnSpc>
                <a:spcPct val="90000"/>
              </a:lnSpc>
              <a:spcBef>
                <a:spcPct val="0"/>
              </a:spcBef>
              <a:buClrTx/>
              <a:buSzTx/>
              <a:buFontTx/>
              <a:buNone/>
            </a:pPr>
            <a:r>
              <a:rPr lang="en-US" altLang="zh-CN" sz="2000" dirty="0"/>
              <a:t>    void  show( ) { cout &lt;&lt; phone_num &lt;&lt; “\n” ; }</a:t>
            </a:r>
            <a:endParaRPr lang="en-US" altLang="zh-CN" sz="2000" dirty="0"/>
          </a:p>
          <a:p>
            <a:pPr marL="0" lvl="0" indent="0" eaLnBrk="1" hangingPunct="1">
              <a:lnSpc>
                <a:spcPct val="90000"/>
              </a:lnSpc>
              <a:spcBef>
                <a:spcPct val="0"/>
              </a:spcBef>
              <a:buClrTx/>
              <a:buSzTx/>
              <a:buFontTx/>
              <a:buNone/>
            </a:pPr>
            <a:r>
              <a:rPr lang="en-US" altLang="zh-CN" sz="2000" dirty="0"/>
              <a:t>};</a:t>
            </a:r>
            <a:endParaRPr lang="en-US" altLang="zh-CN" sz="2000" dirty="0"/>
          </a:p>
          <a:p>
            <a:pPr marL="0" lvl="0" indent="0" eaLnBrk="1" hangingPunct="1">
              <a:lnSpc>
                <a:spcPct val="90000"/>
              </a:lnSpc>
              <a:spcBef>
                <a:spcPct val="0"/>
              </a:spcBef>
              <a:buClrTx/>
              <a:buSzTx/>
              <a:buFontTx/>
              <a:buNone/>
            </a:pPr>
            <a:r>
              <a:rPr lang="en-US" altLang="zh-CN" sz="2000" dirty="0"/>
              <a:t>main ( )</a:t>
            </a:r>
            <a:endParaRPr lang="en-US" altLang="zh-CN" sz="2000" dirty="0"/>
          </a:p>
          <a:p>
            <a:pPr marL="0" lvl="0" indent="0" eaLnBrk="1" hangingPunct="1">
              <a:lnSpc>
                <a:spcPct val="90000"/>
              </a:lnSpc>
              <a:spcBef>
                <a:spcPct val="0"/>
              </a:spcBef>
              <a:buClrTx/>
              <a:buSzTx/>
              <a:buFontTx/>
              <a:buNone/>
            </a:pPr>
            <a:r>
              <a:rPr lang="en-US" altLang="zh-CN" sz="2000" dirty="0"/>
              <a:t>{ A_class   * p ;		</a:t>
            </a:r>
            <a:endParaRPr lang="en-US" altLang="zh-CN" sz="2000" dirty="0"/>
          </a:p>
          <a:p>
            <a:pPr marL="0" lvl="0" indent="0" eaLnBrk="1" hangingPunct="1">
              <a:lnSpc>
                <a:spcPct val="90000"/>
              </a:lnSpc>
              <a:spcBef>
                <a:spcPct val="0"/>
              </a:spcBef>
              <a:buClrTx/>
              <a:buSzTx/>
              <a:buFontTx/>
              <a:buNone/>
            </a:pPr>
            <a:r>
              <a:rPr lang="en-US" altLang="zh-CN" sz="2000" dirty="0"/>
              <a:t>  B_class   B_obj ;</a:t>
            </a:r>
            <a:endParaRPr lang="en-US" altLang="zh-CN" sz="2000" dirty="0"/>
          </a:p>
          <a:p>
            <a:pPr marL="0" lvl="0" indent="0" eaLnBrk="1" hangingPunct="1">
              <a:lnSpc>
                <a:spcPct val="90000"/>
              </a:lnSpc>
              <a:spcBef>
                <a:spcPct val="0"/>
              </a:spcBef>
              <a:buClrTx/>
              <a:buSzTx/>
              <a:buFontTx/>
              <a:buNone/>
            </a:pPr>
            <a:r>
              <a:rPr lang="en-US" altLang="zh-CN" sz="2000" dirty="0"/>
              <a:t>  p = &amp; B_obj;		</a:t>
            </a:r>
            <a:endParaRPr lang="en-US" altLang="zh-CN" sz="2000" dirty="0"/>
          </a:p>
          <a:p>
            <a:pPr marL="0" lvl="0" indent="0" eaLnBrk="1" hangingPunct="1">
              <a:lnSpc>
                <a:spcPct val="90000"/>
              </a:lnSpc>
              <a:spcBef>
                <a:spcPct val="0"/>
              </a:spcBef>
              <a:buClrTx/>
              <a:buSzTx/>
              <a:buFontTx/>
              <a:buNone/>
            </a:pPr>
            <a:r>
              <a:rPr lang="en-US" altLang="zh-CN" sz="2000" dirty="0"/>
              <a:t>  p -&gt; put_name ( “Chen ming” ) ;</a:t>
            </a:r>
            <a:endParaRPr lang="en-US" altLang="zh-CN" sz="2000" dirty="0"/>
          </a:p>
          <a:p>
            <a:pPr marL="0" lvl="0" indent="0" eaLnBrk="1" hangingPunct="1">
              <a:lnSpc>
                <a:spcPct val="90000"/>
              </a:lnSpc>
              <a:spcBef>
                <a:spcPct val="0"/>
              </a:spcBef>
              <a:buClrTx/>
              <a:buSzTx/>
              <a:buFontTx/>
              <a:buNone/>
            </a:pPr>
            <a:r>
              <a:rPr lang="en-US" altLang="zh-CN" sz="2000" dirty="0"/>
              <a:t>  p-&gt;put_phone(“5555_12345678”);            </a:t>
            </a:r>
            <a:endParaRPr lang="en-US" altLang="zh-CN" sz="2000" dirty="0"/>
          </a:p>
          <a:p>
            <a:pPr marL="0" lvl="0" indent="0" eaLnBrk="1" hangingPunct="1">
              <a:lnSpc>
                <a:spcPct val="90000"/>
              </a:lnSpc>
              <a:spcBef>
                <a:spcPct val="0"/>
              </a:spcBef>
              <a:buClrTx/>
              <a:buSzTx/>
              <a:buFontTx/>
              <a:buNone/>
            </a:pPr>
            <a:r>
              <a:rPr lang="en-US" altLang="zh-CN" sz="2000" dirty="0">
                <a:solidFill>
                  <a:srgbClr val="FF0000"/>
                </a:solidFill>
              </a:rPr>
              <a:t>    ( (B_class *)p)-&gt;put_phone ( “5555_12345678” ) ;</a:t>
            </a:r>
            <a:endParaRPr lang="en-US" altLang="zh-CN" sz="2000" dirty="0">
              <a:solidFill>
                <a:srgbClr val="FF0000"/>
              </a:solidFill>
            </a:endParaRPr>
          </a:p>
          <a:p>
            <a:pPr marL="0" lvl="0" indent="0" eaLnBrk="1" hangingPunct="1">
              <a:lnSpc>
                <a:spcPct val="90000"/>
              </a:lnSpc>
              <a:spcBef>
                <a:spcPct val="0"/>
              </a:spcBef>
              <a:buClrTx/>
              <a:buSzTx/>
              <a:buFontTx/>
              <a:buNone/>
            </a:pPr>
            <a:r>
              <a:rPr lang="en-US" altLang="zh-CN" sz="2000" dirty="0"/>
              <a:t>  p-&gt;show();</a:t>
            </a:r>
            <a:endParaRPr lang="en-US" altLang="zh-CN" sz="2000" dirty="0"/>
          </a:p>
          <a:p>
            <a:pPr marL="0" lvl="0" indent="0" eaLnBrk="1" hangingPunct="1">
              <a:lnSpc>
                <a:spcPct val="90000"/>
              </a:lnSpc>
              <a:spcBef>
                <a:spcPct val="0"/>
              </a:spcBef>
              <a:buClrTx/>
              <a:buSzTx/>
              <a:buFontTx/>
              <a:buNone/>
            </a:pPr>
            <a:r>
              <a:rPr lang="en-US" altLang="zh-CN" sz="2000" dirty="0"/>
              <a:t>    </a:t>
            </a:r>
            <a:r>
              <a:rPr lang="en-US" altLang="zh-CN" sz="2000" dirty="0">
                <a:solidFill>
                  <a:srgbClr val="FF0000"/>
                </a:solidFill>
              </a:rPr>
              <a:t>( ( B_class * ) p ) -&gt; show ( ) ;</a:t>
            </a:r>
            <a:endParaRPr lang="en-US" altLang="zh-CN" sz="2000" dirty="0">
              <a:solidFill>
                <a:srgbClr val="FF0000"/>
              </a:solidFill>
            </a:endParaRPr>
          </a:p>
          <a:p>
            <a:pPr marL="0" lvl="0" indent="0" eaLnBrk="1" hangingPunct="1">
              <a:lnSpc>
                <a:spcPct val="90000"/>
              </a:lnSpc>
              <a:spcBef>
                <a:spcPct val="0"/>
              </a:spcBef>
              <a:buClrTx/>
              <a:buSzTx/>
              <a:buFontTx/>
              <a:buNone/>
            </a:pPr>
            <a:r>
              <a:rPr lang="en-US" altLang="zh-CN" sz="2000" dirty="0"/>
              <a:t>}</a:t>
            </a:r>
            <a:endParaRPr lang="en-US"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4210">
                                            <p:txEl>
                                              <p:charRg st="155" end="189"/>
                                            </p:txEl>
                                          </p:spTgt>
                                        </p:tgtEl>
                                        <p:attrNameLst>
                                          <p:attrName>style.visibility</p:attrName>
                                        </p:attrNameLst>
                                      </p:cBhvr>
                                      <p:to>
                                        <p:strVal val="visible"/>
                                      </p:to>
                                    </p:set>
                                    <p:animEffect transition="in" filter="blinds(horizontal)">
                                      <p:cBhvr>
                                        <p:cTn id="7" dur="500"/>
                                        <p:tgtEl>
                                          <p:spTgt spid="94210">
                                            <p:txEl>
                                              <p:charRg st="155" end="189"/>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4210">
                                            <p:txEl>
                                              <p:charRg st="189" end="218"/>
                                            </p:txEl>
                                          </p:spTgt>
                                        </p:tgtEl>
                                        <p:attrNameLst>
                                          <p:attrName>style.visibility</p:attrName>
                                        </p:attrNameLst>
                                      </p:cBhvr>
                                      <p:to>
                                        <p:strVal val="visible"/>
                                      </p:to>
                                    </p:set>
                                    <p:animEffect transition="in" filter="blinds(horizontal)">
                                      <p:cBhvr>
                                        <p:cTn id="10" dur="500"/>
                                        <p:tgtEl>
                                          <p:spTgt spid="94210">
                                            <p:txEl>
                                              <p:charRg st="189" end="21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4210">
                                            <p:txEl>
                                              <p:charRg st="218" end="229"/>
                                            </p:txEl>
                                          </p:spTgt>
                                        </p:tgtEl>
                                        <p:attrNameLst>
                                          <p:attrName>style.visibility</p:attrName>
                                        </p:attrNameLst>
                                      </p:cBhvr>
                                      <p:to>
                                        <p:strVal val="visible"/>
                                      </p:to>
                                    </p:set>
                                    <p:animEffect transition="in" filter="blinds(horizontal)">
                                      <p:cBhvr>
                                        <p:cTn id="13" dur="500"/>
                                        <p:tgtEl>
                                          <p:spTgt spid="94210">
                                            <p:txEl>
                                              <p:charRg st="218" end="22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4210">
                                            <p:txEl>
                                              <p:charRg st="229" end="297"/>
                                            </p:txEl>
                                          </p:spTgt>
                                        </p:tgtEl>
                                        <p:attrNameLst>
                                          <p:attrName>style.visibility</p:attrName>
                                        </p:attrNameLst>
                                      </p:cBhvr>
                                      <p:to>
                                        <p:strVal val="visible"/>
                                      </p:to>
                                    </p:set>
                                    <p:animEffect transition="in" filter="blinds(horizontal)">
                                      <p:cBhvr>
                                        <p:cTn id="16" dur="500"/>
                                        <p:tgtEl>
                                          <p:spTgt spid="94210">
                                            <p:txEl>
                                              <p:charRg st="229" end="297"/>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94210">
                                            <p:txEl>
                                              <p:charRg st="297" end="347"/>
                                            </p:txEl>
                                          </p:spTgt>
                                        </p:tgtEl>
                                        <p:attrNameLst>
                                          <p:attrName>style.visibility</p:attrName>
                                        </p:attrNameLst>
                                      </p:cBhvr>
                                      <p:to>
                                        <p:strVal val="visible"/>
                                      </p:to>
                                    </p:set>
                                    <p:animEffect transition="in" filter="blinds(horizontal)">
                                      <p:cBhvr>
                                        <p:cTn id="19" dur="500"/>
                                        <p:tgtEl>
                                          <p:spTgt spid="94210">
                                            <p:txEl>
                                              <p:charRg st="297" end="347"/>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94210">
                                            <p:txEl>
                                              <p:charRg st="347" end="350"/>
                                            </p:txEl>
                                          </p:spTgt>
                                        </p:tgtEl>
                                        <p:attrNameLst>
                                          <p:attrName>style.visibility</p:attrName>
                                        </p:attrNameLst>
                                      </p:cBhvr>
                                      <p:to>
                                        <p:strVal val="visible"/>
                                      </p:to>
                                    </p:set>
                                    <p:animEffect transition="in" filter="blinds(horizontal)">
                                      <p:cBhvr>
                                        <p:cTn id="22" dur="500"/>
                                        <p:tgtEl>
                                          <p:spTgt spid="94210">
                                            <p:txEl>
                                              <p:charRg st="347" end="3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4210">
                                            <p:txEl>
                                              <p:charRg st="350" end="359"/>
                                            </p:txEl>
                                          </p:spTgt>
                                        </p:tgtEl>
                                        <p:attrNameLst>
                                          <p:attrName>style.visibility</p:attrName>
                                        </p:attrNameLst>
                                      </p:cBhvr>
                                      <p:to>
                                        <p:strVal val="visible"/>
                                      </p:to>
                                    </p:set>
                                    <p:animEffect transition="in" filter="blinds(horizontal)">
                                      <p:cBhvr>
                                        <p:cTn id="27" dur="500"/>
                                        <p:tgtEl>
                                          <p:spTgt spid="94210">
                                            <p:txEl>
                                              <p:charRg st="350" end="35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94210">
                                            <p:txEl>
                                              <p:charRg st="359" end="379"/>
                                            </p:txEl>
                                          </p:spTgt>
                                        </p:tgtEl>
                                        <p:attrNameLst>
                                          <p:attrName>style.visibility</p:attrName>
                                        </p:attrNameLst>
                                      </p:cBhvr>
                                      <p:to>
                                        <p:strVal val="visible"/>
                                      </p:to>
                                    </p:set>
                                    <p:animEffect transition="in" filter="blinds(horizontal)">
                                      <p:cBhvr>
                                        <p:cTn id="30" dur="500"/>
                                        <p:tgtEl>
                                          <p:spTgt spid="94210">
                                            <p:txEl>
                                              <p:charRg st="359" end="37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94210">
                                            <p:txEl>
                                              <p:charRg st="379" end="399"/>
                                            </p:txEl>
                                          </p:spTgt>
                                        </p:tgtEl>
                                        <p:attrNameLst>
                                          <p:attrName>style.visibility</p:attrName>
                                        </p:attrNameLst>
                                      </p:cBhvr>
                                      <p:to>
                                        <p:strVal val="visible"/>
                                      </p:to>
                                    </p:set>
                                    <p:animEffect transition="in" filter="blinds(horizontal)">
                                      <p:cBhvr>
                                        <p:cTn id="33" dur="500"/>
                                        <p:tgtEl>
                                          <p:spTgt spid="94210">
                                            <p:txEl>
                                              <p:charRg st="379" end="399"/>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94210">
                                            <p:txEl>
                                              <p:charRg st="399" end="416"/>
                                            </p:txEl>
                                          </p:spTgt>
                                        </p:tgtEl>
                                        <p:attrNameLst>
                                          <p:attrName>style.visibility</p:attrName>
                                        </p:attrNameLst>
                                      </p:cBhvr>
                                      <p:to>
                                        <p:strVal val="visible"/>
                                      </p:to>
                                    </p:set>
                                    <p:animEffect transition="in" filter="blinds(horizontal)">
                                      <p:cBhvr>
                                        <p:cTn id="36" dur="500"/>
                                        <p:tgtEl>
                                          <p:spTgt spid="94210">
                                            <p:txEl>
                                              <p:charRg st="399" end="416"/>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94210">
                                            <p:txEl>
                                              <p:charRg st="416" end="450"/>
                                            </p:txEl>
                                          </p:spTgt>
                                        </p:tgtEl>
                                        <p:attrNameLst>
                                          <p:attrName>style.visibility</p:attrName>
                                        </p:attrNameLst>
                                      </p:cBhvr>
                                      <p:to>
                                        <p:strVal val="visible"/>
                                      </p:to>
                                    </p:set>
                                    <p:animEffect transition="in" filter="blinds(horizontal)">
                                      <p:cBhvr>
                                        <p:cTn id="39" dur="500"/>
                                        <p:tgtEl>
                                          <p:spTgt spid="94210">
                                            <p:txEl>
                                              <p:charRg st="416" end="45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94210">
                                            <p:txEl>
                                              <p:charRg st="450" end="495"/>
                                            </p:txEl>
                                          </p:spTgt>
                                        </p:tgtEl>
                                        <p:attrNameLst>
                                          <p:attrName>style.visibility</p:attrName>
                                        </p:attrNameLst>
                                      </p:cBhvr>
                                      <p:to>
                                        <p:strVal val="visible"/>
                                      </p:to>
                                    </p:set>
                                    <p:animEffect transition="in" filter="blinds(horizontal)">
                                      <p:cBhvr>
                                        <p:cTn id="42" dur="500"/>
                                        <p:tgtEl>
                                          <p:spTgt spid="94210">
                                            <p:txEl>
                                              <p:charRg st="450" end="495"/>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94210">
                                            <p:txEl>
                                              <p:charRg st="548" end="561"/>
                                            </p:txEl>
                                          </p:spTgt>
                                        </p:tgtEl>
                                        <p:attrNameLst>
                                          <p:attrName>style.visibility</p:attrName>
                                        </p:attrNameLst>
                                      </p:cBhvr>
                                      <p:to>
                                        <p:strVal val="visible"/>
                                      </p:to>
                                    </p:set>
                                    <p:animEffect transition="in" filter="blinds(horizontal)">
                                      <p:cBhvr>
                                        <p:cTn id="45" dur="500"/>
                                        <p:tgtEl>
                                          <p:spTgt spid="94210">
                                            <p:txEl>
                                              <p:charRg st="548" end="561"/>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94210">
                                            <p:txEl>
                                              <p:charRg st="599" end="601"/>
                                            </p:txEl>
                                          </p:spTgt>
                                        </p:tgtEl>
                                        <p:attrNameLst>
                                          <p:attrName>style.visibility</p:attrName>
                                        </p:attrNameLst>
                                      </p:cBhvr>
                                      <p:to>
                                        <p:strVal val="visible"/>
                                      </p:to>
                                    </p:set>
                                    <p:animEffect transition="in" filter="blinds(horizontal)">
                                      <p:cBhvr>
                                        <p:cTn id="48" dur="500"/>
                                        <p:tgtEl>
                                          <p:spTgt spid="94210">
                                            <p:txEl>
                                              <p:charRg st="599" end="60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94210">
                                            <p:txEl>
                                              <p:charRg st="495" end="548"/>
                                            </p:txEl>
                                          </p:spTgt>
                                        </p:tgtEl>
                                        <p:attrNameLst>
                                          <p:attrName>style.visibility</p:attrName>
                                        </p:attrNameLst>
                                      </p:cBhvr>
                                      <p:to>
                                        <p:strVal val="visible"/>
                                      </p:to>
                                    </p:set>
                                    <p:anim calcmode="lin" valueType="num">
                                      <p:cBhvr additive="base">
                                        <p:cTn id="53" dur="500" fill="hold"/>
                                        <p:tgtEl>
                                          <p:spTgt spid="94210">
                                            <p:txEl>
                                              <p:charRg st="495" end="54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4210">
                                            <p:txEl>
                                              <p:charRg st="495" end="54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94210">
                                            <p:txEl>
                                              <p:charRg st="561" end="599"/>
                                            </p:txEl>
                                          </p:spTgt>
                                        </p:tgtEl>
                                        <p:attrNameLst>
                                          <p:attrName>style.visibility</p:attrName>
                                        </p:attrNameLst>
                                      </p:cBhvr>
                                      <p:to>
                                        <p:strVal val="visible"/>
                                      </p:to>
                                    </p:set>
                                    <p:anim calcmode="lin" valueType="num">
                                      <p:cBhvr additive="base">
                                        <p:cTn id="59" dur="500" fill="hold"/>
                                        <p:tgtEl>
                                          <p:spTgt spid="94210">
                                            <p:txEl>
                                              <p:charRg st="561" end="59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4210">
                                            <p:txEl>
                                              <p:charRg st="561" end="59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ext Box 2"/>
          <p:cNvSpPr txBox="1"/>
          <p:nvPr/>
        </p:nvSpPr>
        <p:spPr>
          <a:xfrm>
            <a:off x="571500" y="0"/>
            <a:ext cx="7811135" cy="652399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algn="l" eaLnBrk="1" hangingPunct="1">
              <a:lnSpc>
                <a:spcPct val="110000"/>
              </a:lnSpc>
              <a:spcBef>
                <a:spcPct val="0"/>
              </a:spcBef>
              <a:buClrTx/>
              <a:buSzTx/>
              <a:buFontTx/>
              <a:buNone/>
            </a:pPr>
            <a:endParaRPr lang="zh-CN" altLang="en-US" sz="2000" dirty="0"/>
          </a:p>
          <a:p>
            <a:pPr marL="0" lvl="0" indent="0" algn="l" eaLnBrk="1" hangingPunct="1">
              <a:lnSpc>
                <a:spcPct val="110000"/>
              </a:lnSpc>
              <a:spcBef>
                <a:spcPct val="0"/>
              </a:spcBef>
              <a:buClrTx/>
              <a:buSzTx/>
              <a:buFontTx/>
              <a:buNone/>
            </a:pPr>
            <a:r>
              <a:rPr lang="en-US" altLang="zh-CN" sz="2000" dirty="0"/>
              <a:t>class  Base</a:t>
            </a:r>
            <a:endParaRPr lang="en-US" altLang="zh-CN" sz="2000" dirty="0"/>
          </a:p>
          <a:p>
            <a:pPr marL="0" lvl="0" indent="0" algn="l" eaLnBrk="1" hangingPunct="1">
              <a:lnSpc>
                <a:spcPct val="110000"/>
              </a:lnSpc>
              <a:spcBef>
                <a:spcPct val="0"/>
              </a:spcBef>
              <a:buClrTx/>
              <a:buSzTx/>
              <a:buFontTx/>
              <a:buNone/>
            </a:pPr>
            <a:r>
              <a:rPr lang="en-US" altLang="zh-CN" sz="2000" dirty="0"/>
              <a:t>{ public :</a:t>
            </a:r>
            <a:r>
              <a:rPr lang="en-US" altLang="zh-CN" sz="2000" b="1" dirty="0">
                <a:solidFill>
                  <a:srgbClr val="FF0000"/>
                </a:solidFill>
              </a:rPr>
              <a:t> void  who ( )</a:t>
            </a:r>
            <a:r>
              <a:rPr lang="en-US" altLang="zh-CN" sz="2000" dirty="0"/>
              <a:t> { cout &lt;&lt; “base\n” ; } } ;</a:t>
            </a:r>
            <a:endParaRPr lang="en-US" altLang="zh-CN" sz="2000" dirty="0"/>
          </a:p>
          <a:p>
            <a:pPr marL="0" lvl="0" indent="0" algn="l" eaLnBrk="1" hangingPunct="1">
              <a:lnSpc>
                <a:spcPct val="110000"/>
              </a:lnSpc>
              <a:spcBef>
                <a:spcPct val="0"/>
              </a:spcBef>
              <a:buClrTx/>
              <a:buSzTx/>
              <a:buFontTx/>
              <a:buNone/>
            </a:pPr>
            <a:r>
              <a:rPr lang="en-US" altLang="zh-CN" sz="2000" dirty="0"/>
              <a:t>class  first_d : public  Base</a:t>
            </a:r>
            <a:endParaRPr lang="en-US" altLang="zh-CN" sz="2000" dirty="0"/>
          </a:p>
          <a:p>
            <a:pPr marL="0" lvl="0" indent="0" algn="l" eaLnBrk="1" hangingPunct="1">
              <a:lnSpc>
                <a:spcPct val="110000"/>
              </a:lnSpc>
              <a:spcBef>
                <a:spcPct val="0"/>
              </a:spcBef>
              <a:buClrTx/>
              <a:buSzTx/>
              <a:buFontTx/>
              <a:buNone/>
            </a:pPr>
            <a:r>
              <a:rPr lang="en-US" altLang="zh-CN" sz="2000" dirty="0"/>
              <a:t>{ public : </a:t>
            </a:r>
            <a:r>
              <a:rPr lang="en-US" altLang="zh-CN" sz="2000" b="1" dirty="0">
                <a:solidFill>
                  <a:srgbClr val="FF0000"/>
                </a:solidFill>
              </a:rPr>
              <a:t>void  who ( )</a:t>
            </a:r>
            <a:r>
              <a:rPr lang="en-US" altLang="zh-CN" sz="2000" dirty="0"/>
              <a:t> { cout &lt;&lt; “First derivation\n” ; } } ;</a:t>
            </a:r>
            <a:endParaRPr lang="en-US" altLang="zh-CN" sz="2000" dirty="0"/>
          </a:p>
          <a:p>
            <a:pPr marL="0" lvl="0" indent="0" algn="l" eaLnBrk="1" hangingPunct="1">
              <a:lnSpc>
                <a:spcPct val="110000"/>
              </a:lnSpc>
              <a:spcBef>
                <a:spcPct val="0"/>
              </a:spcBef>
              <a:buClrTx/>
              <a:buSzTx/>
              <a:buFontTx/>
              <a:buNone/>
            </a:pPr>
            <a:r>
              <a:rPr lang="en-US" altLang="zh-CN" sz="2000" dirty="0"/>
              <a:t>class  second_d : public  Base</a:t>
            </a:r>
            <a:endParaRPr lang="en-US" altLang="zh-CN" sz="2000" dirty="0"/>
          </a:p>
          <a:p>
            <a:pPr marL="0" lvl="0" indent="0" algn="l" eaLnBrk="1" hangingPunct="1">
              <a:lnSpc>
                <a:spcPct val="110000"/>
              </a:lnSpc>
              <a:spcBef>
                <a:spcPct val="0"/>
              </a:spcBef>
              <a:buClrTx/>
              <a:buSzTx/>
              <a:buFontTx/>
              <a:buNone/>
            </a:pPr>
            <a:r>
              <a:rPr lang="en-US" altLang="zh-CN" sz="2000" dirty="0"/>
              <a:t>{public : </a:t>
            </a:r>
            <a:r>
              <a:rPr lang="en-US" altLang="zh-CN" sz="2000" b="1" dirty="0">
                <a:solidFill>
                  <a:srgbClr val="FF0000"/>
                </a:solidFill>
              </a:rPr>
              <a:t>void  who ( )</a:t>
            </a:r>
            <a:r>
              <a:rPr lang="en-US" altLang="zh-CN" sz="2000" dirty="0"/>
              <a:t> { cout &lt;&lt; “Second derivation\n” ; } } ;</a:t>
            </a:r>
            <a:endParaRPr lang="en-US" altLang="zh-CN" sz="2000" dirty="0"/>
          </a:p>
          <a:p>
            <a:pPr marL="0" lvl="0" indent="0" algn="l" eaLnBrk="1" hangingPunct="1">
              <a:lnSpc>
                <a:spcPct val="110000"/>
              </a:lnSpc>
              <a:spcBef>
                <a:spcPct val="0"/>
              </a:spcBef>
              <a:buClrTx/>
              <a:buSzTx/>
              <a:buFontTx/>
              <a:buNone/>
            </a:pPr>
            <a:r>
              <a:rPr lang="en-US" altLang="zh-CN" sz="2000" dirty="0"/>
              <a:t>main ( )</a:t>
            </a:r>
            <a:endParaRPr lang="en-US" altLang="zh-CN" sz="2000" dirty="0"/>
          </a:p>
          <a:p>
            <a:pPr marL="0" lvl="0" indent="0" algn="l" eaLnBrk="1" hangingPunct="1">
              <a:lnSpc>
                <a:spcPct val="110000"/>
              </a:lnSpc>
              <a:spcBef>
                <a:spcPct val="0"/>
              </a:spcBef>
              <a:buClrTx/>
              <a:buSzTx/>
              <a:buFontTx/>
              <a:buNone/>
            </a:pPr>
            <a:r>
              <a:rPr lang="en-US" altLang="zh-CN" sz="2000" dirty="0"/>
              <a:t>{ Base  * p ;</a:t>
            </a:r>
            <a:endParaRPr lang="en-US" altLang="zh-CN" sz="2000" dirty="0"/>
          </a:p>
          <a:p>
            <a:pPr marL="0" lvl="0" indent="0" algn="l" eaLnBrk="1" hangingPunct="1">
              <a:lnSpc>
                <a:spcPct val="110000"/>
              </a:lnSpc>
              <a:spcBef>
                <a:spcPct val="0"/>
              </a:spcBef>
              <a:buClrTx/>
              <a:buSzTx/>
              <a:buFontTx/>
              <a:buNone/>
            </a:pPr>
            <a:r>
              <a:rPr lang="en-US" altLang="zh-CN" sz="2000" dirty="0"/>
              <a:t>  </a:t>
            </a:r>
            <a:r>
              <a:rPr lang="en-US" altLang="zh-CN" sz="2000" dirty="0">
                <a:sym typeface="+mn-ea"/>
              </a:rPr>
              <a:t>Base  base_obj ;        </a:t>
            </a:r>
            <a:r>
              <a:rPr lang="en-US" altLang="zh-CN" sz="2000" dirty="0"/>
              <a:t>first_d   first_obj ;      second_d   second_obj;</a:t>
            </a:r>
            <a:endParaRPr lang="en-US" altLang="zh-CN" sz="2000" dirty="0"/>
          </a:p>
          <a:p>
            <a:pPr marL="0" lvl="0" indent="0" algn="l" eaLnBrk="1" hangingPunct="1">
              <a:lnSpc>
                <a:spcPct val="110000"/>
              </a:lnSpc>
              <a:spcBef>
                <a:spcPct val="0"/>
              </a:spcBef>
              <a:buClrTx/>
              <a:buSzTx/>
              <a:buFontTx/>
              <a:buNone/>
            </a:pPr>
            <a:r>
              <a:rPr lang="en-US" altLang="zh-CN" sz="2000" dirty="0"/>
              <a:t>  p = &amp; base_obj ;	// 1</a:t>
            </a:r>
            <a:endParaRPr lang="en-US" altLang="zh-CN" sz="2000" dirty="0"/>
          </a:p>
          <a:p>
            <a:pPr marL="0" lvl="0" indent="0" algn="l" eaLnBrk="1" hangingPunct="1">
              <a:lnSpc>
                <a:spcPct val="110000"/>
              </a:lnSpc>
              <a:spcBef>
                <a:spcPct val="0"/>
              </a:spcBef>
              <a:buClrTx/>
              <a:buSzTx/>
              <a:buFontTx/>
              <a:buNone/>
            </a:pPr>
            <a:r>
              <a:rPr lang="en-US" altLang="zh-CN" sz="2000" dirty="0"/>
              <a:t>  </a:t>
            </a:r>
            <a:r>
              <a:rPr lang="en-US" altLang="zh-CN" sz="2000" b="1" dirty="0">
                <a:solidFill>
                  <a:srgbClr val="FF0000"/>
                </a:solidFill>
              </a:rPr>
              <a:t>p -&gt; who ( ) ;</a:t>
            </a:r>
            <a:r>
              <a:rPr lang="en-US" altLang="zh-CN" sz="2000" dirty="0"/>
              <a:t>		// 2</a:t>
            </a:r>
            <a:endParaRPr lang="en-US" altLang="zh-CN" sz="2000" dirty="0"/>
          </a:p>
          <a:p>
            <a:pPr marL="0" lvl="0" indent="0" algn="l" eaLnBrk="1" hangingPunct="1">
              <a:lnSpc>
                <a:spcPct val="110000"/>
              </a:lnSpc>
              <a:spcBef>
                <a:spcPct val="0"/>
              </a:spcBef>
              <a:buClrTx/>
              <a:buSzTx/>
              <a:buFontTx/>
              <a:buNone/>
            </a:pPr>
            <a:r>
              <a:rPr lang="en-US" altLang="zh-CN" sz="2000" dirty="0"/>
              <a:t>  p = &amp; first_obj ;	// 3</a:t>
            </a:r>
            <a:endParaRPr lang="en-US" altLang="zh-CN" sz="2000" dirty="0"/>
          </a:p>
          <a:p>
            <a:pPr marL="0" lvl="0" indent="0" algn="l" eaLnBrk="1" hangingPunct="1">
              <a:lnSpc>
                <a:spcPct val="110000"/>
              </a:lnSpc>
              <a:spcBef>
                <a:spcPct val="0"/>
              </a:spcBef>
              <a:buClrTx/>
              <a:buSzTx/>
              <a:buFontTx/>
              <a:buNone/>
            </a:pPr>
            <a:r>
              <a:rPr lang="en-US" altLang="zh-CN" sz="2000" dirty="0"/>
              <a:t>  </a:t>
            </a:r>
            <a:r>
              <a:rPr lang="en-US" altLang="zh-CN" sz="2000" b="1" dirty="0">
                <a:solidFill>
                  <a:srgbClr val="FF0000"/>
                </a:solidFill>
              </a:rPr>
              <a:t>p -&gt; who ( ) ;</a:t>
            </a:r>
            <a:r>
              <a:rPr lang="en-US" altLang="zh-CN" sz="2000" dirty="0"/>
              <a:t>		// 4</a:t>
            </a:r>
            <a:endParaRPr lang="en-US" altLang="zh-CN" sz="2000" dirty="0"/>
          </a:p>
          <a:p>
            <a:pPr marL="0" lvl="0" indent="0" algn="l" eaLnBrk="1" hangingPunct="1">
              <a:lnSpc>
                <a:spcPct val="110000"/>
              </a:lnSpc>
              <a:spcBef>
                <a:spcPct val="0"/>
              </a:spcBef>
              <a:buClrTx/>
              <a:buSzTx/>
              <a:buFontTx/>
              <a:buNone/>
            </a:pPr>
            <a:r>
              <a:rPr lang="en-US" altLang="zh-CN" sz="2000" dirty="0"/>
              <a:t>  p = &amp; second_obj ;	// 5</a:t>
            </a:r>
            <a:endParaRPr lang="en-US" altLang="zh-CN" sz="2000" dirty="0"/>
          </a:p>
          <a:p>
            <a:pPr marL="0" lvl="0" indent="0" algn="l" eaLnBrk="1" hangingPunct="1">
              <a:lnSpc>
                <a:spcPct val="110000"/>
              </a:lnSpc>
              <a:spcBef>
                <a:spcPct val="0"/>
              </a:spcBef>
              <a:buClrTx/>
              <a:buSzTx/>
              <a:buFontTx/>
              <a:buNone/>
            </a:pPr>
            <a:r>
              <a:rPr lang="en-US" altLang="zh-CN" sz="2000" dirty="0"/>
              <a:t> </a:t>
            </a:r>
            <a:r>
              <a:rPr lang="en-US" altLang="zh-CN" sz="2000" b="1" dirty="0">
                <a:solidFill>
                  <a:srgbClr val="FF0000"/>
                </a:solidFill>
              </a:rPr>
              <a:t> p -&gt; who ( ) ;	</a:t>
            </a:r>
            <a:r>
              <a:rPr lang="en-US" altLang="zh-CN" sz="2000" dirty="0"/>
              <a:t>	// 6</a:t>
            </a:r>
            <a:endParaRPr lang="en-US" altLang="zh-CN" sz="2000" dirty="0"/>
          </a:p>
          <a:p>
            <a:pPr marL="0" lvl="0" indent="0" algn="l" eaLnBrk="1" hangingPunct="1">
              <a:lnSpc>
                <a:spcPct val="110000"/>
              </a:lnSpc>
              <a:spcBef>
                <a:spcPct val="0"/>
              </a:spcBef>
              <a:buClrTx/>
              <a:buSzTx/>
              <a:buFontTx/>
              <a:buNone/>
            </a:pPr>
            <a:r>
              <a:rPr lang="en-US" altLang="zh-CN" sz="2000" dirty="0"/>
              <a:t>  </a:t>
            </a:r>
            <a:r>
              <a:rPr lang="en-US" altLang="zh-CN" sz="2000" b="1" dirty="0"/>
              <a:t>first_obj . who ( ) ;</a:t>
            </a:r>
            <a:endParaRPr lang="en-US" altLang="zh-CN" sz="2000" b="1" dirty="0"/>
          </a:p>
          <a:p>
            <a:pPr marL="0" lvl="0" indent="0" algn="l" eaLnBrk="1" hangingPunct="1">
              <a:lnSpc>
                <a:spcPct val="110000"/>
              </a:lnSpc>
              <a:spcBef>
                <a:spcPct val="0"/>
              </a:spcBef>
              <a:buClrTx/>
              <a:buSzTx/>
              <a:buFontTx/>
              <a:buNone/>
            </a:pPr>
            <a:r>
              <a:rPr lang="en-US" altLang="zh-CN" sz="2000" dirty="0"/>
              <a:t>  </a:t>
            </a:r>
            <a:r>
              <a:rPr lang="en-US" altLang="zh-CN" sz="2000" b="1" dirty="0"/>
              <a:t>second_obj . who ( ) ;</a:t>
            </a:r>
            <a:endParaRPr lang="en-US" altLang="zh-CN" sz="2000" b="1" dirty="0"/>
          </a:p>
          <a:p>
            <a:pPr marL="0" lvl="0" indent="0" algn="l" eaLnBrk="1" hangingPunct="1">
              <a:lnSpc>
                <a:spcPct val="110000"/>
              </a:lnSpc>
              <a:spcBef>
                <a:spcPct val="0"/>
              </a:spcBef>
              <a:buClrTx/>
              <a:buSzTx/>
              <a:buFontTx/>
              <a:buNone/>
            </a:pPr>
            <a:r>
              <a:rPr lang="en-US" altLang="zh-CN" sz="2000" dirty="0"/>
              <a:t>}</a:t>
            </a:r>
            <a:endParaRPr lang="en-US" altLang="zh-CN" sz="2000" dirty="0"/>
          </a:p>
        </p:txBody>
      </p:sp>
      <p:grpSp>
        <p:nvGrpSpPr>
          <p:cNvPr id="13315" name="Group 3"/>
          <p:cNvGrpSpPr/>
          <p:nvPr/>
        </p:nvGrpSpPr>
        <p:grpSpPr>
          <a:xfrm>
            <a:off x="4814888" y="3733800"/>
            <a:ext cx="3719512" cy="2606675"/>
            <a:chOff x="1161" y="614"/>
            <a:chExt cx="3111" cy="1642"/>
          </a:xfrm>
        </p:grpSpPr>
        <p:sp>
          <p:nvSpPr>
            <p:cNvPr id="13316" name="Text Box 4"/>
            <p:cNvSpPr txBox="1"/>
            <p:nvPr/>
          </p:nvSpPr>
          <p:spPr>
            <a:xfrm>
              <a:off x="1186" y="854"/>
              <a:ext cx="3086" cy="1402"/>
            </a:xfrm>
            <a:prstGeom prst="rect">
              <a:avLst/>
            </a:prstGeom>
            <a:solidFill>
              <a:schemeClr val="tx1"/>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chemeClr val="bg1"/>
                  </a:solidFill>
                </a:rPr>
                <a:t>base</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base </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base</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First derivation</a:t>
              </a:r>
              <a:endParaRPr lang="en-US" altLang="zh-CN" sz="2000" b="1" dirty="0">
                <a:solidFill>
                  <a:schemeClr val="bg1"/>
                </a:solidFill>
              </a:endParaRPr>
            </a:p>
            <a:p>
              <a:pPr marL="0" lvl="0" indent="0" eaLnBrk="1" hangingPunct="1">
                <a:spcBef>
                  <a:spcPct val="50000"/>
                </a:spcBef>
                <a:buClrTx/>
                <a:buSzTx/>
                <a:buFontTx/>
                <a:buNone/>
              </a:pPr>
              <a:r>
                <a:rPr lang="en-US" altLang="zh-CN" sz="2000" b="1" dirty="0">
                  <a:solidFill>
                    <a:schemeClr val="bg1"/>
                  </a:solidFill>
                </a:rPr>
                <a:t>Second derivation</a:t>
              </a:r>
              <a:endParaRPr lang="en-US" altLang="zh-CN" sz="2000" b="1" dirty="0">
                <a:solidFill>
                  <a:schemeClr val="bg1"/>
                </a:solidFill>
              </a:endParaRPr>
            </a:p>
          </p:txBody>
        </p:sp>
        <p:sp>
          <p:nvSpPr>
            <p:cNvPr id="13317" name="Rectangle 5"/>
            <p:cNvSpPr/>
            <p:nvPr/>
          </p:nvSpPr>
          <p:spPr>
            <a:xfrm>
              <a:off x="1161" y="614"/>
              <a:ext cx="3111" cy="25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spcBef>
                  <a:spcPct val="50000"/>
                </a:spcBef>
                <a:buClrTx/>
                <a:buSzTx/>
                <a:buFontTx/>
                <a:buNone/>
              </a:pPr>
              <a:r>
                <a:rPr lang="en-US" altLang="zh-CN" sz="2000" b="1" dirty="0">
                  <a:solidFill>
                    <a:schemeClr val="bg2"/>
                  </a:solidFill>
                </a:rPr>
                <a:t>output</a:t>
              </a:r>
              <a:r>
                <a:rPr lang="zh-CN" altLang="en-US" sz="2000" b="1" dirty="0">
                  <a:solidFill>
                    <a:schemeClr val="bg2"/>
                  </a:solidFill>
                </a:rPr>
                <a:t>：</a:t>
              </a:r>
              <a:endParaRPr lang="zh-CN" altLang="en-US" sz="2000" b="1" dirty="0">
                <a:solidFill>
                  <a:schemeClr val="bg2"/>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426">
                                            <p:txEl>
                                              <p:charRg st="1" end="13"/>
                                            </p:txEl>
                                          </p:spTgt>
                                        </p:tgtEl>
                                        <p:attrNameLst>
                                          <p:attrName>style.visibility</p:attrName>
                                        </p:attrNameLst>
                                      </p:cBhvr>
                                      <p:to>
                                        <p:strVal val="visible"/>
                                      </p:to>
                                    </p:set>
                                    <p:animEffect transition="in" filter="blinds(horizontal)">
                                      <p:cBhvr>
                                        <p:cTn id="7" dur="500"/>
                                        <p:tgtEl>
                                          <p:spTgt spid="103426">
                                            <p:txEl>
                                              <p:charRg st="1" end="1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3426">
                                            <p:txEl>
                                              <p:charRg st="13" end="65"/>
                                            </p:txEl>
                                          </p:spTgt>
                                        </p:tgtEl>
                                        <p:attrNameLst>
                                          <p:attrName>style.visibility</p:attrName>
                                        </p:attrNameLst>
                                      </p:cBhvr>
                                      <p:to>
                                        <p:strVal val="visible"/>
                                      </p:to>
                                    </p:set>
                                    <p:animEffect transition="in" filter="blinds(horizontal)">
                                      <p:cBhvr>
                                        <p:cTn id="10" dur="500"/>
                                        <p:tgtEl>
                                          <p:spTgt spid="103426">
                                            <p:txEl>
                                              <p:charRg st="13" end="6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03426">
                                            <p:txEl>
                                              <p:charRg st="65" end="95"/>
                                            </p:txEl>
                                          </p:spTgt>
                                        </p:tgtEl>
                                        <p:attrNameLst>
                                          <p:attrName>style.visibility</p:attrName>
                                        </p:attrNameLst>
                                      </p:cBhvr>
                                      <p:to>
                                        <p:strVal val="visible"/>
                                      </p:to>
                                    </p:set>
                                    <p:animEffect transition="in" filter="blinds(horizontal)">
                                      <p:cBhvr>
                                        <p:cTn id="13" dur="500"/>
                                        <p:tgtEl>
                                          <p:spTgt spid="103426">
                                            <p:txEl>
                                              <p:charRg st="65" end="9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03426">
                                            <p:txEl>
                                              <p:charRg st="95" end="159"/>
                                            </p:txEl>
                                          </p:spTgt>
                                        </p:tgtEl>
                                        <p:attrNameLst>
                                          <p:attrName>style.visibility</p:attrName>
                                        </p:attrNameLst>
                                      </p:cBhvr>
                                      <p:to>
                                        <p:strVal val="visible"/>
                                      </p:to>
                                    </p:set>
                                    <p:animEffect transition="in" filter="blinds(horizontal)">
                                      <p:cBhvr>
                                        <p:cTn id="16" dur="500"/>
                                        <p:tgtEl>
                                          <p:spTgt spid="103426">
                                            <p:txEl>
                                              <p:charRg st="95" end="159"/>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03426">
                                            <p:txEl>
                                              <p:charRg st="159" end="190"/>
                                            </p:txEl>
                                          </p:spTgt>
                                        </p:tgtEl>
                                        <p:attrNameLst>
                                          <p:attrName>style.visibility</p:attrName>
                                        </p:attrNameLst>
                                      </p:cBhvr>
                                      <p:to>
                                        <p:strVal val="visible"/>
                                      </p:to>
                                    </p:set>
                                    <p:animEffect transition="in" filter="blinds(horizontal)">
                                      <p:cBhvr>
                                        <p:cTn id="19" dur="500"/>
                                        <p:tgtEl>
                                          <p:spTgt spid="103426">
                                            <p:txEl>
                                              <p:charRg st="159" end="190"/>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03426">
                                            <p:txEl>
                                              <p:charRg st="190" end="254"/>
                                            </p:txEl>
                                          </p:spTgt>
                                        </p:tgtEl>
                                        <p:attrNameLst>
                                          <p:attrName>style.visibility</p:attrName>
                                        </p:attrNameLst>
                                      </p:cBhvr>
                                      <p:to>
                                        <p:strVal val="visible"/>
                                      </p:to>
                                    </p:set>
                                    <p:animEffect transition="in" filter="blinds(horizontal)">
                                      <p:cBhvr>
                                        <p:cTn id="22" dur="500"/>
                                        <p:tgtEl>
                                          <p:spTgt spid="103426">
                                            <p:txEl>
                                              <p:charRg st="190" end="25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3426">
                                            <p:txEl>
                                              <p:charRg st="254" end="263"/>
                                            </p:txEl>
                                          </p:spTgt>
                                        </p:tgtEl>
                                        <p:attrNameLst>
                                          <p:attrName>style.visibility</p:attrName>
                                        </p:attrNameLst>
                                      </p:cBhvr>
                                      <p:to>
                                        <p:strVal val="visible"/>
                                      </p:to>
                                    </p:set>
                                    <p:animEffect transition="in" filter="blinds(horizontal)">
                                      <p:cBhvr>
                                        <p:cTn id="27" dur="500"/>
                                        <p:tgtEl>
                                          <p:spTgt spid="103426">
                                            <p:txEl>
                                              <p:charRg st="254" end="263"/>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03426">
                                            <p:txEl>
                                              <p:charRg st="263" end="301"/>
                                            </p:txEl>
                                          </p:spTgt>
                                        </p:tgtEl>
                                        <p:attrNameLst>
                                          <p:attrName>style.visibility</p:attrName>
                                        </p:attrNameLst>
                                      </p:cBhvr>
                                      <p:to>
                                        <p:strVal val="visible"/>
                                      </p:to>
                                    </p:set>
                                    <p:animEffect transition="in" filter="blinds(horizontal)">
                                      <p:cBhvr>
                                        <p:cTn id="30" dur="500"/>
                                        <p:tgtEl>
                                          <p:spTgt spid="103426">
                                            <p:txEl>
                                              <p:charRg st="263" end="301"/>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103426">
                                            <p:txEl>
                                              <p:charRg st="301" end="353"/>
                                            </p:txEl>
                                          </p:spTgt>
                                        </p:tgtEl>
                                        <p:attrNameLst>
                                          <p:attrName>style.visibility</p:attrName>
                                        </p:attrNameLst>
                                      </p:cBhvr>
                                      <p:to>
                                        <p:strVal val="visible"/>
                                      </p:to>
                                    </p:set>
                                    <p:animEffect transition="in" filter="blinds(horizontal)">
                                      <p:cBhvr>
                                        <p:cTn id="33" dur="500"/>
                                        <p:tgtEl>
                                          <p:spTgt spid="103426">
                                            <p:txEl>
                                              <p:charRg st="301" end="35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03426">
                                            <p:txEl>
                                              <p:charRg st="353" end="377"/>
                                            </p:txEl>
                                          </p:spTgt>
                                        </p:tgtEl>
                                        <p:attrNameLst>
                                          <p:attrName>style.visibility</p:attrName>
                                        </p:attrNameLst>
                                      </p:cBhvr>
                                      <p:to>
                                        <p:strVal val="visible"/>
                                      </p:to>
                                    </p:set>
                                    <p:animEffect transition="in" filter="blinds(horizontal)">
                                      <p:cBhvr>
                                        <p:cTn id="38" dur="500"/>
                                        <p:tgtEl>
                                          <p:spTgt spid="103426">
                                            <p:txEl>
                                              <p:charRg st="353" end="377"/>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103426">
                                            <p:txEl>
                                              <p:charRg st="377" end="400"/>
                                            </p:txEl>
                                          </p:spTgt>
                                        </p:tgtEl>
                                        <p:attrNameLst>
                                          <p:attrName>style.visibility</p:attrName>
                                        </p:attrNameLst>
                                      </p:cBhvr>
                                      <p:to>
                                        <p:strVal val="visible"/>
                                      </p:to>
                                    </p:set>
                                    <p:animEffect transition="in" filter="blinds(horizontal)">
                                      <p:cBhvr>
                                        <p:cTn id="41" dur="500"/>
                                        <p:tgtEl>
                                          <p:spTgt spid="103426">
                                            <p:txEl>
                                              <p:charRg st="377" end="400"/>
                                            </p:txEl>
                                          </p:spTgt>
                                        </p:tgtEl>
                                      </p:cBhvr>
                                    </p:animEffect>
                                  </p:childTnLst>
                                </p:cTn>
                              </p:par>
                              <p:par>
                                <p:cTn id="42" presetID="3" presetClass="entr" presetSubtype="10" fill="hold" nodeType="withEffect">
                                  <p:stCondLst>
                                    <p:cond delay="0"/>
                                  </p:stCondLst>
                                  <p:childTnLst>
                                    <p:set>
                                      <p:cBhvr>
                                        <p:cTn id="43" dur="1" fill="hold">
                                          <p:stCondLst>
                                            <p:cond delay="0"/>
                                          </p:stCondLst>
                                        </p:cTn>
                                        <p:tgtEl>
                                          <p:spTgt spid="103426">
                                            <p:txEl>
                                              <p:charRg st="400" end="425"/>
                                            </p:txEl>
                                          </p:spTgt>
                                        </p:tgtEl>
                                        <p:attrNameLst>
                                          <p:attrName>style.visibility</p:attrName>
                                        </p:attrNameLst>
                                      </p:cBhvr>
                                      <p:to>
                                        <p:strVal val="visible"/>
                                      </p:to>
                                    </p:set>
                                    <p:animEffect transition="in" filter="blinds(horizontal)">
                                      <p:cBhvr>
                                        <p:cTn id="44" dur="500"/>
                                        <p:tgtEl>
                                          <p:spTgt spid="103426">
                                            <p:txEl>
                                              <p:charRg st="400" end="425"/>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03426">
                                            <p:txEl>
                                              <p:charRg st="425" end="448"/>
                                            </p:txEl>
                                          </p:spTgt>
                                        </p:tgtEl>
                                        <p:attrNameLst>
                                          <p:attrName>style.visibility</p:attrName>
                                        </p:attrNameLst>
                                      </p:cBhvr>
                                      <p:to>
                                        <p:strVal val="visible"/>
                                      </p:to>
                                    </p:set>
                                    <p:animEffect transition="in" filter="blinds(horizontal)">
                                      <p:cBhvr>
                                        <p:cTn id="47" dur="500"/>
                                        <p:tgtEl>
                                          <p:spTgt spid="103426">
                                            <p:txEl>
                                              <p:charRg st="425" end="448"/>
                                            </p:txEl>
                                          </p:spTgt>
                                        </p:tgtEl>
                                      </p:cBhvr>
                                    </p:animEffect>
                                  </p:childTnLst>
                                </p:cTn>
                              </p:par>
                              <p:par>
                                <p:cTn id="48" presetID="3" presetClass="entr" presetSubtype="10" fill="hold" nodeType="withEffect">
                                  <p:stCondLst>
                                    <p:cond delay="0"/>
                                  </p:stCondLst>
                                  <p:childTnLst>
                                    <p:set>
                                      <p:cBhvr>
                                        <p:cTn id="49" dur="1" fill="hold">
                                          <p:stCondLst>
                                            <p:cond delay="0"/>
                                          </p:stCondLst>
                                        </p:cTn>
                                        <p:tgtEl>
                                          <p:spTgt spid="103426">
                                            <p:txEl>
                                              <p:charRg st="448" end="474"/>
                                            </p:txEl>
                                          </p:spTgt>
                                        </p:tgtEl>
                                        <p:attrNameLst>
                                          <p:attrName>style.visibility</p:attrName>
                                        </p:attrNameLst>
                                      </p:cBhvr>
                                      <p:to>
                                        <p:strVal val="visible"/>
                                      </p:to>
                                    </p:set>
                                    <p:animEffect transition="in" filter="blinds(horizontal)">
                                      <p:cBhvr>
                                        <p:cTn id="50" dur="500"/>
                                        <p:tgtEl>
                                          <p:spTgt spid="103426">
                                            <p:txEl>
                                              <p:charRg st="448" end="474"/>
                                            </p:txEl>
                                          </p:spTgt>
                                        </p:tgtEl>
                                      </p:cBhvr>
                                    </p:animEffect>
                                  </p:childTnLst>
                                </p:cTn>
                              </p:par>
                              <p:par>
                                <p:cTn id="51" presetID="3" presetClass="entr" presetSubtype="10" fill="hold" nodeType="withEffect">
                                  <p:stCondLst>
                                    <p:cond delay="0"/>
                                  </p:stCondLst>
                                  <p:childTnLst>
                                    <p:set>
                                      <p:cBhvr>
                                        <p:cTn id="52" dur="1" fill="hold">
                                          <p:stCondLst>
                                            <p:cond delay="0"/>
                                          </p:stCondLst>
                                        </p:cTn>
                                        <p:tgtEl>
                                          <p:spTgt spid="103426">
                                            <p:txEl>
                                              <p:charRg st="474" end="497"/>
                                            </p:txEl>
                                          </p:spTgt>
                                        </p:tgtEl>
                                        <p:attrNameLst>
                                          <p:attrName>style.visibility</p:attrName>
                                        </p:attrNameLst>
                                      </p:cBhvr>
                                      <p:to>
                                        <p:strVal val="visible"/>
                                      </p:to>
                                    </p:set>
                                    <p:animEffect transition="in" filter="blinds(horizontal)">
                                      <p:cBhvr>
                                        <p:cTn id="53" dur="500"/>
                                        <p:tgtEl>
                                          <p:spTgt spid="103426">
                                            <p:txEl>
                                              <p:charRg st="474" end="497"/>
                                            </p:txEl>
                                          </p:spTgt>
                                        </p:tgtEl>
                                      </p:cBhvr>
                                    </p:animEffect>
                                  </p:childTnLst>
                                </p:cTn>
                              </p:par>
                              <p:par>
                                <p:cTn id="54" presetID="3" presetClass="entr" presetSubtype="10" fill="hold" nodeType="withEffect">
                                  <p:stCondLst>
                                    <p:cond delay="0"/>
                                  </p:stCondLst>
                                  <p:childTnLst>
                                    <p:set>
                                      <p:cBhvr>
                                        <p:cTn id="55" dur="1" fill="hold">
                                          <p:stCondLst>
                                            <p:cond delay="0"/>
                                          </p:stCondLst>
                                        </p:cTn>
                                        <p:tgtEl>
                                          <p:spTgt spid="103426">
                                            <p:txEl>
                                              <p:charRg st="497" end="521"/>
                                            </p:txEl>
                                          </p:spTgt>
                                        </p:tgtEl>
                                        <p:attrNameLst>
                                          <p:attrName>style.visibility</p:attrName>
                                        </p:attrNameLst>
                                      </p:cBhvr>
                                      <p:to>
                                        <p:strVal val="visible"/>
                                      </p:to>
                                    </p:set>
                                    <p:animEffect transition="in" filter="blinds(horizontal)">
                                      <p:cBhvr>
                                        <p:cTn id="56" dur="500"/>
                                        <p:tgtEl>
                                          <p:spTgt spid="103426">
                                            <p:txEl>
                                              <p:charRg st="497" end="521"/>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103426">
                                            <p:txEl>
                                              <p:charRg st="521" end="546"/>
                                            </p:txEl>
                                          </p:spTgt>
                                        </p:tgtEl>
                                        <p:attrNameLst>
                                          <p:attrName>style.visibility</p:attrName>
                                        </p:attrNameLst>
                                      </p:cBhvr>
                                      <p:to>
                                        <p:strVal val="visible"/>
                                      </p:to>
                                    </p:set>
                                    <p:animEffect transition="in" filter="blinds(horizontal)">
                                      <p:cBhvr>
                                        <p:cTn id="59" dur="500"/>
                                        <p:tgtEl>
                                          <p:spTgt spid="103426">
                                            <p:txEl>
                                              <p:charRg st="521" end="546"/>
                                            </p:txEl>
                                          </p:spTgt>
                                        </p:tgtEl>
                                      </p:cBhvr>
                                    </p:animEffect>
                                  </p:childTnLst>
                                </p:cTn>
                              </p:par>
                              <p:par>
                                <p:cTn id="60" presetID="3" presetClass="entr" presetSubtype="10" fill="hold" nodeType="withEffect">
                                  <p:stCondLst>
                                    <p:cond delay="0"/>
                                  </p:stCondLst>
                                  <p:childTnLst>
                                    <p:set>
                                      <p:cBhvr>
                                        <p:cTn id="61" dur="1" fill="hold">
                                          <p:stCondLst>
                                            <p:cond delay="0"/>
                                          </p:stCondLst>
                                        </p:cTn>
                                        <p:tgtEl>
                                          <p:spTgt spid="103426">
                                            <p:txEl>
                                              <p:charRg st="546" end="548"/>
                                            </p:txEl>
                                          </p:spTgt>
                                        </p:tgtEl>
                                        <p:attrNameLst>
                                          <p:attrName>style.visibility</p:attrName>
                                        </p:attrNameLst>
                                      </p:cBhvr>
                                      <p:to>
                                        <p:strVal val="visible"/>
                                      </p:to>
                                    </p:set>
                                    <p:animEffect transition="in" filter="blinds(horizontal)">
                                      <p:cBhvr>
                                        <p:cTn id="62" dur="500"/>
                                        <p:tgtEl>
                                          <p:spTgt spid="103426">
                                            <p:txEl>
                                              <p:charRg st="546" end="54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571500" y="0"/>
            <a:ext cx="6726238" cy="649922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stStyle>
          <a:p>
            <a:pPr marL="0" lvl="0" indent="0" eaLnBrk="1" hangingPunct="1">
              <a:lnSpc>
                <a:spcPct val="110000"/>
              </a:lnSpc>
              <a:spcBef>
                <a:spcPct val="0"/>
              </a:spcBef>
              <a:buClrTx/>
              <a:buSzTx/>
              <a:buFontTx/>
              <a:buNone/>
            </a:pPr>
            <a:endParaRPr lang="zh-CN" altLang="en-US" sz="2000" dirty="0"/>
          </a:p>
          <a:p>
            <a:pPr marL="0" lvl="0" indent="0" eaLnBrk="1" hangingPunct="1">
              <a:lnSpc>
                <a:spcPct val="110000"/>
              </a:lnSpc>
              <a:spcBef>
                <a:spcPct val="0"/>
              </a:spcBef>
              <a:buClrTx/>
              <a:buSzTx/>
              <a:buFontTx/>
              <a:buNone/>
            </a:pPr>
            <a:r>
              <a:rPr lang="en-US" altLang="zh-CN" sz="2000" dirty="0"/>
              <a:t>class  Base</a:t>
            </a:r>
            <a:endParaRPr lang="en-US" altLang="zh-CN" sz="2000" dirty="0"/>
          </a:p>
          <a:p>
            <a:pPr marL="0" lvl="0" indent="0" eaLnBrk="1" hangingPunct="1">
              <a:lnSpc>
                <a:spcPct val="110000"/>
              </a:lnSpc>
              <a:spcBef>
                <a:spcPct val="0"/>
              </a:spcBef>
              <a:buClrTx/>
              <a:buSzTx/>
              <a:buFontTx/>
              <a:buNone/>
            </a:pPr>
            <a:r>
              <a:rPr lang="en-US" altLang="zh-CN" sz="2000" dirty="0"/>
              <a:t>{ public : void  who ( ) { cout &lt;&lt; “base\n” ; } } ;</a:t>
            </a:r>
            <a:endParaRPr lang="en-US" altLang="zh-CN" sz="2000" dirty="0"/>
          </a:p>
          <a:p>
            <a:pPr marL="0" lvl="0" indent="0" eaLnBrk="1" hangingPunct="1">
              <a:lnSpc>
                <a:spcPct val="110000"/>
              </a:lnSpc>
              <a:spcBef>
                <a:spcPct val="0"/>
              </a:spcBef>
              <a:buClrTx/>
              <a:buSzTx/>
              <a:buFontTx/>
              <a:buNone/>
            </a:pPr>
            <a:r>
              <a:rPr lang="en-US" altLang="zh-CN" sz="2000" dirty="0"/>
              <a:t>class  first_d : public  Base</a:t>
            </a:r>
            <a:endParaRPr lang="en-US" altLang="zh-CN" sz="2000" dirty="0"/>
          </a:p>
          <a:p>
            <a:pPr marL="0" lvl="0" indent="0" eaLnBrk="1" hangingPunct="1">
              <a:lnSpc>
                <a:spcPct val="110000"/>
              </a:lnSpc>
              <a:spcBef>
                <a:spcPct val="0"/>
              </a:spcBef>
              <a:buClrTx/>
              <a:buSzTx/>
              <a:buFontTx/>
              <a:buNone/>
            </a:pPr>
            <a:r>
              <a:rPr lang="en-US" altLang="zh-CN" sz="2000" dirty="0"/>
              <a:t>{ public : void  who ( ) { cout &lt;&lt; “First derivation\n” ; } } ;</a:t>
            </a:r>
            <a:endParaRPr lang="en-US" altLang="zh-CN" sz="2000" dirty="0"/>
          </a:p>
          <a:p>
            <a:pPr marL="0" lvl="0" indent="0" eaLnBrk="1" hangingPunct="1">
              <a:lnSpc>
                <a:spcPct val="110000"/>
              </a:lnSpc>
              <a:spcBef>
                <a:spcPct val="0"/>
              </a:spcBef>
              <a:buClrTx/>
              <a:buSzTx/>
              <a:buFontTx/>
              <a:buNone/>
            </a:pPr>
            <a:r>
              <a:rPr lang="en-US" altLang="zh-CN" sz="2000" dirty="0"/>
              <a:t>class  second_d : public  Base</a:t>
            </a:r>
            <a:endParaRPr lang="en-US" altLang="zh-CN" sz="2000" dirty="0"/>
          </a:p>
          <a:p>
            <a:pPr marL="0" lvl="0" indent="0" eaLnBrk="1" hangingPunct="1">
              <a:lnSpc>
                <a:spcPct val="110000"/>
              </a:lnSpc>
              <a:spcBef>
                <a:spcPct val="0"/>
              </a:spcBef>
              <a:buClrTx/>
              <a:buSzTx/>
              <a:buFontTx/>
              <a:buNone/>
            </a:pPr>
            <a:r>
              <a:rPr lang="en-US" altLang="zh-CN" sz="2000" dirty="0"/>
              <a:t>{public : void  who ( ) { cout &lt;&lt; “Second derivation\n” ; } } ;</a:t>
            </a:r>
            <a:endParaRPr lang="en-US" altLang="zh-CN" sz="2000" dirty="0"/>
          </a:p>
          <a:p>
            <a:pPr marL="0" lvl="0" indent="0" eaLnBrk="1" hangingPunct="1">
              <a:lnSpc>
                <a:spcPct val="110000"/>
              </a:lnSpc>
              <a:spcBef>
                <a:spcPct val="0"/>
              </a:spcBef>
              <a:buClrTx/>
              <a:buSzTx/>
              <a:buFontTx/>
              <a:buNone/>
            </a:pPr>
            <a:r>
              <a:rPr lang="en-US" altLang="zh-CN" sz="2000" dirty="0"/>
              <a:t>main ( )</a:t>
            </a:r>
            <a:endParaRPr lang="en-US" altLang="zh-CN" sz="2000" dirty="0"/>
          </a:p>
          <a:p>
            <a:pPr marL="0" lvl="0" indent="0" eaLnBrk="1" hangingPunct="1">
              <a:lnSpc>
                <a:spcPct val="110000"/>
              </a:lnSpc>
              <a:spcBef>
                <a:spcPct val="0"/>
              </a:spcBef>
              <a:buClrTx/>
              <a:buSzTx/>
              <a:buFontTx/>
              <a:buNone/>
            </a:pPr>
            <a:r>
              <a:rPr lang="en-US" altLang="zh-CN" sz="2000" dirty="0"/>
              <a:t>{ Base  base_obj ;        Base  * p ;</a:t>
            </a:r>
            <a:endParaRPr lang="en-US" altLang="zh-CN" sz="2000" dirty="0"/>
          </a:p>
          <a:p>
            <a:pPr marL="0" lvl="0" indent="0" eaLnBrk="1" hangingPunct="1">
              <a:lnSpc>
                <a:spcPct val="110000"/>
              </a:lnSpc>
              <a:spcBef>
                <a:spcPct val="0"/>
              </a:spcBef>
              <a:buClrTx/>
              <a:buSzTx/>
              <a:buFontTx/>
              <a:buNone/>
            </a:pPr>
            <a:r>
              <a:rPr lang="en-US" altLang="zh-CN" sz="2000" dirty="0"/>
              <a:t>  first_d   first_obj ;      second_d   second_obj;</a:t>
            </a:r>
            <a:endParaRPr lang="en-US" altLang="zh-CN" sz="2000" dirty="0"/>
          </a:p>
          <a:p>
            <a:pPr marL="0" lvl="0" indent="0" eaLnBrk="1" hangingPunct="1">
              <a:lnSpc>
                <a:spcPct val="110000"/>
              </a:lnSpc>
              <a:spcBef>
                <a:spcPct val="0"/>
              </a:spcBef>
              <a:buClrTx/>
              <a:buSzTx/>
              <a:buFontTx/>
              <a:buNone/>
            </a:pPr>
            <a:r>
              <a:rPr lang="en-US" altLang="zh-CN" sz="2000" dirty="0"/>
              <a:t>  p = &amp; base_obj ;	// 1</a:t>
            </a:r>
            <a:endParaRPr lang="en-US" altLang="zh-CN" sz="2000" dirty="0"/>
          </a:p>
          <a:p>
            <a:pPr marL="0" lvl="0" indent="0" eaLnBrk="1" hangingPunct="1">
              <a:lnSpc>
                <a:spcPct val="110000"/>
              </a:lnSpc>
              <a:spcBef>
                <a:spcPct val="0"/>
              </a:spcBef>
              <a:buClrTx/>
              <a:buSzTx/>
              <a:buFontTx/>
              <a:buNone/>
            </a:pPr>
            <a:r>
              <a:rPr lang="en-US" altLang="zh-CN" sz="2000" dirty="0"/>
              <a:t>  p -&gt; who ( ) ;		// 2</a:t>
            </a:r>
            <a:endParaRPr lang="en-US" altLang="zh-CN" sz="2000" dirty="0"/>
          </a:p>
          <a:p>
            <a:pPr marL="0" lvl="0" indent="0" eaLnBrk="1" hangingPunct="1">
              <a:lnSpc>
                <a:spcPct val="110000"/>
              </a:lnSpc>
              <a:spcBef>
                <a:spcPct val="0"/>
              </a:spcBef>
              <a:buClrTx/>
              <a:buSzTx/>
              <a:buFontTx/>
              <a:buNone/>
            </a:pPr>
            <a:r>
              <a:rPr lang="en-US" altLang="zh-CN" sz="2000" dirty="0"/>
              <a:t>  p = &amp; first_obj ;	// 3</a:t>
            </a:r>
            <a:endParaRPr lang="en-US" altLang="zh-CN" sz="2000" dirty="0"/>
          </a:p>
          <a:p>
            <a:pPr marL="0" lvl="0" indent="0" eaLnBrk="1" hangingPunct="1">
              <a:lnSpc>
                <a:spcPct val="110000"/>
              </a:lnSpc>
              <a:spcBef>
                <a:spcPct val="0"/>
              </a:spcBef>
              <a:buClrTx/>
              <a:buSzTx/>
              <a:buFontTx/>
              <a:buNone/>
            </a:pPr>
            <a:r>
              <a:rPr lang="en-US" altLang="zh-CN" sz="2000" dirty="0"/>
              <a:t>  p -&gt; who ( ) ;		// 4</a:t>
            </a:r>
            <a:endParaRPr lang="en-US" altLang="zh-CN" sz="2000" dirty="0"/>
          </a:p>
          <a:p>
            <a:pPr marL="0" lvl="0" indent="0" eaLnBrk="1" hangingPunct="1">
              <a:lnSpc>
                <a:spcPct val="110000"/>
              </a:lnSpc>
              <a:spcBef>
                <a:spcPct val="0"/>
              </a:spcBef>
              <a:buClrTx/>
              <a:buSzTx/>
              <a:buFontTx/>
              <a:buNone/>
            </a:pPr>
            <a:r>
              <a:rPr lang="en-US" altLang="zh-CN" sz="2000" dirty="0"/>
              <a:t>  p = &amp; second_obj ;	// 5</a:t>
            </a:r>
            <a:endParaRPr lang="en-US" altLang="zh-CN" sz="2000" dirty="0"/>
          </a:p>
          <a:p>
            <a:pPr marL="0" lvl="0" indent="0" eaLnBrk="1" hangingPunct="1">
              <a:lnSpc>
                <a:spcPct val="110000"/>
              </a:lnSpc>
              <a:spcBef>
                <a:spcPct val="0"/>
              </a:spcBef>
              <a:buClrTx/>
              <a:buSzTx/>
              <a:buFontTx/>
              <a:buNone/>
            </a:pPr>
            <a:r>
              <a:rPr lang="en-US" altLang="zh-CN" sz="2000" dirty="0"/>
              <a:t>  p -&gt; who ( ) ;		// 6</a:t>
            </a:r>
            <a:endParaRPr lang="en-US" altLang="zh-CN" sz="2000" dirty="0"/>
          </a:p>
          <a:p>
            <a:pPr marL="0" lvl="0" indent="0" eaLnBrk="1" hangingPunct="1">
              <a:lnSpc>
                <a:spcPct val="110000"/>
              </a:lnSpc>
              <a:spcBef>
                <a:spcPct val="0"/>
              </a:spcBef>
              <a:buClrTx/>
              <a:buSzTx/>
              <a:buFontTx/>
              <a:buNone/>
            </a:pPr>
            <a:r>
              <a:rPr lang="en-US" altLang="zh-CN" sz="2000" dirty="0"/>
              <a:t>  first_obj . who ( ) ;</a:t>
            </a:r>
            <a:endParaRPr lang="en-US" altLang="zh-CN" sz="2000" dirty="0"/>
          </a:p>
          <a:p>
            <a:pPr marL="0" lvl="0" indent="0" eaLnBrk="1" hangingPunct="1">
              <a:lnSpc>
                <a:spcPct val="110000"/>
              </a:lnSpc>
              <a:spcBef>
                <a:spcPct val="0"/>
              </a:spcBef>
              <a:buClrTx/>
              <a:buSzTx/>
              <a:buFontTx/>
              <a:buNone/>
            </a:pPr>
            <a:r>
              <a:rPr lang="en-US" altLang="zh-CN" sz="2000" dirty="0"/>
              <a:t>  second_obj . who ( ) ;</a:t>
            </a:r>
            <a:endParaRPr lang="en-US" altLang="zh-CN" sz="2000" dirty="0"/>
          </a:p>
          <a:p>
            <a:pPr marL="0" lvl="0" indent="0" eaLnBrk="1" hangingPunct="1">
              <a:lnSpc>
                <a:spcPct val="110000"/>
              </a:lnSpc>
              <a:spcBef>
                <a:spcPct val="0"/>
              </a:spcBef>
              <a:buClrTx/>
              <a:buSzTx/>
              <a:buFontTx/>
              <a:buNone/>
            </a:pPr>
            <a:r>
              <a:rPr lang="en-US" altLang="zh-CN" sz="2000" dirty="0"/>
              <a:t>}</a:t>
            </a:r>
            <a:endParaRPr lang="en-US" altLang="zh-CN" sz="2000" dirty="0"/>
          </a:p>
        </p:txBody>
      </p:sp>
      <p:sp>
        <p:nvSpPr>
          <p:cNvPr id="6" name="AutoShape 6"/>
          <p:cNvSpPr>
            <a:spLocks noChangeArrowheads="1"/>
          </p:cNvSpPr>
          <p:nvPr/>
        </p:nvSpPr>
        <p:spPr bwMode="auto">
          <a:xfrm>
            <a:off x="4800600" y="1447800"/>
            <a:ext cx="4284663" cy="4876800"/>
          </a:xfrm>
          <a:prstGeom prst="verticalScroll">
            <a:avLst>
              <a:gd name="adj" fmla="val 7917"/>
            </a:avLst>
          </a:prstGeom>
          <a:gradFill rotWithShape="0">
            <a:gsLst>
              <a:gs pos="0">
                <a:srgbClr val="FFFFFF"/>
              </a:gs>
              <a:gs pos="100000">
                <a:srgbClr val="FFFFCC"/>
              </a:gs>
            </a:gsLst>
            <a:lin ang="5400000" scaled="1"/>
          </a:gradFill>
          <a:ln w="9525">
            <a:solidFill>
              <a:schemeClr val="tx1"/>
            </a:solidFill>
            <a:round/>
          </a:ln>
          <a:effectLst>
            <a:outerShdw dist="45791" dir="19578596" algn="ctr" rotWithShape="0">
              <a:srgbClr val="808080"/>
            </a:outerShdw>
          </a:effectLst>
        </p:spPr>
        <p:txBody>
          <a:bodyPr wrap="none" anchor="ctr"/>
          <a:lstStyle/>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Using pointer to base class p</a:t>
            </a:r>
            <a:r>
              <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no matter p  refer to base class </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object or derived class object, </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p-&gt;who ( )  always executes</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the function defined in the base </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class.</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To execute different version of</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the functions, we need to use</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objects explicitly:</a:t>
            </a:r>
            <a:endPar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zh-CN" altLang="en-US"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first_obj</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 who ( ) ;</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30000"/>
              </a:lnSpc>
              <a:spcBef>
                <a:spcPct val="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zh-CN"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err="1">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second_obj</a:t>
            </a:r>
            <a:r>
              <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rPr>
              <a:t> . who ( ) ;</a:t>
            </a:r>
            <a:endParaRPr kumimoji="1" lang="en-US" altLang="zh-CN" sz="2000" b="0" i="0" u="none" strike="noStrike" kern="1200" cap="none" spc="0" normalizeH="0" baseline="0" noProof="0" dirty="0">
              <a:ln>
                <a:noFill/>
              </a:ln>
              <a:solidFill>
                <a:schemeClr val="tx1"/>
              </a:solidFill>
              <a:effectLst>
                <a:outerShdw blurRad="38100" dist="38100" dir="2700000" algn="tl">
                  <a:srgbClr val="FFFFFF"/>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sld>
</file>

<file path=ppt/tags/tag1.xml><?xml version="1.0" encoding="utf-8"?>
<p:tagLst xmlns:p="http://schemas.openxmlformats.org/presentationml/2006/main">
  <p:tag name="commondata" val="eyJoZGlkIjoiNzQ3YzYyN2FjYWY5NjgxMmEzMjZhM2E2NjM0MDE0ZmM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13987</Words>
  <Application>WPS 演示</Application>
  <PresentationFormat>全屏显示(4:3)</PresentationFormat>
  <Paragraphs>577</Paragraphs>
  <Slides>27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27</vt:i4>
      </vt:variant>
    </vt:vector>
  </HeadingPairs>
  <TitlesOfParts>
    <vt:vector size="43" baseType="lpstr">
      <vt:lpstr>Arial</vt:lpstr>
      <vt:lpstr>宋体</vt:lpstr>
      <vt:lpstr>Wingdings</vt:lpstr>
      <vt:lpstr>Arial Black</vt:lpstr>
      <vt:lpstr>Times New Roman</vt:lpstr>
      <vt:lpstr>Verdana</vt:lpstr>
      <vt:lpstr>黑体</vt:lpstr>
      <vt:lpstr>微软雅黑</vt:lpstr>
      <vt:lpstr>Arial Unicode MS</vt:lpstr>
      <vt:lpstr>Calibri</vt:lpstr>
      <vt:lpstr>Lucida Sans Unicode</vt:lpstr>
      <vt:lpstr>楷体_GB2312</vt:lpstr>
      <vt:lpstr>新宋体</vt:lpstr>
      <vt:lpstr>隶书</vt:lpstr>
      <vt:lpstr>Symbol</vt:lpstr>
      <vt:lpstr>Pixel</vt:lpstr>
      <vt:lpstr>Chapter 9</vt:lpstr>
      <vt:lpstr>Polymorphism（多态性）</vt:lpstr>
      <vt:lpstr>PowerPoint 演示文稿</vt:lpstr>
      <vt:lpstr>Polymorphism and Binding</vt:lpstr>
      <vt:lpstr>PowerPoint 演示文稿</vt:lpstr>
      <vt:lpstr>PowerPoint 演示文稿</vt:lpstr>
      <vt:lpstr>PowerPoint 演示文稿</vt:lpstr>
      <vt:lpstr>PowerPoint 演示文稿</vt:lpstr>
      <vt:lpstr>PowerPoint 演示文稿</vt:lpstr>
      <vt:lpstr>PowerPoint 演示文稿</vt:lpstr>
      <vt:lpstr>Virtual Function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Virtual destructor </vt:lpstr>
      <vt:lpstr>PowerPoint 演示文稿</vt:lpstr>
      <vt:lpstr>Pure Virtual Function</vt:lpstr>
      <vt:lpstr>PowerPoint 演示文稿</vt:lpstr>
      <vt:lpstr>PowerPoint 演示文稿</vt:lpstr>
      <vt:lpstr>PowerPoint 演示文稿</vt:lpstr>
      <vt:lpstr>PowerPoint 演示文稿</vt:lpstr>
      <vt:lpstr>PowerPoint 演示文稿</vt:lpstr>
      <vt:lpstr>PowerPoint 演示文稿</vt:lpstr>
    </vt:vector>
  </TitlesOfParts>
  <Company>CSG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 and Destructors</dc:title>
  <dc:creator>YuChang</dc:creator>
  <cp:lastModifiedBy>Yan</cp:lastModifiedBy>
  <cp:revision>171</cp:revision>
  <dcterms:created xsi:type="dcterms:W3CDTF">2012-10-06T02:20:00Z</dcterms:created>
  <dcterms:modified xsi:type="dcterms:W3CDTF">2024-05-11T03:16:36Z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8E549050256C4A25B09A70A9C4F94286_12</vt:lpwstr>
  </property>
  <property fmtid="{D5CDD505-2E9C-101B-9397-08002B2CF9AE}" pid="3" name="KSOProductBuildVer">
    <vt:lpwstr>2052-12.1.0.16729</vt:lpwstr>
  </property>
</Properties>
</file>