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tmp" ContentType="image/p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13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4" r:id="rId2"/>
    <p:sldMasterId id="2147483686" r:id="rId3"/>
    <p:sldMasterId id="2147483700" r:id="rId4"/>
  </p:sldMasterIdLst>
  <p:notesMasterIdLst>
    <p:notesMasterId r:id="rId84"/>
  </p:notesMasterIdLst>
  <p:handoutMasterIdLst>
    <p:handoutMasterId r:id="rId85"/>
  </p:handoutMasterIdLst>
  <p:sldIdLst>
    <p:sldId id="256" r:id="rId5"/>
    <p:sldId id="1031" r:id="rId6"/>
    <p:sldId id="928" r:id="rId7"/>
    <p:sldId id="932" r:id="rId8"/>
    <p:sldId id="931" r:id="rId9"/>
    <p:sldId id="933" r:id="rId10"/>
    <p:sldId id="934" r:id="rId11"/>
    <p:sldId id="269" r:id="rId12"/>
    <p:sldId id="1053" r:id="rId13"/>
    <p:sldId id="1054" r:id="rId14"/>
    <p:sldId id="968" r:id="rId15"/>
    <p:sldId id="969" r:id="rId16"/>
    <p:sldId id="970" r:id="rId17"/>
    <p:sldId id="271" r:id="rId18"/>
    <p:sldId id="583" r:id="rId19"/>
    <p:sldId id="1062" r:id="rId20"/>
    <p:sldId id="924" r:id="rId21"/>
    <p:sldId id="1055" r:id="rId22"/>
    <p:sldId id="1063" r:id="rId23"/>
    <p:sldId id="972" r:id="rId24"/>
    <p:sldId id="971" r:id="rId25"/>
    <p:sldId id="973" r:id="rId26"/>
    <p:sldId id="974" r:id="rId27"/>
    <p:sldId id="272" r:id="rId28"/>
    <p:sldId id="274" r:id="rId29"/>
    <p:sldId id="313" r:id="rId30"/>
    <p:sldId id="1056" r:id="rId31"/>
    <p:sldId id="1036" r:id="rId32"/>
    <p:sldId id="277" r:id="rId33"/>
    <p:sldId id="278" r:id="rId34"/>
    <p:sldId id="975" r:id="rId35"/>
    <p:sldId id="279" r:id="rId36"/>
    <p:sldId id="280" r:id="rId37"/>
    <p:sldId id="282" r:id="rId38"/>
    <p:sldId id="1064" r:id="rId39"/>
    <p:sldId id="281" r:id="rId40"/>
    <p:sldId id="308" r:id="rId41"/>
    <p:sldId id="283" r:id="rId42"/>
    <p:sldId id="284" r:id="rId43"/>
    <p:sldId id="976" r:id="rId44"/>
    <p:sldId id="1038" r:id="rId45"/>
    <p:sldId id="1039" r:id="rId46"/>
    <p:sldId id="1040" r:id="rId47"/>
    <p:sldId id="1041" r:id="rId48"/>
    <p:sldId id="1042" r:id="rId49"/>
    <p:sldId id="1043" r:id="rId50"/>
    <p:sldId id="286" r:id="rId51"/>
    <p:sldId id="978" r:id="rId52"/>
    <p:sldId id="977" r:id="rId53"/>
    <p:sldId id="1044" r:id="rId54"/>
    <p:sldId id="327" r:id="rId55"/>
    <p:sldId id="287" r:id="rId56"/>
    <p:sldId id="288" r:id="rId57"/>
    <p:sldId id="1045" r:id="rId58"/>
    <p:sldId id="1046" r:id="rId59"/>
    <p:sldId id="1047" r:id="rId60"/>
    <p:sldId id="600" r:id="rId61"/>
    <p:sldId id="539" r:id="rId62"/>
    <p:sldId id="1052" r:id="rId63"/>
    <p:sldId id="1069" r:id="rId64"/>
    <p:sldId id="292" r:id="rId65"/>
    <p:sldId id="1068" r:id="rId66"/>
    <p:sldId id="601" r:id="rId67"/>
    <p:sldId id="328" r:id="rId68"/>
    <p:sldId id="1065" r:id="rId69"/>
    <p:sldId id="1050" r:id="rId70"/>
    <p:sldId id="1066" r:id="rId71"/>
    <p:sldId id="537" r:id="rId72"/>
    <p:sldId id="538" r:id="rId73"/>
    <p:sldId id="540" r:id="rId74"/>
    <p:sldId id="1051" r:id="rId75"/>
    <p:sldId id="310" r:id="rId76"/>
    <p:sldId id="1057" r:id="rId77"/>
    <p:sldId id="1059" r:id="rId78"/>
    <p:sldId id="1058" r:id="rId79"/>
    <p:sldId id="1060" r:id="rId80"/>
    <p:sldId id="1061" r:id="rId81"/>
    <p:sldId id="312" r:id="rId82"/>
    <p:sldId id="300"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64">
          <p15:clr>
            <a:srgbClr val="A4A3A4"/>
          </p15:clr>
        </p15:guide>
        <p15:guide id="2" orient="horz" pos="1392">
          <p15:clr>
            <a:srgbClr val="A4A3A4"/>
          </p15:clr>
        </p15:guide>
        <p15:guide id="3" pos="2866">
          <p15:clr>
            <a:srgbClr val="A4A3A4"/>
          </p15:clr>
        </p15:guide>
        <p15:guide id="4" pos="1920">
          <p15:clr>
            <a:srgbClr val="A4A3A4"/>
          </p15:clr>
        </p15:guide>
        <p15:guide id="5" pos="421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verick Woo" initials="mav" lastIdx="1" clrIdx="0"/>
  <p:cmAuthor id="1" name="zhe4" initials="z" lastIdx="1" clrIdx="1">
    <p:extLst>
      <p:ext uri="{19B8F6BF-5375-455C-9EA6-DF929625EA0E}">
        <p15:presenceInfo xmlns:p15="http://schemas.microsoft.com/office/powerpoint/2012/main" userId="zhe4"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990000"/>
    <a:srgbClr val="FC5C8B"/>
    <a:srgbClr val="FF3300"/>
    <a:srgbClr val="0080FF"/>
    <a:srgbClr val="3F5842"/>
    <a:srgbClr val="595A5A"/>
    <a:srgbClr val="A32D1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39" autoAdjust="0"/>
    <p:restoredTop sz="77654" autoAdjust="0"/>
  </p:normalViewPr>
  <p:slideViewPr>
    <p:cSldViewPr snapToObjects="1">
      <p:cViewPr varScale="1">
        <p:scale>
          <a:sx n="52" d="100"/>
          <a:sy n="52" d="100"/>
        </p:scale>
        <p:origin x="1734" y="66"/>
      </p:cViewPr>
      <p:guideLst>
        <p:guide orient="horz" pos="3264"/>
        <p:guide orient="horz" pos="1392"/>
        <p:guide pos="2866"/>
        <p:guide pos="1920"/>
        <p:guide pos="4210"/>
      </p:guideLst>
    </p:cSldViewPr>
  </p:slideViewPr>
  <p:outlineViewPr>
    <p:cViewPr>
      <p:scale>
        <a:sx n="33" d="100"/>
        <a:sy n="33" d="100"/>
      </p:scale>
      <p:origin x="0" y="0"/>
    </p:cViewPr>
  </p:outlineViewPr>
  <p:notesTextViewPr>
    <p:cViewPr>
      <p:scale>
        <a:sx n="3" d="2"/>
        <a:sy n="3" d="2"/>
      </p:scale>
      <p:origin x="0" y="0"/>
    </p:cViewPr>
  </p:notesTextViewPr>
  <p:sorterViewPr>
    <p:cViewPr>
      <p:scale>
        <a:sx n="68" d="100"/>
        <a:sy n="68" d="100"/>
      </p:scale>
      <p:origin x="0" y="0"/>
    </p:cViewPr>
  </p:sorterViewPr>
  <p:notesViewPr>
    <p:cSldViewPr snapToGrid="0" snapToObjects="1">
      <p:cViewPr varScale="1">
        <p:scale>
          <a:sx n="90" d="100"/>
          <a:sy n="90" d="100"/>
        </p:scale>
        <p:origin x="-3472"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notesMaster" Target="notesMasters/notesMaster1.xml"/><Relationship Id="rId89"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tableStyles" Target="tableStyles.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presProps" Target="pres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281C90-955A-E944-AB32-466E55900D6A}" type="datetime1">
              <a:rPr lang="en-US" smtClean="0"/>
              <a:t>3/8/2023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2BF8D97-067E-974E-BD5D-FA8C0988A610}" type="slidenum">
              <a:rPr lang="en-US" smtClean="0"/>
              <a:t>‹#›</a:t>
            </a:fld>
            <a:endParaRPr lang="en-US"/>
          </a:p>
        </p:txBody>
      </p:sp>
    </p:spTree>
    <p:extLst>
      <p:ext uri="{BB962C8B-B14F-4D97-AF65-F5344CB8AC3E}">
        <p14:creationId xmlns:p14="http://schemas.microsoft.com/office/powerpoint/2010/main" val="25950919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9EA11A-7C1A-F544-A99B-661F38A45889}" type="datetime1">
              <a:rPr lang="en-US" smtClean="0"/>
              <a:t>3/8/2023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45A8A3-9FBB-431D-AAA8-BEEA360F5701}" type="slidenum">
              <a:rPr lang="en-US" smtClean="0"/>
              <a:t>‹#›</a:t>
            </a:fld>
            <a:endParaRPr lang="en-US"/>
          </a:p>
        </p:txBody>
      </p:sp>
    </p:spTree>
    <p:extLst>
      <p:ext uri="{BB962C8B-B14F-4D97-AF65-F5344CB8AC3E}">
        <p14:creationId xmlns:p14="http://schemas.microsoft.com/office/powerpoint/2010/main" val="329176642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1</a:t>
            </a:fld>
            <a:endParaRPr lang="en-US"/>
          </a:p>
        </p:txBody>
      </p:sp>
    </p:spTree>
    <p:extLst>
      <p:ext uri="{BB962C8B-B14F-4D97-AF65-F5344CB8AC3E}">
        <p14:creationId xmlns:p14="http://schemas.microsoft.com/office/powerpoint/2010/main" val="3544013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a:lstStyle/>
          <a:p>
            <a:pPr marL="228600" indent="-228600">
              <a:buAutoNum type="arabicPeriod"/>
            </a:pPr>
            <a:r>
              <a:rPr lang="en-US" dirty="0">
                <a:latin typeface="Times New Roman" charset="0"/>
              </a:rPr>
              <a:t>An adversary sends two plaintext messages of equal length to the challenger and receives one encrypted message; semantic security means an adversary can’t distinguish which plaintext message was encrypted.</a:t>
            </a:r>
          </a:p>
        </p:txBody>
      </p:sp>
      <p:sp>
        <p:nvSpPr>
          <p:cNvPr id="123908" name="Slide Number Placeholder 5"/>
          <p:cNvSpPr>
            <a:spLocks noGrp="1"/>
          </p:cNvSpPr>
          <p:nvPr>
            <p:ph type="sldNum" sz="quarter" idx="5"/>
          </p:nvPr>
        </p:nvSpPr>
        <p:spPr>
          <a:noFill/>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defTabSz="914485" eaLnBrk="0" hangingPunct="0">
              <a:defRPr sz="2300">
                <a:solidFill>
                  <a:srgbClr val="FF3300"/>
                </a:solidFill>
                <a:latin typeface="Tahoma" charset="0"/>
                <a:ea typeface="ＭＳ Ｐゴシック" charset="0"/>
              </a:defRPr>
            </a:lvl1pPr>
            <a:lvl2pPr marL="702756" indent="-270291" defTabSz="914485" eaLnBrk="0" hangingPunct="0">
              <a:defRPr sz="2300">
                <a:solidFill>
                  <a:srgbClr val="FF3300"/>
                </a:solidFill>
                <a:latin typeface="Tahoma" charset="0"/>
                <a:ea typeface="ＭＳ Ｐゴシック" charset="0"/>
              </a:defRPr>
            </a:lvl2pPr>
            <a:lvl3pPr marL="1081164" indent="-216233" defTabSz="914485" eaLnBrk="0" hangingPunct="0">
              <a:defRPr sz="2300">
                <a:solidFill>
                  <a:srgbClr val="FF3300"/>
                </a:solidFill>
                <a:latin typeface="Tahoma" charset="0"/>
                <a:ea typeface="ＭＳ Ｐゴシック" charset="0"/>
              </a:defRPr>
            </a:lvl3pPr>
            <a:lvl4pPr marL="1513629" indent="-216233" defTabSz="914485" eaLnBrk="0" hangingPunct="0">
              <a:defRPr sz="2300">
                <a:solidFill>
                  <a:srgbClr val="FF3300"/>
                </a:solidFill>
                <a:latin typeface="Tahoma" charset="0"/>
                <a:ea typeface="ＭＳ Ｐゴシック" charset="0"/>
              </a:defRPr>
            </a:lvl4pPr>
            <a:lvl5pPr marL="1946095" indent="-216233" defTabSz="914485" eaLnBrk="0" hangingPunct="0">
              <a:defRPr sz="2300">
                <a:solidFill>
                  <a:srgbClr val="FF3300"/>
                </a:solidFill>
                <a:latin typeface="Tahoma" charset="0"/>
                <a:ea typeface="ＭＳ Ｐゴシック" charset="0"/>
              </a:defRPr>
            </a:lvl5pPr>
            <a:lvl6pPr marL="2378560" indent="-216233" algn="r" defTabSz="914485" eaLnBrk="0" fontAlgn="base" hangingPunct="0">
              <a:spcBef>
                <a:spcPct val="0"/>
              </a:spcBef>
              <a:spcAft>
                <a:spcPct val="0"/>
              </a:spcAft>
              <a:defRPr sz="2300">
                <a:solidFill>
                  <a:srgbClr val="FF3300"/>
                </a:solidFill>
                <a:latin typeface="Tahoma" charset="0"/>
                <a:ea typeface="ＭＳ Ｐゴシック" charset="0"/>
              </a:defRPr>
            </a:lvl6pPr>
            <a:lvl7pPr marL="2811026" indent="-216233" algn="r" defTabSz="914485" eaLnBrk="0" fontAlgn="base" hangingPunct="0">
              <a:spcBef>
                <a:spcPct val="0"/>
              </a:spcBef>
              <a:spcAft>
                <a:spcPct val="0"/>
              </a:spcAft>
              <a:defRPr sz="2300">
                <a:solidFill>
                  <a:srgbClr val="FF3300"/>
                </a:solidFill>
                <a:latin typeface="Tahoma" charset="0"/>
                <a:ea typeface="ＭＳ Ｐゴシック" charset="0"/>
              </a:defRPr>
            </a:lvl7pPr>
            <a:lvl8pPr marL="3243491" indent="-216233" algn="r" defTabSz="914485" eaLnBrk="0" fontAlgn="base" hangingPunct="0">
              <a:spcBef>
                <a:spcPct val="0"/>
              </a:spcBef>
              <a:spcAft>
                <a:spcPct val="0"/>
              </a:spcAft>
              <a:defRPr sz="2300">
                <a:solidFill>
                  <a:srgbClr val="FF3300"/>
                </a:solidFill>
                <a:latin typeface="Tahoma" charset="0"/>
                <a:ea typeface="ＭＳ Ｐゴシック" charset="0"/>
              </a:defRPr>
            </a:lvl8pPr>
            <a:lvl9pPr marL="3675957" indent="-216233" algn="r" defTabSz="914485" eaLnBrk="0" fontAlgn="base" hangingPunct="0">
              <a:spcBef>
                <a:spcPct val="0"/>
              </a:spcBef>
              <a:spcAft>
                <a:spcPct val="0"/>
              </a:spcAft>
              <a:defRPr sz="2300">
                <a:solidFill>
                  <a:srgbClr val="FF3300"/>
                </a:solidFill>
                <a:latin typeface="Tahoma" charset="0"/>
                <a:ea typeface="ＭＳ Ｐゴシック" charset="0"/>
              </a:defRPr>
            </a:lvl9pPr>
          </a:lstStyle>
          <a:p>
            <a:pPr marL="0" marR="0" lvl="0" indent="0" algn="r" defTabSz="914485" rtl="0" eaLnBrk="0" fontAlgn="auto" latinLnBrk="0" hangingPunct="0">
              <a:lnSpc>
                <a:spcPct val="100000"/>
              </a:lnSpc>
              <a:spcBef>
                <a:spcPts val="0"/>
              </a:spcBef>
              <a:spcAft>
                <a:spcPts val="0"/>
              </a:spcAft>
              <a:buClrTx/>
              <a:buSzTx/>
              <a:buFontTx/>
              <a:buNone/>
              <a:tabLst/>
              <a:defRPr/>
            </a:pPr>
            <a:fld id="{16D3AD84-26D0-F545-9FC3-5D83E72F1210}" type="slidenum">
              <a:rPr kumimoji="0" lang="en-US" sz="1200" b="0" i="0" u="none" strike="noStrike" kern="1200" cap="none" spc="0" normalizeH="0" baseline="0" noProof="0">
                <a:ln>
                  <a:noFill/>
                </a:ln>
                <a:solidFill>
                  <a:srgbClr val="4F81BD"/>
                </a:solidFill>
                <a:effectLst/>
                <a:uLnTx/>
                <a:uFillTx/>
                <a:latin typeface="Tahoma" charset="0"/>
                <a:ea typeface="ＭＳ Ｐゴシック" charset="0"/>
                <a:cs typeface="+mn-cs"/>
              </a:rPr>
              <a:pPr marL="0" marR="0" lvl="0" indent="0" algn="r" defTabSz="914485" rtl="0" eaLnBrk="0" fontAlgn="auto" latinLnBrk="0" hangingPunct="0">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srgbClr val="4F81BD"/>
              </a:solidFill>
              <a:effectLst/>
              <a:uLnTx/>
              <a:uFillTx/>
              <a:latin typeface="Tahoma" charset="0"/>
              <a:ea typeface="ＭＳ Ｐゴシック" charset="0"/>
              <a:cs typeface="+mn-cs"/>
            </a:endParaRPr>
          </a:p>
        </p:txBody>
      </p:sp>
    </p:spTree>
    <p:extLst>
      <p:ext uri="{BB962C8B-B14F-4D97-AF65-F5344CB8AC3E}">
        <p14:creationId xmlns:p14="http://schemas.microsoft.com/office/powerpoint/2010/main" val="453963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3155BC7-DA9E-D345-B79E-35FF663F00A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18228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Caesar Cipher (or Shift Cipher)</a:t>
            </a:r>
          </a:p>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3155BC7-DA9E-D345-B79E-35FF663F00A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58409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3155BC7-DA9E-D345-B79E-35FF663F00A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64050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14</a:t>
            </a:fld>
            <a:endParaRPr lang="en-US"/>
          </a:p>
        </p:txBody>
      </p:sp>
    </p:spTree>
    <p:extLst>
      <p:ext uri="{BB962C8B-B14F-4D97-AF65-F5344CB8AC3E}">
        <p14:creationId xmlns:p14="http://schemas.microsoft.com/office/powerpoint/2010/main" val="3209751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4876B367-B6F1-4DBA-BB01-4D7E1E5CC417}"/>
              </a:ext>
            </a:extLst>
          </p:cNvPr>
          <p:cNvSpPr>
            <a:spLocks noGrp="1" noRot="1" noChangeAspect="1" noChangeArrowheads="1" noTextEdit="1"/>
          </p:cNvSpPr>
          <p:nvPr>
            <p:ph type="sldImg"/>
          </p:nvPr>
        </p:nvSpPr>
        <p:spPr>
          <a:xfrm>
            <a:off x="1371600" y="1143000"/>
            <a:ext cx="4114800" cy="3086100"/>
          </a:xfrm>
          <a:ln/>
        </p:spPr>
      </p:sp>
      <p:sp>
        <p:nvSpPr>
          <p:cNvPr id="41987" name="备注占位符 2">
            <a:extLst>
              <a:ext uri="{FF2B5EF4-FFF2-40B4-BE49-F238E27FC236}">
                <a16:creationId xmlns:a16="http://schemas.microsoft.com/office/drawing/2014/main" id="{767F6DB3-5C89-4601-BFB8-9F712EDD70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41988" name="灯片编号占位符 3">
            <a:extLst>
              <a:ext uri="{FF2B5EF4-FFF2-40B4-BE49-F238E27FC236}">
                <a16:creationId xmlns:a16="http://schemas.microsoft.com/office/drawing/2014/main" id="{AE5A1D7F-783F-4312-B9C6-845B7E043B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6031A77-00E8-4041-B279-BEE2C9B526C9}"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661987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4876B367-B6F1-4DBA-BB01-4D7E1E5CC417}"/>
              </a:ext>
            </a:extLst>
          </p:cNvPr>
          <p:cNvSpPr>
            <a:spLocks noGrp="1" noRot="1" noChangeAspect="1" noChangeArrowheads="1" noTextEdit="1"/>
          </p:cNvSpPr>
          <p:nvPr>
            <p:ph type="sldImg"/>
          </p:nvPr>
        </p:nvSpPr>
        <p:spPr>
          <a:xfrm>
            <a:off x="1371600" y="1143000"/>
            <a:ext cx="4114800" cy="3086100"/>
          </a:xfrm>
          <a:ln/>
        </p:spPr>
      </p:sp>
      <p:sp>
        <p:nvSpPr>
          <p:cNvPr id="41987" name="备注占位符 2">
            <a:extLst>
              <a:ext uri="{FF2B5EF4-FFF2-40B4-BE49-F238E27FC236}">
                <a16:creationId xmlns:a16="http://schemas.microsoft.com/office/drawing/2014/main" id="{767F6DB3-5C89-4601-BFB8-9F712EDD70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41988" name="灯片编号占位符 3">
            <a:extLst>
              <a:ext uri="{FF2B5EF4-FFF2-40B4-BE49-F238E27FC236}">
                <a16:creationId xmlns:a16="http://schemas.microsoft.com/office/drawing/2014/main" id="{AE5A1D7F-783F-4312-B9C6-845B7E043B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6031A77-00E8-4041-B279-BEE2C9B526C9}"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379322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3155BC7-DA9E-D345-B79E-35FF663F00A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952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3155BC7-DA9E-D345-B79E-35FF663F00A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449888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3155BC7-DA9E-D345-B79E-35FF663F00A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19400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110630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RSA (</a:t>
            </a:r>
            <a:r>
              <a:rPr lang="en-US" dirty="0" err="1"/>
              <a:t>Rivest</a:t>
            </a:r>
            <a:r>
              <a:rPr lang="en-US" dirty="0"/>
              <a:t>–Shamir–</a:t>
            </a:r>
            <a:r>
              <a:rPr lang="en-US" dirty="0" err="1"/>
              <a:t>Adleman</a:t>
            </a:r>
            <a:r>
              <a:rPr lang="en-US" dirty="0"/>
              <a:t>) is one of the first public-key cryptosystems and is widely used for secure data transmission.</a:t>
            </a:r>
          </a:p>
          <a:p>
            <a:pPr marL="228600" indent="-228600">
              <a:buAutoNum type="arabicPeriod"/>
            </a:pPr>
            <a:r>
              <a:rPr lang="en-US" dirty="0"/>
              <a:t>Asymmetric cryptography, also known as public key cryptography, uses public and private keys to encrypt and decrypt data. The keys are simply large numbers that have been paired together but are not identical (asymmetric). One key in the pair can be shared with everyone; it is called the public key. The other key in the pair is kept secret; it is called the private key. Either of the keys can be used to encrypt a message; the opposite key from the one used to encrypt the message is used for decryption.</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3155BC7-DA9E-D345-B79E-35FF663F00A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874336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3155BC7-DA9E-D345-B79E-35FF663F00A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438955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3155BC7-DA9E-D345-B79E-35FF663F00A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103991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3155BC7-DA9E-D345-B79E-35FF663F00A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65811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24</a:t>
            </a:fld>
            <a:endParaRPr lang="en-US"/>
          </a:p>
        </p:txBody>
      </p:sp>
    </p:spTree>
    <p:extLst>
      <p:ext uri="{BB962C8B-B14F-4D97-AF65-F5344CB8AC3E}">
        <p14:creationId xmlns:p14="http://schemas.microsoft.com/office/powerpoint/2010/main" val="32097515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marL="171450" indent="-171450">
              <a:buFontTx/>
              <a:buChar char="-"/>
            </a:pPr>
            <a:endParaRPr lang="en-US" dirty="0">
              <a:latin typeface="Times New Roman" charset="0"/>
            </a:endParaRPr>
          </a:p>
        </p:txBody>
      </p:sp>
      <p:sp>
        <p:nvSpPr>
          <p:cNvPr id="121860" name="Slide Number Placeholder 1"/>
          <p:cNvSpPr>
            <a:spLocks noGrp="1"/>
          </p:cNvSpPr>
          <p:nvPr>
            <p:ph type="sldNum" sz="quarter" idx="5"/>
          </p:nvPr>
        </p:nvSpPr>
        <p:spPr>
          <a:noFill/>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defTabSz="914485" eaLnBrk="0" hangingPunct="0">
              <a:defRPr sz="2300">
                <a:solidFill>
                  <a:srgbClr val="FF3300"/>
                </a:solidFill>
                <a:latin typeface="Tahoma" charset="0"/>
                <a:ea typeface="ＭＳ Ｐゴシック" charset="0"/>
              </a:defRPr>
            </a:lvl1pPr>
            <a:lvl2pPr marL="702756" indent="-270291" defTabSz="914485" eaLnBrk="0" hangingPunct="0">
              <a:defRPr sz="2300">
                <a:solidFill>
                  <a:srgbClr val="FF3300"/>
                </a:solidFill>
                <a:latin typeface="Tahoma" charset="0"/>
                <a:ea typeface="ＭＳ Ｐゴシック" charset="0"/>
              </a:defRPr>
            </a:lvl2pPr>
            <a:lvl3pPr marL="1081164" indent="-216233" defTabSz="914485" eaLnBrk="0" hangingPunct="0">
              <a:defRPr sz="2300">
                <a:solidFill>
                  <a:srgbClr val="FF3300"/>
                </a:solidFill>
                <a:latin typeface="Tahoma" charset="0"/>
                <a:ea typeface="ＭＳ Ｐゴシック" charset="0"/>
              </a:defRPr>
            </a:lvl3pPr>
            <a:lvl4pPr marL="1513629" indent="-216233" defTabSz="914485" eaLnBrk="0" hangingPunct="0">
              <a:defRPr sz="2300">
                <a:solidFill>
                  <a:srgbClr val="FF3300"/>
                </a:solidFill>
                <a:latin typeface="Tahoma" charset="0"/>
                <a:ea typeface="ＭＳ Ｐゴシック" charset="0"/>
              </a:defRPr>
            </a:lvl4pPr>
            <a:lvl5pPr marL="1946095" indent="-216233" defTabSz="914485" eaLnBrk="0" hangingPunct="0">
              <a:defRPr sz="2300">
                <a:solidFill>
                  <a:srgbClr val="FF3300"/>
                </a:solidFill>
                <a:latin typeface="Tahoma" charset="0"/>
                <a:ea typeface="ＭＳ Ｐゴシック" charset="0"/>
              </a:defRPr>
            </a:lvl5pPr>
            <a:lvl6pPr marL="2378560" indent="-216233" algn="r" defTabSz="914485" eaLnBrk="0" fontAlgn="base" hangingPunct="0">
              <a:spcBef>
                <a:spcPct val="0"/>
              </a:spcBef>
              <a:spcAft>
                <a:spcPct val="0"/>
              </a:spcAft>
              <a:defRPr sz="2300">
                <a:solidFill>
                  <a:srgbClr val="FF3300"/>
                </a:solidFill>
                <a:latin typeface="Tahoma" charset="0"/>
                <a:ea typeface="ＭＳ Ｐゴシック" charset="0"/>
              </a:defRPr>
            </a:lvl6pPr>
            <a:lvl7pPr marL="2811026" indent="-216233" algn="r" defTabSz="914485" eaLnBrk="0" fontAlgn="base" hangingPunct="0">
              <a:spcBef>
                <a:spcPct val="0"/>
              </a:spcBef>
              <a:spcAft>
                <a:spcPct val="0"/>
              </a:spcAft>
              <a:defRPr sz="2300">
                <a:solidFill>
                  <a:srgbClr val="FF3300"/>
                </a:solidFill>
                <a:latin typeface="Tahoma" charset="0"/>
                <a:ea typeface="ＭＳ Ｐゴシック" charset="0"/>
              </a:defRPr>
            </a:lvl7pPr>
            <a:lvl8pPr marL="3243491" indent="-216233" algn="r" defTabSz="914485" eaLnBrk="0" fontAlgn="base" hangingPunct="0">
              <a:spcBef>
                <a:spcPct val="0"/>
              </a:spcBef>
              <a:spcAft>
                <a:spcPct val="0"/>
              </a:spcAft>
              <a:defRPr sz="2300">
                <a:solidFill>
                  <a:srgbClr val="FF3300"/>
                </a:solidFill>
                <a:latin typeface="Tahoma" charset="0"/>
                <a:ea typeface="ＭＳ Ｐゴシック" charset="0"/>
              </a:defRPr>
            </a:lvl8pPr>
            <a:lvl9pPr marL="3675957" indent="-216233" algn="r" defTabSz="914485" eaLnBrk="0" fontAlgn="base" hangingPunct="0">
              <a:spcBef>
                <a:spcPct val="0"/>
              </a:spcBef>
              <a:spcAft>
                <a:spcPct val="0"/>
              </a:spcAft>
              <a:defRPr sz="2300">
                <a:solidFill>
                  <a:srgbClr val="FF3300"/>
                </a:solidFill>
                <a:latin typeface="Tahoma" charset="0"/>
                <a:ea typeface="ＭＳ Ｐゴシック" charset="0"/>
              </a:defRPr>
            </a:lvl9pPr>
          </a:lstStyle>
          <a:p>
            <a:fld id="{CE3D38ED-4425-754C-A8B9-7073D9E1958A}" type="slidenum">
              <a:rPr lang="en-US" sz="1200">
                <a:solidFill>
                  <a:schemeClr val="accent1"/>
                </a:solidFill>
              </a:rPr>
              <a:pPr/>
              <a:t>25</a:t>
            </a:fld>
            <a:endParaRPr lang="en-US" sz="1200">
              <a:solidFill>
                <a:schemeClr val="accent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In practice, </a:t>
            </a:r>
            <a:r>
              <a:rPr lang="en-US" dirty="0" err="1"/>
              <a:t>Kerckhoff’s</a:t>
            </a:r>
            <a:r>
              <a:rPr lang="en-US" dirty="0"/>
              <a:t> principle has been applied to virtually all the encryption algorithms in use today. Under systems like AES or RSA (which are publicly distributed standards), the security lies in the complexity of the algorithm itself, rather than in keeping it secret. The same holds true for internet communication and security standards like HTTPS, SSL, and TLS.</a:t>
            </a:r>
          </a:p>
        </p:txBody>
      </p:sp>
      <p:sp>
        <p:nvSpPr>
          <p:cNvPr id="4" name="Slide Number Placeholder 3"/>
          <p:cNvSpPr>
            <a:spLocks noGrp="1"/>
          </p:cNvSpPr>
          <p:nvPr>
            <p:ph type="sldNum" sz="quarter" idx="5"/>
          </p:nvPr>
        </p:nvSpPr>
        <p:spPr/>
        <p:txBody>
          <a:bodyPr/>
          <a:lstStyle/>
          <a:p>
            <a:fld id="{CC45A8A3-9FBB-431D-AAA8-BEEA360F5701}" type="slidenum">
              <a:rPr lang="en-US" smtClean="0"/>
              <a:t>26</a:t>
            </a:fld>
            <a:endParaRPr lang="en-US"/>
          </a:p>
        </p:txBody>
      </p:sp>
    </p:spTree>
    <p:extLst>
      <p:ext uri="{BB962C8B-B14F-4D97-AF65-F5344CB8AC3E}">
        <p14:creationId xmlns:p14="http://schemas.microsoft.com/office/powerpoint/2010/main" val="11588453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marL="171450" indent="-171450">
              <a:buFontTx/>
              <a:buChar char="-"/>
            </a:pPr>
            <a:r>
              <a:rPr lang="en-US" dirty="0">
                <a:latin typeface="Times New Roman" charset="0"/>
              </a:rPr>
              <a:t>Many encryption systems in the 20th century used to rely on obscurity of the algorithm. This was a bad approach, as you have to keep the whole program secret, which is technically impossible if you want to distribute the program. If someone obtains a copy of the program, then you have to rewrite the program.</a:t>
            </a:r>
          </a:p>
          <a:p>
            <a:pPr marL="171450" indent="-171450">
              <a:buFontTx/>
              <a:buChar char="-"/>
            </a:pPr>
            <a:r>
              <a:rPr lang="en-US" dirty="0">
                <a:latin typeface="Times New Roman" charset="0"/>
              </a:rPr>
              <a:t>Secrecy, in other words, is a prime cause of brittleness—and therefore something likely to make a system prone to catastrophic collapse. Conversely, openness provides ductility.</a:t>
            </a:r>
          </a:p>
          <a:p>
            <a:pPr marL="171450" indent="-171450">
              <a:buFontTx/>
              <a:buChar char="-"/>
            </a:pPr>
            <a:endParaRPr lang="en-US" dirty="0">
              <a:latin typeface="Times New Roman" charset="0"/>
            </a:endParaRPr>
          </a:p>
          <a:p>
            <a:pPr marL="171450" indent="-171450">
              <a:buFontTx/>
              <a:buChar char="-"/>
            </a:pPr>
            <a:endParaRPr lang="en-US" dirty="0">
              <a:latin typeface="Times New Roman" charset="0"/>
            </a:endParaRPr>
          </a:p>
        </p:txBody>
      </p:sp>
      <p:sp>
        <p:nvSpPr>
          <p:cNvPr id="121860" name="Slide Number Placeholder 1"/>
          <p:cNvSpPr>
            <a:spLocks noGrp="1"/>
          </p:cNvSpPr>
          <p:nvPr>
            <p:ph type="sldNum" sz="quarter" idx="5"/>
          </p:nvPr>
        </p:nvSpPr>
        <p:spPr>
          <a:noFill/>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defTabSz="914485" eaLnBrk="0" hangingPunct="0">
              <a:defRPr sz="2300">
                <a:solidFill>
                  <a:srgbClr val="FF3300"/>
                </a:solidFill>
                <a:latin typeface="Tahoma" charset="0"/>
                <a:ea typeface="ＭＳ Ｐゴシック" charset="0"/>
              </a:defRPr>
            </a:lvl1pPr>
            <a:lvl2pPr marL="702756" indent="-270291" defTabSz="914485" eaLnBrk="0" hangingPunct="0">
              <a:defRPr sz="2300">
                <a:solidFill>
                  <a:srgbClr val="FF3300"/>
                </a:solidFill>
                <a:latin typeface="Tahoma" charset="0"/>
                <a:ea typeface="ＭＳ Ｐゴシック" charset="0"/>
              </a:defRPr>
            </a:lvl2pPr>
            <a:lvl3pPr marL="1081164" indent="-216233" defTabSz="914485" eaLnBrk="0" hangingPunct="0">
              <a:defRPr sz="2300">
                <a:solidFill>
                  <a:srgbClr val="FF3300"/>
                </a:solidFill>
                <a:latin typeface="Tahoma" charset="0"/>
                <a:ea typeface="ＭＳ Ｐゴシック" charset="0"/>
              </a:defRPr>
            </a:lvl3pPr>
            <a:lvl4pPr marL="1513629" indent="-216233" defTabSz="914485" eaLnBrk="0" hangingPunct="0">
              <a:defRPr sz="2300">
                <a:solidFill>
                  <a:srgbClr val="FF3300"/>
                </a:solidFill>
                <a:latin typeface="Tahoma" charset="0"/>
                <a:ea typeface="ＭＳ Ｐゴシック" charset="0"/>
              </a:defRPr>
            </a:lvl4pPr>
            <a:lvl5pPr marL="1946095" indent="-216233" defTabSz="914485" eaLnBrk="0" hangingPunct="0">
              <a:defRPr sz="2300">
                <a:solidFill>
                  <a:srgbClr val="FF3300"/>
                </a:solidFill>
                <a:latin typeface="Tahoma" charset="0"/>
                <a:ea typeface="ＭＳ Ｐゴシック" charset="0"/>
              </a:defRPr>
            </a:lvl5pPr>
            <a:lvl6pPr marL="2378560" indent="-216233" algn="r" defTabSz="914485" eaLnBrk="0" fontAlgn="base" hangingPunct="0">
              <a:spcBef>
                <a:spcPct val="0"/>
              </a:spcBef>
              <a:spcAft>
                <a:spcPct val="0"/>
              </a:spcAft>
              <a:defRPr sz="2300">
                <a:solidFill>
                  <a:srgbClr val="FF3300"/>
                </a:solidFill>
                <a:latin typeface="Tahoma" charset="0"/>
                <a:ea typeface="ＭＳ Ｐゴシック" charset="0"/>
              </a:defRPr>
            </a:lvl6pPr>
            <a:lvl7pPr marL="2811026" indent="-216233" algn="r" defTabSz="914485" eaLnBrk="0" fontAlgn="base" hangingPunct="0">
              <a:spcBef>
                <a:spcPct val="0"/>
              </a:spcBef>
              <a:spcAft>
                <a:spcPct val="0"/>
              </a:spcAft>
              <a:defRPr sz="2300">
                <a:solidFill>
                  <a:srgbClr val="FF3300"/>
                </a:solidFill>
                <a:latin typeface="Tahoma" charset="0"/>
                <a:ea typeface="ＭＳ Ｐゴシック" charset="0"/>
              </a:defRPr>
            </a:lvl7pPr>
            <a:lvl8pPr marL="3243491" indent="-216233" algn="r" defTabSz="914485" eaLnBrk="0" fontAlgn="base" hangingPunct="0">
              <a:spcBef>
                <a:spcPct val="0"/>
              </a:spcBef>
              <a:spcAft>
                <a:spcPct val="0"/>
              </a:spcAft>
              <a:defRPr sz="2300">
                <a:solidFill>
                  <a:srgbClr val="FF3300"/>
                </a:solidFill>
                <a:latin typeface="Tahoma" charset="0"/>
                <a:ea typeface="ＭＳ Ｐゴシック" charset="0"/>
              </a:defRPr>
            </a:lvl8pPr>
            <a:lvl9pPr marL="3675957" indent="-216233" algn="r" defTabSz="914485" eaLnBrk="0" fontAlgn="base" hangingPunct="0">
              <a:spcBef>
                <a:spcPct val="0"/>
              </a:spcBef>
              <a:spcAft>
                <a:spcPct val="0"/>
              </a:spcAft>
              <a:defRPr sz="2300">
                <a:solidFill>
                  <a:srgbClr val="FF3300"/>
                </a:solidFill>
                <a:latin typeface="Tahoma" charset="0"/>
                <a:ea typeface="ＭＳ Ｐゴシック" charset="0"/>
              </a:defRPr>
            </a:lvl9pPr>
          </a:lstStyle>
          <a:p>
            <a:pPr marL="0" marR="0" lvl="0" indent="0" algn="r" defTabSz="914485" rtl="0" eaLnBrk="0" fontAlgn="auto" latinLnBrk="0" hangingPunct="0">
              <a:lnSpc>
                <a:spcPct val="100000"/>
              </a:lnSpc>
              <a:spcBef>
                <a:spcPts val="0"/>
              </a:spcBef>
              <a:spcAft>
                <a:spcPts val="0"/>
              </a:spcAft>
              <a:buClrTx/>
              <a:buSzTx/>
              <a:buFontTx/>
              <a:buNone/>
              <a:tabLst/>
              <a:defRPr/>
            </a:pPr>
            <a:fld id="{CE3D38ED-4425-754C-A8B9-7073D9E1958A}" type="slidenum">
              <a:rPr kumimoji="0" lang="en-US" sz="1200" b="0" i="0" u="none" strike="noStrike" kern="1200" cap="none" spc="0" normalizeH="0" baseline="0" noProof="0">
                <a:ln>
                  <a:noFill/>
                </a:ln>
                <a:solidFill>
                  <a:srgbClr val="4F81BD"/>
                </a:solidFill>
                <a:effectLst/>
                <a:uLnTx/>
                <a:uFillTx/>
                <a:latin typeface="Tahoma" charset="0"/>
                <a:ea typeface="ＭＳ Ｐゴシック" charset="0"/>
                <a:cs typeface="+mn-cs"/>
              </a:rPr>
              <a:pPr marL="0" marR="0" lvl="0" indent="0" algn="r" defTabSz="914485" rtl="0" eaLnBrk="0" fontAlgn="auto" latinLnBrk="0" hangingPunct="0">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srgbClr val="4F81BD"/>
              </a:solidFill>
              <a:effectLst/>
              <a:uLnTx/>
              <a:uFillTx/>
              <a:latin typeface="Tahoma" charset="0"/>
              <a:ea typeface="ＭＳ Ｐゴシック" charset="0"/>
              <a:cs typeface="+mn-cs"/>
            </a:endParaRPr>
          </a:p>
        </p:txBody>
      </p:sp>
    </p:spTree>
    <p:extLst>
      <p:ext uri="{BB962C8B-B14F-4D97-AF65-F5344CB8AC3E}">
        <p14:creationId xmlns:p14="http://schemas.microsoft.com/office/powerpoint/2010/main" val="50610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355897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a:lstStyle/>
          <a:p>
            <a:endParaRPr lang="en-US">
              <a:latin typeface="Times New Roman" charset="0"/>
            </a:endParaRPr>
          </a:p>
        </p:txBody>
      </p:sp>
      <p:sp>
        <p:nvSpPr>
          <p:cNvPr id="129028" name="Slide Number Placeholder 1"/>
          <p:cNvSpPr>
            <a:spLocks noGrp="1"/>
          </p:cNvSpPr>
          <p:nvPr>
            <p:ph type="sldNum" sz="quarter" idx="5"/>
          </p:nvPr>
        </p:nvSpPr>
        <p:spPr>
          <a:noFill/>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defTabSz="914485" eaLnBrk="0" hangingPunct="0">
              <a:defRPr sz="2300">
                <a:solidFill>
                  <a:srgbClr val="FF3300"/>
                </a:solidFill>
                <a:latin typeface="Tahoma" charset="0"/>
                <a:ea typeface="ＭＳ Ｐゴシック" charset="0"/>
              </a:defRPr>
            </a:lvl1pPr>
            <a:lvl2pPr marL="702756" indent="-270291" defTabSz="914485" eaLnBrk="0" hangingPunct="0">
              <a:defRPr sz="2300">
                <a:solidFill>
                  <a:srgbClr val="FF3300"/>
                </a:solidFill>
                <a:latin typeface="Tahoma" charset="0"/>
                <a:ea typeface="ＭＳ Ｐゴシック" charset="0"/>
              </a:defRPr>
            </a:lvl2pPr>
            <a:lvl3pPr marL="1081164" indent="-216233" defTabSz="914485" eaLnBrk="0" hangingPunct="0">
              <a:defRPr sz="2300">
                <a:solidFill>
                  <a:srgbClr val="FF3300"/>
                </a:solidFill>
                <a:latin typeface="Tahoma" charset="0"/>
                <a:ea typeface="ＭＳ Ｐゴシック" charset="0"/>
              </a:defRPr>
            </a:lvl3pPr>
            <a:lvl4pPr marL="1513629" indent="-216233" defTabSz="914485" eaLnBrk="0" hangingPunct="0">
              <a:defRPr sz="2300">
                <a:solidFill>
                  <a:srgbClr val="FF3300"/>
                </a:solidFill>
                <a:latin typeface="Tahoma" charset="0"/>
                <a:ea typeface="ＭＳ Ｐゴシック" charset="0"/>
              </a:defRPr>
            </a:lvl4pPr>
            <a:lvl5pPr marL="1946095" indent="-216233" defTabSz="914485" eaLnBrk="0" hangingPunct="0">
              <a:defRPr sz="2300">
                <a:solidFill>
                  <a:srgbClr val="FF3300"/>
                </a:solidFill>
                <a:latin typeface="Tahoma" charset="0"/>
                <a:ea typeface="ＭＳ Ｐゴシック" charset="0"/>
              </a:defRPr>
            </a:lvl5pPr>
            <a:lvl6pPr marL="2378560" indent="-216233" algn="r" defTabSz="914485" eaLnBrk="0" fontAlgn="base" hangingPunct="0">
              <a:spcBef>
                <a:spcPct val="0"/>
              </a:spcBef>
              <a:spcAft>
                <a:spcPct val="0"/>
              </a:spcAft>
              <a:defRPr sz="2300">
                <a:solidFill>
                  <a:srgbClr val="FF3300"/>
                </a:solidFill>
                <a:latin typeface="Tahoma" charset="0"/>
                <a:ea typeface="ＭＳ Ｐゴシック" charset="0"/>
              </a:defRPr>
            </a:lvl6pPr>
            <a:lvl7pPr marL="2811026" indent="-216233" algn="r" defTabSz="914485" eaLnBrk="0" fontAlgn="base" hangingPunct="0">
              <a:spcBef>
                <a:spcPct val="0"/>
              </a:spcBef>
              <a:spcAft>
                <a:spcPct val="0"/>
              </a:spcAft>
              <a:defRPr sz="2300">
                <a:solidFill>
                  <a:srgbClr val="FF3300"/>
                </a:solidFill>
                <a:latin typeface="Tahoma" charset="0"/>
                <a:ea typeface="ＭＳ Ｐゴシック" charset="0"/>
              </a:defRPr>
            </a:lvl7pPr>
            <a:lvl8pPr marL="3243491" indent="-216233" algn="r" defTabSz="914485" eaLnBrk="0" fontAlgn="base" hangingPunct="0">
              <a:spcBef>
                <a:spcPct val="0"/>
              </a:spcBef>
              <a:spcAft>
                <a:spcPct val="0"/>
              </a:spcAft>
              <a:defRPr sz="2300">
                <a:solidFill>
                  <a:srgbClr val="FF3300"/>
                </a:solidFill>
                <a:latin typeface="Tahoma" charset="0"/>
                <a:ea typeface="ＭＳ Ｐゴシック" charset="0"/>
              </a:defRPr>
            </a:lvl8pPr>
            <a:lvl9pPr marL="3675957" indent="-216233" algn="r" defTabSz="914485" eaLnBrk="0" fontAlgn="base" hangingPunct="0">
              <a:spcBef>
                <a:spcPct val="0"/>
              </a:spcBef>
              <a:spcAft>
                <a:spcPct val="0"/>
              </a:spcAft>
              <a:defRPr sz="2300">
                <a:solidFill>
                  <a:srgbClr val="FF3300"/>
                </a:solidFill>
                <a:latin typeface="Tahoma" charset="0"/>
                <a:ea typeface="ＭＳ Ｐゴシック" charset="0"/>
              </a:defRPr>
            </a:lvl9pPr>
          </a:lstStyle>
          <a:p>
            <a:fld id="{8545CDA5-110F-FB42-AE93-62F6DC1A14E8}" type="slidenum">
              <a:rPr lang="en-US" sz="1200">
                <a:solidFill>
                  <a:schemeClr val="accent1"/>
                </a:solidFill>
              </a:rPr>
              <a:pPr/>
              <a:t>30</a:t>
            </a:fld>
            <a:endParaRPr lang="en-US" sz="1200">
              <a:solidFill>
                <a:schemeClr val="accent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3155BC7-DA9E-D345-B79E-35FF663F00A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958597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a:lstStyle/>
          <a:p>
            <a:endParaRPr lang="en-US">
              <a:latin typeface="Times New Roman" charset="0"/>
            </a:endParaRPr>
          </a:p>
        </p:txBody>
      </p:sp>
      <p:sp>
        <p:nvSpPr>
          <p:cNvPr id="129028" name="Slide Number Placeholder 1"/>
          <p:cNvSpPr>
            <a:spLocks noGrp="1"/>
          </p:cNvSpPr>
          <p:nvPr>
            <p:ph type="sldNum" sz="quarter" idx="5"/>
          </p:nvPr>
        </p:nvSpPr>
        <p:spPr>
          <a:noFill/>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defTabSz="914485" eaLnBrk="0" hangingPunct="0">
              <a:defRPr sz="2300">
                <a:solidFill>
                  <a:srgbClr val="FF3300"/>
                </a:solidFill>
                <a:latin typeface="Tahoma" charset="0"/>
                <a:ea typeface="ＭＳ Ｐゴシック" charset="0"/>
              </a:defRPr>
            </a:lvl1pPr>
            <a:lvl2pPr marL="702756" indent="-270291" defTabSz="914485" eaLnBrk="0" hangingPunct="0">
              <a:defRPr sz="2300">
                <a:solidFill>
                  <a:srgbClr val="FF3300"/>
                </a:solidFill>
                <a:latin typeface="Tahoma" charset="0"/>
                <a:ea typeface="ＭＳ Ｐゴシック" charset="0"/>
              </a:defRPr>
            </a:lvl2pPr>
            <a:lvl3pPr marL="1081164" indent="-216233" defTabSz="914485" eaLnBrk="0" hangingPunct="0">
              <a:defRPr sz="2300">
                <a:solidFill>
                  <a:srgbClr val="FF3300"/>
                </a:solidFill>
                <a:latin typeface="Tahoma" charset="0"/>
                <a:ea typeface="ＭＳ Ｐゴシック" charset="0"/>
              </a:defRPr>
            </a:lvl3pPr>
            <a:lvl4pPr marL="1513629" indent="-216233" defTabSz="914485" eaLnBrk="0" hangingPunct="0">
              <a:defRPr sz="2300">
                <a:solidFill>
                  <a:srgbClr val="FF3300"/>
                </a:solidFill>
                <a:latin typeface="Tahoma" charset="0"/>
                <a:ea typeface="ＭＳ Ｐゴシック" charset="0"/>
              </a:defRPr>
            </a:lvl4pPr>
            <a:lvl5pPr marL="1946095" indent="-216233" defTabSz="914485" eaLnBrk="0" hangingPunct="0">
              <a:defRPr sz="2300">
                <a:solidFill>
                  <a:srgbClr val="FF3300"/>
                </a:solidFill>
                <a:latin typeface="Tahoma" charset="0"/>
                <a:ea typeface="ＭＳ Ｐゴシック" charset="0"/>
              </a:defRPr>
            </a:lvl5pPr>
            <a:lvl6pPr marL="2378560" indent="-216233" algn="r" defTabSz="914485" eaLnBrk="0" fontAlgn="base" hangingPunct="0">
              <a:spcBef>
                <a:spcPct val="0"/>
              </a:spcBef>
              <a:spcAft>
                <a:spcPct val="0"/>
              </a:spcAft>
              <a:defRPr sz="2300">
                <a:solidFill>
                  <a:srgbClr val="FF3300"/>
                </a:solidFill>
                <a:latin typeface="Tahoma" charset="0"/>
                <a:ea typeface="ＭＳ Ｐゴシック" charset="0"/>
              </a:defRPr>
            </a:lvl6pPr>
            <a:lvl7pPr marL="2811026" indent="-216233" algn="r" defTabSz="914485" eaLnBrk="0" fontAlgn="base" hangingPunct="0">
              <a:spcBef>
                <a:spcPct val="0"/>
              </a:spcBef>
              <a:spcAft>
                <a:spcPct val="0"/>
              </a:spcAft>
              <a:defRPr sz="2300">
                <a:solidFill>
                  <a:srgbClr val="FF3300"/>
                </a:solidFill>
                <a:latin typeface="Tahoma" charset="0"/>
                <a:ea typeface="ＭＳ Ｐゴシック" charset="0"/>
              </a:defRPr>
            </a:lvl7pPr>
            <a:lvl8pPr marL="3243491" indent="-216233" algn="r" defTabSz="914485" eaLnBrk="0" fontAlgn="base" hangingPunct="0">
              <a:spcBef>
                <a:spcPct val="0"/>
              </a:spcBef>
              <a:spcAft>
                <a:spcPct val="0"/>
              </a:spcAft>
              <a:defRPr sz="2300">
                <a:solidFill>
                  <a:srgbClr val="FF3300"/>
                </a:solidFill>
                <a:latin typeface="Tahoma" charset="0"/>
                <a:ea typeface="ＭＳ Ｐゴシック" charset="0"/>
              </a:defRPr>
            </a:lvl8pPr>
            <a:lvl9pPr marL="3675957" indent="-216233" algn="r" defTabSz="914485" eaLnBrk="0" fontAlgn="base" hangingPunct="0">
              <a:spcBef>
                <a:spcPct val="0"/>
              </a:spcBef>
              <a:spcAft>
                <a:spcPct val="0"/>
              </a:spcAft>
              <a:defRPr sz="2300">
                <a:solidFill>
                  <a:srgbClr val="FF3300"/>
                </a:solidFill>
                <a:latin typeface="Tahoma" charset="0"/>
                <a:ea typeface="ＭＳ Ｐゴシック" charset="0"/>
              </a:defRPr>
            </a:lvl9pPr>
          </a:lstStyle>
          <a:p>
            <a:pPr marL="0" marR="0" lvl="0" indent="0" algn="r" defTabSz="914485" rtl="0" eaLnBrk="0" fontAlgn="auto" latinLnBrk="0" hangingPunct="0">
              <a:lnSpc>
                <a:spcPct val="100000"/>
              </a:lnSpc>
              <a:spcBef>
                <a:spcPts val="0"/>
              </a:spcBef>
              <a:spcAft>
                <a:spcPts val="0"/>
              </a:spcAft>
              <a:buClrTx/>
              <a:buSzTx/>
              <a:buFontTx/>
              <a:buNone/>
              <a:tabLst/>
              <a:defRPr/>
            </a:pPr>
            <a:fld id="{8545CDA5-110F-FB42-AE93-62F6DC1A14E8}" type="slidenum">
              <a:rPr kumimoji="0" lang="en-US" sz="1200" b="0" i="0" u="none" strike="noStrike" kern="1200" cap="none" spc="0" normalizeH="0" baseline="0" noProof="0">
                <a:ln>
                  <a:noFill/>
                </a:ln>
                <a:solidFill>
                  <a:srgbClr val="4F81BD"/>
                </a:solidFill>
                <a:effectLst/>
                <a:uLnTx/>
                <a:uFillTx/>
                <a:latin typeface="Tahoma" charset="0"/>
                <a:ea typeface="ＭＳ Ｐゴシック" charset="0"/>
                <a:cs typeface="+mn-cs"/>
              </a:rPr>
              <a:pPr marL="0" marR="0" lvl="0" indent="0" algn="r" defTabSz="914485" rtl="0" eaLnBrk="0" fontAlgn="auto" latinLnBrk="0" hangingPunct="0">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srgbClr val="4F81BD"/>
              </a:solidFill>
              <a:effectLst/>
              <a:uLnTx/>
              <a:uFillTx/>
              <a:latin typeface="Tahoma" charset="0"/>
              <a:ea typeface="ＭＳ Ｐゴシック" charset="0"/>
              <a:cs typeface="+mn-cs"/>
            </a:endParaRPr>
          </a:p>
        </p:txBody>
      </p:sp>
    </p:spTree>
    <p:extLst>
      <p:ext uri="{BB962C8B-B14F-4D97-AF65-F5344CB8AC3E}">
        <p14:creationId xmlns:p14="http://schemas.microsoft.com/office/powerpoint/2010/main" val="32439579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32</a:t>
            </a:fld>
            <a:endParaRPr lang="en-US"/>
          </a:p>
        </p:txBody>
      </p:sp>
    </p:spTree>
    <p:extLst>
      <p:ext uri="{BB962C8B-B14F-4D97-AF65-F5344CB8AC3E}">
        <p14:creationId xmlns:p14="http://schemas.microsoft.com/office/powerpoint/2010/main" val="5562990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33</a:t>
            </a:fld>
            <a:endParaRPr lang="en-US"/>
          </a:p>
        </p:txBody>
      </p:sp>
    </p:spTree>
    <p:extLst>
      <p:ext uri="{BB962C8B-B14F-4D97-AF65-F5344CB8AC3E}">
        <p14:creationId xmlns:p14="http://schemas.microsoft.com/office/powerpoint/2010/main" val="1756858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a:lstStyle/>
          <a:p>
            <a:pPr marL="228600" indent="-228600">
              <a:buAutoNum type="arabicPeriod"/>
            </a:pPr>
            <a:endParaRPr lang="en-US" dirty="0">
              <a:latin typeface="Times New Roman" charset="0"/>
            </a:endParaRPr>
          </a:p>
        </p:txBody>
      </p:sp>
      <p:sp>
        <p:nvSpPr>
          <p:cNvPr id="131076" name="Slide Number Placeholder 1"/>
          <p:cNvSpPr>
            <a:spLocks noGrp="1"/>
          </p:cNvSpPr>
          <p:nvPr>
            <p:ph type="sldNum" sz="quarter" idx="5"/>
          </p:nvPr>
        </p:nvSpPr>
        <p:spPr>
          <a:noFill/>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defTabSz="914485" eaLnBrk="0" hangingPunct="0">
              <a:defRPr sz="2300">
                <a:solidFill>
                  <a:srgbClr val="FF3300"/>
                </a:solidFill>
                <a:latin typeface="Tahoma" charset="0"/>
                <a:ea typeface="ＭＳ Ｐゴシック" charset="0"/>
              </a:defRPr>
            </a:lvl1pPr>
            <a:lvl2pPr marL="702756" indent="-270291" defTabSz="914485" eaLnBrk="0" hangingPunct="0">
              <a:defRPr sz="2300">
                <a:solidFill>
                  <a:srgbClr val="FF3300"/>
                </a:solidFill>
                <a:latin typeface="Tahoma" charset="0"/>
                <a:ea typeface="ＭＳ Ｐゴシック" charset="0"/>
              </a:defRPr>
            </a:lvl2pPr>
            <a:lvl3pPr marL="1081164" indent="-216233" defTabSz="914485" eaLnBrk="0" hangingPunct="0">
              <a:defRPr sz="2300">
                <a:solidFill>
                  <a:srgbClr val="FF3300"/>
                </a:solidFill>
                <a:latin typeface="Tahoma" charset="0"/>
                <a:ea typeface="ＭＳ Ｐゴシック" charset="0"/>
              </a:defRPr>
            </a:lvl3pPr>
            <a:lvl4pPr marL="1513629" indent="-216233" defTabSz="914485" eaLnBrk="0" hangingPunct="0">
              <a:defRPr sz="2300">
                <a:solidFill>
                  <a:srgbClr val="FF3300"/>
                </a:solidFill>
                <a:latin typeface="Tahoma" charset="0"/>
                <a:ea typeface="ＭＳ Ｐゴシック" charset="0"/>
              </a:defRPr>
            </a:lvl4pPr>
            <a:lvl5pPr marL="1946095" indent="-216233" defTabSz="914485" eaLnBrk="0" hangingPunct="0">
              <a:defRPr sz="2300">
                <a:solidFill>
                  <a:srgbClr val="FF3300"/>
                </a:solidFill>
                <a:latin typeface="Tahoma" charset="0"/>
                <a:ea typeface="ＭＳ Ｐゴシック" charset="0"/>
              </a:defRPr>
            </a:lvl5pPr>
            <a:lvl6pPr marL="2378560" indent="-216233" algn="r" defTabSz="914485" eaLnBrk="0" fontAlgn="base" hangingPunct="0">
              <a:spcBef>
                <a:spcPct val="0"/>
              </a:spcBef>
              <a:spcAft>
                <a:spcPct val="0"/>
              </a:spcAft>
              <a:defRPr sz="2300">
                <a:solidFill>
                  <a:srgbClr val="FF3300"/>
                </a:solidFill>
                <a:latin typeface="Tahoma" charset="0"/>
                <a:ea typeface="ＭＳ Ｐゴシック" charset="0"/>
              </a:defRPr>
            </a:lvl6pPr>
            <a:lvl7pPr marL="2811026" indent="-216233" algn="r" defTabSz="914485" eaLnBrk="0" fontAlgn="base" hangingPunct="0">
              <a:spcBef>
                <a:spcPct val="0"/>
              </a:spcBef>
              <a:spcAft>
                <a:spcPct val="0"/>
              </a:spcAft>
              <a:defRPr sz="2300">
                <a:solidFill>
                  <a:srgbClr val="FF3300"/>
                </a:solidFill>
                <a:latin typeface="Tahoma" charset="0"/>
                <a:ea typeface="ＭＳ Ｐゴシック" charset="0"/>
              </a:defRPr>
            </a:lvl7pPr>
            <a:lvl8pPr marL="3243491" indent="-216233" algn="r" defTabSz="914485" eaLnBrk="0" fontAlgn="base" hangingPunct="0">
              <a:spcBef>
                <a:spcPct val="0"/>
              </a:spcBef>
              <a:spcAft>
                <a:spcPct val="0"/>
              </a:spcAft>
              <a:defRPr sz="2300">
                <a:solidFill>
                  <a:srgbClr val="FF3300"/>
                </a:solidFill>
                <a:latin typeface="Tahoma" charset="0"/>
                <a:ea typeface="ＭＳ Ｐゴシック" charset="0"/>
              </a:defRPr>
            </a:lvl8pPr>
            <a:lvl9pPr marL="3675957" indent="-216233" algn="r" defTabSz="914485" eaLnBrk="0" fontAlgn="base" hangingPunct="0">
              <a:spcBef>
                <a:spcPct val="0"/>
              </a:spcBef>
              <a:spcAft>
                <a:spcPct val="0"/>
              </a:spcAft>
              <a:defRPr sz="2300">
                <a:solidFill>
                  <a:srgbClr val="FF3300"/>
                </a:solidFill>
                <a:latin typeface="Tahoma" charset="0"/>
                <a:ea typeface="ＭＳ Ｐゴシック" charset="0"/>
              </a:defRPr>
            </a:lvl9pPr>
          </a:lstStyle>
          <a:p>
            <a:fld id="{B293669B-3748-7C42-87E8-DFF30BE72238}" type="slidenum">
              <a:rPr lang="en-US" sz="1200">
                <a:solidFill>
                  <a:schemeClr val="accent1"/>
                </a:solidFill>
              </a:rPr>
              <a:pPr/>
              <a:t>34</a:t>
            </a:fld>
            <a:endParaRPr lang="en-US" sz="1200">
              <a:solidFill>
                <a:schemeClr val="accent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a:lstStyle/>
          <a:p>
            <a:pPr marL="228600" indent="-228600">
              <a:buAutoNum type="arabicPeriod"/>
            </a:pPr>
            <a:r>
              <a:rPr lang="en-US" dirty="0">
                <a:latin typeface="Times New Roman" charset="0"/>
              </a:rPr>
              <a:t>This means that each plaintext letter is encoded to the same cipher letter or symbol. </a:t>
            </a:r>
          </a:p>
          <a:p>
            <a:pPr marL="228600" indent="-228600">
              <a:buAutoNum type="arabicPeriod"/>
            </a:pPr>
            <a:r>
              <a:rPr lang="en-US" dirty="0">
                <a:latin typeface="Times New Roman" charset="0"/>
              </a:rPr>
              <a:t>The main weakness of monoalphabetic ciphers is that although the letters themselves change, their frequency does not. So, any enthusiastic cryptographer could crack the code using </a:t>
            </a:r>
            <a:r>
              <a:rPr lang="en-US" b="1" dirty="0">
                <a:latin typeface="Times New Roman" charset="0"/>
              </a:rPr>
              <a:t>frequency analysis tables</a:t>
            </a:r>
            <a:r>
              <a:rPr lang="en-US" dirty="0">
                <a:latin typeface="Times New Roman" charset="0"/>
              </a:rPr>
              <a:t> of the original plaintext language. This method was first documented by an Arabic mathematician Abu al-</a:t>
            </a:r>
            <a:r>
              <a:rPr lang="en-US" dirty="0" err="1">
                <a:latin typeface="Times New Roman" charset="0"/>
              </a:rPr>
              <a:t>Kindi</a:t>
            </a:r>
            <a:r>
              <a:rPr lang="en-US" dirty="0">
                <a:latin typeface="Times New Roman" charset="0"/>
              </a:rPr>
              <a:t> in the 9th century.</a:t>
            </a:r>
          </a:p>
          <a:p>
            <a:pPr marL="228600" indent="-228600">
              <a:buAutoNum type="arabicPeriod"/>
            </a:pPr>
            <a:endParaRPr lang="en-US" dirty="0">
              <a:latin typeface="Times New Roman" charset="0"/>
            </a:endParaRPr>
          </a:p>
        </p:txBody>
      </p:sp>
      <p:sp>
        <p:nvSpPr>
          <p:cNvPr id="131076" name="Slide Number Placeholder 1"/>
          <p:cNvSpPr>
            <a:spLocks noGrp="1"/>
          </p:cNvSpPr>
          <p:nvPr>
            <p:ph type="sldNum" sz="quarter" idx="5"/>
          </p:nvPr>
        </p:nvSpPr>
        <p:spPr>
          <a:noFill/>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defTabSz="914485" eaLnBrk="0" hangingPunct="0">
              <a:defRPr sz="2300">
                <a:solidFill>
                  <a:srgbClr val="FF3300"/>
                </a:solidFill>
                <a:latin typeface="Tahoma" charset="0"/>
                <a:ea typeface="ＭＳ Ｐゴシック" charset="0"/>
              </a:defRPr>
            </a:lvl1pPr>
            <a:lvl2pPr marL="702756" indent="-270291" defTabSz="914485" eaLnBrk="0" hangingPunct="0">
              <a:defRPr sz="2300">
                <a:solidFill>
                  <a:srgbClr val="FF3300"/>
                </a:solidFill>
                <a:latin typeface="Tahoma" charset="0"/>
                <a:ea typeface="ＭＳ Ｐゴシック" charset="0"/>
              </a:defRPr>
            </a:lvl2pPr>
            <a:lvl3pPr marL="1081164" indent="-216233" defTabSz="914485" eaLnBrk="0" hangingPunct="0">
              <a:defRPr sz="2300">
                <a:solidFill>
                  <a:srgbClr val="FF3300"/>
                </a:solidFill>
                <a:latin typeface="Tahoma" charset="0"/>
                <a:ea typeface="ＭＳ Ｐゴシック" charset="0"/>
              </a:defRPr>
            </a:lvl3pPr>
            <a:lvl4pPr marL="1513629" indent="-216233" defTabSz="914485" eaLnBrk="0" hangingPunct="0">
              <a:defRPr sz="2300">
                <a:solidFill>
                  <a:srgbClr val="FF3300"/>
                </a:solidFill>
                <a:latin typeface="Tahoma" charset="0"/>
                <a:ea typeface="ＭＳ Ｐゴシック" charset="0"/>
              </a:defRPr>
            </a:lvl4pPr>
            <a:lvl5pPr marL="1946095" indent="-216233" defTabSz="914485" eaLnBrk="0" hangingPunct="0">
              <a:defRPr sz="2300">
                <a:solidFill>
                  <a:srgbClr val="FF3300"/>
                </a:solidFill>
                <a:latin typeface="Tahoma" charset="0"/>
                <a:ea typeface="ＭＳ Ｐゴシック" charset="0"/>
              </a:defRPr>
            </a:lvl5pPr>
            <a:lvl6pPr marL="2378560" indent="-216233" algn="r" defTabSz="914485" eaLnBrk="0" fontAlgn="base" hangingPunct="0">
              <a:spcBef>
                <a:spcPct val="0"/>
              </a:spcBef>
              <a:spcAft>
                <a:spcPct val="0"/>
              </a:spcAft>
              <a:defRPr sz="2300">
                <a:solidFill>
                  <a:srgbClr val="FF3300"/>
                </a:solidFill>
                <a:latin typeface="Tahoma" charset="0"/>
                <a:ea typeface="ＭＳ Ｐゴシック" charset="0"/>
              </a:defRPr>
            </a:lvl6pPr>
            <a:lvl7pPr marL="2811026" indent="-216233" algn="r" defTabSz="914485" eaLnBrk="0" fontAlgn="base" hangingPunct="0">
              <a:spcBef>
                <a:spcPct val="0"/>
              </a:spcBef>
              <a:spcAft>
                <a:spcPct val="0"/>
              </a:spcAft>
              <a:defRPr sz="2300">
                <a:solidFill>
                  <a:srgbClr val="FF3300"/>
                </a:solidFill>
                <a:latin typeface="Tahoma" charset="0"/>
                <a:ea typeface="ＭＳ Ｐゴシック" charset="0"/>
              </a:defRPr>
            </a:lvl7pPr>
            <a:lvl8pPr marL="3243491" indent="-216233" algn="r" defTabSz="914485" eaLnBrk="0" fontAlgn="base" hangingPunct="0">
              <a:spcBef>
                <a:spcPct val="0"/>
              </a:spcBef>
              <a:spcAft>
                <a:spcPct val="0"/>
              </a:spcAft>
              <a:defRPr sz="2300">
                <a:solidFill>
                  <a:srgbClr val="FF3300"/>
                </a:solidFill>
                <a:latin typeface="Tahoma" charset="0"/>
                <a:ea typeface="ＭＳ Ｐゴシック" charset="0"/>
              </a:defRPr>
            </a:lvl8pPr>
            <a:lvl9pPr marL="3675957" indent="-216233" algn="r" defTabSz="914485" eaLnBrk="0" fontAlgn="base" hangingPunct="0">
              <a:spcBef>
                <a:spcPct val="0"/>
              </a:spcBef>
              <a:spcAft>
                <a:spcPct val="0"/>
              </a:spcAft>
              <a:defRPr sz="2300">
                <a:solidFill>
                  <a:srgbClr val="FF3300"/>
                </a:solidFill>
                <a:latin typeface="Tahoma" charset="0"/>
                <a:ea typeface="ＭＳ Ｐゴシック" charset="0"/>
              </a:defRPr>
            </a:lvl9pPr>
          </a:lstStyle>
          <a:p>
            <a:pPr marL="0" marR="0" lvl="0" indent="0" algn="r" defTabSz="914485" rtl="0" eaLnBrk="0" fontAlgn="auto" latinLnBrk="0" hangingPunct="0">
              <a:lnSpc>
                <a:spcPct val="100000"/>
              </a:lnSpc>
              <a:spcBef>
                <a:spcPts val="0"/>
              </a:spcBef>
              <a:spcAft>
                <a:spcPts val="0"/>
              </a:spcAft>
              <a:buClrTx/>
              <a:buSzTx/>
              <a:buFontTx/>
              <a:buNone/>
              <a:tabLst/>
              <a:defRPr/>
            </a:pPr>
            <a:fld id="{B293669B-3748-7C42-87E8-DFF30BE72238}" type="slidenum">
              <a:rPr kumimoji="0" lang="en-US" sz="1200" b="0" i="0" u="none" strike="noStrike" kern="1200" cap="none" spc="0" normalizeH="0" baseline="0" noProof="0">
                <a:ln>
                  <a:noFill/>
                </a:ln>
                <a:solidFill>
                  <a:srgbClr val="4F81BD"/>
                </a:solidFill>
                <a:effectLst/>
                <a:uLnTx/>
                <a:uFillTx/>
                <a:latin typeface="Tahoma" charset="0"/>
                <a:ea typeface="ＭＳ Ｐゴシック" charset="0"/>
                <a:cs typeface="+mn-cs"/>
              </a:rPr>
              <a:pPr marL="0" marR="0" lvl="0" indent="0" algn="r" defTabSz="914485" rtl="0" eaLnBrk="0" fontAlgn="auto" latinLnBrk="0" hangingPunct="0">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srgbClr val="4F81BD"/>
              </a:solidFill>
              <a:effectLst/>
              <a:uLnTx/>
              <a:uFillTx/>
              <a:latin typeface="Tahoma" charset="0"/>
              <a:ea typeface="ＭＳ Ｐゴシック" charset="0"/>
              <a:cs typeface="+mn-cs"/>
            </a:endParaRPr>
          </a:p>
        </p:txBody>
      </p:sp>
    </p:spTree>
    <p:extLst>
      <p:ext uri="{BB962C8B-B14F-4D97-AF65-F5344CB8AC3E}">
        <p14:creationId xmlns:p14="http://schemas.microsoft.com/office/powerpoint/2010/main" val="35696359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a:lstStyle/>
          <a:p>
            <a:endParaRPr lang="en-US" dirty="0">
              <a:latin typeface="Times New Roman" charset="0"/>
            </a:endParaRPr>
          </a:p>
        </p:txBody>
      </p:sp>
      <p:sp>
        <p:nvSpPr>
          <p:cNvPr id="130052" name="Slide Number Placeholder 1"/>
          <p:cNvSpPr>
            <a:spLocks noGrp="1"/>
          </p:cNvSpPr>
          <p:nvPr>
            <p:ph type="sldNum" sz="quarter" idx="5"/>
          </p:nvPr>
        </p:nvSpPr>
        <p:spPr>
          <a:noFill/>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defTabSz="914485" eaLnBrk="0" hangingPunct="0">
              <a:defRPr sz="2300">
                <a:solidFill>
                  <a:srgbClr val="FF3300"/>
                </a:solidFill>
                <a:latin typeface="Tahoma" charset="0"/>
                <a:ea typeface="ＭＳ Ｐゴシック" charset="0"/>
              </a:defRPr>
            </a:lvl1pPr>
            <a:lvl2pPr marL="702756" indent="-270291" defTabSz="914485" eaLnBrk="0" hangingPunct="0">
              <a:defRPr sz="2300">
                <a:solidFill>
                  <a:srgbClr val="FF3300"/>
                </a:solidFill>
                <a:latin typeface="Tahoma" charset="0"/>
                <a:ea typeface="ＭＳ Ｐゴシック" charset="0"/>
              </a:defRPr>
            </a:lvl2pPr>
            <a:lvl3pPr marL="1081164" indent="-216233" defTabSz="914485" eaLnBrk="0" hangingPunct="0">
              <a:defRPr sz="2300">
                <a:solidFill>
                  <a:srgbClr val="FF3300"/>
                </a:solidFill>
                <a:latin typeface="Tahoma" charset="0"/>
                <a:ea typeface="ＭＳ Ｐゴシック" charset="0"/>
              </a:defRPr>
            </a:lvl3pPr>
            <a:lvl4pPr marL="1513629" indent="-216233" defTabSz="914485" eaLnBrk="0" hangingPunct="0">
              <a:defRPr sz="2300">
                <a:solidFill>
                  <a:srgbClr val="FF3300"/>
                </a:solidFill>
                <a:latin typeface="Tahoma" charset="0"/>
                <a:ea typeface="ＭＳ Ｐゴシック" charset="0"/>
              </a:defRPr>
            </a:lvl4pPr>
            <a:lvl5pPr marL="1946095" indent="-216233" defTabSz="914485" eaLnBrk="0" hangingPunct="0">
              <a:defRPr sz="2300">
                <a:solidFill>
                  <a:srgbClr val="FF3300"/>
                </a:solidFill>
                <a:latin typeface="Tahoma" charset="0"/>
                <a:ea typeface="ＭＳ Ｐゴシック" charset="0"/>
              </a:defRPr>
            </a:lvl5pPr>
            <a:lvl6pPr marL="2378560" indent="-216233" algn="r" defTabSz="914485" eaLnBrk="0" fontAlgn="base" hangingPunct="0">
              <a:spcBef>
                <a:spcPct val="0"/>
              </a:spcBef>
              <a:spcAft>
                <a:spcPct val="0"/>
              </a:spcAft>
              <a:defRPr sz="2300">
                <a:solidFill>
                  <a:srgbClr val="FF3300"/>
                </a:solidFill>
                <a:latin typeface="Tahoma" charset="0"/>
                <a:ea typeface="ＭＳ Ｐゴシック" charset="0"/>
              </a:defRPr>
            </a:lvl6pPr>
            <a:lvl7pPr marL="2811026" indent="-216233" algn="r" defTabSz="914485" eaLnBrk="0" fontAlgn="base" hangingPunct="0">
              <a:spcBef>
                <a:spcPct val="0"/>
              </a:spcBef>
              <a:spcAft>
                <a:spcPct val="0"/>
              </a:spcAft>
              <a:defRPr sz="2300">
                <a:solidFill>
                  <a:srgbClr val="FF3300"/>
                </a:solidFill>
                <a:latin typeface="Tahoma" charset="0"/>
                <a:ea typeface="ＭＳ Ｐゴシック" charset="0"/>
              </a:defRPr>
            </a:lvl7pPr>
            <a:lvl8pPr marL="3243491" indent="-216233" algn="r" defTabSz="914485" eaLnBrk="0" fontAlgn="base" hangingPunct="0">
              <a:spcBef>
                <a:spcPct val="0"/>
              </a:spcBef>
              <a:spcAft>
                <a:spcPct val="0"/>
              </a:spcAft>
              <a:defRPr sz="2300">
                <a:solidFill>
                  <a:srgbClr val="FF3300"/>
                </a:solidFill>
                <a:latin typeface="Tahoma" charset="0"/>
                <a:ea typeface="ＭＳ Ｐゴシック" charset="0"/>
              </a:defRPr>
            </a:lvl8pPr>
            <a:lvl9pPr marL="3675957" indent="-216233" algn="r" defTabSz="914485" eaLnBrk="0" fontAlgn="base" hangingPunct="0">
              <a:spcBef>
                <a:spcPct val="0"/>
              </a:spcBef>
              <a:spcAft>
                <a:spcPct val="0"/>
              </a:spcAft>
              <a:defRPr sz="2300">
                <a:solidFill>
                  <a:srgbClr val="FF3300"/>
                </a:solidFill>
                <a:latin typeface="Tahoma" charset="0"/>
                <a:ea typeface="ＭＳ Ｐゴシック" charset="0"/>
              </a:defRPr>
            </a:lvl9pPr>
          </a:lstStyle>
          <a:p>
            <a:fld id="{89229510-8FFD-5A4C-9F36-C22B5D7005A0}" type="slidenum">
              <a:rPr lang="en-US" sz="1200">
                <a:solidFill>
                  <a:schemeClr val="accent1"/>
                </a:solidFill>
              </a:rPr>
              <a:pPr/>
              <a:t>36</a:t>
            </a:fld>
            <a:endParaRPr lang="en-US" sz="1200">
              <a:solidFill>
                <a:schemeClr val="accent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45A8A3-9FBB-431D-AAA8-BEEA360F5701}" type="slidenum">
              <a:rPr lang="en-US" smtClean="0"/>
              <a:t>37</a:t>
            </a:fld>
            <a:endParaRPr lang="en-US"/>
          </a:p>
        </p:txBody>
      </p:sp>
    </p:spTree>
    <p:extLst>
      <p:ext uri="{BB962C8B-B14F-4D97-AF65-F5344CB8AC3E}">
        <p14:creationId xmlns:p14="http://schemas.microsoft.com/office/powerpoint/2010/main" val="4274811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38</a:t>
            </a:fld>
            <a:endParaRPr lang="en-US"/>
          </a:p>
        </p:txBody>
      </p:sp>
    </p:spTree>
    <p:extLst>
      <p:ext uri="{BB962C8B-B14F-4D97-AF65-F5344CB8AC3E}">
        <p14:creationId xmlns:p14="http://schemas.microsoft.com/office/powerpoint/2010/main" val="1756858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Frequency analysis is the study of letters or groups of letters contained in a ciphertext in an attempt to partially reveal the message. </a:t>
            </a:r>
          </a:p>
          <a:p>
            <a:pPr marL="228600" indent="-228600">
              <a:buAutoNum type="arabicPeriod"/>
            </a:pPr>
            <a:r>
              <a:rPr lang="en-US" dirty="0"/>
              <a:t>Knowing the usual frequencies of letters in English communication, if the encryption method does not effectively mask these frequencies it is possible to statistically determine parts of the plaintext from looking at the ciphertext alone. </a:t>
            </a:r>
          </a:p>
          <a:p>
            <a:pPr marL="228600" indent="-228600">
              <a:buAutoNum type="arabicPeriod"/>
            </a:pPr>
            <a:r>
              <a:rPr lang="en-US" dirty="0"/>
              <a:t>Let’s look at an example based on a plaintext encrypted with the Caesar Cipher – a cipher that provides no protection from frequency analysis.</a:t>
            </a:r>
          </a:p>
          <a:p>
            <a:pPr marL="228600" indent="-228600">
              <a:buAutoNum type="arabicPeriod"/>
            </a:pPr>
            <a:r>
              <a:rPr lang="en-US" dirty="0"/>
              <a:t>Substitution ciphers preserve the language features.</a:t>
            </a:r>
          </a:p>
          <a:p>
            <a:pPr marL="228600" indent="-228600">
              <a:buAutoNum type="arabicPeriod"/>
            </a:pPr>
            <a:r>
              <a:rPr lang="en-US" dirty="0"/>
              <a:t>Substitution ciphers are vulnerable to frequency analysis attacks.</a:t>
            </a:r>
          </a:p>
          <a:p>
            <a:pPr marL="228600" indent="-228600">
              <a:buAutoNum type="arabicPeriod"/>
            </a:pPr>
            <a:r>
              <a:rPr lang="en-US" dirty="0"/>
              <a:t>In addition to this, English also has a number of common letter patterns that we can also use to help decrypt monoalphabetic ciphers:</a:t>
            </a:r>
          </a:p>
          <a:p>
            <a:pPr marL="228600" indent="-228600">
              <a:buAutoNum type="arabicPeriod"/>
            </a:pPr>
            <a:r>
              <a:rPr lang="en-US" dirty="0"/>
              <a:t>The method of decryption using frequency analysis has two stages: </a:t>
            </a:r>
          </a:p>
          <a:p>
            <a:pPr marL="228600" indent="-228600">
              <a:buAutoNum type="arabicPeriod"/>
            </a:pPr>
            <a:r>
              <a:rPr lang="en-US" dirty="0"/>
              <a:t>Work out the frequencies of letters or symbols in the ciphertext and compare the results to the letter frequencies in the language; e.g., we know “the” is the most common letter in English, and “the” is the most frequent word.</a:t>
            </a:r>
          </a:p>
          <a:p>
            <a:pPr marL="228600" indent="-228600">
              <a:buAutoNum type="arabicPeriod"/>
            </a:pPr>
            <a:r>
              <a:rPr lang="en-US" dirty="0"/>
              <a:t>Make intelligent guesses for words or letters, e.g., a lone letter in English will be �I� or �A�. This method is time consuming, and is less accurate for short messages, but is a valuable aid to the cryptographer.</a:t>
            </a:r>
          </a:p>
        </p:txBody>
      </p:sp>
      <p:sp>
        <p:nvSpPr>
          <p:cNvPr id="4" name="Slide Number Placeholder 3"/>
          <p:cNvSpPr>
            <a:spLocks noGrp="1"/>
          </p:cNvSpPr>
          <p:nvPr>
            <p:ph type="sldNum" sz="quarter" idx="10"/>
          </p:nvPr>
        </p:nvSpPr>
        <p:spPr/>
        <p:txBody>
          <a:bodyPr/>
          <a:lstStyle/>
          <a:p>
            <a:fld id="{CC45A8A3-9FBB-431D-AAA8-BEEA360F5701}" type="slidenum">
              <a:rPr lang="en-US" smtClean="0"/>
              <a:t>39</a:t>
            </a:fld>
            <a:endParaRPr lang="en-US"/>
          </a:p>
        </p:txBody>
      </p:sp>
    </p:spTree>
    <p:extLst>
      <p:ext uri="{BB962C8B-B14F-4D97-AF65-F5344CB8AC3E}">
        <p14:creationId xmlns:p14="http://schemas.microsoft.com/office/powerpoint/2010/main" val="27056771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Let’s get the letter frequencies (how often each letter appears) of this ciphertext.</a:t>
            </a:r>
          </a:p>
          <a:p>
            <a:pPr marL="228600" indent="-228600">
              <a:buAutoNum type="arabicPeriod"/>
            </a:pPr>
            <a:r>
              <a:rPr lang="en-US" dirty="0"/>
              <a:t>Notice that the pattern of frequencies suggests that H = 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40080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Plaintext – the original form of a message; information that can be directly read by humans or a machine</a:t>
            </a:r>
          </a:p>
          <a:p>
            <a:pPr marL="228600" indent="-228600">
              <a:buAutoNum type="arabicPeriod"/>
            </a:pPr>
            <a:r>
              <a:rPr lang="en-US" dirty="0"/>
              <a:t>Ciphertext – the encrypted form of a message</a:t>
            </a:r>
          </a:p>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3155BC7-DA9E-D345-B79E-35FF663F00A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24946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a:lstStyle/>
          <a:p>
            <a:endParaRPr lang="en-US" dirty="0">
              <a:latin typeface="Times New Roman" charset="0"/>
            </a:endParaRPr>
          </a:p>
        </p:txBody>
      </p:sp>
      <p:sp>
        <p:nvSpPr>
          <p:cNvPr id="130052" name="Slide Number Placeholder 1"/>
          <p:cNvSpPr>
            <a:spLocks noGrp="1"/>
          </p:cNvSpPr>
          <p:nvPr>
            <p:ph type="sldNum" sz="quarter" idx="5"/>
          </p:nvPr>
        </p:nvSpPr>
        <p:spPr>
          <a:noFill/>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defTabSz="914485" eaLnBrk="0" hangingPunct="0">
              <a:defRPr sz="2300">
                <a:solidFill>
                  <a:srgbClr val="FF3300"/>
                </a:solidFill>
                <a:latin typeface="Tahoma" charset="0"/>
                <a:ea typeface="ＭＳ Ｐゴシック" charset="0"/>
              </a:defRPr>
            </a:lvl1pPr>
            <a:lvl2pPr marL="702756" indent="-270291" defTabSz="914485" eaLnBrk="0" hangingPunct="0">
              <a:defRPr sz="2300">
                <a:solidFill>
                  <a:srgbClr val="FF3300"/>
                </a:solidFill>
                <a:latin typeface="Tahoma" charset="0"/>
                <a:ea typeface="ＭＳ Ｐゴシック" charset="0"/>
              </a:defRPr>
            </a:lvl2pPr>
            <a:lvl3pPr marL="1081164" indent="-216233" defTabSz="914485" eaLnBrk="0" hangingPunct="0">
              <a:defRPr sz="2300">
                <a:solidFill>
                  <a:srgbClr val="FF3300"/>
                </a:solidFill>
                <a:latin typeface="Tahoma" charset="0"/>
                <a:ea typeface="ＭＳ Ｐゴシック" charset="0"/>
              </a:defRPr>
            </a:lvl3pPr>
            <a:lvl4pPr marL="1513629" indent="-216233" defTabSz="914485" eaLnBrk="0" hangingPunct="0">
              <a:defRPr sz="2300">
                <a:solidFill>
                  <a:srgbClr val="FF3300"/>
                </a:solidFill>
                <a:latin typeface="Tahoma" charset="0"/>
                <a:ea typeface="ＭＳ Ｐゴシック" charset="0"/>
              </a:defRPr>
            </a:lvl4pPr>
            <a:lvl5pPr marL="1946095" indent="-216233" defTabSz="914485" eaLnBrk="0" hangingPunct="0">
              <a:defRPr sz="2300">
                <a:solidFill>
                  <a:srgbClr val="FF3300"/>
                </a:solidFill>
                <a:latin typeface="Tahoma" charset="0"/>
                <a:ea typeface="ＭＳ Ｐゴシック" charset="0"/>
              </a:defRPr>
            </a:lvl5pPr>
            <a:lvl6pPr marL="2378560" indent="-216233" algn="r" defTabSz="914485" eaLnBrk="0" fontAlgn="base" hangingPunct="0">
              <a:spcBef>
                <a:spcPct val="0"/>
              </a:spcBef>
              <a:spcAft>
                <a:spcPct val="0"/>
              </a:spcAft>
              <a:defRPr sz="2300">
                <a:solidFill>
                  <a:srgbClr val="FF3300"/>
                </a:solidFill>
                <a:latin typeface="Tahoma" charset="0"/>
                <a:ea typeface="ＭＳ Ｐゴシック" charset="0"/>
              </a:defRPr>
            </a:lvl6pPr>
            <a:lvl7pPr marL="2811026" indent="-216233" algn="r" defTabSz="914485" eaLnBrk="0" fontAlgn="base" hangingPunct="0">
              <a:spcBef>
                <a:spcPct val="0"/>
              </a:spcBef>
              <a:spcAft>
                <a:spcPct val="0"/>
              </a:spcAft>
              <a:defRPr sz="2300">
                <a:solidFill>
                  <a:srgbClr val="FF3300"/>
                </a:solidFill>
                <a:latin typeface="Tahoma" charset="0"/>
                <a:ea typeface="ＭＳ Ｐゴシック" charset="0"/>
              </a:defRPr>
            </a:lvl7pPr>
            <a:lvl8pPr marL="3243491" indent="-216233" algn="r" defTabSz="914485" eaLnBrk="0" fontAlgn="base" hangingPunct="0">
              <a:spcBef>
                <a:spcPct val="0"/>
              </a:spcBef>
              <a:spcAft>
                <a:spcPct val="0"/>
              </a:spcAft>
              <a:defRPr sz="2300">
                <a:solidFill>
                  <a:srgbClr val="FF3300"/>
                </a:solidFill>
                <a:latin typeface="Tahoma" charset="0"/>
                <a:ea typeface="ＭＳ Ｐゴシック" charset="0"/>
              </a:defRPr>
            </a:lvl8pPr>
            <a:lvl9pPr marL="3675957" indent="-216233" algn="r" defTabSz="914485" eaLnBrk="0" fontAlgn="base" hangingPunct="0">
              <a:spcBef>
                <a:spcPct val="0"/>
              </a:spcBef>
              <a:spcAft>
                <a:spcPct val="0"/>
              </a:spcAft>
              <a:defRPr sz="2300">
                <a:solidFill>
                  <a:srgbClr val="FF3300"/>
                </a:solidFill>
                <a:latin typeface="Tahoma" charset="0"/>
                <a:ea typeface="ＭＳ Ｐゴシック" charset="0"/>
              </a:defRPr>
            </a:lvl9pPr>
          </a:lstStyle>
          <a:p>
            <a:pPr marL="0" marR="0" lvl="0" indent="0" algn="r" defTabSz="914485" rtl="0" eaLnBrk="0" fontAlgn="auto" latinLnBrk="0" hangingPunct="0">
              <a:lnSpc>
                <a:spcPct val="100000"/>
              </a:lnSpc>
              <a:spcBef>
                <a:spcPts val="0"/>
              </a:spcBef>
              <a:spcAft>
                <a:spcPts val="0"/>
              </a:spcAft>
              <a:buClrTx/>
              <a:buSzTx/>
              <a:buFontTx/>
              <a:buNone/>
              <a:tabLst/>
              <a:defRPr/>
            </a:pPr>
            <a:fld id="{89229510-8FFD-5A4C-9F36-C22B5D7005A0}" type="slidenum">
              <a:rPr kumimoji="0" lang="en-US" sz="1200" b="0" i="0" u="none" strike="noStrike" kern="1200" cap="none" spc="0" normalizeH="0" baseline="0" noProof="0">
                <a:ln>
                  <a:noFill/>
                </a:ln>
                <a:solidFill>
                  <a:srgbClr val="4F81BD"/>
                </a:solidFill>
                <a:effectLst/>
                <a:uLnTx/>
                <a:uFillTx/>
                <a:latin typeface="Tahoma" charset="0"/>
                <a:ea typeface="ＭＳ Ｐゴシック" charset="0"/>
                <a:cs typeface="+mn-cs"/>
              </a:rPr>
              <a:pPr marL="0" marR="0" lvl="0" indent="0" algn="r" defTabSz="914485" rtl="0" eaLnBrk="0" fontAlgn="auto" latinLnBrk="0" hangingPunct="0">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srgbClr val="4F81BD"/>
              </a:solidFill>
              <a:effectLst/>
              <a:uLnTx/>
              <a:uFillTx/>
              <a:latin typeface="Tahoma" charset="0"/>
              <a:ea typeface="ＭＳ Ｐゴシック" charset="0"/>
              <a:cs typeface="+mn-cs"/>
            </a:endParaRPr>
          </a:p>
        </p:txBody>
      </p:sp>
    </p:spTree>
    <p:extLst>
      <p:ext uri="{BB962C8B-B14F-4D97-AF65-F5344CB8AC3E}">
        <p14:creationId xmlns:p14="http://schemas.microsoft.com/office/powerpoint/2010/main" val="30040823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a:lstStyle/>
          <a:p>
            <a:pPr marL="228600" indent="-228600">
              <a:buAutoNum type="arabicPeriod"/>
            </a:pPr>
            <a:r>
              <a:rPr lang="en-US" dirty="0">
                <a:latin typeface="Times New Roman" charset="0"/>
              </a:rPr>
              <a:t>To keep this article simple, I have chosen to illustrate substitution ciphers for the letters of the English alphabet only. As such, we would have to omit everything else (spaces, </a:t>
            </a:r>
            <a:r>
              <a:rPr lang="en-US" dirty="0" err="1">
                <a:latin typeface="Times New Roman" charset="0"/>
              </a:rPr>
              <a:t>fullstops</a:t>
            </a:r>
            <a:r>
              <a:rPr lang="en-US" dirty="0">
                <a:latin typeface="Times New Roman" charset="0"/>
              </a:rPr>
              <a:t>, commas, etc.) other than the letters. </a:t>
            </a:r>
          </a:p>
          <a:p>
            <a:pPr marL="228600" indent="-228600">
              <a:buAutoNum type="arabicPeriod"/>
            </a:pPr>
            <a:endParaRPr lang="en-US" dirty="0">
              <a:latin typeface="Times New Roman" charset="0"/>
            </a:endParaRPr>
          </a:p>
        </p:txBody>
      </p:sp>
      <p:sp>
        <p:nvSpPr>
          <p:cNvPr id="130052" name="Slide Number Placeholder 1"/>
          <p:cNvSpPr>
            <a:spLocks noGrp="1"/>
          </p:cNvSpPr>
          <p:nvPr>
            <p:ph type="sldNum" sz="quarter" idx="5"/>
          </p:nvPr>
        </p:nvSpPr>
        <p:spPr>
          <a:noFill/>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defTabSz="914485" eaLnBrk="0" hangingPunct="0">
              <a:defRPr sz="2300">
                <a:solidFill>
                  <a:srgbClr val="FF3300"/>
                </a:solidFill>
                <a:latin typeface="Tahoma" charset="0"/>
                <a:ea typeface="ＭＳ Ｐゴシック" charset="0"/>
              </a:defRPr>
            </a:lvl1pPr>
            <a:lvl2pPr marL="702756" indent="-270291" defTabSz="914485" eaLnBrk="0" hangingPunct="0">
              <a:defRPr sz="2300">
                <a:solidFill>
                  <a:srgbClr val="FF3300"/>
                </a:solidFill>
                <a:latin typeface="Tahoma" charset="0"/>
                <a:ea typeface="ＭＳ Ｐゴシック" charset="0"/>
              </a:defRPr>
            </a:lvl2pPr>
            <a:lvl3pPr marL="1081164" indent="-216233" defTabSz="914485" eaLnBrk="0" hangingPunct="0">
              <a:defRPr sz="2300">
                <a:solidFill>
                  <a:srgbClr val="FF3300"/>
                </a:solidFill>
                <a:latin typeface="Tahoma" charset="0"/>
                <a:ea typeface="ＭＳ Ｐゴシック" charset="0"/>
              </a:defRPr>
            </a:lvl3pPr>
            <a:lvl4pPr marL="1513629" indent="-216233" defTabSz="914485" eaLnBrk="0" hangingPunct="0">
              <a:defRPr sz="2300">
                <a:solidFill>
                  <a:srgbClr val="FF3300"/>
                </a:solidFill>
                <a:latin typeface="Tahoma" charset="0"/>
                <a:ea typeface="ＭＳ Ｐゴシック" charset="0"/>
              </a:defRPr>
            </a:lvl4pPr>
            <a:lvl5pPr marL="1946095" indent="-216233" defTabSz="914485" eaLnBrk="0" hangingPunct="0">
              <a:defRPr sz="2300">
                <a:solidFill>
                  <a:srgbClr val="FF3300"/>
                </a:solidFill>
                <a:latin typeface="Tahoma" charset="0"/>
                <a:ea typeface="ＭＳ Ｐゴシック" charset="0"/>
              </a:defRPr>
            </a:lvl5pPr>
            <a:lvl6pPr marL="2378560" indent="-216233" algn="r" defTabSz="914485" eaLnBrk="0" fontAlgn="base" hangingPunct="0">
              <a:spcBef>
                <a:spcPct val="0"/>
              </a:spcBef>
              <a:spcAft>
                <a:spcPct val="0"/>
              </a:spcAft>
              <a:defRPr sz="2300">
                <a:solidFill>
                  <a:srgbClr val="FF3300"/>
                </a:solidFill>
                <a:latin typeface="Tahoma" charset="0"/>
                <a:ea typeface="ＭＳ Ｐゴシック" charset="0"/>
              </a:defRPr>
            </a:lvl6pPr>
            <a:lvl7pPr marL="2811026" indent="-216233" algn="r" defTabSz="914485" eaLnBrk="0" fontAlgn="base" hangingPunct="0">
              <a:spcBef>
                <a:spcPct val="0"/>
              </a:spcBef>
              <a:spcAft>
                <a:spcPct val="0"/>
              </a:spcAft>
              <a:defRPr sz="2300">
                <a:solidFill>
                  <a:srgbClr val="FF3300"/>
                </a:solidFill>
                <a:latin typeface="Tahoma" charset="0"/>
                <a:ea typeface="ＭＳ Ｐゴシック" charset="0"/>
              </a:defRPr>
            </a:lvl7pPr>
            <a:lvl8pPr marL="3243491" indent="-216233" algn="r" defTabSz="914485" eaLnBrk="0" fontAlgn="base" hangingPunct="0">
              <a:spcBef>
                <a:spcPct val="0"/>
              </a:spcBef>
              <a:spcAft>
                <a:spcPct val="0"/>
              </a:spcAft>
              <a:defRPr sz="2300">
                <a:solidFill>
                  <a:srgbClr val="FF3300"/>
                </a:solidFill>
                <a:latin typeface="Tahoma" charset="0"/>
                <a:ea typeface="ＭＳ Ｐゴシック" charset="0"/>
              </a:defRPr>
            </a:lvl8pPr>
            <a:lvl9pPr marL="3675957" indent="-216233" algn="r" defTabSz="914485" eaLnBrk="0" fontAlgn="base" hangingPunct="0">
              <a:spcBef>
                <a:spcPct val="0"/>
              </a:spcBef>
              <a:spcAft>
                <a:spcPct val="0"/>
              </a:spcAft>
              <a:defRPr sz="2300">
                <a:solidFill>
                  <a:srgbClr val="FF3300"/>
                </a:solidFill>
                <a:latin typeface="Tahoma" charset="0"/>
                <a:ea typeface="ＭＳ Ｐゴシック" charset="0"/>
              </a:defRPr>
            </a:lvl9pPr>
          </a:lstStyle>
          <a:p>
            <a:pPr marL="0" marR="0" lvl="0" indent="0" algn="r" defTabSz="914485" rtl="0" eaLnBrk="0" fontAlgn="auto" latinLnBrk="0" hangingPunct="0">
              <a:lnSpc>
                <a:spcPct val="100000"/>
              </a:lnSpc>
              <a:spcBef>
                <a:spcPts val="0"/>
              </a:spcBef>
              <a:spcAft>
                <a:spcPts val="0"/>
              </a:spcAft>
              <a:buClrTx/>
              <a:buSzTx/>
              <a:buFontTx/>
              <a:buNone/>
              <a:tabLst/>
              <a:defRPr/>
            </a:pPr>
            <a:fld id="{89229510-8FFD-5A4C-9F36-C22B5D7005A0}" type="slidenum">
              <a:rPr kumimoji="0" lang="en-US" sz="1200" b="0" i="0" u="none" strike="noStrike" kern="1200" cap="none" spc="0" normalizeH="0" baseline="0" noProof="0">
                <a:ln>
                  <a:noFill/>
                </a:ln>
                <a:solidFill>
                  <a:srgbClr val="4F81BD"/>
                </a:solidFill>
                <a:effectLst/>
                <a:uLnTx/>
                <a:uFillTx/>
                <a:latin typeface="Tahoma" charset="0"/>
                <a:ea typeface="ＭＳ Ｐゴシック" charset="0"/>
                <a:cs typeface="+mn-cs"/>
              </a:rPr>
              <a:pPr marL="0" marR="0" lvl="0" indent="0" algn="r" defTabSz="914485" rtl="0" eaLnBrk="0" fontAlgn="auto" latinLnBrk="0" hangingPunct="0">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srgbClr val="4F81BD"/>
              </a:solidFill>
              <a:effectLst/>
              <a:uLnTx/>
              <a:uFillTx/>
              <a:latin typeface="Tahoma" charset="0"/>
              <a:ea typeface="ＭＳ Ｐゴシック" charset="0"/>
              <a:cs typeface="+mn-cs"/>
            </a:endParaRPr>
          </a:p>
        </p:txBody>
      </p:sp>
    </p:spTree>
    <p:extLst>
      <p:ext uri="{BB962C8B-B14F-4D97-AF65-F5344CB8AC3E}">
        <p14:creationId xmlns:p14="http://schemas.microsoft.com/office/powerpoint/2010/main" val="3133867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a:lstStyle/>
          <a:p>
            <a:pPr marL="228600" indent="-228600">
              <a:buAutoNum type="arabicPeriod"/>
            </a:pPr>
            <a:r>
              <a:rPr lang="en-US" dirty="0">
                <a:latin typeface="Times New Roman" charset="0"/>
              </a:rPr>
              <a:t>Now, we assume a few things: we have no prior knowledge of the (unencrypted) message sent. We know that the message sent was written in English. We also know that it was encrypted using a simple substitution cipher. Is it then possible to decrypt this message? The answer is : probably yes, using frequency analysis.</a:t>
            </a:r>
          </a:p>
          <a:p>
            <a:pPr marL="228600" indent="-228600">
              <a:buAutoNum type="arabicPeriod"/>
            </a:pPr>
            <a:endParaRPr lang="en-US" dirty="0">
              <a:latin typeface="Times New Roman" charset="0"/>
            </a:endParaRPr>
          </a:p>
        </p:txBody>
      </p:sp>
      <p:sp>
        <p:nvSpPr>
          <p:cNvPr id="130052" name="Slide Number Placeholder 1"/>
          <p:cNvSpPr>
            <a:spLocks noGrp="1"/>
          </p:cNvSpPr>
          <p:nvPr>
            <p:ph type="sldNum" sz="quarter" idx="5"/>
          </p:nvPr>
        </p:nvSpPr>
        <p:spPr>
          <a:noFill/>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defTabSz="914485" eaLnBrk="0" hangingPunct="0">
              <a:defRPr sz="2300">
                <a:solidFill>
                  <a:srgbClr val="FF3300"/>
                </a:solidFill>
                <a:latin typeface="Tahoma" charset="0"/>
                <a:ea typeface="ＭＳ Ｐゴシック" charset="0"/>
              </a:defRPr>
            </a:lvl1pPr>
            <a:lvl2pPr marL="702756" indent="-270291" defTabSz="914485" eaLnBrk="0" hangingPunct="0">
              <a:defRPr sz="2300">
                <a:solidFill>
                  <a:srgbClr val="FF3300"/>
                </a:solidFill>
                <a:latin typeface="Tahoma" charset="0"/>
                <a:ea typeface="ＭＳ Ｐゴシック" charset="0"/>
              </a:defRPr>
            </a:lvl2pPr>
            <a:lvl3pPr marL="1081164" indent="-216233" defTabSz="914485" eaLnBrk="0" hangingPunct="0">
              <a:defRPr sz="2300">
                <a:solidFill>
                  <a:srgbClr val="FF3300"/>
                </a:solidFill>
                <a:latin typeface="Tahoma" charset="0"/>
                <a:ea typeface="ＭＳ Ｐゴシック" charset="0"/>
              </a:defRPr>
            </a:lvl3pPr>
            <a:lvl4pPr marL="1513629" indent="-216233" defTabSz="914485" eaLnBrk="0" hangingPunct="0">
              <a:defRPr sz="2300">
                <a:solidFill>
                  <a:srgbClr val="FF3300"/>
                </a:solidFill>
                <a:latin typeface="Tahoma" charset="0"/>
                <a:ea typeface="ＭＳ Ｐゴシック" charset="0"/>
              </a:defRPr>
            </a:lvl4pPr>
            <a:lvl5pPr marL="1946095" indent="-216233" defTabSz="914485" eaLnBrk="0" hangingPunct="0">
              <a:defRPr sz="2300">
                <a:solidFill>
                  <a:srgbClr val="FF3300"/>
                </a:solidFill>
                <a:latin typeface="Tahoma" charset="0"/>
                <a:ea typeface="ＭＳ Ｐゴシック" charset="0"/>
              </a:defRPr>
            </a:lvl5pPr>
            <a:lvl6pPr marL="2378560" indent="-216233" algn="r" defTabSz="914485" eaLnBrk="0" fontAlgn="base" hangingPunct="0">
              <a:spcBef>
                <a:spcPct val="0"/>
              </a:spcBef>
              <a:spcAft>
                <a:spcPct val="0"/>
              </a:spcAft>
              <a:defRPr sz="2300">
                <a:solidFill>
                  <a:srgbClr val="FF3300"/>
                </a:solidFill>
                <a:latin typeface="Tahoma" charset="0"/>
                <a:ea typeface="ＭＳ Ｐゴシック" charset="0"/>
              </a:defRPr>
            </a:lvl6pPr>
            <a:lvl7pPr marL="2811026" indent="-216233" algn="r" defTabSz="914485" eaLnBrk="0" fontAlgn="base" hangingPunct="0">
              <a:spcBef>
                <a:spcPct val="0"/>
              </a:spcBef>
              <a:spcAft>
                <a:spcPct val="0"/>
              </a:spcAft>
              <a:defRPr sz="2300">
                <a:solidFill>
                  <a:srgbClr val="FF3300"/>
                </a:solidFill>
                <a:latin typeface="Tahoma" charset="0"/>
                <a:ea typeface="ＭＳ Ｐゴシック" charset="0"/>
              </a:defRPr>
            </a:lvl7pPr>
            <a:lvl8pPr marL="3243491" indent="-216233" algn="r" defTabSz="914485" eaLnBrk="0" fontAlgn="base" hangingPunct="0">
              <a:spcBef>
                <a:spcPct val="0"/>
              </a:spcBef>
              <a:spcAft>
                <a:spcPct val="0"/>
              </a:spcAft>
              <a:defRPr sz="2300">
                <a:solidFill>
                  <a:srgbClr val="FF3300"/>
                </a:solidFill>
                <a:latin typeface="Tahoma" charset="0"/>
                <a:ea typeface="ＭＳ Ｐゴシック" charset="0"/>
              </a:defRPr>
            </a:lvl8pPr>
            <a:lvl9pPr marL="3675957" indent="-216233" algn="r" defTabSz="914485" eaLnBrk="0" fontAlgn="base" hangingPunct="0">
              <a:spcBef>
                <a:spcPct val="0"/>
              </a:spcBef>
              <a:spcAft>
                <a:spcPct val="0"/>
              </a:spcAft>
              <a:defRPr sz="2300">
                <a:solidFill>
                  <a:srgbClr val="FF3300"/>
                </a:solidFill>
                <a:latin typeface="Tahoma" charset="0"/>
                <a:ea typeface="ＭＳ Ｐゴシック" charset="0"/>
              </a:defRPr>
            </a:lvl9pPr>
          </a:lstStyle>
          <a:p>
            <a:pPr marL="0" marR="0" lvl="0" indent="0" algn="r" defTabSz="914485" rtl="0" eaLnBrk="0" fontAlgn="auto" latinLnBrk="0" hangingPunct="0">
              <a:lnSpc>
                <a:spcPct val="100000"/>
              </a:lnSpc>
              <a:spcBef>
                <a:spcPts val="0"/>
              </a:spcBef>
              <a:spcAft>
                <a:spcPts val="0"/>
              </a:spcAft>
              <a:buClrTx/>
              <a:buSzTx/>
              <a:buFontTx/>
              <a:buNone/>
              <a:tabLst/>
              <a:defRPr/>
            </a:pPr>
            <a:fld id="{89229510-8FFD-5A4C-9F36-C22B5D7005A0}" type="slidenum">
              <a:rPr kumimoji="0" lang="en-US" sz="1200" b="0" i="0" u="none" strike="noStrike" kern="1200" cap="none" spc="0" normalizeH="0" baseline="0" noProof="0">
                <a:ln>
                  <a:noFill/>
                </a:ln>
                <a:solidFill>
                  <a:srgbClr val="4F81BD"/>
                </a:solidFill>
                <a:effectLst/>
                <a:uLnTx/>
                <a:uFillTx/>
                <a:latin typeface="Tahoma" charset="0"/>
                <a:ea typeface="ＭＳ Ｐゴシック" charset="0"/>
                <a:cs typeface="+mn-cs"/>
              </a:rPr>
              <a:pPr marL="0" marR="0" lvl="0" indent="0" algn="r" defTabSz="914485" rtl="0" eaLnBrk="0" fontAlgn="auto" latinLnBrk="0" hangingPunct="0">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srgbClr val="4F81BD"/>
              </a:solidFill>
              <a:effectLst/>
              <a:uLnTx/>
              <a:uFillTx/>
              <a:latin typeface="Tahoma" charset="0"/>
              <a:ea typeface="ＭＳ Ｐゴシック" charset="0"/>
              <a:cs typeface="+mn-cs"/>
            </a:endParaRPr>
          </a:p>
        </p:txBody>
      </p:sp>
    </p:spTree>
    <p:extLst>
      <p:ext uri="{BB962C8B-B14F-4D97-AF65-F5344CB8AC3E}">
        <p14:creationId xmlns:p14="http://schemas.microsoft.com/office/powerpoint/2010/main" val="30827317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a:lstStyle/>
          <a:p>
            <a:endParaRPr lang="en-US" dirty="0">
              <a:latin typeface="Times New Roman" charset="0"/>
            </a:endParaRPr>
          </a:p>
        </p:txBody>
      </p:sp>
      <p:sp>
        <p:nvSpPr>
          <p:cNvPr id="130052" name="Slide Number Placeholder 1"/>
          <p:cNvSpPr>
            <a:spLocks noGrp="1"/>
          </p:cNvSpPr>
          <p:nvPr>
            <p:ph type="sldNum" sz="quarter" idx="5"/>
          </p:nvPr>
        </p:nvSpPr>
        <p:spPr>
          <a:noFill/>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defTabSz="914485" eaLnBrk="0" hangingPunct="0">
              <a:defRPr sz="2300">
                <a:solidFill>
                  <a:srgbClr val="FF3300"/>
                </a:solidFill>
                <a:latin typeface="Tahoma" charset="0"/>
                <a:ea typeface="ＭＳ Ｐゴシック" charset="0"/>
              </a:defRPr>
            </a:lvl1pPr>
            <a:lvl2pPr marL="702756" indent="-270291" defTabSz="914485" eaLnBrk="0" hangingPunct="0">
              <a:defRPr sz="2300">
                <a:solidFill>
                  <a:srgbClr val="FF3300"/>
                </a:solidFill>
                <a:latin typeface="Tahoma" charset="0"/>
                <a:ea typeface="ＭＳ Ｐゴシック" charset="0"/>
              </a:defRPr>
            </a:lvl2pPr>
            <a:lvl3pPr marL="1081164" indent="-216233" defTabSz="914485" eaLnBrk="0" hangingPunct="0">
              <a:defRPr sz="2300">
                <a:solidFill>
                  <a:srgbClr val="FF3300"/>
                </a:solidFill>
                <a:latin typeface="Tahoma" charset="0"/>
                <a:ea typeface="ＭＳ Ｐゴシック" charset="0"/>
              </a:defRPr>
            </a:lvl3pPr>
            <a:lvl4pPr marL="1513629" indent="-216233" defTabSz="914485" eaLnBrk="0" hangingPunct="0">
              <a:defRPr sz="2300">
                <a:solidFill>
                  <a:srgbClr val="FF3300"/>
                </a:solidFill>
                <a:latin typeface="Tahoma" charset="0"/>
                <a:ea typeface="ＭＳ Ｐゴシック" charset="0"/>
              </a:defRPr>
            </a:lvl4pPr>
            <a:lvl5pPr marL="1946095" indent="-216233" defTabSz="914485" eaLnBrk="0" hangingPunct="0">
              <a:defRPr sz="2300">
                <a:solidFill>
                  <a:srgbClr val="FF3300"/>
                </a:solidFill>
                <a:latin typeface="Tahoma" charset="0"/>
                <a:ea typeface="ＭＳ Ｐゴシック" charset="0"/>
              </a:defRPr>
            </a:lvl5pPr>
            <a:lvl6pPr marL="2378560" indent="-216233" algn="r" defTabSz="914485" eaLnBrk="0" fontAlgn="base" hangingPunct="0">
              <a:spcBef>
                <a:spcPct val="0"/>
              </a:spcBef>
              <a:spcAft>
                <a:spcPct val="0"/>
              </a:spcAft>
              <a:defRPr sz="2300">
                <a:solidFill>
                  <a:srgbClr val="FF3300"/>
                </a:solidFill>
                <a:latin typeface="Tahoma" charset="0"/>
                <a:ea typeface="ＭＳ Ｐゴシック" charset="0"/>
              </a:defRPr>
            </a:lvl6pPr>
            <a:lvl7pPr marL="2811026" indent="-216233" algn="r" defTabSz="914485" eaLnBrk="0" fontAlgn="base" hangingPunct="0">
              <a:spcBef>
                <a:spcPct val="0"/>
              </a:spcBef>
              <a:spcAft>
                <a:spcPct val="0"/>
              </a:spcAft>
              <a:defRPr sz="2300">
                <a:solidFill>
                  <a:srgbClr val="FF3300"/>
                </a:solidFill>
                <a:latin typeface="Tahoma" charset="0"/>
                <a:ea typeface="ＭＳ Ｐゴシック" charset="0"/>
              </a:defRPr>
            </a:lvl7pPr>
            <a:lvl8pPr marL="3243491" indent="-216233" algn="r" defTabSz="914485" eaLnBrk="0" fontAlgn="base" hangingPunct="0">
              <a:spcBef>
                <a:spcPct val="0"/>
              </a:spcBef>
              <a:spcAft>
                <a:spcPct val="0"/>
              </a:spcAft>
              <a:defRPr sz="2300">
                <a:solidFill>
                  <a:srgbClr val="FF3300"/>
                </a:solidFill>
                <a:latin typeface="Tahoma" charset="0"/>
                <a:ea typeface="ＭＳ Ｐゴシック" charset="0"/>
              </a:defRPr>
            </a:lvl8pPr>
            <a:lvl9pPr marL="3675957" indent="-216233" algn="r" defTabSz="914485" eaLnBrk="0" fontAlgn="base" hangingPunct="0">
              <a:spcBef>
                <a:spcPct val="0"/>
              </a:spcBef>
              <a:spcAft>
                <a:spcPct val="0"/>
              </a:spcAft>
              <a:defRPr sz="2300">
                <a:solidFill>
                  <a:srgbClr val="FF3300"/>
                </a:solidFill>
                <a:latin typeface="Tahoma" charset="0"/>
                <a:ea typeface="ＭＳ Ｐゴシック" charset="0"/>
              </a:defRPr>
            </a:lvl9pPr>
          </a:lstStyle>
          <a:p>
            <a:pPr marL="0" marR="0" lvl="0" indent="0" algn="r" defTabSz="914485" rtl="0" eaLnBrk="0" fontAlgn="auto" latinLnBrk="0" hangingPunct="0">
              <a:lnSpc>
                <a:spcPct val="100000"/>
              </a:lnSpc>
              <a:spcBef>
                <a:spcPts val="0"/>
              </a:spcBef>
              <a:spcAft>
                <a:spcPts val="0"/>
              </a:spcAft>
              <a:buClrTx/>
              <a:buSzTx/>
              <a:buFontTx/>
              <a:buNone/>
              <a:tabLst/>
              <a:defRPr/>
            </a:pPr>
            <a:fld id="{89229510-8FFD-5A4C-9F36-C22B5D7005A0}" type="slidenum">
              <a:rPr kumimoji="0" lang="en-US" sz="1200" b="0" i="0" u="none" strike="noStrike" kern="1200" cap="none" spc="0" normalizeH="0" baseline="0" noProof="0">
                <a:ln>
                  <a:noFill/>
                </a:ln>
                <a:solidFill>
                  <a:srgbClr val="4F81BD"/>
                </a:solidFill>
                <a:effectLst/>
                <a:uLnTx/>
                <a:uFillTx/>
                <a:latin typeface="Tahoma" charset="0"/>
                <a:ea typeface="ＭＳ Ｐゴシック" charset="0"/>
                <a:cs typeface="+mn-cs"/>
              </a:rPr>
              <a:pPr marL="0" marR="0" lvl="0" indent="0" algn="r" defTabSz="914485" rtl="0" eaLnBrk="0" fontAlgn="auto" latinLnBrk="0" hangingPunct="0">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srgbClr val="4F81BD"/>
              </a:solidFill>
              <a:effectLst/>
              <a:uLnTx/>
              <a:uFillTx/>
              <a:latin typeface="Tahoma" charset="0"/>
              <a:ea typeface="ＭＳ Ｐゴシック" charset="0"/>
              <a:cs typeface="+mn-cs"/>
            </a:endParaRPr>
          </a:p>
        </p:txBody>
      </p:sp>
    </p:spTree>
    <p:extLst>
      <p:ext uri="{BB962C8B-B14F-4D97-AF65-F5344CB8AC3E}">
        <p14:creationId xmlns:p14="http://schemas.microsoft.com/office/powerpoint/2010/main" val="28326824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a:lstStyle/>
          <a:p>
            <a:r>
              <a:rPr lang="en-US" dirty="0">
                <a:latin typeface="Times New Roman" charset="0"/>
              </a:rPr>
              <a:t>1. </a:t>
            </a:r>
          </a:p>
        </p:txBody>
      </p:sp>
      <p:sp>
        <p:nvSpPr>
          <p:cNvPr id="130052" name="Slide Number Placeholder 1"/>
          <p:cNvSpPr>
            <a:spLocks noGrp="1"/>
          </p:cNvSpPr>
          <p:nvPr>
            <p:ph type="sldNum" sz="quarter" idx="5"/>
          </p:nvPr>
        </p:nvSpPr>
        <p:spPr>
          <a:noFill/>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defTabSz="914485" eaLnBrk="0" hangingPunct="0">
              <a:defRPr sz="2300">
                <a:solidFill>
                  <a:srgbClr val="FF3300"/>
                </a:solidFill>
                <a:latin typeface="Tahoma" charset="0"/>
                <a:ea typeface="ＭＳ Ｐゴシック" charset="0"/>
              </a:defRPr>
            </a:lvl1pPr>
            <a:lvl2pPr marL="702756" indent="-270291" defTabSz="914485" eaLnBrk="0" hangingPunct="0">
              <a:defRPr sz="2300">
                <a:solidFill>
                  <a:srgbClr val="FF3300"/>
                </a:solidFill>
                <a:latin typeface="Tahoma" charset="0"/>
                <a:ea typeface="ＭＳ Ｐゴシック" charset="0"/>
              </a:defRPr>
            </a:lvl2pPr>
            <a:lvl3pPr marL="1081164" indent="-216233" defTabSz="914485" eaLnBrk="0" hangingPunct="0">
              <a:defRPr sz="2300">
                <a:solidFill>
                  <a:srgbClr val="FF3300"/>
                </a:solidFill>
                <a:latin typeface="Tahoma" charset="0"/>
                <a:ea typeface="ＭＳ Ｐゴシック" charset="0"/>
              </a:defRPr>
            </a:lvl3pPr>
            <a:lvl4pPr marL="1513629" indent="-216233" defTabSz="914485" eaLnBrk="0" hangingPunct="0">
              <a:defRPr sz="2300">
                <a:solidFill>
                  <a:srgbClr val="FF3300"/>
                </a:solidFill>
                <a:latin typeface="Tahoma" charset="0"/>
                <a:ea typeface="ＭＳ Ｐゴシック" charset="0"/>
              </a:defRPr>
            </a:lvl4pPr>
            <a:lvl5pPr marL="1946095" indent="-216233" defTabSz="914485" eaLnBrk="0" hangingPunct="0">
              <a:defRPr sz="2300">
                <a:solidFill>
                  <a:srgbClr val="FF3300"/>
                </a:solidFill>
                <a:latin typeface="Tahoma" charset="0"/>
                <a:ea typeface="ＭＳ Ｐゴシック" charset="0"/>
              </a:defRPr>
            </a:lvl5pPr>
            <a:lvl6pPr marL="2378560" indent="-216233" algn="r" defTabSz="914485" eaLnBrk="0" fontAlgn="base" hangingPunct="0">
              <a:spcBef>
                <a:spcPct val="0"/>
              </a:spcBef>
              <a:spcAft>
                <a:spcPct val="0"/>
              </a:spcAft>
              <a:defRPr sz="2300">
                <a:solidFill>
                  <a:srgbClr val="FF3300"/>
                </a:solidFill>
                <a:latin typeface="Tahoma" charset="0"/>
                <a:ea typeface="ＭＳ Ｐゴシック" charset="0"/>
              </a:defRPr>
            </a:lvl6pPr>
            <a:lvl7pPr marL="2811026" indent="-216233" algn="r" defTabSz="914485" eaLnBrk="0" fontAlgn="base" hangingPunct="0">
              <a:spcBef>
                <a:spcPct val="0"/>
              </a:spcBef>
              <a:spcAft>
                <a:spcPct val="0"/>
              </a:spcAft>
              <a:defRPr sz="2300">
                <a:solidFill>
                  <a:srgbClr val="FF3300"/>
                </a:solidFill>
                <a:latin typeface="Tahoma" charset="0"/>
                <a:ea typeface="ＭＳ Ｐゴシック" charset="0"/>
              </a:defRPr>
            </a:lvl7pPr>
            <a:lvl8pPr marL="3243491" indent="-216233" algn="r" defTabSz="914485" eaLnBrk="0" fontAlgn="base" hangingPunct="0">
              <a:spcBef>
                <a:spcPct val="0"/>
              </a:spcBef>
              <a:spcAft>
                <a:spcPct val="0"/>
              </a:spcAft>
              <a:defRPr sz="2300">
                <a:solidFill>
                  <a:srgbClr val="FF3300"/>
                </a:solidFill>
                <a:latin typeface="Tahoma" charset="0"/>
                <a:ea typeface="ＭＳ Ｐゴシック" charset="0"/>
              </a:defRPr>
            </a:lvl8pPr>
            <a:lvl9pPr marL="3675957" indent="-216233" algn="r" defTabSz="914485" eaLnBrk="0" fontAlgn="base" hangingPunct="0">
              <a:spcBef>
                <a:spcPct val="0"/>
              </a:spcBef>
              <a:spcAft>
                <a:spcPct val="0"/>
              </a:spcAft>
              <a:defRPr sz="2300">
                <a:solidFill>
                  <a:srgbClr val="FF3300"/>
                </a:solidFill>
                <a:latin typeface="Tahoma" charset="0"/>
                <a:ea typeface="ＭＳ Ｐゴシック" charset="0"/>
              </a:defRPr>
            </a:lvl9pPr>
          </a:lstStyle>
          <a:p>
            <a:pPr marL="0" marR="0" lvl="0" indent="0" algn="r" defTabSz="914485" rtl="0" eaLnBrk="0" fontAlgn="auto" latinLnBrk="0" hangingPunct="0">
              <a:lnSpc>
                <a:spcPct val="100000"/>
              </a:lnSpc>
              <a:spcBef>
                <a:spcPts val="0"/>
              </a:spcBef>
              <a:spcAft>
                <a:spcPts val="0"/>
              </a:spcAft>
              <a:buClrTx/>
              <a:buSzTx/>
              <a:buFontTx/>
              <a:buNone/>
              <a:tabLst/>
              <a:defRPr/>
            </a:pPr>
            <a:fld id="{89229510-8FFD-5A4C-9F36-C22B5D7005A0}" type="slidenum">
              <a:rPr kumimoji="0" lang="en-US" sz="1200" b="0" i="0" u="none" strike="noStrike" kern="1200" cap="none" spc="0" normalizeH="0" baseline="0" noProof="0">
                <a:ln>
                  <a:noFill/>
                </a:ln>
                <a:solidFill>
                  <a:srgbClr val="4F81BD"/>
                </a:solidFill>
                <a:effectLst/>
                <a:uLnTx/>
                <a:uFillTx/>
                <a:latin typeface="Tahoma" charset="0"/>
                <a:ea typeface="ＭＳ Ｐゴシック" charset="0"/>
                <a:cs typeface="+mn-cs"/>
              </a:rPr>
              <a:pPr marL="0" marR="0" lvl="0" indent="0" algn="r" defTabSz="914485" rtl="0" eaLnBrk="0" fontAlgn="auto" latinLnBrk="0" hangingPunct="0">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srgbClr val="4F81BD"/>
              </a:solidFill>
              <a:effectLst/>
              <a:uLnTx/>
              <a:uFillTx/>
              <a:latin typeface="Tahoma" charset="0"/>
              <a:ea typeface="ＭＳ Ｐゴシック" charset="0"/>
              <a:cs typeface="+mn-cs"/>
            </a:endParaRPr>
          </a:p>
        </p:txBody>
      </p:sp>
    </p:spTree>
    <p:extLst>
      <p:ext uri="{BB962C8B-B14F-4D97-AF65-F5344CB8AC3E}">
        <p14:creationId xmlns:p14="http://schemas.microsoft.com/office/powerpoint/2010/main" val="40792248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462582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a:lstStyle/>
          <a:p>
            <a:endParaRPr lang="en-US">
              <a:latin typeface="Times New Roman" charset="0"/>
            </a:endParaRPr>
          </a:p>
        </p:txBody>
      </p:sp>
      <p:sp>
        <p:nvSpPr>
          <p:cNvPr id="133124" name="Slide Number Placeholder 1"/>
          <p:cNvSpPr>
            <a:spLocks noGrp="1"/>
          </p:cNvSpPr>
          <p:nvPr>
            <p:ph type="sldNum" sz="quarter" idx="5"/>
          </p:nvPr>
        </p:nvSpPr>
        <p:spPr>
          <a:noFill/>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defTabSz="914485" eaLnBrk="0" hangingPunct="0">
              <a:defRPr sz="2300">
                <a:solidFill>
                  <a:srgbClr val="FF3300"/>
                </a:solidFill>
                <a:latin typeface="Tahoma" charset="0"/>
                <a:ea typeface="ＭＳ Ｐゴシック" charset="0"/>
              </a:defRPr>
            </a:lvl1pPr>
            <a:lvl2pPr marL="702756" indent="-270291" defTabSz="914485" eaLnBrk="0" hangingPunct="0">
              <a:defRPr sz="2300">
                <a:solidFill>
                  <a:srgbClr val="FF3300"/>
                </a:solidFill>
                <a:latin typeface="Tahoma" charset="0"/>
                <a:ea typeface="ＭＳ Ｐゴシック" charset="0"/>
              </a:defRPr>
            </a:lvl2pPr>
            <a:lvl3pPr marL="1081164" indent="-216233" defTabSz="914485" eaLnBrk="0" hangingPunct="0">
              <a:defRPr sz="2300">
                <a:solidFill>
                  <a:srgbClr val="FF3300"/>
                </a:solidFill>
                <a:latin typeface="Tahoma" charset="0"/>
                <a:ea typeface="ＭＳ Ｐゴシック" charset="0"/>
              </a:defRPr>
            </a:lvl3pPr>
            <a:lvl4pPr marL="1513629" indent="-216233" defTabSz="914485" eaLnBrk="0" hangingPunct="0">
              <a:defRPr sz="2300">
                <a:solidFill>
                  <a:srgbClr val="FF3300"/>
                </a:solidFill>
                <a:latin typeface="Tahoma" charset="0"/>
                <a:ea typeface="ＭＳ Ｐゴシック" charset="0"/>
              </a:defRPr>
            </a:lvl4pPr>
            <a:lvl5pPr marL="1946095" indent="-216233" defTabSz="914485" eaLnBrk="0" hangingPunct="0">
              <a:defRPr sz="2300">
                <a:solidFill>
                  <a:srgbClr val="FF3300"/>
                </a:solidFill>
                <a:latin typeface="Tahoma" charset="0"/>
                <a:ea typeface="ＭＳ Ｐゴシック" charset="0"/>
              </a:defRPr>
            </a:lvl5pPr>
            <a:lvl6pPr marL="2378560" indent="-216233" algn="r" defTabSz="914485" eaLnBrk="0" fontAlgn="base" hangingPunct="0">
              <a:spcBef>
                <a:spcPct val="0"/>
              </a:spcBef>
              <a:spcAft>
                <a:spcPct val="0"/>
              </a:spcAft>
              <a:defRPr sz="2300">
                <a:solidFill>
                  <a:srgbClr val="FF3300"/>
                </a:solidFill>
                <a:latin typeface="Tahoma" charset="0"/>
                <a:ea typeface="ＭＳ Ｐゴシック" charset="0"/>
              </a:defRPr>
            </a:lvl6pPr>
            <a:lvl7pPr marL="2811026" indent="-216233" algn="r" defTabSz="914485" eaLnBrk="0" fontAlgn="base" hangingPunct="0">
              <a:spcBef>
                <a:spcPct val="0"/>
              </a:spcBef>
              <a:spcAft>
                <a:spcPct val="0"/>
              </a:spcAft>
              <a:defRPr sz="2300">
                <a:solidFill>
                  <a:srgbClr val="FF3300"/>
                </a:solidFill>
                <a:latin typeface="Tahoma" charset="0"/>
                <a:ea typeface="ＭＳ Ｐゴシック" charset="0"/>
              </a:defRPr>
            </a:lvl7pPr>
            <a:lvl8pPr marL="3243491" indent="-216233" algn="r" defTabSz="914485" eaLnBrk="0" fontAlgn="base" hangingPunct="0">
              <a:spcBef>
                <a:spcPct val="0"/>
              </a:spcBef>
              <a:spcAft>
                <a:spcPct val="0"/>
              </a:spcAft>
              <a:defRPr sz="2300">
                <a:solidFill>
                  <a:srgbClr val="FF3300"/>
                </a:solidFill>
                <a:latin typeface="Tahoma" charset="0"/>
                <a:ea typeface="ＭＳ Ｐゴシック" charset="0"/>
              </a:defRPr>
            </a:lvl8pPr>
            <a:lvl9pPr marL="3675957" indent="-216233" algn="r" defTabSz="914485" eaLnBrk="0" fontAlgn="base" hangingPunct="0">
              <a:spcBef>
                <a:spcPct val="0"/>
              </a:spcBef>
              <a:spcAft>
                <a:spcPct val="0"/>
              </a:spcAft>
              <a:defRPr sz="2300">
                <a:solidFill>
                  <a:srgbClr val="FF3300"/>
                </a:solidFill>
                <a:latin typeface="Tahoma" charset="0"/>
                <a:ea typeface="ＭＳ Ｐゴシック" charset="0"/>
              </a:defRPr>
            </a:lvl9pPr>
          </a:lstStyle>
          <a:p>
            <a:fld id="{0D213DA5-B89D-6A42-8B97-BEA8B2013C1E}" type="slidenum">
              <a:rPr lang="en-US" sz="1200">
                <a:solidFill>
                  <a:schemeClr val="accent1"/>
                </a:solidFill>
              </a:rPr>
              <a:pPr/>
              <a:t>47</a:t>
            </a:fld>
            <a:endParaRPr lang="en-US" sz="1200">
              <a:solidFill>
                <a:schemeClr val="accent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819134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a:lstStyle/>
          <a:p>
            <a:r>
              <a:rPr lang="en-US" dirty="0">
                <a:latin typeface="Times New Roman" charset="0"/>
              </a:rPr>
              <a:t>1. A little harder to break but frequency analysis is possible</a:t>
            </a:r>
          </a:p>
          <a:p>
            <a:endParaRPr lang="en-US" dirty="0">
              <a:latin typeface="Times New Roman" charset="0"/>
            </a:endParaRPr>
          </a:p>
        </p:txBody>
      </p:sp>
      <p:sp>
        <p:nvSpPr>
          <p:cNvPr id="133124" name="Slide Number Placeholder 1"/>
          <p:cNvSpPr>
            <a:spLocks noGrp="1"/>
          </p:cNvSpPr>
          <p:nvPr>
            <p:ph type="sldNum" sz="quarter" idx="5"/>
          </p:nvPr>
        </p:nvSpPr>
        <p:spPr>
          <a:noFill/>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defTabSz="914485" eaLnBrk="0" hangingPunct="0">
              <a:defRPr sz="2300">
                <a:solidFill>
                  <a:srgbClr val="FF3300"/>
                </a:solidFill>
                <a:latin typeface="Tahoma" charset="0"/>
                <a:ea typeface="ＭＳ Ｐゴシック" charset="0"/>
              </a:defRPr>
            </a:lvl1pPr>
            <a:lvl2pPr marL="702756" indent="-270291" defTabSz="914485" eaLnBrk="0" hangingPunct="0">
              <a:defRPr sz="2300">
                <a:solidFill>
                  <a:srgbClr val="FF3300"/>
                </a:solidFill>
                <a:latin typeface="Tahoma" charset="0"/>
                <a:ea typeface="ＭＳ Ｐゴシック" charset="0"/>
              </a:defRPr>
            </a:lvl2pPr>
            <a:lvl3pPr marL="1081164" indent="-216233" defTabSz="914485" eaLnBrk="0" hangingPunct="0">
              <a:defRPr sz="2300">
                <a:solidFill>
                  <a:srgbClr val="FF3300"/>
                </a:solidFill>
                <a:latin typeface="Tahoma" charset="0"/>
                <a:ea typeface="ＭＳ Ｐゴシック" charset="0"/>
              </a:defRPr>
            </a:lvl3pPr>
            <a:lvl4pPr marL="1513629" indent="-216233" defTabSz="914485" eaLnBrk="0" hangingPunct="0">
              <a:defRPr sz="2300">
                <a:solidFill>
                  <a:srgbClr val="FF3300"/>
                </a:solidFill>
                <a:latin typeface="Tahoma" charset="0"/>
                <a:ea typeface="ＭＳ Ｐゴシック" charset="0"/>
              </a:defRPr>
            </a:lvl4pPr>
            <a:lvl5pPr marL="1946095" indent="-216233" defTabSz="914485" eaLnBrk="0" hangingPunct="0">
              <a:defRPr sz="2300">
                <a:solidFill>
                  <a:srgbClr val="FF3300"/>
                </a:solidFill>
                <a:latin typeface="Tahoma" charset="0"/>
                <a:ea typeface="ＭＳ Ｐゴシック" charset="0"/>
              </a:defRPr>
            </a:lvl5pPr>
            <a:lvl6pPr marL="2378560" indent="-216233" algn="r" defTabSz="914485" eaLnBrk="0" fontAlgn="base" hangingPunct="0">
              <a:spcBef>
                <a:spcPct val="0"/>
              </a:spcBef>
              <a:spcAft>
                <a:spcPct val="0"/>
              </a:spcAft>
              <a:defRPr sz="2300">
                <a:solidFill>
                  <a:srgbClr val="FF3300"/>
                </a:solidFill>
                <a:latin typeface="Tahoma" charset="0"/>
                <a:ea typeface="ＭＳ Ｐゴシック" charset="0"/>
              </a:defRPr>
            </a:lvl6pPr>
            <a:lvl7pPr marL="2811026" indent="-216233" algn="r" defTabSz="914485" eaLnBrk="0" fontAlgn="base" hangingPunct="0">
              <a:spcBef>
                <a:spcPct val="0"/>
              </a:spcBef>
              <a:spcAft>
                <a:spcPct val="0"/>
              </a:spcAft>
              <a:defRPr sz="2300">
                <a:solidFill>
                  <a:srgbClr val="FF3300"/>
                </a:solidFill>
                <a:latin typeface="Tahoma" charset="0"/>
                <a:ea typeface="ＭＳ Ｐゴシック" charset="0"/>
              </a:defRPr>
            </a:lvl7pPr>
            <a:lvl8pPr marL="3243491" indent="-216233" algn="r" defTabSz="914485" eaLnBrk="0" fontAlgn="base" hangingPunct="0">
              <a:spcBef>
                <a:spcPct val="0"/>
              </a:spcBef>
              <a:spcAft>
                <a:spcPct val="0"/>
              </a:spcAft>
              <a:defRPr sz="2300">
                <a:solidFill>
                  <a:srgbClr val="FF3300"/>
                </a:solidFill>
                <a:latin typeface="Tahoma" charset="0"/>
                <a:ea typeface="ＭＳ Ｐゴシック" charset="0"/>
              </a:defRPr>
            </a:lvl8pPr>
            <a:lvl9pPr marL="3675957" indent="-216233" algn="r" defTabSz="914485" eaLnBrk="0" fontAlgn="base" hangingPunct="0">
              <a:spcBef>
                <a:spcPct val="0"/>
              </a:spcBef>
              <a:spcAft>
                <a:spcPct val="0"/>
              </a:spcAft>
              <a:defRPr sz="2300">
                <a:solidFill>
                  <a:srgbClr val="FF3300"/>
                </a:solidFill>
                <a:latin typeface="Tahoma" charset="0"/>
                <a:ea typeface="ＭＳ Ｐゴシック" charset="0"/>
              </a:defRPr>
            </a:lvl9pPr>
          </a:lstStyle>
          <a:p>
            <a:pPr marL="0" marR="0" lvl="0" indent="0" algn="r" defTabSz="914485" rtl="0" eaLnBrk="0" fontAlgn="auto" latinLnBrk="0" hangingPunct="0">
              <a:lnSpc>
                <a:spcPct val="100000"/>
              </a:lnSpc>
              <a:spcBef>
                <a:spcPts val="0"/>
              </a:spcBef>
              <a:spcAft>
                <a:spcPts val="0"/>
              </a:spcAft>
              <a:buClrTx/>
              <a:buSzTx/>
              <a:buFontTx/>
              <a:buNone/>
              <a:tabLst/>
              <a:defRPr/>
            </a:pPr>
            <a:fld id="{0D213DA5-B89D-6A42-8B97-BEA8B2013C1E}" type="slidenum">
              <a:rPr kumimoji="0" lang="en-US" sz="1200" b="0" i="0" u="none" strike="noStrike" kern="1200" cap="none" spc="0" normalizeH="0" baseline="0" noProof="0">
                <a:ln>
                  <a:noFill/>
                </a:ln>
                <a:solidFill>
                  <a:srgbClr val="4F81BD"/>
                </a:solidFill>
                <a:effectLst/>
                <a:uLnTx/>
                <a:uFillTx/>
                <a:latin typeface="Tahoma" charset="0"/>
                <a:ea typeface="ＭＳ Ｐゴシック" charset="0"/>
                <a:cs typeface="+mn-cs"/>
              </a:rPr>
              <a:pPr marL="0" marR="0" lvl="0" indent="0" algn="r" defTabSz="914485" rtl="0" eaLnBrk="0" fontAlgn="auto" latinLnBrk="0" hangingPunct="0">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srgbClr val="4F81BD"/>
              </a:solidFill>
              <a:effectLst/>
              <a:uLnTx/>
              <a:uFillTx/>
              <a:latin typeface="Tahoma" charset="0"/>
              <a:ea typeface="ＭＳ Ｐゴシック" charset="0"/>
              <a:cs typeface="+mn-cs"/>
            </a:endParaRPr>
          </a:p>
        </p:txBody>
      </p:sp>
    </p:spTree>
    <p:extLst>
      <p:ext uri="{BB962C8B-B14F-4D97-AF65-F5344CB8AC3E}">
        <p14:creationId xmlns:p14="http://schemas.microsoft.com/office/powerpoint/2010/main" val="38863577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78346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3155BC7-DA9E-D345-B79E-35FF663F00A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770143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Extension – because it fixes the vulnerability of the </a:t>
            </a:r>
            <a:r>
              <a:rPr lang="en-US" dirty="0" err="1"/>
              <a:t>Vigenere</a:t>
            </a:r>
            <a:r>
              <a:rPr lang="en-US" dirty="0"/>
              <a:t> cipher by using very long keys</a:t>
            </a:r>
          </a:p>
          <a:p>
            <a:pPr marL="228600" indent="-228600">
              <a:buAutoNum type="arabicPeriod"/>
            </a:pPr>
            <a:r>
              <a:rPr lang="en-US" dirty="0"/>
              <a:t>Key is a random string that is at least as long as the plaintext</a:t>
            </a:r>
          </a:p>
          <a:p>
            <a:pPr marL="228600" indent="-228600">
              <a:buAutoNum type="arabicPeriod"/>
            </a:pPr>
            <a:r>
              <a:rPr lang="en-US" dirty="0"/>
              <a:t>Encryption is similar to shift cipher </a:t>
            </a:r>
          </a:p>
        </p:txBody>
      </p:sp>
      <p:sp>
        <p:nvSpPr>
          <p:cNvPr id="4" name="Slide Number Placeholder 3"/>
          <p:cNvSpPr>
            <a:spLocks noGrp="1"/>
          </p:cNvSpPr>
          <p:nvPr>
            <p:ph type="sldNum" sz="quarter" idx="5"/>
          </p:nvPr>
        </p:nvSpPr>
        <p:spPr/>
        <p:txBody>
          <a:bodyPr/>
          <a:lstStyle/>
          <a:p>
            <a:fld id="{CC45A8A3-9FBB-431D-AAA8-BEEA360F5701}" type="slidenum">
              <a:rPr lang="en-US" smtClean="0"/>
              <a:t>51</a:t>
            </a:fld>
            <a:endParaRPr lang="en-US"/>
          </a:p>
        </p:txBody>
      </p:sp>
    </p:spTree>
    <p:extLst>
      <p:ext uri="{BB962C8B-B14F-4D97-AF65-F5344CB8AC3E}">
        <p14:creationId xmlns:p14="http://schemas.microsoft.com/office/powerpoint/2010/main" val="33617726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XOR; exclusive or</a:t>
            </a:r>
          </a:p>
          <a:p>
            <a:pPr marL="228600" indent="-228600">
              <a:buAutoNum type="arabicPeriod"/>
            </a:pPr>
            <a:r>
              <a:rPr lang="en-US" dirty="0"/>
              <a:t>Exclusive or </a:t>
            </a:r>
            <a:r>
              <a:rPr lang="en-US" dirty="0" err="1"/>
              <a:t>or</a:t>
            </a:r>
            <a:r>
              <a:rPr lang="en-US" dirty="0"/>
              <a:t> exclusive disjunction is a logical operation that outputs true only when inputs differ (one is true, the other is false)</a:t>
            </a:r>
          </a:p>
        </p:txBody>
      </p:sp>
      <p:sp>
        <p:nvSpPr>
          <p:cNvPr id="4" name="Slide Number Placeholder 3"/>
          <p:cNvSpPr>
            <a:spLocks noGrp="1"/>
          </p:cNvSpPr>
          <p:nvPr>
            <p:ph type="sldNum" sz="quarter" idx="5"/>
          </p:nvPr>
        </p:nvSpPr>
        <p:spPr/>
        <p:txBody>
          <a:bodyPr/>
          <a:lstStyle/>
          <a:p>
            <a:fld id="{CC45A8A3-9FBB-431D-AAA8-BEEA360F5701}" type="slidenum">
              <a:rPr lang="en-US" smtClean="0"/>
              <a:t>52</a:t>
            </a:fld>
            <a:endParaRPr lang="en-US"/>
          </a:p>
        </p:txBody>
      </p:sp>
    </p:spTree>
    <p:extLst>
      <p:ext uri="{BB962C8B-B14F-4D97-AF65-F5344CB8AC3E}">
        <p14:creationId xmlns:p14="http://schemas.microsoft.com/office/powerpoint/2010/main" val="57805753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A common method of encoding letters in binary is the America Standard Code for Information Interchange (ASCII) protocol.</a:t>
            </a:r>
          </a:p>
          <a:p>
            <a:endParaRPr lang="en-US" dirty="0"/>
          </a:p>
        </p:txBody>
      </p:sp>
      <p:sp>
        <p:nvSpPr>
          <p:cNvPr id="4" name="Slide Number Placeholder 3"/>
          <p:cNvSpPr>
            <a:spLocks noGrp="1"/>
          </p:cNvSpPr>
          <p:nvPr>
            <p:ph type="sldNum" sz="quarter" idx="5"/>
          </p:nvPr>
        </p:nvSpPr>
        <p:spPr/>
        <p:txBody>
          <a:bodyPr/>
          <a:lstStyle/>
          <a:p>
            <a:fld id="{CC45A8A3-9FBB-431D-AAA8-BEEA360F5701}" type="slidenum">
              <a:rPr lang="en-US" smtClean="0"/>
              <a:t>54</a:t>
            </a:fld>
            <a:endParaRPr lang="en-US"/>
          </a:p>
        </p:txBody>
      </p:sp>
    </p:spTree>
    <p:extLst>
      <p:ext uri="{BB962C8B-B14F-4D97-AF65-F5344CB8AC3E}">
        <p14:creationId xmlns:p14="http://schemas.microsoft.com/office/powerpoint/2010/main" val="42646759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To encrypt the message using this pad, we exclusive-or each bit of the message with each bit of the one-time pad.</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027857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Decryption process is same as encryption, i.e. we perform the exclusive-or of the ciphertext and the one-time pad, which gives us the original message. This works because X^X = 0 (i.e. the exclusive-or of something with itself is 0).</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245037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7BC0BC63-FE8D-4FB8-9EE6-4D823943800B}"/>
              </a:ext>
            </a:extLst>
          </p:cNvPr>
          <p:cNvSpPr>
            <a:spLocks noGrp="1" noRot="1" noChangeAspect="1" noChangeArrowheads="1" noTextEdit="1"/>
          </p:cNvSpPr>
          <p:nvPr>
            <p:ph type="sldImg"/>
          </p:nvPr>
        </p:nvSpPr>
        <p:spPr>
          <a:xfrm>
            <a:off x="1143000" y="685800"/>
            <a:ext cx="4572000" cy="3429000"/>
          </a:xfrm>
          <a:ln/>
        </p:spPr>
      </p:sp>
      <p:sp>
        <p:nvSpPr>
          <p:cNvPr id="37891" name="Notes Placeholder 2">
            <a:extLst>
              <a:ext uri="{FF2B5EF4-FFF2-40B4-BE49-F238E27FC236}">
                <a16:creationId xmlns:a16="http://schemas.microsoft.com/office/drawing/2014/main" id="{AB523285-1F78-43A5-BE7E-81B5B6383DF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AutoNum type="arabicPeriod"/>
            </a:pPr>
            <a:endParaRPr lang="zh-CN" altLang="en-US" b="0" i="0" dirty="0">
              <a:solidFill>
                <a:srgbClr val="333333"/>
              </a:solidFill>
              <a:effectLst/>
              <a:latin typeface="Helvetica Neue"/>
            </a:endParaRPr>
          </a:p>
        </p:txBody>
      </p:sp>
      <p:sp>
        <p:nvSpPr>
          <p:cNvPr id="37892" name="Slide Number Placeholder 3">
            <a:extLst>
              <a:ext uri="{FF2B5EF4-FFF2-40B4-BE49-F238E27FC236}">
                <a16:creationId xmlns:a16="http://schemas.microsoft.com/office/drawing/2014/main" id="{1971335B-116A-40E8-BB47-BE3EA472806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10A5717-633A-436B-963E-C4E24B906B88}"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58</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2013782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8071336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958582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7823969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7BC0BC63-FE8D-4FB8-9EE6-4D823943800B}"/>
              </a:ext>
            </a:extLst>
          </p:cNvPr>
          <p:cNvSpPr>
            <a:spLocks noGrp="1" noRot="1" noChangeAspect="1" noChangeArrowheads="1" noTextEdit="1"/>
          </p:cNvSpPr>
          <p:nvPr>
            <p:ph type="sldImg"/>
          </p:nvPr>
        </p:nvSpPr>
        <p:spPr>
          <a:xfrm>
            <a:off x="1143000" y="685800"/>
            <a:ext cx="4572000" cy="3429000"/>
          </a:xfrm>
          <a:ln/>
        </p:spPr>
      </p:sp>
      <p:sp>
        <p:nvSpPr>
          <p:cNvPr id="37891" name="Notes Placeholder 2">
            <a:extLst>
              <a:ext uri="{FF2B5EF4-FFF2-40B4-BE49-F238E27FC236}">
                <a16:creationId xmlns:a16="http://schemas.microsoft.com/office/drawing/2014/main" id="{AB523285-1F78-43A5-BE7E-81B5B6383DF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AutoNum type="arabicPeriod"/>
            </a:pPr>
            <a:endParaRPr lang="zh-CN" altLang="en-US" b="0" i="0" dirty="0">
              <a:solidFill>
                <a:srgbClr val="333333"/>
              </a:solidFill>
              <a:effectLst/>
              <a:latin typeface="Helvetica Neue"/>
            </a:endParaRPr>
          </a:p>
        </p:txBody>
      </p:sp>
      <p:sp>
        <p:nvSpPr>
          <p:cNvPr id="37892" name="Slide Number Placeholder 3">
            <a:extLst>
              <a:ext uri="{FF2B5EF4-FFF2-40B4-BE49-F238E27FC236}">
                <a16:creationId xmlns:a16="http://schemas.microsoft.com/office/drawing/2014/main" id="{1971335B-116A-40E8-BB47-BE3EA472806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10A5717-633A-436B-963E-C4E24B906B88}"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62</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684487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3155BC7-DA9E-D345-B79E-35FF663F00A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22570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CC45A8A3-9FBB-431D-AAA8-BEEA360F5701}" type="slidenum">
              <a:rPr lang="en-US" smtClean="0"/>
              <a:t>64</a:t>
            </a:fld>
            <a:endParaRPr lang="en-US"/>
          </a:p>
        </p:txBody>
      </p:sp>
    </p:spTree>
    <p:extLst>
      <p:ext uri="{BB962C8B-B14F-4D97-AF65-F5344CB8AC3E}">
        <p14:creationId xmlns:p14="http://schemas.microsoft.com/office/powerpoint/2010/main" val="14206194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ltLang="zh-CN" dirty="0"/>
              <a:t>1941-1946</a:t>
            </a:r>
            <a:r>
              <a:rPr lang="zh-CN" altLang="en-US" dirty="0"/>
              <a:t>，苏联使用一次一密算法加密消息，密码本的生成由人工丢骰子生成。本该天衣无缝的加密项目，但是因为苏联觉得丢骰子太浪费人力了，就多次使用同一密码本以便节约成本。最后被美国破解，在美国称为</a:t>
            </a:r>
            <a:r>
              <a:rPr lang="en-US" altLang="zh-CN" dirty="0" err="1"/>
              <a:t>Venona</a:t>
            </a:r>
            <a:r>
              <a:rPr lang="zh-CN" altLang="en-US" dirty="0"/>
              <a:t>计划。</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CC45A8A3-9FBB-431D-AAA8-BEEA360F5701}" type="slidenum">
              <a:rPr lang="en-US" smtClean="0"/>
              <a:t>65</a:t>
            </a:fld>
            <a:endParaRPr lang="en-US"/>
          </a:p>
        </p:txBody>
      </p:sp>
    </p:spTree>
    <p:extLst>
      <p:ext uri="{BB962C8B-B14F-4D97-AF65-F5344CB8AC3E}">
        <p14:creationId xmlns:p14="http://schemas.microsoft.com/office/powerpoint/2010/main" val="69251896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 relationship between the two ciphertexts is the same as the relationship between the two plaintexts, which can be useful in attacking messages with a known format.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300355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5372113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7BC0BC63-FE8D-4FB8-9EE6-4D823943800B}"/>
              </a:ext>
            </a:extLst>
          </p:cNvPr>
          <p:cNvSpPr>
            <a:spLocks noGrp="1" noRot="1" noChangeAspect="1" noChangeArrowheads="1" noTextEdit="1"/>
          </p:cNvSpPr>
          <p:nvPr>
            <p:ph type="sldImg"/>
          </p:nvPr>
        </p:nvSpPr>
        <p:spPr>
          <a:xfrm>
            <a:off x="1143000" y="685800"/>
            <a:ext cx="4572000" cy="3429000"/>
          </a:xfrm>
          <a:ln/>
        </p:spPr>
      </p:sp>
      <p:sp>
        <p:nvSpPr>
          <p:cNvPr id="37891" name="Notes Placeholder 2">
            <a:extLst>
              <a:ext uri="{FF2B5EF4-FFF2-40B4-BE49-F238E27FC236}">
                <a16:creationId xmlns:a16="http://schemas.microsoft.com/office/drawing/2014/main" id="{AB523285-1F78-43A5-BE7E-81B5B6383DF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AutoNum type="arabicPeriod"/>
            </a:pPr>
            <a:endParaRPr lang="zh-CN" altLang="en-US" b="0" i="0" dirty="0">
              <a:solidFill>
                <a:srgbClr val="333333"/>
              </a:solidFill>
              <a:effectLst/>
              <a:latin typeface="Helvetica Neue"/>
            </a:endParaRPr>
          </a:p>
        </p:txBody>
      </p:sp>
      <p:sp>
        <p:nvSpPr>
          <p:cNvPr id="37892" name="Slide Number Placeholder 3">
            <a:extLst>
              <a:ext uri="{FF2B5EF4-FFF2-40B4-BE49-F238E27FC236}">
                <a16:creationId xmlns:a16="http://schemas.microsoft.com/office/drawing/2014/main" id="{1971335B-116A-40E8-BB47-BE3EA472806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10A5717-633A-436B-963E-C4E24B906B88}"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68</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80253364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7BC0BC63-FE8D-4FB8-9EE6-4D823943800B}"/>
              </a:ext>
            </a:extLst>
          </p:cNvPr>
          <p:cNvSpPr>
            <a:spLocks noGrp="1" noRot="1" noChangeAspect="1" noChangeArrowheads="1" noTextEdit="1"/>
          </p:cNvSpPr>
          <p:nvPr>
            <p:ph type="sldImg"/>
          </p:nvPr>
        </p:nvSpPr>
        <p:spPr>
          <a:xfrm>
            <a:off x="1143000" y="685800"/>
            <a:ext cx="4572000" cy="3429000"/>
          </a:xfrm>
          <a:ln/>
        </p:spPr>
      </p:sp>
      <p:sp>
        <p:nvSpPr>
          <p:cNvPr id="37891" name="Notes Placeholder 2">
            <a:extLst>
              <a:ext uri="{FF2B5EF4-FFF2-40B4-BE49-F238E27FC236}">
                <a16:creationId xmlns:a16="http://schemas.microsoft.com/office/drawing/2014/main" id="{AB523285-1F78-43A5-BE7E-81B5B6383DF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AutoNum type="arabicPeriod"/>
            </a:pPr>
            <a:endParaRPr lang="zh-CN" altLang="en-US" b="0" i="0" dirty="0">
              <a:solidFill>
                <a:srgbClr val="333333"/>
              </a:solidFill>
              <a:effectLst/>
              <a:latin typeface="Helvetica Neue"/>
            </a:endParaRPr>
          </a:p>
        </p:txBody>
      </p:sp>
      <p:sp>
        <p:nvSpPr>
          <p:cNvPr id="37892" name="Slide Number Placeholder 3">
            <a:extLst>
              <a:ext uri="{FF2B5EF4-FFF2-40B4-BE49-F238E27FC236}">
                <a16:creationId xmlns:a16="http://schemas.microsoft.com/office/drawing/2014/main" id="{1971335B-116A-40E8-BB47-BE3EA472806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10A5717-633A-436B-963E-C4E24B906B88}"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69</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36437819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7BC0BC63-FE8D-4FB8-9EE6-4D823943800B}"/>
              </a:ext>
            </a:extLst>
          </p:cNvPr>
          <p:cNvSpPr>
            <a:spLocks noGrp="1" noRot="1" noChangeAspect="1" noChangeArrowheads="1" noTextEdit="1"/>
          </p:cNvSpPr>
          <p:nvPr>
            <p:ph type="sldImg"/>
          </p:nvPr>
        </p:nvSpPr>
        <p:spPr>
          <a:xfrm>
            <a:off x="1143000" y="685800"/>
            <a:ext cx="4572000" cy="3429000"/>
          </a:xfrm>
          <a:ln/>
        </p:spPr>
      </p:sp>
      <p:sp>
        <p:nvSpPr>
          <p:cNvPr id="37891" name="Notes Placeholder 2">
            <a:extLst>
              <a:ext uri="{FF2B5EF4-FFF2-40B4-BE49-F238E27FC236}">
                <a16:creationId xmlns:a16="http://schemas.microsoft.com/office/drawing/2014/main" id="{AB523285-1F78-43A5-BE7E-81B5B6383DF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AutoNum type="arabicPeriod"/>
            </a:pPr>
            <a:endParaRPr lang="zh-CN" altLang="en-US" b="0" i="0" dirty="0">
              <a:solidFill>
                <a:srgbClr val="333333"/>
              </a:solidFill>
              <a:effectLst/>
              <a:latin typeface="Helvetica Neue"/>
            </a:endParaRPr>
          </a:p>
        </p:txBody>
      </p:sp>
      <p:sp>
        <p:nvSpPr>
          <p:cNvPr id="37892" name="Slide Number Placeholder 3">
            <a:extLst>
              <a:ext uri="{FF2B5EF4-FFF2-40B4-BE49-F238E27FC236}">
                <a16:creationId xmlns:a16="http://schemas.microsoft.com/office/drawing/2014/main" id="{1971335B-116A-40E8-BB47-BE3EA472806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10A5717-633A-436B-963E-C4E24B906B88}"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70</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82411839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a:lstStyle/>
          <a:p>
            <a:endParaRPr lang="en-US" dirty="0">
              <a:latin typeface="Times New Roman" charset="0"/>
            </a:endParaRPr>
          </a:p>
        </p:txBody>
      </p:sp>
      <p:sp>
        <p:nvSpPr>
          <p:cNvPr id="130052" name="Slide Number Placeholder 1"/>
          <p:cNvSpPr>
            <a:spLocks noGrp="1"/>
          </p:cNvSpPr>
          <p:nvPr>
            <p:ph type="sldNum" sz="quarter" idx="5"/>
          </p:nvPr>
        </p:nvSpPr>
        <p:spPr>
          <a:noFill/>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defTabSz="914485" eaLnBrk="0" hangingPunct="0">
              <a:defRPr sz="2300">
                <a:solidFill>
                  <a:srgbClr val="FF3300"/>
                </a:solidFill>
                <a:latin typeface="Tahoma" charset="0"/>
                <a:ea typeface="ＭＳ Ｐゴシック" charset="0"/>
              </a:defRPr>
            </a:lvl1pPr>
            <a:lvl2pPr marL="702756" indent="-270291" defTabSz="914485" eaLnBrk="0" hangingPunct="0">
              <a:defRPr sz="2300">
                <a:solidFill>
                  <a:srgbClr val="FF3300"/>
                </a:solidFill>
                <a:latin typeface="Tahoma" charset="0"/>
                <a:ea typeface="ＭＳ Ｐゴシック" charset="0"/>
              </a:defRPr>
            </a:lvl2pPr>
            <a:lvl3pPr marL="1081164" indent="-216233" defTabSz="914485" eaLnBrk="0" hangingPunct="0">
              <a:defRPr sz="2300">
                <a:solidFill>
                  <a:srgbClr val="FF3300"/>
                </a:solidFill>
                <a:latin typeface="Tahoma" charset="0"/>
                <a:ea typeface="ＭＳ Ｐゴシック" charset="0"/>
              </a:defRPr>
            </a:lvl3pPr>
            <a:lvl4pPr marL="1513629" indent="-216233" defTabSz="914485" eaLnBrk="0" hangingPunct="0">
              <a:defRPr sz="2300">
                <a:solidFill>
                  <a:srgbClr val="FF3300"/>
                </a:solidFill>
                <a:latin typeface="Tahoma" charset="0"/>
                <a:ea typeface="ＭＳ Ｐゴシック" charset="0"/>
              </a:defRPr>
            </a:lvl4pPr>
            <a:lvl5pPr marL="1946095" indent="-216233" defTabSz="914485" eaLnBrk="0" hangingPunct="0">
              <a:defRPr sz="2300">
                <a:solidFill>
                  <a:srgbClr val="FF3300"/>
                </a:solidFill>
                <a:latin typeface="Tahoma" charset="0"/>
                <a:ea typeface="ＭＳ Ｐゴシック" charset="0"/>
              </a:defRPr>
            </a:lvl5pPr>
            <a:lvl6pPr marL="2378560" indent="-216233" algn="r" defTabSz="914485" eaLnBrk="0" fontAlgn="base" hangingPunct="0">
              <a:spcBef>
                <a:spcPct val="0"/>
              </a:spcBef>
              <a:spcAft>
                <a:spcPct val="0"/>
              </a:spcAft>
              <a:defRPr sz="2300">
                <a:solidFill>
                  <a:srgbClr val="FF3300"/>
                </a:solidFill>
                <a:latin typeface="Tahoma" charset="0"/>
                <a:ea typeface="ＭＳ Ｐゴシック" charset="0"/>
              </a:defRPr>
            </a:lvl6pPr>
            <a:lvl7pPr marL="2811026" indent="-216233" algn="r" defTabSz="914485" eaLnBrk="0" fontAlgn="base" hangingPunct="0">
              <a:spcBef>
                <a:spcPct val="0"/>
              </a:spcBef>
              <a:spcAft>
                <a:spcPct val="0"/>
              </a:spcAft>
              <a:defRPr sz="2300">
                <a:solidFill>
                  <a:srgbClr val="FF3300"/>
                </a:solidFill>
                <a:latin typeface="Tahoma" charset="0"/>
                <a:ea typeface="ＭＳ Ｐゴシック" charset="0"/>
              </a:defRPr>
            </a:lvl7pPr>
            <a:lvl8pPr marL="3243491" indent="-216233" algn="r" defTabSz="914485" eaLnBrk="0" fontAlgn="base" hangingPunct="0">
              <a:spcBef>
                <a:spcPct val="0"/>
              </a:spcBef>
              <a:spcAft>
                <a:spcPct val="0"/>
              </a:spcAft>
              <a:defRPr sz="2300">
                <a:solidFill>
                  <a:srgbClr val="FF3300"/>
                </a:solidFill>
                <a:latin typeface="Tahoma" charset="0"/>
                <a:ea typeface="ＭＳ Ｐゴシック" charset="0"/>
              </a:defRPr>
            </a:lvl8pPr>
            <a:lvl9pPr marL="3675957" indent="-216233" algn="r" defTabSz="914485" eaLnBrk="0" fontAlgn="base" hangingPunct="0">
              <a:spcBef>
                <a:spcPct val="0"/>
              </a:spcBef>
              <a:spcAft>
                <a:spcPct val="0"/>
              </a:spcAft>
              <a:defRPr sz="2300">
                <a:solidFill>
                  <a:srgbClr val="FF3300"/>
                </a:solidFill>
                <a:latin typeface="Tahoma" charset="0"/>
                <a:ea typeface="ＭＳ Ｐゴシック" charset="0"/>
              </a:defRPr>
            </a:lvl9pPr>
          </a:lstStyle>
          <a:p>
            <a:pPr marL="0" marR="0" lvl="0" indent="0" algn="r" defTabSz="914485" rtl="0" eaLnBrk="0" fontAlgn="auto" latinLnBrk="0" hangingPunct="0">
              <a:lnSpc>
                <a:spcPct val="100000"/>
              </a:lnSpc>
              <a:spcBef>
                <a:spcPts val="0"/>
              </a:spcBef>
              <a:spcAft>
                <a:spcPts val="0"/>
              </a:spcAft>
              <a:buClrTx/>
              <a:buSzTx/>
              <a:buFontTx/>
              <a:buNone/>
              <a:tabLst/>
              <a:defRPr/>
            </a:pPr>
            <a:fld id="{89229510-8FFD-5A4C-9F36-C22B5D7005A0}" type="slidenum">
              <a:rPr kumimoji="0" lang="en-US" sz="1200" b="0" i="0" u="none" strike="noStrike" kern="1200" cap="none" spc="0" normalizeH="0" baseline="0" noProof="0">
                <a:ln>
                  <a:noFill/>
                </a:ln>
                <a:solidFill>
                  <a:srgbClr val="4F81BD"/>
                </a:solidFill>
                <a:effectLst/>
                <a:uLnTx/>
                <a:uFillTx/>
                <a:latin typeface="Tahoma" charset="0"/>
                <a:ea typeface="ＭＳ Ｐゴシック" charset="0"/>
                <a:cs typeface="+mn-cs"/>
              </a:rPr>
              <a:pPr marL="0" marR="0" lvl="0" indent="0" algn="r" defTabSz="914485" rtl="0" eaLnBrk="0" fontAlgn="auto" latinLnBrk="0" hangingPunct="0">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srgbClr val="4F81BD"/>
              </a:solidFill>
              <a:effectLst/>
              <a:uLnTx/>
              <a:uFillTx/>
              <a:latin typeface="Tahoma" charset="0"/>
              <a:ea typeface="ＭＳ Ｐゴシック" charset="0"/>
              <a:cs typeface="+mn-cs"/>
            </a:endParaRPr>
          </a:p>
        </p:txBody>
      </p:sp>
    </p:spTree>
    <p:extLst>
      <p:ext uri="{BB962C8B-B14F-4D97-AF65-F5344CB8AC3E}">
        <p14:creationId xmlns:p14="http://schemas.microsoft.com/office/powerpoint/2010/main" val="202764473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CC45A8A3-9FBB-431D-AAA8-BEEA360F5701}" type="slidenum">
              <a:rPr lang="en-US" smtClean="0"/>
              <a:t>72</a:t>
            </a:fld>
            <a:endParaRPr lang="en-US"/>
          </a:p>
        </p:txBody>
      </p:sp>
    </p:spTree>
    <p:extLst>
      <p:ext uri="{BB962C8B-B14F-4D97-AF65-F5344CB8AC3E}">
        <p14:creationId xmlns:p14="http://schemas.microsoft.com/office/powerpoint/2010/main" val="304219701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81466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3155BC7-DA9E-D345-B79E-35FF663F00A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9491907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4168987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046010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5406397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1991537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79</a:t>
            </a:fld>
            <a:endParaRPr lang="en-US"/>
          </a:p>
        </p:txBody>
      </p:sp>
    </p:spTree>
    <p:extLst>
      <p:ext uri="{BB962C8B-B14F-4D97-AF65-F5344CB8AC3E}">
        <p14:creationId xmlns:p14="http://schemas.microsoft.com/office/powerpoint/2010/main" val="4260569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a:lstStyle/>
          <a:p>
            <a:pPr marL="228600" indent="-228600">
              <a:buAutoNum type="arabicPeriod"/>
            </a:pPr>
            <a:endParaRPr lang="en-US" dirty="0">
              <a:latin typeface="Times New Roman" charset="0"/>
            </a:endParaRPr>
          </a:p>
        </p:txBody>
      </p:sp>
      <p:sp>
        <p:nvSpPr>
          <p:cNvPr id="123908" name="Slide Number Placeholder 5"/>
          <p:cNvSpPr>
            <a:spLocks noGrp="1"/>
          </p:cNvSpPr>
          <p:nvPr>
            <p:ph type="sldNum" sz="quarter" idx="5"/>
          </p:nvPr>
        </p:nvSpPr>
        <p:spPr>
          <a:noFill/>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defTabSz="914485" eaLnBrk="0" hangingPunct="0">
              <a:defRPr sz="2300">
                <a:solidFill>
                  <a:srgbClr val="FF3300"/>
                </a:solidFill>
                <a:latin typeface="Tahoma" charset="0"/>
                <a:ea typeface="ＭＳ Ｐゴシック" charset="0"/>
              </a:defRPr>
            </a:lvl1pPr>
            <a:lvl2pPr marL="702756" indent="-270291" defTabSz="914485" eaLnBrk="0" hangingPunct="0">
              <a:defRPr sz="2300">
                <a:solidFill>
                  <a:srgbClr val="FF3300"/>
                </a:solidFill>
                <a:latin typeface="Tahoma" charset="0"/>
                <a:ea typeface="ＭＳ Ｐゴシック" charset="0"/>
              </a:defRPr>
            </a:lvl2pPr>
            <a:lvl3pPr marL="1081164" indent="-216233" defTabSz="914485" eaLnBrk="0" hangingPunct="0">
              <a:defRPr sz="2300">
                <a:solidFill>
                  <a:srgbClr val="FF3300"/>
                </a:solidFill>
                <a:latin typeface="Tahoma" charset="0"/>
                <a:ea typeface="ＭＳ Ｐゴシック" charset="0"/>
              </a:defRPr>
            </a:lvl3pPr>
            <a:lvl4pPr marL="1513629" indent="-216233" defTabSz="914485" eaLnBrk="0" hangingPunct="0">
              <a:defRPr sz="2300">
                <a:solidFill>
                  <a:srgbClr val="FF3300"/>
                </a:solidFill>
                <a:latin typeface="Tahoma" charset="0"/>
                <a:ea typeface="ＭＳ Ｐゴシック" charset="0"/>
              </a:defRPr>
            </a:lvl4pPr>
            <a:lvl5pPr marL="1946095" indent="-216233" defTabSz="914485" eaLnBrk="0" hangingPunct="0">
              <a:defRPr sz="2300">
                <a:solidFill>
                  <a:srgbClr val="FF3300"/>
                </a:solidFill>
                <a:latin typeface="Tahoma" charset="0"/>
                <a:ea typeface="ＭＳ Ｐゴシック" charset="0"/>
              </a:defRPr>
            </a:lvl5pPr>
            <a:lvl6pPr marL="2378560" indent="-216233" algn="r" defTabSz="914485" eaLnBrk="0" fontAlgn="base" hangingPunct="0">
              <a:spcBef>
                <a:spcPct val="0"/>
              </a:spcBef>
              <a:spcAft>
                <a:spcPct val="0"/>
              </a:spcAft>
              <a:defRPr sz="2300">
                <a:solidFill>
                  <a:srgbClr val="FF3300"/>
                </a:solidFill>
                <a:latin typeface="Tahoma" charset="0"/>
                <a:ea typeface="ＭＳ Ｐゴシック" charset="0"/>
              </a:defRPr>
            </a:lvl6pPr>
            <a:lvl7pPr marL="2811026" indent="-216233" algn="r" defTabSz="914485" eaLnBrk="0" fontAlgn="base" hangingPunct="0">
              <a:spcBef>
                <a:spcPct val="0"/>
              </a:spcBef>
              <a:spcAft>
                <a:spcPct val="0"/>
              </a:spcAft>
              <a:defRPr sz="2300">
                <a:solidFill>
                  <a:srgbClr val="FF3300"/>
                </a:solidFill>
                <a:latin typeface="Tahoma" charset="0"/>
                <a:ea typeface="ＭＳ Ｐゴシック" charset="0"/>
              </a:defRPr>
            </a:lvl7pPr>
            <a:lvl8pPr marL="3243491" indent="-216233" algn="r" defTabSz="914485" eaLnBrk="0" fontAlgn="base" hangingPunct="0">
              <a:spcBef>
                <a:spcPct val="0"/>
              </a:spcBef>
              <a:spcAft>
                <a:spcPct val="0"/>
              </a:spcAft>
              <a:defRPr sz="2300">
                <a:solidFill>
                  <a:srgbClr val="FF3300"/>
                </a:solidFill>
                <a:latin typeface="Tahoma" charset="0"/>
                <a:ea typeface="ＭＳ Ｐゴシック" charset="0"/>
              </a:defRPr>
            </a:lvl8pPr>
            <a:lvl9pPr marL="3675957" indent="-216233" algn="r" defTabSz="914485" eaLnBrk="0" fontAlgn="base" hangingPunct="0">
              <a:spcBef>
                <a:spcPct val="0"/>
              </a:spcBef>
              <a:spcAft>
                <a:spcPct val="0"/>
              </a:spcAft>
              <a:defRPr sz="2300">
                <a:solidFill>
                  <a:srgbClr val="FF3300"/>
                </a:solidFill>
                <a:latin typeface="Tahoma" charset="0"/>
                <a:ea typeface="ＭＳ Ｐゴシック" charset="0"/>
              </a:defRPr>
            </a:lvl9pPr>
          </a:lstStyle>
          <a:p>
            <a:fld id="{16D3AD84-26D0-F545-9FC3-5D83E72F1210}" type="slidenum">
              <a:rPr lang="en-US" sz="1200">
                <a:solidFill>
                  <a:schemeClr val="accent1"/>
                </a:solidFill>
              </a:rPr>
              <a:pPr/>
              <a:t>8</a:t>
            </a:fld>
            <a:endParaRPr lang="en-US" sz="1200">
              <a:solidFill>
                <a:schemeClr val="accent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a:lstStyle/>
          <a:p>
            <a:pPr marL="228600" indent="-228600">
              <a:buAutoNum type="arabicPeriod"/>
            </a:pPr>
            <a:r>
              <a:rPr lang="zh-CN" altLang="en-US" b="0" i="0" dirty="0">
                <a:solidFill>
                  <a:srgbClr val="121212"/>
                </a:solidFill>
                <a:effectLst/>
                <a:latin typeface="-apple-system"/>
              </a:rPr>
              <a:t>如果信道上有窃听者</a:t>
            </a:r>
            <a:r>
              <a:rPr lang="en-US" altLang="zh-CN" b="0" i="0" dirty="0">
                <a:solidFill>
                  <a:srgbClr val="121212"/>
                </a:solidFill>
                <a:effectLst/>
                <a:latin typeface="-apple-system"/>
              </a:rPr>
              <a:t>Eve</a:t>
            </a:r>
            <a:r>
              <a:rPr lang="zh-CN" altLang="en-US" b="0" i="0" dirty="0">
                <a:solidFill>
                  <a:srgbClr val="121212"/>
                </a:solidFill>
                <a:effectLst/>
                <a:latin typeface="-apple-system"/>
              </a:rPr>
              <a:t>，由于只能获取到密文，无法获取加密序列，是不能解密出明文的。</a:t>
            </a:r>
            <a:endParaRPr lang="en-US" dirty="0">
              <a:latin typeface="Times New Roman" charset="0"/>
            </a:endParaRPr>
          </a:p>
        </p:txBody>
      </p:sp>
      <p:sp>
        <p:nvSpPr>
          <p:cNvPr id="123908" name="Slide Number Placeholder 5"/>
          <p:cNvSpPr>
            <a:spLocks noGrp="1"/>
          </p:cNvSpPr>
          <p:nvPr>
            <p:ph type="sldNum" sz="quarter" idx="5"/>
          </p:nvPr>
        </p:nvSpPr>
        <p:spPr>
          <a:noFill/>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defTabSz="914485" eaLnBrk="0" hangingPunct="0">
              <a:defRPr sz="2300">
                <a:solidFill>
                  <a:srgbClr val="FF3300"/>
                </a:solidFill>
                <a:latin typeface="Tahoma" charset="0"/>
                <a:ea typeface="ＭＳ Ｐゴシック" charset="0"/>
              </a:defRPr>
            </a:lvl1pPr>
            <a:lvl2pPr marL="702756" indent="-270291" defTabSz="914485" eaLnBrk="0" hangingPunct="0">
              <a:defRPr sz="2300">
                <a:solidFill>
                  <a:srgbClr val="FF3300"/>
                </a:solidFill>
                <a:latin typeface="Tahoma" charset="0"/>
                <a:ea typeface="ＭＳ Ｐゴシック" charset="0"/>
              </a:defRPr>
            </a:lvl2pPr>
            <a:lvl3pPr marL="1081164" indent="-216233" defTabSz="914485" eaLnBrk="0" hangingPunct="0">
              <a:defRPr sz="2300">
                <a:solidFill>
                  <a:srgbClr val="FF3300"/>
                </a:solidFill>
                <a:latin typeface="Tahoma" charset="0"/>
                <a:ea typeface="ＭＳ Ｐゴシック" charset="0"/>
              </a:defRPr>
            </a:lvl3pPr>
            <a:lvl4pPr marL="1513629" indent="-216233" defTabSz="914485" eaLnBrk="0" hangingPunct="0">
              <a:defRPr sz="2300">
                <a:solidFill>
                  <a:srgbClr val="FF3300"/>
                </a:solidFill>
                <a:latin typeface="Tahoma" charset="0"/>
                <a:ea typeface="ＭＳ Ｐゴシック" charset="0"/>
              </a:defRPr>
            </a:lvl4pPr>
            <a:lvl5pPr marL="1946095" indent="-216233" defTabSz="914485" eaLnBrk="0" hangingPunct="0">
              <a:defRPr sz="2300">
                <a:solidFill>
                  <a:srgbClr val="FF3300"/>
                </a:solidFill>
                <a:latin typeface="Tahoma" charset="0"/>
                <a:ea typeface="ＭＳ Ｐゴシック" charset="0"/>
              </a:defRPr>
            </a:lvl5pPr>
            <a:lvl6pPr marL="2378560" indent="-216233" algn="r" defTabSz="914485" eaLnBrk="0" fontAlgn="base" hangingPunct="0">
              <a:spcBef>
                <a:spcPct val="0"/>
              </a:spcBef>
              <a:spcAft>
                <a:spcPct val="0"/>
              </a:spcAft>
              <a:defRPr sz="2300">
                <a:solidFill>
                  <a:srgbClr val="FF3300"/>
                </a:solidFill>
                <a:latin typeface="Tahoma" charset="0"/>
                <a:ea typeface="ＭＳ Ｐゴシック" charset="0"/>
              </a:defRPr>
            </a:lvl6pPr>
            <a:lvl7pPr marL="2811026" indent="-216233" algn="r" defTabSz="914485" eaLnBrk="0" fontAlgn="base" hangingPunct="0">
              <a:spcBef>
                <a:spcPct val="0"/>
              </a:spcBef>
              <a:spcAft>
                <a:spcPct val="0"/>
              </a:spcAft>
              <a:defRPr sz="2300">
                <a:solidFill>
                  <a:srgbClr val="FF3300"/>
                </a:solidFill>
                <a:latin typeface="Tahoma" charset="0"/>
                <a:ea typeface="ＭＳ Ｐゴシック" charset="0"/>
              </a:defRPr>
            </a:lvl7pPr>
            <a:lvl8pPr marL="3243491" indent="-216233" algn="r" defTabSz="914485" eaLnBrk="0" fontAlgn="base" hangingPunct="0">
              <a:spcBef>
                <a:spcPct val="0"/>
              </a:spcBef>
              <a:spcAft>
                <a:spcPct val="0"/>
              </a:spcAft>
              <a:defRPr sz="2300">
                <a:solidFill>
                  <a:srgbClr val="FF3300"/>
                </a:solidFill>
                <a:latin typeface="Tahoma" charset="0"/>
                <a:ea typeface="ＭＳ Ｐゴシック" charset="0"/>
              </a:defRPr>
            </a:lvl8pPr>
            <a:lvl9pPr marL="3675957" indent="-216233" algn="r" defTabSz="914485" eaLnBrk="0" fontAlgn="base" hangingPunct="0">
              <a:spcBef>
                <a:spcPct val="0"/>
              </a:spcBef>
              <a:spcAft>
                <a:spcPct val="0"/>
              </a:spcAft>
              <a:defRPr sz="2300">
                <a:solidFill>
                  <a:srgbClr val="FF3300"/>
                </a:solidFill>
                <a:latin typeface="Tahoma" charset="0"/>
                <a:ea typeface="ＭＳ Ｐゴシック" charset="0"/>
              </a:defRPr>
            </a:lvl9pPr>
          </a:lstStyle>
          <a:p>
            <a:pPr marL="0" marR="0" lvl="0" indent="0" algn="r" defTabSz="914485" rtl="0" eaLnBrk="0" fontAlgn="auto" latinLnBrk="0" hangingPunct="0">
              <a:lnSpc>
                <a:spcPct val="100000"/>
              </a:lnSpc>
              <a:spcBef>
                <a:spcPts val="0"/>
              </a:spcBef>
              <a:spcAft>
                <a:spcPts val="0"/>
              </a:spcAft>
              <a:buClrTx/>
              <a:buSzTx/>
              <a:buFontTx/>
              <a:buNone/>
              <a:tabLst/>
              <a:defRPr/>
            </a:pPr>
            <a:fld id="{16D3AD84-26D0-F545-9FC3-5D83E72F1210}" type="slidenum">
              <a:rPr kumimoji="0" lang="en-US" sz="1200" b="0" i="0" u="none" strike="noStrike" kern="1200" cap="none" spc="0" normalizeH="0" baseline="0" noProof="0">
                <a:ln>
                  <a:noFill/>
                </a:ln>
                <a:solidFill>
                  <a:srgbClr val="4F81BD"/>
                </a:solidFill>
                <a:effectLst/>
                <a:uLnTx/>
                <a:uFillTx/>
                <a:latin typeface="Tahoma" charset="0"/>
                <a:ea typeface="ＭＳ Ｐゴシック" charset="0"/>
                <a:cs typeface="+mn-cs"/>
              </a:rPr>
              <a:pPr marL="0" marR="0" lvl="0" indent="0" algn="r" defTabSz="914485" rtl="0" eaLnBrk="0" fontAlgn="auto" latinLnBrk="0" hangingPunct="0">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srgbClr val="4F81BD"/>
              </a:solidFill>
              <a:effectLst/>
              <a:uLnTx/>
              <a:uFillTx/>
              <a:latin typeface="Tahoma" charset="0"/>
              <a:ea typeface="ＭＳ Ｐゴシック" charset="0"/>
              <a:cs typeface="+mn-cs"/>
            </a:endParaRPr>
          </a:p>
        </p:txBody>
      </p:sp>
    </p:spTree>
    <p:extLst>
      <p:ext uri="{BB962C8B-B14F-4D97-AF65-F5344CB8AC3E}">
        <p14:creationId xmlns:p14="http://schemas.microsoft.com/office/powerpoint/2010/main" val="42096538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Master" Target="../slideMasters/slideMaster1.xml"/><Relationship Id="rId5" Type="http://schemas.openxmlformats.org/officeDocument/2006/relationships/tags" Target="../tags/tag10.xml"/><Relationship Id="rId4" Type="http://schemas.openxmlformats.org/officeDocument/2006/relationships/tags" Target="../tags/tag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2.xml"/><Relationship Id="rId7" Type="http://schemas.openxmlformats.org/officeDocument/2006/relationships/slideMaster" Target="../slideMasters/slideMaster1.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slideMaster" Target="../slideMasters/slideMaster1.xml"/><Relationship Id="rId5" Type="http://schemas.openxmlformats.org/officeDocument/2006/relationships/tags" Target="../tags/tag60.xml"/><Relationship Id="rId4" Type="http://schemas.openxmlformats.org/officeDocument/2006/relationships/tags" Target="../tags/tag59.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slideMaster" Target="../slideMasters/slideMaster1.xml"/><Relationship Id="rId5" Type="http://schemas.openxmlformats.org/officeDocument/2006/relationships/tags" Target="../tags/tag65.xml"/><Relationship Id="rId4" Type="http://schemas.openxmlformats.org/officeDocument/2006/relationships/tags" Target="../tags/tag6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Master" Target="../slideMasters/slideMaster1.xml"/><Relationship Id="rId5" Type="http://schemas.openxmlformats.org/officeDocument/2006/relationships/tags" Target="../tags/tag15.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slideMaster" Target="../slideMasters/slideMaster3.xml"/><Relationship Id="rId5" Type="http://schemas.openxmlformats.org/officeDocument/2006/relationships/tags" Target="../tags/tag75.xml"/><Relationship Id="rId4" Type="http://schemas.openxmlformats.org/officeDocument/2006/relationships/tags" Target="../tags/tag74.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slideMaster" Target="../slideMasters/slideMaster3.xml"/><Relationship Id="rId5" Type="http://schemas.openxmlformats.org/officeDocument/2006/relationships/tags" Target="../tags/tag80.xml"/><Relationship Id="rId4" Type="http://schemas.openxmlformats.org/officeDocument/2006/relationships/tags" Target="../tags/tag79.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slideMaster" Target="../slideMasters/slideMaster3.xml"/><Relationship Id="rId5" Type="http://schemas.openxmlformats.org/officeDocument/2006/relationships/tags" Target="../tags/tag85.xml"/><Relationship Id="rId4" Type="http://schemas.openxmlformats.org/officeDocument/2006/relationships/tags" Target="../tags/tag84.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slideMaster" Target="../slideMasters/slideMaster3.xml"/><Relationship Id="rId5" Type="http://schemas.openxmlformats.org/officeDocument/2006/relationships/tags" Target="../tags/tag90.xml"/><Relationship Id="rId4" Type="http://schemas.openxmlformats.org/officeDocument/2006/relationships/tags" Target="../tags/tag89.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4"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101.xml"/><Relationship Id="rId3" Type="http://schemas.openxmlformats.org/officeDocument/2006/relationships/tags" Target="../tags/tag96.xml"/><Relationship Id="rId7" Type="http://schemas.openxmlformats.org/officeDocument/2006/relationships/tags" Target="../tags/tag100.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 Id="rId9"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Master" Target="../slideMasters/slideMaster1.xml"/><Relationship Id="rId5" Type="http://schemas.openxmlformats.org/officeDocument/2006/relationships/tags" Target="../tags/tag20.xml"/><Relationship Id="rId4" Type="http://schemas.openxmlformats.org/officeDocument/2006/relationships/tags" Target="../tags/tag19.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 Id="rId5" Type="http://schemas.openxmlformats.org/officeDocument/2006/relationships/slideMaster" Target="../slideMasters/slideMaster3.xml"/><Relationship Id="rId4" Type="http://schemas.openxmlformats.org/officeDocument/2006/relationships/tags" Target="../tags/tag105.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 Id="rId4"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111.xml"/><Relationship Id="rId7" Type="http://schemas.openxmlformats.org/officeDocument/2006/relationships/slideMaster" Target="../slideMasters/slideMaster3.xml"/><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tags" Target="../tags/tag114.xml"/><Relationship Id="rId5" Type="http://schemas.openxmlformats.org/officeDocument/2006/relationships/tags" Target="../tags/tag113.xml"/><Relationship Id="rId4" Type="http://schemas.openxmlformats.org/officeDocument/2006/relationships/tags" Target="../tags/tag112.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117.xml"/><Relationship Id="rId7" Type="http://schemas.openxmlformats.org/officeDocument/2006/relationships/slideMaster" Target="../slideMasters/slideMaster3.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slideMaster" Target="../slideMasters/slideMaster3.xml"/><Relationship Id="rId5" Type="http://schemas.openxmlformats.org/officeDocument/2006/relationships/tags" Target="../tags/tag125.xml"/><Relationship Id="rId4" Type="http://schemas.openxmlformats.org/officeDocument/2006/relationships/tags" Target="../tags/tag124.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slideMaster" Target="../slideMasters/slideMaster3.xml"/><Relationship Id="rId5" Type="http://schemas.openxmlformats.org/officeDocument/2006/relationships/tags" Target="../tags/tag130.xml"/><Relationship Id="rId4" Type="http://schemas.openxmlformats.org/officeDocument/2006/relationships/tags" Target="../tags/tag129.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slideMaster" Target="../slideMasters/slideMaster1.xml"/><Relationship Id="rId5" Type="http://schemas.openxmlformats.org/officeDocument/2006/relationships/tags" Target="../tags/tag25.xml"/><Relationship Id="rId4" Type="http://schemas.openxmlformats.org/officeDocument/2006/relationships/tags" Target="../tags/tag24.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lvl1pPr>
              <a:defRPr b="0" i="0">
                <a:solidFill>
                  <a:schemeClr val="tx2"/>
                </a:solidFill>
                <a:latin typeface="+mj-lt"/>
                <a:cs typeface="Calibri"/>
              </a:defRPr>
            </a:lvl1pPr>
          </a:lstStyle>
          <a:p>
            <a:r>
              <a:rPr lang="en-US" dirty="0"/>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b="0" i="0">
                <a:solidFill>
                  <a:srgbClr val="000000"/>
                </a:solidFill>
                <a:latin typeface="+mj-lt"/>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custDataLst>
              <p:tags r:id="rId3"/>
            </p:custDataLst>
          </p:nvPr>
        </p:nvSpPr>
        <p:spPr/>
        <p:txBody>
          <a:bodyPr/>
          <a:lstStyle/>
          <a:p>
            <a:fld id="{AC235233-19B7-EE48-87DF-E74DB1195566}" type="datetime1">
              <a:rPr lang="en-US" smtClean="0"/>
              <a:t>3/8/2023</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104657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custDataLst>
              <p:tags r:id="rId2"/>
            </p:custDataLst>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custDataLst>
              <p:tags r:id="rId4"/>
            </p:custDataLst>
          </p:nvPr>
        </p:nvSpPr>
        <p:spPr/>
        <p:txBody>
          <a:bodyPr/>
          <a:lstStyle/>
          <a:p>
            <a:fld id="{35EE967E-5212-9D47-96FE-04B2A38B701F}" type="datetime1">
              <a:rPr lang="en-US" smtClean="0"/>
              <a:t>3/8/2023</a:t>
            </a:fld>
            <a:endParaRPr lang="en-US"/>
          </a:p>
        </p:txBody>
      </p:sp>
      <p:sp>
        <p:nvSpPr>
          <p:cNvPr id="6" name="Footer Placeholder 5"/>
          <p:cNvSpPr>
            <a:spLocks noGrp="1"/>
          </p:cNvSpPr>
          <p:nvPr>
            <p:ph type="ftr" sz="quarter" idx="11"/>
            <p:custDataLst>
              <p:tags r:id="rId5"/>
            </p:custDataLst>
          </p:nvPr>
        </p:nvSpPr>
        <p:spPr/>
        <p:txBody>
          <a:bodyPr/>
          <a:lstStyle/>
          <a:p>
            <a:endParaRPr lang="en-US"/>
          </a:p>
        </p:txBody>
      </p:sp>
      <p:sp>
        <p:nvSpPr>
          <p:cNvPr id="7" name="Slide Number Placeholder 6"/>
          <p:cNvSpPr>
            <a:spLocks noGrp="1"/>
          </p:cNvSpPr>
          <p:nvPr>
            <p:ph type="sldNum" sz="quarter" idx="12"/>
            <p:custDataLst>
              <p:tags r:id="rId6"/>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3218236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a:t>Click to edit Master title style</a:t>
            </a:r>
          </a:p>
        </p:txBody>
      </p:sp>
      <p:sp>
        <p:nvSpPr>
          <p:cNvPr id="3" name="Vertical Text Placeholder 2"/>
          <p:cNvSpPr>
            <a:spLocks noGrp="1"/>
          </p:cNvSpPr>
          <p:nvPr>
            <p:ph type="body" orient="vert" idx="1"/>
            <p:custDataLst>
              <p:tags r:id="rId2"/>
            </p:custDataLst>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custDataLst>
              <p:tags r:id="rId3"/>
            </p:custDataLst>
          </p:nvPr>
        </p:nvSpPr>
        <p:spPr/>
        <p:txBody>
          <a:bodyPr/>
          <a:lstStyle/>
          <a:p>
            <a:fld id="{1AD7A38E-27C5-0647-BF7E-A9FBC10B381B}" type="datetime1">
              <a:rPr lang="en-US" smtClean="0"/>
              <a:t>3/8/2023</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4153715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dirty="0"/>
              <a:t>Click to edit Master title style</a:t>
            </a:r>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lvl1pPr>
              <a:buClr>
                <a:schemeClr val="tx1"/>
              </a:buCl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custDataLst>
              <p:tags r:id="rId3"/>
            </p:custDataLst>
          </p:nvPr>
        </p:nvSpPr>
        <p:spPr/>
        <p:txBody>
          <a:bodyPr/>
          <a:lstStyle/>
          <a:p>
            <a:fld id="{06A29CE3-60A8-974E-8B65-B97A2A490295}" type="datetime1">
              <a:rPr lang="en-US" smtClean="0"/>
              <a:t>3/8/2023</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1325644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AD6B370-E42C-364B-8BF5-1DDC07EEF6CB}"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extLst>
      <p:ext uri="{BB962C8B-B14F-4D97-AF65-F5344CB8AC3E}">
        <p14:creationId xmlns:p14="http://schemas.microsoft.com/office/powerpoint/2010/main" val="81588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D6B370-E42C-364B-8BF5-1DDC07EEF6CB}"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F71608-911E-CB43-8055-DC398E07F6B4}" type="slidenum">
              <a:rPr lang="en-US" smtClean="0"/>
              <a:t>‹#›</a:t>
            </a:fld>
            <a:endParaRPr lang="en-US"/>
          </a:p>
        </p:txBody>
      </p:sp>
    </p:spTree>
    <p:extLst>
      <p:ext uri="{BB962C8B-B14F-4D97-AF65-F5344CB8AC3E}">
        <p14:creationId xmlns:p14="http://schemas.microsoft.com/office/powerpoint/2010/main" val="3388450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D6B370-E42C-364B-8BF5-1DDC07EEF6CB}"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F71608-911E-CB43-8055-DC398E07F6B4}" type="slidenum">
              <a:rPr lang="en-US" smtClean="0"/>
              <a:t>‹#›</a:t>
            </a:fld>
            <a:endParaRPr lang="en-US"/>
          </a:p>
        </p:txBody>
      </p:sp>
    </p:spTree>
    <p:extLst>
      <p:ext uri="{BB962C8B-B14F-4D97-AF65-F5344CB8AC3E}">
        <p14:creationId xmlns:p14="http://schemas.microsoft.com/office/powerpoint/2010/main" val="2453557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AD6B370-E42C-364B-8BF5-1DDC07EEF6CB}" type="datetimeFigureOut">
              <a:rPr lang="en-US" smtClean="0"/>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F71608-911E-CB43-8055-DC398E07F6B4}" type="slidenum">
              <a:rPr lang="en-US" smtClean="0"/>
              <a:t>‹#›</a:t>
            </a:fld>
            <a:endParaRPr lang="en-US"/>
          </a:p>
        </p:txBody>
      </p:sp>
    </p:spTree>
    <p:extLst>
      <p:ext uri="{BB962C8B-B14F-4D97-AF65-F5344CB8AC3E}">
        <p14:creationId xmlns:p14="http://schemas.microsoft.com/office/powerpoint/2010/main" val="1708482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AD6B370-E42C-364B-8BF5-1DDC07EEF6CB}" type="datetimeFigureOut">
              <a:rPr lang="en-US" smtClean="0"/>
              <a:t>3/8/2023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F71608-911E-CB43-8055-DC398E07F6B4}" type="slidenum">
              <a:rPr lang="en-US" smtClean="0"/>
              <a:t>‹#›</a:t>
            </a:fld>
            <a:endParaRPr lang="en-US"/>
          </a:p>
        </p:txBody>
      </p:sp>
    </p:spTree>
    <p:extLst>
      <p:ext uri="{BB962C8B-B14F-4D97-AF65-F5344CB8AC3E}">
        <p14:creationId xmlns:p14="http://schemas.microsoft.com/office/powerpoint/2010/main" val="957014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AD6B370-E42C-364B-8BF5-1DDC07EEF6CB}" type="datetimeFigureOut">
              <a:rPr lang="en-US" smtClean="0"/>
              <a:t>3/8/2023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F71608-911E-CB43-8055-DC398E07F6B4}" type="slidenum">
              <a:rPr lang="en-US" smtClean="0"/>
              <a:t>‹#›</a:t>
            </a:fld>
            <a:endParaRPr lang="en-US"/>
          </a:p>
        </p:txBody>
      </p:sp>
    </p:spTree>
    <p:extLst>
      <p:ext uri="{BB962C8B-B14F-4D97-AF65-F5344CB8AC3E}">
        <p14:creationId xmlns:p14="http://schemas.microsoft.com/office/powerpoint/2010/main" val="8278283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D6B370-E42C-364B-8BF5-1DDC07EEF6CB}" type="datetimeFigureOut">
              <a:rPr lang="en-US" smtClean="0"/>
              <a:t>3/8/2023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F71608-911E-CB43-8055-DC398E07F6B4}" type="slidenum">
              <a:rPr lang="en-US" smtClean="0"/>
              <a:t>‹#›</a:t>
            </a:fld>
            <a:endParaRPr lang="en-US"/>
          </a:p>
        </p:txBody>
      </p:sp>
    </p:spTree>
    <p:extLst>
      <p:ext uri="{BB962C8B-B14F-4D97-AF65-F5344CB8AC3E}">
        <p14:creationId xmlns:p14="http://schemas.microsoft.com/office/powerpoint/2010/main" val="1872418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a:t>Click to edit Master title style</a:t>
            </a:r>
          </a:p>
        </p:txBody>
      </p:sp>
      <p:sp>
        <p:nvSpPr>
          <p:cNvPr id="3" name="Content Placeholder 2"/>
          <p:cNvSpPr>
            <a:spLocks noGrp="1"/>
          </p:cNvSpPr>
          <p:nvPr>
            <p:ph idx="1"/>
            <p:custDataLst>
              <p:tags r:id="rId2"/>
            </p:custDataLst>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custDataLst>
              <p:tags r:id="rId3"/>
            </p:custDataLst>
          </p:nvPr>
        </p:nvSpPr>
        <p:spPr/>
        <p:txBody>
          <a:bodyPr/>
          <a:lstStyle/>
          <a:p>
            <a:fld id="{69B8D633-5D31-BC4E-93E6-1DFEA1644CF5}" type="datetime1">
              <a:rPr lang="en-US" smtClean="0"/>
              <a:t>3/8/2023</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13894157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D6B370-E42C-364B-8BF5-1DDC07EEF6CB}" type="datetimeFigureOut">
              <a:rPr lang="en-US" smtClean="0"/>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28753082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D6B370-E42C-364B-8BF5-1DDC07EEF6CB}" type="datetimeFigureOut">
              <a:rPr lang="en-US" smtClean="0"/>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F71608-911E-CB43-8055-DC398E07F6B4}" type="slidenum">
              <a:rPr lang="en-US" smtClean="0"/>
              <a:t>‹#›</a:t>
            </a:fld>
            <a:endParaRPr lang="en-US"/>
          </a:p>
        </p:txBody>
      </p:sp>
    </p:spTree>
    <p:extLst>
      <p:ext uri="{BB962C8B-B14F-4D97-AF65-F5344CB8AC3E}">
        <p14:creationId xmlns:p14="http://schemas.microsoft.com/office/powerpoint/2010/main" val="26826925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D6B370-E42C-364B-8BF5-1DDC07EEF6CB}"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F71608-911E-CB43-8055-DC398E07F6B4}" type="slidenum">
              <a:rPr lang="en-US" smtClean="0"/>
              <a:t>‹#›</a:t>
            </a:fld>
            <a:endParaRPr lang="en-US"/>
          </a:p>
        </p:txBody>
      </p:sp>
    </p:spTree>
    <p:extLst>
      <p:ext uri="{BB962C8B-B14F-4D97-AF65-F5344CB8AC3E}">
        <p14:creationId xmlns:p14="http://schemas.microsoft.com/office/powerpoint/2010/main" val="24165843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D6B370-E42C-364B-8BF5-1DDC07EEF6CB}"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F71608-911E-CB43-8055-DC398E07F6B4}" type="slidenum">
              <a:rPr lang="en-US" smtClean="0"/>
              <a:t>‹#›</a:t>
            </a:fld>
            <a:endParaRPr lang="en-US"/>
          </a:p>
        </p:txBody>
      </p:sp>
    </p:spTree>
    <p:extLst>
      <p:ext uri="{BB962C8B-B14F-4D97-AF65-F5344CB8AC3E}">
        <p14:creationId xmlns:p14="http://schemas.microsoft.com/office/powerpoint/2010/main" val="2912292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lvl1pPr>
              <a:defRPr b="0" i="0">
                <a:solidFill>
                  <a:schemeClr val="tx2"/>
                </a:solidFill>
                <a:latin typeface="+mj-lt"/>
                <a:cs typeface="Calibri"/>
              </a:defRPr>
            </a:lvl1pPr>
          </a:lstStyle>
          <a:p>
            <a:r>
              <a:rPr lang="en-US" dirty="0"/>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b="0" i="0">
                <a:solidFill>
                  <a:srgbClr val="000000"/>
                </a:solidFill>
                <a:latin typeface="+mj-lt"/>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custDataLst>
              <p:tags r:id="rId3"/>
            </p:custDataLst>
          </p:nvPr>
        </p:nvSpPr>
        <p:spPr/>
        <p:txBody>
          <a:bodyPr/>
          <a:lstStyle/>
          <a:p>
            <a:fld id="{A99170D3-89C4-BB42-836D-D925400CC7A3}" type="datetime1">
              <a:rPr lang="en-US" smtClean="0"/>
              <a:t>3/8/2023</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13200410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a:t>Click to edit Master title style</a:t>
            </a:r>
          </a:p>
        </p:txBody>
      </p:sp>
      <p:sp>
        <p:nvSpPr>
          <p:cNvPr id="3" name="Content Placeholder 2"/>
          <p:cNvSpPr>
            <a:spLocks noGrp="1"/>
          </p:cNvSpPr>
          <p:nvPr>
            <p:ph idx="1"/>
            <p:custDataLst>
              <p:tags r:id="rId2"/>
            </p:custDataLst>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custDataLst>
              <p:tags r:id="rId3"/>
            </p:custDataLst>
          </p:nvPr>
        </p:nvSpPr>
        <p:spPr/>
        <p:txBody>
          <a:bodyPr/>
          <a:lstStyle/>
          <a:p>
            <a:fld id="{5DD7A3CB-B31F-F44D-BE5E-9BB9DAE334F7}" type="datetime1">
              <a:rPr lang="en-US" smtClean="0"/>
              <a:t>3/8/2023</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24686474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457200" y="3034508"/>
            <a:ext cx="6951274" cy="1308892"/>
          </a:xfrm>
        </p:spPr>
        <p:txBody>
          <a:bodyPr anchor="t"/>
          <a:lstStyle>
            <a:lvl1pPr algn="l">
              <a:defRPr sz="4000" b="1" i="0" cap="none">
                <a:latin typeface="+mj-lt"/>
                <a:cs typeface="Calibri"/>
              </a:defRPr>
            </a:lvl1pPr>
          </a:lstStyle>
          <a:p>
            <a:r>
              <a:rPr lang="en-US" dirty="0"/>
              <a:t>Section Header</a:t>
            </a:r>
          </a:p>
        </p:txBody>
      </p:sp>
      <p:sp>
        <p:nvSpPr>
          <p:cNvPr id="3" name="Text Placeholder 2"/>
          <p:cNvSpPr>
            <a:spLocks noGrp="1"/>
          </p:cNvSpPr>
          <p:nvPr>
            <p:ph type="body" idx="1"/>
            <p:custDataLst>
              <p:tags r:id="rId2"/>
            </p:custDataLst>
          </p:nvPr>
        </p:nvSpPr>
        <p:spPr>
          <a:xfrm>
            <a:off x="474134" y="1524000"/>
            <a:ext cx="6951274" cy="1500187"/>
          </a:xfrm>
        </p:spPr>
        <p:txBody>
          <a:bodyPr lIns="0" rIns="0" anchor="b" anchorCtr="0"/>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custDataLst>
              <p:tags r:id="rId3"/>
            </p:custDataLst>
          </p:nvPr>
        </p:nvSpPr>
        <p:spPr/>
        <p:txBody>
          <a:bodyPr/>
          <a:lstStyle/>
          <a:p>
            <a:fld id="{58842061-E09A-C64F-AC91-6B22DD773FB7}" type="datetime1">
              <a:rPr lang="en-US" smtClean="0"/>
              <a:t>3/8/2023</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28922843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2">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1264380" y="2013343"/>
            <a:ext cx="6951274" cy="753670"/>
          </a:xfrm>
        </p:spPr>
        <p:txBody>
          <a:bodyPr anchor="t"/>
          <a:lstStyle>
            <a:lvl1pPr algn="l">
              <a:defRPr sz="4000" b="0" i="0" cap="none">
                <a:latin typeface="+mj-lt"/>
                <a:cs typeface="Calibri"/>
              </a:defRPr>
            </a:lvl1pPr>
          </a:lstStyle>
          <a:p>
            <a:r>
              <a:rPr lang="en-US" dirty="0"/>
              <a:t>Section Header 2</a:t>
            </a:r>
          </a:p>
        </p:txBody>
      </p:sp>
      <p:sp>
        <p:nvSpPr>
          <p:cNvPr id="3" name="Text Placeholder 2"/>
          <p:cNvSpPr>
            <a:spLocks noGrp="1"/>
          </p:cNvSpPr>
          <p:nvPr>
            <p:ph type="body" idx="1"/>
            <p:custDataLst>
              <p:tags r:id="rId2"/>
            </p:custDataLst>
          </p:nvPr>
        </p:nvSpPr>
        <p:spPr>
          <a:xfrm>
            <a:off x="1264380" y="2919413"/>
            <a:ext cx="6951274" cy="1500187"/>
          </a:xfrm>
        </p:spPr>
        <p:txBody>
          <a:bodyPr anchor="t"/>
          <a:lstStyle>
            <a:lvl1pPr marL="457200" indent="-457200" algn="l">
              <a:buFont typeface="+mj-lt"/>
              <a:buAutoNum type="arabicPeriod"/>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custDataLst>
              <p:tags r:id="rId3"/>
            </p:custDataLst>
          </p:nvPr>
        </p:nvSpPr>
        <p:spPr/>
        <p:txBody>
          <a:bodyPr/>
          <a:lstStyle/>
          <a:p>
            <a:fld id="{C88B15C4-75F8-8145-B332-9C9E6CC1694D}" type="datetime1">
              <a:rPr lang="en-US" smtClean="0"/>
              <a:t>3/8/2023</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17433441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a:t>Click to edit Master title style</a:t>
            </a:r>
          </a:p>
        </p:txBody>
      </p:sp>
      <p:sp>
        <p:nvSpPr>
          <p:cNvPr id="3" name="Content Placeholder 2"/>
          <p:cNvSpPr>
            <a:spLocks noGrp="1"/>
          </p:cNvSpPr>
          <p:nvPr>
            <p:ph sz="half" idx="1"/>
            <p:custDataLst>
              <p:tags r:id="rId2"/>
            </p:custDataLst>
          </p:nvPr>
        </p:nvSpPr>
        <p:spPr>
          <a:xfrm>
            <a:off x="457200" y="1447800"/>
            <a:ext cx="4038600" cy="4678363"/>
          </a:xfrm>
        </p:spPr>
        <p:txBody>
          <a:bodyPr anchor="t" anchorCtr="0">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custDataLst>
              <p:tags r:id="rId3"/>
            </p:custDataLst>
          </p:nvPr>
        </p:nvSpPr>
        <p:spPr>
          <a:xfrm>
            <a:off x="4648200" y="1447800"/>
            <a:ext cx="4038600" cy="4678363"/>
          </a:xfrm>
        </p:spPr>
        <p:txBody>
          <a:bodyPr anchor="t" anchorCtr="0">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100DE902-58D7-5940-B7B2-BB1B96F0CB4F}" type="datetime1">
              <a:rPr lang="en-US" smtClean="0"/>
              <a:t>3/8/2023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B747839D-A323-47F3-909F-548499399628}" type="slidenum">
              <a:rPr lang="en-US" smtClean="0"/>
              <a:pPr/>
              <a:t>‹#›</a:t>
            </a:fld>
            <a:endParaRPr lang="en-US" dirty="0"/>
          </a:p>
        </p:txBody>
      </p:sp>
    </p:spTree>
    <p:extLst>
      <p:ext uri="{BB962C8B-B14F-4D97-AF65-F5344CB8AC3E}">
        <p14:creationId xmlns:p14="http://schemas.microsoft.com/office/powerpoint/2010/main" val="29732147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lvl1pPr>
              <a:defRPr/>
            </a:lvl1pPr>
          </a:lstStyle>
          <a:p>
            <a:r>
              <a:rPr lang="en-US" dirty="0"/>
              <a:t>Click to edit Master title style</a:t>
            </a:r>
          </a:p>
        </p:txBody>
      </p:sp>
      <p:sp>
        <p:nvSpPr>
          <p:cNvPr id="3" name="Text Placeholder 2"/>
          <p:cNvSpPr>
            <a:spLocks noGrp="1"/>
          </p:cNvSpPr>
          <p:nvPr>
            <p:ph type="body" idx="1"/>
            <p:custDataLst>
              <p:tags r:id="rId2"/>
            </p:custDataLst>
          </p:nvPr>
        </p:nvSpPr>
        <p:spPr>
          <a:xfrm>
            <a:off x="457200" y="1535113"/>
            <a:ext cx="4040188" cy="446087"/>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custDataLst>
              <p:tags r:id="rId3"/>
            </p:custDataLst>
          </p:nvPr>
        </p:nvSpPr>
        <p:spPr>
          <a:xfrm>
            <a:off x="457200" y="1981200"/>
            <a:ext cx="4040188" cy="414496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custDataLst>
              <p:tags r:id="rId4"/>
            </p:custDataLst>
          </p:nvPr>
        </p:nvSpPr>
        <p:spPr>
          <a:xfrm>
            <a:off x="4645025" y="1535113"/>
            <a:ext cx="4041775" cy="446087"/>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custDataLst>
              <p:tags r:id="rId5"/>
            </p:custDataLst>
          </p:nvPr>
        </p:nvSpPr>
        <p:spPr>
          <a:xfrm>
            <a:off x="4645025" y="1981200"/>
            <a:ext cx="4041775" cy="414496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custDataLst>
              <p:tags r:id="rId6"/>
            </p:custDataLst>
          </p:nvPr>
        </p:nvSpPr>
        <p:spPr/>
        <p:txBody>
          <a:bodyPr/>
          <a:lstStyle/>
          <a:p>
            <a:fld id="{97BE05AF-3078-DE4E-8E55-E5E804412B8D}" type="datetime1">
              <a:rPr lang="en-US" smtClean="0"/>
              <a:t>3/8/2023</a:t>
            </a:fld>
            <a:endParaRPr lang="en-US"/>
          </a:p>
        </p:txBody>
      </p:sp>
      <p:sp>
        <p:nvSpPr>
          <p:cNvPr id="8" name="Footer Placeholder 7"/>
          <p:cNvSpPr>
            <a:spLocks noGrp="1"/>
          </p:cNvSpPr>
          <p:nvPr>
            <p:ph type="ftr" sz="quarter" idx="11"/>
            <p:custDataLst>
              <p:tags r:id="rId7"/>
            </p:custDataLst>
          </p:nvPr>
        </p:nvSpPr>
        <p:spPr/>
        <p:txBody>
          <a:bodyPr/>
          <a:lstStyle/>
          <a:p>
            <a:endParaRPr lang="en-US"/>
          </a:p>
        </p:txBody>
      </p:sp>
      <p:sp>
        <p:nvSpPr>
          <p:cNvPr id="9" name="Slide Number Placeholder 8"/>
          <p:cNvSpPr>
            <a:spLocks noGrp="1"/>
          </p:cNvSpPr>
          <p:nvPr>
            <p:ph type="sldNum" sz="quarter" idx="12"/>
            <p:custDataLst>
              <p:tags r:id="rId8"/>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3635519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457200" y="3034508"/>
            <a:ext cx="6951274" cy="1308892"/>
          </a:xfrm>
        </p:spPr>
        <p:txBody>
          <a:bodyPr anchor="t"/>
          <a:lstStyle>
            <a:lvl1pPr algn="l">
              <a:defRPr sz="4000" b="1" i="0" cap="none">
                <a:latin typeface="+mj-lt"/>
                <a:cs typeface="Calibri"/>
              </a:defRPr>
            </a:lvl1pPr>
          </a:lstStyle>
          <a:p>
            <a:r>
              <a:rPr lang="en-US" dirty="0"/>
              <a:t>Section Header</a:t>
            </a:r>
          </a:p>
        </p:txBody>
      </p:sp>
      <p:sp>
        <p:nvSpPr>
          <p:cNvPr id="3" name="Text Placeholder 2"/>
          <p:cNvSpPr>
            <a:spLocks noGrp="1"/>
          </p:cNvSpPr>
          <p:nvPr>
            <p:ph type="body" idx="1"/>
            <p:custDataLst>
              <p:tags r:id="rId2"/>
            </p:custDataLst>
          </p:nvPr>
        </p:nvSpPr>
        <p:spPr>
          <a:xfrm>
            <a:off x="474134" y="1524000"/>
            <a:ext cx="6951274" cy="1500187"/>
          </a:xfrm>
        </p:spPr>
        <p:txBody>
          <a:bodyPr lIns="0" rIns="0" anchor="b" anchorCtr="0"/>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custDataLst>
              <p:tags r:id="rId3"/>
            </p:custDataLst>
          </p:nvPr>
        </p:nvSpPr>
        <p:spPr/>
        <p:txBody>
          <a:bodyPr/>
          <a:lstStyle/>
          <a:p>
            <a:fld id="{DD792D34-6805-A549-9CC5-921F88D9525D}" type="datetime1">
              <a:rPr lang="en-US" smtClean="0"/>
              <a:t>3/8/2023</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4045139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a:t>Click to edit Master title style</a:t>
            </a:r>
          </a:p>
        </p:txBody>
      </p:sp>
      <p:sp>
        <p:nvSpPr>
          <p:cNvPr id="3" name="Date Placeholder 2"/>
          <p:cNvSpPr>
            <a:spLocks noGrp="1"/>
          </p:cNvSpPr>
          <p:nvPr>
            <p:ph type="dt" sz="half" idx="10"/>
            <p:custDataLst>
              <p:tags r:id="rId2"/>
            </p:custDataLst>
          </p:nvPr>
        </p:nvSpPr>
        <p:spPr/>
        <p:txBody>
          <a:bodyPr/>
          <a:lstStyle/>
          <a:p>
            <a:fld id="{F38595AD-FC1D-6647-9C7B-6A6A09EB9496}" type="datetime1">
              <a:rPr lang="en-US" smtClean="0"/>
              <a:t>3/8/2023</a:t>
            </a:fld>
            <a:endParaRPr lang="en-US"/>
          </a:p>
        </p:txBody>
      </p:sp>
      <p:sp>
        <p:nvSpPr>
          <p:cNvPr id="4" name="Footer Placeholder 3"/>
          <p:cNvSpPr>
            <a:spLocks noGrp="1"/>
          </p:cNvSpPr>
          <p:nvPr>
            <p:ph type="ftr" sz="quarter" idx="11"/>
            <p:custDataLst>
              <p:tags r:id="rId3"/>
            </p:custDataLst>
          </p:nvPr>
        </p:nvSpPr>
        <p:spPr/>
        <p:txBody>
          <a:bodyPr/>
          <a:lstStyle/>
          <a:p>
            <a:endParaRPr lang="en-US"/>
          </a:p>
        </p:txBody>
      </p:sp>
      <p:sp>
        <p:nvSpPr>
          <p:cNvPr id="5" name="Slide Number Placeholder 4"/>
          <p:cNvSpPr>
            <a:spLocks noGrp="1"/>
          </p:cNvSpPr>
          <p:nvPr>
            <p:ph type="sldNum" sz="quarter" idx="12"/>
            <p:custDataLst>
              <p:tags r:id="rId4"/>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21009631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78FB06B4-F6A6-3F44-9030-7566931308D3}" type="datetime1">
              <a:rPr lang="en-US" smtClean="0"/>
              <a:t>3/8/2023</a:t>
            </a:fld>
            <a:endParaRPr lang="en-US"/>
          </a:p>
        </p:txBody>
      </p:sp>
      <p:sp>
        <p:nvSpPr>
          <p:cNvPr id="3" name="Footer Placeholder 2"/>
          <p:cNvSpPr>
            <a:spLocks noGrp="1"/>
          </p:cNvSpPr>
          <p:nvPr>
            <p:ph type="ftr" sz="quarter" idx="11"/>
            <p:custDataLst>
              <p:tags r:id="rId2"/>
            </p:custDataLst>
          </p:nvPr>
        </p:nvSpPr>
        <p:spPr/>
        <p:txBody>
          <a:bodyPr/>
          <a:lstStyle/>
          <a:p>
            <a:endParaRPr lang="en-US"/>
          </a:p>
        </p:txBody>
      </p:sp>
      <p:sp>
        <p:nvSpPr>
          <p:cNvPr id="4" name="Slide Number Placeholder 3"/>
          <p:cNvSpPr>
            <a:spLocks noGrp="1"/>
          </p:cNvSpPr>
          <p:nvPr>
            <p:ph type="sldNum" sz="quarter" idx="12"/>
            <p:custDataLst>
              <p:tags r:id="rId3"/>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14347317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noAutofit/>
          </a:bodyPr>
          <a:lstStyle>
            <a:lvl1pPr algn="l">
              <a:defRPr sz="4800" b="1"/>
            </a:lvl1pPr>
          </a:lstStyle>
          <a:p>
            <a:r>
              <a:rPr lang="en-US" dirty="0"/>
              <a:t>Click to edit Master title style</a:t>
            </a:r>
          </a:p>
        </p:txBody>
      </p:sp>
      <p:sp>
        <p:nvSpPr>
          <p:cNvPr id="3" name="Content Placeholder 2"/>
          <p:cNvSpPr>
            <a:spLocks noGrp="1"/>
          </p:cNvSpPr>
          <p:nvPr>
            <p:ph idx="1"/>
            <p:custDataLst>
              <p:tags r:id="rId2"/>
            </p:custDataLst>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custDataLst>
              <p:tags r:id="rId4"/>
            </p:custDataLst>
          </p:nvPr>
        </p:nvSpPr>
        <p:spPr/>
        <p:txBody>
          <a:bodyPr/>
          <a:lstStyle/>
          <a:p>
            <a:fld id="{8BF8F280-9551-E344-89F9-EAAD5E158938}" type="datetime1">
              <a:rPr lang="en-US" smtClean="0"/>
              <a:t>3/8/2023</a:t>
            </a:fld>
            <a:endParaRPr lang="en-US"/>
          </a:p>
        </p:txBody>
      </p:sp>
      <p:sp>
        <p:nvSpPr>
          <p:cNvPr id="6" name="Footer Placeholder 5"/>
          <p:cNvSpPr>
            <a:spLocks noGrp="1"/>
          </p:cNvSpPr>
          <p:nvPr>
            <p:ph type="ftr" sz="quarter" idx="11"/>
            <p:custDataLst>
              <p:tags r:id="rId5"/>
            </p:custDataLst>
          </p:nvPr>
        </p:nvSpPr>
        <p:spPr/>
        <p:txBody>
          <a:bodyPr/>
          <a:lstStyle/>
          <a:p>
            <a:endParaRPr lang="en-US"/>
          </a:p>
        </p:txBody>
      </p:sp>
      <p:sp>
        <p:nvSpPr>
          <p:cNvPr id="7" name="Slide Number Placeholder 6"/>
          <p:cNvSpPr>
            <a:spLocks noGrp="1"/>
          </p:cNvSpPr>
          <p:nvPr>
            <p:ph type="sldNum" sz="quarter" idx="12"/>
            <p:custDataLst>
              <p:tags r:id="rId6"/>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31335219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custDataLst>
              <p:tags r:id="rId2"/>
            </p:custDataLst>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custDataLst>
              <p:tags r:id="rId4"/>
            </p:custDataLst>
          </p:nvPr>
        </p:nvSpPr>
        <p:spPr/>
        <p:txBody>
          <a:bodyPr/>
          <a:lstStyle/>
          <a:p>
            <a:fld id="{3C1F5B7F-F702-E24B-B97E-863D4E495E13}" type="datetime1">
              <a:rPr lang="en-US" smtClean="0"/>
              <a:t>3/8/2023</a:t>
            </a:fld>
            <a:endParaRPr lang="en-US"/>
          </a:p>
        </p:txBody>
      </p:sp>
      <p:sp>
        <p:nvSpPr>
          <p:cNvPr id="6" name="Footer Placeholder 5"/>
          <p:cNvSpPr>
            <a:spLocks noGrp="1"/>
          </p:cNvSpPr>
          <p:nvPr>
            <p:ph type="ftr" sz="quarter" idx="11"/>
            <p:custDataLst>
              <p:tags r:id="rId5"/>
            </p:custDataLst>
          </p:nvPr>
        </p:nvSpPr>
        <p:spPr/>
        <p:txBody>
          <a:bodyPr/>
          <a:lstStyle/>
          <a:p>
            <a:endParaRPr lang="en-US"/>
          </a:p>
        </p:txBody>
      </p:sp>
      <p:sp>
        <p:nvSpPr>
          <p:cNvPr id="7" name="Slide Number Placeholder 6"/>
          <p:cNvSpPr>
            <a:spLocks noGrp="1"/>
          </p:cNvSpPr>
          <p:nvPr>
            <p:ph type="sldNum" sz="quarter" idx="12"/>
            <p:custDataLst>
              <p:tags r:id="rId6"/>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23759942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a:t>Click to edit Master title style</a:t>
            </a:r>
          </a:p>
        </p:txBody>
      </p:sp>
      <p:sp>
        <p:nvSpPr>
          <p:cNvPr id="3" name="Vertical Text Placeholder 2"/>
          <p:cNvSpPr>
            <a:spLocks noGrp="1"/>
          </p:cNvSpPr>
          <p:nvPr>
            <p:ph type="body" orient="vert" idx="1"/>
            <p:custDataLst>
              <p:tags r:id="rId2"/>
            </p:custDataLst>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custDataLst>
              <p:tags r:id="rId3"/>
            </p:custDataLst>
          </p:nvPr>
        </p:nvSpPr>
        <p:spPr/>
        <p:txBody>
          <a:bodyPr/>
          <a:lstStyle/>
          <a:p>
            <a:fld id="{CA9756D6-8139-C44F-931B-372F152FA7C2}" type="datetime1">
              <a:rPr lang="en-US" smtClean="0"/>
              <a:t>3/8/2023</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34020047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dirty="0"/>
              <a:t>Click to edit Master title style</a:t>
            </a:r>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lvl1pPr>
              <a:buClr>
                <a:schemeClr val="tx1"/>
              </a:buCl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custDataLst>
              <p:tags r:id="rId3"/>
            </p:custDataLst>
          </p:nvPr>
        </p:nvSpPr>
        <p:spPr/>
        <p:txBody>
          <a:bodyPr/>
          <a:lstStyle/>
          <a:p>
            <a:fld id="{2DE4327B-086F-C14D-B06F-CE57E273F375}" type="datetime1">
              <a:rPr lang="en-US" smtClean="0"/>
              <a:t>3/8/2023</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15887722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lvl1pPr>
              <a:buClr>
                <a:schemeClr val="tx1"/>
              </a:buCl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buClr>
                <a:schemeClr val="tx1"/>
              </a:buCl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Rectangle 4"/>
          <p:cNvSpPr>
            <a:spLocks noGrp="1" noChangeArrowheads="1"/>
          </p:cNvSpPr>
          <p:nvPr>
            <p:ph type="dt" sz="half" idx="10"/>
          </p:nvPr>
        </p:nvSpPr>
        <p:spPr>
          <a:ln/>
        </p:spPr>
        <p:txBody>
          <a:bodyPr/>
          <a:lstStyle>
            <a:lvl1pPr>
              <a:defRPr/>
            </a:lvl1pPr>
          </a:lstStyle>
          <a:p>
            <a:pPr>
              <a:defRPr/>
            </a:pPr>
            <a:fld id="{E2D3BD3B-C321-3747-A281-298A36F52409}" type="datetime1">
              <a:rPr lang="en-US" smtClean="0"/>
              <a:t>3/8/2023</a:t>
            </a:fld>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fld id="{9AD5B71E-FB01-F541-8DE0-7E75CAB5AD6F}" type="slidenum">
              <a:rPr lang="en-GB"/>
              <a:pPr/>
              <a:t>‹#›</a:t>
            </a:fld>
            <a:endParaRPr lang="en-GB"/>
          </a:p>
        </p:txBody>
      </p:sp>
    </p:spTree>
    <p:extLst>
      <p:ext uri="{BB962C8B-B14F-4D97-AF65-F5344CB8AC3E}">
        <p14:creationId xmlns:p14="http://schemas.microsoft.com/office/powerpoint/2010/main" val="8084839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Tree>
    <p:extLst>
      <p:ext uri="{BB962C8B-B14F-4D97-AF65-F5344CB8AC3E}">
        <p14:creationId xmlns:p14="http://schemas.microsoft.com/office/powerpoint/2010/main" val="2083367269"/>
      </p:ext>
    </p:extLst>
  </p:cSld>
  <p:clrMapOvr>
    <a:masterClrMapping/>
  </p:clrMapOvr>
  <p:transition>
    <p:blinds dir="vert"/>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2"/>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34873063"/>
      </p:ext>
    </p:extLst>
  </p:cSld>
  <p:clrMapOvr>
    <a:masterClrMapping/>
  </p:clrMapOvr>
  <p:transition>
    <p:blinds dir="vert"/>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a:prstGeom prst="rect">
            <a:avLst/>
          </a:prstGeo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extLst>
      <p:ext uri="{BB962C8B-B14F-4D97-AF65-F5344CB8AC3E}">
        <p14:creationId xmlns:p14="http://schemas.microsoft.com/office/powerpoint/2010/main" val="1463242352"/>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2">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1264380" y="2013343"/>
            <a:ext cx="6951274" cy="753670"/>
          </a:xfrm>
        </p:spPr>
        <p:txBody>
          <a:bodyPr anchor="t"/>
          <a:lstStyle>
            <a:lvl1pPr algn="l">
              <a:defRPr sz="4000" b="0" i="0" cap="none">
                <a:latin typeface="+mj-lt"/>
                <a:cs typeface="Calibri"/>
              </a:defRPr>
            </a:lvl1pPr>
          </a:lstStyle>
          <a:p>
            <a:r>
              <a:rPr lang="en-US" dirty="0"/>
              <a:t>Section Header 2</a:t>
            </a:r>
          </a:p>
        </p:txBody>
      </p:sp>
      <p:sp>
        <p:nvSpPr>
          <p:cNvPr id="3" name="Text Placeholder 2"/>
          <p:cNvSpPr>
            <a:spLocks noGrp="1"/>
          </p:cNvSpPr>
          <p:nvPr>
            <p:ph type="body" idx="1"/>
            <p:custDataLst>
              <p:tags r:id="rId2"/>
            </p:custDataLst>
          </p:nvPr>
        </p:nvSpPr>
        <p:spPr>
          <a:xfrm>
            <a:off x="1264380" y="2919413"/>
            <a:ext cx="6951274" cy="1500187"/>
          </a:xfrm>
        </p:spPr>
        <p:txBody>
          <a:bodyPr anchor="t"/>
          <a:lstStyle>
            <a:lvl1pPr marL="457200" indent="-457200" algn="l">
              <a:buFont typeface="+mj-lt"/>
              <a:buAutoNum type="arabicPeriod"/>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custDataLst>
              <p:tags r:id="rId3"/>
            </p:custDataLst>
          </p:nvPr>
        </p:nvSpPr>
        <p:spPr/>
        <p:txBody>
          <a:bodyPr/>
          <a:lstStyle/>
          <a:p>
            <a:fld id="{C67FA6C2-E101-8840-BFEC-363DCD8AC0EB}" type="datetime1">
              <a:rPr lang="en-US" smtClean="0"/>
              <a:t>3/8/2023</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6264981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03763877"/>
      </p:ext>
    </p:extLst>
  </p:cSld>
  <p:clrMapOvr>
    <a:masterClrMapping/>
  </p:clrMapOvr>
  <p:transition>
    <p:blinds dir="vert"/>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99160216"/>
      </p:ext>
    </p:extLst>
  </p:cSld>
  <p:clrMapOvr>
    <a:masterClrMapping/>
  </p:clrMapOvr>
  <p:transition>
    <p:blinds dir="vert"/>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27619771"/>
      </p:ext>
    </p:extLst>
  </p:cSld>
  <p:clrMapOvr>
    <a:masterClrMapping/>
  </p:clrMapOvr>
  <p:transition>
    <p:blinds dir="vert"/>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347200"/>
      </p:ext>
    </p:extLst>
  </p:cSld>
  <p:clrMapOvr>
    <a:masterClrMapping/>
  </p:clrMapOvr>
  <p:transition>
    <p:blinds dir="vert"/>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a:prstGeom prst="rect">
            <a:avLst/>
          </a:prstGeo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Tree>
    <p:extLst>
      <p:ext uri="{BB962C8B-B14F-4D97-AF65-F5344CB8AC3E}">
        <p14:creationId xmlns:p14="http://schemas.microsoft.com/office/powerpoint/2010/main" val="2372026826"/>
      </p:ext>
    </p:extLst>
  </p:cSld>
  <p:clrMapOvr>
    <a:masterClrMapping/>
  </p:clrMapOvr>
  <p:transition>
    <p:blinds dir="vert"/>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Tree>
    <p:extLst>
      <p:ext uri="{BB962C8B-B14F-4D97-AF65-F5344CB8AC3E}">
        <p14:creationId xmlns:p14="http://schemas.microsoft.com/office/powerpoint/2010/main" val="520674667"/>
      </p:ext>
    </p:extLst>
  </p:cSld>
  <p:clrMapOvr>
    <a:masterClrMapping/>
  </p:clrMapOvr>
  <p:transition>
    <p:blinds dir="vert"/>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2"/>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2845318"/>
      </p:ext>
    </p:extLst>
  </p:cSld>
  <p:clrMapOvr>
    <a:masterClrMapping/>
  </p:clrMapOvr>
  <p:transition>
    <p:blinds dir="vert"/>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0"/>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21868600"/>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a:t>Click to edit Master title style</a:t>
            </a:r>
          </a:p>
        </p:txBody>
      </p:sp>
      <p:sp>
        <p:nvSpPr>
          <p:cNvPr id="3" name="Content Placeholder 2"/>
          <p:cNvSpPr>
            <a:spLocks noGrp="1"/>
          </p:cNvSpPr>
          <p:nvPr>
            <p:ph sz="half" idx="1"/>
            <p:custDataLst>
              <p:tags r:id="rId2"/>
            </p:custDataLst>
          </p:nvPr>
        </p:nvSpPr>
        <p:spPr>
          <a:xfrm>
            <a:off x="457200" y="1447800"/>
            <a:ext cx="4038600" cy="4678363"/>
          </a:xfrm>
        </p:spPr>
        <p:txBody>
          <a:bodyPr anchor="t" anchorCtr="0">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custDataLst>
              <p:tags r:id="rId3"/>
            </p:custDataLst>
          </p:nvPr>
        </p:nvSpPr>
        <p:spPr>
          <a:xfrm>
            <a:off x="4648200" y="1447800"/>
            <a:ext cx="4038600" cy="4678363"/>
          </a:xfrm>
        </p:spPr>
        <p:txBody>
          <a:bodyPr anchor="t" anchorCtr="0">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9CFFF6C6-86B0-FB4C-B839-EA40EEE80E5C}" type="datetime1">
              <a:rPr lang="en-US" smtClean="0"/>
              <a:t>3/8/2023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B747839D-A323-47F3-909F-548499399628}" type="slidenum">
              <a:rPr lang="en-US" smtClean="0"/>
              <a:pPr/>
              <a:t>‹#›</a:t>
            </a:fld>
            <a:endParaRPr lang="en-US" dirty="0"/>
          </a:p>
        </p:txBody>
      </p:sp>
    </p:spTree>
    <p:extLst>
      <p:ext uri="{BB962C8B-B14F-4D97-AF65-F5344CB8AC3E}">
        <p14:creationId xmlns:p14="http://schemas.microsoft.com/office/powerpoint/2010/main" val="2831320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lvl1pPr>
              <a:defRPr/>
            </a:lvl1pPr>
          </a:lstStyle>
          <a:p>
            <a:r>
              <a:rPr lang="en-US" dirty="0"/>
              <a:t>Click to edit Master title style</a:t>
            </a:r>
          </a:p>
        </p:txBody>
      </p:sp>
      <p:sp>
        <p:nvSpPr>
          <p:cNvPr id="3" name="Text Placeholder 2"/>
          <p:cNvSpPr>
            <a:spLocks noGrp="1"/>
          </p:cNvSpPr>
          <p:nvPr>
            <p:ph type="body" idx="1"/>
            <p:custDataLst>
              <p:tags r:id="rId2"/>
            </p:custDataLst>
          </p:nvPr>
        </p:nvSpPr>
        <p:spPr>
          <a:xfrm>
            <a:off x="457200" y="1535113"/>
            <a:ext cx="4040188" cy="446087"/>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custDataLst>
              <p:tags r:id="rId3"/>
            </p:custDataLst>
          </p:nvPr>
        </p:nvSpPr>
        <p:spPr>
          <a:xfrm>
            <a:off x="457200" y="1981200"/>
            <a:ext cx="4040188" cy="414496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custDataLst>
              <p:tags r:id="rId4"/>
            </p:custDataLst>
          </p:nvPr>
        </p:nvSpPr>
        <p:spPr>
          <a:xfrm>
            <a:off x="4645025" y="1535113"/>
            <a:ext cx="4041775" cy="446087"/>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custDataLst>
              <p:tags r:id="rId5"/>
            </p:custDataLst>
          </p:nvPr>
        </p:nvSpPr>
        <p:spPr>
          <a:xfrm>
            <a:off x="4645025" y="1981200"/>
            <a:ext cx="4041775" cy="414496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custDataLst>
              <p:tags r:id="rId6"/>
            </p:custDataLst>
          </p:nvPr>
        </p:nvSpPr>
        <p:spPr/>
        <p:txBody>
          <a:bodyPr/>
          <a:lstStyle/>
          <a:p>
            <a:fld id="{AA25E4DA-168A-8D49-9D25-8B712F21DECE}" type="datetime1">
              <a:rPr lang="en-US" smtClean="0"/>
              <a:t>3/8/2023</a:t>
            </a:fld>
            <a:endParaRPr lang="en-US"/>
          </a:p>
        </p:txBody>
      </p:sp>
      <p:sp>
        <p:nvSpPr>
          <p:cNvPr id="8" name="Footer Placeholder 7"/>
          <p:cNvSpPr>
            <a:spLocks noGrp="1"/>
          </p:cNvSpPr>
          <p:nvPr>
            <p:ph type="ftr" sz="quarter" idx="11"/>
            <p:custDataLst>
              <p:tags r:id="rId7"/>
            </p:custDataLst>
          </p:nvPr>
        </p:nvSpPr>
        <p:spPr/>
        <p:txBody>
          <a:bodyPr/>
          <a:lstStyle/>
          <a:p>
            <a:endParaRPr lang="en-US"/>
          </a:p>
        </p:txBody>
      </p:sp>
      <p:sp>
        <p:nvSpPr>
          <p:cNvPr id="9" name="Slide Number Placeholder 8"/>
          <p:cNvSpPr>
            <a:spLocks noGrp="1"/>
          </p:cNvSpPr>
          <p:nvPr>
            <p:ph type="sldNum" sz="quarter" idx="12"/>
            <p:custDataLst>
              <p:tags r:id="rId8"/>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419685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a:t>Click to edit Master title style</a:t>
            </a:r>
          </a:p>
        </p:txBody>
      </p:sp>
      <p:sp>
        <p:nvSpPr>
          <p:cNvPr id="3" name="Date Placeholder 2"/>
          <p:cNvSpPr>
            <a:spLocks noGrp="1"/>
          </p:cNvSpPr>
          <p:nvPr>
            <p:ph type="dt" sz="half" idx="10"/>
            <p:custDataLst>
              <p:tags r:id="rId2"/>
            </p:custDataLst>
          </p:nvPr>
        </p:nvSpPr>
        <p:spPr/>
        <p:txBody>
          <a:bodyPr/>
          <a:lstStyle/>
          <a:p>
            <a:fld id="{DF42FEDF-F50E-3C45-B7BC-4B699EDF9FF6}" type="datetime1">
              <a:rPr lang="en-US" smtClean="0"/>
              <a:t>3/8/2023</a:t>
            </a:fld>
            <a:endParaRPr lang="en-US"/>
          </a:p>
        </p:txBody>
      </p:sp>
      <p:sp>
        <p:nvSpPr>
          <p:cNvPr id="4" name="Footer Placeholder 3"/>
          <p:cNvSpPr>
            <a:spLocks noGrp="1"/>
          </p:cNvSpPr>
          <p:nvPr>
            <p:ph type="ftr" sz="quarter" idx="11"/>
            <p:custDataLst>
              <p:tags r:id="rId3"/>
            </p:custDataLst>
          </p:nvPr>
        </p:nvSpPr>
        <p:spPr/>
        <p:txBody>
          <a:bodyPr/>
          <a:lstStyle/>
          <a:p>
            <a:endParaRPr lang="en-US"/>
          </a:p>
        </p:txBody>
      </p:sp>
      <p:sp>
        <p:nvSpPr>
          <p:cNvPr id="5" name="Slide Number Placeholder 4"/>
          <p:cNvSpPr>
            <a:spLocks noGrp="1"/>
          </p:cNvSpPr>
          <p:nvPr>
            <p:ph type="sldNum" sz="quarter" idx="12"/>
            <p:custDataLst>
              <p:tags r:id="rId4"/>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3020774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0099EB78-D139-F84C-9176-C005D5E2661E}" type="datetime1">
              <a:rPr lang="en-US" smtClean="0"/>
              <a:t>3/8/2023</a:t>
            </a:fld>
            <a:endParaRPr lang="en-US"/>
          </a:p>
        </p:txBody>
      </p:sp>
      <p:sp>
        <p:nvSpPr>
          <p:cNvPr id="3" name="Footer Placeholder 2"/>
          <p:cNvSpPr>
            <a:spLocks noGrp="1"/>
          </p:cNvSpPr>
          <p:nvPr>
            <p:ph type="ftr" sz="quarter" idx="11"/>
            <p:custDataLst>
              <p:tags r:id="rId2"/>
            </p:custDataLst>
          </p:nvPr>
        </p:nvSpPr>
        <p:spPr/>
        <p:txBody>
          <a:bodyPr/>
          <a:lstStyle/>
          <a:p>
            <a:endParaRPr lang="en-US"/>
          </a:p>
        </p:txBody>
      </p:sp>
      <p:sp>
        <p:nvSpPr>
          <p:cNvPr id="4" name="Slide Number Placeholder 3"/>
          <p:cNvSpPr>
            <a:spLocks noGrp="1"/>
          </p:cNvSpPr>
          <p:nvPr>
            <p:ph type="sldNum" sz="quarter" idx="12"/>
            <p:custDataLst>
              <p:tags r:id="rId3"/>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13949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noAutofit/>
          </a:bodyPr>
          <a:lstStyle>
            <a:lvl1pPr algn="l">
              <a:defRPr sz="4800" b="1"/>
            </a:lvl1pPr>
          </a:lstStyle>
          <a:p>
            <a:r>
              <a:rPr lang="en-US" dirty="0"/>
              <a:t>Click to edit Master title style</a:t>
            </a:r>
          </a:p>
        </p:txBody>
      </p:sp>
      <p:sp>
        <p:nvSpPr>
          <p:cNvPr id="3" name="Content Placeholder 2"/>
          <p:cNvSpPr>
            <a:spLocks noGrp="1"/>
          </p:cNvSpPr>
          <p:nvPr>
            <p:ph idx="1"/>
            <p:custDataLst>
              <p:tags r:id="rId2"/>
            </p:custDataLst>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custDataLst>
              <p:tags r:id="rId4"/>
            </p:custDataLst>
          </p:nvPr>
        </p:nvSpPr>
        <p:spPr/>
        <p:txBody>
          <a:bodyPr/>
          <a:lstStyle/>
          <a:p>
            <a:fld id="{B13F476B-8425-2043-ACCE-9F3585722F84}" type="datetime1">
              <a:rPr lang="en-US" smtClean="0"/>
              <a:t>3/8/2023</a:t>
            </a:fld>
            <a:endParaRPr lang="en-US"/>
          </a:p>
        </p:txBody>
      </p:sp>
      <p:sp>
        <p:nvSpPr>
          <p:cNvPr id="6" name="Footer Placeholder 5"/>
          <p:cNvSpPr>
            <a:spLocks noGrp="1"/>
          </p:cNvSpPr>
          <p:nvPr>
            <p:ph type="ftr" sz="quarter" idx="11"/>
            <p:custDataLst>
              <p:tags r:id="rId5"/>
            </p:custDataLst>
          </p:nvPr>
        </p:nvSpPr>
        <p:spPr/>
        <p:txBody>
          <a:bodyPr/>
          <a:lstStyle/>
          <a:p>
            <a:endParaRPr lang="en-US"/>
          </a:p>
        </p:txBody>
      </p:sp>
      <p:sp>
        <p:nvSpPr>
          <p:cNvPr id="7" name="Slide Number Placeholder 6"/>
          <p:cNvSpPr>
            <a:spLocks noGrp="1"/>
          </p:cNvSpPr>
          <p:nvPr>
            <p:ph type="sldNum" sz="quarter" idx="12"/>
            <p:custDataLst>
              <p:tags r:id="rId6"/>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1054805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tags" Target="../tags/tag69.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tags" Target="../tags/tag68.xml"/><Relationship Id="rId2" Type="http://schemas.openxmlformats.org/officeDocument/2006/relationships/slideLayout" Target="../slideLayouts/slideLayout25.xml"/><Relationship Id="rId16" Type="http://schemas.openxmlformats.org/officeDocument/2006/relationships/tags" Target="../tags/tag67.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tags" Target="../tags/tag66.xml"/><Relationship Id="rId10" Type="http://schemas.openxmlformats.org/officeDocument/2006/relationships/slideLayout" Target="../slideLayouts/slideLayout33.xml"/><Relationship Id="rId19" Type="http://schemas.openxmlformats.org/officeDocument/2006/relationships/tags" Target="../tags/tag70.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4"/>
            </p:custDataLst>
          </p:nvPr>
        </p:nvSpPr>
        <p:spPr>
          <a:xfrm>
            <a:off x="457200" y="152400"/>
            <a:ext cx="8229600" cy="1143000"/>
          </a:xfrm>
          <a:prstGeom prst="rect">
            <a:avLst/>
          </a:prstGeom>
        </p:spPr>
        <p:txBody>
          <a:bodyPr vert="horz" lIns="0" tIns="45720" rIns="0" bIns="45720" rtlCol="0" anchor="ctr">
            <a:normAutofit/>
          </a:bodyPr>
          <a:lstStyle/>
          <a:p>
            <a:r>
              <a:rPr lang="en-US" dirty="0"/>
              <a:t>Click to edit Master title style</a:t>
            </a:r>
          </a:p>
        </p:txBody>
      </p:sp>
      <p:sp>
        <p:nvSpPr>
          <p:cNvPr id="3" name="Text Placeholder 2"/>
          <p:cNvSpPr>
            <a:spLocks noGrp="1"/>
          </p:cNvSpPr>
          <p:nvPr>
            <p:ph type="body" idx="1"/>
            <p:custDataLst>
              <p:tags r:id="rId15"/>
            </p:custDataLst>
          </p:nvPr>
        </p:nvSpPr>
        <p:spPr>
          <a:xfrm>
            <a:off x="457200" y="1371600"/>
            <a:ext cx="8229600" cy="4754563"/>
          </a:xfrm>
          <a:prstGeom prst="rect">
            <a:avLst/>
          </a:prstGeom>
        </p:spPr>
        <p:txBody>
          <a:bodyPr vert="horz" lIns="91440" tIns="45720" rIns="91440" bIns="45720" rtlCol="0" anchor="t" anchorCtr="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custDataLst>
              <p:tags r:id="rId16"/>
            </p:custDataLst>
          </p:nvPr>
        </p:nvSpPr>
        <p:spPr>
          <a:xfrm>
            <a:off x="152400" y="6492875"/>
            <a:ext cx="2133600" cy="365125"/>
          </a:xfrm>
          <a:prstGeom prst="rect">
            <a:avLst/>
          </a:prstGeom>
        </p:spPr>
        <p:txBody>
          <a:bodyPr vert="horz" lIns="0" tIns="0" rIns="0" bIns="0" rtlCol="0" anchor="ctr"/>
          <a:lstStyle>
            <a:lvl1pPr algn="l">
              <a:defRPr sz="1200">
                <a:solidFill>
                  <a:schemeClr val="tx1"/>
                </a:solidFill>
                <a:latin typeface="+mj-lt"/>
                <a:cs typeface="Calibri"/>
              </a:defRPr>
            </a:lvl1pPr>
          </a:lstStyle>
          <a:p>
            <a:fld id="{B4AE290B-9987-5947-8831-BE43DE818284}" type="datetime1">
              <a:rPr lang="en-US" smtClean="0"/>
              <a:t>3/8/2023</a:t>
            </a:fld>
            <a:endParaRPr lang="en-US" dirty="0"/>
          </a:p>
        </p:txBody>
      </p:sp>
      <p:sp>
        <p:nvSpPr>
          <p:cNvPr id="5" name="Footer Placeholder 4"/>
          <p:cNvSpPr>
            <a:spLocks noGrp="1"/>
          </p:cNvSpPr>
          <p:nvPr>
            <p:ph type="ftr" sz="quarter" idx="3"/>
            <p:custDataLst>
              <p:tags r:id="rId17"/>
            </p:custDataLst>
          </p:nvPr>
        </p:nvSpPr>
        <p:spPr>
          <a:xfrm>
            <a:off x="3124200" y="6492875"/>
            <a:ext cx="2895600" cy="365125"/>
          </a:xfrm>
          <a:prstGeom prst="rect">
            <a:avLst/>
          </a:prstGeom>
        </p:spPr>
        <p:txBody>
          <a:bodyPr vert="horz" lIns="0" tIns="0" rIns="0" bIns="0" rtlCol="0" anchor="ctr"/>
          <a:lstStyle>
            <a:lvl1pPr algn="ctr">
              <a:defRPr sz="1200">
                <a:solidFill>
                  <a:schemeClr val="tx1"/>
                </a:solidFill>
                <a:latin typeface="+mj-lt"/>
                <a:cs typeface="Calibri"/>
              </a:defRPr>
            </a:lvl1pPr>
          </a:lstStyle>
          <a:p>
            <a:endParaRPr lang="en-US" dirty="0"/>
          </a:p>
        </p:txBody>
      </p:sp>
      <p:sp>
        <p:nvSpPr>
          <p:cNvPr id="6" name="Slide Number Placeholder 5"/>
          <p:cNvSpPr>
            <a:spLocks noGrp="1"/>
          </p:cNvSpPr>
          <p:nvPr>
            <p:ph type="sldNum" sz="quarter" idx="4"/>
            <p:custDataLst>
              <p:tags r:id="rId18"/>
            </p:custDataLst>
          </p:nvPr>
        </p:nvSpPr>
        <p:spPr>
          <a:xfrm>
            <a:off x="6858000" y="6492875"/>
            <a:ext cx="2133600" cy="365125"/>
          </a:xfrm>
          <a:prstGeom prst="rect">
            <a:avLst/>
          </a:prstGeom>
        </p:spPr>
        <p:txBody>
          <a:bodyPr vert="horz" lIns="0" tIns="0" rIns="0" bIns="0" rtlCol="0" anchor="ctr"/>
          <a:lstStyle>
            <a:lvl1pPr algn="r">
              <a:defRPr sz="1200">
                <a:solidFill>
                  <a:schemeClr val="tx1"/>
                </a:solidFill>
                <a:latin typeface="+mj-lt"/>
                <a:cs typeface="Calibri"/>
              </a:defRPr>
            </a:lvl1pPr>
          </a:lstStyle>
          <a:p>
            <a:fld id="{B747839D-A323-47F3-909F-548499399628}" type="slidenum">
              <a:rPr lang="en-US" smtClean="0"/>
              <a:pPr/>
              <a:t>‹#›</a:t>
            </a:fld>
            <a:endParaRPr lang="en-US" dirty="0"/>
          </a:p>
        </p:txBody>
      </p:sp>
    </p:spTree>
    <p:extLst>
      <p:ext uri="{BB962C8B-B14F-4D97-AF65-F5344CB8AC3E}">
        <p14:creationId xmlns:p14="http://schemas.microsoft.com/office/powerpoint/2010/main" val="3229604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457200" rtl="0" eaLnBrk="1" latinLnBrk="0" hangingPunct="1">
        <a:spcBef>
          <a:spcPct val="0"/>
        </a:spcBef>
        <a:buNone/>
        <a:defRPr sz="4400" b="0" i="0" kern="1200" spc="-50" normalizeH="0">
          <a:solidFill>
            <a:schemeClr val="tx2"/>
          </a:solidFill>
          <a:latin typeface="+mj-lt"/>
          <a:ea typeface="+mj-ea"/>
          <a:cs typeface="Cambria"/>
        </a:defRPr>
      </a:lvl1pPr>
    </p:titleStyle>
    <p:bodyStyle>
      <a:lvl1pPr marL="292100" indent="-292100" algn="l" defTabSz="457200" rtl="0" eaLnBrk="1" latinLnBrk="0" hangingPunct="1">
        <a:spcBef>
          <a:spcPct val="20000"/>
        </a:spcBef>
        <a:buClr>
          <a:schemeClr val="tx1"/>
        </a:buClr>
        <a:buFont typeface="Arial"/>
        <a:buChar char="•"/>
        <a:defRPr sz="3200" kern="1200">
          <a:solidFill>
            <a:schemeClr val="tx1"/>
          </a:solidFill>
          <a:latin typeface="+mn-lt"/>
          <a:ea typeface="+mn-ea"/>
          <a:cs typeface="Calibri"/>
        </a:defRPr>
      </a:lvl1pPr>
      <a:lvl2pPr marL="635000" indent="-292100" algn="l" defTabSz="457200" rtl="0" eaLnBrk="1" latinLnBrk="0" hangingPunct="1">
        <a:spcBef>
          <a:spcPct val="20000"/>
        </a:spcBef>
        <a:buClr>
          <a:schemeClr val="tx1"/>
        </a:buClr>
        <a:buFont typeface="Arial"/>
        <a:buChar char="–"/>
        <a:defRPr sz="2800" kern="1200">
          <a:solidFill>
            <a:schemeClr val="tx1"/>
          </a:solidFill>
          <a:latin typeface="+mn-lt"/>
          <a:ea typeface="+mn-ea"/>
          <a:cs typeface="Calibri"/>
        </a:defRPr>
      </a:lvl2pPr>
      <a:lvl3pPr marL="914400" indent="-228600" algn="l" defTabSz="457200" rtl="0" eaLnBrk="1" latinLnBrk="0" hangingPunct="1">
        <a:spcBef>
          <a:spcPct val="20000"/>
        </a:spcBef>
        <a:buClr>
          <a:schemeClr val="tx1"/>
        </a:buClr>
        <a:buFont typeface="Arial"/>
        <a:buChar char="•"/>
        <a:defRPr sz="2400" kern="1200">
          <a:solidFill>
            <a:schemeClr val="tx1"/>
          </a:solidFill>
          <a:latin typeface="+mn-lt"/>
          <a:ea typeface="+mn-ea"/>
          <a:cs typeface="Calibri"/>
        </a:defRPr>
      </a:lvl3pPr>
      <a:lvl4pPr marL="1143000" indent="-228600" algn="l" defTabSz="457200" rtl="0" eaLnBrk="1" latinLnBrk="0" hangingPunct="1">
        <a:spcBef>
          <a:spcPct val="20000"/>
        </a:spcBef>
        <a:buClr>
          <a:schemeClr val="tx1"/>
        </a:buClr>
        <a:buFont typeface="Arial"/>
        <a:buChar char="–"/>
        <a:tabLst/>
        <a:defRPr sz="2000" kern="1200">
          <a:solidFill>
            <a:schemeClr val="tx1"/>
          </a:solidFill>
          <a:latin typeface="+mn-lt"/>
          <a:ea typeface="+mn-ea"/>
          <a:cs typeface="Calibri"/>
        </a:defRPr>
      </a:lvl4pPr>
      <a:lvl5pPr marL="1320800" indent="-177800" algn="l" defTabSz="457200" rtl="0" eaLnBrk="1" latinLnBrk="0" hangingPunct="1">
        <a:spcBef>
          <a:spcPct val="20000"/>
        </a:spcBef>
        <a:buClr>
          <a:schemeClr val="tx1"/>
        </a:buClr>
        <a:buFont typeface="Arial"/>
        <a:buChar char="»"/>
        <a:defRPr sz="2000" kern="1200">
          <a:solidFill>
            <a:schemeClr val="tx1"/>
          </a:solidFill>
          <a:latin typeface="+mn-lt"/>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6B370-E42C-364B-8BF5-1DDC07EEF6CB}" type="datetimeFigureOut">
              <a:rPr lang="en-US" smtClean="0"/>
              <a:t>3/8/2023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F71608-911E-CB43-8055-DC398E07F6B4}" type="slidenum">
              <a:rPr lang="en-US" smtClean="0"/>
              <a:t>‹#›</a:t>
            </a:fld>
            <a:endParaRPr lang="en-US"/>
          </a:p>
        </p:txBody>
      </p:sp>
    </p:spTree>
    <p:extLst>
      <p:ext uri="{BB962C8B-B14F-4D97-AF65-F5344CB8AC3E}">
        <p14:creationId xmlns:p14="http://schemas.microsoft.com/office/powerpoint/2010/main" val="312508609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5"/>
            </p:custDataLst>
          </p:nvPr>
        </p:nvSpPr>
        <p:spPr>
          <a:xfrm>
            <a:off x="457200" y="152400"/>
            <a:ext cx="8229600" cy="1143000"/>
          </a:xfrm>
          <a:prstGeom prst="rect">
            <a:avLst/>
          </a:prstGeom>
        </p:spPr>
        <p:txBody>
          <a:bodyPr vert="horz" lIns="0" tIns="45720" rIns="0" bIns="45720" rtlCol="0" anchor="ctr">
            <a:normAutofit/>
          </a:bodyPr>
          <a:lstStyle/>
          <a:p>
            <a:r>
              <a:rPr lang="en-US" dirty="0"/>
              <a:t>Click to edit Master title style</a:t>
            </a:r>
          </a:p>
        </p:txBody>
      </p:sp>
      <p:sp>
        <p:nvSpPr>
          <p:cNvPr id="3" name="Text Placeholder 2"/>
          <p:cNvSpPr>
            <a:spLocks noGrp="1"/>
          </p:cNvSpPr>
          <p:nvPr>
            <p:ph type="body" idx="1"/>
            <p:custDataLst>
              <p:tags r:id="rId16"/>
            </p:custDataLst>
          </p:nvPr>
        </p:nvSpPr>
        <p:spPr>
          <a:xfrm>
            <a:off x="457200" y="1371600"/>
            <a:ext cx="8229600" cy="4754563"/>
          </a:xfrm>
          <a:prstGeom prst="rect">
            <a:avLst/>
          </a:prstGeom>
        </p:spPr>
        <p:txBody>
          <a:bodyPr vert="horz" lIns="91440" tIns="45720" rIns="91440" bIns="45720" rtlCol="0" anchor="t" anchorCtr="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custDataLst>
              <p:tags r:id="rId17"/>
            </p:custDataLst>
          </p:nvPr>
        </p:nvSpPr>
        <p:spPr>
          <a:xfrm>
            <a:off x="152400" y="6492875"/>
            <a:ext cx="2133600" cy="365125"/>
          </a:xfrm>
          <a:prstGeom prst="rect">
            <a:avLst/>
          </a:prstGeom>
        </p:spPr>
        <p:txBody>
          <a:bodyPr vert="horz" lIns="0" tIns="0" rIns="0" bIns="0" rtlCol="0" anchor="ctr"/>
          <a:lstStyle>
            <a:lvl1pPr algn="l">
              <a:defRPr sz="1200">
                <a:solidFill>
                  <a:schemeClr val="tx1"/>
                </a:solidFill>
                <a:latin typeface="+mj-lt"/>
                <a:cs typeface="Calibri"/>
              </a:defRPr>
            </a:lvl1pPr>
          </a:lstStyle>
          <a:p>
            <a:fld id="{A990C2A9-FE53-4849-A08D-11DD13CE8E41}" type="datetime1">
              <a:rPr lang="en-US" smtClean="0"/>
              <a:pPr/>
              <a:t>3/8/2023</a:t>
            </a:fld>
            <a:endParaRPr lang="en-US" dirty="0"/>
          </a:p>
        </p:txBody>
      </p:sp>
      <p:sp>
        <p:nvSpPr>
          <p:cNvPr id="5" name="Footer Placeholder 4"/>
          <p:cNvSpPr>
            <a:spLocks noGrp="1"/>
          </p:cNvSpPr>
          <p:nvPr>
            <p:ph type="ftr" sz="quarter" idx="3"/>
            <p:custDataLst>
              <p:tags r:id="rId18"/>
            </p:custDataLst>
          </p:nvPr>
        </p:nvSpPr>
        <p:spPr>
          <a:xfrm>
            <a:off x="3124200" y="6492875"/>
            <a:ext cx="2895600" cy="365125"/>
          </a:xfrm>
          <a:prstGeom prst="rect">
            <a:avLst/>
          </a:prstGeom>
        </p:spPr>
        <p:txBody>
          <a:bodyPr vert="horz" lIns="0" tIns="0" rIns="0" bIns="0" rtlCol="0" anchor="ctr"/>
          <a:lstStyle>
            <a:lvl1pPr algn="ctr">
              <a:defRPr sz="1200">
                <a:solidFill>
                  <a:schemeClr val="tx1"/>
                </a:solidFill>
                <a:latin typeface="+mj-lt"/>
                <a:cs typeface="Calibri"/>
              </a:defRPr>
            </a:lvl1pPr>
          </a:lstStyle>
          <a:p>
            <a:endParaRPr lang="en-US" dirty="0"/>
          </a:p>
        </p:txBody>
      </p:sp>
      <p:sp>
        <p:nvSpPr>
          <p:cNvPr id="6" name="Slide Number Placeholder 5"/>
          <p:cNvSpPr>
            <a:spLocks noGrp="1"/>
          </p:cNvSpPr>
          <p:nvPr>
            <p:ph type="sldNum" sz="quarter" idx="4"/>
            <p:custDataLst>
              <p:tags r:id="rId19"/>
            </p:custDataLst>
          </p:nvPr>
        </p:nvSpPr>
        <p:spPr>
          <a:xfrm>
            <a:off x="6858000" y="6492875"/>
            <a:ext cx="2133600" cy="365125"/>
          </a:xfrm>
          <a:prstGeom prst="rect">
            <a:avLst/>
          </a:prstGeom>
        </p:spPr>
        <p:txBody>
          <a:bodyPr vert="horz" lIns="0" tIns="0" rIns="0" bIns="0" rtlCol="0" anchor="ctr"/>
          <a:lstStyle>
            <a:lvl1pPr algn="r">
              <a:defRPr sz="1200">
                <a:solidFill>
                  <a:schemeClr val="tx1"/>
                </a:solidFill>
                <a:latin typeface="+mj-lt"/>
                <a:cs typeface="Calibri"/>
              </a:defRPr>
            </a:lvl1pPr>
          </a:lstStyle>
          <a:p>
            <a:fld id="{B747839D-A323-47F3-909F-548499399628}" type="slidenum">
              <a:rPr lang="en-US" smtClean="0"/>
              <a:pPr/>
              <a:t>‹#›</a:t>
            </a:fld>
            <a:endParaRPr lang="en-US" dirty="0"/>
          </a:p>
        </p:txBody>
      </p:sp>
    </p:spTree>
    <p:extLst>
      <p:ext uri="{BB962C8B-B14F-4D97-AF65-F5344CB8AC3E}">
        <p14:creationId xmlns:p14="http://schemas.microsoft.com/office/powerpoint/2010/main" val="23659873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hf hdr="0" ftr="0" dt="0"/>
  <p:txStyles>
    <p:titleStyle>
      <a:lvl1pPr algn="ctr" defTabSz="457200" rtl="0" eaLnBrk="1" latinLnBrk="0" hangingPunct="1">
        <a:spcBef>
          <a:spcPct val="0"/>
        </a:spcBef>
        <a:buNone/>
        <a:defRPr sz="4400" b="0" i="0" kern="1200" spc="-50" normalizeH="0">
          <a:solidFill>
            <a:schemeClr val="tx2"/>
          </a:solidFill>
          <a:latin typeface="+mj-lt"/>
          <a:ea typeface="+mj-ea"/>
          <a:cs typeface="Cambria"/>
        </a:defRPr>
      </a:lvl1pPr>
    </p:titleStyle>
    <p:bodyStyle>
      <a:lvl1pPr marL="292100" indent="-292100" algn="l" defTabSz="457200" rtl="0" eaLnBrk="1" latinLnBrk="0" hangingPunct="1">
        <a:spcBef>
          <a:spcPct val="20000"/>
        </a:spcBef>
        <a:buClr>
          <a:schemeClr val="tx1"/>
        </a:buClr>
        <a:buFont typeface="Arial"/>
        <a:buChar char="•"/>
        <a:defRPr sz="3200" kern="1200">
          <a:solidFill>
            <a:schemeClr val="tx1"/>
          </a:solidFill>
          <a:latin typeface="+mn-lt"/>
          <a:ea typeface="+mn-ea"/>
          <a:cs typeface="Calibri"/>
        </a:defRPr>
      </a:lvl1pPr>
      <a:lvl2pPr marL="635000" indent="-292100" algn="l" defTabSz="457200" rtl="0" eaLnBrk="1" latinLnBrk="0" hangingPunct="1">
        <a:spcBef>
          <a:spcPct val="20000"/>
        </a:spcBef>
        <a:buClr>
          <a:schemeClr val="tx1"/>
        </a:buClr>
        <a:buFont typeface="Arial"/>
        <a:buChar char="–"/>
        <a:defRPr sz="2800" kern="1200">
          <a:solidFill>
            <a:schemeClr val="tx1"/>
          </a:solidFill>
          <a:latin typeface="+mn-lt"/>
          <a:ea typeface="+mn-ea"/>
          <a:cs typeface="Calibri"/>
        </a:defRPr>
      </a:lvl2pPr>
      <a:lvl3pPr marL="914400" indent="-228600" algn="l" defTabSz="457200" rtl="0" eaLnBrk="1" latinLnBrk="0" hangingPunct="1">
        <a:spcBef>
          <a:spcPct val="20000"/>
        </a:spcBef>
        <a:buClr>
          <a:schemeClr val="tx1"/>
        </a:buClr>
        <a:buFont typeface="Arial"/>
        <a:buChar char="•"/>
        <a:defRPr sz="2400" kern="1200">
          <a:solidFill>
            <a:schemeClr val="tx1"/>
          </a:solidFill>
          <a:latin typeface="+mn-lt"/>
          <a:ea typeface="+mn-ea"/>
          <a:cs typeface="Calibri"/>
        </a:defRPr>
      </a:lvl3pPr>
      <a:lvl4pPr marL="1143000" indent="-228600" algn="l" defTabSz="457200" rtl="0" eaLnBrk="1" latinLnBrk="0" hangingPunct="1">
        <a:spcBef>
          <a:spcPct val="20000"/>
        </a:spcBef>
        <a:buClr>
          <a:schemeClr val="tx1"/>
        </a:buClr>
        <a:buFont typeface="Arial"/>
        <a:buChar char="–"/>
        <a:tabLst/>
        <a:defRPr sz="2000" kern="1200">
          <a:solidFill>
            <a:schemeClr val="tx1"/>
          </a:solidFill>
          <a:latin typeface="+mn-lt"/>
          <a:ea typeface="+mn-ea"/>
          <a:cs typeface="Calibri"/>
        </a:defRPr>
      </a:lvl4pPr>
      <a:lvl5pPr marL="1320800" indent="-177800" algn="l" defTabSz="457200" rtl="0" eaLnBrk="1" latinLnBrk="0" hangingPunct="1">
        <a:spcBef>
          <a:spcPct val="20000"/>
        </a:spcBef>
        <a:buClr>
          <a:schemeClr val="tx1"/>
        </a:buClr>
        <a:buFont typeface="Arial"/>
        <a:buChar char="»"/>
        <a:defRPr sz="2000" kern="1200">
          <a:solidFill>
            <a:schemeClr val="tx1"/>
          </a:solidFill>
          <a:latin typeface="+mn-lt"/>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915199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ransition>
    <p:blinds dir="vert"/>
  </p:transition>
  <p:hf hdr="0" ftr="0" dt="0"/>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pitchFamily="34" charset="0"/>
          <a:ea typeface="宋体" pitchFamily="2" charset="-122"/>
        </a:defRPr>
      </a:lvl2pPr>
      <a:lvl3pPr algn="ctr" rtl="0" eaLnBrk="0" fontAlgn="base" hangingPunct="0">
        <a:spcBef>
          <a:spcPct val="0"/>
        </a:spcBef>
        <a:spcAft>
          <a:spcPct val="0"/>
        </a:spcAft>
        <a:defRPr sz="3300">
          <a:solidFill>
            <a:schemeClr val="tx2"/>
          </a:solidFill>
          <a:latin typeface="Arial" pitchFamily="34" charset="0"/>
          <a:ea typeface="宋体" pitchFamily="2" charset="-122"/>
        </a:defRPr>
      </a:lvl3pPr>
      <a:lvl4pPr algn="ctr" rtl="0" eaLnBrk="0" fontAlgn="base" hangingPunct="0">
        <a:spcBef>
          <a:spcPct val="0"/>
        </a:spcBef>
        <a:spcAft>
          <a:spcPct val="0"/>
        </a:spcAft>
        <a:defRPr sz="3300">
          <a:solidFill>
            <a:schemeClr val="tx2"/>
          </a:solidFill>
          <a:latin typeface="Arial" pitchFamily="34" charset="0"/>
          <a:ea typeface="宋体" pitchFamily="2" charset="-122"/>
        </a:defRPr>
      </a:lvl4pPr>
      <a:lvl5pPr algn="ctr" rtl="0" eaLnBrk="0" fontAlgn="base" hangingPunct="0">
        <a:spcBef>
          <a:spcPct val="0"/>
        </a:spcBef>
        <a:spcAft>
          <a:spcPct val="0"/>
        </a:spcAft>
        <a:defRPr sz="3300">
          <a:solidFill>
            <a:schemeClr val="tx2"/>
          </a:solidFill>
          <a:latin typeface="Arial" pitchFamily="34" charset="0"/>
          <a:ea typeface="宋体" pitchFamily="2" charset="-122"/>
        </a:defRPr>
      </a:lvl5pPr>
      <a:lvl6pPr marL="342900" algn="ctr" rtl="0" fontAlgn="base">
        <a:spcBef>
          <a:spcPct val="0"/>
        </a:spcBef>
        <a:spcAft>
          <a:spcPct val="0"/>
        </a:spcAft>
        <a:defRPr sz="3300">
          <a:solidFill>
            <a:schemeClr val="tx2"/>
          </a:solidFill>
          <a:latin typeface="Arial" pitchFamily="34" charset="0"/>
          <a:ea typeface="宋体" pitchFamily="2" charset="-122"/>
        </a:defRPr>
      </a:lvl6pPr>
      <a:lvl7pPr marL="685800" algn="ctr" rtl="0" fontAlgn="base">
        <a:spcBef>
          <a:spcPct val="0"/>
        </a:spcBef>
        <a:spcAft>
          <a:spcPct val="0"/>
        </a:spcAft>
        <a:defRPr sz="3300">
          <a:solidFill>
            <a:schemeClr val="tx2"/>
          </a:solidFill>
          <a:latin typeface="Arial" pitchFamily="34" charset="0"/>
          <a:ea typeface="宋体" pitchFamily="2" charset="-122"/>
        </a:defRPr>
      </a:lvl7pPr>
      <a:lvl8pPr marL="1028700" algn="ctr" rtl="0" fontAlgn="base">
        <a:spcBef>
          <a:spcPct val="0"/>
        </a:spcBef>
        <a:spcAft>
          <a:spcPct val="0"/>
        </a:spcAft>
        <a:defRPr sz="3300">
          <a:solidFill>
            <a:schemeClr val="tx2"/>
          </a:solidFill>
          <a:latin typeface="Arial" pitchFamily="34" charset="0"/>
          <a:ea typeface="宋体" pitchFamily="2" charset="-122"/>
        </a:defRPr>
      </a:lvl8pPr>
      <a:lvl9pPr marL="1371600" algn="ctr" rtl="0" fontAlgn="base">
        <a:spcBef>
          <a:spcPct val="0"/>
        </a:spcBef>
        <a:spcAft>
          <a:spcPct val="0"/>
        </a:spcAft>
        <a:defRPr sz="3300">
          <a:solidFill>
            <a:schemeClr val="tx2"/>
          </a:solidFill>
          <a:latin typeface="Arial" pitchFamily="34" charset="0"/>
          <a:ea typeface="宋体" pitchFamily="2" charset="-122"/>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ea typeface="+mn-ea"/>
        </a:defRPr>
      </a:lvl2pPr>
      <a:lvl3pPr marL="857250" indent="-171450" algn="l" rtl="0" eaLnBrk="0" fontAlgn="base" hangingPunct="0">
        <a:spcBef>
          <a:spcPct val="20000"/>
        </a:spcBef>
        <a:spcAft>
          <a:spcPct val="0"/>
        </a:spcAft>
        <a:buChar char="•"/>
        <a:defRPr sz="1800">
          <a:solidFill>
            <a:schemeClr val="tx1"/>
          </a:solidFill>
          <a:latin typeface="+mn-lt"/>
          <a:ea typeface="+mn-ea"/>
        </a:defRPr>
      </a:lvl3pPr>
      <a:lvl4pPr marL="1200150" indent="-171450" algn="l" rtl="0" eaLnBrk="0" fontAlgn="base" hangingPunct="0">
        <a:spcBef>
          <a:spcPct val="20000"/>
        </a:spcBef>
        <a:spcAft>
          <a:spcPct val="0"/>
        </a:spcAft>
        <a:buChar char="–"/>
        <a:defRPr sz="1500">
          <a:solidFill>
            <a:schemeClr val="tx1"/>
          </a:solidFill>
          <a:latin typeface="+mn-lt"/>
          <a:ea typeface="+mn-ea"/>
        </a:defRPr>
      </a:lvl4pPr>
      <a:lvl5pPr marL="1543050" indent="-171450" algn="l" rtl="0" eaLnBrk="0" fontAlgn="base" hangingPunct="0">
        <a:spcBef>
          <a:spcPct val="20000"/>
        </a:spcBef>
        <a:spcAft>
          <a:spcPct val="0"/>
        </a:spcAft>
        <a:buChar char="»"/>
        <a:defRPr sz="1500">
          <a:solidFill>
            <a:schemeClr val="tx1"/>
          </a:solidFill>
          <a:latin typeface="+mn-lt"/>
          <a:ea typeface="+mn-ea"/>
        </a:defRPr>
      </a:lvl5pPr>
      <a:lvl6pPr marL="1885950" indent="-171450" algn="l" rtl="0" fontAlgn="base">
        <a:spcBef>
          <a:spcPct val="20000"/>
        </a:spcBef>
        <a:spcAft>
          <a:spcPct val="0"/>
        </a:spcAft>
        <a:buChar char="»"/>
        <a:defRPr sz="1500">
          <a:solidFill>
            <a:schemeClr val="tx1"/>
          </a:solidFill>
          <a:latin typeface="+mn-lt"/>
          <a:ea typeface="+mn-ea"/>
        </a:defRPr>
      </a:lvl6pPr>
      <a:lvl7pPr marL="2228850" indent="-171450" algn="l" rtl="0" fontAlgn="base">
        <a:spcBef>
          <a:spcPct val="20000"/>
        </a:spcBef>
        <a:spcAft>
          <a:spcPct val="0"/>
        </a:spcAft>
        <a:buChar char="»"/>
        <a:defRPr sz="1500">
          <a:solidFill>
            <a:schemeClr val="tx1"/>
          </a:solidFill>
          <a:latin typeface="+mn-lt"/>
          <a:ea typeface="+mn-ea"/>
        </a:defRPr>
      </a:lvl7pPr>
      <a:lvl8pPr marL="2571750" indent="-171450" algn="l" rtl="0" fontAlgn="base">
        <a:spcBef>
          <a:spcPct val="20000"/>
        </a:spcBef>
        <a:spcAft>
          <a:spcPct val="0"/>
        </a:spcAft>
        <a:buChar char="»"/>
        <a:defRPr sz="1500">
          <a:solidFill>
            <a:schemeClr val="tx1"/>
          </a:solidFill>
          <a:latin typeface="+mn-lt"/>
          <a:ea typeface="+mn-ea"/>
        </a:defRPr>
      </a:lvl8pPr>
      <a:lvl9pPr marL="2914650" indent="-171450" algn="l" rtl="0" fontAlgn="base">
        <a:spcBef>
          <a:spcPct val="20000"/>
        </a:spcBef>
        <a:spcAft>
          <a:spcPct val="0"/>
        </a:spcAft>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3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7.jpg"/><Relationship Id="rId9"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wmf"/></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0.jpeg"/><Relationship Id="rId4" Type="http://schemas.openxmlformats.org/officeDocument/2006/relationships/image" Target="../media/image17.jp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4.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4.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7.png"/><Relationship Id="rId4" Type="http://schemas.openxmlformats.org/officeDocument/2006/relationships/image" Target="../media/image24.png"/><Relationship Id="rId9" Type="http://schemas.openxmlformats.org/officeDocument/2006/relationships/image" Target="../media/image3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8.png"/><Relationship Id="rId7"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4.xml"/><Relationship Id="rId6" Type="http://schemas.openxmlformats.org/officeDocument/2006/relationships/image" Target="../media/image40.jpg"/><Relationship Id="rId5" Type="http://schemas.openxmlformats.org/officeDocument/2006/relationships/image" Target="../media/image39.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image" Target="../media/image1.png"/><Relationship Id="rId7"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8.jpg"/><Relationship Id="rId4" Type="http://schemas.openxmlformats.org/officeDocument/2006/relationships/image" Target="../media/image7.png"/><Relationship Id="rId9"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48.emf"/></Relationships>
</file>

<file path=ppt/slides/_rels/slide53.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tags" Target="../tags/tag139.xml"/><Relationship Id="rId13" Type="http://schemas.openxmlformats.org/officeDocument/2006/relationships/tags" Target="../tags/tag144.xml"/><Relationship Id="rId18" Type="http://schemas.openxmlformats.org/officeDocument/2006/relationships/tags" Target="../tags/tag149.xml"/><Relationship Id="rId3" Type="http://schemas.openxmlformats.org/officeDocument/2006/relationships/tags" Target="../tags/tag134.xml"/><Relationship Id="rId7" Type="http://schemas.openxmlformats.org/officeDocument/2006/relationships/tags" Target="../tags/tag138.xml"/><Relationship Id="rId12" Type="http://schemas.openxmlformats.org/officeDocument/2006/relationships/tags" Target="../tags/tag143.xml"/><Relationship Id="rId17" Type="http://schemas.openxmlformats.org/officeDocument/2006/relationships/tags" Target="../tags/tag148.xml"/><Relationship Id="rId2" Type="http://schemas.openxmlformats.org/officeDocument/2006/relationships/tags" Target="../tags/tag133.xml"/><Relationship Id="rId16" Type="http://schemas.openxmlformats.org/officeDocument/2006/relationships/tags" Target="../tags/tag147.xml"/><Relationship Id="rId20" Type="http://schemas.openxmlformats.org/officeDocument/2006/relationships/image" Target="../media/image50.tmp"/><Relationship Id="rId1" Type="http://schemas.openxmlformats.org/officeDocument/2006/relationships/tags" Target="../tags/tag132.xml"/><Relationship Id="rId6" Type="http://schemas.openxmlformats.org/officeDocument/2006/relationships/tags" Target="../tags/tag137.xml"/><Relationship Id="rId11" Type="http://schemas.openxmlformats.org/officeDocument/2006/relationships/tags" Target="../tags/tag142.xml"/><Relationship Id="rId5" Type="http://schemas.openxmlformats.org/officeDocument/2006/relationships/tags" Target="../tags/tag136.xml"/><Relationship Id="rId15" Type="http://schemas.openxmlformats.org/officeDocument/2006/relationships/tags" Target="../tags/tag146.xml"/><Relationship Id="rId10" Type="http://schemas.openxmlformats.org/officeDocument/2006/relationships/tags" Target="../tags/tag141.xml"/><Relationship Id="rId19" Type="http://schemas.openxmlformats.org/officeDocument/2006/relationships/slideLayout" Target="../slideLayouts/slideLayout43.xml"/><Relationship Id="rId4" Type="http://schemas.openxmlformats.org/officeDocument/2006/relationships/tags" Target="../tags/tag135.xml"/><Relationship Id="rId9" Type="http://schemas.openxmlformats.org/officeDocument/2006/relationships/tags" Target="../tags/tag140.xml"/><Relationship Id="rId14" Type="http://schemas.openxmlformats.org/officeDocument/2006/relationships/tags" Target="../tags/tag145.xml"/></Relationships>
</file>

<file path=ppt/slides/_rels/slide5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5.xml"/><Relationship Id="rId1" Type="http://schemas.openxmlformats.org/officeDocument/2006/relationships/slideLayout" Target="../slideLayouts/slideLayout38.xml"/><Relationship Id="rId5" Type="http://schemas.openxmlformats.org/officeDocument/2006/relationships/image" Target="../media/image52.jpg"/><Relationship Id="rId4" Type="http://schemas.openxmlformats.org/officeDocument/2006/relationships/image" Target="../media/image47.emf"/></Relationships>
</file>

<file path=ppt/slides/_rels/slide5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54.emf"/></Relationships>
</file>

<file path=ppt/slides/_rels/slide6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9.xml"/><Relationship Id="rId1" Type="http://schemas.openxmlformats.org/officeDocument/2006/relationships/slideLayout" Target="../slideLayouts/slideLayout38.xml"/><Relationship Id="rId4" Type="http://schemas.openxmlformats.org/officeDocument/2006/relationships/image" Target="../media/image56.png"/></Relationships>
</file>

<file path=ppt/slides/_rels/slide63.xml.rels><?xml version="1.0" encoding="UTF-8" standalone="yes"?>
<Relationships xmlns="http://schemas.openxmlformats.org/package/2006/relationships"><Relationship Id="rId8" Type="http://schemas.openxmlformats.org/officeDocument/2006/relationships/tags" Target="../tags/tag157.xml"/><Relationship Id="rId13" Type="http://schemas.openxmlformats.org/officeDocument/2006/relationships/tags" Target="../tags/tag162.xml"/><Relationship Id="rId18" Type="http://schemas.openxmlformats.org/officeDocument/2006/relationships/tags" Target="../tags/tag167.xml"/><Relationship Id="rId3" Type="http://schemas.openxmlformats.org/officeDocument/2006/relationships/tags" Target="../tags/tag152.xml"/><Relationship Id="rId7" Type="http://schemas.openxmlformats.org/officeDocument/2006/relationships/tags" Target="../tags/tag156.xml"/><Relationship Id="rId12" Type="http://schemas.openxmlformats.org/officeDocument/2006/relationships/tags" Target="../tags/tag161.xml"/><Relationship Id="rId17" Type="http://schemas.openxmlformats.org/officeDocument/2006/relationships/tags" Target="../tags/tag166.xml"/><Relationship Id="rId2" Type="http://schemas.openxmlformats.org/officeDocument/2006/relationships/tags" Target="../tags/tag151.xml"/><Relationship Id="rId16" Type="http://schemas.openxmlformats.org/officeDocument/2006/relationships/tags" Target="../tags/tag165.xml"/><Relationship Id="rId20" Type="http://schemas.openxmlformats.org/officeDocument/2006/relationships/image" Target="../media/image50.tmp"/><Relationship Id="rId1" Type="http://schemas.openxmlformats.org/officeDocument/2006/relationships/tags" Target="../tags/tag150.xml"/><Relationship Id="rId6" Type="http://schemas.openxmlformats.org/officeDocument/2006/relationships/tags" Target="../tags/tag155.xml"/><Relationship Id="rId11" Type="http://schemas.openxmlformats.org/officeDocument/2006/relationships/tags" Target="../tags/tag160.xml"/><Relationship Id="rId5" Type="http://schemas.openxmlformats.org/officeDocument/2006/relationships/tags" Target="../tags/tag154.xml"/><Relationship Id="rId15" Type="http://schemas.openxmlformats.org/officeDocument/2006/relationships/tags" Target="../tags/tag164.xml"/><Relationship Id="rId10" Type="http://schemas.openxmlformats.org/officeDocument/2006/relationships/tags" Target="../tags/tag159.xml"/><Relationship Id="rId19" Type="http://schemas.openxmlformats.org/officeDocument/2006/relationships/slideLayout" Target="../slideLayouts/slideLayout43.xml"/><Relationship Id="rId4" Type="http://schemas.openxmlformats.org/officeDocument/2006/relationships/tags" Target="../tags/tag153.xml"/><Relationship Id="rId9" Type="http://schemas.openxmlformats.org/officeDocument/2006/relationships/tags" Target="../tags/tag158.xml"/><Relationship Id="rId14" Type="http://schemas.openxmlformats.org/officeDocument/2006/relationships/tags" Target="../tags/tag16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7.gif"/><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58.jp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59.png"/><Relationship Id="rId7" Type="http://schemas.openxmlformats.org/officeDocument/2006/relationships/image" Target="../media/image48.emf"/><Relationship Id="rId2" Type="http://schemas.openxmlformats.org/officeDocument/2006/relationships/notesSlide" Target="../notesSlides/notesSlide64.xml"/><Relationship Id="rId1" Type="http://schemas.openxmlformats.org/officeDocument/2006/relationships/slideLayout" Target="../slideLayouts/slideLayout38.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2.jpg"/></Relationships>
</file>

<file path=ppt/slides/_rels/slide69.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59.png"/><Relationship Id="rId7" Type="http://schemas.openxmlformats.org/officeDocument/2006/relationships/image" Target="../media/image48.emf"/><Relationship Id="rId2" Type="http://schemas.openxmlformats.org/officeDocument/2006/relationships/notesSlide" Target="../notesSlides/notesSlide65.xml"/><Relationship Id="rId1" Type="http://schemas.openxmlformats.org/officeDocument/2006/relationships/slideLayout" Target="../slideLayouts/slideLayout38.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2.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52.jpg"/><Relationship Id="rId18" Type="http://schemas.openxmlformats.org/officeDocument/2006/relationships/image" Target="../media/image69.wmf"/><Relationship Id="rId3" Type="http://schemas.openxmlformats.org/officeDocument/2006/relationships/image" Target="../media/image23.png"/><Relationship Id="rId7" Type="http://schemas.openxmlformats.org/officeDocument/2006/relationships/image" Target="../media/image62.png"/><Relationship Id="rId12" Type="http://schemas.openxmlformats.org/officeDocument/2006/relationships/image" Target="../media/image59.png"/><Relationship Id="rId17" Type="http://schemas.openxmlformats.org/officeDocument/2006/relationships/image" Target="../media/image51.png"/><Relationship Id="rId2" Type="http://schemas.openxmlformats.org/officeDocument/2006/relationships/notesSlide" Target="../notesSlides/notesSlide66.xml"/><Relationship Id="rId16" Type="http://schemas.openxmlformats.org/officeDocument/2006/relationships/image" Target="../media/image68.wmf"/><Relationship Id="rId1" Type="http://schemas.openxmlformats.org/officeDocument/2006/relationships/slideLayout" Target="../slideLayouts/slideLayout38.xml"/><Relationship Id="rId6" Type="http://schemas.openxmlformats.org/officeDocument/2006/relationships/image" Target="../media/image26.png"/><Relationship Id="rId11" Type="http://schemas.openxmlformats.org/officeDocument/2006/relationships/image" Target="../media/image65.png"/><Relationship Id="rId5" Type="http://schemas.openxmlformats.org/officeDocument/2006/relationships/image" Target="../media/image25.png"/><Relationship Id="rId15" Type="http://schemas.openxmlformats.org/officeDocument/2006/relationships/image" Target="../media/image67.wmf"/><Relationship Id="rId10" Type="http://schemas.openxmlformats.org/officeDocument/2006/relationships/image" Target="../media/image64.png"/><Relationship Id="rId4" Type="http://schemas.openxmlformats.org/officeDocument/2006/relationships/image" Target="../media/image24.png"/><Relationship Id="rId9" Type="http://schemas.openxmlformats.org/officeDocument/2006/relationships/image" Target="../media/image29.wmf"/><Relationship Id="rId14" Type="http://schemas.openxmlformats.org/officeDocument/2006/relationships/image" Target="../media/image66.wmf"/></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www.khanacademy.org/computing/computer-science/cryptography/ciphers/a/xor-bitwise-operation" TargetMode="External"/><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685800" y="1802348"/>
            <a:ext cx="7772400" cy="1702852"/>
          </a:xfrm>
        </p:spPr>
        <p:txBody>
          <a:bodyPr>
            <a:noAutofit/>
          </a:bodyPr>
          <a:lstStyle/>
          <a:p>
            <a:pPr algn="l">
              <a:spcBef>
                <a:spcPts val="0"/>
              </a:spcBef>
            </a:pPr>
            <a:r>
              <a:rPr lang="en-US" sz="4000" b="1" dirty="0"/>
              <a:t>Introduction to Cryptography </a:t>
            </a:r>
            <a:endParaRPr lang="en-US" sz="4000" b="1" dirty="0">
              <a:solidFill>
                <a:schemeClr val="tx1">
                  <a:lumMod val="65000"/>
                  <a:lumOff val="35000"/>
                </a:schemeClr>
              </a:solidFill>
            </a:endParaRPr>
          </a:p>
        </p:txBody>
      </p:sp>
      <p:sp>
        <p:nvSpPr>
          <p:cNvPr id="5" name="TextBox 4"/>
          <p:cNvSpPr txBox="1"/>
          <p:nvPr/>
        </p:nvSpPr>
        <p:spPr>
          <a:xfrm>
            <a:off x="6726636" y="4572000"/>
            <a:ext cx="1731564" cy="523220"/>
          </a:xfrm>
          <a:prstGeom prst="rect">
            <a:avLst/>
          </a:prstGeom>
          <a:noFill/>
        </p:spPr>
        <p:txBody>
          <a:bodyPr wrap="none" rtlCol="0">
            <a:spAutoFit/>
          </a:bodyPr>
          <a:lstStyle/>
          <a:p>
            <a:pPr algn="r"/>
            <a:r>
              <a:rPr lang="en-US" sz="2800" b="1" dirty="0" err="1"/>
              <a:t>Zaobo</a:t>
            </a:r>
            <a:r>
              <a:rPr lang="en-US" sz="2800" b="1" dirty="0"/>
              <a:t> He</a:t>
            </a:r>
            <a:endParaRPr lang="en-US" sz="2000" dirty="0"/>
          </a:p>
        </p:txBody>
      </p:sp>
    </p:spTree>
    <p:custDataLst>
      <p:tags r:id="rId1"/>
    </p:custDataLst>
    <p:extLst>
      <p:ext uri="{BB962C8B-B14F-4D97-AF65-F5344CB8AC3E}">
        <p14:creationId xmlns:p14="http://schemas.microsoft.com/office/powerpoint/2010/main" val="3768278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dirty="0">
                <a:latin typeface="Calibri" charset="0"/>
              </a:rPr>
              <a:t>Goals of the Attacker</a:t>
            </a:r>
          </a:p>
        </p:txBody>
      </p:sp>
      <p:sp>
        <p:nvSpPr>
          <p:cNvPr id="60419" name="Content Placeholder 2"/>
          <p:cNvSpPr>
            <a:spLocks noGrp="1"/>
          </p:cNvSpPr>
          <p:nvPr>
            <p:ph idx="1"/>
          </p:nvPr>
        </p:nvSpPr>
        <p:spPr>
          <a:xfrm>
            <a:off x="457200" y="1600200"/>
            <a:ext cx="8229600" cy="4724400"/>
          </a:xfrm>
        </p:spPr>
        <p:txBody>
          <a:bodyPr>
            <a:normAutofit/>
          </a:bodyPr>
          <a:lstStyle/>
          <a:p>
            <a:r>
              <a:rPr lang="en-US" dirty="0">
                <a:latin typeface="Calibri" charset="0"/>
              </a:rPr>
              <a:t>Learn some information about the plaintext corresponding to a given ciphertext – </a:t>
            </a:r>
            <a:r>
              <a:rPr lang="en-US" b="1" dirty="0">
                <a:latin typeface="Calibri" charset="0"/>
              </a:rPr>
              <a:t>Semantic Security</a:t>
            </a:r>
          </a:p>
          <a:p>
            <a:pPr lvl="1"/>
            <a:r>
              <a:rPr lang="en-US" dirty="0">
                <a:latin typeface="Calibri" charset="0"/>
              </a:rPr>
              <a:t>If a cipher is semantic secure which means it satisfies the property of indistinguishability.</a:t>
            </a:r>
          </a:p>
          <a:p>
            <a:pPr lvl="1"/>
            <a:endParaRPr lang="en-US" b="1" dirty="0">
              <a:latin typeface="Calibri" charset="0"/>
            </a:endParaRPr>
          </a:p>
        </p:txBody>
      </p:sp>
      <p:sp>
        <p:nvSpPr>
          <p:cNvPr id="6" name="Slide Number Placeholder 5"/>
          <p:cNvSpPr>
            <a:spLocks noGrp="1"/>
          </p:cNvSpPr>
          <p:nvPr>
            <p:ph type="sldNum" sz="quarter" idx="12"/>
          </p:nvPr>
        </p:nvSpPr>
        <p:spPr/>
        <p:txBody>
          <a:bodyPr/>
          <a:lstStyle>
            <a:lvl1pPr eaLnBrk="0" hangingPunct="0">
              <a:defRPr sz="2400">
                <a:solidFill>
                  <a:srgbClr val="FF3300"/>
                </a:solidFill>
                <a:latin typeface="Tahoma" charset="0"/>
                <a:ea typeface="ＭＳ Ｐゴシック" charset="0"/>
              </a:defRPr>
            </a:lvl1pPr>
            <a:lvl2pPr marL="742950" indent="-285750" eaLnBrk="0" hangingPunct="0">
              <a:defRPr sz="2400">
                <a:solidFill>
                  <a:srgbClr val="FF3300"/>
                </a:solidFill>
                <a:latin typeface="Tahoma" charset="0"/>
                <a:ea typeface="ＭＳ Ｐゴシック" charset="0"/>
              </a:defRPr>
            </a:lvl2pPr>
            <a:lvl3pPr marL="1143000" indent="-228600" eaLnBrk="0" hangingPunct="0">
              <a:defRPr sz="2400">
                <a:solidFill>
                  <a:srgbClr val="FF3300"/>
                </a:solidFill>
                <a:latin typeface="Tahoma" charset="0"/>
                <a:ea typeface="ＭＳ Ｐゴシック" charset="0"/>
              </a:defRPr>
            </a:lvl3pPr>
            <a:lvl4pPr marL="1600200" indent="-228600" eaLnBrk="0" hangingPunct="0">
              <a:defRPr sz="2400">
                <a:solidFill>
                  <a:srgbClr val="FF3300"/>
                </a:solidFill>
                <a:latin typeface="Tahoma" charset="0"/>
                <a:ea typeface="ＭＳ Ｐゴシック" charset="0"/>
              </a:defRPr>
            </a:lvl4pPr>
            <a:lvl5pPr marL="2057400" indent="-228600" eaLnBrk="0" hangingPunct="0">
              <a:defRPr sz="2400">
                <a:solidFill>
                  <a:srgbClr val="FF3300"/>
                </a:solidFill>
                <a:latin typeface="Tahoma" charset="0"/>
                <a:ea typeface="ＭＳ Ｐゴシック" charset="0"/>
              </a:defRPr>
            </a:lvl5pPr>
            <a:lvl6pPr marL="2514600" indent="-228600" algn="r" eaLnBrk="0" fontAlgn="base" hangingPunct="0">
              <a:spcBef>
                <a:spcPct val="0"/>
              </a:spcBef>
              <a:spcAft>
                <a:spcPct val="0"/>
              </a:spcAft>
              <a:defRPr sz="2400">
                <a:solidFill>
                  <a:srgbClr val="FF3300"/>
                </a:solidFill>
                <a:latin typeface="Tahoma" charset="0"/>
                <a:ea typeface="ＭＳ Ｐゴシック" charset="0"/>
              </a:defRPr>
            </a:lvl6pPr>
            <a:lvl7pPr marL="2971800" indent="-228600" algn="r" eaLnBrk="0" fontAlgn="base" hangingPunct="0">
              <a:spcBef>
                <a:spcPct val="0"/>
              </a:spcBef>
              <a:spcAft>
                <a:spcPct val="0"/>
              </a:spcAft>
              <a:defRPr sz="2400">
                <a:solidFill>
                  <a:srgbClr val="FF3300"/>
                </a:solidFill>
                <a:latin typeface="Tahoma" charset="0"/>
                <a:ea typeface="ＭＳ Ｐゴシック" charset="0"/>
              </a:defRPr>
            </a:lvl7pPr>
            <a:lvl8pPr marL="3429000" indent="-228600" algn="r" eaLnBrk="0" fontAlgn="base" hangingPunct="0">
              <a:spcBef>
                <a:spcPct val="0"/>
              </a:spcBef>
              <a:spcAft>
                <a:spcPct val="0"/>
              </a:spcAft>
              <a:defRPr sz="2400">
                <a:solidFill>
                  <a:srgbClr val="FF3300"/>
                </a:solidFill>
                <a:latin typeface="Tahoma" charset="0"/>
                <a:ea typeface="ＭＳ Ｐゴシック" charset="0"/>
              </a:defRPr>
            </a:lvl8pPr>
            <a:lvl9pPr marL="3886200" indent="-228600" algn="r" eaLnBrk="0" fontAlgn="base" hangingPunct="0">
              <a:spcBef>
                <a:spcPct val="0"/>
              </a:spcBef>
              <a:spcAft>
                <a:spcPct val="0"/>
              </a:spcAft>
              <a:defRPr sz="2400">
                <a:solidFill>
                  <a:srgbClr val="FF3300"/>
                </a:solidFill>
                <a:latin typeface="Tahoma" charset="0"/>
                <a:ea typeface="ＭＳ Ｐゴシック"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57936AC9-C2AA-5B4B-9C22-62C9FA593F54}" type="slidenum">
              <a:rPr kumimoji="0" lang="en-US" sz="1200" b="0" i="0" u="none" strike="noStrike" kern="1200" cap="none" spc="0" normalizeH="0" baseline="0" noProof="0">
                <a:ln>
                  <a:noFill/>
                </a:ln>
                <a:solidFill>
                  <a:srgbClr val="898989"/>
                </a:solidFill>
                <a:effectLst/>
                <a:uLnTx/>
                <a:uFillTx/>
                <a:latin typeface="Tahoma" charset="0"/>
                <a:ea typeface="ＭＳ Ｐゴシック" charset="0"/>
                <a:cs typeface="Calibri"/>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srgbClr val="898989"/>
              </a:solidFill>
              <a:effectLst/>
              <a:uLnTx/>
              <a:uFillTx/>
              <a:latin typeface="Tahoma" charset="0"/>
              <a:ea typeface="ＭＳ Ｐゴシック" charset="0"/>
              <a:cs typeface="Calibri"/>
            </a:endParaRPr>
          </a:p>
        </p:txBody>
      </p:sp>
      <p:pic>
        <p:nvPicPr>
          <p:cNvPr id="4" name="图片 3" descr="表格&#10;&#10;描述已自动生成">
            <a:extLst>
              <a:ext uri="{FF2B5EF4-FFF2-40B4-BE49-F238E27FC236}">
                <a16:creationId xmlns:a16="http://schemas.microsoft.com/office/drawing/2014/main" id="{19963A1C-433B-4A26-911A-0431E90357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600" y="4231240"/>
            <a:ext cx="7416800" cy="2438400"/>
          </a:xfrm>
          <a:prstGeom prst="rect">
            <a:avLst/>
          </a:prstGeom>
        </p:spPr>
      </p:pic>
    </p:spTree>
    <p:extLst>
      <p:ext uri="{BB962C8B-B14F-4D97-AF65-F5344CB8AC3E}">
        <p14:creationId xmlns:p14="http://schemas.microsoft.com/office/powerpoint/2010/main" val="3341991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Symmetric Encryption</a:t>
            </a:r>
          </a:p>
        </p:txBody>
      </p:sp>
      <p:sp>
        <p:nvSpPr>
          <p:cNvPr id="17" name="Content Placeholder 2">
            <a:extLst>
              <a:ext uri="{FF2B5EF4-FFF2-40B4-BE49-F238E27FC236}">
                <a16:creationId xmlns:a16="http://schemas.microsoft.com/office/drawing/2014/main" id="{01B41A01-3494-4FFC-BEAD-A47839914D80}"/>
              </a:ext>
            </a:extLst>
          </p:cNvPr>
          <p:cNvSpPr>
            <a:spLocks noGrp="1"/>
          </p:cNvSpPr>
          <p:nvPr>
            <p:ph idx="1"/>
          </p:nvPr>
        </p:nvSpPr>
        <p:spPr>
          <a:xfrm>
            <a:off x="457200" y="1600200"/>
            <a:ext cx="8229600" cy="4525963"/>
          </a:xfrm>
        </p:spPr>
        <p:txBody>
          <a:bodyPr>
            <a:normAutofit/>
          </a:bodyPr>
          <a:lstStyle/>
          <a:p>
            <a:r>
              <a:rPr lang="en-US" sz="2800" dirty="0">
                <a:latin typeface="Constantia"/>
                <a:cs typeface="Constantia"/>
              </a:rPr>
              <a:t>In the beginning, there was </a:t>
            </a:r>
            <a:r>
              <a:rPr lang="en-US" sz="2800" dirty="0">
                <a:solidFill>
                  <a:srgbClr val="0000FF"/>
                </a:solidFill>
                <a:latin typeface="Constantia"/>
                <a:cs typeface="Constantia"/>
              </a:rPr>
              <a:t>symmetric</a:t>
            </a:r>
            <a:r>
              <a:rPr lang="en-US" sz="2800" dirty="0">
                <a:latin typeface="Constantia"/>
                <a:cs typeface="Constantia"/>
              </a:rPr>
              <a:t> encryption</a:t>
            </a:r>
            <a:endParaRPr lang="en-US" sz="2400" dirty="0">
              <a:latin typeface="Constantia"/>
              <a:cs typeface="Constantia"/>
            </a:endParaRPr>
          </a:p>
        </p:txBody>
      </p:sp>
      <p:pic>
        <p:nvPicPr>
          <p:cNvPr id="4" name="Picture 3">
            <a:extLst>
              <a:ext uri="{FF2B5EF4-FFF2-40B4-BE49-F238E27FC236}">
                <a16:creationId xmlns:a16="http://schemas.microsoft.com/office/drawing/2014/main" id="{707C6378-54DA-4444-9DD7-08BCC91E57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468166"/>
            <a:ext cx="1924050" cy="2381250"/>
          </a:xfrm>
          <a:prstGeom prst="rect">
            <a:avLst/>
          </a:prstGeom>
        </p:spPr>
      </p:pic>
      <p:sp>
        <p:nvSpPr>
          <p:cNvPr id="5" name="Subtitle 2">
            <a:extLst>
              <a:ext uri="{FF2B5EF4-FFF2-40B4-BE49-F238E27FC236}">
                <a16:creationId xmlns:a16="http://schemas.microsoft.com/office/drawing/2014/main" id="{1E772CA9-FE3A-419D-8EE7-B27261081AB0}"/>
              </a:ext>
            </a:extLst>
          </p:cNvPr>
          <p:cNvSpPr txBox="1">
            <a:spLocks/>
          </p:cNvSpPr>
          <p:nvPr/>
        </p:nvSpPr>
        <p:spPr>
          <a:xfrm>
            <a:off x="457200" y="2120270"/>
            <a:ext cx="2667000" cy="381000"/>
          </a:xfrm>
          <a:prstGeom prst="rect">
            <a:avLst/>
          </a:prstGeom>
        </p:spPr>
        <p:txBody>
          <a:bodyPr vert="horz" lIns="91440" tIns="45720" rIns="91440" bIns="45720" rtlCol="0">
            <a:noAutofit/>
          </a:bodyPr>
          <a:lstStyle>
            <a:lvl1pPr marL="0" indent="0" algn="ctr" defTabSz="914400" rtl="0" eaLnBrk="1" latinLnBrk="0" hangingPunct="1">
              <a:lnSpc>
                <a:spcPct val="150000"/>
              </a:lnSpc>
              <a:spcBef>
                <a:spcPct val="20000"/>
              </a:spcBef>
              <a:buClrTx/>
              <a:buFont typeface="Wingdings" pitchFamily="2" charset="2"/>
              <a:buNone/>
              <a:defRPr sz="2000" i="1" kern="1200" baseline="0">
                <a:solidFill>
                  <a:schemeClr val="tx1">
                    <a:lumMod val="65000"/>
                    <a:lumOff val="35000"/>
                  </a:schemeClr>
                </a:solidFill>
                <a:latin typeface="+mn-lt"/>
                <a:ea typeface="+mn-ea"/>
                <a:cs typeface="+mn-cs"/>
              </a:defRPr>
            </a:lvl1pPr>
            <a:lvl2pPr marL="457200" indent="0" algn="ctr" defTabSz="914400" rtl="0" eaLnBrk="1" latinLnBrk="0" hangingPunct="1">
              <a:spcBef>
                <a:spcPct val="20000"/>
              </a:spcBef>
              <a:buClrTx/>
              <a:buFont typeface="Arial" pitchFamily="34" charset="0"/>
              <a:buNone/>
              <a:defRPr sz="1600" kern="1200" baseline="0">
                <a:solidFill>
                  <a:schemeClr val="tx1">
                    <a:tint val="75000"/>
                  </a:schemeClr>
                </a:solidFill>
                <a:latin typeface="+mn-lt"/>
                <a:ea typeface="+mn-ea"/>
                <a:cs typeface="+mn-cs"/>
              </a:defRPr>
            </a:lvl2pPr>
            <a:lvl3pPr marL="914400" indent="0" algn="ctr" defTabSz="914400" rtl="0" eaLnBrk="1" latinLnBrk="0" hangingPunct="1">
              <a:spcBef>
                <a:spcPct val="20000"/>
              </a:spcBef>
              <a:buClrTx/>
              <a:buFont typeface="Arial" pitchFamily="34" charset="0"/>
              <a:buNone/>
              <a:defRPr sz="1400" kern="1200" baseline="0">
                <a:solidFill>
                  <a:schemeClr val="tx1">
                    <a:tint val="75000"/>
                  </a:schemeClr>
                </a:solidFill>
                <a:latin typeface="+mn-lt"/>
                <a:ea typeface="+mn-ea"/>
                <a:cs typeface="+mn-cs"/>
              </a:defRPr>
            </a:lvl3pPr>
            <a:lvl4pPr marL="1371600" indent="0" algn="ctr" defTabSz="914400" rtl="0" eaLnBrk="1" latinLnBrk="0" hangingPunct="1">
              <a:spcBef>
                <a:spcPct val="20000"/>
              </a:spcBef>
              <a:buClrTx/>
              <a:buFont typeface="Arial" pitchFamily="34" charset="0"/>
              <a:buNone/>
              <a:defRPr sz="1400" kern="1200" baseline="0">
                <a:solidFill>
                  <a:schemeClr val="tx1">
                    <a:tint val="75000"/>
                  </a:schemeClr>
                </a:solidFill>
                <a:latin typeface="+mn-lt"/>
                <a:ea typeface="+mn-ea"/>
                <a:cs typeface="+mn-cs"/>
              </a:defRPr>
            </a:lvl4pPr>
            <a:lvl5pPr marL="1828800" indent="0" algn="ctr" defTabSz="914400" rtl="0" eaLnBrk="1" latinLnBrk="0" hangingPunct="1">
              <a:spcBef>
                <a:spcPct val="20000"/>
              </a:spcBef>
              <a:buClrTx/>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Tx/>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Tx/>
              <a:buFont typeface="Arial" pitchFamily="34" charset="0"/>
              <a:buNone/>
              <a:defRPr sz="12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Tx/>
              <a:buFont typeface="Arial" pitchFamily="34" charset="0"/>
              <a:buNone/>
              <a:defRPr sz="1200" kern="1200" baseline="0">
                <a:solidFill>
                  <a:schemeClr val="tx1">
                    <a:tint val="75000"/>
                  </a:schemeClr>
                </a:solidFill>
                <a:latin typeface="+mn-lt"/>
                <a:ea typeface="+mn-ea"/>
                <a:cs typeface="+mn-cs"/>
              </a:defRPr>
            </a:lvl8pPr>
            <a:lvl9pPr marL="3657600" indent="0" algn="ctr" defTabSz="914400" rtl="0" eaLnBrk="1" latinLnBrk="0" hangingPunct="1">
              <a:spcBef>
                <a:spcPct val="20000"/>
              </a:spcBef>
              <a:buClrTx/>
              <a:buFont typeface="Arial" pitchFamily="34" charset="0"/>
              <a:buNone/>
              <a:defRPr sz="1200" kern="1200">
                <a:solidFill>
                  <a:schemeClr val="tx1">
                    <a:tint val="75000"/>
                  </a:schemeClr>
                </a:solidFill>
                <a:latin typeface="+mn-lt"/>
                <a:ea typeface="+mn-ea"/>
                <a:cs typeface="+mn-cs"/>
              </a:defRPr>
            </a:lvl9pPr>
          </a:lstStyle>
          <a:p>
            <a:pPr>
              <a:lnSpc>
                <a:spcPct val="100000"/>
              </a:lnSpc>
            </a:pPr>
            <a:r>
              <a:rPr lang="en-US" sz="1400" i="0" dirty="0">
                <a:solidFill>
                  <a:prstClr val="black"/>
                </a:solidFill>
                <a:latin typeface="Constantia" panose="02030602050306030303" pitchFamily="18" charset="0"/>
              </a:rPr>
              <a:t>Julius </a:t>
            </a:r>
            <a:r>
              <a:rPr lang="en-US" sz="1400" i="0" dirty="0" err="1">
                <a:solidFill>
                  <a:prstClr val="black"/>
                </a:solidFill>
                <a:latin typeface="Constantia" panose="02030602050306030303" pitchFamily="18" charset="0"/>
              </a:rPr>
              <a:t>Ceasar</a:t>
            </a:r>
            <a:r>
              <a:rPr lang="en-US" sz="1400" i="0" dirty="0">
                <a:solidFill>
                  <a:prstClr val="black"/>
                </a:solidFill>
                <a:latin typeface="Constantia" panose="02030602050306030303" pitchFamily="18" charset="0"/>
              </a:rPr>
              <a:t> (100-44 BC)</a:t>
            </a:r>
          </a:p>
        </p:txBody>
      </p:sp>
      <p:pic>
        <p:nvPicPr>
          <p:cNvPr id="6" name="Picture 5">
            <a:extLst>
              <a:ext uri="{FF2B5EF4-FFF2-40B4-BE49-F238E27FC236}">
                <a16:creationId xmlns:a16="http://schemas.microsoft.com/office/drawing/2014/main" id="{BB0A2DF3-3D71-49C5-B918-DDB0EBEC6A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2113" y="2792016"/>
            <a:ext cx="2494687" cy="1781175"/>
          </a:xfrm>
          <a:prstGeom prst="rect">
            <a:avLst/>
          </a:prstGeom>
        </p:spPr>
      </p:pic>
      <p:sp>
        <p:nvSpPr>
          <p:cNvPr id="7" name="Content Placeholder 2">
            <a:extLst>
              <a:ext uri="{FF2B5EF4-FFF2-40B4-BE49-F238E27FC236}">
                <a16:creationId xmlns:a16="http://schemas.microsoft.com/office/drawing/2014/main" id="{F8BFC31B-CA98-415D-9F0E-806EA8A68F34}"/>
              </a:ext>
            </a:extLst>
          </p:cNvPr>
          <p:cNvSpPr txBox="1">
            <a:spLocks/>
          </p:cNvSpPr>
          <p:nvPr/>
        </p:nvSpPr>
        <p:spPr>
          <a:xfrm>
            <a:off x="670265" y="5079499"/>
            <a:ext cx="2362200" cy="533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Constantia" panose="02030602050306030303" pitchFamily="18" charset="0"/>
              </a:rPr>
              <a:t>Message:  </a:t>
            </a:r>
          </a:p>
          <a:p>
            <a:pPr marL="0" indent="0">
              <a:buFont typeface="Arial" pitchFamily="34" charset="0"/>
              <a:buNone/>
            </a:pPr>
            <a:r>
              <a:rPr lang="en-US" sz="2800" dirty="0"/>
              <a:t>  </a:t>
            </a:r>
          </a:p>
        </p:txBody>
      </p:sp>
      <p:sp>
        <p:nvSpPr>
          <p:cNvPr id="8" name="TextBox 7">
            <a:extLst>
              <a:ext uri="{FF2B5EF4-FFF2-40B4-BE49-F238E27FC236}">
                <a16:creationId xmlns:a16="http://schemas.microsoft.com/office/drawing/2014/main" id="{6D08E162-A1E9-466D-A605-F7A088F23C95}"/>
              </a:ext>
            </a:extLst>
          </p:cNvPr>
          <p:cNvSpPr txBox="1"/>
          <p:nvPr/>
        </p:nvSpPr>
        <p:spPr>
          <a:xfrm>
            <a:off x="2850475" y="5115011"/>
            <a:ext cx="3706143" cy="523220"/>
          </a:xfrm>
          <a:prstGeom prst="rect">
            <a:avLst/>
          </a:prstGeom>
          <a:noFill/>
        </p:spPr>
        <p:txBody>
          <a:bodyPr wrap="none" rtlCol="0">
            <a:spAutoFit/>
          </a:bodyPr>
          <a:lstStyle/>
          <a:p>
            <a:r>
              <a:rPr lang="en-US" sz="2800" b="1" dirty="0">
                <a:latin typeface="Constantia" panose="02030602050306030303" pitchFamily="18" charset="0"/>
                <a:cs typeface="Courier New" pitchFamily="49" charset="0"/>
              </a:rPr>
              <a:t>A T T ACK  AT  DAWN</a:t>
            </a:r>
          </a:p>
        </p:txBody>
      </p:sp>
    </p:spTree>
    <p:extLst>
      <p:ext uri="{BB962C8B-B14F-4D97-AF65-F5344CB8AC3E}">
        <p14:creationId xmlns:p14="http://schemas.microsoft.com/office/powerpoint/2010/main" val="2252027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Symmetric Encryption (cont.)</a:t>
            </a:r>
          </a:p>
        </p:txBody>
      </p:sp>
      <p:sp>
        <p:nvSpPr>
          <p:cNvPr id="17" name="Content Placeholder 2">
            <a:extLst>
              <a:ext uri="{FF2B5EF4-FFF2-40B4-BE49-F238E27FC236}">
                <a16:creationId xmlns:a16="http://schemas.microsoft.com/office/drawing/2014/main" id="{01B41A01-3494-4FFC-BEAD-A47839914D80}"/>
              </a:ext>
            </a:extLst>
          </p:cNvPr>
          <p:cNvSpPr>
            <a:spLocks noGrp="1"/>
          </p:cNvSpPr>
          <p:nvPr>
            <p:ph idx="1"/>
          </p:nvPr>
        </p:nvSpPr>
        <p:spPr>
          <a:xfrm>
            <a:off x="457200" y="1600200"/>
            <a:ext cx="8229600" cy="4525963"/>
          </a:xfrm>
        </p:spPr>
        <p:txBody>
          <a:bodyPr>
            <a:normAutofit/>
          </a:bodyPr>
          <a:lstStyle/>
          <a:p>
            <a:r>
              <a:rPr lang="en-US" sz="2800" dirty="0">
                <a:latin typeface="Constantia"/>
                <a:cs typeface="Constantia"/>
              </a:rPr>
              <a:t>If you had the key, you can </a:t>
            </a:r>
            <a:r>
              <a:rPr lang="en-US" sz="2800" dirty="0">
                <a:solidFill>
                  <a:srgbClr val="0000FF"/>
                </a:solidFill>
                <a:latin typeface="Constantia"/>
                <a:cs typeface="Constantia"/>
              </a:rPr>
              <a:t>encrypt</a:t>
            </a:r>
            <a:r>
              <a:rPr lang="en-US" sz="2800" dirty="0">
                <a:latin typeface="Constantia"/>
                <a:cs typeface="Constantia"/>
              </a:rPr>
              <a:t>…</a:t>
            </a:r>
            <a:endParaRPr lang="en-US" sz="2400" dirty="0">
              <a:latin typeface="Constantia"/>
              <a:cs typeface="Constantia"/>
            </a:endParaRPr>
          </a:p>
        </p:txBody>
      </p:sp>
      <p:pic>
        <p:nvPicPr>
          <p:cNvPr id="4" name="Picture 3">
            <a:extLst>
              <a:ext uri="{FF2B5EF4-FFF2-40B4-BE49-F238E27FC236}">
                <a16:creationId xmlns:a16="http://schemas.microsoft.com/office/drawing/2014/main" id="{707C6378-54DA-4444-9DD7-08BCC91E57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468166"/>
            <a:ext cx="1924050" cy="2381250"/>
          </a:xfrm>
          <a:prstGeom prst="rect">
            <a:avLst/>
          </a:prstGeom>
        </p:spPr>
      </p:pic>
      <p:sp>
        <p:nvSpPr>
          <p:cNvPr id="5" name="Subtitle 2">
            <a:extLst>
              <a:ext uri="{FF2B5EF4-FFF2-40B4-BE49-F238E27FC236}">
                <a16:creationId xmlns:a16="http://schemas.microsoft.com/office/drawing/2014/main" id="{1E772CA9-FE3A-419D-8EE7-B27261081AB0}"/>
              </a:ext>
            </a:extLst>
          </p:cNvPr>
          <p:cNvSpPr txBox="1">
            <a:spLocks/>
          </p:cNvSpPr>
          <p:nvPr/>
        </p:nvSpPr>
        <p:spPr>
          <a:xfrm>
            <a:off x="457200" y="2120270"/>
            <a:ext cx="2667000" cy="381000"/>
          </a:xfrm>
          <a:prstGeom prst="rect">
            <a:avLst/>
          </a:prstGeom>
        </p:spPr>
        <p:txBody>
          <a:bodyPr vert="horz" lIns="91440" tIns="45720" rIns="91440" bIns="45720" rtlCol="0">
            <a:noAutofit/>
          </a:bodyPr>
          <a:lstStyle>
            <a:lvl1pPr marL="0" indent="0" algn="ctr" defTabSz="914400" rtl="0" eaLnBrk="1" latinLnBrk="0" hangingPunct="1">
              <a:lnSpc>
                <a:spcPct val="150000"/>
              </a:lnSpc>
              <a:spcBef>
                <a:spcPct val="20000"/>
              </a:spcBef>
              <a:buClrTx/>
              <a:buFont typeface="Wingdings" pitchFamily="2" charset="2"/>
              <a:buNone/>
              <a:defRPr sz="2000" i="1" kern="1200" baseline="0">
                <a:solidFill>
                  <a:schemeClr val="tx1">
                    <a:lumMod val="65000"/>
                    <a:lumOff val="35000"/>
                  </a:schemeClr>
                </a:solidFill>
                <a:latin typeface="+mn-lt"/>
                <a:ea typeface="+mn-ea"/>
                <a:cs typeface="+mn-cs"/>
              </a:defRPr>
            </a:lvl1pPr>
            <a:lvl2pPr marL="457200" indent="0" algn="ctr" defTabSz="914400" rtl="0" eaLnBrk="1" latinLnBrk="0" hangingPunct="1">
              <a:spcBef>
                <a:spcPct val="20000"/>
              </a:spcBef>
              <a:buClrTx/>
              <a:buFont typeface="Arial" pitchFamily="34" charset="0"/>
              <a:buNone/>
              <a:defRPr sz="1600" kern="1200" baseline="0">
                <a:solidFill>
                  <a:schemeClr val="tx1">
                    <a:tint val="75000"/>
                  </a:schemeClr>
                </a:solidFill>
                <a:latin typeface="+mn-lt"/>
                <a:ea typeface="+mn-ea"/>
                <a:cs typeface="+mn-cs"/>
              </a:defRPr>
            </a:lvl2pPr>
            <a:lvl3pPr marL="914400" indent="0" algn="ctr" defTabSz="914400" rtl="0" eaLnBrk="1" latinLnBrk="0" hangingPunct="1">
              <a:spcBef>
                <a:spcPct val="20000"/>
              </a:spcBef>
              <a:buClrTx/>
              <a:buFont typeface="Arial" pitchFamily="34" charset="0"/>
              <a:buNone/>
              <a:defRPr sz="1400" kern="1200" baseline="0">
                <a:solidFill>
                  <a:schemeClr val="tx1">
                    <a:tint val="75000"/>
                  </a:schemeClr>
                </a:solidFill>
                <a:latin typeface="+mn-lt"/>
                <a:ea typeface="+mn-ea"/>
                <a:cs typeface="+mn-cs"/>
              </a:defRPr>
            </a:lvl3pPr>
            <a:lvl4pPr marL="1371600" indent="0" algn="ctr" defTabSz="914400" rtl="0" eaLnBrk="1" latinLnBrk="0" hangingPunct="1">
              <a:spcBef>
                <a:spcPct val="20000"/>
              </a:spcBef>
              <a:buClrTx/>
              <a:buFont typeface="Arial" pitchFamily="34" charset="0"/>
              <a:buNone/>
              <a:defRPr sz="1400" kern="1200" baseline="0">
                <a:solidFill>
                  <a:schemeClr val="tx1">
                    <a:tint val="75000"/>
                  </a:schemeClr>
                </a:solidFill>
                <a:latin typeface="+mn-lt"/>
                <a:ea typeface="+mn-ea"/>
                <a:cs typeface="+mn-cs"/>
              </a:defRPr>
            </a:lvl4pPr>
            <a:lvl5pPr marL="1828800" indent="0" algn="ctr" defTabSz="914400" rtl="0" eaLnBrk="1" latinLnBrk="0" hangingPunct="1">
              <a:spcBef>
                <a:spcPct val="20000"/>
              </a:spcBef>
              <a:buClrTx/>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Tx/>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Tx/>
              <a:buFont typeface="Arial" pitchFamily="34" charset="0"/>
              <a:buNone/>
              <a:defRPr sz="12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Tx/>
              <a:buFont typeface="Arial" pitchFamily="34" charset="0"/>
              <a:buNone/>
              <a:defRPr sz="1200" kern="1200" baseline="0">
                <a:solidFill>
                  <a:schemeClr val="tx1">
                    <a:tint val="75000"/>
                  </a:schemeClr>
                </a:solidFill>
                <a:latin typeface="+mn-lt"/>
                <a:ea typeface="+mn-ea"/>
                <a:cs typeface="+mn-cs"/>
              </a:defRPr>
            </a:lvl8pPr>
            <a:lvl9pPr marL="3657600" indent="0" algn="ctr" defTabSz="914400" rtl="0" eaLnBrk="1" latinLnBrk="0" hangingPunct="1">
              <a:spcBef>
                <a:spcPct val="20000"/>
              </a:spcBef>
              <a:buClrTx/>
              <a:buFont typeface="Arial" pitchFamily="34" charset="0"/>
              <a:buNone/>
              <a:defRPr sz="12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1400" b="0" i="0" u="none" strike="noStrike" kern="1200" cap="none" spc="0" normalizeH="0" baseline="0" noProof="0" dirty="0">
                <a:ln>
                  <a:noFill/>
                </a:ln>
                <a:solidFill>
                  <a:prstClr val="black"/>
                </a:solidFill>
                <a:effectLst/>
                <a:uLnTx/>
                <a:uFillTx/>
                <a:latin typeface="Constantia" panose="02030602050306030303" pitchFamily="18" charset="0"/>
                <a:ea typeface="+mn-ea"/>
                <a:cs typeface="+mn-cs"/>
              </a:rPr>
              <a:t>Julius </a:t>
            </a:r>
            <a:r>
              <a:rPr kumimoji="0" lang="en-US" sz="1400" b="0" i="0" u="none" strike="noStrike" kern="1200" cap="none" spc="0" normalizeH="0" baseline="0" noProof="0" dirty="0" err="1">
                <a:ln>
                  <a:noFill/>
                </a:ln>
                <a:solidFill>
                  <a:prstClr val="black"/>
                </a:solidFill>
                <a:effectLst/>
                <a:uLnTx/>
                <a:uFillTx/>
                <a:latin typeface="Constantia" panose="02030602050306030303" pitchFamily="18" charset="0"/>
                <a:ea typeface="+mn-ea"/>
                <a:cs typeface="+mn-cs"/>
              </a:rPr>
              <a:t>Ceasar</a:t>
            </a:r>
            <a:r>
              <a:rPr kumimoji="0" lang="en-US" sz="1400" b="0" i="0" u="none" strike="noStrike" kern="1200" cap="none" spc="0" normalizeH="0" baseline="0" noProof="0" dirty="0">
                <a:ln>
                  <a:noFill/>
                </a:ln>
                <a:solidFill>
                  <a:prstClr val="black"/>
                </a:solidFill>
                <a:effectLst/>
                <a:uLnTx/>
                <a:uFillTx/>
                <a:latin typeface="Constantia" panose="02030602050306030303" pitchFamily="18" charset="0"/>
                <a:ea typeface="+mn-ea"/>
                <a:cs typeface="+mn-cs"/>
              </a:rPr>
              <a:t> (100-44 BC)</a:t>
            </a:r>
          </a:p>
        </p:txBody>
      </p:sp>
      <p:pic>
        <p:nvPicPr>
          <p:cNvPr id="6" name="Picture 5">
            <a:extLst>
              <a:ext uri="{FF2B5EF4-FFF2-40B4-BE49-F238E27FC236}">
                <a16:creationId xmlns:a16="http://schemas.microsoft.com/office/drawing/2014/main" id="{BB0A2DF3-3D71-49C5-B918-DDB0EBEC6A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2113" y="2792016"/>
            <a:ext cx="2494687" cy="1781175"/>
          </a:xfrm>
          <a:prstGeom prst="rect">
            <a:avLst/>
          </a:prstGeom>
        </p:spPr>
      </p:pic>
      <p:sp>
        <p:nvSpPr>
          <p:cNvPr id="7" name="Content Placeholder 2">
            <a:extLst>
              <a:ext uri="{FF2B5EF4-FFF2-40B4-BE49-F238E27FC236}">
                <a16:creationId xmlns:a16="http://schemas.microsoft.com/office/drawing/2014/main" id="{F8BFC31B-CA98-415D-9F0E-806EA8A68F34}"/>
              </a:ext>
            </a:extLst>
          </p:cNvPr>
          <p:cNvSpPr txBox="1">
            <a:spLocks/>
          </p:cNvSpPr>
          <p:nvPr/>
        </p:nvSpPr>
        <p:spPr>
          <a:xfrm>
            <a:off x="670265" y="5079499"/>
            <a:ext cx="2362200" cy="533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prstClr val="black"/>
                </a:solidFill>
                <a:effectLst/>
                <a:uLnTx/>
                <a:uFillTx/>
                <a:latin typeface="Constantia" panose="02030602050306030303" pitchFamily="18" charset="0"/>
                <a:ea typeface="+mn-ea"/>
                <a:cs typeface="+mn-cs"/>
              </a:rPr>
              <a:t>Message: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prstClr val="black"/>
                </a:solidFill>
                <a:effectLst/>
                <a:uLnTx/>
                <a:uFillTx/>
                <a:latin typeface="Franklin Gothic Book"/>
                <a:ea typeface="+mn-ea"/>
                <a:cs typeface="+mn-cs"/>
              </a:rPr>
              <a:t>  </a:t>
            </a:r>
          </a:p>
        </p:txBody>
      </p:sp>
      <p:sp>
        <p:nvSpPr>
          <p:cNvPr id="8" name="TextBox 7">
            <a:extLst>
              <a:ext uri="{FF2B5EF4-FFF2-40B4-BE49-F238E27FC236}">
                <a16:creationId xmlns:a16="http://schemas.microsoft.com/office/drawing/2014/main" id="{6D08E162-A1E9-466D-A605-F7A088F23C95}"/>
              </a:ext>
            </a:extLst>
          </p:cNvPr>
          <p:cNvSpPr txBox="1"/>
          <p:nvPr/>
        </p:nvSpPr>
        <p:spPr>
          <a:xfrm>
            <a:off x="2850475" y="5115011"/>
            <a:ext cx="3706143"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onstantia" panose="02030602050306030303" pitchFamily="18" charset="0"/>
                <a:ea typeface="+mn-ea"/>
                <a:cs typeface="Courier New" pitchFamily="49" charset="0"/>
              </a:rPr>
              <a:t>A T T ACK  AT  DAWN</a:t>
            </a:r>
          </a:p>
        </p:txBody>
      </p:sp>
      <p:sp>
        <p:nvSpPr>
          <p:cNvPr id="10" name="Content Placeholder 2">
            <a:extLst>
              <a:ext uri="{FF2B5EF4-FFF2-40B4-BE49-F238E27FC236}">
                <a16:creationId xmlns:a16="http://schemas.microsoft.com/office/drawing/2014/main" id="{F7CB6A5E-7A12-4E55-A382-69D45C2EEA7C}"/>
              </a:ext>
            </a:extLst>
          </p:cNvPr>
          <p:cNvSpPr txBox="1">
            <a:spLocks/>
          </p:cNvSpPr>
          <p:nvPr/>
        </p:nvSpPr>
        <p:spPr>
          <a:xfrm>
            <a:off x="670265" y="5605308"/>
            <a:ext cx="2362200" cy="12573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srgbClr val="FF0000"/>
                </a:solidFill>
                <a:effectLst/>
                <a:uLnTx/>
                <a:uFillTx/>
                <a:latin typeface="Constantia" panose="02030602050306030303" pitchFamily="18" charset="0"/>
                <a:ea typeface="+mn-ea"/>
                <a:cs typeface="+mn-cs"/>
              </a:rPr>
              <a:t>Key: +3</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prstClr val="black"/>
                </a:solidFill>
                <a:effectLst/>
                <a:uLnTx/>
                <a:uFillTx/>
                <a:latin typeface="Constantia" panose="02030602050306030303" pitchFamily="18" charset="0"/>
                <a:ea typeface="+mn-ea"/>
                <a:cs typeface="+mn-cs"/>
              </a:rPr>
              <a:t>Ciphertext:</a:t>
            </a:r>
          </a:p>
        </p:txBody>
      </p:sp>
      <p:sp>
        <p:nvSpPr>
          <p:cNvPr id="11" name="TextBox 10">
            <a:extLst>
              <a:ext uri="{FF2B5EF4-FFF2-40B4-BE49-F238E27FC236}">
                <a16:creationId xmlns:a16="http://schemas.microsoft.com/office/drawing/2014/main" id="{0CC0185C-3601-4F09-923B-AACF42860694}"/>
              </a:ext>
            </a:extLst>
          </p:cNvPr>
          <p:cNvSpPr txBox="1"/>
          <p:nvPr/>
        </p:nvSpPr>
        <p:spPr>
          <a:xfrm>
            <a:off x="2838529" y="6130148"/>
            <a:ext cx="375705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err="1">
                <a:ln>
                  <a:noFill/>
                </a:ln>
                <a:solidFill>
                  <a:prstClr val="black"/>
                </a:solidFill>
                <a:effectLst/>
                <a:uLnTx/>
                <a:uFillTx/>
                <a:latin typeface="Constantia" panose="02030602050306030303" pitchFamily="18" charset="0"/>
                <a:ea typeface="+mn-ea"/>
                <a:cs typeface="Courier New" pitchFamily="49" charset="0"/>
              </a:rPr>
              <a:t>DWWDFN</a:t>
            </a:r>
            <a:r>
              <a:rPr kumimoji="0" lang="en-US" sz="2800" b="1" i="0" u="none" strike="noStrike" kern="1200" cap="none" spc="0" normalizeH="0" baseline="0" noProof="0" dirty="0">
                <a:ln>
                  <a:noFill/>
                </a:ln>
                <a:solidFill>
                  <a:prstClr val="black"/>
                </a:solidFill>
                <a:effectLst/>
                <a:uLnTx/>
                <a:uFillTx/>
                <a:latin typeface="Constantia" panose="02030602050306030303" pitchFamily="18" charset="0"/>
                <a:ea typeface="+mn-ea"/>
                <a:cs typeface="Courier New" pitchFamily="49" charset="0"/>
              </a:rPr>
              <a:t> DW GDZQ</a:t>
            </a:r>
          </a:p>
        </p:txBody>
      </p:sp>
      <p:cxnSp>
        <p:nvCxnSpPr>
          <p:cNvPr id="12" name="Straight Arrow Connector 11">
            <a:extLst>
              <a:ext uri="{FF2B5EF4-FFF2-40B4-BE49-F238E27FC236}">
                <a16:creationId xmlns:a16="http://schemas.microsoft.com/office/drawing/2014/main" id="{7F4ACBE9-66A5-447B-B2A3-461CFB7FE1AD}"/>
              </a:ext>
            </a:extLst>
          </p:cNvPr>
          <p:cNvCxnSpPr/>
          <p:nvPr/>
        </p:nvCxnSpPr>
        <p:spPr>
          <a:xfrm>
            <a:off x="3046338" y="5619808"/>
            <a:ext cx="0" cy="46226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B0D8932C-7B9B-478C-8409-D3D2CA50AA55}"/>
              </a:ext>
            </a:extLst>
          </p:cNvPr>
          <p:cNvCxnSpPr/>
          <p:nvPr/>
        </p:nvCxnSpPr>
        <p:spPr>
          <a:xfrm>
            <a:off x="3399410" y="5621777"/>
            <a:ext cx="0" cy="46226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F9BCAFB3-8492-422E-AC3D-6A3E1A544C5C}"/>
              </a:ext>
            </a:extLst>
          </p:cNvPr>
          <p:cNvCxnSpPr/>
          <p:nvPr/>
        </p:nvCxnSpPr>
        <p:spPr>
          <a:xfrm>
            <a:off x="3704766" y="5621777"/>
            <a:ext cx="0" cy="46226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366958B8-2572-448B-AF00-D351427A856F}"/>
              </a:ext>
            </a:extLst>
          </p:cNvPr>
          <p:cNvCxnSpPr/>
          <p:nvPr/>
        </p:nvCxnSpPr>
        <p:spPr>
          <a:xfrm>
            <a:off x="4006606" y="5621777"/>
            <a:ext cx="0" cy="46226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7686530-5907-473B-9E2F-82B76645F317}"/>
              </a:ext>
            </a:extLst>
          </p:cNvPr>
          <p:cNvCxnSpPr/>
          <p:nvPr/>
        </p:nvCxnSpPr>
        <p:spPr>
          <a:xfrm>
            <a:off x="4247783" y="5623809"/>
            <a:ext cx="0" cy="46226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B628B8EE-B84B-4955-AA01-440DB0099C9F}"/>
              </a:ext>
            </a:extLst>
          </p:cNvPr>
          <p:cNvCxnSpPr/>
          <p:nvPr/>
        </p:nvCxnSpPr>
        <p:spPr>
          <a:xfrm>
            <a:off x="4478602" y="5623809"/>
            <a:ext cx="0" cy="46226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F9466D3B-218C-4F20-9554-8E53576C0B69}"/>
              </a:ext>
            </a:extLst>
          </p:cNvPr>
          <p:cNvCxnSpPr/>
          <p:nvPr/>
        </p:nvCxnSpPr>
        <p:spPr>
          <a:xfrm>
            <a:off x="4847210" y="5616964"/>
            <a:ext cx="0" cy="46226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501CD99B-C885-4D3F-8BBD-74E22B9EDA88}"/>
              </a:ext>
            </a:extLst>
          </p:cNvPr>
          <p:cNvCxnSpPr/>
          <p:nvPr/>
        </p:nvCxnSpPr>
        <p:spPr>
          <a:xfrm>
            <a:off x="5137029" y="5623498"/>
            <a:ext cx="0" cy="46226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CF7DC5BA-2AED-4F06-82AC-1606DDE7702E}"/>
              </a:ext>
            </a:extLst>
          </p:cNvPr>
          <p:cNvCxnSpPr/>
          <p:nvPr/>
        </p:nvCxnSpPr>
        <p:spPr>
          <a:xfrm>
            <a:off x="6042551" y="5632376"/>
            <a:ext cx="0" cy="46226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6A7F9947-26E6-4F39-8E20-2133DF2FFE41}"/>
              </a:ext>
            </a:extLst>
          </p:cNvPr>
          <p:cNvCxnSpPr/>
          <p:nvPr/>
        </p:nvCxnSpPr>
        <p:spPr>
          <a:xfrm>
            <a:off x="6283728" y="5623498"/>
            <a:ext cx="0" cy="46226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6E329105-A885-4978-89BB-5A191781E79A}"/>
              </a:ext>
            </a:extLst>
          </p:cNvPr>
          <p:cNvCxnSpPr/>
          <p:nvPr/>
        </p:nvCxnSpPr>
        <p:spPr>
          <a:xfrm>
            <a:off x="5501013" y="5614186"/>
            <a:ext cx="0" cy="46226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71F0D253-E1FA-4D9B-A9C9-C5B1A673D7E9}"/>
              </a:ext>
            </a:extLst>
          </p:cNvPr>
          <p:cNvCxnSpPr/>
          <p:nvPr/>
        </p:nvCxnSpPr>
        <p:spPr>
          <a:xfrm>
            <a:off x="5768823" y="5614620"/>
            <a:ext cx="0" cy="46226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7" name="Rectangle 26">
            <a:extLst>
              <a:ext uri="{FF2B5EF4-FFF2-40B4-BE49-F238E27FC236}">
                <a16:creationId xmlns:a16="http://schemas.microsoft.com/office/drawing/2014/main" id="{615F943F-DB0D-4E20-848A-D33D0DA52287}"/>
              </a:ext>
            </a:extLst>
          </p:cNvPr>
          <p:cNvSpPr/>
          <p:nvPr/>
        </p:nvSpPr>
        <p:spPr>
          <a:xfrm>
            <a:off x="653013" y="5131473"/>
            <a:ext cx="5925318" cy="1501449"/>
          </a:xfrm>
          <a:prstGeom prst="rect">
            <a:avLst/>
          </a:prstGeom>
          <a:solidFill>
            <a:srgbClr val="558ED5">
              <a:alpha val="16078"/>
            </a:srgb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Franklin Gothic Book"/>
              <a:ea typeface="华文楷体" panose="02010600040101010101" pitchFamily="2" charset="-122"/>
              <a:cs typeface="+mn-cs"/>
            </a:endParaRPr>
          </a:p>
        </p:txBody>
      </p:sp>
      <p:cxnSp>
        <p:nvCxnSpPr>
          <p:cNvPr id="9" name="Straight Arrow Connector 8">
            <a:extLst>
              <a:ext uri="{FF2B5EF4-FFF2-40B4-BE49-F238E27FC236}">
                <a16:creationId xmlns:a16="http://schemas.microsoft.com/office/drawing/2014/main" id="{74E70B17-5E97-47CF-A9F2-EC5CF4483471}"/>
              </a:ext>
            </a:extLst>
          </p:cNvPr>
          <p:cNvCxnSpPr/>
          <p:nvPr/>
        </p:nvCxnSpPr>
        <p:spPr>
          <a:xfrm>
            <a:off x="3032465" y="3700732"/>
            <a:ext cx="286800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602A1F86-6896-47B7-9F96-55265857C29E}"/>
              </a:ext>
            </a:extLst>
          </p:cNvPr>
          <p:cNvSpPr txBox="1"/>
          <p:nvPr/>
        </p:nvSpPr>
        <p:spPr>
          <a:xfrm>
            <a:off x="3093154" y="3228945"/>
            <a:ext cx="273036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prstClr val="black"/>
                </a:solidFill>
                <a:effectLst/>
                <a:uLnTx/>
                <a:uFillTx/>
                <a:latin typeface="Constantia" panose="02030602050306030303" pitchFamily="18" charset="0"/>
                <a:ea typeface="+mn-ea"/>
                <a:cs typeface="Courier New" pitchFamily="49" charset="0"/>
              </a:rPr>
              <a:t>DWWDFN</a:t>
            </a:r>
            <a:r>
              <a:rPr kumimoji="0" lang="en-US" sz="2000" b="1" i="0" u="none" strike="noStrike" kern="1200" cap="none" spc="0" normalizeH="0" baseline="0" noProof="0" dirty="0">
                <a:ln>
                  <a:noFill/>
                </a:ln>
                <a:solidFill>
                  <a:prstClr val="black"/>
                </a:solidFill>
                <a:effectLst/>
                <a:uLnTx/>
                <a:uFillTx/>
                <a:latin typeface="Constantia" panose="02030602050306030303" pitchFamily="18" charset="0"/>
                <a:ea typeface="+mn-ea"/>
                <a:cs typeface="Courier New" pitchFamily="49" charset="0"/>
              </a:rPr>
              <a:t> DW GDZQ</a:t>
            </a:r>
          </a:p>
        </p:txBody>
      </p:sp>
    </p:spTree>
    <p:extLst>
      <p:ext uri="{BB962C8B-B14F-4D97-AF65-F5344CB8AC3E}">
        <p14:creationId xmlns:p14="http://schemas.microsoft.com/office/powerpoint/2010/main" val="3146184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Symmetric Encryption (cont.)</a:t>
            </a:r>
          </a:p>
        </p:txBody>
      </p:sp>
      <p:sp>
        <p:nvSpPr>
          <p:cNvPr id="17" name="Content Placeholder 2">
            <a:extLst>
              <a:ext uri="{FF2B5EF4-FFF2-40B4-BE49-F238E27FC236}">
                <a16:creationId xmlns:a16="http://schemas.microsoft.com/office/drawing/2014/main" id="{01B41A01-3494-4FFC-BEAD-A47839914D80}"/>
              </a:ext>
            </a:extLst>
          </p:cNvPr>
          <p:cNvSpPr>
            <a:spLocks noGrp="1"/>
          </p:cNvSpPr>
          <p:nvPr>
            <p:ph idx="1"/>
          </p:nvPr>
        </p:nvSpPr>
        <p:spPr>
          <a:xfrm>
            <a:off x="457200" y="1600200"/>
            <a:ext cx="8229600" cy="4525963"/>
          </a:xfrm>
        </p:spPr>
        <p:txBody>
          <a:bodyPr>
            <a:normAutofit/>
          </a:bodyPr>
          <a:lstStyle/>
          <a:p>
            <a:r>
              <a:rPr lang="en-US" sz="2800" dirty="0">
                <a:latin typeface="Constantia"/>
                <a:cs typeface="Constantia"/>
              </a:rPr>
              <a:t>If you had the key, you can </a:t>
            </a:r>
            <a:r>
              <a:rPr lang="en-US" sz="2800" dirty="0">
                <a:solidFill>
                  <a:srgbClr val="0000FF"/>
                </a:solidFill>
                <a:latin typeface="Constantia"/>
                <a:cs typeface="Constantia"/>
              </a:rPr>
              <a:t>decrypt</a:t>
            </a:r>
            <a:r>
              <a:rPr lang="en-US" sz="2800" dirty="0">
                <a:latin typeface="Constantia"/>
                <a:cs typeface="Constantia"/>
              </a:rPr>
              <a:t>…</a:t>
            </a:r>
            <a:endParaRPr lang="en-US" sz="2400" dirty="0">
              <a:latin typeface="Constantia"/>
              <a:cs typeface="Constantia"/>
            </a:endParaRPr>
          </a:p>
        </p:txBody>
      </p:sp>
      <p:pic>
        <p:nvPicPr>
          <p:cNvPr id="4" name="Picture 3">
            <a:extLst>
              <a:ext uri="{FF2B5EF4-FFF2-40B4-BE49-F238E27FC236}">
                <a16:creationId xmlns:a16="http://schemas.microsoft.com/office/drawing/2014/main" id="{707C6378-54DA-4444-9DD7-08BCC91E57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468166"/>
            <a:ext cx="1924050" cy="2381250"/>
          </a:xfrm>
          <a:prstGeom prst="rect">
            <a:avLst/>
          </a:prstGeom>
        </p:spPr>
      </p:pic>
      <p:sp>
        <p:nvSpPr>
          <p:cNvPr id="5" name="Subtitle 2">
            <a:extLst>
              <a:ext uri="{FF2B5EF4-FFF2-40B4-BE49-F238E27FC236}">
                <a16:creationId xmlns:a16="http://schemas.microsoft.com/office/drawing/2014/main" id="{1E772CA9-FE3A-419D-8EE7-B27261081AB0}"/>
              </a:ext>
            </a:extLst>
          </p:cNvPr>
          <p:cNvSpPr txBox="1">
            <a:spLocks/>
          </p:cNvSpPr>
          <p:nvPr/>
        </p:nvSpPr>
        <p:spPr>
          <a:xfrm>
            <a:off x="457200" y="2120270"/>
            <a:ext cx="2667000" cy="381000"/>
          </a:xfrm>
          <a:prstGeom prst="rect">
            <a:avLst/>
          </a:prstGeom>
        </p:spPr>
        <p:txBody>
          <a:bodyPr vert="horz" lIns="91440" tIns="45720" rIns="91440" bIns="45720" rtlCol="0">
            <a:noAutofit/>
          </a:bodyPr>
          <a:lstStyle>
            <a:lvl1pPr marL="0" indent="0" algn="ctr" defTabSz="914400" rtl="0" eaLnBrk="1" latinLnBrk="0" hangingPunct="1">
              <a:lnSpc>
                <a:spcPct val="150000"/>
              </a:lnSpc>
              <a:spcBef>
                <a:spcPct val="20000"/>
              </a:spcBef>
              <a:buClrTx/>
              <a:buFont typeface="Wingdings" pitchFamily="2" charset="2"/>
              <a:buNone/>
              <a:defRPr sz="2000" i="1" kern="1200" baseline="0">
                <a:solidFill>
                  <a:schemeClr val="tx1">
                    <a:lumMod val="65000"/>
                    <a:lumOff val="35000"/>
                  </a:schemeClr>
                </a:solidFill>
                <a:latin typeface="+mn-lt"/>
                <a:ea typeface="+mn-ea"/>
                <a:cs typeface="+mn-cs"/>
              </a:defRPr>
            </a:lvl1pPr>
            <a:lvl2pPr marL="457200" indent="0" algn="ctr" defTabSz="914400" rtl="0" eaLnBrk="1" latinLnBrk="0" hangingPunct="1">
              <a:spcBef>
                <a:spcPct val="20000"/>
              </a:spcBef>
              <a:buClrTx/>
              <a:buFont typeface="Arial" pitchFamily="34" charset="0"/>
              <a:buNone/>
              <a:defRPr sz="1600" kern="1200" baseline="0">
                <a:solidFill>
                  <a:schemeClr val="tx1">
                    <a:tint val="75000"/>
                  </a:schemeClr>
                </a:solidFill>
                <a:latin typeface="+mn-lt"/>
                <a:ea typeface="+mn-ea"/>
                <a:cs typeface="+mn-cs"/>
              </a:defRPr>
            </a:lvl2pPr>
            <a:lvl3pPr marL="914400" indent="0" algn="ctr" defTabSz="914400" rtl="0" eaLnBrk="1" latinLnBrk="0" hangingPunct="1">
              <a:spcBef>
                <a:spcPct val="20000"/>
              </a:spcBef>
              <a:buClrTx/>
              <a:buFont typeface="Arial" pitchFamily="34" charset="0"/>
              <a:buNone/>
              <a:defRPr sz="1400" kern="1200" baseline="0">
                <a:solidFill>
                  <a:schemeClr val="tx1">
                    <a:tint val="75000"/>
                  </a:schemeClr>
                </a:solidFill>
                <a:latin typeface="+mn-lt"/>
                <a:ea typeface="+mn-ea"/>
                <a:cs typeface="+mn-cs"/>
              </a:defRPr>
            </a:lvl3pPr>
            <a:lvl4pPr marL="1371600" indent="0" algn="ctr" defTabSz="914400" rtl="0" eaLnBrk="1" latinLnBrk="0" hangingPunct="1">
              <a:spcBef>
                <a:spcPct val="20000"/>
              </a:spcBef>
              <a:buClrTx/>
              <a:buFont typeface="Arial" pitchFamily="34" charset="0"/>
              <a:buNone/>
              <a:defRPr sz="1400" kern="1200" baseline="0">
                <a:solidFill>
                  <a:schemeClr val="tx1">
                    <a:tint val="75000"/>
                  </a:schemeClr>
                </a:solidFill>
                <a:latin typeface="+mn-lt"/>
                <a:ea typeface="+mn-ea"/>
                <a:cs typeface="+mn-cs"/>
              </a:defRPr>
            </a:lvl4pPr>
            <a:lvl5pPr marL="1828800" indent="0" algn="ctr" defTabSz="914400" rtl="0" eaLnBrk="1" latinLnBrk="0" hangingPunct="1">
              <a:spcBef>
                <a:spcPct val="20000"/>
              </a:spcBef>
              <a:buClrTx/>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Tx/>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Tx/>
              <a:buFont typeface="Arial" pitchFamily="34" charset="0"/>
              <a:buNone/>
              <a:defRPr sz="12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Tx/>
              <a:buFont typeface="Arial" pitchFamily="34" charset="0"/>
              <a:buNone/>
              <a:defRPr sz="1200" kern="1200" baseline="0">
                <a:solidFill>
                  <a:schemeClr val="tx1">
                    <a:tint val="75000"/>
                  </a:schemeClr>
                </a:solidFill>
                <a:latin typeface="+mn-lt"/>
                <a:ea typeface="+mn-ea"/>
                <a:cs typeface="+mn-cs"/>
              </a:defRPr>
            </a:lvl8pPr>
            <a:lvl9pPr marL="3657600" indent="0" algn="ctr" defTabSz="914400" rtl="0" eaLnBrk="1" latinLnBrk="0" hangingPunct="1">
              <a:spcBef>
                <a:spcPct val="20000"/>
              </a:spcBef>
              <a:buClrTx/>
              <a:buFont typeface="Arial" pitchFamily="34" charset="0"/>
              <a:buNone/>
              <a:defRPr sz="12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1400" b="0" i="0" u="none" strike="noStrike" kern="1200" cap="none" spc="0" normalizeH="0" baseline="0" noProof="0" dirty="0">
                <a:ln>
                  <a:noFill/>
                </a:ln>
                <a:solidFill>
                  <a:prstClr val="black"/>
                </a:solidFill>
                <a:effectLst/>
                <a:uLnTx/>
                <a:uFillTx/>
                <a:latin typeface="Constantia" panose="02030602050306030303" pitchFamily="18" charset="0"/>
                <a:ea typeface="+mn-ea"/>
                <a:cs typeface="+mn-cs"/>
              </a:rPr>
              <a:t>Julius </a:t>
            </a:r>
            <a:r>
              <a:rPr kumimoji="0" lang="en-US" sz="1400" b="0" i="0" u="none" strike="noStrike" kern="1200" cap="none" spc="0" normalizeH="0" baseline="0" noProof="0" dirty="0" err="1">
                <a:ln>
                  <a:noFill/>
                </a:ln>
                <a:solidFill>
                  <a:prstClr val="black"/>
                </a:solidFill>
                <a:effectLst/>
                <a:uLnTx/>
                <a:uFillTx/>
                <a:latin typeface="Constantia" panose="02030602050306030303" pitchFamily="18" charset="0"/>
                <a:ea typeface="+mn-ea"/>
                <a:cs typeface="+mn-cs"/>
              </a:rPr>
              <a:t>Ceasar</a:t>
            </a:r>
            <a:r>
              <a:rPr kumimoji="0" lang="en-US" sz="1400" b="0" i="0" u="none" strike="noStrike" kern="1200" cap="none" spc="0" normalizeH="0" baseline="0" noProof="0" dirty="0">
                <a:ln>
                  <a:noFill/>
                </a:ln>
                <a:solidFill>
                  <a:prstClr val="black"/>
                </a:solidFill>
                <a:effectLst/>
                <a:uLnTx/>
                <a:uFillTx/>
                <a:latin typeface="Constantia" panose="02030602050306030303" pitchFamily="18" charset="0"/>
                <a:ea typeface="+mn-ea"/>
                <a:cs typeface="+mn-cs"/>
              </a:rPr>
              <a:t> (100-44 BC)</a:t>
            </a:r>
          </a:p>
        </p:txBody>
      </p:sp>
      <p:pic>
        <p:nvPicPr>
          <p:cNvPr id="6" name="Picture 5">
            <a:extLst>
              <a:ext uri="{FF2B5EF4-FFF2-40B4-BE49-F238E27FC236}">
                <a16:creationId xmlns:a16="http://schemas.microsoft.com/office/drawing/2014/main" id="{BB0A2DF3-3D71-49C5-B918-DDB0EBEC6A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2113" y="2792016"/>
            <a:ext cx="2494687" cy="1781175"/>
          </a:xfrm>
          <a:prstGeom prst="rect">
            <a:avLst/>
          </a:prstGeom>
        </p:spPr>
      </p:pic>
      <p:grpSp>
        <p:nvGrpSpPr>
          <p:cNvPr id="3" name="Group 2">
            <a:extLst>
              <a:ext uri="{FF2B5EF4-FFF2-40B4-BE49-F238E27FC236}">
                <a16:creationId xmlns:a16="http://schemas.microsoft.com/office/drawing/2014/main" id="{F6722831-C10C-42C2-AFF6-175FBF5A3253}"/>
              </a:ext>
            </a:extLst>
          </p:cNvPr>
          <p:cNvGrpSpPr/>
          <p:nvPr/>
        </p:nvGrpSpPr>
        <p:grpSpPr>
          <a:xfrm>
            <a:off x="2800335" y="5079499"/>
            <a:ext cx="5964171" cy="1783109"/>
            <a:chOff x="2800335" y="5079499"/>
            <a:chExt cx="5964171" cy="1783109"/>
          </a:xfrm>
        </p:grpSpPr>
        <p:sp>
          <p:nvSpPr>
            <p:cNvPr id="7" name="Content Placeholder 2">
              <a:extLst>
                <a:ext uri="{FF2B5EF4-FFF2-40B4-BE49-F238E27FC236}">
                  <a16:creationId xmlns:a16="http://schemas.microsoft.com/office/drawing/2014/main" id="{F8BFC31B-CA98-415D-9F0E-806EA8A68F34}"/>
                </a:ext>
              </a:extLst>
            </p:cNvPr>
            <p:cNvSpPr txBox="1">
              <a:spLocks/>
            </p:cNvSpPr>
            <p:nvPr/>
          </p:nvSpPr>
          <p:spPr>
            <a:xfrm>
              <a:off x="2809615" y="5079499"/>
              <a:ext cx="2362200" cy="533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prstClr val="black"/>
                  </a:solidFill>
                  <a:effectLst/>
                  <a:uLnTx/>
                  <a:uFillTx/>
                  <a:latin typeface="Constantia" panose="02030602050306030303" pitchFamily="18" charset="0"/>
                  <a:ea typeface="+mn-ea"/>
                  <a:cs typeface="+mn-cs"/>
                </a:rPr>
                <a:t>Message: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prstClr val="black"/>
                  </a:solidFill>
                  <a:effectLst/>
                  <a:uLnTx/>
                  <a:uFillTx/>
                  <a:latin typeface="Franklin Gothic Book"/>
                  <a:ea typeface="+mn-ea"/>
                  <a:cs typeface="+mn-cs"/>
                </a:rPr>
                <a:t>  </a:t>
              </a:r>
            </a:p>
          </p:txBody>
        </p:sp>
        <p:sp>
          <p:nvSpPr>
            <p:cNvPr id="8" name="TextBox 7">
              <a:extLst>
                <a:ext uri="{FF2B5EF4-FFF2-40B4-BE49-F238E27FC236}">
                  <a16:creationId xmlns:a16="http://schemas.microsoft.com/office/drawing/2014/main" id="{6D08E162-A1E9-466D-A605-F7A088F23C95}"/>
                </a:ext>
              </a:extLst>
            </p:cNvPr>
            <p:cNvSpPr txBox="1"/>
            <p:nvPr/>
          </p:nvSpPr>
          <p:spPr>
            <a:xfrm>
              <a:off x="4989825" y="6124299"/>
              <a:ext cx="3706143"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onstantia" panose="02030602050306030303" pitchFamily="18" charset="0"/>
                  <a:ea typeface="+mn-ea"/>
                  <a:cs typeface="Courier New" pitchFamily="49" charset="0"/>
                </a:rPr>
                <a:t>A T T ACK  AT  DAWN</a:t>
              </a:r>
            </a:p>
          </p:txBody>
        </p:sp>
        <p:sp>
          <p:nvSpPr>
            <p:cNvPr id="10" name="Content Placeholder 2">
              <a:extLst>
                <a:ext uri="{FF2B5EF4-FFF2-40B4-BE49-F238E27FC236}">
                  <a16:creationId xmlns:a16="http://schemas.microsoft.com/office/drawing/2014/main" id="{F7CB6A5E-7A12-4E55-A382-69D45C2EEA7C}"/>
                </a:ext>
              </a:extLst>
            </p:cNvPr>
            <p:cNvSpPr txBox="1">
              <a:spLocks/>
            </p:cNvSpPr>
            <p:nvPr/>
          </p:nvSpPr>
          <p:spPr>
            <a:xfrm>
              <a:off x="2809615" y="5605308"/>
              <a:ext cx="2362200" cy="12573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srgbClr val="FF0000"/>
                  </a:solidFill>
                  <a:effectLst/>
                  <a:uLnTx/>
                  <a:uFillTx/>
                  <a:latin typeface="Constantia" panose="02030602050306030303" pitchFamily="18" charset="0"/>
                  <a:ea typeface="+mn-ea"/>
                  <a:cs typeface="+mn-cs"/>
                </a:rPr>
                <a:t>Key: -3</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prstClr val="black"/>
                  </a:solidFill>
                  <a:effectLst/>
                  <a:uLnTx/>
                  <a:uFillTx/>
                  <a:latin typeface="Constantia" panose="02030602050306030303" pitchFamily="18" charset="0"/>
                  <a:ea typeface="+mn-ea"/>
                  <a:cs typeface="+mn-cs"/>
                </a:rPr>
                <a:t>Ciphertext:</a:t>
              </a:r>
            </a:p>
          </p:txBody>
        </p:sp>
        <p:cxnSp>
          <p:nvCxnSpPr>
            <p:cNvPr id="12" name="Straight Arrow Connector 11">
              <a:extLst>
                <a:ext uri="{FF2B5EF4-FFF2-40B4-BE49-F238E27FC236}">
                  <a16:creationId xmlns:a16="http://schemas.microsoft.com/office/drawing/2014/main" id="{7F4ACBE9-66A5-447B-B2A3-461CFB7FE1AD}"/>
                </a:ext>
              </a:extLst>
            </p:cNvPr>
            <p:cNvCxnSpPr/>
            <p:nvPr/>
          </p:nvCxnSpPr>
          <p:spPr>
            <a:xfrm>
              <a:off x="5185688" y="5619808"/>
              <a:ext cx="0" cy="46226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B0D8932C-7B9B-478C-8409-D3D2CA50AA55}"/>
                </a:ext>
              </a:extLst>
            </p:cNvPr>
            <p:cNvCxnSpPr/>
            <p:nvPr/>
          </p:nvCxnSpPr>
          <p:spPr>
            <a:xfrm>
              <a:off x="5538760" y="5621777"/>
              <a:ext cx="0" cy="46226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F9BCAFB3-8492-422E-AC3D-6A3E1A544C5C}"/>
                </a:ext>
              </a:extLst>
            </p:cNvPr>
            <p:cNvCxnSpPr/>
            <p:nvPr/>
          </p:nvCxnSpPr>
          <p:spPr>
            <a:xfrm>
              <a:off x="5844116" y="5621777"/>
              <a:ext cx="0" cy="46226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366958B8-2572-448B-AF00-D351427A856F}"/>
                </a:ext>
              </a:extLst>
            </p:cNvPr>
            <p:cNvCxnSpPr/>
            <p:nvPr/>
          </p:nvCxnSpPr>
          <p:spPr>
            <a:xfrm>
              <a:off x="6145956" y="5621777"/>
              <a:ext cx="0" cy="46226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7686530-5907-473B-9E2F-82B76645F317}"/>
                </a:ext>
              </a:extLst>
            </p:cNvPr>
            <p:cNvCxnSpPr/>
            <p:nvPr/>
          </p:nvCxnSpPr>
          <p:spPr>
            <a:xfrm>
              <a:off x="6387133" y="5623809"/>
              <a:ext cx="0" cy="46226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B628B8EE-B84B-4955-AA01-440DB0099C9F}"/>
                </a:ext>
              </a:extLst>
            </p:cNvPr>
            <p:cNvCxnSpPr/>
            <p:nvPr/>
          </p:nvCxnSpPr>
          <p:spPr>
            <a:xfrm>
              <a:off x="6617952" y="5623809"/>
              <a:ext cx="0" cy="46226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F9466D3B-218C-4F20-9554-8E53576C0B69}"/>
                </a:ext>
              </a:extLst>
            </p:cNvPr>
            <p:cNvCxnSpPr/>
            <p:nvPr/>
          </p:nvCxnSpPr>
          <p:spPr>
            <a:xfrm>
              <a:off x="6986560" y="5616964"/>
              <a:ext cx="0" cy="46226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501CD99B-C885-4D3F-8BBD-74E22B9EDA88}"/>
                </a:ext>
              </a:extLst>
            </p:cNvPr>
            <p:cNvCxnSpPr/>
            <p:nvPr/>
          </p:nvCxnSpPr>
          <p:spPr>
            <a:xfrm>
              <a:off x="7276379" y="5623498"/>
              <a:ext cx="0" cy="46226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CF7DC5BA-2AED-4F06-82AC-1606DDE7702E}"/>
                </a:ext>
              </a:extLst>
            </p:cNvPr>
            <p:cNvCxnSpPr/>
            <p:nvPr/>
          </p:nvCxnSpPr>
          <p:spPr>
            <a:xfrm>
              <a:off x="8181901" y="5632376"/>
              <a:ext cx="0" cy="46226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6A7F9947-26E6-4F39-8E20-2133DF2FFE41}"/>
                </a:ext>
              </a:extLst>
            </p:cNvPr>
            <p:cNvCxnSpPr/>
            <p:nvPr/>
          </p:nvCxnSpPr>
          <p:spPr>
            <a:xfrm>
              <a:off x="8423078" y="5623498"/>
              <a:ext cx="0" cy="46226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6E329105-A885-4978-89BB-5A191781E79A}"/>
                </a:ext>
              </a:extLst>
            </p:cNvPr>
            <p:cNvCxnSpPr/>
            <p:nvPr/>
          </p:nvCxnSpPr>
          <p:spPr>
            <a:xfrm>
              <a:off x="7640363" y="5614186"/>
              <a:ext cx="0" cy="46226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71F0D253-E1FA-4D9B-A9C9-C5B1A673D7E9}"/>
                </a:ext>
              </a:extLst>
            </p:cNvPr>
            <p:cNvCxnSpPr/>
            <p:nvPr/>
          </p:nvCxnSpPr>
          <p:spPr>
            <a:xfrm>
              <a:off x="7908173" y="5614620"/>
              <a:ext cx="0" cy="46226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7" name="Rectangle 26">
              <a:extLst>
                <a:ext uri="{FF2B5EF4-FFF2-40B4-BE49-F238E27FC236}">
                  <a16:creationId xmlns:a16="http://schemas.microsoft.com/office/drawing/2014/main" id="{615F943F-DB0D-4E20-848A-D33D0DA52287}"/>
                </a:ext>
              </a:extLst>
            </p:cNvPr>
            <p:cNvSpPr/>
            <p:nvPr/>
          </p:nvSpPr>
          <p:spPr>
            <a:xfrm>
              <a:off x="2800335" y="5134359"/>
              <a:ext cx="5925318" cy="1501449"/>
            </a:xfrm>
            <a:prstGeom prst="rect">
              <a:avLst/>
            </a:prstGeom>
            <a:solidFill>
              <a:srgbClr val="558ED5">
                <a:alpha val="16078"/>
              </a:srgb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Franklin Gothic Book"/>
                <a:ea typeface="华文楷体" panose="02010600040101010101" pitchFamily="2" charset="-122"/>
                <a:cs typeface="+mn-cs"/>
              </a:endParaRPr>
            </a:p>
          </p:txBody>
        </p:sp>
        <p:sp>
          <p:nvSpPr>
            <p:cNvPr id="26" name="TextBox 25">
              <a:extLst>
                <a:ext uri="{FF2B5EF4-FFF2-40B4-BE49-F238E27FC236}">
                  <a16:creationId xmlns:a16="http://schemas.microsoft.com/office/drawing/2014/main" id="{5A66B535-729D-4568-8992-B89A24ADDB7F}"/>
                </a:ext>
              </a:extLst>
            </p:cNvPr>
            <p:cNvSpPr txBox="1"/>
            <p:nvPr/>
          </p:nvSpPr>
          <p:spPr>
            <a:xfrm>
              <a:off x="5007452" y="5126876"/>
              <a:ext cx="375705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err="1">
                  <a:ln>
                    <a:noFill/>
                  </a:ln>
                  <a:solidFill>
                    <a:prstClr val="black"/>
                  </a:solidFill>
                  <a:effectLst/>
                  <a:uLnTx/>
                  <a:uFillTx/>
                  <a:latin typeface="Constantia" panose="02030602050306030303" pitchFamily="18" charset="0"/>
                  <a:ea typeface="+mn-ea"/>
                  <a:cs typeface="Courier New" pitchFamily="49" charset="0"/>
                </a:rPr>
                <a:t>DWWDFN</a:t>
              </a:r>
              <a:r>
                <a:rPr kumimoji="0" lang="en-US" sz="2800" b="1" i="0" u="none" strike="noStrike" kern="1200" cap="none" spc="0" normalizeH="0" baseline="0" noProof="0" dirty="0">
                  <a:ln>
                    <a:noFill/>
                  </a:ln>
                  <a:solidFill>
                    <a:prstClr val="black"/>
                  </a:solidFill>
                  <a:effectLst/>
                  <a:uLnTx/>
                  <a:uFillTx/>
                  <a:latin typeface="Constantia" panose="02030602050306030303" pitchFamily="18" charset="0"/>
                  <a:ea typeface="+mn-ea"/>
                  <a:cs typeface="Courier New" pitchFamily="49" charset="0"/>
                </a:rPr>
                <a:t> DW GDZQ</a:t>
              </a:r>
            </a:p>
          </p:txBody>
        </p:sp>
      </p:grpSp>
    </p:spTree>
    <p:extLst>
      <p:ext uri="{BB962C8B-B14F-4D97-AF65-F5344CB8AC3E}">
        <p14:creationId xmlns:p14="http://schemas.microsoft.com/office/powerpoint/2010/main" val="935303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3352800" y="1981200"/>
            <a:ext cx="2438400" cy="1842977"/>
          </a:xfrm>
          <a:prstGeom prst="rect">
            <a:avLst/>
          </a:prstGeom>
        </p:spPr>
      </p:pic>
      <p:sp>
        <p:nvSpPr>
          <p:cNvPr id="2" name="Title 1"/>
          <p:cNvSpPr>
            <a:spLocks noGrp="1"/>
          </p:cNvSpPr>
          <p:nvPr>
            <p:ph type="title"/>
          </p:nvPr>
        </p:nvSpPr>
        <p:spPr>
          <a:xfrm>
            <a:off x="304800" y="152400"/>
            <a:ext cx="8493125" cy="727075"/>
          </a:xfrm>
        </p:spPr>
        <p:txBody>
          <a:bodyPr>
            <a:normAutofit fontScale="90000"/>
          </a:bodyPr>
          <a:lstStyle/>
          <a:p>
            <a:r>
              <a:rPr lang="en-US" dirty="0"/>
              <a:t>Symmetric Encryption </a:t>
            </a:r>
            <a:r>
              <a:rPr lang="en-US" altLang="zh-CN" dirty="0"/>
              <a:t>(cont.)</a:t>
            </a:r>
            <a:endParaRPr lang="en-US" dirty="0"/>
          </a:p>
        </p:txBody>
      </p:sp>
      <p:pic>
        <p:nvPicPr>
          <p:cNvPr id="4" name="Picture 3"/>
          <p:cNvPicPr>
            <a:picLocks noChangeAspect="1"/>
          </p:cNvPicPr>
          <p:nvPr/>
        </p:nvPicPr>
        <p:blipFill>
          <a:blip r:embed="rId4"/>
          <a:stretch>
            <a:fillRect/>
          </a:stretch>
        </p:blipFill>
        <p:spPr>
          <a:xfrm>
            <a:off x="228600" y="1752600"/>
            <a:ext cx="1270959" cy="1295400"/>
          </a:xfrm>
          <a:prstGeom prst="rect">
            <a:avLst/>
          </a:prstGeom>
          <a:scene3d>
            <a:camera prst="orthographicFront">
              <a:rot lat="0" lon="10799999" rev="0"/>
            </a:camera>
            <a:lightRig rig="threePt" dir="t"/>
          </a:scene3d>
        </p:spPr>
      </p:pic>
      <p:sp>
        <p:nvSpPr>
          <p:cNvPr id="6" name="TextBox 5"/>
          <p:cNvSpPr txBox="1"/>
          <p:nvPr/>
        </p:nvSpPr>
        <p:spPr>
          <a:xfrm>
            <a:off x="304800" y="3200400"/>
            <a:ext cx="914400" cy="914400"/>
          </a:xfrm>
          <a:prstGeom prst="rect">
            <a:avLst/>
          </a:prstGeom>
          <a:noFill/>
          <a:ln>
            <a:noFill/>
          </a:ln>
        </p:spPr>
        <p:txBody>
          <a:bodyPr wrap="none" rtlCol="0">
            <a:noAutofit/>
          </a:bodyPr>
          <a:lstStyle/>
          <a:p>
            <a:r>
              <a:rPr lang="en-US" b="0" dirty="0">
                <a:latin typeface="Calibri"/>
                <a:cs typeface="Calibri"/>
              </a:rPr>
              <a:t>Alice</a:t>
            </a:r>
          </a:p>
        </p:txBody>
      </p:sp>
      <p:cxnSp>
        <p:nvCxnSpPr>
          <p:cNvPr id="16" name="Curved Connector 15"/>
          <p:cNvCxnSpPr/>
          <p:nvPr/>
        </p:nvCxnSpPr>
        <p:spPr bwMode="auto">
          <a:xfrm>
            <a:off x="3505200" y="2209800"/>
            <a:ext cx="3048000" cy="990600"/>
          </a:xfrm>
          <a:prstGeom prst="curvedConnector3">
            <a:avLst>
              <a:gd name="adj1" fmla="val 50000"/>
            </a:avLst>
          </a:prstGeom>
          <a:noFill/>
          <a:ln w="38100" cap="flat" cmpd="sng" algn="ctr">
            <a:solidFill>
              <a:srgbClr val="000000"/>
            </a:solidFill>
            <a:prstDash val="solid"/>
            <a:round/>
            <a:headEnd type="none" w="med" len="med"/>
            <a:tailEnd type="arrow"/>
          </a:ln>
          <a:effectLst/>
        </p:spPr>
      </p:cxnSp>
      <p:sp>
        <p:nvSpPr>
          <p:cNvPr id="19" name="TextBox 18"/>
          <p:cNvSpPr txBox="1"/>
          <p:nvPr/>
        </p:nvSpPr>
        <p:spPr>
          <a:xfrm>
            <a:off x="2209800" y="1981200"/>
            <a:ext cx="533400" cy="533400"/>
          </a:xfrm>
          <a:prstGeom prst="rect">
            <a:avLst/>
          </a:prstGeom>
          <a:noFill/>
          <a:ln>
            <a:solidFill>
              <a:schemeClr val="tx1"/>
            </a:solidFill>
          </a:ln>
        </p:spPr>
        <p:txBody>
          <a:bodyPr wrap="square" rtlCol="0" anchor="ctr" anchorCtr="0">
            <a:noAutofit/>
          </a:bodyPr>
          <a:lstStyle/>
          <a:p>
            <a:pPr algn="ctr"/>
            <a:r>
              <a:rPr lang="en-US" sz="2800" b="1" i="1" dirty="0">
                <a:latin typeface="Calibri"/>
                <a:cs typeface="Calibri"/>
              </a:rPr>
              <a:t>E</a:t>
            </a:r>
          </a:p>
        </p:txBody>
      </p:sp>
      <p:cxnSp>
        <p:nvCxnSpPr>
          <p:cNvPr id="28" name="Straight Arrow Connector 27"/>
          <p:cNvCxnSpPr/>
          <p:nvPr/>
        </p:nvCxnSpPr>
        <p:spPr bwMode="auto">
          <a:xfrm>
            <a:off x="1499559" y="2057400"/>
            <a:ext cx="634041" cy="1588"/>
          </a:xfrm>
          <a:prstGeom prst="straightConnector1">
            <a:avLst/>
          </a:prstGeom>
          <a:noFill/>
          <a:ln w="12700" cap="flat" cmpd="sng" algn="ctr">
            <a:solidFill>
              <a:srgbClr val="000000"/>
            </a:solidFill>
            <a:prstDash val="solid"/>
            <a:round/>
            <a:headEnd type="none" w="med" len="med"/>
            <a:tailEnd type="arrow"/>
          </a:ln>
          <a:effectLst/>
        </p:spPr>
      </p:cxnSp>
      <p:cxnSp>
        <p:nvCxnSpPr>
          <p:cNvPr id="29" name="Straight Arrow Connector 28"/>
          <p:cNvCxnSpPr/>
          <p:nvPr/>
        </p:nvCxnSpPr>
        <p:spPr bwMode="auto">
          <a:xfrm>
            <a:off x="1499559" y="2439988"/>
            <a:ext cx="634041" cy="0"/>
          </a:xfrm>
          <a:prstGeom prst="straightConnector1">
            <a:avLst/>
          </a:prstGeom>
          <a:noFill/>
          <a:ln w="12700" cap="flat" cmpd="sng" algn="ctr">
            <a:solidFill>
              <a:srgbClr val="000000"/>
            </a:solidFill>
            <a:prstDash val="solid"/>
            <a:round/>
            <a:headEnd type="none" w="med" len="med"/>
            <a:tailEnd type="arrow"/>
          </a:ln>
          <a:effectLst/>
        </p:spPr>
      </p:cxnSp>
      <p:sp>
        <p:nvSpPr>
          <p:cNvPr id="30" name="TextBox 29"/>
          <p:cNvSpPr txBox="1"/>
          <p:nvPr/>
        </p:nvSpPr>
        <p:spPr>
          <a:xfrm>
            <a:off x="1650503" y="1447800"/>
            <a:ext cx="457200" cy="457200"/>
          </a:xfrm>
          <a:prstGeom prst="rect">
            <a:avLst/>
          </a:prstGeom>
          <a:noFill/>
          <a:ln>
            <a:noFill/>
          </a:ln>
        </p:spPr>
        <p:txBody>
          <a:bodyPr wrap="none" rtlCol="0">
            <a:noAutofit/>
          </a:bodyPr>
          <a:lstStyle/>
          <a:p>
            <a:r>
              <a:rPr lang="en-US" sz="2800" b="0" i="1" dirty="0">
                <a:latin typeface="Calibri"/>
                <a:cs typeface="Calibri"/>
              </a:rPr>
              <a:t>m</a:t>
            </a:r>
            <a:r>
              <a:rPr lang="en-US" sz="2800" b="0" dirty="0">
                <a:latin typeface="Calibri"/>
                <a:cs typeface="Calibri"/>
              </a:rPr>
              <a:t> </a:t>
            </a:r>
          </a:p>
        </p:txBody>
      </p:sp>
      <p:sp>
        <p:nvSpPr>
          <p:cNvPr id="31" name="TextBox 30"/>
          <p:cNvSpPr txBox="1"/>
          <p:nvPr/>
        </p:nvSpPr>
        <p:spPr>
          <a:xfrm>
            <a:off x="1676400" y="2438400"/>
            <a:ext cx="914400" cy="457200"/>
          </a:xfrm>
          <a:prstGeom prst="rect">
            <a:avLst/>
          </a:prstGeom>
          <a:noFill/>
          <a:ln>
            <a:noFill/>
          </a:ln>
        </p:spPr>
        <p:txBody>
          <a:bodyPr wrap="none" rtlCol="0">
            <a:noAutofit/>
          </a:bodyPr>
          <a:lstStyle/>
          <a:p>
            <a:r>
              <a:rPr lang="en-US" sz="2800" b="0" i="1" dirty="0" err="1">
                <a:latin typeface="Calibri"/>
                <a:cs typeface="Calibri"/>
              </a:rPr>
              <a:t>k</a:t>
            </a:r>
            <a:r>
              <a:rPr lang="en-US" sz="2800" b="0" i="1" baseline="-25000" dirty="0" err="1">
                <a:latin typeface="Calibri"/>
                <a:cs typeface="Calibri"/>
              </a:rPr>
              <a:t>e</a:t>
            </a:r>
            <a:endParaRPr lang="en-US" sz="2800" b="0" i="1" baseline="-25000" dirty="0">
              <a:latin typeface="Calibri"/>
              <a:cs typeface="Calibri"/>
            </a:endParaRPr>
          </a:p>
        </p:txBody>
      </p:sp>
      <p:cxnSp>
        <p:nvCxnSpPr>
          <p:cNvPr id="32" name="Straight Arrow Connector 31"/>
          <p:cNvCxnSpPr/>
          <p:nvPr/>
        </p:nvCxnSpPr>
        <p:spPr bwMode="auto">
          <a:xfrm>
            <a:off x="2819400" y="2286000"/>
            <a:ext cx="381000" cy="1588"/>
          </a:xfrm>
          <a:prstGeom prst="straightConnector1">
            <a:avLst/>
          </a:prstGeom>
          <a:noFill/>
          <a:ln w="12700" cap="flat" cmpd="sng" algn="ctr">
            <a:solidFill>
              <a:srgbClr val="000000"/>
            </a:solidFill>
            <a:prstDash val="solid"/>
            <a:round/>
            <a:headEnd type="none" w="med" len="med"/>
            <a:tailEnd type="arrow"/>
          </a:ln>
          <a:effectLst/>
        </p:spPr>
      </p:cxnSp>
      <p:sp>
        <p:nvSpPr>
          <p:cNvPr id="34" name="TextBox 33"/>
          <p:cNvSpPr txBox="1"/>
          <p:nvPr/>
        </p:nvSpPr>
        <p:spPr>
          <a:xfrm>
            <a:off x="3200400" y="1676400"/>
            <a:ext cx="381000" cy="457200"/>
          </a:xfrm>
          <a:prstGeom prst="rect">
            <a:avLst/>
          </a:prstGeom>
          <a:noFill/>
          <a:ln>
            <a:noFill/>
          </a:ln>
        </p:spPr>
        <p:txBody>
          <a:bodyPr wrap="none" rtlCol="0">
            <a:noAutofit/>
          </a:bodyPr>
          <a:lstStyle/>
          <a:p>
            <a:r>
              <a:rPr lang="en-US" sz="2800" b="0" i="1" dirty="0" err="1">
                <a:latin typeface="Calibri"/>
                <a:cs typeface="Calibri"/>
              </a:rPr>
              <a:t>c</a:t>
            </a:r>
            <a:endParaRPr lang="en-US" sz="2800" b="0" i="1" dirty="0">
              <a:latin typeface="Calibri"/>
              <a:cs typeface="Calibri"/>
            </a:endParaRPr>
          </a:p>
        </p:txBody>
      </p:sp>
      <p:sp>
        <p:nvSpPr>
          <p:cNvPr id="21" name="TextBox 20"/>
          <p:cNvSpPr txBox="1"/>
          <p:nvPr/>
        </p:nvSpPr>
        <p:spPr>
          <a:xfrm>
            <a:off x="6705600" y="2057400"/>
            <a:ext cx="609600" cy="381000"/>
          </a:xfrm>
          <a:prstGeom prst="rect">
            <a:avLst/>
          </a:prstGeom>
          <a:noFill/>
          <a:ln>
            <a:noFill/>
          </a:ln>
        </p:spPr>
        <p:txBody>
          <a:bodyPr wrap="none" rtlCol="0">
            <a:noAutofit/>
          </a:bodyPr>
          <a:lstStyle/>
          <a:p>
            <a:r>
              <a:rPr lang="en-US" sz="2800" b="0" i="1" dirty="0" err="1">
                <a:latin typeface="Calibri"/>
                <a:cs typeface="Calibri"/>
              </a:rPr>
              <a:t>k</a:t>
            </a:r>
            <a:r>
              <a:rPr lang="en-US" sz="2800" b="0" i="1" baseline="-25000" dirty="0" err="1">
                <a:latin typeface="Calibri"/>
                <a:cs typeface="Calibri"/>
              </a:rPr>
              <a:t>d</a:t>
            </a:r>
            <a:endParaRPr lang="en-US" sz="2800" b="0" i="1" baseline="-25000" dirty="0">
              <a:latin typeface="Calibri"/>
              <a:cs typeface="Calibri"/>
            </a:endParaRPr>
          </a:p>
        </p:txBody>
      </p:sp>
      <p:cxnSp>
        <p:nvCxnSpPr>
          <p:cNvPr id="23" name="Straight Arrow Connector 22"/>
          <p:cNvCxnSpPr/>
          <p:nvPr/>
        </p:nvCxnSpPr>
        <p:spPr bwMode="auto">
          <a:xfrm rot="5400000">
            <a:off x="6667500" y="2781300"/>
            <a:ext cx="381794" cy="794"/>
          </a:xfrm>
          <a:prstGeom prst="straightConnector1">
            <a:avLst/>
          </a:prstGeom>
          <a:noFill/>
          <a:ln w="12700" cap="flat" cmpd="sng" algn="ctr">
            <a:solidFill>
              <a:srgbClr val="000000"/>
            </a:solidFill>
            <a:prstDash val="solid"/>
            <a:round/>
            <a:headEnd type="none" w="med" len="med"/>
            <a:tailEnd type="arrow"/>
          </a:ln>
          <a:effectLst/>
        </p:spPr>
      </p:cxnSp>
      <p:cxnSp>
        <p:nvCxnSpPr>
          <p:cNvPr id="39" name="Straight Arrow Connector 38"/>
          <p:cNvCxnSpPr/>
          <p:nvPr/>
        </p:nvCxnSpPr>
        <p:spPr bwMode="auto">
          <a:xfrm>
            <a:off x="7162800" y="3429000"/>
            <a:ext cx="381000" cy="1588"/>
          </a:xfrm>
          <a:prstGeom prst="straightConnector1">
            <a:avLst/>
          </a:prstGeom>
          <a:noFill/>
          <a:ln w="12700" cap="flat" cmpd="sng" algn="ctr">
            <a:solidFill>
              <a:srgbClr val="000000"/>
            </a:solidFill>
            <a:prstDash val="solid"/>
            <a:round/>
            <a:headEnd type="none" w="med" len="med"/>
            <a:tailEnd type="arrow"/>
          </a:ln>
          <a:effectLst/>
        </p:spPr>
      </p:cxnSp>
      <p:sp>
        <p:nvSpPr>
          <p:cNvPr id="40" name="TextBox 39"/>
          <p:cNvSpPr txBox="1"/>
          <p:nvPr/>
        </p:nvSpPr>
        <p:spPr>
          <a:xfrm>
            <a:off x="7543800" y="3124200"/>
            <a:ext cx="914400" cy="914400"/>
          </a:xfrm>
          <a:prstGeom prst="rect">
            <a:avLst/>
          </a:prstGeom>
          <a:noFill/>
          <a:ln>
            <a:noFill/>
          </a:ln>
        </p:spPr>
        <p:txBody>
          <a:bodyPr wrap="none" rtlCol="0">
            <a:noAutofit/>
          </a:bodyPr>
          <a:lstStyle/>
          <a:p>
            <a:r>
              <a:rPr lang="en-US" sz="2800" b="0" i="1" dirty="0" err="1">
                <a:latin typeface="Calibri"/>
                <a:cs typeface="Calibri"/>
              </a:rPr>
              <a:t>m</a:t>
            </a:r>
            <a:r>
              <a:rPr lang="en-US" sz="2800" b="0" dirty="0">
                <a:latin typeface="Calibri"/>
                <a:cs typeface="Calibri"/>
              </a:rPr>
              <a:t> or </a:t>
            </a:r>
            <a:br>
              <a:rPr lang="en-US" sz="2800" b="0" dirty="0">
                <a:latin typeface="Calibri"/>
                <a:cs typeface="Calibri"/>
              </a:rPr>
            </a:br>
            <a:r>
              <a:rPr lang="en-US" sz="2800" b="0" dirty="0">
                <a:latin typeface="Calibri"/>
                <a:cs typeface="Calibri"/>
              </a:rPr>
              <a:t>error</a:t>
            </a:r>
          </a:p>
        </p:txBody>
      </p:sp>
      <p:sp>
        <p:nvSpPr>
          <p:cNvPr id="24" name="TextBox 23"/>
          <p:cNvSpPr txBox="1"/>
          <p:nvPr/>
        </p:nvSpPr>
        <p:spPr>
          <a:xfrm>
            <a:off x="6600336" y="2972594"/>
            <a:ext cx="533400" cy="533400"/>
          </a:xfrm>
          <a:prstGeom prst="rect">
            <a:avLst/>
          </a:prstGeom>
          <a:noFill/>
          <a:ln>
            <a:solidFill>
              <a:schemeClr val="tx1"/>
            </a:solidFill>
          </a:ln>
        </p:spPr>
        <p:txBody>
          <a:bodyPr wrap="square" rtlCol="0" anchor="ctr" anchorCtr="0">
            <a:noAutofit/>
          </a:bodyPr>
          <a:lstStyle/>
          <a:p>
            <a:pPr algn="ctr"/>
            <a:r>
              <a:rPr lang="en-US" sz="2800" b="1" i="1" dirty="0">
                <a:latin typeface="Calibri"/>
                <a:cs typeface="Calibri"/>
              </a:rPr>
              <a:t>D</a:t>
            </a:r>
          </a:p>
        </p:txBody>
      </p:sp>
      <p:sp>
        <p:nvSpPr>
          <p:cNvPr id="25" name="TextBox 24"/>
          <p:cNvSpPr txBox="1"/>
          <p:nvPr/>
        </p:nvSpPr>
        <p:spPr>
          <a:xfrm>
            <a:off x="6096000" y="2667000"/>
            <a:ext cx="381000" cy="457200"/>
          </a:xfrm>
          <a:prstGeom prst="rect">
            <a:avLst/>
          </a:prstGeom>
          <a:noFill/>
          <a:ln>
            <a:noFill/>
          </a:ln>
        </p:spPr>
        <p:txBody>
          <a:bodyPr wrap="none" rtlCol="0">
            <a:noAutofit/>
          </a:bodyPr>
          <a:lstStyle/>
          <a:p>
            <a:r>
              <a:rPr lang="en-US" sz="2800" b="0" i="1" dirty="0">
                <a:latin typeface="Calibri"/>
                <a:cs typeface="Calibri"/>
              </a:rPr>
              <a:t>c</a:t>
            </a:r>
          </a:p>
        </p:txBody>
      </p:sp>
      <p:sp>
        <p:nvSpPr>
          <p:cNvPr id="3" name="Slide Number Placeholder 2"/>
          <p:cNvSpPr>
            <a:spLocks noGrp="1"/>
          </p:cNvSpPr>
          <p:nvPr>
            <p:ph type="sldNum" sz="quarter" idx="12"/>
          </p:nvPr>
        </p:nvSpPr>
        <p:spPr/>
        <p:txBody>
          <a:bodyPr/>
          <a:lstStyle/>
          <a:p>
            <a:fld id="{B747839D-A323-47F3-909F-548499399628}" type="slidenum">
              <a:rPr lang="en-US" smtClean="0"/>
              <a:t>14</a:t>
            </a:fld>
            <a:endParaRPr lang="en-US"/>
          </a:p>
        </p:txBody>
      </p:sp>
      <p:pic>
        <p:nvPicPr>
          <p:cNvPr id="33" name="Picture 32"/>
          <p:cNvPicPr>
            <a:picLocks noChangeAspect="1"/>
          </p:cNvPicPr>
          <p:nvPr/>
        </p:nvPicPr>
        <p:blipFill>
          <a:blip r:embed="rId5"/>
          <a:stretch>
            <a:fillRect/>
          </a:stretch>
        </p:blipFill>
        <p:spPr>
          <a:xfrm>
            <a:off x="7391400" y="1143000"/>
            <a:ext cx="1219200" cy="1515580"/>
          </a:xfrm>
          <a:prstGeom prst="rect">
            <a:avLst/>
          </a:prstGeom>
        </p:spPr>
      </p:pic>
      <p:sp>
        <p:nvSpPr>
          <p:cNvPr id="35" name="TextBox 34"/>
          <p:cNvSpPr txBox="1"/>
          <p:nvPr/>
        </p:nvSpPr>
        <p:spPr>
          <a:xfrm>
            <a:off x="7734300" y="2743200"/>
            <a:ext cx="533400" cy="395177"/>
          </a:xfrm>
          <a:prstGeom prst="rect">
            <a:avLst/>
          </a:prstGeom>
          <a:noFill/>
          <a:ln>
            <a:noFill/>
          </a:ln>
        </p:spPr>
        <p:txBody>
          <a:bodyPr wrap="none" rtlCol="0">
            <a:noAutofit/>
          </a:bodyPr>
          <a:lstStyle/>
          <a:p>
            <a:r>
              <a:rPr lang="en-US" b="0" dirty="0">
                <a:latin typeface="Calibri"/>
                <a:cs typeface="Calibri"/>
              </a:rPr>
              <a:t>Bob</a:t>
            </a:r>
          </a:p>
        </p:txBody>
      </p:sp>
      <p:sp>
        <p:nvSpPr>
          <p:cNvPr id="5" name="Content Placeholder 4"/>
          <p:cNvSpPr>
            <a:spLocks noGrp="1"/>
          </p:cNvSpPr>
          <p:nvPr>
            <p:ph idx="1"/>
          </p:nvPr>
        </p:nvSpPr>
        <p:spPr>
          <a:xfrm>
            <a:off x="457200" y="4495800"/>
            <a:ext cx="8229600" cy="1630363"/>
          </a:xfrm>
        </p:spPr>
        <p:txBody>
          <a:bodyPr>
            <a:normAutofit/>
          </a:bodyPr>
          <a:lstStyle/>
          <a:p>
            <a:r>
              <a:rPr lang="en-US" i="1" dirty="0"/>
              <a:t>k</a:t>
            </a:r>
            <a:r>
              <a:rPr lang="en-US" dirty="0"/>
              <a:t> = </a:t>
            </a:r>
            <a:r>
              <a:rPr lang="en-US" i="1" dirty="0" err="1"/>
              <a:t>k</a:t>
            </a:r>
            <a:r>
              <a:rPr lang="en-US" i="1" baseline="-25000" dirty="0" err="1"/>
              <a:t>e</a:t>
            </a:r>
            <a:r>
              <a:rPr lang="en-US" dirty="0"/>
              <a:t> = </a:t>
            </a:r>
            <a:r>
              <a:rPr lang="en-US" i="1" dirty="0" err="1"/>
              <a:t>k</a:t>
            </a:r>
            <a:r>
              <a:rPr lang="en-US" i="1" baseline="-25000" dirty="0" err="1"/>
              <a:t>d</a:t>
            </a:r>
            <a:endParaRPr lang="en-US" i="1" baseline="-25000" dirty="0"/>
          </a:p>
          <a:p>
            <a:r>
              <a:rPr lang="en-US" dirty="0"/>
              <a:t>Everyone who knows </a:t>
            </a:r>
            <a:r>
              <a:rPr lang="en-US" i="1" dirty="0"/>
              <a:t>k</a:t>
            </a:r>
            <a:r>
              <a:rPr lang="en-US" dirty="0"/>
              <a:t> knows the full secret</a:t>
            </a:r>
          </a:p>
        </p:txBody>
      </p:sp>
    </p:spTree>
    <p:extLst>
      <p:ext uri="{BB962C8B-B14F-4D97-AF65-F5344CB8AC3E}">
        <p14:creationId xmlns:p14="http://schemas.microsoft.com/office/powerpoint/2010/main" val="21016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2A814AB6-FE2E-1A6C-5AB9-155D0F67003C}"/>
              </a:ext>
            </a:extLst>
          </p:cNvPr>
          <p:cNvGrpSpPr/>
          <p:nvPr/>
        </p:nvGrpSpPr>
        <p:grpSpPr>
          <a:xfrm>
            <a:off x="1470544" y="2084212"/>
            <a:ext cx="824821" cy="1113754"/>
            <a:chOff x="3184685" y="1902082"/>
            <a:chExt cx="1099761" cy="1485004"/>
          </a:xfrm>
        </p:grpSpPr>
        <p:pic>
          <p:nvPicPr>
            <p:cNvPr id="5" name="图片 4" descr="卡通人物&#10;&#10;描述已自动生成">
              <a:extLst>
                <a:ext uri="{FF2B5EF4-FFF2-40B4-BE49-F238E27FC236}">
                  <a16:creationId xmlns:a16="http://schemas.microsoft.com/office/drawing/2014/main" id="{9E01E7A3-6457-4F13-8849-D08CFEF304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84685" y="1902082"/>
              <a:ext cx="1099761" cy="999783"/>
            </a:xfrm>
            <a:prstGeom prst="rect">
              <a:avLst/>
            </a:prstGeom>
          </p:spPr>
        </p:pic>
        <p:sp>
          <p:nvSpPr>
            <p:cNvPr id="6" name="文本框 5">
              <a:extLst>
                <a:ext uri="{FF2B5EF4-FFF2-40B4-BE49-F238E27FC236}">
                  <a16:creationId xmlns:a16="http://schemas.microsoft.com/office/drawing/2014/main" id="{ED3BD9CA-928E-265C-030A-F45E0D9FBB91}"/>
                </a:ext>
              </a:extLst>
            </p:cNvPr>
            <p:cNvSpPr txBox="1"/>
            <p:nvPr/>
          </p:nvSpPr>
          <p:spPr>
            <a:xfrm>
              <a:off x="3490373" y="2880708"/>
              <a:ext cx="488381" cy="506378"/>
            </a:xfrm>
            <a:prstGeom prst="rect">
              <a:avLst/>
            </a:prstGeom>
            <a:noFill/>
          </p:spPr>
          <p:txBody>
            <a:bodyPr wrap="square" rtlCol="0">
              <a:spAutoFit/>
            </a:bodyPr>
            <a:lstStyle/>
            <a:p>
              <a:pPr algn="ctr" defTabSz="685800" eaLnBrk="0" fontAlgn="base" hangingPunct="0">
                <a:lnSpc>
                  <a:spcPct val="140000"/>
                </a:lnSpc>
                <a:spcBef>
                  <a:spcPct val="0"/>
                </a:spcBef>
                <a:spcAft>
                  <a:spcPct val="0"/>
                </a:spcAft>
                <a:defRPr/>
              </a:pPr>
              <a:r>
                <a:rPr lang="en-US" altLang="zh-CN" sz="1500" b="1" dirty="0">
                  <a:latin typeface="Times New Roman" panose="02020603050405020304" pitchFamily="18" charset="0"/>
                  <a:cs typeface="Times New Roman" panose="02020603050405020304" pitchFamily="18" charset="0"/>
                </a:rPr>
                <a:t>A</a:t>
              </a:r>
              <a:endParaRPr lang="zh-CN" altLang="en-US" sz="1500" b="1" dirty="0">
                <a:latin typeface="Times New Roman" panose="02020603050405020304" pitchFamily="18" charset="0"/>
                <a:cs typeface="Times New Roman" panose="02020603050405020304" pitchFamily="18" charset="0"/>
              </a:endParaRPr>
            </a:p>
          </p:txBody>
        </p:sp>
      </p:grpSp>
      <p:grpSp>
        <p:nvGrpSpPr>
          <p:cNvPr id="3" name="组合 2">
            <a:extLst>
              <a:ext uri="{FF2B5EF4-FFF2-40B4-BE49-F238E27FC236}">
                <a16:creationId xmlns:a16="http://schemas.microsoft.com/office/drawing/2014/main" id="{D238E26E-A5CF-706A-1E62-8C2278CE9B73}"/>
              </a:ext>
            </a:extLst>
          </p:cNvPr>
          <p:cNvGrpSpPr/>
          <p:nvPr/>
        </p:nvGrpSpPr>
        <p:grpSpPr>
          <a:xfrm>
            <a:off x="6794540" y="1993357"/>
            <a:ext cx="670670" cy="1204607"/>
            <a:chOff x="3287451" y="3431860"/>
            <a:chExt cx="894226" cy="1606143"/>
          </a:xfrm>
        </p:grpSpPr>
        <p:pic>
          <p:nvPicPr>
            <p:cNvPr id="8" name="图片 7" descr="图标&#10;&#10;描述已自动生成">
              <a:extLst>
                <a:ext uri="{FF2B5EF4-FFF2-40B4-BE49-F238E27FC236}">
                  <a16:creationId xmlns:a16="http://schemas.microsoft.com/office/drawing/2014/main" id="{CBC4E17D-F483-1028-8E74-7E993235D74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3440" r="12641"/>
            <a:stretch/>
          </p:blipFill>
          <p:spPr>
            <a:xfrm>
              <a:off x="3287451" y="3431860"/>
              <a:ext cx="894226" cy="1099764"/>
            </a:xfrm>
            <a:prstGeom prst="rect">
              <a:avLst/>
            </a:prstGeom>
          </p:spPr>
        </p:pic>
        <p:sp>
          <p:nvSpPr>
            <p:cNvPr id="10" name="文本框 9">
              <a:extLst>
                <a:ext uri="{FF2B5EF4-FFF2-40B4-BE49-F238E27FC236}">
                  <a16:creationId xmlns:a16="http://schemas.microsoft.com/office/drawing/2014/main" id="{898560DE-5737-B64C-85E2-BBE19D9E7E64}"/>
                </a:ext>
              </a:extLst>
            </p:cNvPr>
            <p:cNvSpPr txBox="1"/>
            <p:nvPr/>
          </p:nvSpPr>
          <p:spPr>
            <a:xfrm>
              <a:off x="3490372" y="4531624"/>
              <a:ext cx="488381" cy="506379"/>
            </a:xfrm>
            <a:prstGeom prst="rect">
              <a:avLst/>
            </a:prstGeom>
            <a:noFill/>
          </p:spPr>
          <p:txBody>
            <a:bodyPr wrap="square" rtlCol="0">
              <a:spAutoFit/>
            </a:bodyPr>
            <a:lstStyle/>
            <a:p>
              <a:pPr algn="ctr" defTabSz="685800" eaLnBrk="0" fontAlgn="base" hangingPunct="0">
                <a:lnSpc>
                  <a:spcPct val="140000"/>
                </a:lnSpc>
                <a:spcBef>
                  <a:spcPct val="0"/>
                </a:spcBef>
                <a:spcAft>
                  <a:spcPct val="0"/>
                </a:spcAft>
                <a:defRPr/>
              </a:pPr>
              <a:r>
                <a:rPr lang="en-US" altLang="zh-CN" sz="1500" b="1" dirty="0">
                  <a:latin typeface="Times New Roman" panose="02020603050405020304" pitchFamily="18" charset="0"/>
                  <a:cs typeface="Times New Roman" panose="02020603050405020304" pitchFamily="18" charset="0"/>
                </a:rPr>
                <a:t>B</a:t>
              </a:r>
              <a:endParaRPr lang="zh-CN" altLang="en-US" sz="1500" b="1" dirty="0">
                <a:latin typeface="Times New Roman" panose="02020603050405020304" pitchFamily="18" charset="0"/>
                <a:cs typeface="Times New Roman" panose="02020603050405020304" pitchFamily="18" charset="0"/>
              </a:endParaRPr>
            </a:p>
          </p:txBody>
        </p:sp>
      </p:grpSp>
      <p:pic>
        <p:nvPicPr>
          <p:cNvPr id="14" name="图片 13" descr="图示&#10;&#10;低可信度描述已自动生成">
            <a:extLst>
              <a:ext uri="{FF2B5EF4-FFF2-40B4-BE49-F238E27FC236}">
                <a16:creationId xmlns:a16="http://schemas.microsoft.com/office/drawing/2014/main" id="{C16E9DA0-CEC6-968B-621D-7CC86733310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3086" t="2750" r="12818" b="2750"/>
          <a:stretch/>
        </p:blipFill>
        <p:spPr>
          <a:xfrm>
            <a:off x="2873406" y="1742298"/>
            <a:ext cx="536184" cy="683827"/>
          </a:xfrm>
          <a:prstGeom prst="rect">
            <a:avLst/>
          </a:prstGeom>
        </p:spPr>
      </p:pic>
      <p:pic>
        <p:nvPicPr>
          <p:cNvPr id="16" name="图片 15" descr="图标&#10;&#10;描述已自动生成">
            <a:extLst>
              <a:ext uri="{FF2B5EF4-FFF2-40B4-BE49-F238E27FC236}">
                <a16:creationId xmlns:a16="http://schemas.microsoft.com/office/drawing/2014/main" id="{90AAA44C-26BC-7CAC-6326-1C8F1EEEF332}"/>
              </a:ext>
            </a:extLst>
          </p:cNvPr>
          <p:cNvPicPr>
            <a:picLocks noChangeAspect="1"/>
          </p:cNvPicPr>
          <p:nvPr/>
        </p:nvPicPr>
        <p:blipFill rotWithShape="1">
          <a:blip r:embed="rId6">
            <a:extLst>
              <a:ext uri="{28A0092B-C50C-407E-A947-70E740481C1C}">
                <a14:useLocalDpi xmlns:a14="http://schemas.microsoft.com/office/drawing/2010/main" val="0"/>
              </a:ext>
            </a:extLst>
          </a:blip>
          <a:srcRect r="69117"/>
          <a:stretch/>
        </p:blipFill>
        <p:spPr>
          <a:xfrm>
            <a:off x="3878528" y="1993358"/>
            <a:ext cx="1161237" cy="1002697"/>
          </a:xfrm>
          <a:prstGeom prst="rect">
            <a:avLst/>
          </a:prstGeom>
        </p:spPr>
      </p:pic>
      <p:cxnSp>
        <p:nvCxnSpPr>
          <p:cNvPr id="18" name="直接箭头连接符 17">
            <a:extLst>
              <a:ext uri="{FF2B5EF4-FFF2-40B4-BE49-F238E27FC236}">
                <a16:creationId xmlns:a16="http://schemas.microsoft.com/office/drawing/2014/main" id="{A1CED961-1522-CCC7-C2CC-8DB6BD1ED984}"/>
              </a:ext>
            </a:extLst>
          </p:cNvPr>
          <p:cNvCxnSpPr/>
          <p:nvPr/>
        </p:nvCxnSpPr>
        <p:spPr>
          <a:xfrm>
            <a:off x="2334640" y="2485005"/>
            <a:ext cx="161371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8FB5A358-603D-4F4A-16E1-3451C67E5A97}"/>
              </a:ext>
            </a:extLst>
          </p:cNvPr>
          <p:cNvCxnSpPr/>
          <p:nvPr/>
        </p:nvCxnSpPr>
        <p:spPr>
          <a:xfrm>
            <a:off x="5041403" y="2453716"/>
            <a:ext cx="161371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2" name="图片 21" descr="图示&#10;&#10;低可信度描述已自动生成">
            <a:extLst>
              <a:ext uri="{FF2B5EF4-FFF2-40B4-BE49-F238E27FC236}">
                <a16:creationId xmlns:a16="http://schemas.microsoft.com/office/drawing/2014/main" id="{D6DB8D1F-6DFC-B963-F94C-0A366CF7246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3086" t="2750" r="12818" b="2750"/>
          <a:stretch/>
        </p:blipFill>
        <p:spPr>
          <a:xfrm>
            <a:off x="5725156" y="1707674"/>
            <a:ext cx="536184" cy="683827"/>
          </a:xfrm>
          <a:prstGeom prst="rect">
            <a:avLst/>
          </a:prstGeom>
        </p:spPr>
      </p:pic>
      <p:sp>
        <p:nvSpPr>
          <p:cNvPr id="24" name="文本框 23">
            <a:extLst>
              <a:ext uri="{FF2B5EF4-FFF2-40B4-BE49-F238E27FC236}">
                <a16:creationId xmlns:a16="http://schemas.microsoft.com/office/drawing/2014/main" id="{4978835C-E3DB-C027-95F5-97E21DA98160}"/>
              </a:ext>
            </a:extLst>
          </p:cNvPr>
          <p:cNvSpPr txBox="1"/>
          <p:nvPr/>
        </p:nvSpPr>
        <p:spPr>
          <a:xfrm>
            <a:off x="2574435" y="1400263"/>
            <a:ext cx="1134126" cy="322845"/>
          </a:xfrm>
          <a:prstGeom prst="rect">
            <a:avLst/>
          </a:prstGeom>
          <a:noFill/>
        </p:spPr>
        <p:txBody>
          <a:bodyPr wrap="square" rtlCol="0">
            <a:spAutoFit/>
          </a:bodyPr>
          <a:lstStyle/>
          <a:p>
            <a:pPr algn="ctr" defTabSz="685800" eaLnBrk="0" fontAlgn="base" hangingPunct="0">
              <a:lnSpc>
                <a:spcPct val="140000"/>
              </a:lnSpc>
              <a:spcBef>
                <a:spcPct val="0"/>
              </a:spcBef>
              <a:spcAft>
                <a:spcPct val="0"/>
              </a:spcAft>
              <a:defRPr/>
            </a:pPr>
            <a:r>
              <a:rPr lang="en-US" altLang="zh-CN" sz="1200" b="1" dirty="0">
                <a:latin typeface="微软雅黑" panose="020B0503020204020204" pitchFamily="34" charset="-122"/>
                <a:ea typeface="微软雅黑" panose="020B0503020204020204" pitchFamily="34" charset="-122"/>
                <a:cs typeface="Times New Roman" panose="02020603050405020304" pitchFamily="18" charset="0"/>
              </a:rPr>
              <a:t>secret</a:t>
            </a:r>
            <a:endParaRPr lang="zh-CN" altLang="en-US" sz="12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5" name="文本框 24">
            <a:extLst>
              <a:ext uri="{FF2B5EF4-FFF2-40B4-BE49-F238E27FC236}">
                <a16:creationId xmlns:a16="http://schemas.microsoft.com/office/drawing/2014/main" id="{0D1263F7-1AC9-39EE-112B-4F9A0CDE6B87}"/>
              </a:ext>
            </a:extLst>
          </p:cNvPr>
          <p:cNvSpPr txBox="1"/>
          <p:nvPr/>
        </p:nvSpPr>
        <p:spPr>
          <a:xfrm>
            <a:off x="5426185" y="1376772"/>
            <a:ext cx="1134126" cy="322845"/>
          </a:xfrm>
          <a:prstGeom prst="rect">
            <a:avLst/>
          </a:prstGeom>
          <a:noFill/>
        </p:spPr>
        <p:txBody>
          <a:bodyPr wrap="square" rtlCol="0">
            <a:spAutoFit/>
          </a:bodyPr>
          <a:lstStyle/>
          <a:p>
            <a:pPr algn="ctr" defTabSz="685800" eaLnBrk="0" fontAlgn="base" hangingPunct="0">
              <a:lnSpc>
                <a:spcPct val="140000"/>
              </a:lnSpc>
              <a:spcBef>
                <a:spcPct val="0"/>
              </a:spcBef>
              <a:spcAft>
                <a:spcPct val="0"/>
              </a:spcAft>
              <a:defRPr/>
            </a:pPr>
            <a:r>
              <a:rPr lang="en-US" altLang="zh-CN" sz="1200" b="1" dirty="0">
                <a:latin typeface="微软雅黑" panose="020B0503020204020204" pitchFamily="34" charset="-122"/>
                <a:ea typeface="微软雅黑" panose="020B0503020204020204" pitchFamily="34" charset="-122"/>
                <a:cs typeface="Times New Roman" panose="02020603050405020304" pitchFamily="18" charset="0"/>
              </a:rPr>
              <a:t>secret</a:t>
            </a:r>
            <a:endParaRPr lang="zh-CN" altLang="en-US" sz="1200" b="1"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6" name="组合 25">
            <a:extLst>
              <a:ext uri="{FF2B5EF4-FFF2-40B4-BE49-F238E27FC236}">
                <a16:creationId xmlns:a16="http://schemas.microsoft.com/office/drawing/2014/main" id="{6319366A-AE50-878D-57A2-31EE1E5E8859}"/>
              </a:ext>
            </a:extLst>
          </p:cNvPr>
          <p:cNvGrpSpPr/>
          <p:nvPr/>
        </p:nvGrpSpPr>
        <p:grpSpPr>
          <a:xfrm>
            <a:off x="1579477" y="4355186"/>
            <a:ext cx="1134126" cy="953128"/>
            <a:chOff x="1905292" y="3615784"/>
            <a:chExt cx="1512168" cy="1270838"/>
          </a:xfrm>
        </p:grpSpPr>
        <p:pic>
          <p:nvPicPr>
            <p:cNvPr id="20" name="图片 19" descr="图片包含 工具箱, 游戏机, 标志, 停止&#10;&#10;描述已自动生成">
              <a:extLst>
                <a:ext uri="{FF2B5EF4-FFF2-40B4-BE49-F238E27FC236}">
                  <a16:creationId xmlns:a16="http://schemas.microsoft.com/office/drawing/2014/main" id="{4FFD7D66-D557-719F-F9DD-62663EE3AB9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05116" y="3615784"/>
              <a:ext cx="855370" cy="855370"/>
            </a:xfrm>
            <a:prstGeom prst="rect">
              <a:avLst/>
            </a:prstGeom>
          </p:spPr>
        </p:pic>
        <p:sp>
          <p:nvSpPr>
            <p:cNvPr id="27" name="文本框 26">
              <a:extLst>
                <a:ext uri="{FF2B5EF4-FFF2-40B4-BE49-F238E27FC236}">
                  <a16:creationId xmlns:a16="http://schemas.microsoft.com/office/drawing/2014/main" id="{D9FDD17B-31B8-47B8-400B-96CB58F4756C}"/>
                </a:ext>
              </a:extLst>
            </p:cNvPr>
            <p:cNvSpPr txBox="1"/>
            <p:nvPr/>
          </p:nvSpPr>
          <p:spPr>
            <a:xfrm>
              <a:off x="1905292" y="4456162"/>
              <a:ext cx="1512168" cy="430460"/>
            </a:xfrm>
            <a:prstGeom prst="rect">
              <a:avLst/>
            </a:prstGeom>
            <a:noFill/>
          </p:spPr>
          <p:txBody>
            <a:bodyPr wrap="square" rtlCol="0">
              <a:spAutoFit/>
            </a:bodyPr>
            <a:lstStyle/>
            <a:p>
              <a:pPr algn="ctr" defTabSz="685800" eaLnBrk="0" fontAlgn="base" hangingPunct="0">
                <a:lnSpc>
                  <a:spcPct val="140000"/>
                </a:lnSpc>
                <a:spcBef>
                  <a:spcPct val="0"/>
                </a:spcBef>
                <a:spcAft>
                  <a:spcPct val="0"/>
                </a:spcAft>
                <a:defRPr/>
              </a:pPr>
              <a:r>
                <a:rPr lang="en-US" altLang="zh-CN" sz="12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Codebook</a:t>
              </a:r>
              <a:endParaRPr lang="zh-CN" altLang="en-US" sz="12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0" name="组合 29">
            <a:extLst>
              <a:ext uri="{FF2B5EF4-FFF2-40B4-BE49-F238E27FC236}">
                <a16:creationId xmlns:a16="http://schemas.microsoft.com/office/drawing/2014/main" id="{7E6C6448-8A50-D142-E6E8-438D76181FE3}"/>
              </a:ext>
            </a:extLst>
          </p:cNvPr>
          <p:cNvGrpSpPr/>
          <p:nvPr/>
        </p:nvGrpSpPr>
        <p:grpSpPr>
          <a:xfrm>
            <a:off x="1577252" y="3236887"/>
            <a:ext cx="1134126" cy="973340"/>
            <a:chOff x="1908129" y="5097741"/>
            <a:chExt cx="1512168" cy="1297787"/>
          </a:xfrm>
        </p:grpSpPr>
        <p:pic>
          <p:nvPicPr>
            <p:cNvPr id="28" name="图片 27" descr="图示&#10;&#10;低可信度描述已自动生成">
              <a:extLst>
                <a:ext uri="{FF2B5EF4-FFF2-40B4-BE49-F238E27FC236}">
                  <a16:creationId xmlns:a16="http://schemas.microsoft.com/office/drawing/2014/main" id="{EE300724-13AF-8670-EE91-E8CC3CB0527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3086" t="2750" r="12818" b="2750"/>
            <a:stretch/>
          </p:blipFill>
          <p:spPr>
            <a:xfrm>
              <a:off x="2297232" y="5097741"/>
              <a:ext cx="714912" cy="911769"/>
            </a:xfrm>
            <a:prstGeom prst="rect">
              <a:avLst/>
            </a:prstGeom>
          </p:spPr>
        </p:pic>
        <p:sp>
          <p:nvSpPr>
            <p:cNvPr id="29" name="文本框 28">
              <a:extLst>
                <a:ext uri="{FF2B5EF4-FFF2-40B4-BE49-F238E27FC236}">
                  <a16:creationId xmlns:a16="http://schemas.microsoft.com/office/drawing/2014/main" id="{D0F5BB3B-73F6-78E8-8BF1-CDB541AFF6A1}"/>
                </a:ext>
              </a:extLst>
            </p:cNvPr>
            <p:cNvSpPr txBox="1"/>
            <p:nvPr/>
          </p:nvSpPr>
          <p:spPr>
            <a:xfrm>
              <a:off x="1908129" y="5965068"/>
              <a:ext cx="1512168" cy="430460"/>
            </a:xfrm>
            <a:prstGeom prst="rect">
              <a:avLst/>
            </a:prstGeom>
            <a:noFill/>
          </p:spPr>
          <p:txBody>
            <a:bodyPr wrap="square" rtlCol="0">
              <a:spAutoFit/>
            </a:bodyPr>
            <a:lstStyle/>
            <a:p>
              <a:pPr algn="ctr" defTabSz="685800" eaLnBrk="0" fontAlgn="base" hangingPunct="0">
                <a:lnSpc>
                  <a:spcPct val="140000"/>
                </a:lnSpc>
                <a:spcBef>
                  <a:spcPct val="0"/>
                </a:spcBef>
                <a:spcAft>
                  <a:spcPct val="0"/>
                </a:spcAft>
                <a:defRPr/>
              </a:pPr>
              <a:r>
                <a:rPr lang="en-US" altLang="zh-CN" sz="1200" b="1" dirty="0">
                  <a:latin typeface="微软雅黑" panose="020B0503020204020204" pitchFamily="34" charset="-122"/>
                  <a:ea typeface="微软雅黑" panose="020B0503020204020204" pitchFamily="34" charset="-122"/>
                  <a:cs typeface="Times New Roman" panose="02020603050405020304" pitchFamily="18" charset="0"/>
                </a:rPr>
                <a:t>secret</a:t>
              </a:r>
              <a:endParaRPr lang="zh-CN" altLang="en-US" sz="1200" b="1" dirty="0">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7" name="组合 36">
            <a:extLst>
              <a:ext uri="{FF2B5EF4-FFF2-40B4-BE49-F238E27FC236}">
                <a16:creationId xmlns:a16="http://schemas.microsoft.com/office/drawing/2014/main" id="{1A3352F5-C444-F89A-E018-F517295A4018}"/>
              </a:ext>
            </a:extLst>
          </p:cNvPr>
          <p:cNvGrpSpPr/>
          <p:nvPr/>
        </p:nvGrpSpPr>
        <p:grpSpPr>
          <a:xfrm>
            <a:off x="3610575" y="3738012"/>
            <a:ext cx="1055670" cy="1004204"/>
            <a:chOff x="4647317" y="4293095"/>
            <a:chExt cx="1407560" cy="1005964"/>
          </a:xfrm>
        </p:grpSpPr>
        <p:sp>
          <p:nvSpPr>
            <p:cNvPr id="31" name="矩形 30">
              <a:extLst>
                <a:ext uri="{FF2B5EF4-FFF2-40B4-BE49-F238E27FC236}">
                  <a16:creationId xmlns:a16="http://schemas.microsoft.com/office/drawing/2014/main" id="{DFFA55EB-4EB2-F768-3F7A-F174CF119357}"/>
                </a:ext>
              </a:extLst>
            </p:cNvPr>
            <p:cNvSpPr/>
            <p:nvPr/>
          </p:nvSpPr>
          <p:spPr>
            <a:xfrm>
              <a:off x="4647317" y="4293095"/>
              <a:ext cx="1407560" cy="804634"/>
            </a:xfrm>
            <a:prstGeom prst="rect">
              <a:avLst/>
            </a:prstGeom>
            <a:solidFill>
              <a:srgbClr val="ECF7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endParaRPr>
            </a:p>
          </p:txBody>
        </p:sp>
        <p:sp>
          <p:nvSpPr>
            <p:cNvPr id="32" name="文本框 31">
              <a:extLst>
                <a:ext uri="{FF2B5EF4-FFF2-40B4-BE49-F238E27FC236}">
                  <a16:creationId xmlns:a16="http://schemas.microsoft.com/office/drawing/2014/main" id="{7C8FC960-09C3-FA3D-A702-E30CF6935833}"/>
                </a:ext>
              </a:extLst>
            </p:cNvPr>
            <p:cNvSpPr txBox="1"/>
            <p:nvPr/>
          </p:nvSpPr>
          <p:spPr>
            <a:xfrm>
              <a:off x="4673126" y="4344952"/>
              <a:ext cx="1355943" cy="954107"/>
            </a:xfrm>
            <a:prstGeom prst="rect">
              <a:avLst/>
            </a:prstGeom>
            <a:noFill/>
          </p:spPr>
          <p:txBody>
            <a:bodyPr wrap="square" rtlCol="0">
              <a:spAutoFit/>
            </a:bodyPr>
            <a:lstStyle/>
            <a:p>
              <a:pPr algn="ctr">
                <a:spcAft>
                  <a:spcPts val="450"/>
                </a:spcAft>
              </a:pPr>
              <a:r>
                <a:rPr lang="en-US" altLang="zh-CN" sz="1350" b="1" dirty="0">
                  <a:latin typeface="微软雅黑" panose="020B0503020204020204" pitchFamily="34" charset="-122"/>
                  <a:ea typeface="微软雅黑" panose="020B0503020204020204" pitchFamily="34" charset="-122"/>
                </a:rPr>
                <a:t>Replace page or order</a:t>
              </a:r>
              <a:endParaRPr lang="zh-CN" altLang="en-US" sz="1350" b="1" dirty="0">
                <a:latin typeface="微软雅黑" panose="020B0503020204020204" pitchFamily="34" charset="-122"/>
                <a:ea typeface="微软雅黑" panose="020B0503020204020204" pitchFamily="34" charset="-122"/>
              </a:endParaRPr>
            </a:p>
          </p:txBody>
        </p:sp>
      </p:grpSp>
      <p:cxnSp>
        <p:nvCxnSpPr>
          <p:cNvPr id="34" name="直接箭头连接符 33">
            <a:extLst>
              <a:ext uri="{FF2B5EF4-FFF2-40B4-BE49-F238E27FC236}">
                <a16:creationId xmlns:a16="http://schemas.microsoft.com/office/drawing/2014/main" id="{AA355AB1-4D40-77F8-9EE1-C58AA4797FDE}"/>
              </a:ext>
            </a:extLst>
          </p:cNvPr>
          <p:cNvCxnSpPr>
            <a:cxnSpLocks/>
          </p:cNvCxnSpPr>
          <p:nvPr/>
        </p:nvCxnSpPr>
        <p:spPr>
          <a:xfrm>
            <a:off x="2476450" y="3661379"/>
            <a:ext cx="1074950" cy="4097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2FAFB550-EA5F-0803-CFF8-B6829BE13129}"/>
              </a:ext>
            </a:extLst>
          </p:cNvPr>
          <p:cNvCxnSpPr>
            <a:cxnSpLocks/>
          </p:cNvCxnSpPr>
          <p:nvPr/>
        </p:nvCxnSpPr>
        <p:spPr>
          <a:xfrm flipV="1">
            <a:off x="2501924" y="4191484"/>
            <a:ext cx="1049476" cy="506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6" name="组合 45">
            <a:extLst>
              <a:ext uri="{FF2B5EF4-FFF2-40B4-BE49-F238E27FC236}">
                <a16:creationId xmlns:a16="http://schemas.microsoft.com/office/drawing/2014/main" id="{CD8E5401-AEFA-930A-89A1-BF0B9DD85148}"/>
              </a:ext>
            </a:extLst>
          </p:cNvPr>
          <p:cNvGrpSpPr/>
          <p:nvPr/>
        </p:nvGrpSpPr>
        <p:grpSpPr>
          <a:xfrm>
            <a:off x="5413125" y="4260908"/>
            <a:ext cx="1134126" cy="973340"/>
            <a:chOff x="7226196" y="4259129"/>
            <a:chExt cx="1512168" cy="1297787"/>
          </a:xfrm>
        </p:grpSpPr>
        <p:pic>
          <p:nvPicPr>
            <p:cNvPr id="40" name="图片 39" descr="图示&#10;&#10;低可信度描述已自动生成">
              <a:extLst>
                <a:ext uri="{FF2B5EF4-FFF2-40B4-BE49-F238E27FC236}">
                  <a16:creationId xmlns:a16="http://schemas.microsoft.com/office/drawing/2014/main" id="{9408597C-D7FF-5186-02E1-8E26035147C4}"/>
                </a:ext>
              </a:extLst>
            </p:cNvPr>
            <p:cNvPicPr>
              <a:picLocks noChangeAspect="1"/>
            </p:cNvPicPr>
            <p:nvPr/>
          </p:nvPicPr>
          <p:blipFill rotWithShape="1">
            <a:blip r:embed="rId8" cstate="print">
              <a:extLst>
                <a:ext uri="{BEBA8EAE-BF5A-486C-A8C5-ECC9F3942E4B}">
                  <a14:imgProps xmlns:a14="http://schemas.microsoft.com/office/drawing/2010/main">
                    <a14:imgLayer r:embed="rId9">
                      <a14:imgEffect>
                        <a14:artisticGlass/>
                      </a14:imgEffect>
                    </a14:imgLayer>
                  </a14:imgProps>
                </a:ext>
                <a:ext uri="{28A0092B-C50C-407E-A947-70E740481C1C}">
                  <a14:useLocalDpi xmlns:a14="http://schemas.microsoft.com/office/drawing/2010/main" val="0"/>
                </a:ext>
              </a:extLst>
            </a:blip>
            <a:srcRect l="13086" t="2750" r="12818" b="2750"/>
            <a:stretch/>
          </p:blipFill>
          <p:spPr>
            <a:xfrm>
              <a:off x="7615299" y="4259129"/>
              <a:ext cx="714912" cy="911769"/>
            </a:xfrm>
            <a:prstGeom prst="rect">
              <a:avLst/>
            </a:prstGeom>
          </p:spPr>
        </p:pic>
        <p:sp>
          <p:nvSpPr>
            <p:cNvPr id="41" name="文本框 40">
              <a:extLst>
                <a:ext uri="{FF2B5EF4-FFF2-40B4-BE49-F238E27FC236}">
                  <a16:creationId xmlns:a16="http://schemas.microsoft.com/office/drawing/2014/main" id="{89E86282-543B-F78F-AC8F-4C40B969DCB1}"/>
                </a:ext>
              </a:extLst>
            </p:cNvPr>
            <p:cNvSpPr txBox="1"/>
            <p:nvPr/>
          </p:nvSpPr>
          <p:spPr>
            <a:xfrm>
              <a:off x="7226196" y="5126456"/>
              <a:ext cx="1512168" cy="430460"/>
            </a:xfrm>
            <a:prstGeom prst="rect">
              <a:avLst/>
            </a:prstGeom>
            <a:noFill/>
          </p:spPr>
          <p:txBody>
            <a:bodyPr wrap="square" rtlCol="0">
              <a:spAutoFit/>
            </a:bodyPr>
            <a:lstStyle/>
            <a:p>
              <a:pPr algn="ctr" defTabSz="685800" eaLnBrk="0" fontAlgn="base" hangingPunct="0">
                <a:lnSpc>
                  <a:spcPct val="140000"/>
                </a:lnSpc>
                <a:spcBef>
                  <a:spcPct val="0"/>
                </a:spcBef>
                <a:spcAft>
                  <a:spcPct val="0"/>
                </a:spcAft>
                <a:defRPr/>
              </a:pPr>
              <a:r>
                <a:rPr lang="en-US" altLang="zh-CN" sz="1200" b="1" dirty="0">
                  <a:latin typeface="微软雅黑" panose="020B0503020204020204" pitchFamily="34" charset="-122"/>
                  <a:ea typeface="微软雅黑" panose="020B0503020204020204" pitchFamily="34" charset="-122"/>
                  <a:cs typeface="Times New Roman" panose="02020603050405020304" pitchFamily="18" charset="0"/>
                </a:rPr>
                <a:t>ciphertext</a:t>
              </a:r>
              <a:endParaRPr lang="zh-CN" altLang="en-US" sz="1200" b="1" dirty="0">
                <a:latin typeface="微软雅黑" panose="020B0503020204020204" pitchFamily="34" charset="-122"/>
                <a:ea typeface="微软雅黑" panose="020B0503020204020204" pitchFamily="34" charset="-122"/>
                <a:cs typeface="Times New Roman" panose="02020603050405020304" pitchFamily="18" charset="0"/>
              </a:endParaRPr>
            </a:p>
          </p:txBody>
        </p:sp>
      </p:grpSp>
      <p:cxnSp>
        <p:nvCxnSpPr>
          <p:cNvPr id="42" name="直接箭头连接符 41">
            <a:extLst>
              <a:ext uri="{FF2B5EF4-FFF2-40B4-BE49-F238E27FC236}">
                <a16:creationId xmlns:a16="http://schemas.microsoft.com/office/drawing/2014/main" id="{91D679F4-98CC-79C1-5157-84B60FEF98C0}"/>
              </a:ext>
            </a:extLst>
          </p:cNvPr>
          <p:cNvCxnSpPr>
            <a:cxnSpLocks/>
          </p:cNvCxnSpPr>
          <p:nvPr/>
        </p:nvCxnSpPr>
        <p:spPr>
          <a:xfrm>
            <a:off x="4726414" y="4164614"/>
            <a:ext cx="841580" cy="5335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8" name="组合 47">
            <a:extLst>
              <a:ext uri="{FF2B5EF4-FFF2-40B4-BE49-F238E27FC236}">
                <a16:creationId xmlns:a16="http://schemas.microsoft.com/office/drawing/2014/main" id="{A09BCDFC-724A-49D1-7253-709A225D427A}"/>
              </a:ext>
            </a:extLst>
          </p:cNvPr>
          <p:cNvGrpSpPr/>
          <p:nvPr/>
        </p:nvGrpSpPr>
        <p:grpSpPr>
          <a:xfrm>
            <a:off x="5413125" y="3204176"/>
            <a:ext cx="1134126" cy="953128"/>
            <a:chOff x="1905292" y="3615784"/>
            <a:chExt cx="1512168" cy="1270838"/>
          </a:xfrm>
        </p:grpSpPr>
        <p:pic>
          <p:nvPicPr>
            <p:cNvPr id="49" name="图片 48" descr="图片包含 工具箱, 游戏机, 标志, 停止&#10;&#10;描述已自动生成">
              <a:extLst>
                <a:ext uri="{FF2B5EF4-FFF2-40B4-BE49-F238E27FC236}">
                  <a16:creationId xmlns:a16="http://schemas.microsoft.com/office/drawing/2014/main" id="{B83EAA66-3247-BE38-8A67-DD5783C24A3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05116" y="3615784"/>
              <a:ext cx="855370" cy="855370"/>
            </a:xfrm>
            <a:prstGeom prst="rect">
              <a:avLst/>
            </a:prstGeom>
          </p:spPr>
        </p:pic>
        <p:sp>
          <p:nvSpPr>
            <p:cNvPr id="50" name="文本框 49">
              <a:extLst>
                <a:ext uri="{FF2B5EF4-FFF2-40B4-BE49-F238E27FC236}">
                  <a16:creationId xmlns:a16="http://schemas.microsoft.com/office/drawing/2014/main" id="{4A2F2A7C-6582-3E4A-FE42-243C78CBD134}"/>
                </a:ext>
              </a:extLst>
            </p:cNvPr>
            <p:cNvSpPr txBox="1"/>
            <p:nvPr/>
          </p:nvSpPr>
          <p:spPr>
            <a:xfrm>
              <a:off x="1905292" y="4456162"/>
              <a:ext cx="1512168" cy="430460"/>
            </a:xfrm>
            <a:prstGeom prst="rect">
              <a:avLst/>
            </a:prstGeom>
            <a:noFill/>
          </p:spPr>
          <p:txBody>
            <a:bodyPr wrap="square" rtlCol="0">
              <a:spAutoFit/>
            </a:bodyPr>
            <a:lstStyle/>
            <a:p>
              <a:pPr algn="ctr" defTabSz="685800" eaLnBrk="0" fontAlgn="base" hangingPunct="0">
                <a:lnSpc>
                  <a:spcPct val="140000"/>
                </a:lnSpc>
                <a:spcBef>
                  <a:spcPct val="0"/>
                </a:spcBef>
                <a:spcAft>
                  <a:spcPct val="0"/>
                </a:spcAft>
                <a:defRPr/>
              </a:pPr>
              <a:r>
                <a:rPr lang="en-US" altLang="zh-CN" sz="12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Codebook</a:t>
              </a:r>
              <a:endParaRPr lang="zh-CN" altLang="en-US" sz="12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cxnSp>
        <p:nvCxnSpPr>
          <p:cNvPr id="53" name="直接箭头连接符 52">
            <a:extLst>
              <a:ext uri="{FF2B5EF4-FFF2-40B4-BE49-F238E27FC236}">
                <a16:creationId xmlns:a16="http://schemas.microsoft.com/office/drawing/2014/main" id="{F87E4132-9CF0-AC2D-BE73-D3D47317CC8C}"/>
              </a:ext>
            </a:extLst>
          </p:cNvPr>
          <p:cNvCxnSpPr>
            <a:cxnSpLocks/>
          </p:cNvCxnSpPr>
          <p:nvPr/>
        </p:nvCxnSpPr>
        <p:spPr>
          <a:xfrm flipV="1">
            <a:off x="4725421" y="3661379"/>
            <a:ext cx="775364" cy="4259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箭头: 右 54">
            <a:extLst>
              <a:ext uri="{FF2B5EF4-FFF2-40B4-BE49-F238E27FC236}">
                <a16:creationId xmlns:a16="http://schemas.microsoft.com/office/drawing/2014/main" id="{3A3BC489-1A8B-2D9C-B5B9-0289CAC1AC36}"/>
              </a:ext>
            </a:extLst>
          </p:cNvPr>
          <p:cNvSpPr/>
          <p:nvPr/>
        </p:nvSpPr>
        <p:spPr>
          <a:xfrm>
            <a:off x="6546934" y="4059690"/>
            <a:ext cx="624707" cy="195139"/>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57" name="组合 56">
            <a:extLst>
              <a:ext uri="{FF2B5EF4-FFF2-40B4-BE49-F238E27FC236}">
                <a16:creationId xmlns:a16="http://schemas.microsoft.com/office/drawing/2014/main" id="{5258EAB7-3F00-4238-282B-B63649DBE098}"/>
              </a:ext>
            </a:extLst>
          </p:cNvPr>
          <p:cNvGrpSpPr/>
          <p:nvPr/>
        </p:nvGrpSpPr>
        <p:grpSpPr>
          <a:xfrm>
            <a:off x="6987700" y="3765742"/>
            <a:ext cx="1134126" cy="973340"/>
            <a:chOff x="1908129" y="5097741"/>
            <a:chExt cx="1512168" cy="1297787"/>
          </a:xfrm>
        </p:grpSpPr>
        <p:pic>
          <p:nvPicPr>
            <p:cNvPr id="58" name="图片 57" descr="图示&#10;&#10;低可信度描述已自动生成">
              <a:extLst>
                <a:ext uri="{FF2B5EF4-FFF2-40B4-BE49-F238E27FC236}">
                  <a16:creationId xmlns:a16="http://schemas.microsoft.com/office/drawing/2014/main" id="{8821FE7D-1400-195D-F85F-9A51D1E1340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3086" t="2750" r="12818" b="2750"/>
            <a:stretch/>
          </p:blipFill>
          <p:spPr>
            <a:xfrm>
              <a:off x="2297232" y="5097741"/>
              <a:ext cx="714912" cy="911769"/>
            </a:xfrm>
            <a:prstGeom prst="rect">
              <a:avLst/>
            </a:prstGeom>
          </p:spPr>
        </p:pic>
        <p:sp>
          <p:nvSpPr>
            <p:cNvPr id="59" name="文本框 58">
              <a:extLst>
                <a:ext uri="{FF2B5EF4-FFF2-40B4-BE49-F238E27FC236}">
                  <a16:creationId xmlns:a16="http://schemas.microsoft.com/office/drawing/2014/main" id="{D6C60BFA-6B6A-BD4C-A15F-D8D8C80DFBFF}"/>
                </a:ext>
              </a:extLst>
            </p:cNvPr>
            <p:cNvSpPr txBox="1"/>
            <p:nvPr/>
          </p:nvSpPr>
          <p:spPr>
            <a:xfrm>
              <a:off x="1908129" y="5965068"/>
              <a:ext cx="1512168" cy="430460"/>
            </a:xfrm>
            <a:prstGeom prst="rect">
              <a:avLst/>
            </a:prstGeom>
            <a:noFill/>
          </p:spPr>
          <p:txBody>
            <a:bodyPr wrap="square" rtlCol="0">
              <a:spAutoFit/>
            </a:bodyPr>
            <a:lstStyle/>
            <a:p>
              <a:pPr algn="ctr" defTabSz="685800" eaLnBrk="0" fontAlgn="base" hangingPunct="0">
                <a:lnSpc>
                  <a:spcPct val="140000"/>
                </a:lnSpc>
                <a:spcBef>
                  <a:spcPct val="0"/>
                </a:spcBef>
                <a:spcAft>
                  <a:spcPct val="0"/>
                </a:spcAft>
                <a:defRPr/>
              </a:pPr>
              <a:r>
                <a:rPr lang="en-US" altLang="zh-CN" sz="1200" b="1" dirty="0">
                  <a:latin typeface="微软雅黑" panose="020B0503020204020204" pitchFamily="34" charset="-122"/>
                  <a:ea typeface="微软雅黑" panose="020B0503020204020204" pitchFamily="34" charset="-122"/>
                  <a:cs typeface="Times New Roman" panose="02020603050405020304" pitchFamily="18" charset="0"/>
                </a:rPr>
                <a:t>secret</a:t>
              </a:r>
              <a:endParaRPr lang="zh-CN" altLang="en-US" sz="1200" b="1" dirty="0">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3" name="灯片编号占位符 1">
            <a:extLst>
              <a:ext uri="{FF2B5EF4-FFF2-40B4-BE49-F238E27FC236}">
                <a16:creationId xmlns:a16="http://schemas.microsoft.com/office/drawing/2014/main" id="{BDB0AA94-86A8-C586-E10C-06C83E7A04E5}"/>
              </a:ext>
            </a:extLst>
          </p:cNvPr>
          <p:cNvSpPr>
            <a:spLocks noGrp="1" noChangeArrowheads="1"/>
          </p:cNvSpPr>
          <p:nvPr>
            <p:ph type="sldNum" sz="quarter" idx="12"/>
          </p:nvPr>
        </p:nvSpPr>
        <p:spPr bwMode="auto">
          <a:xfrm>
            <a:off x="8473101" y="5722145"/>
            <a:ext cx="737574"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Rockwell" panose="02060603020205020403" pitchFamily="18" charset="0"/>
                <a:ea typeface="方正姚体" panose="02010601030101010101" pitchFamily="2" charset="-122"/>
              </a:defRPr>
            </a:lvl1pPr>
            <a:lvl2pPr marL="557213" indent="-214313">
              <a:spcBef>
                <a:spcPct val="20000"/>
              </a:spcBef>
              <a:buFont typeface="Arial" panose="020B0604020202020204" pitchFamily="34" charset="0"/>
              <a:buChar char="–"/>
              <a:defRPr sz="2100">
                <a:solidFill>
                  <a:schemeClr val="tx1"/>
                </a:solidFill>
                <a:latin typeface="Rockwell" panose="02060603020205020403" pitchFamily="18" charset="0"/>
                <a:ea typeface="方正姚体" panose="02010601030101010101" pitchFamily="2" charset="-122"/>
              </a:defRPr>
            </a:lvl2pPr>
            <a:lvl3pPr marL="857250" indent="-171450">
              <a:spcBef>
                <a:spcPct val="20000"/>
              </a:spcBef>
              <a:buFont typeface="Arial" panose="020B0604020202020204" pitchFamily="34" charset="0"/>
              <a:buChar char="•"/>
              <a:defRPr sz="1800">
                <a:solidFill>
                  <a:schemeClr val="tx1"/>
                </a:solidFill>
                <a:latin typeface="Rockwell" panose="02060603020205020403" pitchFamily="18" charset="0"/>
                <a:ea typeface="方正姚体" panose="02010601030101010101" pitchFamily="2" charset="-122"/>
              </a:defRPr>
            </a:lvl3pPr>
            <a:lvl4pPr marL="1200150" indent="-171450">
              <a:spcBef>
                <a:spcPct val="20000"/>
              </a:spcBef>
              <a:buFont typeface="Arial" panose="020B0604020202020204" pitchFamily="34" charset="0"/>
              <a:buChar char="–"/>
              <a:defRPr sz="1500">
                <a:solidFill>
                  <a:schemeClr val="tx1"/>
                </a:solidFill>
                <a:latin typeface="Rockwell" panose="02060603020205020403" pitchFamily="18" charset="0"/>
                <a:ea typeface="方正姚体" panose="02010601030101010101" pitchFamily="2" charset="-122"/>
              </a:defRPr>
            </a:lvl4pPr>
            <a:lvl5pPr marL="1543050" indent="-171450">
              <a:spcBef>
                <a:spcPct val="20000"/>
              </a:spcBef>
              <a:buFont typeface="Arial" panose="020B0604020202020204" pitchFamily="34" charset="0"/>
              <a:buChar char="»"/>
              <a:defRPr sz="1500">
                <a:solidFill>
                  <a:schemeClr val="tx1"/>
                </a:solidFill>
                <a:latin typeface="Rockwell" panose="02060603020205020403" pitchFamily="18" charset="0"/>
                <a:ea typeface="方正姚体" panose="02010601030101010101" pitchFamily="2" charset="-122"/>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Rockwell" panose="02060603020205020403" pitchFamily="18" charset="0"/>
                <a:ea typeface="方正姚体" panose="02010601030101010101" pitchFamily="2" charset="-122"/>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Rockwell" panose="02060603020205020403" pitchFamily="18" charset="0"/>
                <a:ea typeface="方正姚体" panose="02010601030101010101" pitchFamily="2" charset="-122"/>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Rockwell" panose="02060603020205020403" pitchFamily="18" charset="0"/>
                <a:ea typeface="方正姚体" panose="02010601030101010101" pitchFamily="2" charset="-122"/>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Rockwell" panose="02060603020205020403" pitchFamily="18" charset="0"/>
                <a:ea typeface="方正姚体" panose="02010601030101010101" pitchFamily="2" charset="-122"/>
              </a:defRPr>
            </a:lvl9pPr>
          </a:lstStyle>
          <a:p>
            <a:pPr>
              <a:spcBef>
                <a:spcPct val="0"/>
              </a:spcBef>
              <a:buNone/>
              <a:defRPr/>
            </a:pPr>
            <a:r>
              <a:rPr lang="en-US" altLang="zh-CN" sz="12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2/21</a:t>
            </a:r>
          </a:p>
        </p:txBody>
      </p:sp>
      <p:sp>
        <p:nvSpPr>
          <p:cNvPr id="4" name="Title 1">
            <a:extLst>
              <a:ext uri="{FF2B5EF4-FFF2-40B4-BE49-F238E27FC236}">
                <a16:creationId xmlns:a16="http://schemas.microsoft.com/office/drawing/2014/main" id="{EFE99456-FE8F-9358-4D56-F82D8576803B}"/>
              </a:ext>
            </a:extLst>
          </p:cNvPr>
          <p:cNvSpPr txBox="1">
            <a:spLocks/>
          </p:cNvSpPr>
          <p:nvPr/>
        </p:nvSpPr>
        <p:spPr>
          <a:xfrm>
            <a:off x="457200" y="152400"/>
            <a:ext cx="8229600" cy="1143000"/>
          </a:xfrm>
          <a:prstGeom prst="rect">
            <a:avLst/>
          </a:prstGeom>
        </p:spPr>
        <p:txBody>
          <a:bodyPr>
            <a:normAutofit/>
          </a:bodyPr>
          <a:lstStyle>
            <a:lvl1pPr algn="ctr" defTabSz="457200" rtl="0" eaLnBrk="1" latinLnBrk="0" hangingPunct="1">
              <a:spcBef>
                <a:spcPct val="0"/>
              </a:spcBef>
              <a:buNone/>
              <a:defRPr sz="4400" b="0" i="0" kern="1200" spc="-50" normalizeH="0">
                <a:solidFill>
                  <a:schemeClr val="tx2"/>
                </a:solidFill>
                <a:latin typeface="+mj-lt"/>
                <a:ea typeface="+mj-ea"/>
                <a:cs typeface="Cambria"/>
              </a:defRPr>
            </a:lvl1pPr>
          </a:lstStyle>
          <a:p>
            <a:r>
              <a:rPr lang="en-US"/>
              <a:t>Symmetric Encryption (cont.)</a:t>
            </a:r>
            <a:endParaRPr lang="en-US" dirty="0"/>
          </a:p>
        </p:txBody>
      </p:sp>
    </p:spTree>
    <p:extLst>
      <p:ext uri="{BB962C8B-B14F-4D97-AF65-F5344CB8AC3E}">
        <p14:creationId xmlns:p14="http://schemas.microsoft.com/office/powerpoint/2010/main" val="805663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par>
                                <p:cTn id="8" presetID="14" presetClass="entr" presetSubtype="1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randombar(horizontal)">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randombar(horizontal)">
                                      <p:cBhvr>
                                        <p:cTn id="15" dur="500"/>
                                        <p:tgtEl>
                                          <p:spTgt spid="34"/>
                                        </p:tgtEl>
                                      </p:cBhvr>
                                    </p:animEffect>
                                  </p:childTnLst>
                                </p:cTn>
                              </p:par>
                              <p:par>
                                <p:cTn id="16" presetID="14" presetClass="entr" presetSubtype="10" fill="hold"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randombar(horizontal)">
                                      <p:cBhvr>
                                        <p:cTn id="18" dur="500"/>
                                        <p:tgtEl>
                                          <p:spTgt spid="36"/>
                                        </p:tgtEl>
                                      </p:cBhvr>
                                    </p:animEffect>
                                  </p:childTnLst>
                                </p:cTn>
                              </p:par>
                              <p:par>
                                <p:cTn id="19" presetID="14" presetClass="entr" presetSubtype="1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randombar(horizontal)">
                                      <p:cBhvr>
                                        <p:cTn id="21" dur="500"/>
                                        <p:tgtEl>
                                          <p:spTgt spid="37"/>
                                        </p:tgtEl>
                                      </p:cBhvr>
                                    </p:animEffect>
                                  </p:childTnLst>
                                </p:cTn>
                              </p:par>
                              <p:par>
                                <p:cTn id="22" presetID="14" presetClass="entr" presetSubtype="10" fill="hold"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randombar(horizontal)">
                                      <p:cBhvr>
                                        <p:cTn id="24" dur="500"/>
                                        <p:tgtEl>
                                          <p:spTgt spid="42"/>
                                        </p:tgtEl>
                                      </p:cBhvr>
                                    </p:animEffect>
                                  </p:childTnLst>
                                </p:cTn>
                              </p:par>
                              <p:par>
                                <p:cTn id="25" presetID="14" presetClass="entr" presetSubtype="1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randombar(horizontal)">
                                      <p:cBhvr>
                                        <p:cTn id="27" dur="500"/>
                                        <p:tgtEl>
                                          <p:spTgt spid="46"/>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randombar(horizontal)">
                                      <p:cBhvr>
                                        <p:cTn id="32" dur="500"/>
                                        <p:tgtEl>
                                          <p:spTgt spid="53"/>
                                        </p:tgtEl>
                                      </p:cBhvr>
                                    </p:animEffect>
                                  </p:childTnLst>
                                </p:cTn>
                              </p:par>
                              <p:par>
                                <p:cTn id="33" presetID="14" presetClass="entr" presetSubtype="1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randombar(horizontal)">
                                      <p:cBhvr>
                                        <p:cTn id="35" dur="500"/>
                                        <p:tgtEl>
                                          <p:spTgt spid="48"/>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randombar(horizontal)">
                                      <p:cBhvr>
                                        <p:cTn id="38" dur="500"/>
                                        <p:tgtEl>
                                          <p:spTgt spid="55"/>
                                        </p:tgtEl>
                                      </p:cBhvr>
                                    </p:animEffect>
                                  </p:childTnLst>
                                </p:cTn>
                              </p:par>
                              <p:par>
                                <p:cTn id="39" presetID="14" presetClass="entr" presetSubtype="10" fill="hold" nodeType="with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randombar(horizontal)">
                                      <p:cBhvr>
                                        <p:cTn id="4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1">
            <a:extLst>
              <a:ext uri="{FF2B5EF4-FFF2-40B4-BE49-F238E27FC236}">
                <a16:creationId xmlns:a16="http://schemas.microsoft.com/office/drawing/2014/main" id="{BDB0AA94-86A8-C586-E10C-06C83E7A04E5}"/>
              </a:ext>
            </a:extLst>
          </p:cNvPr>
          <p:cNvSpPr>
            <a:spLocks noGrp="1" noChangeArrowheads="1"/>
          </p:cNvSpPr>
          <p:nvPr>
            <p:ph type="sldNum" sz="quarter" idx="12"/>
          </p:nvPr>
        </p:nvSpPr>
        <p:spPr bwMode="auto">
          <a:xfrm>
            <a:off x="8473101" y="5722145"/>
            <a:ext cx="737574"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Rockwell" panose="02060603020205020403" pitchFamily="18" charset="0"/>
                <a:ea typeface="方正姚体" panose="02010601030101010101" pitchFamily="2" charset="-122"/>
              </a:defRPr>
            </a:lvl1pPr>
            <a:lvl2pPr marL="557213" indent="-214313">
              <a:spcBef>
                <a:spcPct val="20000"/>
              </a:spcBef>
              <a:buFont typeface="Arial" panose="020B0604020202020204" pitchFamily="34" charset="0"/>
              <a:buChar char="–"/>
              <a:defRPr sz="2100">
                <a:solidFill>
                  <a:schemeClr val="tx1"/>
                </a:solidFill>
                <a:latin typeface="Rockwell" panose="02060603020205020403" pitchFamily="18" charset="0"/>
                <a:ea typeface="方正姚体" panose="02010601030101010101" pitchFamily="2" charset="-122"/>
              </a:defRPr>
            </a:lvl2pPr>
            <a:lvl3pPr marL="857250" indent="-171450">
              <a:spcBef>
                <a:spcPct val="20000"/>
              </a:spcBef>
              <a:buFont typeface="Arial" panose="020B0604020202020204" pitchFamily="34" charset="0"/>
              <a:buChar char="•"/>
              <a:defRPr sz="1800">
                <a:solidFill>
                  <a:schemeClr val="tx1"/>
                </a:solidFill>
                <a:latin typeface="Rockwell" panose="02060603020205020403" pitchFamily="18" charset="0"/>
                <a:ea typeface="方正姚体" panose="02010601030101010101" pitchFamily="2" charset="-122"/>
              </a:defRPr>
            </a:lvl3pPr>
            <a:lvl4pPr marL="1200150" indent="-171450">
              <a:spcBef>
                <a:spcPct val="20000"/>
              </a:spcBef>
              <a:buFont typeface="Arial" panose="020B0604020202020204" pitchFamily="34" charset="0"/>
              <a:buChar char="–"/>
              <a:defRPr sz="1500">
                <a:solidFill>
                  <a:schemeClr val="tx1"/>
                </a:solidFill>
                <a:latin typeface="Rockwell" panose="02060603020205020403" pitchFamily="18" charset="0"/>
                <a:ea typeface="方正姚体" panose="02010601030101010101" pitchFamily="2" charset="-122"/>
              </a:defRPr>
            </a:lvl4pPr>
            <a:lvl5pPr marL="1543050" indent="-171450">
              <a:spcBef>
                <a:spcPct val="20000"/>
              </a:spcBef>
              <a:buFont typeface="Arial" panose="020B0604020202020204" pitchFamily="34" charset="0"/>
              <a:buChar char="»"/>
              <a:defRPr sz="1500">
                <a:solidFill>
                  <a:schemeClr val="tx1"/>
                </a:solidFill>
                <a:latin typeface="Rockwell" panose="02060603020205020403" pitchFamily="18" charset="0"/>
                <a:ea typeface="方正姚体" panose="02010601030101010101" pitchFamily="2" charset="-122"/>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Rockwell" panose="02060603020205020403" pitchFamily="18" charset="0"/>
                <a:ea typeface="方正姚体" panose="02010601030101010101" pitchFamily="2" charset="-122"/>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Rockwell" panose="02060603020205020403" pitchFamily="18" charset="0"/>
                <a:ea typeface="方正姚体" panose="02010601030101010101" pitchFamily="2" charset="-122"/>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Rockwell" panose="02060603020205020403" pitchFamily="18" charset="0"/>
                <a:ea typeface="方正姚体" panose="02010601030101010101" pitchFamily="2" charset="-122"/>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Rockwell" panose="02060603020205020403" pitchFamily="18" charset="0"/>
                <a:ea typeface="方正姚体" panose="02010601030101010101" pitchFamily="2" charset="-122"/>
              </a:defRPr>
            </a:lvl9pPr>
          </a:lstStyle>
          <a:p>
            <a:pPr>
              <a:spcBef>
                <a:spcPct val="0"/>
              </a:spcBef>
              <a:buNone/>
              <a:defRPr/>
            </a:pPr>
            <a:r>
              <a:rPr lang="en-US" altLang="zh-CN" sz="12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2/21</a:t>
            </a:r>
          </a:p>
        </p:txBody>
      </p:sp>
      <p:sp>
        <p:nvSpPr>
          <p:cNvPr id="4" name="Title 1">
            <a:extLst>
              <a:ext uri="{FF2B5EF4-FFF2-40B4-BE49-F238E27FC236}">
                <a16:creationId xmlns:a16="http://schemas.microsoft.com/office/drawing/2014/main" id="{EFE99456-FE8F-9358-4D56-F82D8576803B}"/>
              </a:ext>
            </a:extLst>
          </p:cNvPr>
          <p:cNvSpPr txBox="1">
            <a:spLocks/>
          </p:cNvSpPr>
          <p:nvPr/>
        </p:nvSpPr>
        <p:spPr>
          <a:xfrm>
            <a:off x="457200" y="152400"/>
            <a:ext cx="8229600" cy="1143000"/>
          </a:xfrm>
          <a:prstGeom prst="rect">
            <a:avLst/>
          </a:prstGeom>
        </p:spPr>
        <p:txBody>
          <a:bodyPr>
            <a:normAutofit/>
          </a:bodyPr>
          <a:lstStyle>
            <a:lvl1pPr algn="ctr" defTabSz="457200" rtl="0" eaLnBrk="1" latinLnBrk="0" hangingPunct="1">
              <a:spcBef>
                <a:spcPct val="0"/>
              </a:spcBef>
              <a:buNone/>
              <a:defRPr sz="4400" b="0" i="0" kern="1200" spc="-50" normalizeH="0">
                <a:solidFill>
                  <a:schemeClr val="tx2"/>
                </a:solidFill>
                <a:latin typeface="+mj-lt"/>
                <a:ea typeface="+mj-ea"/>
                <a:cs typeface="Cambria"/>
              </a:defRPr>
            </a:lvl1pPr>
          </a:lstStyle>
          <a:p>
            <a:r>
              <a:rPr lang="en-US"/>
              <a:t>Symmetric Encryption (cont.)</a:t>
            </a:r>
            <a:endParaRPr lang="en-US" dirty="0"/>
          </a:p>
        </p:txBody>
      </p:sp>
      <p:pic>
        <p:nvPicPr>
          <p:cNvPr id="7" name="图片 6" descr="图形用户界面, 应用程序&#10;&#10;描述已自动生成">
            <a:extLst>
              <a:ext uri="{FF2B5EF4-FFF2-40B4-BE49-F238E27FC236}">
                <a16:creationId xmlns:a16="http://schemas.microsoft.com/office/drawing/2014/main" id="{6DD5F183-1D36-9AF3-B8DE-73CC2E7B9C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1370735"/>
            <a:ext cx="5544616" cy="5042135"/>
          </a:xfrm>
          <a:prstGeom prst="rect">
            <a:avLst/>
          </a:prstGeom>
        </p:spPr>
      </p:pic>
    </p:spTree>
    <p:extLst>
      <p:ext uri="{BB962C8B-B14F-4D97-AF65-F5344CB8AC3E}">
        <p14:creationId xmlns:p14="http://schemas.microsoft.com/office/powerpoint/2010/main" val="3250411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799"/>
          </a:xfrm>
        </p:spPr>
        <p:txBody>
          <a:bodyPr>
            <a:normAutofit fontScale="90000"/>
          </a:bodyPr>
          <a:lstStyle/>
          <a:p>
            <a:r>
              <a:rPr lang="en-US" dirty="0"/>
              <a:t>Symmetric Encryption (cont.)</a:t>
            </a:r>
          </a:p>
        </p:txBody>
      </p:sp>
      <p:sp>
        <p:nvSpPr>
          <p:cNvPr id="17" name="Content Placeholder 2">
            <a:extLst>
              <a:ext uri="{FF2B5EF4-FFF2-40B4-BE49-F238E27FC236}">
                <a16:creationId xmlns:a16="http://schemas.microsoft.com/office/drawing/2014/main" id="{01B41A01-3494-4FFC-BEAD-A47839914D80}"/>
              </a:ext>
            </a:extLst>
          </p:cNvPr>
          <p:cNvSpPr>
            <a:spLocks noGrp="1"/>
          </p:cNvSpPr>
          <p:nvPr>
            <p:ph idx="1"/>
          </p:nvPr>
        </p:nvSpPr>
        <p:spPr>
          <a:xfrm>
            <a:off x="447261" y="1066799"/>
            <a:ext cx="8229600" cy="4419601"/>
          </a:xfrm>
        </p:spPr>
        <p:txBody>
          <a:bodyPr>
            <a:normAutofit/>
          </a:bodyPr>
          <a:lstStyle/>
          <a:p>
            <a:r>
              <a:rPr lang="en-US" sz="2400" dirty="0">
                <a:latin typeface="Constantia"/>
                <a:cs typeface="Constantia"/>
              </a:rPr>
              <a:t>Symmetric-key cryptography </a:t>
            </a:r>
          </a:p>
          <a:p>
            <a:pPr lvl="1"/>
            <a:r>
              <a:rPr lang="en-US" sz="2000" dirty="0">
                <a:latin typeface="Constantia"/>
                <a:cs typeface="Constantia"/>
              </a:rPr>
              <a:t>Uses </a:t>
            </a:r>
            <a:r>
              <a:rPr lang="en-US" sz="2000" b="1" dirty="0">
                <a:solidFill>
                  <a:srgbClr val="0000FF"/>
                </a:solidFill>
                <a:latin typeface="Constantia"/>
                <a:cs typeface="Constantia"/>
              </a:rPr>
              <a:t>same</a:t>
            </a:r>
            <a:r>
              <a:rPr lang="en-US" sz="2000" dirty="0">
                <a:latin typeface="Constantia"/>
                <a:cs typeface="Constantia"/>
              </a:rPr>
              <a:t> secret key for encryption and decryption</a:t>
            </a:r>
          </a:p>
          <a:p>
            <a:r>
              <a:rPr lang="en-US" sz="2400" dirty="0">
                <a:latin typeface="Constantia"/>
                <a:cs typeface="Constantia"/>
              </a:rPr>
              <a:t>Effective in </a:t>
            </a:r>
            <a:r>
              <a:rPr lang="en-US" sz="2400" dirty="0">
                <a:solidFill>
                  <a:srgbClr val="0000FF"/>
                </a:solidFill>
                <a:latin typeface="Constantia"/>
                <a:cs typeface="Constantia"/>
              </a:rPr>
              <a:t>Small </a:t>
            </a:r>
            <a:r>
              <a:rPr lang="en-US" sz="2400" dirty="0">
                <a:latin typeface="Constantia"/>
                <a:cs typeface="Constantia"/>
              </a:rPr>
              <a:t>networks!</a:t>
            </a:r>
          </a:p>
          <a:p>
            <a:r>
              <a:rPr lang="en-US" altLang="zh-CN" sz="2400" dirty="0"/>
              <a:t>Smaller in size! </a:t>
            </a:r>
          </a:p>
          <a:p>
            <a:r>
              <a:rPr lang="en-US" sz="2400" dirty="0">
                <a:latin typeface="Constantia"/>
                <a:cs typeface="Constantia"/>
              </a:rPr>
              <a:t>Fast speed and small computation cost in encryption and decryption!</a:t>
            </a:r>
          </a:p>
          <a:p>
            <a:r>
              <a:rPr lang="en-US" sz="2400" dirty="0">
                <a:latin typeface="Constantia"/>
                <a:cs typeface="Constantia"/>
              </a:rPr>
              <a:t>Authentication is naturally protected! </a:t>
            </a:r>
            <a:r>
              <a:rPr lang="en-US" sz="2400" dirty="0">
                <a:solidFill>
                  <a:srgbClr val="FF0000"/>
                </a:solidFill>
                <a:latin typeface="Constantia"/>
                <a:cs typeface="Constantia"/>
              </a:rPr>
              <a:t>Why?</a:t>
            </a:r>
          </a:p>
          <a:p>
            <a:endParaRPr lang="en-US" sz="2400" dirty="0">
              <a:latin typeface="Constantia"/>
              <a:cs typeface="Constantia"/>
            </a:endParaRPr>
          </a:p>
          <a:p>
            <a:endParaRPr lang="en-US" sz="2400" dirty="0">
              <a:latin typeface="Constantia"/>
              <a:cs typeface="Constantia"/>
            </a:endParaRPr>
          </a:p>
        </p:txBody>
      </p:sp>
      <p:pic>
        <p:nvPicPr>
          <p:cNvPr id="56" name="Picture 52" descr="carl">
            <a:extLst>
              <a:ext uri="{FF2B5EF4-FFF2-40B4-BE49-F238E27FC236}">
                <a16:creationId xmlns:a16="http://schemas.microsoft.com/office/drawing/2014/main" id="{178DC1F2-9936-476C-9F1E-4582453DAC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5334000"/>
            <a:ext cx="1292225"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53" descr="sarah">
            <a:extLst>
              <a:ext uri="{FF2B5EF4-FFF2-40B4-BE49-F238E27FC236}">
                <a16:creationId xmlns:a16="http://schemas.microsoft.com/office/drawing/2014/main" id="{F7E282D3-8101-445A-9231-17BB3BD579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2200" y="5410200"/>
            <a:ext cx="12446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Line 54">
            <a:extLst>
              <a:ext uri="{FF2B5EF4-FFF2-40B4-BE49-F238E27FC236}">
                <a16:creationId xmlns:a16="http://schemas.microsoft.com/office/drawing/2014/main" id="{86BAD843-17F0-43C4-B6D9-D2AEBE28FB33}"/>
              </a:ext>
            </a:extLst>
          </p:cNvPr>
          <p:cNvSpPr>
            <a:spLocks noChangeShapeType="1"/>
          </p:cNvSpPr>
          <p:nvPr/>
        </p:nvSpPr>
        <p:spPr bwMode="auto">
          <a:xfrm>
            <a:off x="1651000" y="6324600"/>
            <a:ext cx="5638800" cy="0"/>
          </a:xfrm>
          <a:prstGeom prst="line">
            <a:avLst/>
          </a:prstGeom>
          <a:noFill/>
          <a:ln w="889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Verdana" panose="020B0604030504040204" pitchFamily="34" charset="0"/>
              <a:ea typeface="ＭＳ Ｐゴシック" panose="020B0600070205080204" pitchFamily="34" charset="-128"/>
            </a:endParaRPr>
          </a:p>
        </p:txBody>
      </p:sp>
      <p:pic>
        <p:nvPicPr>
          <p:cNvPr id="59" name="Picture 74" descr="file">
            <a:extLst>
              <a:ext uri="{FF2B5EF4-FFF2-40B4-BE49-F238E27FC236}">
                <a16:creationId xmlns:a16="http://schemas.microsoft.com/office/drawing/2014/main" id="{CAC72270-65C0-445E-BCE1-0424DBD662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1000" y="51816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0" name="Group 81">
            <a:extLst>
              <a:ext uri="{FF2B5EF4-FFF2-40B4-BE49-F238E27FC236}">
                <a16:creationId xmlns:a16="http://schemas.microsoft.com/office/drawing/2014/main" id="{624F30CD-6F2A-4BC0-9277-61E6A7C5BE03}"/>
              </a:ext>
            </a:extLst>
          </p:cNvPr>
          <p:cNvGrpSpPr>
            <a:grpSpLocks/>
          </p:cNvGrpSpPr>
          <p:nvPr/>
        </p:nvGrpSpPr>
        <p:grpSpPr bwMode="auto">
          <a:xfrm>
            <a:off x="1574800" y="5029200"/>
            <a:ext cx="685800" cy="711200"/>
            <a:chOff x="1776" y="1824"/>
            <a:chExt cx="432" cy="448"/>
          </a:xfrm>
        </p:grpSpPr>
        <p:grpSp>
          <p:nvGrpSpPr>
            <p:cNvPr id="61" name="Group 66">
              <a:extLst>
                <a:ext uri="{FF2B5EF4-FFF2-40B4-BE49-F238E27FC236}">
                  <a16:creationId xmlns:a16="http://schemas.microsoft.com/office/drawing/2014/main" id="{33380C99-1A9D-409E-896F-41A0CCEDE9FC}"/>
                </a:ext>
              </a:extLst>
            </p:cNvPr>
            <p:cNvGrpSpPr>
              <a:grpSpLocks/>
            </p:cNvGrpSpPr>
            <p:nvPr/>
          </p:nvGrpSpPr>
          <p:grpSpPr bwMode="auto">
            <a:xfrm>
              <a:off x="1776" y="1824"/>
              <a:ext cx="432" cy="432"/>
              <a:chOff x="1680" y="1824"/>
              <a:chExt cx="432" cy="432"/>
            </a:xfrm>
          </p:grpSpPr>
          <p:pic>
            <p:nvPicPr>
              <p:cNvPr id="63" name="Picture 67" descr="lock">
                <a:extLst>
                  <a:ext uri="{FF2B5EF4-FFF2-40B4-BE49-F238E27FC236}">
                    <a16:creationId xmlns:a16="http://schemas.microsoft.com/office/drawing/2014/main" id="{0E1B79EE-14D1-45D4-8A49-2A442C3C8C6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0" y="1824"/>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68" descr="sarah">
                <a:extLst>
                  <a:ext uri="{FF2B5EF4-FFF2-40B4-BE49-F238E27FC236}">
                    <a16:creationId xmlns:a16="http://schemas.microsoft.com/office/drawing/2014/main" id="{BD5B9AB4-9ADA-4DA4-BFD3-4948919009D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72" y="2016"/>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2" name="Picture 78" descr="carl">
              <a:extLst>
                <a:ext uri="{FF2B5EF4-FFF2-40B4-BE49-F238E27FC236}">
                  <a16:creationId xmlns:a16="http://schemas.microsoft.com/office/drawing/2014/main" id="{E676FC59-4EFF-43A8-907F-3405FACCA95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24" y="2016"/>
              <a:ext cx="251"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5" name="Group 83">
            <a:extLst>
              <a:ext uri="{FF2B5EF4-FFF2-40B4-BE49-F238E27FC236}">
                <a16:creationId xmlns:a16="http://schemas.microsoft.com/office/drawing/2014/main" id="{E485B32A-8B22-40AB-AD74-899B17D960D7}"/>
              </a:ext>
            </a:extLst>
          </p:cNvPr>
          <p:cNvGrpSpPr>
            <a:grpSpLocks/>
          </p:cNvGrpSpPr>
          <p:nvPr/>
        </p:nvGrpSpPr>
        <p:grpSpPr bwMode="auto">
          <a:xfrm>
            <a:off x="3403600" y="4038600"/>
            <a:ext cx="1524000" cy="915988"/>
            <a:chOff x="2592" y="1584"/>
            <a:chExt cx="1229" cy="625"/>
          </a:xfrm>
        </p:grpSpPr>
        <p:grpSp>
          <p:nvGrpSpPr>
            <p:cNvPr id="66" name="Group 84">
              <a:extLst>
                <a:ext uri="{FF2B5EF4-FFF2-40B4-BE49-F238E27FC236}">
                  <a16:creationId xmlns:a16="http://schemas.microsoft.com/office/drawing/2014/main" id="{E12FB772-5CA8-4A5B-8848-9CBDED785AB1}"/>
                </a:ext>
              </a:extLst>
            </p:cNvPr>
            <p:cNvGrpSpPr>
              <a:grpSpLocks/>
            </p:cNvGrpSpPr>
            <p:nvPr/>
          </p:nvGrpSpPr>
          <p:grpSpPr bwMode="auto">
            <a:xfrm>
              <a:off x="2592" y="1584"/>
              <a:ext cx="1229" cy="625"/>
              <a:chOff x="4030" y="1540"/>
              <a:chExt cx="1229" cy="625"/>
            </a:xfrm>
          </p:grpSpPr>
          <p:pic>
            <p:nvPicPr>
              <p:cNvPr id="69" name="Picture 85" descr="j0085338">
                <a:extLst>
                  <a:ext uri="{FF2B5EF4-FFF2-40B4-BE49-F238E27FC236}">
                    <a16:creationId xmlns:a16="http://schemas.microsoft.com/office/drawing/2014/main" id="{04C23415-4132-4E5E-A250-548ECC10A4E8}"/>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433" y="1541"/>
                <a:ext cx="82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Text Box 86">
                <a:extLst>
                  <a:ext uri="{FF2B5EF4-FFF2-40B4-BE49-F238E27FC236}">
                    <a16:creationId xmlns:a16="http://schemas.microsoft.com/office/drawing/2014/main" id="{6F1D1F3E-F793-4DF1-8208-5EEE8310951A}"/>
                  </a:ext>
                </a:extLst>
              </p:cNvPr>
              <p:cNvSpPr txBox="1">
                <a:spLocks noChangeArrowheads="1"/>
              </p:cNvSpPr>
              <p:nvPr/>
            </p:nvSpPr>
            <p:spPr bwMode="auto">
              <a:xfrm>
                <a:off x="4030" y="1540"/>
                <a:ext cx="815"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742950" indent="-285750">
                  <a:defRPr sz="2400">
                    <a:solidFill>
                      <a:schemeClr val="tx1"/>
                    </a:solidFill>
                    <a:latin typeface="Verdana" panose="020B0604030504040204" pitchFamily="34" charset="0"/>
                    <a:ea typeface="ＭＳ Ｐゴシック" panose="020B0600070205080204" pitchFamily="34" charset="-128"/>
                  </a:defRPr>
                </a:lvl2pPr>
                <a:lvl3pPr marL="1143000" indent="-228600">
                  <a:defRPr sz="2400">
                    <a:solidFill>
                      <a:schemeClr val="tx1"/>
                    </a:solidFill>
                    <a:latin typeface="Verdana" panose="020B0604030504040204" pitchFamily="34" charset="0"/>
                    <a:ea typeface="ＭＳ Ｐゴシック" panose="020B0600070205080204" pitchFamily="34" charset="-128"/>
                  </a:defRPr>
                </a:lvl3pPr>
                <a:lvl4pPr marL="1600200" indent="-228600">
                  <a:defRPr sz="2400">
                    <a:solidFill>
                      <a:schemeClr val="tx1"/>
                    </a:solidFill>
                    <a:latin typeface="Verdana" panose="020B0604030504040204" pitchFamily="34" charset="0"/>
                    <a:ea typeface="ＭＳ Ｐゴシック" panose="020B0600070205080204" pitchFamily="34" charset="-128"/>
                  </a:defRPr>
                </a:lvl4pPr>
                <a:lvl5pPr marL="2057400" indent="-228600">
                  <a:defRPr sz="24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defTabSz="914400" eaLnBrk="0" fontAlgn="base" hangingPunct="0">
                  <a:spcBef>
                    <a:spcPct val="50000"/>
                  </a:spcBef>
                  <a:spcAft>
                    <a:spcPct val="0"/>
                  </a:spcAft>
                </a:pPr>
                <a:r>
                  <a:rPr lang="en-US" altLang="zh-CN" sz="2800" dirty="0">
                    <a:solidFill>
                      <a:srgbClr val="000000"/>
                    </a:solidFill>
                    <a:latin typeface="Constantia" panose="02030602050306030303" pitchFamily="18" charset="0"/>
                  </a:rPr>
                  <a:t>SK</a:t>
                </a:r>
              </a:p>
            </p:txBody>
          </p:sp>
        </p:grpSp>
        <p:pic>
          <p:nvPicPr>
            <p:cNvPr id="67" name="Picture 87" descr="sarah">
              <a:extLst>
                <a:ext uri="{FF2B5EF4-FFF2-40B4-BE49-F238E27FC236}">
                  <a16:creationId xmlns:a16="http://schemas.microsoft.com/office/drawing/2014/main" id="{03DBD5CF-5144-48F9-A32F-4F8C2ADF9565}"/>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12" y="187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Picture 88" descr="carl">
              <a:extLst>
                <a:ext uri="{FF2B5EF4-FFF2-40B4-BE49-F238E27FC236}">
                  <a16:creationId xmlns:a16="http://schemas.microsoft.com/office/drawing/2014/main" id="{8C23D0CC-8F8F-4839-AA22-E4362D5812B7}"/>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120" y="1872"/>
              <a:ext cx="29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 name="Group 89">
            <a:extLst>
              <a:ext uri="{FF2B5EF4-FFF2-40B4-BE49-F238E27FC236}">
                <a16:creationId xmlns:a16="http://schemas.microsoft.com/office/drawing/2014/main" id="{009DC78A-34CA-4D17-9CFB-5353B521C50B}"/>
              </a:ext>
            </a:extLst>
          </p:cNvPr>
          <p:cNvGrpSpPr>
            <a:grpSpLocks/>
          </p:cNvGrpSpPr>
          <p:nvPr/>
        </p:nvGrpSpPr>
        <p:grpSpPr bwMode="auto">
          <a:xfrm>
            <a:off x="4394200" y="4038600"/>
            <a:ext cx="1524000" cy="915988"/>
            <a:chOff x="2592" y="1584"/>
            <a:chExt cx="1229" cy="625"/>
          </a:xfrm>
        </p:grpSpPr>
        <p:grpSp>
          <p:nvGrpSpPr>
            <p:cNvPr id="72" name="Group 90">
              <a:extLst>
                <a:ext uri="{FF2B5EF4-FFF2-40B4-BE49-F238E27FC236}">
                  <a16:creationId xmlns:a16="http://schemas.microsoft.com/office/drawing/2014/main" id="{6FA3921D-10D0-4687-8AEE-7C4A4F6408FC}"/>
                </a:ext>
              </a:extLst>
            </p:cNvPr>
            <p:cNvGrpSpPr>
              <a:grpSpLocks/>
            </p:cNvGrpSpPr>
            <p:nvPr/>
          </p:nvGrpSpPr>
          <p:grpSpPr bwMode="auto">
            <a:xfrm>
              <a:off x="2592" y="1584"/>
              <a:ext cx="1229" cy="625"/>
              <a:chOff x="4030" y="1540"/>
              <a:chExt cx="1229" cy="625"/>
            </a:xfrm>
          </p:grpSpPr>
          <p:pic>
            <p:nvPicPr>
              <p:cNvPr id="75" name="Picture 91" descr="j0085338">
                <a:extLst>
                  <a:ext uri="{FF2B5EF4-FFF2-40B4-BE49-F238E27FC236}">
                    <a16:creationId xmlns:a16="http://schemas.microsoft.com/office/drawing/2014/main" id="{BC5C2E6A-B70B-461E-8E6F-D964A14B2073}"/>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433" y="1541"/>
                <a:ext cx="82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Text Box 92">
                <a:extLst>
                  <a:ext uri="{FF2B5EF4-FFF2-40B4-BE49-F238E27FC236}">
                    <a16:creationId xmlns:a16="http://schemas.microsoft.com/office/drawing/2014/main" id="{B25554B7-BA80-4555-9293-F283B9433B7F}"/>
                  </a:ext>
                </a:extLst>
              </p:cNvPr>
              <p:cNvSpPr txBox="1">
                <a:spLocks noChangeArrowheads="1"/>
              </p:cNvSpPr>
              <p:nvPr/>
            </p:nvSpPr>
            <p:spPr bwMode="auto">
              <a:xfrm>
                <a:off x="4030" y="1540"/>
                <a:ext cx="815"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742950" indent="-285750">
                  <a:defRPr sz="2400">
                    <a:solidFill>
                      <a:schemeClr val="tx1"/>
                    </a:solidFill>
                    <a:latin typeface="Verdana" panose="020B0604030504040204" pitchFamily="34" charset="0"/>
                    <a:ea typeface="ＭＳ Ｐゴシック" panose="020B0600070205080204" pitchFamily="34" charset="-128"/>
                  </a:defRPr>
                </a:lvl2pPr>
                <a:lvl3pPr marL="1143000" indent="-228600">
                  <a:defRPr sz="2400">
                    <a:solidFill>
                      <a:schemeClr val="tx1"/>
                    </a:solidFill>
                    <a:latin typeface="Verdana" panose="020B0604030504040204" pitchFamily="34" charset="0"/>
                    <a:ea typeface="ＭＳ Ｐゴシック" panose="020B0600070205080204" pitchFamily="34" charset="-128"/>
                  </a:defRPr>
                </a:lvl3pPr>
                <a:lvl4pPr marL="1600200" indent="-228600">
                  <a:defRPr sz="2400">
                    <a:solidFill>
                      <a:schemeClr val="tx1"/>
                    </a:solidFill>
                    <a:latin typeface="Verdana" panose="020B0604030504040204" pitchFamily="34" charset="0"/>
                    <a:ea typeface="ＭＳ Ｐゴシック" panose="020B0600070205080204" pitchFamily="34" charset="-128"/>
                  </a:defRPr>
                </a:lvl4pPr>
                <a:lvl5pPr marL="2057400" indent="-228600">
                  <a:defRPr sz="24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defTabSz="914400" eaLnBrk="0" fontAlgn="base" hangingPunct="0">
                  <a:spcBef>
                    <a:spcPct val="50000"/>
                  </a:spcBef>
                  <a:spcAft>
                    <a:spcPct val="0"/>
                  </a:spcAft>
                </a:pPr>
                <a:r>
                  <a:rPr lang="en-US" altLang="zh-CN" sz="2800" dirty="0">
                    <a:solidFill>
                      <a:srgbClr val="000000"/>
                    </a:solidFill>
                    <a:latin typeface="Constantia" panose="02030602050306030303" pitchFamily="18" charset="0"/>
                  </a:rPr>
                  <a:t>SK</a:t>
                </a:r>
              </a:p>
            </p:txBody>
          </p:sp>
        </p:grpSp>
        <p:pic>
          <p:nvPicPr>
            <p:cNvPr id="73" name="Picture 93" descr="sarah">
              <a:extLst>
                <a:ext uri="{FF2B5EF4-FFF2-40B4-BE49-F238E27FC236}">
                  <a16:creationId xmlns:a16="http://schemas.microsoft.com/office/drawing/2014/main" id="{BDA0D3C6-649C-4ABB-AC84-9E24FC3BB484}"/>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12" y="187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94" descr="carl">
              <a:extLst>
                <a:ext uri="{FF2B5EF4-FFF2-40B4-BE49-F238E27FC236}">
                  <a16:creationId xmlns:a16="http://schemas.microsoft.com/office/drawing/2014/main" id="{91A0FADB-31D9-4AE8-B863-00AF8D8832B3}"/>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120" y="1872"/>
              <a:ext cx="29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文本框 3">
            <a:extLst>
              <a:ext uri="{FF2B5EF4-FFF2-40B4-BE49-F238E27FC236}">
                <a16:creationId xmlns:a16="http://schemas.microsoft.com/office/drawing/2014/main" id="{FF811D75-C28B-457E-939A-A5E8E809BE5E}"/>
              </a:ext>
            </a:extLst>
          </p:cNvPr>
          <p:cNvSpPr txBox="1"/>
          <p:nvPr/>
        </p:nvSpPr>
        <p:spPr>
          <a:xfrm>
            <a:off x="6664145" y="2120903"/>
            <a:ext cx="2002777" cy="761998"/>
          </a:xfrm>
          <a:prstGeom prst="rect">
            <a:avLst/>
          </a:prstGeom>
        </p:spPr>
        <p:txBody>
          <a:bodyPr vert="horz" wrap="square" lIns="91440" tIns="45720" rIns="91440" bIns="45720" rtlCol="0" anchor="t" anchorCtr="0">
            <a:normAutofit/>
          </a:bodyPr>
          <a:lstStyle/>
          <a:p>
            <a:pPr marL="0">
              <a:buFont typeface="Arial"/>
              <a:buNone/>
            </a:pPr>
            <a:r>
              <a:rPr lang="en-US" altLang="zh-CN" sz="2800" dirty="0">
                <a:solidFill>
                  <a:srgbClr val="FF0000"/>
                </a:solidFill>
              </a:rPr>
              <a:t>advantages?</a:t>
            </a:r>
            <a:endParaRPr lang="zh-CN" altLang="en-US" sz="2800" dirty="0">
              <a:solidFill>
                <a:srgbClr val="FF0000"/>
              </a:solidFill>
            </a:endParaRPr>
          </a:p>
        </p:txBody>
      </p:sp>
    </p:spTree>
    <p:extLst>
      <p:ext uri="{BB962C8B-B14F-4D97-AF65-F5344CB8AC3E}">
        <p14:creationId xmlns:p14="http://schemas.microsoft.com/office/powerpoint/2010/main" val="284534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4.72222E-6 -4.07407E-6 L 0.321 0.00371 " pathEditMode="relative" rAng="0" ptsTypes="AA">
                                      <p:cBhvr>
                                        <p:cTn id="6" dur="1000" fill="hold"/>
                                        <p:tgtEl>
                                          <p:spTgt spid="56"/>
                                        </p:tgtEl>
                                        <p:attrNameLst>
                                          <p:attrName>ppt_x</p:attrName>
                                          <p:attrName>ppt_y</p:attrName>
                                        </p:attrNameLst>
                                      </p:cBhvr>
                                      <p:rCtr x="16042" y="185"/>
                                    </p:animMotion>
                                  </p:childTnLst>
                                </p:cTn>
                              </p:par>
                              <p:par>
                                <p:cTn id="7" presetID="35" presetClass="path" presetSubtype="0" accel="50000" decel="50000" fill="hold" nodeType="withEffect">
                                  <p:stCondLst>
                                    <p:cond delay="0"/>
                                  </p:stCondLst>
                                  <p:childTnLst>
                                    <p:animMotion origin="layout" path="M -4.44444E-6 3.7037E-7 L -0.35138 -0.00185 " pathEditMode="relative" rAng="0" ptsTypes="AA">
                                      <p:cBhvr>
                                        <p:cTn id="8" dur="500" fill="hold"/>
                                        <p:tgtEl>
                                          <p:spTgt spid="57"/>
                                        </p:tgtEl>
                                        <p:attrNameLst>
                                          <p:attrName>ppt_x</p:attrName>
                                          <p:attrName>ppt_y</p:attrName>
                                        </p:attrNameLst>
                                      </p:cBhvr>
                                      <p:rCtr x="-17569" y="-93"/>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5" presetClass="path" presetSubtype="0" accel="50000" decel="50000" fill="hold" nodeType="clickEffect">
                                  <p:stCondLst>
                                    <p:cond delay="0"/>
                                  </p:stCondLst>
                                  <p:childTnLst>
                                    <p:animMotion origin="layout" path="M 4.44444E-6 4.44444E-6 L -0.34167 4.44444E-6 " pathEditMode="relative" rAng="0" ptsTypes="AA">
                                      <p:cBhvr>
                                        <p:cTn id="16" dur="500" fill="hold"/>
                                        <p:tgtEl>
                                          <p:spTgt spid="65"/>
                                        </p:tgtEl>
                                        <p:attrNameLst>
                                          <p:attrName>ppt_x</p:attrName>
                                          <p:attrName>ppt_y</p:attrName>
                                        </p:attrNameLst>
                                      </p:cBhvr>
                                      <p:rCtr x="-17083" y="0"/>
                                    </p:animMotion>
                                  </p:childTnLst>
                                </p:cTn>
                              </p:par>
                              <p:par>
                                <p:cTn id="17" presetID="1" presetClass="entr" presetSubtype="0" fill="hold"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63" presetClass="path" presetSubtype="0" accel="50000" decel="50000" fill="hold" nodeType="withEffect">
                                  <p:stCondLst>
                                    <p:cond delay="0"/>
                                  </p:stCondLst>
                                  <p:childTnLst>
                                    <p:animMotion origin="layout" path="M 1.11111E-6 4.44444E-6 L 0.325 4.44444E-6 " pathEditMode="relative" rAng="0" ptsTypes="AA">
                                      <p:cBhvr>
                                        <p:cTn id="20" dur="500" fill="hold"/>
                                        <p:tgtEl>
                                          <p:spTgt spid="71"/>
                                        </p:tgtEl>
                                        <p:attrNameLst>
                                          <p:attrName>ppt_x</p:attrName>
                                          <p:attrName>ppt_y</p:attrName>
                                        </p:attrNameLst>
                                      </p:cBhvr>
                                      <p:rCtr x="16250" y="0"/>
                                    </p:animMotion>
                                  </p:childTnLst>
                                </p:cTn>
                              </p:par>
                              <p:par>
                                <p:cTn id="21" presetID="63" presetClass="path" presetSubtype="0" accel="50000" decel="50000" fill="hold" nodeType="withEffect">
                                  <p:stCondLst>
                                    <p:cond delay="0"/>
                                  </p:stCondLst>
                                  <p:childTnLst>
                                    <p:animMotion origin="layout" path="M -0.00694 0.00185 L -4.44444E-6 3.7037E-7 " pathEditMode="relative" rAng="0" ptsTypes="AA">
                                      <p:cBhvr>
                                        <p:cTn id="22" dur="500" fill="hold"/>
                                        <p:tgtEl>
                                          <p:spTgt spid="57"/>
                                        </p:tgtEl>
                                        <p:attrNameLst>
                                          <p:attrName>ppt_x</p:attrName>
                                          <p:attrName>ppt_y</p:attrName>
                                        </p:attrNameLst>
                                      </p:cBhvr>
                                      <p:rCtr x="347" y="-93"/>
                                    </p:animMotion>
                                  </p:childTnLst>
                                </p:cTn>
                              </p:par>
                              <p:par>
                                <p:cTn id="23" presetID="35" presetClass="path" presetSubtype="0" accel="50000" decel="50000" fill="hold" nodeType="withEffect">
                                  <p:stCondLst>
                                    <p:cond delay="0"/>
                                  </p:stCondLst>
                                  <p:childTnLst>
                                    <p:animMotion origin="layout" path="M 0.01232 0.00741 L 4.72222E-6 -4.07407E-6 " pathEditMode="relative" rAng="0" ptsTypes="AA">
                                      <p:cBhvr>
                                        <p:cTn id="24" dur="500" fill="hold"/>
                                        <p:tgtEl>
                                          <p:spTgt spid="56"/>
                                        </p:tgtEl>
                                        <p:attrNameLst>
                                          <p:attrName>ppt_x</p:attrName>
                                          <p:attrName>ppt_y</p:attrName>
                                        </p:attrNameLst>
                                      </p:cBhvr>
                                      <p:rCtr x="-625" y="-370"/>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dissolve">
                                      <p:cBhvr>
                                        <p:cTn id="33" dur="500"/>
                                        <p:tgtEl>
                                          <p:spTgt spid="60"/>
                                        </p:tgtEl>
                                      </p:cBhvr>
                                    </p:animEffect>
                                  </p:childTnLst>
                                </p:cTn>
                              </p:par>
                            </p:childTnLst>
                          </p:cTn>
                        </p:par>
                      </p:childTnLst>
                    </p:cTn>
                  </p:par>
                  <p:par>
                    <p:cTn id="34" fill="hold">
                      <p:stCondLst>
                        <p:cond delay="indefinite"/>
                      </p:stCondLst>
                      <p:childTnLst>
                        <p:par>
                          <p:cTn id="35" fill="hold">
                            <p:stCondLst>
                              <p:cond delay="0"/>
                            </p:stCondLst>
                            <p:childTnLst>
                              <p:par>
                                <p:cTn id="36" presetID="63" presetClass="path" presetSubtype="0" accel="50000" decel="50000" fill="hold" nodeType="clickEffect">
                                  <p:stCondLst>
                                    <p:cond delay="0"/>
                                  </p:stCondLst>
                                  <p:childTnLst>
                                    <p:animMotion origin="layout" path="M -2.22222E-6 4.81481E-6 L 0.5875 0.01481 " pathEditMode="relative" rAng="0" ptsTypes="AA">
                                      <p:cBhvr>
                                        <p:cTn id="37" dur="500" fill="hold"/>
                                        <p:tgtEl>
                                          <p:spTgt spid="60"/>
                                        </p:tgtEl>
                                        <p:attrNameLst>
                                          <p:attrName>ppt_x</p:attrName>
                                          <p:attrName>ppt_y</p:attrName>
                                        </p:attrNameLst>
                                      </p:cBhvr>
                                      <p:rCtr x="29375" y="741"/>
                                    </p:animMotion>
                                  </p:childTnLst>
                                </p:cTn>
                              </p:par>
                              <p:par>
                                <p:cTn id="38" presetID="22" presetClass="entr" presetSubtype="8" fill="hold" nodeType="with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wipe(left)">
                                      <p:cBhvr>
                                        <p:cTn id="40" dur="500"/>
                                        <p:tgtEl>
                                          <p:spTgt spid="58"/>
                                        </p:tgtEl>
                                      </p:cBhvr>
                                    </p:animEffect>
                                  </p:childTnLst>
                                </p:cTn>
                              </p:par>
                              <p:par>
                                <p:cTn id="41" presetID="63" presetClass="path" presetSubtype="0" accel="50000" decel="50000" fill="hold" nodeType="withEffect">
                                  <p:stCondLst>
                                    <p:cond delay="0"/>
                                  </p:stCondLst>
                                  <p:childTnLst>
                                    <p:animMotion origin="layout" path="M 4.44444E-6 -2.22222E-6 L 0.55833 -2.22222E-6 " pathEditMode="relative" rAng="0" ptsTypes="AA">
                                      <p:cBhvr>
                                        <p:cTn id="42" dur="500" fill="hold"/>
                                        <p:tgtEl>
                                          <p:spTgt spid="59"/>
                                        </p:tgtEl>
                                        <p:attrNameLst>
                                          <p:attrName>ppt_x</p:attrName>
                                          <p:attrName>ppt_y</p:attrName>
                                        </p:attrNameLst>
                                      </p:cBhvr>
                                      <p:rCtr x="27917" y="0"/>
                                    </p:animMotion>
                                  </p:childTnLst>
                                </p:cTn>
                              </p:par>
                            </p:childTnLst>
                          </p:cTn>
                        </p:par>
                      </p:childTnLst>
                    </p:cTn>
                  </p:par>
                  <p:par>
                    <p:cTn id="43" fill="hold">
                      <p:stCondLst>
                        <p:cond delay="indefinite"/>
                      </p:stCondLst>
                      <p:childTnLst>
                        <p:par>
                          <p:cTn id="44" fill="hold">
                            <p:stCondLst>
                              <p:cond delay="0"/>
                            </p:stCondLst>
                            <p:childTnLst>
                              <p:par>
                                <p:cTn id="45" presetID="9" presetClass="exit" presetSubtype="0" fill="hold" nodeType="clickEffect">
                                  <p:stCondLst>
                                    <p:cond delay="0"/>
                                  </p:stCondLst>
                                  <p:childTnLst>
                                    <p:animEffect transition="out" filter="dissolve">
                                      <p:cBhvr>
                                        <p:cTn id="46" dur="500"/>
                                        <p:tgtEl>
                                          <p:spTgt spid="60"/>
                                        </p:tgtEl>
                                      </p:cBhvr>
                                    </p:animEffect>
                                    <p:set>
                                      <p:cBhvr>
                                        <p:cTn id="47" dur="1" fill="hold">
                                          <p:stCondLst>
                                            <p:cond delay="499"/>
                                          </p:stCondLst>
                                        </p:cTn>
                                        <p:tgtEl>
                                          <p:spTgt spid="60"/>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 calcmode="lin" valueType="num">
                                      <p:cBhvr additive="base">
                                        <p:cTn id="52" dur="500" fill="hold"/>
                                        <p:tgtEl>
                                          <p:spTgt spid="4"/>
                                        </p:tgtEl>
                                        <p:attrNameLst>
                                          <p:attrName>ppt_x</p:attrName>
                                        </p:attrNameLst>
                                      </p:cBhvr>
                                      <p:tavLst>
                                        <p:tav tm="0">
                                          <p:val>
                                            <p:strVal val="#ppt_x"/>
                                          </p:val>
                                        </p:tav>
                                        <p:tav tm="100000">
                                          <p:val>
                                            <p:strVal val="#ppt_x"/>
                                          </p:val>
                                        </p:tav>
                                      </p:tavLst>
                                    </p:anim>
                                    <p:anim calcmode="lin" valueType="num">
                                      <p:cBhvr additive="base">
                                        <p:cTn id="5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17">
                                            <p:txEl>
                                              <p:pRg st="2" end="2"/>
                                            </p:txEl>
                                          </p:spTgt>
                                        </p:tgtEl>
                                        <p:attrNameLst>
                                          <p:attrName>style.visibility</p:attrName>
                                        </p:attrNameLst>
                                      </p:cBhvr>
                                      <p:to>
                                        <p:strVal val="visible"/>
                                      </p:to>
                                    </p:set>
                                    <p:animEffect transition="in" filter="fade">
                                      <p:cBhvr>
                                        <p:cTn id="58" dur="1000"/>
                                        <p:tgtEl>
                                          <p:spTgt spid="17">
                                            <p:txEl>
                                              <p:pRg st="2" end="2"/>
                                            </p:txEl>
                                          </p:spTgt>
                                        </p:tgtEl>
                                      </p:cBhvr>
                                    </p:animEffect>
                                    <p:anim calcmode="lin" valueType="num">
                                      <p:cBhvr>
                                        <p:cTn id="59" dur="1000" fill="hold"/>
                                        <p:tgtEl>
                                          <p:spTgt spid="17">
                                            <p:txEl>
                                              <p:pRg st="2" end="2"/>
                                            </p:txEl>
                                          </p:spTgt>
                                        </p:tgtEl>
                                        <p:attrNameLst>
                                          <p:attrName>ppt_x</p:attrName>
                                        </p:attrNameLst>
                                      </p:cBhvr>
                                      <p:tavLst>
                                        <p:tav tm="0">
                                          <p:val>
                                            <p:strVal val="#ppt_x"/>
                                          </p:val>
                                        </p:tav>
                                        <p:tav tm="100000">
                                          <p:val>
                                            <p:strVal val="#ppt_x"/>
                                          </p:val>
                                        </p:tav>
                                      </p:tavLst>
                                    </p:anim>
                                    <p:anim calcmode="lin" valueType="num">
                                      <p:cBhvr>
                                        <p:cTn id="60" dur="1000" fill="hold"/>
                                        <p:tgtEl>
                                          <p:spTgt spid="1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17">
                                            <p:txEl>
                                              <p:pRg st="3" end="3"/>
                                            </p:txEl>
                                          </p:spTgt>
                                        </p:tgtEl>
                                        <p:attrNameLst>
                                          <p:attrName>style.visibility</p:attrName>
                                        </p:attrNameLst>
                                      </p:cBhvr>
                                      <p:to>
                                        <p:strVal val="visible"/>
                                      </p:to>
                                    </p:set>
                                    <p:animEffect transition="in" filter="fade">
                                      <p:cBhvr>
                                        <p:cTn id="65" dur="1000"/>
                                        <p:tgtEl>
                                          <p:spTgt spid="17">
                                            <p:txEl>
                                              <p:pRg st="3" end="3"/>
                                            </p:txEl>
                                          </p:spTgt>
                                        </p:tgtEl>
                                      </p:cBhvr>
                                    </p:animEffect>
                                    <p:anim calcmode="lin" valueType="num">
                                      <p:cBhvr>
                                        <p:cTn id="66" dur="1000" fill="hold"/>
                                        <p:tgtEl>
                                          <p:spTgt spid="17">
                                            <p:txEl>
                                              <p:pRg st="3" end="3"/>
                                            </p:txEl>
                                          </p:spTgt>
                                        </p:tgtEl>
                                        <p:attrNameLst>
                                          <p:attrName>ppt_x</p:attrName>
                                        </p:attrNameLst>
                                      </p:cBhvr>
                                      <p:tavLst>
                                        <p:tav tm="0">
                                          <p:val>
                                            <p:strVal val="#ppt_x"/>
                                          </p:val>
                                        </p:tav>
                                        <p:tav tm="100000">
                                          <p:val>
                                            <p:strVal val="#ppt_x"/>
                                          </p:val>
                                        </p:tav>
                                      </p:tavLst>
                                    </p:anim>
                                    <p:anim calcmode="lin" valueType="num">
                                      <p:cBhvr>
                                        <p:cTn id="67" dur="1000" fill="hold"/>
                                        <p:tgtEl>
                                          <p:spTgt spid="1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17">
                                            <p:txEl>
                                              <p:pRg st="4" end="4"/>
                                            </p:txEl>
                                          </p:spTgt>
                                        </p:tgtEl>
                                        <p:attrNameLst>
                                          <p:attrName>style.visibility</p:attrName>
                                        </p:attrNameLst>
                                      </p:cBhvr>
                                      <p:to>
                                        <p:strVal val="visible"/>
                                      </p:to>
                                    </p:set>
                                    <p:animEffect transition="in" filter="fade">
                                      <p:cBhvr>
                                        <p:cTn id="72" dur="1000"/>
                                        <p:tgtEl>
                                          <p:spTgt spid="17">
                                            <p:txEl>
                                              <p:pRg st="4" end="4"/>
                                            </p:txEl>
                                          </p:spTgt>
                                        </p:tgtEl>
                                      </p:cBhvr>
                                    </p:animEffect>
                                    <p:anim calcmode="lin" valueType="num">
                                      <p:cBhvr>
                                        <p:cTn id="73" dur="1000" fill="hold"/>
                                        <p:tgtEl>
                                          <p:spTgt spid="17">
                                            <p:txEl>
                                              <p:pRg st="4" end="4"/>
                                            </p:txEl>
                                          </p:spTgt>
                                        </p:tgtEl>
                                        <p:attrNameLst>
                                          <p:attrName>ppt_x</p:attrName>
                                        </p:attrNameLst>
                                      </p:cBhvr>
                                      <p:tavLst>
                                        <p:tav tm="0">
                                          <p:val>
                                            <p:strVal val="#ppt_x"/>
                                          </p:val>
                                        </p:tav>
                                        <p:tav tm="100000">
                                          <p:val>
                                            <p:strVal val="#ppt_x"/>
                                          </p:val>
                                        </p:tav>
                                      </p:tavLst>
                                    </p:anim>
                                    <p:anim calcmode="lin" valueType="num">
                                      <p:cBhvr>
                                        <p:cTn id="74" dur="1000" fill="hold"/>
                                        <p:tgtEl>
                                          <p:spTgt spid="1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nodeType="clickEffect">
                                  <p:stCondLst>
                                    <p:cond delay="0"/>
                                  </p:stCondLst>
                                  <p:childTnLst>
                                    <p:set>
                                      <p:cBhvr>
                                        <p:cTn id="78" dur="1" fill="hold">
                                          <p:stCondLst>
                                            <p:cond delay="0"/>
                                          </p:stCondLst>
                                        </p:cTn>
                                        <p:tgtEl>
                                          <p:spTgt spid="17">
                                            <p:txEl>
                                              <p:pRg st="5" end="5"/>
                                            </p:txEl>
                                          </p:spTgt>
                                        </p:tgtEl>
                                        <p:attrNameLst>
                                          <p:attrName>style.visibility</p:attrName>
                                        </p:attrNameLst>
                                      </p:cBhvr>
                                      <p:to>
                                        <p:strVal val="visible"/>
                                      </p:to>
                                    </p:set>
                                    <p:animEffect transition="in" filter="fade">
                                      <p:cBhvr>
                                        <p:cTn id="79" dur="1000"/>
                                        <p:tgtEl>
                                          <p:spTgt spid="17">
                                            <p:txEl>
                                              <p:pRg st="5" end="5"/>
                                            </p:txEl>
                                          </p:spTgt>
                                        </p:tgtEl>
                                      </p:cBhvr>
                                    </p:animEffect>
                                    <p:anim calcmode="lin" valueType="num">
                                      <p:cBhvr>
                                        <p:cTn id="80" dur="1000" fill="hold"/>
                                        <p:tgtEl>
                                          <p:spTgt spid="17">
                                            <p:txEl>
                                              <p:pRg st="5" end="5"/>
                                            </p:txEl>
                                          </p:spTgt>
                                        </p:tgtEl>
                                        <p:attrNameLst>
                                          <p:attrName>ppt_x</p:attrName>
                                        </p:attrNameLst>
                                      </p:cBhvr>
                                      <p:tavLst>
                                        <p:tav tm="0">
                                          <p:val>
                                            <p:strVal val="#ppt_x"/>
                                          </p:val>
                                        </p:tav>
                                        <p:tav tm="100000">
                                          <p:val>
                                            <p:strVal val="#ppt_x"/>
                                          </p:val>
                                        </p:tav>
                                      </p:tavLst>
                                    </p:anim>
                                    <p:anim calcmode="lin" valueType="num">
                                      <p:cBhvr>
                                        <p:cTn id="81" dur="1000" fill="hold"/>
                                        <p:tgtEl>
                                          <p:spTgt spid="1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799"/>
          </a:xfrm>
        </p:spPr>
        <p:txBody>
          <a:bodyPr>
            <a:normAutofit fontScale="90000"/>
          </a:bodyPr>
          <a:lstStyle/>
          <a:p>
            <a:r>
              <a:rPr lang="en-US" dirty="0"/>
              <a:t>Symmetric Encryption (cont.)</a:t>
            </a:r>
          </a:p>
        </p:txBody>
      </p:sp>
      <p:sp>
        <p:nvSpPr>
          <p:cNvPr id="4" name="文本框 3">
            <a:extLst>
              <a:ext uri="{FF2B5EF4-FFF2-40B4-BE49-F238E27FC236}">
                <a16:creationId xmlns:a16="http://schemas.microsoft.com/office/drawing/2014/main" id="{FF811D75-C28B-457E-939A-A5E8E809BE5E}"/>
              </a:ext>
            </a:extLst>
          </p:cNvPr>
          <p:cNvSpPr txBox="1"/>
          <p:nvPr/>
        </p:nvSpPr>
        <p:spPr>
          <a:xfrm>
            <a:off x="457200" y="1143000"/>
            <a:ext cx="2327455" cy="761998"/>
          </a:xfrm>
          <a:prstGeom prst="rect">
            <a:avLst/>
          </a:prstGeom>
        </p:spPr>
        <p:txBody>
          <a:bodyPr vert="horz" wrap="square" lIns="91440" tIns="45720" rIns="91440" bIns="45720" rtlCol="0" anchor="t" anchorCtr="0">
            <a:normAutofit fontScale="92500"/>
          </a:bodyPr>
          <a:lstStyle/>
          <a:p>
            <a:pPr marL="0">
              <a:buFont typeface="Arial"/>
              <a:buNone/>
            </a:pPr>
            <a:r>
              <a:rPr lang="en-US" altLang="zh-CN" sz="2800" dirty="0">
                <a:solidFill>
                  <a:srgbClr val="FF0000"/>
                </a:solidFill>
              </a:rPr>
              <a:t>disadvantages?</a:t>
            </a:r>
            <a:endParaRPr lang="zh-CN" altLang="en-US" sz="2800" dirty="0">
              <a:solidFill>
                <a:srgbClr val="FF0000"/>
              </a:solidFill>
            </a:endParaRPr>
          </a:p>
        </p:txBody>
      </p:sp>
      <p:grpSp>
        <p:nvGrpSpPr>
          <p:cNvPr id="20" name="组合 19">
            <a:extLst>
              <a:ext uri="{FF2B5EF4-FFF2-40B4-BE49-F238E27FC236}">
                <a16:creationId xmlns:a16="http://schemas.microsoft.com/office/drawing/2014/main" id="{A79D59C8-9412-BADB-5EE3-D17B510872CB}"/>
              </a:ext>
            </a:extLst>
          </p:cNvPr>
          <p:cNvGrpSpPr/>
          <p:nvPr/>
        </p:nvGrpSpPr>
        <p:grpSpPr>
          <a:xfrm>
            <a:off x="754252" y="1995798"/>
            <a:ext cx="1099761" cy="1451128"/>
            <a:chOff x="3184685" y="1902082"/>
            <a:chExt cx="1099761" cy="1451128"/>
          </a:xfrm>
        </p:grpSpPr>
        <p:pic>
          <p:nvPicPr>
            <p:cNvPr id="21" name="图片 20" descr="卡通人物&#10;&#10;描述已自动生成">
              <a:extLst>
                <a:ext uri="{FF2B5EF4-FFF2-40B4-BE49-F238E27FC236}">
                  <a16:creationId xmlns:a16="http://schemas.microsoft.com/office/drawing/2014/main" id="{21369E16-F4A2-6713-DC05-965F1CCBA6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84685" y="1902082"/>
              <a:ext cx="1099761" cy="999783"/>
            </a:xfrm>
            <a:prstGeom prst="rect">
              <a:avLst/>
            </a:prstGeom>
          </p:spPr>
        </p:pic>
        <p:sp>
          <p:nvSpPr>
            <p:cNvPr id="22" name="文本框 21">
              <a:extLst>
                <a:ext uri="{FF2B5EF4-FFF2-40B4-BE49-F238E27FC236}">
                  <a16:creationId xmlns:a16="http://schemas.microsoft.com/office/drawing/2014/main" id="{2A0128DA-03BA-CEFE-AC25-F44C1C8F01D9}"/>
                </a:ext>
              </a:extLst>
            </p:cNvPr>
            <p:cNvSpPr txBox="1"/>
            <p:nvPr/>
          </p:nvSpPr>
          <p:spPr>
            <a:xfrm>
              <a:off x="3490373" y="2880708"/>
              <a:ext cx="488381" cy="472502"/>
            </a:xfrm>
            <a:prstGeom prst="rect">
              <a:avLst/>
            </a:prstGeom>
            <a:noFill/>
          </p:spPr>
          <p:txBody>
            <a:bodyPr wrap="square" rtlCol="0">
              <a:spAutoFit/>
            </a:bodyPr>
            <a:lstStyle/>
            <a:p>
              <a:pPr algn="ctr" eaLnBrk="0" fontAlgn="base" hangingPunct="0">
                <a:lnSpc>
                  <a:spcPct val="140000"/>
                </a:lnSpc>
                <a:spcBef>
                  <a:spcPct val="0"/>
                </a:spcBef>
                <a:spcAft>
                  <a:spcPct val="0"/>
                </a:spcAft>
                <a:defRPr/>
              </a:pPr>
              <a:r>
                <a:rPr lang="en-US" altLang="zh-CN" sz="2000"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a:t>
              </a:r>
              <a:endParaRPr lang="zh-CN" altLang="en-US" sz="2000"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23" name="组合 22">
            <a:extLst>
              <a:ext uri="{FF2B5EF4-FFF2-40B4-BE49-F238E27FC236}">
                <a16:creationId xmlns:a16="http://schemas.microsoft.com/office/drawing/2014/main" id="{C1E9BB64-D9DC-9FDB-8163-80633DFEC328}"/>
              </a:ext>
            </a:extLst>
          </p:cNvPr>
          <p:cNvGrpSpPr/>
          <p:nvPr/>
        </p:nvGrpSpPr>
        <p:grpSpPr>
          <a:xfrm>
            <a:off x="7749008" y="1988164"/>
            <a:ext cx="894226" cy="1572266"/>
            <a:chOff x="3287451" y="3431860"/>
            <a:chExt cx="894226" cy="1572266"/>
          </a:xfrm>
        </p:grpSpPr>
        <p:pic>
          <p:nvPicPr>
            <p:cNvPr id="24" name="图片 23" descr="图标&#10;&#10;描述已自动生成">
              <a:extLst>
                <a:ext uri="{FF2B5EF4-FFF2-40B4-BE49-F238E27FC236}">
                  <a16:creationId xmlns:a16="http://schemas.microsoft.com/office/drawing/2014/main" id="{565341B2-5E4B-BEBD-5C47-46DA69565970}"/>
                </a:ext>
              </a:extLst>
            </p:cNvPr>
            <p:cNvPicPr>
              <a:picLocks noChangeAspect="1"/>
            </p:cNvPicPr>
            <p:nvPr/>
          </p:nvPicPr>
          <p:blipFill rotWithShape="1">
            <a:blip r:embed="rId4">
              <a:extLst>
                <a:ext uri="{28A0092B-C50C-407E-A947-70E740481C1C}">
                  <a14:useLocalDpi xmlns:a14="http://schemas.microsoft.com/office/drawing/2010/main" val="0"/>
                </a:ext>
              </a:extLst>
            </a:blip>
            <a:srcRect l="13440" r="12641"/>
            <a:stretch/>
          </p:blipFill>
          <p:spPr>
            <a:xfrm>
              <a:off x="3287451" y="3431860"/>
              <a:ext cx="894226" cy="1099764"/>
            </a:xfrm>
            <a:prstGeom prst="rect">
              <a:avLst/>
            </a:prstGeom>
          </p:spPr>
        </p:pic>
        <p:sp>
          <p:nvSpPr>
            <p:cNvPr id="25" name="文本框 24">
              <a:extLst>
                <a:ext uri="{FF2B5EF4-FFF2-40B4-BE49-F238E27FC236}">
                  <a16:creationId xmlns:a16="http://schemas.microsoft.com/office/drawing/2014/main" id="{156E1D84-5481-1EE5-EC1E-0B677E133676}"/>
                </a:ext>
              </a:extLst>
            </p:cNvPr>
            <p:cNvSpPr txBox="1"/>
            <p:nvPr/>
          </p:nvSpPr>
          <p:spPr>
            <a:xfrm>
              <a:off x="3490372" y="4531624"/>
              <a:ext cx="488381" cy="472502"/>
            </a:xfrm>
            <a:prstGeom prst="rect">
              <a:avLst/>
            </a:prstGeom>
            <a:noFill/>
          </p:spPr>
          <p:txBody>
            <a:bodyPr wrap="square" rtlCol="0">
              <a:spAutoFit/>
            </a:bodyPr>
            <a:lstStyle/>
            <a:p>
              <a:pPr algn="ctr" eaLnBrk="0" fontAlgn="base" hangingPunct="0">
                <a:lnSpc>
                  <a:spcPct val="140000"/>
                </a:lnSpc>
                <a:spcBef>
                  <a:spcPct val="0"/>
                </a:spcBef>
                <a:spcAft>
                  <a:spcPct val="0"/>
                </a:spcAft>
                <a:defRPr/>
              </a:pPr>
              <a:r>
                <a:rPr lang="en-US" altLang="zh-CN" sz="2000"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B</a:t>
              </a:r>
              <a:endParaRPr lang="zh-CN" altLang="en-US" sz="2000"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26" name="组合 25">
            <a:extLst>
              <a:ext uri="{FF2B5EF4-FFF2-40B4-BE49-F238E27FC236}">
                <a16:creationId xmlns:a16="http://schemas.microsoft.com/office/drawing/2014/main" id="{7C37C8DD-72D4-D144-3371-0528D98FFB8E}"/>
              </a:ext>
            </a:extLst>
          </p:cNvPr>
          <p:cNvGrpSpPr/>
          <p:nvPr/>
        </p:nvGrpSpPr>
        <p:grpSpPr>
          <a:xfrm>
            <a:off x="4243786" y="2612217"/>
            <a:ext cx="1136114" cy="931707"/>
            <a:chOff x="1905292" y="3615784"/>
            <a:chExt cx="1512168" cy="1240103"/>
          </a:xfrm>
        </p:grpSpPr>
        <p:pic>
          <p:nvPicPr>
            <p:cNvPr id="27" name="图片 26" descr="图片包含 工具箱, 游戏机, 标志, 停止&#10;&#10;描述已自动生成">
              <a:extLst>
                <a:ext uri="{FF2B5EF4-FFF2-40B4-BE49-F238E27FC236}">
                  <a16:creationId xmlns:a16="http://schemas.microsoft.com/office/drawing/2014/main" id="{28954C1A-AB4A-2608-FF08-DBE1B957243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05116" y="3615784"/>
              <a:ext cx="855370" cy="855370"/>
            </a:xfrm>
            <a:prstGeom prst="rect">
              <a:avLst/>
            </a:prstGeom>
          </p:spPr>
        </p:pic>
        <p:sp>
          <p:nvSpPr>
            <p:cNvPr id="28" name="文本框 27">
              <a:extLst>
                <a:ext uri="{FF2B5EF4-FFF2-40B4-BE49-F238E27FC236}">
                  <a16:creationId xmlns:a16="http://schemas.microsoft.com/office/drawing/2014/main" id="{0F962023-9410-ED71-A08C-E28B9D372CBC}"/>
                </a:ext>
              </a:extLst>
            </p:cNvPr>
            <p:cNvSpPr txBox="1"/>
            <p:nvPr/>
          </p:nvSpPr>
          <p:spPr>
            <a:xfrm>
              <a:off x="1905292" y="4456162"/>
              <a:ext cx="1512168" cy="399725"/>
            </a:xfrm>
            <a:prstGeom prst="rect">
              <a:avLst/>
            </a:prstGeom>
            <a:noFill/>
          </p:spPr>
          <p:txBody>
            <a:bodyPr wrap="square" rtlCol="0">
              <a:spAutoFit/>
            </a:bodyPr>
            <a:lstStyle/>
            <a:p>
              <a:pPr algn="ctr" eaLnBrk="0" fontAlgn="base" hangingPunct="0">
                <a:lnSpc>
                  <a:spcPct val="140000"/>
                </a:lnSpc>
                <a:spcBef>
                  <a:spcPct val="0"/>
                </a:spcBef>
                <a:spcAft>
                  <a:spcPct val="0"/>
                </a:spcAft>
                <a:defRPr/>
              </a:pPr>
              <a:r>
                <a:rPr lang="zh-CN" altLang="en-US" sz="16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密码本</a:t>
              </a:r>
            </a:p>
          </p:txBody>
        </p:sp>
      </p:grpSp>
      <p:grpSp>
        <p:nvGrpSpPr>
          <p:cNvPr id="29" name="组合 28">
            <a:extLst>
              <a:ext uri="{FF2B5EF4-FFF2-40B4-BE49-F238E27FC236}">
                <a16:creationId xmlns:a16="http://schemas.microsoft.com/office/drawing/2014/main" id="{F7E30B19-9FD6-2C4E-6174-A717C01085C5}"/>
              </a:ext>
            </a:extLst>
          </p:cNvPr>
          <p:cNvGrpSpPr/>
          <p:nvPr/>
        </p:nvGrpSpPr>
        <p:grpSpPr>
          <a:xfrm>
            <a:off x="4343400" y="3537103"/>
            <a:ext cx="971186" cy="1452361"/>
            <a:chOff x="5610407" y="2881189"/>
            <a:chExt cx="971186" cy="1452361"/>
          </a:xfrm>
        </p:grpSpPr>
        <p:pic>
          <p:nvPicPr>
            <p:cNvPr id="30" name="图片 29">
              <a:extLst>
                <a:ext uri="{FF2B5EF4-FFF2-40B4-BE49-F238E27FC236}">
                  <a16:creationId xmlns:a16="http://schemas.microsoft.com/office/drawing/2014/main" id="{C72EAC6C-5550-3445-DBEC-6C271831CC1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10407" y="2881189"/>
              <a:ext cx="971186" cy="1095620"/>
            </a:xfrm>
            <a:prstGeom prst="rect">
              <a:avLst/>
            </a:prstGeom>
          </p:spPr>
        </p:pic>
        <p:sp>
          <p:nvSpPr>
            <p:cNvPr id="31" name="文本框 30">
              <a:extLst>
                <a:ext uri="{FF2B5EF4-FFF2-40B4-BE49-F238E27FC236}">
                  <a16:creationId xmlns:a16="http://schemas.microsoft.com/office/drawing/2014/main" id="{7E23E352-F224-4CFF-E169-ACF00EBB2CAD}"/>
                </a:ext>
              </a:extLst>
            </p:cNvPr>
            <p:cNvSpPr txBox="1"/>
            <p:nvPr/>
          </p:nvSpPr>
          <p:spPr>
            <a:xfrm>
              <a:off x="5851809" y="3861048"/>
              <a:ext cx="488381" cy="472502"/>
            </a:xfrm>
            <a:prstGeom prst="rect">
              <a:avLst/>
            </a:prstGeom>
            <a:noFill/>
          </p:spPr>
          <p:txBody>
            <a:bodyPr wrap="square" rtlCol="0">
              <a:spAutoFit/>
            </a:bodyPr>
            <a:lstStyle/>
            <a:p>
              <a:pPr algn="ctr" eaLnBrk="0" fontAlgn="base" hangingPunct="0">
                <a:lnSpc>
                  <a:spcPct val="140000"/>
                </a:lnSpc>
                <a:spcBef>
                  <a:spcPct val="0"/>
                </a:spcBef>
                <a:spcAft>
                  <a:spcPct val="0"/>
                </a:spcAft>
                <a:defRPr/>
              </a:pPr>
              <a:r>
                <a:rPr lang="en-US" altLang="zh-CN" sz="2000"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C</a:t>
              </a:r>
              <a:endParaRPr lang="zh-CN" altLang="en-US" sz="2000"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2" name="矩形 31">
            <a:extLst>
              <a:ext uri="{FF2B5EF4-FFF2-40B4-BE49-F238E27FC236}">
                <a16:creationId xmlns:a16="http://schemas.microsoft.com/office/drawing/2014/main" id="{76A6F7BC-E233-AA1C-D7B1-4BB057EA86DC}"/>
              </a:ext>
            </a:extLst>
          </p:cNvPr>
          <p:cNvSpPr>
            <a:spLocks noChangeArrowheads="1"/>
          </p:cNvSpPr>
          <p:nvPr/>
        </p:nvSpPr>
        <p:spPr bwMode="auto">
          <a:xfrm>
            <a:off x="865618" y="6045487"/>
            <a:ext cx="4266402" cy="56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Rockwell" panose="02060603020205020403" pitchFamily="18" charset="0"/>
                <a:ea typeface="方正姚体" panose="02010601030101010101" pitchFamily="2" charset="-122"/>
              </a:defRPr>
            </a:lvl1pPr>
            <a:lvl2pPr marL="742950" indent="-285750">
              <a:spcBef>
                <a:spcPct val="20000"/>
              </a:spcBef>
              <a:buFont typeface="Arial" panose="020B0604020202020204" pitchFamily="34" charset="0"/>
              <a:buChar char="–"/>
              <a:defRPr sz="2800">
                <a:solidFill>
                  <a:schemeClr val="tx1"/>
                </a:solidFill>
                <a:latin typeface="Rockwell" panose="02060603020205020403" pitchFamily="18" charset="0"/>
                <a:ea typeface="方正姚体" panose="02010601030101010101" pitchFamily="2" charset="-122"/>
              </a:defRPr>
            </a:lvl2pPr>
            <a:lvl3pPr marL="1143000" indent="-228600">
              <a:spcBef>
                <a:spcPct val="20000"/>
              </a:spcBef>
              <a:buFont typeface="Arial" panose="020B0604020202020204" pitchFamily="34" charset="0"/>
              <a:buChar char="•"/>
              <a:defRPr sz="2400">
                <a:solidFill>
                  <a:schemeClr val="tx1"/>
                </a:solidFill>
                <a:latin typeface="Rockwell" panose="02060603020205020403" pitchFamily="18" charset="0"/>
                <a:ea typeface="方正姚体" panose="02010601030101010101" pitchFamily="2" charset="-122"/>
              </a:defRPr>
            </a:lvl3pPr>
            <a:lvl4pPr marL="1600200" indent="-228600">
              <a:spcBef>
                <a:spcPct val="20000"/>
              </a:spcBef>
              <a:buFont typeface="Arial" panose="020B0604020202020204" pitchFamily="34" charset="0"/>
              <a:buChar char="–"/>
              <a:defRPr sz="2000">
                <a:solidFill>
                  <a:schemeClr val="tx1"/>
                </a:solidFill>
                <a:latin typeface="Rockwell" panose="02060603020205020403" pitchFamily="18" charset="0"/>
                <a:ea typeface="方正姚体" panose="02010601030101010101" pitchFamily="2" charset="-122"/>
              </a:defRPr>
            </a:lvl4pPr>
            <a:lvl5pPr marL="2057400" indent="-228600">
              <a:spcBef>
                <a:spcPct val="20000"/>
              </a:spcBef>
              <a:buFont typeface="Arial" panose="020B0604020202020204" pitchFamily="34" charset="0"/>
              <a:buChar char="»"/>
              <a:defRPr sz="2000">
                <a:solidFill>
                  <a:schemeClr val="tx1"/>
                </a:solidFill>
                <a:latin typeface="Rockwell" panose="02060603020205020403" pitchFamily="18" charset="0"/>
                <a:ea typeface="方正姚体" panose="02010601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Rockwell" panose="02060603020205020403" pitchFamily="18" charset="0"/>
                <a:ea typeface="方正姚体" panose="02010601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Rockwell" panose="02060603020205020403" pitchFamily="18" charset="0"/>
                <a:ea typeface="方正姚体" panose="02010601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Rockwell" panose="02060603020205020403" pitchFamily="18" charset="0"/>
                <a:ea typeface="方正姚体" panose="02010601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Rockwell" panose="02060603020205020403" pitchFamily="18" charset="0"/>
                <a:ea typeface="方正姚体" panose="02010601030101010101" pitchFamily="2" charset="-122"/>
              </a:defRPr>
            </a:lvl9pPr>
          </a:lstStyle>
          <a:p>
            <a:pPr eaLnBrk="0" fontAlgn="base" hangingPunct="0">
              <a:lnSpc>
                <a:spcPct val="140000"/>
              </a:lnSpc>
              <a:spcBef>
                <a:spcPct val="0"/>
              </a:spcBef>
              <a:spcAft>
                <a:spcPct val="0"/>
              </a:spcAft>
              <a:buFontTx/>
              <a:buNone/>
            </a:pPr>
            <a:r>
              <a:rPr lang="en-US" altLang="zh-CN" sz="2400" dirty="0">
                <a:solidFill>
                  <a:srgbClr val="C00000"/>
                </a:solidFill>
                <a:latin typeface="Constantia"/>
                <a:ea typeface="+mn-ea"/>
                <a:cs typeface="Constantia"/>
              </a:rPr>
              <a:t>Key reuse </a:t>
            </a:r>
            <a:r>
              <a:rPr lang="en-US" altLang="zh-CN" sz="2400" dirty="0">
                <a:solidFill>
                  <a:srgbClr val="000000"/>
                </a:solidFill>
                <a:latin typeface="Constantia"/>
                <a:ea typeface="+mn-ea"/>
                <a:cs typeface="Constantia"/>
              </a:rPr>
              <a:t>poses security risks</a:t>
            </a:r>
            <a:endParaRPr lang="zh-CN" altLang="en-US" sz="2400" dirty="0">
              <a:solidFill>
                <a:srgbClr val="000000"/>
              </a:solidFill>
              <a:latin typeface="Constantia"/>
              <a:ea typeface="+mn-ea"/>
              <a:cs typeface="Constantia"/>
            </a:endParaRPr>
          </a:p>
        </p:txBody>
      </p:sp>
      <p:cxnSp>
        <p:nvCxnSpPr>
          <p:cNvPr id="33" name="直接箭头连接符 32">
            <a:extLst>
              <a:ext uri="{FF2B5EF4-FFF2-40B4-BE49-F238E27FC236}">
                <a16:creationId xmlns:a16="http://schemas.microsoft.com/office/drawing/2014/main" id="{307B6447-1025-88AB-4608-B837EC5FF68E}"/>
              </a:ext>
            </a:extLst>
          </p:cNvPr>
          <p:cNvCxnSpPr/>
          <p:nvPr/>
        </p:nvCxnSpPr>
        <p:spPr>
          <a:xfrm>
            <a:off x="2128693" y="2522732"/>
            <a:ext cx="5400600" cy="0"/>
          </a:xfrm>
          <a:prstGeom prst="straightConnector1">
            <a:avLst/>
          </a:prstGeom>
          <a:noFill/>
          <a:ln w="28575" cap="flat" cmpd="sng" algn="ctr">
            <a:solidFill>
              <a:sysClr val="windowText" lastClr="000000"/>
            </a:solidFill>
            <a:prstDash val="solid"/>
            <a:headEnd type="triangle"/>
            <a:tailEnd type="triangle"/>
          </a:ln>
          <a:effectLst/>
        </p:spPr>
      </p:cxnSp>
      <p:cxnSp>
        <p:nvCxnSpPr>
          <p:cNvPr id="34" name="直接箭头连接符 33">
            <a:extLst>
              <a:ext uri="{FF2B5EF4-FFF2-40B4-BE49-F238E27FC236}">
                <a16:creationId xmlns:a16="http://schemas.microsoft.com/office/drawing/2014/main" id="{9E2FBCBB-6E81-3F52-1581-20D657F53501}"/>
              </a:ext>
            </a:extLst>
          </p:cNvPr>
          <p:cNvCxnSpPr>
            <a:cxnSpLocks/>
          </p:cNvCxnSpPr>
          <p:nvPr/>
        </p:nvCxnSpPr>
        <p:spPr>
          <a:xfrm>
            <a:off x="1986349" y="3005807"/>
            <a:ext cx="2286466" cy="1119233"/>
          </a:xfrm>
          <a:prstGeom prst="straightConnector1">
            <a:avLst/>
          </a:prstGeom>
          <a:noFill/>
          <a:ln w="28575" cap="flat" cmpd="sng" algn="ctr">
            <a:solidFill>
              <a:sysClr val="windowText" lastClr="000000"/>
            </a:solidFill>
            <a:prstDash val="solid"/>
            <a:headEnd type="triangle"/>
            <a:tailEnd type="triangle"/>
          </a:ln>
          <a:effectLst/>
        </p:spPr>
      </p:cxnSp>
      <p:cxnSp>
        <p:nvCxnSpPr>
          <p:cNvPr id="35" name="直接箭头连接符 34">
            <a:extLst>
              <a:ext uri="{FF2B5EF4-FFF2-40B4-BE49-F238E27FC236}">
                <a16:creationId xmlns:a16="http://schemas.microsoft.com/office/drawing/2014/main" id="{7F6D903D-E856-759E-5322-65433944BEE9}"/>
              </a:ext>
            </a:extLst>
          </p:cNvPr>
          <p:cNvCxnSpPr>
            <a:cxnSpLocks/>
          </p:cNvCxnSpPr>
          <p:nvPr/>
        </p:nvCxnSpPr>
        <p:spPr>
          <a:xfrm flipH="1">
            <a:off x="5378887" y="3113272"/>
            <a:ext cx="2150406" cy="1066290"/>
          </a:xfrm>
          <a:prstGeom prst="straightConnector1">
            <a:avLst/>
          </a:prstGeom>
          <a:noFill/>
          <a:ln w="28575" cap="flat" cmpd="sng" algn="ctr">
            <a:solidFill>
              <a:sysClr val="windowText" lastClr="000000"/>
            </a:solidFill>
            <a:prstDash val="solid"/>
            <a:headEnd type="triangle"/>
            <a:tailEnd type="triangle"/>
          </a:ln>
          <a:effectLst/>
        </p:spPr>
      </p:cxnSp>
      <p:sp>
        <p:nvSpPr>
          <p:cNvPr id="37" name="文本框 36">
            <a:extLst>
              <a:ext uri="{FF2B5EF4-FFF2-40B4-BE49-F238E27FC236}">
                <a16:creationId xmlns:a16="http://schemas.microsoft.com/office/drawing/2014/main" id="{27B8FBF8-959E-A61D-5F21-9D5776F9BF03}"/>
              </a:ext>
            </a:extLst>
          </p:cNvPr>
          <p:cNvSpPr txBox="1"/>
          <p:nvPr/>
        </p:nvSpPr>
        <p:spPr>
          <a:xfrm>
            <a:off x="467294" y="5500837"/>
            <a:ext cx="8646160" cy="461665"/>
          </a:xfrm>
          <a:prstGeom prst="rect">
            <a:avLst/>
          </a:prstGeom>
          <a:noFill/>
        </p:spPr>
        <p:txBody>
          <a:bodyPr wrap="square">
            <a:spAutoFit/>
          </a:bodyPr>
          <a:lstStyle/>
          <a:p>
            <a:pPr marL="292100" marR="0" lvl="0" indent="-292100" algn="l" defTabSz="457200" rtl="0" eaLnBrk="1" fontAlgn="auto" latinLnBrk="0" hangingPunct="1">
              <a:lnSpc>
                <a:spcPct val="100000"/>
              </a:lnSpc>
              <a:spcBef>
                <a:spcPct val="20000"/>
              </a:spcBef>
              <a:spcAft>
                <a:spcPts val="0"/>
              </a:spcAft>
              <a:buClr>
                <a:srgbClr val="000000"/>
              </a:buClr>
              <a:buSzTx/>
              <a:buFont typeface="Arial"/>
              <a:buChar char="•"/>
              <a:tabLst/>
              <a:defRPr/>
            </a:pPr>
            <a:r>
              <a:rPr kumimoji="0" lang="en-US" altLang="zh-CN" sz="2400" b="0" i="0" u="none" strike="noStrike" kern="1200" cap="none" spc="0" normalizeH="0" baseline="0" noProof="0" dirty="0">
                <a:ln>
                  <a:noFill/>
                </a:ln>
                <a:solidFill>
                  <a:srgbClr val="000000"/>
                </a:solidFill>
                <a:effectLst/>
                <a:uLnTx/>
                <a:uFillTx/>
                <a:latin typeface="Constantia"/>
                <a:ea typeface="+mn-ea"/>
                <a:cs typeface="Constantia"/>
              </a:rPr>
              <a:t>If the key loses, the transmitted data is unsecure.</a:t>
            </a:r>
          </a:p>
        </p:txBody>
      </p:sp>
    </p:spTree>
    <p:extLst>
      <p:ext uri="{BB962C8B-B14F-4D97-AF65-F5344CB8AC3E}">
        <p14:creationId xmlns:p14="http://schemas.microsoft.com/office/powerpoint/2010/main" val="3323922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500"/>
                                        <p:tgtEl>
                                          <p:spTgt spid="20"/>
                                        </p:tgtEl>
                                      </p:cBhvr>
                                    </p:animEffect>
                                  </p:childTnLst>
                                </p:cTn>
                              </p:par>
                              <p:par>
                                <p:cTn id="8" presetID="14" presetClass="entr" presetSubtype="1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randombar(horizontal)">
                                      <p:cBhvr>
                                        <p:cTn id="10" dur="500"/>
                                        <p:tgtEl>
                                          <p:spTgt spid="23"/>
                                        </p:tgtEl>
                                      </p:cBhvr>
                                    </p:animEffect>
                                  </p:childTnLst>
                                </p:cTn>
                              </p:par>
                              <p:par>
                                <p:cTn id="11" presetID="14" presetClass="entr" presetSubtype="1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randombar(horizontal)">
                                      <p:cBhvr>
                                        <p:cTn id="13" dur="500"/>
                                        <p:tgtEl>
                                          <p:spTgt spid="26"/>
                                        </p:tgtEl>
                                      </p:cBhvr>
                                    </p:animEffect>
                                  </p:childTnLst>
                                </p:cTn>
                              </p:par>
                              <p:par>
                                <p:cTn id="14" presetID="14" presetClass="entr" presetSubtype="1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randombar(horizontal)">
                                      <p:cBhvr>
                                        <p:cTn id="16" dur="500"/>
                                        <p:tgtEl>
                                          <p:spTgt spid="29"/>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randombar(horizontal)">
                                      <p:cBhvr>
                                        <p:cTn id="19" dur="500"/>
                                        <p:tgtEl>
                                          <p:spTgt spid="32"/>
                                        </p:tgtEl>
                                      </p:cBhvr>
                                    </p:animEffect>
                                  </p:childTnLst>
                                </p:cTn>
                              </p:par>
                              <p:par>
                                <p:cTn id="20" presetID="14" presetClass="entr" presetSubtype="10" fill="hold"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randombar(horizontal)">
                                      <p:cBhvr>
                                        <p:cTn id="22" dur="500"/>
                                        <p:tgtEl>
                                          <p:spTgt spid="33"/>
                                        </p:tgtEl>
                                      </p:cBhvr>
                                    </p:animEffect>
                                  </p:childTnLst>
                                </p:cTn>
                              </p:par>
                              <p:par>
                                <p:cTn id="23" presetID="14" presetClass="entr" presetSubtype="1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randombar(horizontal)">
                                      <p:cBhvr>
                                        <p:cTn id="25" dur="500"/>
                                        <p:tgtEl>
                                          <p:spTgt spid="34"/>
                                        </p:tgtEl>
                                      </p:cBhvr>
                                    </p:animEffect>
                                  </p:childTnLst>
                                </p:cTn>
                              </p:par>
                              <p:par>
                                <p:cTn id="26" presetID="14" presetClass="entr" presetSubtype="10" fill="hold"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randombar(horizontal)">
                                      <p:cBhvr>
                                        <p:cTn id="28" dur="500"/>
                                        <p:tgtEl>
                                          <p:spTgt spid="35"/>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randombar(horizontal)">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799"/>
          </a:xfrm>
        </p:spPr>
        <p:txBody>
          <a:bodyPr>
            <a:normAutofit fontScale="90000"/>
          </a:bodyPr>
          <a:lstStyle/>
          <a:p>
            <a:r>
              <a:rPr lang="en-US" dirty="0"/>
              <a:t>Symmetric Encryption (cont.)</a:t>
            </a:r>
          </a:p>
        </p:txBody>
      </p:sp>
      <p:sp>
        <p:nvSpPr>
          <p:cNvPr id="17" name="Content Placeholder 2">
            <a:extLst>
              <a:ext uri="{FF2B5EF4-FFF2-40B4-BE49-F238E27FC236}">
                <a16:creationId xmlns:a16="http://schemas.microsoft.com/office/drawing/2014/main" id="{01B41A01-3494-4FFC-BEAD-A47839914D80}"/>
              </a:ext>
            </a:extLst>
          </p:cNvPr>
          <p:cNvSpPr>
            <a:spLocks noGrp="1"/>
          </p:cNvSpPr>
          <p:nvPr>
            <p:ph idx="1"/>
          </p:nvPr>
        </p:nvSpPr>
        <p:spPr>
          <a:xfrm>
            <a:off x="533400" y="1904999"/>
            <a:ext cx="8229600" cy="609602"/>
          </a:xfrm>
        </p:spPr>
        <p:txBody>
          <a:bodyPr>
            <a:normAutofit/>
          </a:bodyPr>
          <a:lstStyle/>
          <a:p>
            <a:r>
              <a:rPr lang="en-US" sz="2400" dirty="0">
                <a:latin typeface="Constantia"/>
                <a:cs typeface="Constantia"/>
              </a:rPr>
              <a:t>Large number of keys. Key management is a heavy load.</a:t>
            </a:r>
          </a:p>
          <a:p>
            <a:endParaRPr lang="en-US" sz="2400" dirty="0">
              <a:latin typeface="Constantia"/>
              <a:cs typeface="Constantia"/>
            </a:endParaRPr>
          </a:p>
          <a:p>
            <a:endParaRPr lang="en-US" sz="2400" dirty="0">
              <a:latin typeface="Constantia"/>
              <a:cs typeface="Constantia"/>
            </a:endParaRPr>
          </a:p>
        </p:txBody>
      </p:sp>
      <p:sp>
        <p:nvSpPr>
          <p:cNvPr id="4" name="文本框 3">
            <a:extLst>
              <a:ext uri="{FF2B5EF4-FFF2-40B4-BE49-F238E27FC236}">
                <a16:creationId xmlns:a16="http://schemas.microsoft.com/office/drawing/2014/main" id="{FF811D75-C28B-457E-939A-A5E8E809BE5E}"/>
              </a:ext>
            </a:extLst>
          </p:cNvPr>
          <p:cNvSpPr txBox="1"/>
          <p:nvPr/>
        </p:nvSpPr>
        <p:spPr>
          <a:xfrm>
            <a:off x="457200" y="1143000"/>
            <a:ext cx="2327455" cy="761998"/>
          </a:xfrm>
          <a:prstGeom prst="rect">
            <a:avLst/>
          </a:prstGeom>
        </p:spPr>
        <p:txBody>
          <a:bodyPr vert="horz" wrap="square" lIns="91440" tIns="45720" rIns="91440" bIns="45720" rtlCol="0" anchor="t" anchorCtr="0">
            <a:normAutofit fontScale="92500"/>
          </a:bodyPr>
          <a:lstStyle/>
          <a:p>
            <a:pPr marL="0">
              <a:buFont typeface="Arial"/>
              <a:buNone/>
            </a:pPr>
            <a:r>
              <a:rPr lang="en-US" altLang="zh-CN" sz="2800" dirty="0">
                <a:solidFill>
                  <a:srgbClr val="FF0000"/>
                </a:solidFill>
              </a:rPr>
              <a:t>disadvantages?</a:t>
            </a:r>
            <a:endParaRPr lang="zh-CN" altLang="en-US" sz="2800" dirty="0">
              <a:solidFill>
                <a:srgbClr val="FF0000"/>
              </a:solidFill>
            </a:endParaRPr>
          </a:p>
        </p:txBody>
      </p:sp>
      <p:pic>
        <p:nvPicPr>
          <p:cNvPr id="3" name="图片 2" descr="绿色的标志&#10;&#10;描述已自动生成">
            <a:extLst>
              <a:ext uri="{FF2B5EF4-FFF2-40B4-BE49-F238E27FC236}">
                <a16:creationId xmlns:a16="http://schemas.microsoft.com/office/drawing/2014/main" id="{38B50FC4-38BA-47FA-586A-B8F2AAA490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3378636"/>
            <a:ext cx="2838853" cy="2260870"/>
          </a:xfrm>
          <a:prstGeom prst="rect">
            <a:avLst/>
          </a:prstGeom>
        </p:spPr>
      </p:pic>
      <p:pic>
        <p:nvPicPr>
          <p:cNvPr id="5" name="图片 4">
            <a:extLst>
              <a:ext uri="{FF2B5EF4-FFF2-40B4-BE49-F238E27FC236}">
                <a16:creationId xmlns:a16="http://schemas.microsoft.com/office/drawing/2014/main" id="{37B19491-4035-D4F6-A27C-9B3A8A79E6EE}"/>
              </a:ext>
            </a:extLst>
          </p:cNvPr>
          <p:cNvPicPr>
            <a:picLocks noChangeAspect="1"/>
          </p:cNvPicPr>
          <p:nvPr/>
        </p:nvPicPr>
        <p:blipFill rotWithShape="1">
          <a:blip r:embed="rId4">
            <a:extLst>
              <a:ext uri="{28A0092B-C50C-407E-A947-70E740481C1C}">
                <a14:useLocalDpi xmlns:a14="http://schemas.microsoft.com/office/drawing/2010/main" val="0"/>
              </a:ext>
            </a:extLst>
          </a:blip>
          <a:srcRect l="10830" r="10926"/>
          <a:stretch/>
        </p:blipFill>
        <p:spPr>
          <a:xfrm>
            <a:off x="3663913" y="2891830"/>
            <a:ext cx="5104530" cy="3141952"/>
          </a:xfrm>
          <a:prstGeom prst="rect">
            <a:avLst/>
          </a:prstGeom>
        </p:spPr>
      </p:pic>
    </p:spTree>
    <p:extLst>
      <p:ext uri="{BB962C8B-B14F-4D97-AF65-F5344CB8AC3E}">
        <p14:creationId xmlns:p14="http://schemas.microsoft.com/office/powerpoint/2010/main" val="3749469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7" dur="500"/>
                                        <p:tgtEl>
                                          <p:spTgt spid="17">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 Overview</a:t>
            </a:r>
          </a:p>
        </p:txBody>
      </p:sp>
      <p:sp>
        <p:nvSpPr>
          <p:cNvPr id="3" name="Content Placeholder 2"/>
          <p:cNvSpPr>
            <a:spLocks noGrp="1"/>
          </p:cNvSpPr>
          <p:nvPr>
            <p:ph idx="1"/>
          </p:nvPr>
        </p:nvSpPr>
        <p:spPr/>
        <p:txBody>
          <a:bodyPr>
            <a:normAutofit/>
          </a:bodyPr>
          <a:lstStyle/>
          <a:p>
            <a:r>
              <a:rPr lang="en-US" dirty="0"/>
              <a:t>Introduction to cryptography?</a:t>
            </a:r>
          </a:p>
          <a:p>
            <a:r>
              <a:rPr lang="en-US" dirty="0"/>
              <a:t>Symmetric encryption </a:t>
            </a:r>
          </a:p>
          <a:p>
            <a:r>
              <a:rPr lang="en-US" dirty="0"/>
              <a:t>Asymmetric encryption</a:t>
            </a:r>
          </a:p>
          <a:p>
            <a:r>
              <a:rPr lang="en-US" dirty="0"/>
              <a:t>Symmetric encryption techniques</a:t>
            </a:r>
          </a:p>
          <a:p>
            <a:pPr lvl="1"/>
            <a:r>
              <a:rPr lang="en-US" dirty="0"/>
              <a:t>Caesar Cipher </a:t>
            </a:r>
          </a:p>
          <a:p>
            <a:pPr lvl="1"/>
            <a:r>
              <a:rPr lang="en-US" dirty="0"/>
              <a:t>Vigenere Cipher</a:t>
            </a:r>
          </a:p>
          <a:p>
            <a:pPr lvl="1"/>
            <a:r>
              <a:rPr lang="en-US" dirty="0"/>
              <a:t>One-Time Pads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47839D-A323-47F3-909F-548499399628}" type="slidenum">
              <a:rPr kumimoji="0" lang="en-US" sz="1200" b="0" i="0" u="none" strike="noStrike" kern="1200" cap="none" spc="0" normalizeH="0" baseline="0" noProof="0" smtClean="0">
                <a:ln>
                  <a:noFill/>
                </a:ln>
                <a:solidFill>
                  <a:srgbClr val="000000"/>
                </a:solidFill>
                <a:effectLst/>
                <a:uLnTx/>
                <a:uFillTx/>
                <a:latin typeface="Calibri"/>
                <a:ea typeface="+mn-ea"/>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srgbClr val="000000"/>
              </a:solidFill>
              <a:effectLst/>
              <a:uLnTx/>
              <a:uFillTx/>
              <a:latin typeface="Calibri"/>
              <a:ea typeface="+mn-ea"/>
            </a:endParaRPr>
          </a:p>
        </p:txBody>
      </p:sp>
    </p:spTree>
    <p:extLst>
      <p:ext uri="{BB962C8B-B14F-4D97-AF65-F5344CB8AC3E}">
        <p14:creationId xmlns:p14="http://schemas.microsoft.com/office/powerpoint/2010/main" val="892038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Asymmetric Encryption</a:t>
            </a:r>
          </a:p>
        </p:txBody>
      </p:sp>
      <p:pic>
        <p:nvPicPr>
          <p:cNvPr id="7" name="Picture 6">
            <a:extLst>
              <a:ext uri="{FF2B5EF4-FFF2-40B4-BE49-F238E27FC236}">
                <a16:creationId xmlns:a16="http://schemas.microsoft.com/office/drawing/2014/main" id="{E7459274-0400-4BCA-A8BF-EFDC4371DA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1597981"/>
            <a:ext cx="4637990" cy="3251580"/>
          </a:xfrm>
          <a:prstGeom prst="rect">
            <a:avLst/>
          </a:prstGeom>
        </p:spPr>
      </p:pic>
      <p:sp>
        <p:nvSpPr>
          <p:cNvPr id="9" name="Subtitle 2">
            <a:extLst>
              <a:ext uri="{FF2B5EF4-FFF2-40B4-BE49-F238E27FC236}">
                <a16:creationId xmlns:a16="http://schemas.microsoft.com/office/drawing/2014/main" id="{6740CA8A-F3AA-4914-90CF-02F03B8AC520}"/>
              </a:ext>
            </a:extLst>
          </p:cNvPr>
          <p:cNvSpPr txBox="1">
            <a:spLocks/>
          </p:cNvSpPr>
          <p:nvPr/>
        </p:nvSpPr>
        <p:spPr>
          <a:xfrm>
            <a:off x="3127002" y="5026981"/>
            <a:ext cx="3108385" cy="304800"/>
          </a:xfrm>
          <a:prstGeom prst="rect">
            <a:avLst/>
          </a:prstGeom>
        </p:spPr>
        <p:txBody>
          <a:bodyPr vert="horz" lIns="91440" tIns="45720" rIns="91440" bIns="45720" rtlCol="0">
            <a:noAutofit/>
          </a:bodyPr>
          <a:lstStyle>
            <a:lvl1pPr marL="0" indent="0" algn="ctr" defTabSz="914400" rtl="0" eaLnBrk="1" latinLnBrk="0" hangingPunct="1">
              <a:lnSpc>
                <a:spcPct val="150000"/>
              </a:lnSpc>
              <a:spcBef>
                <a:spcPct val="20000"/>
              </a:spcBef>
              <a:buClrTx/>
              <a:buFont typeface="Wingdings" pitchFamily="2" charset="2"/>
              <a:buNone/>
              <a:defRPr sz="2000" i="1" kern="1200" baseline="0">
                <a:solidFill>
                  <a:schemeClr val="tx1">
                    <a:lumMod val="65000"/>
                    <a:lumOff val="35000"/>
                  </a:schemeClr>
                </a:solidFill>
                <a:latin typeface="+mn-lt"/>
                <a:ea typeface="+mn-ea"/>
                <a:cs typeface="+mn-cs"/>
              </a:defRPr>
            </a:lvl1pPr>
            <a:lvl2pPr marL="457200" indent="0" algn="ctr" defTabSz="914400" rtl="0" eaLnBrk="1" latinLnBrk="0" hangingPunct="1">
              <a:spcBef>
                <a:spcPct val="20000"/>
              </a:spcBef>
              <a:buClrTx/>
              <a:buFont typeface="Arial" pitchFamily="34" charset="0"/>
              <a:buNone/>
              <a:defRPr sz="1600" kern="1200" baseline="0">
                <a:solidFill>
                  <a:schemeClr val="tx1">
                    <a:tint val="75000"/>
                  </a:schemeClr>
                </a:solidFill>
                <a:latin typeface="+mn-lt"/>
                <a:ea typeface="+mn-ea"/>
                <a:cs typeface="+mn-cs"/>
              </a:defRPr>
            </a:lvl2pPr>
            <a:lvl3pPr marL="914400" indent="0" algn="ctr" defTabSz="914400" rtl="0" eaLnBrk="1" latinLnBrk="0" hangingPunct="1">
              <a:spcBef>
                <a:spcPct val="20000"/>
              </a:spcBef>
              <a:buClrTx/>
              <a:buFont typeface="Arial" pitchFamily="34" charset="0"/>
              <a:buNone/>
              <a:defRPr sz="1400" kern="1200" baseline="0">
                <a:solidFill>
                  <a:schemeClr val="tx1">
                    <a:tint val="75000"/>
                  </a:schemeClr>
                </a:solidFill>
                <a:latin typeface="+mn-lt"/>
                <a:ea typeface="+mn-ea"/>
                <a:cs typeface="+mn-cs"/>
              </a:defRPr>
            </a:lvl3pPr>
            <a:lvl4pPr marL="1371600" indent="0" algn="ctr" defTabSz="914400" rtl="0" eaLnBrk="1" latinLnBrk="0" hangingPunct="1">
              <a:spcBef>
                <a:spcPct val="20000"/>
              </a:spcBef>
              <a:buClrTx/>
              <a:buFont typeface="Arial" pitchFamily="34" charset="0"/>
              <a:buNone/>
              <a:defRPr sz="1400" kern="1200" baseline="0">
                <a:solidFill>
                  <a:schemeClr val="tx1">
                    <a:tint val="75000"/>
                  </a:schemeClr>
                </a:solidFill>
                <a:latin typeface="+mn-lt"/>
                <a:ea typeface="+mn-ea"/>
                <a:cs typeface="+mn-cs"/>
              </a:defRPr>
            </a:lvl4pPr>
            <a:lvl5pPr marL="1828800" indent="0" algn="ctr" defTabSz="914400" rtl="0" eaLnBrk="1" latinLnBrk="0" hangingPunct="1">
              <a:spcBef>
                <a:spcPct val="20000"/>
              </a:spcBef>
              <a:buClrTx/>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Tx/>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Tx/>
              <a:buFont typeface="Arial" pitchFamily="34" charset="0"/>
              <a:buNone/>
              <a:defRPr sz="12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Tx/>
              <a:buFont typeface="Arial" pitchFamily="34" charset="0"/>
              <a:buNone/>
              <a:defRPr sz="1200" kern="1200" baseline="0">
                <a:solidFill>
                  <a:schemeClr val="tx1">
                    <a:tint val="75000"/>
                  </a:schemeClr>
                </a:solidFill>
                <a:latin typeface="+mn-lt"/>
                <a:ea typeface="+mn-ea"/>
                <a:cs typeface="+mn-cs"/>
              </a:defRPr>
            </a:lvl8pPr>
            <a:lvl9pPr marL="3657600" indent="0" algn="ctr" defTabSz="914400" rtl="0" eaLnBrk="1" latinLnBrk="0" hangingPunct="1">
              <a:spcBef>
                <a:spcPct val="20000"/>
              </a:spcBef>
              <a:buClrTx/>
              <a:buFont typeface="Arial" pitchFamily="34" charset="0"/>
              <a:buNone/>
              <a:defRPr sz="12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1400" b="1" i="0" u="none" strike="noStrike" kern="1200" cap="none" spc="0" normalizeH="0" baseline="0" noProof="0" dirty="0">
                <a:ln>
                  <a:noFill/>
                </a:ln>
                <a:solidFill>
                  <a:prstClr val="black"/>
                </a:solidFill>
                <a:effectLst/>
                <a:uLnTx/>
                <a:uFillTx/>
                <a:latin typeface="Constantia" panose="02030602050306030303" pitchFamily="18" charset="0"/>
                <a:ea typeface="+mn-ea"/>
                <a:cs typeface="+mn-cs"/>
              </a:rPr>
              <a:t>Shamir, Rivest and Adleman (1978)</a:t>
            </a:r>
          </a:p>
        </p:txBody>
      </p:sp>
      <p:sp>
        <p:nvSpPr>
          <p:cNvPr id="10" name="Content Placeholder 2">
            <a:extLst>
              <a:ext uri="{FF2B5EF4-FFF2-40B4-BE49-F238E27FC236}">
                <a16:creationId xmlns:a16="http://schemas.microsoft.com/office/drawing/2014/main" id="{DCEE2908-C538-489B-85B3-5D67BC11C7BC}"/>
              </a:ext>
            </a:extLst>
          </p:cNvPr>
          <p:cNvSpPr txBox="1">
            <a:spLocks/>
          </p:cNvSpPr>
          <p:nvPr/>
        </p:nvSpPr>
        <p:spPr>
          <a:xfrm>
            <a:off x="529085" y="5578385"/>
            <a:ext cx="8157715" cy="6858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prstClr val="black"/>
                </a:solidFill>
                <a:effectLst/>
                <a:uLnTx/>
                <a:uFillTx/>
                <a:latin typeface="Constantia" panose="02030602050306030303" pitchFamily="18" charset="0"/>
                <a:ea typeface="+mn-ea"/>
                <a:cs typeface="+mn-cs"/>
              </a:rPr>
              <a:t>Encryption uses a </a:t>
            </a:r>
            <a:r>
              <a:rPr kumimoji="0" lang="en-US" sz="2400" b="0" i="0" u="none" strike="noStrike" kern="1200" cap="none" spc="0" normalizeH="0" baseline="0" noProof="0" dirty="0">
                <a:ln>
                  <a:noFill/>
                </a:ln>
                <a:solidFill>
                  <a:srgbClr val="0000FF"/>
                </a:solidFill>
                <a:effectLst/>
                <a:uLnTx/>
                <a:uFillTx/>
                <a:latin typeface="Constantia" panose="02030602050306030303" pitchFamily="18" charset="0"/>
                <a:ea typeface="+mn-ea"/>
                <a:cs typeface="+mn-cs"/>
              </a:rPr>
              <a:t>public key</a:t>
            </a:r>
            <a:r>
              <a:rPr kumimoji="0" lang="en-US" sz="2400" b="0" i="0" u="none" strike="noStrike" kern="1200" cap="none" spc="0" normalizeH="0" baseline="0" noProof="0" dirty="0">
                <a:ln>
                  <a:noFill/>
                </a:ln>
                <a:solidFill>
                  <a:prstClr val="black"/>
                </a:solidFill>
                <a:effectLst/>
                <a:uLnTx/>
                <a:uFillTx/>
                <a:latin typeface="Constantia" panose="02030602050306030303" pitchFamily="18" charset="0"/>
                <a:ea typeface="+mn-ea"/>
                <a:cs typeface="+mn-cs"/>
              </a:rPr>
              <a:t>,  Decryption uses the </a:t>
            </a:r>
            <a:r>
              <a:rPr kumimoji="0" lang="en-US" sz="2400" b="0" i="0" u="none" strike="noStrike" kern="1200" cap="none" spc="0" normalizeH="0" baseline="0" noProof="0" dirty="0">
                <a:ln>
                  <a:noFill/>
                </a:ln>
                <a:solidFill>
                  <a:srgbClr val="0000FF"/>
                </a:solidFill>
                <a:effectLst/>
                <a:uLnTx/>
                <a:uFillTx/>
                <a:latin typeface="Constantia" panose="02030602050306030303" pitchFamily="18" charset="0"/>
                <a:ea typeface="+mn-ea"/>
                <a:cs typeface="+mn-cs"/>
              </a:rPr>
              <a:t>secret key</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prstClr val="black"/>
                </a:solidFill>
                <a:effectLst/>
                <a:uLnTx/>
                <a:uFillTx/>
                <a:latin typeface="Constantia" panose="02030602050306030303" pitchFamily="18" charset="0"/>
                <a:ea typeface="+mn-ea"/>
                <a:cs typeface="+mn-cs"/>
              </a:rPr>
              <a:t>Also called </a:t>
            </a:r>
            <a:r>
              <a:rPr kumimoji="0" lang="en-US" sz="2400" b="0" i="0" u="none" strike="noStrike" kern="1200" cap="none" spc="0" normalizeH="0" baseline="0" noProof="0" dirty="0">
                <a:ln>
                  <a:noFill/>
                </a:ln>
                <a:solidFill>
                  <a:srgbClr val="0000FF"/>
                </a:solidFill>
                <a:effectLst/>
                <a:uLnTx/>
                <a:uFillTx/>
                <a:latin typeface="Constantia" panose="02030602050306030303" pitchFamily="18" charset="0"/>
                <a:ea typeface="+mn-ea"/>
                <a:cs typeface="+mn-cs"/>
              </a:rPr>
              <a:t>public key cryptography</a:t>
            </a:r>
          </a:p>
        </p:txBody>
      </p:sp>
    </p:spTree>
    <p:extLst>
      <p:ext uri="{BB962C8B-B14F-4D97-AF65-F5344CB8AC3E}">
        <p14:creationId xmlns:p14="http://schemas.microsoft.com/office/powerpoint/2010/main" val="3402132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Asymmetric Encryption</a:t>
            </a:r>
          </a:p>
        </p:txBody>
      </p:sp>
      <p:sp>
        <p:nvSpPr>
          <p:cNvPr id="17" name="Content Placeholder 2">
            <a:extLst>
              <a:ext uri="{FF2B5EF4-FFF2-40B4-BE49-F238E27FC236}">
                <a16:creationId xmlns:a16="http://schemas.microsoft.com/office/drawing/2014/main" id="{01B41A01-3494-4FFC-BEAD-A47839914D80}"/>
              </a:ext>
            </a:extLst>
          </p:cNvPr>
          <p:cNvSpPr>
            <a:spLocks noGrp="1"/>
          </p:cNvSpPr>
          <p:nvPr>
            <p:ph idx="1"/>
          </p:nvPr>
        </p:nvSpPr>
        <p:spPr>
          <a:xfrm>
            <a:off x="457200" y="1600200"/>
            <a:ext cx="8229600" cy="4525963"/>
          </a:xfrm>
        </p:spPr>
        <p:txBody>
          <a:bodyPr>
            <a:normAutofit/>
          </a:bodyPr>
          <a:lstStyle/>
          <a:p>
            <a:r>
              <a:rPr lang="en-US" sz="2800" dirty="0">
                <a:latin typeface="Constantia"/>
                <a:cs typeface="Constantia"/>
              </a:rPr>
              <a:t>Asymmetric encryption</a:t>
            </a:r>
          </a:p>
          <a:p>
            <a:pPr lvl="1"/>
            <a:r>
              <a:rPr lang="en-US" sz="2400" dirty="0">
                <a:latin typeface="Constantia"/>
                <a:cs typeface="Constantia"/>
              </a:rPr>
              <a:t>Avoid Secret Exchanges</a:t>
            </a:r>
          </a:p>
          <a:p>
            <a:pPr lvl="1"/>
            <a:r>
              <a:rPr lang="en-US" sz="2400" dirty="0">
                <a:latin typeface="Constantia"/>
                <a:cs typeface="Constantia"/>
              </a:rPr>
              <a:t>Encryption and decryption are carried out using </a:t>
            </a:r>
            <a:r>
              <a:rPr lang="en-US" sz="2400" dirty="0">
                <a:solidFill>
                  <a:srgbClr val="0000FF"/>
                </a:solidFill>
                <a:latin typeface="Constantia"/>
                <a:cs typeface="Constantia"/>
              </a:rPr>
              <a:t>two</a:t>
            </a:r>
            <a:r>
              <a:rPr lang="en-US" sz="2400" dirty="0">
                <a:latin typeface="Constantia"/>
                <a:cs typeface="Constantia"/>
              </a:rPr>
              <a:t> </a:t>
            </a:r>
            <a:r>
              <a:rPr lang="en-US" sz="2400" dirty="0">
                <a:solidFill>
                  <a:srgbClr val="0000FF"/>
                </a:solidFill>
                <a:latin typeface="Constantia"/>
                <a:cs typeface="Constantia"/>
              </a:rPr>
              <a:t>different</a:t>
            </a:r>
            <a:r>
              <a:rPr lang="en-US" sz="2400" dirty="0">
                <a:latin typeface="Constantia"/>
                <a:cs typeface="Constantia"/>
              </a:rPr>
              <a:t> keys</a:t>
            </a:r>
          </a:p>
          <a:p>
            <a:endParaRPr lang="en-US" sz="2400" dirty="0">
              <a:latin typeface="Constantia"/>
              <a:cs typeface="Constantia"/>
            </a:endParaRPr>
          </a:p>
        </p:txBody>
      </p:sp>
      <p:pic>
        <p:nvPicPr>
          <p:cNvPr id="23" name="Picture 4" descr="carl">
            <a:extLst>
              <a:ext uri="{FF2B5EF4-FFF2-40B4-BE49-F238E27FC236}">
                <a16:creationId xmlns:a16="http://schemas.microsoft.com/office/drawing/2014/main" id="{292DFF71-9BF0-4F62-8070-E58951ED61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62" y="5412091"/>
            <a:ext cx="1292225"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5" descr="sarah">
            <a:extLst>
              <a:ext uri="{FF2B5EF4-FFF2-40B4-BE49-F238E27FC236}">
                <a16:creationId xmlns:a16="http://schemas.microsoft.com/office/drawing/2014/main" id="{3BAE459E-117C-4846-96F2-C04DD4BB09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1562" y="5488291"/>
            <a:ext cx="12446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Line 6">
            <a:extLst>
              <a:ext uri="{FF2B5EF4-FFF2-40B4-BE49-F238E27FC236}">
                <a16:creationId xmlns:a16="http://schemas.microsoft.com/office/drawing/2014/main" id="{A86F9753-0E35-4079-B65E-790F6ADFE333}"/>
              </a:ext>
            </a:extLst>
          </p:cNvPr>
          <p:cNvSpPr>
            <a:spLocks noChangeShapeType="1"/>
          </p:cNvSpPr>
          <p:nvPr/>
        </p:nvSpPr>
        <p:spPr bwMode="auto">
          <a:xfrm>
            <a:off x="1630362" y="6402691"/>
            <a:ext cx="5638800" cy="0"/>
          </a:xfrm>
          <a:prstGeom prst="line">
            <a:avLst/>
          </a:prstGeom>
          <a:noFill/>
          <a:ln w="889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Verdana" panose="020B0604030504040204" pitchFamily="34" charset="0"/>
              <a:ea typeface="ＭＳ Ｐゴシック" panose="020B0600070205080204" pitchFamily="34" charset="-128"/>
              <a:cs typeface="+mn-cs"/>
            </a:endParaRPr>
          </a:p>
        </p:txBody>
      </p:sp>
      <p:pic>
        <p:nvPicPr>
          <p:cNvPr id="26" name="Picture 9" descr="file">
            <a:extLst>
              <a:ext uri="{FF2B5EF4-FFF2-40B4-BE49-F238E27FC236}">
                <a16:creationId xmlns:a16="http://schemas.microsoft.com/office/drawing/2014/main" id="{318873D3-A943-4296-B45C-2F2383933C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0362" y="5107291"/>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 name="Group 11">
            <a:extLst>
              <a:ext uri="{FF2B5EF4-FFF2-40B4-BE49-F238E27FC236}">
                <a16:creationId xmlns:a16="http://schemas.microsoft.com/office/drawing/2014/main" id="{ED10BA56-FB56-4538-8C9D-9A8777ED6C9B}"/>
              </a:ext>
            </a:extLst>
          </p:cNvPr>
          <p:cNvGrpSpPr>
            <a:grpSpLocks/>
          </p:cNvGrpSpPr>
          <p:nvPr/>
        </p:nvGrpSpPr>
        <p:grpSpPr bwMode="auto">
          <a:xfrm>
            <a:off x="1630362" y="4954891"/>
            <a:ext cx="685800" cy="685800"/>
            <a:chOff x="1680" y="1824"/>
            <a:chExt cx="432" cy="432"/>
          </a:xfrm>
        </p:grpSpPr>
        <p:pic>
          <p:nvPicPr>
            <p:cNvPr id="28" name="Picture 12" descr="lock">
              <a:extLst>
                <a:ext uri="{FF2B5EF4-FFF2-40B4-BE49-F238E27FC236}">
                  <a16:creationId xmlns:a16="http://schemas.microsoft.com/office/drawing/2014/main" id="{3659EC98-E348-4718-B4BC-BFB180EB2F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0" y="1824"/>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13" descr="sarah">
              <a:extLst>
                <a:ext uri="{FF2B5EF4-FFF2-40B4-BE49-F238E27FC236}">
                  <a16:creationId xmlns:a16="http://schemas.microsoft.com/office/drawing/2014/main" id="{DB85694F-BB37-44A2-80DF-4B510EC8551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72" y="2016"/>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 name="Group 37">
            <a:extLst>
              <a:ext uri="{FF2B5EF4-FFF2-40B4-BE49-F238E27FC236}">
                <a16:creationId xmlns:a16="http://schemas.microsoft.com/office/drawing/2014/main" id="{D43EED49-67A2-44E5-9A8E-A7F0C6A9A3F1}"/>
              </a:ext>
            </a:extLst>
          </p:cNvPr>
          <p:cNvGrpSpPr>
            <a:grpSpLocks/>
          </p:cNvGrpSpPr>
          <p:nvPr/>
        </p:nvGrpSpPr>
        <p:grpSpPr bwMode="auto">
          <a:xfrm>
            <a:off x="6735762" y="3735691"/>
            <a:ext cx="1951038" cy="992188"/>
            <a:chOff x="2976" y="3312"/>
            <a:chExt cx="1229" cy="625"/>
          </a:xfrm>
        </p:grpSpPr>
        <p:grpSp>
          <p:nvGrpSpPr>
            <p:cNvPr id="50" name="Group 38">
              <a:extLst>
                <a:ext uri="{FF2B5EF4-FFF2-40B4-BE49-F238E27FC236}">
                  <a16:creationId xmlns:a16="http://schemas.microsoft.com/office/drawing/2014/main" id="{77D1D415-35EB-426F-9538-6736111B6C26}"/>
                </a:ext>
              </a:extLst>
            </p:cNvPr>
            <p:cNvGrpSpPr>
              <a:grpSpLocks/>
            </p:cNvGrpSpPr>
            <p:nvPr/>
          </p:nvGrpSpPr>
          <p:grpSpPr bwMode="auto">
            <a:xfrm>
              <a:off x="2976" y="3312"/>
              <a:ext cx="1229" cy="625"/>
              <a:chOff x="4030" y="1540"/>
              <a:chExt cx="1229" cy="625"/>
            </a:xfrm>
          </p:grpSpPr>
          <p:pic>
            <p:nvPicPr>
              <p:cNvPr id="52" name="Picture 39" descr="j0085338">
                <a:extLst>
                  <a:ext uri="{FF2B5EF4-FFF2-40B4-BE49-F238E27FC236}">
                    <a16:creationId xmlns:a16="http://schemas.microsoft.com/office/drawing/2014/main" id="{A6F29ECB-E0A7-4D4C-9E61-5069DC8AAE8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33" y="1541"/>
                <a:ext cx="82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Text Box 40">
                <a:extLst>
                  <a:ext uri="{FF2B5EF4-FFF2-40B4-BE49-F238E27FC236}">
                    <a16:creationId xmlns:a16="http://schemas.microsoft.com/office/drawing/2014/main" id="{98396143-4615-485A-998D-7749F053DB8F}"/>
                  </a:ext>
                </a:extLst>
              </p:cNvPr>
              <p:cNvSpPr txBox="1">
                <a:spLocks noChangeArrowheads="1"/>
              </p:cNvSpPr>
              <p:nvPr/>
            </p:nvSpPr>
            <p:spPr bwMode="auto">
              <a:xfrm>
                <a:off x="4030" y="1540"/>
                <a:ext cx="8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742950" indent="-285750">
                  <a:defRPr sz="2400">
                    <a:solidFill>
                      <a:schemeClr val="tx1"/>
                    </a:solidFill>
                    <a:latin typeface="Verdana" panose="020B0604030504040204" pitchFamily="34" charset="0"/>
                    <a:ea typeface="ＭＳ Ｐゴシック" panose="020B0600070205080204" pitchFamily="34" charset="-128"/>
                  </a:defRPr>
                </a:lvl2pPr>
                <a:lvl3pPr marL="1143000" indent="-228600">
                  <a:defRPr sz="2400">
                    <a:solidFill>
                      <a:schemeClr val="tx1"/>
                    </a:solidFill>
                    <a:latin typeface="Verdana" panose="020B0604030504040204" pitchFamily="34" charset="0"/>
                    <a:ea typeface="ＭＳ Ｐゴシック" panose="020B0600070205080204" pitchFamily="34" charset="-128"/>
                  </a:defRPr>
                </a:lvl3pPr>
                <a:lvl4pPr marL="1600200" indent="-228600">
                  <a:defRPr sz="2400">
                    <a:solidFill>
                      <a:schemeClr val="tx1"/>
                    </a:solidFill>
                    <a:latin typeface="Verdana" panose="020B0604030504040204" pitchFamily="34" charset="0"/>
                    <a:ea typeface="ＭＳ Ｐゴシック" panose="020B0600070205080204" pitchFamily="34" charset="-128"/>
                  </a:defRPr>
                </a:lvl4pPr>
                <a:lvl5pPr marL="2057400" indent="-228600">
                  <a:defRPr sz="24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zh-CN" sz="3200" b="0" i="0" u="none" strike="noStrike" kern="1200" cap="none" spc="0" normalizeH="0" baseline="0" noProof="0" dirty="0">
                    <a:ln>
                      <a:noFill/>
                    </a:ln>
                    <a:solidFill>
                      <a:srgbClr val="000000"/>
                    </a:solidFill>
                    <a:effectLst/>
                    <a:uLnTx/>
                    <a:uFillTx/>
                    <a:latin typeface="Constantia" panose="02030602050306030303" pitchFamily="18" charset="0"/>
                    <a:ea typeface="ＭＳ Ｐゴシック" panose="020B0600070205080204" pitchFamily="34" charset="-128"/>
                    <a:cs typeface="+mn-cs"/>
                  </a:rPr>
                  <a:t>SK</a:t>
                </a:r>
              </a:p>
            </p:txBody>
          </p:sp>
        </p:grpSp>
        <p:pic>
          <p:nvPicPr>
            <p:cNvPr id="51" name="Picture 41" descr="sarah">
              <a:extLst>
                <a:ext uri="{FF2B5EF4-FFF2-40B4-BE49-F238E27FC236}">
                  <a16:creationId xmlns:a16="http://schemas.microsoft.com/office/drawing/2014/main" id="{8D2DDD14-41AB-4D59-A0B3-5D853DE3C323}"/>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504" y="350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4" name="Group 44">
            <a:extLst>
              <a:ext uri="{FF2B5EF4-FFF2-40B4-BE49-F238E27FC236}">
                <a16:creationId xmlns:a16="http://schemas.microsoft.com/office/drawing/2014/main" id="{C5486AE1-D677-499B-AF7F-3D0B37A29CC5}"/>
              </a:ext>
            </a:extLst>
          </p:cNvPr>
          <p:cNvGrpSpPr>
            <a:grpSpLocks/>
          </p:cNvGrpSpPr>
          <p:nvPr/>
        </p:nvGrpSpPr>
        <p:grpSpPr bwMode="auto">
          <a:xfrm>
            <a:off x="487362" y="3507091"/>
            <a:ext cx="1447800" cy="838200"/>
            <a:chOff x="144" y="1968"/>
            <a:chExt cx="912" cy="528"/>
          </a:xfrm>
        </p:grpSpPr>
        <p:grpSp>
          <p:nvGrpSpPr>
            <p:cNvPr id="55" name="Group 27">
              <a:extLst>
                <a:ext uri="{FF2B5EF4-FFF2-40B4-BE49-F238E27FC236}">
                  <a16:creationId xmlns:a16="http://schemas.microsoft.com/office/drawing/2014/main" id="{48800885-B934-4675-9632-7C3DF22B05AC}"/>
                </a:ext>
              </a:extLst>
            </p:cNvPr>
            <p:cNvGrpSpPr>
              <a:grpSpLocks/>
            </p:cNvGrpSpPr>
            <p:nvPr/>
          </p:nvGrpSpPr>
          <p:grpSpPr bwMode="auto">
            <a:xfrm>
              <a:off x="336" y="2016"/>
              <a:ext cx="720" cy="480"/>
              <a:chOff x="528" y="1488"/>
              <a:chExt cx="720" cy="480"/>
            </a:xfrm>
          </p:grpSpPr>
          <p:grpSp>
            <p:nvGrpSpPr>
              <p:cNvPr id="57" name="Group 28">
                <a:extLst>
                  <a:ext uri="{FF2B5EF4-FFF2-40B4-BE49-F238E27FC236}">
                    <a16:creationId xmlns:a16="http://schemas.microsoft.com/office/drawing/2014/main" id="{8501866D-8BE2-4D30-801D-6DC7E3A90019}"/>
                  </a:ext>
                </a:extLst>
              </p:cNvPr>
              <p:cNvGrpSpPr>
                <a:grpSpLocks/>
              </p:cNvGrpSpPr>
              <p:nvPr/>
            </p:nvGrpSpPr>
            <p:grpSpPr bwMode="auto">
              <a:xfrm rot="10800000">
                <a:off x="528" y="1488"/>
                <a:ext cx="720" cy="339"/>
                <a:chOff x="3072" y="768"/>
                <a:chExt cx="624" cy="330"/>
              </a:xfrm>
            </p:grpSpPr>
            <p:grpSp>
              <p:nvGrpSpPr>
                <p:cNvPr id="59" name="Group 29">
                  <a:extLst>
                    <a:ext uri="{FF2B5EF4-FFF2-40B4-BE49-F238E27FC236}">
                      <a16:creationId xmlns:a16="http://schemas.microsoft.com/office/drawing/2014/main" id="{9C481E2B-4F36-4429-A730-4E6D23CA4A34}"/>
                    </a:ext>
                  </a:extLst>
                </p:cNvPr>
                <p:cNvGrpSpPr>
                  <a:grpSpLocks/>
                </p:cNvGrpSpPr>
                <p:nvPr/>
              </p:nvGrpSpPr>
              <p:grpSpPr bwMode="auto">
                <a:xfrm>
                  <a:off x="3072" y="768"/>
                  <a:ext cx="624" cy="192"/>
                  <a:chOff x="1872" y="2976"/>
                  <a:chExt cx="624" cy="192"/>
                </a:xfrm>
              </p:grpSpPr>
              <p:sp>
                <p:nvSpPr>
                  <p:cNvPr id="61" name="Rectangle 30">
                    <a:extLst>
                      <a:ext uri="{FF2B5EF4-FFF2-40B4-BE49-F238E27FC236}">
                        <a16:creationId xmlns:a16="http://schemas.microsoft.com/office/drawing/2014/main" id="{8F08B575-DF80-40BB-A31C-438A2268EA34}"/>
                      </a:ext>
                    </a:extLst>
                  </p:cNvPr>
                  <p:cNvSpPr>
                    <a:spLocks noChangeArrowheads="1"/>
                  </p:cNvSpPr>
                  <p:nvPr/>
                </p:nvSpPr>
                <p:spPr bwMode="auto">
                  <a:xfrm>
                    <a:off x="2016" y="3072"/>
                    <a:ext cx="480" cy="48"/>
                  </a:xfrm>
                  <a:prstGeom prst="rect">
                    <a:avLst/>
                  </a:prstGeom>
                  <a:solidFill>
                    <a:srgbClr val="FFFF00"/>
                  </a:solidFill>
                  <a:ln w="12700" cap="sq">
                    <a:solidFill>
                      <a:srgbClr val="000000"/>
                    </a:solidFill>
                    <a:miter lim="800000"/>
                    <a:headEnd type="none" w="sm" len="sm"/>
                    <a:tailEnd type="none" w="sm" len="sm"/>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742950" indent="-285750">
                      <a:defRPr sz="2400">
                        <a:solidFill>
                          <a:schemeClr val="tx1"/>
                        </a:solidFill>
                        <a:latin typeface="Verdana" panose="020B0604030504040204" pitchFamily="34" charset="0"/>
                        <a:ea typeface="ＭＳ Ｐゴシック" panose="020B0600070205080204" pitchFamily="34" charset="-128"/>
                      </a:defRPr>
                    </a:lvl2pPr>
                    <a:lvl3pPr marL="1143000" indent="-228600">
                      <a:defRPr sz="2400">
                        <a:solidFill>
                          <a:schemeClr val="tx1"/>
                        </a:solidFill>
                        <a:latin typeface="Verdana" panose="020B0604030504040204" pitchFamily="34" charset="0"/>
                        <a:ea typeface="ＭＳ Ｐゴシック" panose="020B0600070205080204" pitchFamily="34" charset="-128"/>
                      </a:defRPr>
                    </a:lvl3pPr>
                    <a:lvl4pPr marL="1600200" indent="-228600">
                      <a:defRPr sz="2400">
                        <a:solidFill>
                          <a:schemeClr val="tx1"/>
                        </a:solidFill>
                        <a:latin typeface="Verdana" panose="020B0604030504040204" pitchFamily="34" charset="0"/>
                        <a:ea typeface="ＭＳ Ｐゴシック" panose="020B0600070205080204" pitchFamily="34" charset="-128"/>
                      </a:defRPr>
                    </a:lvl4pPr>
                    <a:lvl5pPr marL="2057400" indent="-228600">
                      <a:defRPr sz="24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2400" b="0" i="0" u="none" strike="noStrike" kern="0" cap="none" spc="0" normalizeH="0" baseline="0" noProof="0">
                      <a:ln>
                        <a:noFill/>
                      </a:ln>
                      <a:solidFill>
                        <a:srgbClr val="000000"/>
                      </a:solidFill>
                      <a:effectLst/>
                      <a:uLnTx/>
                      <a:uFillTx/>
                      <a:latin typeface="Verdana" panose="020B0604030504040204" pitchFamily="34" charset="0"/>
                      <a:ea typeface="ＭＳ Ｐゴシック" panose="020B0600070205080204" pitchFamily="34" charset="-128"/>
                      <a:cs typeface="+mn-cs"/>
                    </a:endParaRPr>
                  </a:p>
                </p:txBody>
              </p:sp>
              <p:sp>
                <p:nvSpPr>
                  <p:cNvPr id="62" name="AutoShape 31">
                    <a:extLst>
                      <a:ext uri="{FF2B5EF4-FFF2-40B4-BE49-F238E27FC236}">
                        <a16:creationId xmlns:a16="http://schemas.microsoft.com/office/drawing/2014/main" id="{69B4C6D9-6564-4D4A-939E-7A26E938082B}"/>
                      </a:ext>
                    </a:extLst>
                  </p:cNvPr>
                  <p:cNvSpPr>
                    <a:spLocks noChangeArrowheads="1"/>
                  </p:cNvSpPr>
                  <p:nvPr/>
                </p:nvSpPr>
                <p:spPr bwMode="auto">
                  <a:xfrm>
                    <a:off x="1872" y="2976"/>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solidFill>
                  <a:ln w="12700" cap="sq">
                    <a:solidFill>
                      <a:srgbClr val="000000"/>
                    </a:solidFill>
                    <a:round/>
                    <a:headEnd type="none" w="sm" len="sm"/>
                    <a:tailEnd type="none" w="sm" len="sm"/>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Verdana" panose="020B0604030504040204" pitchFamily="34" charset="0"/>
                      <a:ea typeface="ＭＳ Ｐゴシック" panose="020B0600070205080204" pitchFamily="34" charset="-128"/>
                      <a:cs typeface="+mn-cs"/>
                    </a:endParaRPr>
                  </a:p>
                </p:txBody>
              </p:sp>
              <p:sp>
                <p:nvSpPr>
                  <p:cNvPr id="63" name="Rectangle 32">
                    <a:extLst>
                      <a:ext uri="{FF2B5EF4-FFF2-40B4-BE49-F238E27FC236}">
                        <a16:creationId xmlns:a16="http://schemas.microsoft.com/office/drawing/2014/main" id="{846AA2FB-2815-48EE-8A55-2F42E59FABA6}"/>
                      </a:ext>
                    </a:extLst>
                  </p:cNvPr>
                  <p:cNvSpPr>
                    <a:spLocks noChangeArrowheads="1"/>
                  </p:cNvSpPr>
                  <p:nvPr/>
                </p:nvSpPr>
                <p:spPr bwMode="auto">
                  <a:xfrm>
                    <a:off x="2352" y="3024"/>
                    <a:ext cx="48" cy="48"/>
                  </a:xfrm>
                  <a:prstGeom prst="rect">
                    <a:avLst/>
                  </a:prstGeom>
                  <a:solidFill>
                    <a:srgbClr val="FFFF00"/>
                  </a:solidFill>
                  <a:ln w="12700" cap="sq">
                    <a:solidFill>
                      <a:srgbClr val="000000"/>
                    </a:solidFill>
                    <a:miter lim="800000"/>
                    <a:headEnd type="none" w="sm" len="sm"/>
                    <a:tailEnd type="none" w="sm" len="sm"/>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742950" indent="-285750">
                      <a:defRPr sz="2400">
                        <a:solidFill>
                          <a:schemeClr val="tx1"/>
                        </a:solidFill>
                        <a:latin typeface="Verdana" panose="020B0604030504040204" pitchFamily="34" charset="0"/>
                        <a:ea typeface="ＭＳ Ｐゴシック" panose="020B0600070205080204" pitchFamily="34" charset="-128"/>
                      </a:defRPr>
                    </a:lvl2pPr>
                    <a:lvl3pPr marL="1143000" indent="-228600">
                      <a:defRPr sz="2400">
                        <a:solidFill>
                          <a:schemeClr val="tx1"/>
                        </a:solidFill>
                        <a:latin typeface="Verdana" panose="020B0604030504040204" pitchFamily="34" charset="0"/>
                        <a:ea typeface="ＭＳ Ｐゴシック" panose="020B0600070205080204" pitchFamily="34" charset="-128"/>
                      </a:defRPr>
                    </a:lvl3pPr>
                    <a:lvl4pPr marL="1600200" indent="-228600">
                      <a:defRPr sz="2400">
                        <a:solidFill>
                          <a:schemeClr val="tx1"/>
                        </a:solidFill>
                        <a:latin typeface="Verdana" panose="020B0604030504040204" pitchFamily="34" charset="0"/>
                        <a:ea typeface="ＭＳ Ｐゴシック" panose="020B0600070205080204" pitchFamily="34" charset="-128"/>
                      </a:defRPr>
                    </a:lvl4pPr>
                    <a:lvl5pPr marL="2057400" indent="-228600">
                      <a:defRPr sz="24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2400" b="0" i="0" u="none" strike="noStrike" kern="0" cap="none" spc="0" normalizeH="0" baseline="0" noProof="0">
                      <a:ln>
                        <a:noFill/>
                      </a:ln>
                      <a:solidFill>
                        <a:srgbClr val="000000"/>
                      </a:solidFill>
                      <a:effectLst/>
                      <a:uLnTx/>
                      <a:uFillTx/>
                      <a:latin typeface="Verdana" panose="020B0604030504040204" pitchFamily="34" charset="0"/>
                      <a:ea typeface="ＭＳ Ｐゴシック" panose="020B0600070205080204" pitchFamily="34" charset="-128"/>
                      <a:cs typeface="+mn-cs"/>
                    </a:endParaRPr>
                  </a:p>
                </p:txBody>
              </p:sp>
              <p:sp>
                <p:nvSpPr>
                  <p:cNvPr id="64" name="Rectangle 33">
                    <a:extLst>
                      <a:ext uri="{FF2B5EF4-FFF2-40B4-BE49-F238E27FC236}">
                        <a16:creationId xmlns:a16="http://schemas.microsoft.com/office/drawing/2014/main" id="{20AF9185-4923-484D-BFA6-99D3904CEFDB}"/>
                      </a:ext>
                    </a:extLst>
                  </p:cNvPr>
                  <p:cNvSpPr>
                    <a:spLocks noChangeArrowheads="1"/>
                  </p:cNvSpPr>
                  <p:nvPr/>
                </p:nvSpPr>
                <p:spPr bwMode="auto">
                  <a:xfrm>
                    <a:off x="2448" y="2976"/>
                    <a:ext cx="48" cy="96"/>
                  </a:xfrm>
                  <a:prstGeom prst="rect">
                    <a:avLst/>
                  </a:prstGeom>
                  <a:solidFill>
                    <a:srgbClr val="FFFF00"/>
                  </a:solidFill>
                  <a:ln w="12700" cap="sq">
                    <a:solidFill>
                      <a:srgbClr val="000000"/>
                    </a:solidFill>
                    <a:miter lim="800000"/>
                    <a:headEnd type="none" w="sm" len="sm"/>
                    <a:tailEnd type="none" w="sm" len="sm"/>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742950" indent="-285750">
                      <a:defRPr sz="2400">
                        <a:solidFill>
                          <a:schemeClr val="tx1"/>
                        </a:solidFill>
                        <a:latin typeface="Verdana" panose="020B0604030504040204" pitchFamily="34" charset="0"/>
                        <a:ea typeface="ＭＳ Ｐゴシック" panose="020B0600070205080204" pitchFamily="34" charset="-128"/>
                      </a:defRPr>
                    </a:lvl2pPr>
                    <a:lvl3pPr marL="1143000" indent="-228600">
                      <a:defRPr sz="2400">
                        <a:solidFill>
                          <a:schemeClr val="tx1"/>
                        </a:solidFill>
                        <a:latin typeface="Verdana" panose="020B0604030504040204" pitchFamily="34" charset="0"/>
                        <a:ea typeface="ＭＳ Ｐゴシック" panose="020B0600070205080204" pitchFamily="34" charset="-128"/>
                      </a:defRPr>
                    </a:lvl3pPr>
                    <a:lvl4pPr marL="1600200" indent="-228600">
                      <a:defRPr sz="2400">
                        <a:solidFill>
                          <a:schemeClr val="tx1"/>
                        </a:solidFill>
                        <a:latin typeface="Verdana" panose="020B0604030504040204" pitchFamily="34" charset="0"/>
                        <a:ea typeface="ＭＳ Ｐゴシック" panose="020B0600070205080204" pitchFamily="34" charset="-128"/>
                      </a:defRPr>
                    </a:lvl4pPr>
                    <a:lvl5pPr marL="2057400" indent="-228600">
                      <a:defRPr sz="24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2400" b="0" i="0" u="none" strike="noStrike" kern="0" cap="none" spc="0" normalizeH="0" baseline="0" noProof="0">
                      <a:ln>
                        <a:noFill/>
                      </a:ln>
                      <a:solidFill>
                        <a:srgbClr val="000000"/>
                      </a:solidFill>
                      <a:effectLst/>
                      <a:uLnTx/>
                      <a:uFillTx/>
                      <a:latin typeface="Verdana" panose="020B0604030504040204" pitchFamily="34" charset="0"/>
                      <a:ea typeface="ＭＳ Ｐゴシック" panose="020B0600070205080204" pitchFamily="34" charset="-128"/>
                      <a:cs typeface="+mn-cs"/>
                    </a:endParaRPr>
                  </a:p>
                </p:txBody>
              </p:sp>
              <p:sp>
                <p:nvSpPr>
                  <p:cNvPr id="65" name="Rectangle 34">
                    <a:extLst>
                      <a:ext uri="{FF2B5EF4-FFF2-40B4-BE49-F238E27FC236}">
                        <a16:creationId xmlns:a16="http://schemas.microsoft.com/office/drawing/2014/main" id="{C4187709-2102-4084-BD2D-1BD8DFA3862E}"/>
                      </a:ext>
                    </a:extLst>
                  </p:cNvPr>
                  <p:cNvSpPr>
                    <a:spLocks noChangeArrowheads="1"/>
                  </p:cNvSpPr>
                  <p:nvPr/>
                </p:nvSpPr>
                <p:spPr bwMode="auto">
                  <a:xfrm>
                    <a:off x="2256" y="2976"/>
                    <a:ext cx="48" cy="96"/>
                  </a:xfrm>
                  <a:prstGeom prst="rect">
                    <a:avLst/>
                  </a:prstGeom>
                  <a:solidFill>
                    <a:srgbClr val="FFFF00"/>
                  </a:solidFill>
                  <a:ln w="12700" cap="sq">
                    <a:solidFill>
                      <a:srgbClr val="000000"/>
                    </a:solidFill>
                    <a:miter lim="800000"/>
                    <a:headEnd type="none" w="sm" len="sm"/>
                    <a:tailEnd type="none" w="sm" len="sm"/>
                  </a:ln>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742950" indent="-285750">
                      <a:defRPr sz="2400">
                        <a:solidFill>
                          <a:schemeClr val="tx1"/>
                        </a:solidFill>
                        <a:latin typeface="Verdana" panose="020B0604030504040204" pitchFamily="34" charset="0"/>
                        <a:ea typeface="ＭＳ Ｐゴシック" panose="020B0600070205080204" pitchFamily="34" charset="-128"/>
                      </a:defRPr>
                    </a:lvl2pPr>
                    <a:lvl3pPr marL="1143000" indent="-228600">
                      <a:defRPr sz="2400">
                        <a:solidFill>
                          <a:schemeClr val="tx1"/>
                        </a:solidFill>
                        <a:latin typeface="Verdana" panose="020B0604030504040204" pitchFamily="34" charset="0"/>
                        <a:ea typeface="ＭＳ Ｐゴシック" panose="020B0600070205080204" pitchFamily="34" charset="-128"/>
                      </a:defRPr>
                    </a:lvl3pPr>
                    <a:lvl4pPr marL="1600200" indent="-228600">
                      <a:defRPr sz="2400">
                        <a:solidFill>
                          <a:schemeClr val="tx1"/>
                        </a:solidFill>
                        <a:latin typeface="Verdana" panose="020B0604030504040204" pitchFamily="34" charset="0"/>
                        <a:ea typeface="ＭＳ Ｐゴシック" panose="020B0600070205080204" pitchFamily="34" charset="-128"/>
                      </a:defRPr>
                    </a:lvl4pPr>
                    <a:lvl5pPr marL="2057400" indent="-228600">
                      <a:defRPr sz="24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2400" b="0" i="0" u="none" strike="noStrike" kern="0" cap="none" spc="0" normalizeH="0" baseline="0" noProof="0">
                      <a:ln>
                        <a:noFill/>
                      </a:ln>
                      <a:solidFill>
                        <a:srgbClr val="000000"/>
                      </a:solidFill>
                      <a:effectLst/>
                      <a:uLnTx/>
                      <a:uFillTx/>
                      <a:latin typeface="Verdana" panose="020B0604030504040204" pitchFamily="34" charset="0"/>
                      <a:ea typeface="ＭＳ Ｐゴシック" panose="020B0600070205080204" pitchFamily="34" charset="-128"/>
                      <a:cs typeface="+mn-cs"/>
                    </a:endParaRPr>
                  </a:p>
                </p:txBody>
              </p:sp>
            </p:grpSp>
            <p:sp>
              <p:nvSpPr>
                <p:cNvPr id="60" name="Text Box 35">
                  <a:extLst>
                    <a:ext uri="{FF2B5EF4-FFF2-40B4-BE49-F238E27FC236}">
                      <a16:creationId xmlns:a16="http://schemas.microsoft.com/office/drawing/2014/main" id="{38D0FE34-CFE2-4E4E-A975-FE48E518BC04}"/>
                    </a:ext>
                  </a:extLst>
                </p:cNvPr>
                <p:cNvSpPr txBox="1">
                  <a:spLocks noChangeArrowheads="1"/>
                </p:cNvSpPr>
                <p:nvPr/>
              </p:nvSpPr>
              <p:spPr bwMode="auto">
                <a:xfrm>
                  <a:off x="3251" y="818"/>
                  <a:ext cx="10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rot="10800000" wrap="none">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742950" indent="-285750">
                    <a:defRPr sz="2400">
                      <a:solidFill>
                        <a:schemeClr val="tx1"/>
                      </a:solidFill>
                      <a:latin typeface="Verdana" panose="020B0604030504040204" pitchFamily="34" charset="0"/>
                      <a:ea typeface="ＭＳ Ｐゴシック" panose="020B0600070205080204" pitchFamily="34" charset="-128"/>
                    </a:defRPr>
                  </a:lvl2pPr>
                  <a:lvl3pPr marL="1143000" indent="-228600">
                    <a:defRPr sz="2400">
                      <a:solidFill>
                        <a:schemeClr val="tx1"/>
                      </a:solidFill>
                      <a:latin typeface="Verdana" panose="020B0604030504040204" pitchFamily="34" charset="0"/>
                      <a:ea typeface="ＭＳ Ｐゴシック" panose="020B0600070205080204" pitchFamily="34" charset="-128"/>
                    </a:defRPr>
                  </a:lvl3pPr>
                  <a:lvl4pPr marL="1600200" indent="-228600">
                    <a:defRPr sz="2400">
                      <a:solidFill>
                        <a:schemeClr val="tx1"/>
                      </a:solidFill>
                      <a:latin typeface="Verdana" panose="020B0604030504040204" pitchFamily="34" charset="0"/>
                      <a:ea typeface="ＭＳ Ｐゴシック" panose="020B0600070205080204" pitchFamily="34" charset="-128"/>
                    </a:defRPr>
                  </a:lvl4pPr>
                  <a:lvl5pPr marL="2057400" indent="-228600">
                    <a:defRPr sz="24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pic>
            <p:nvPicPr>
              <p:cNvPr id="58" name="Picture 36" descr="sarah">
                <a:extLst>
                  <a:ext uri="{FF2B5EF4-FFF2-40B4-BE49-F238E27FC236}">
                    <a16:creationId xmlns:a16="http://schemas.microsoft.com/office/drawing/2014/main" id="{D0FED784-4E01-4E5C-B29A-E211348EB1F3}"/>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68" y="1584"/>
                <a:ext cx="3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6" name="Text Box 43">
              <a:extLst>
                <a:ext uri="{FF2B5EF4-FFF2-40B4-BE49-F238E27FC236}">
                  <a16:creationId xmlns:a16="http://schemas.microsoft.com/office/drawing/2014/main" id="{8E9E8F9D-E0F4-4914-AB66-51FB20232DA9}"/>
                </a:ext>
              </a:extLst>
            </p:cNvPr>
            <p:cNvSpPr txBox="1">
              <a:spLocks noChangeArrowheads="1"/>
            </p:cNvSpPr>
            <p:nvPr/>
          </p:nvSpPr>
          <p:spPr bwMode="auto">
            <a:xfrm>
              <a:off x="144" y="1968"/>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742950" indent="-285750">
                <a:defRPr sz="2400">
                  <a:solidFill>
                    <a:schemeClr val="tx1"/>
                  </a:solidFill>
                  <a:latin typeface="Verdana" panose="020B0604030504040204" pitchFamily="34" charset="0"/>
                  <a:ea typeface="ＭＳ Ｐゴシック" panose="020B0600070205080204" pitchFamily="34" charset="-128"/>
                </a:defRPr>
              </a:lvl2pPr>
              <a:lvl3pPr marL="1143000" indent="-228600">
                <a:defRPr sz="2400">
                  <a:solidFill>
                    <a:schemeClr val="tx1"/>
                  </a:solidFill>
                  <a:latin typeface="Verdana" panose="020B0604030504040204" pitchFamily="34" charset="0"/>
                  <a:ea typeface="ＭＳ Ｐゴシック" panose="020B0600070205080204" pitchFamily="34" charset="-128"/>
                </a:defRPr>
              </a:lvl3pPr>
              <a:lvl4pPr marL="1600200" indent="-228600">
                <a:defRPr sz="2400">
                  <a:solidFill>
                    <a:schemeClr val="tx1"/>
                  </a:solidFill>
                  <a:latin typeface="Verdana" panose="020B0604030504040204" pitchFamily="34" charset="0"/>
                  <a:ea typeface="ＭＳ Ｐゴシック" panose="020B0600070205080204" pitchFamily="34" charset="-128"/>
                </a:defRPr>
              </a:lvl4pPr>
              <a:lvl5pPr marL="2057400" indent="-228600">
                <a:defRPr sz="24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2800" b="0" i="0" u="none" strike="noStrike" kern="0" cap="none" spc="0" normalizeH="0" baseline="0" noProof="0" dirty="0" err="1">
                  <a:ln>
                    <a:noFill/>
                  </a:ln>
                  <a:solidFill>
                    <a:srgbClr val="000000"/>
                  </a:solidFill>
                  <a:effectLst/>
                  <a:uLnTx/>
                  <a:uFillTx/>
                  <a:latin typeface="Constantia" panose="02030602050306030303" pitchFamily="18" charset="0"/>
                  <a:ea typeface="ＭＳ Ｐゴシック" panose="020B0600070205080204" pitchFamily="34" charset="-128"/>
                  <a:cs typeface="+mn-cs"/>
                </a:rPr>
                <a:t>PubK</a:t>
              </a:r>
              <a:endParaRPr kumimoji="0" lang="en-US" altLang="zh-CN" sz="2800" b="0" i="0" u="none" strike="noStrike" kern="0" cap="none" spc="0" normalizeH="0" baseline="0" noProof="0" dirty="0">
                <a:ln>
                  <a:noFill/>
                </a:ln>
                <a:solidFill>
                  <a:srgbClr val="000000"/>
                </a:solidFill>
                <a:effectLst/>
                <a:uLnTx/>
                <a:uFillTx/>
                <a:latin typeface="Constantia" panose="02030602050306030303" pitchFamily="18" charset="0"/>
                <a:ea typeface="ＭＳ Ｐゴシック" panose="020B0600070205080204" pitchFamily="34" charset="-128"/>
                <a:cs typeface="+mn-cs"/>
              </a:endParaRPr>
            </a:p>
          </p:txBody>
        </p:sp>
      </p:grpSp>
    </p:spTree>
    <p:extLst>
      <p:ext uri="{BB962C8B-B14F-4D97-AF65-F5344CB8AC3E}">
        <p14:creationId xmlns:p14="http://schemas.microsoft.com/office/powerpoint/2010/main" val="3716311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par>
                                <p:cTn id="13" presetID="63" presetClass="path" presetSubtype="0" accel="50000" decel="50000" fill="hold" nodeType="withEffect">
                                  <p:stCondLst>
                                    <p:cond delay="0"/>
                                  </p:stCondLst>
                                  <p:childTnLst>
                                    <p:animMotion origin="layout" path="M 2.77556E-17 1.84971E-6 L 0.5375 0.00555 " pathEditMode="relative" rAng="0" ptsTypes="AA">
                                      <p:cBhvr>
                                        <p:cTn id="14" dur="500" fill="hold"/>
                                        <p:tgtEl>
                                          <p:spTgt spid="27"/>
                                        </p:tgtEl>
                                        <p:attrNameLst>
                                          <p:attrName>ppt_x</p:attrName>
                                          <p:attrName>ppt_y</p:attrName>
                                        </p:attrNameLst>
                                      </p:cBhvr>
                                      <p:rCtr x="26875" y="277"/>
                                    </p:animMotion>
                                  </p:childTnLst>
                                </p:cTn>
                              </p:par>
                              <p:par>
                                <p:cTn id="15" presetID="63" presetClass="path" presetSubtype="0" accel="50000" decel="50000" fill="hold" nodeType="withEffect">
                                  <p:stCondLst>
                                    <p:cond delay="0"/>
                                  </p:stCondLst>
                                  <p:childTnLst>
                                    <p:animMotion origin="layout" path="M 0 -2.08092E-6 L 0.53333 -2.08092E-6 " pathEditMode="relative" rAng="0" ptsTypes="AA">
                                      <p:cBhvr>
                                        <p:cTn id="16" dur="500" fill="hold"/>
                                        <p:tgtEl>
                                          <p:spTgt spid="26"/>
                                        </p:tgtEl>
                                        <p:attrNameLst>
                                          <p:attrName>ppt_x</p:attrName>
                                          <p:attrName>ppt_y</p:attrName>
                                        </p:attrNameLst>
                                      </p:cBhvr>
                                      <p:rCtr x="26667" y="0"/>
                                    </p:animMotion>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nodeType="clickEffect">
                                  <p:stCondLst>
                                    <p:cond delay="0"/>
                                  </p:stCondLst>
                                  <p:childTnLst>
                                    <p:animEffect transition="out" filter="dissolve">
                                      <p:cBhvr>
                                        <p:cTn id="20" dur="500"/>
                                        <p:tgtEl>
                                          <p:spTgt spid="27"/>
                                        </p:tgtEl>
                                      </p:cBhvr>
                                    </p:animEffect>
                                    <p:set>
                                      <p:cBhvr>
                                        <p:cTn id="21"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Asymmetric Encryption Characteristics</a:t>
            </a:r>
          </a:p>
        </p:txBody>
      </p:sp>
      <p:sp>
        <p:nvSpPr>
          <p:cNvPr id="17" name="Content Placeholder 2">
            <a:extLst>
              <a:ext uri="{FF2B5EF4-FFF2-40B4-BE49-F238E27FC236}">
                <a16:creationId xmlns:a16="http://schemas.microsoft.com/office/drawing/2014/main" id="{01B41A01-3494-4FFC-BEAD-A47839914D80}"/>
              </a:ext>
            </a:extLst>
          </p:cNvPr>
          <p:cNvSpPr>
            <a:spLocks noGrp="1"/>
          </p:cNvSpPr>
          <p:nvPr>
            <p:ph idx="1"/>
          </p:nvPr>
        </p:nvSpPr>
        <p:spPr>
          <a:xfrm>
            <a:off x="457200" y="1600200"/>
            <a:ext cx="8229600" cy="4525963"/>
          </a:xfrm>
        </p:spPr>
        <p:txBody>
          <a:bodyPr>
            <a:normAutofit/>
          </a:bodyPr>
          <a:lstStyle/>
          <a:p>
            <a:r>
              <a:rPr lang="en-US" sz="2800" dirty="0">
                <a:latin typeface="Constantia"/>
                <a:cs typeface="Constantia"/>
              </a:rPr>
              <a:t>Computationally infeasible to find private key knowing only algorithm &amp; public key</a:t>
            </a:r>
          </a:p>
          <a:p>
            <a:endParaRPr lang="en-US" sz="2800" dirty="0">
              <a:latin typeface="Constantia"/>
              <a:cs typeface="Constantia"/>
            </a:endParaRPr>
          </a:p>
          <a:p>
            <a:r>
              <a:rPr lang="en-US" sz="2800" dirty="0">
                <a:latin typeface="Constantia"/>
                <a:cs typeface="Constantia"/>
              </a:rPr>
              <a:t>Computationally easy to </a:t>
            </a:r>
            <a:r>
              <a:rPr lang="en-US" sz="2800" dirty="0" err="1">
                <a:latin typeface="Constantia"/>
                <a:cs typeface="Constantia"/>
              </a:rPr>
              <a:t>en</a:t>
            </a:r>
            <a:r>
              <a:rPr lang="en-US" sz="2800" dirty="0">
                <a:latin typeface="Constantia"/>
                <a:cs typeface="Constantia"/>
              </a:rPr>
              <a:t>/decrypt messages when the relevant (private/public) key is known</a:t>
            </a:r>
          </a:p>
          <a:p>
            <a:endParaRPr lang="en-US" sz="2800" dirty="0">
              <a:latin typeface="Constantia"/>
              <a:cs typeface="Constantia"/>
            </a:endParaRPr>
          </a:p>
          <a:p>
            <a:r>
              <a:rPr lang="en-US" sz="2800" dirty="0">
                <a:latin typeface="Constantia"/>
                <a:cs typeface="Constantia"/>
              </a:rPr>
              <a:t>Either of the two related keys can be used for  encryption and other is used for decryption</a:t>
            </a:r>
            <a:endParaRPr lang="en-US" sz="2400" dirty="0">
              <a:latin typeface="Constantia"/>
              <a:cs typeface="Constantia"/>
            </a:endParaRPr>
          </a:p>
        </p:txBody>
      </p:sp>
    </p:spTree>
    <p:extLst>
      <p:ext uri="{BB962C8B-B14F-4D97-AF65-F5344CB8AC3E}">
        <p14:creationId xmlns:p14="http://schemas.microsoft.com/office/powerpoint/2010/main" val="244723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Pictorial Scenario of Asymmetric Encryption </a:t>
            </a:r>
          </a:p>
        </p:txBody>
      </p:sp>
      <p:pic>
        <p:nvPicPr>
          <p:cNvPr id="7" name="Picture 6">
            <a:extLst>
              <a:ext uri="{FF2B5EF4-FFF2-40B4-BE49-F238E27FC236}">
                <a16:creationId xmlns:a16="http://schemas.microsoft.com/office/drawing/2014/main" id="{740989D6-CAFB-4EB1-BC67-1C02D31834D1}"/>
              </a:ext>
            </a:extLst>
          </p:cNvPr>
          <p:cNvPicPr>
            <a:picLocks noChangeAspect="1"/>
          </p:cNvPicPr>
          <p:nvPr/>
        </p:nvPicPr>
        <p:blipFill>
          <a:blip r:embed="rId3"/>
          <a:stretch>
            <a:fillRect/>
          </a:stretch>
        </p:blipFill>
        <p:spPr>
          <a:xfrm>
            <a:off x="326834" y="3151231"/>
            <a:ext cx="548984" cy="888355"/>
          </a:xfrm>
          <a:prstGeom prst="rect">
            <a:avLst/>
          </a:prstGeom>
        </p:spPr>
      </p:pic>
      <p:pic>
        <p:nvPicPr>
          <p:cNvPr id="9" name="Picture 8">
            <a:extLst>
              <a:ext uri="{FF2B5EF4-FFF2-40B4-BE49-F238E27FC236}">
                <a16:creationId xmlns:a16="http://schemas.microsoft.com/office/drawing/2014/main" id="{C190AFD6-9B8D-4198-ABA9-C6273BA66EB8}"/>
              </a:ext>
            </a:extLst>
          </p:cNvPr>
          <p:cNvPicPr>
            <a:picLocks noChangeAspect="1"/>
          </p:cNvPicPr>
          <p:nvPr/>
        </p:nvPicPr>
        <p:blipFill>
          <a:blip r:embed="rId4"/>
          <a:stretch>
            <a:fillRect/>
          </a:stretch>
        </p:blipFill>
        <p:spPr>
          <a:xfrm>
            <a:off x="8156009" y="3250959"/>
            <a:ext cx="661157" cy="755608"/>
          </a:xfrm>
          <a:prstGeom prst="rect">
            <a:avLst/>
          </a:prstGeom>
        </p:spPr>
      </p:pic>
      <p:cxnSp>
        <p:nvCxnSpPr>
          <p:cNvPr id="11" name="直接箭头连接符 35">
            <a:extLst>
              <a:ext uri="{FF2B5EF4-FFF2-40B4-BE49-F238E27FC236}">
                <a16:creationId xmlns:a16="http://schemas.microsoft.com/office/drawing/2014/main" id="{09EB807E-0CFE-41A9-A034-9E7C7B4F91C2}"/>
              </a:ext>
            </a:extLst>
          </p:cNvPr>
          <p:cNvCxnSpPr>
            <a:cxnSpLocks/>
          </p:cNvCxnSpPr>
          <p:nvPr/>
        </p:nvCxnSpPr>
        <p:spPr>
          <a:xfrm flipH="1">
            <a:off x="915499" y="3574526"/>
            <a:ext cx="1227013"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35">
            <a:extLst>
              <a:ext uri="{FF2B5EF4-FFF2-40B4-BE49-F238E27FC236}">
                <a16:creationId xmlns:a16="http://schemas.microsoft.com/office/drawing/2014/main" id="{AD023706-794E-4D2A-928B-40DB1370DFB9}"/>
              </a:ext>
            </a:extLst>
          </p:cNvPr>
          <p:cNvCxnSpPr>
            <a:cxnSpLocks/>
          </p:cNvCxnSpPr>
          <p:nvPr/>
        </p:nvCxnSpPr>
        <p:spPr>
          <a:xfrm flipH="1">
            <a:off x="3928653" y="3595409"/>
            <a:ext cx="1216831"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C9765C87-99B8-45F2-A30A-C6004DCAE68C}"/>
              </a:ext>
            </a:extLst>
          </p:cNvPr>
          <p:cNvPicPr>
            <a:picLocks noChangeAspect="1"/>
          </p:cNvPicPr>
          <p:nvPr/>
        </p:nvPicPr>
        <p:blipFill>
          <a:blip r:embed="rId5"/>
          <a:stretch>
            <a:fillRect/>
          </a:stretch>
        </p:blipFill>
        <p:spPr>
          <a:xfrm>
            <a:off x="1070077" y="2631192"/>
            <a:ext cx="857930" cy="857930"/>
          </a:xfrm>
          <a:prstGeom prst="rect">
            <a:avLst/>
          </a:prstGeom>
        </p:spPr>
      </p:pic>
      <p:sp>
        <p:nvSpPr>
          <p:cNvPr id="29" name="TextBox 28">
            <a:extLst>
              <a:ext uri="{FF2B5EF4-FFF2-40B4-BE49-F238E27FC236}">
                <a16:creationId xmlns:a16="http://schemas.microsoft.com/office/drawing/2014/main" id="{A26AE678-A3B5-4895-A79F-7DF0524D1E6C}"/>
              </a:ext>
            </a:extLst>
          </p:cNvPr>
          <p:cNvSpPr txBox="1"/>
          <p:nvPr/>
        </p:nvSpPr>
        <p:spPr>
          <a:xfrm>
            <a:off x="133269" y="4163605"/>
            <a:ext cx="93611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cs typeface="+mn-cs"/>
              </a:rPr>
              <a:t>Sender</a:t>
            </a:r>
            <a:endParaRPr kumimoji="0" lang="zh-CN" altLang="en-US" sz="1800" b="0" i="0" u="none" strike="noStrike" kern="120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cs typeface="+mn-cs"/>
            </a:endParaRPr>
          </a:p>
        </p:txBody>
      </p:sp>
      <p:sp>
        <p:nvSpPr>
          <p:cNvPr id="32" name="TextBox 31">
            <a:extLst>
              <a:ext uri="{FF2B5EF4-FFF2-40B4-BE49-F238E27FC236}">
                <a16:creationId xmlns:a16="http://schemas.microsoft.com/office/drawing/2014/main" id="{3C9C2134-A97A-43DE-B567-F02D93829BDC}"/>
              </a:ext>
            </a:extLst>
          </p:cNvPr>
          <p:cNvSpPr txBox="1"/>
          <p:nvPr/>
        </p:nvSpPr>
        <p:spPr>
          <a:xfrm>
            <a:off x="956559" y="2167913"/>
            <a:ext cx="1084965" cy="369332"/>
          </a:xfrm>
          <a:prstGeom prst="rect">
            <a:avLst/>
          </a:prstGeom>
          <a:solidFill>
            <a:srgbClr val="FFFF00"/>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cs typeface="+mn-cs"/>
              </a:rPr>
              <a:t>plaintext</a:t>
            </a:r>
            <a:endParaRPr kumimoji="0" lang="zh-CN" altLang="en-US" sz="1800" b="0" i="0" u="none" strike="noStrike" kern="120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cs typeface="+mn-cs"/>
            </a:endParaRPr>
          </a:p>
        </p:txBody>
      </p:sp>
      <p:sp>
        <p:nvSpPr>
          <p:cNvPr id="33" name="TextBox 32">
            <a:extLst>
              <a:ext uri="{FF2B5EF4-FFF2-40B4-BE49-F238E27FC236}">
                <a16:creationId xmlns:a16="http://schemas.microsoft.com/office/drawing/2014/main" id="{7318DDE4-2FF5-467B-BEC4-8C4BC69A1DBD}"/>
              </a:ext>
            </a:extLst>
          </p:cNvPr>
          <p:cNvSpPr txBox="1"/>
          <p:nvPr/>
        </p:nvSpPr>
        <p:spPr>
          <a:xfrm>
            <a:off x="2273132" y="3274820"/>
            <a:ext cx="1536868" cy="707886"/>
          </a:xfrm>
          <a:prstGeom prst="rect">
            <a:avLst/>
          </a:prstGeom>
          <a:noFill/>
          <a:ln w="19050">
            <a:solidFill>
              <a:srgbClr val="3366FF"/>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cs typeface="+mn-cs"/>
              </a:rPr>
              <a:t>Encryption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cs typeface="+mn-cs"/>
              </a:rPr>
              <a:t>Algorithm</a:t>
            </a:r>
          </a:p>
        </p:txBody>
      </p:sp>
      <p:grpSp>
        <p:nvGrpSpPr>
          <p:cNvPr id="36" name="Group 35">
            <a:extLst>
              <a:ext uri="{FF2B5EF4-FFF2-40B4-BE49-F238E27FC236}">
                <a16:creationId xmlns:a16="http://schemas.microsoft.com/office/drawing/2014/main" id="{9C24685A-3ECF-4085-B239-F10F4BCE5661}"/>
              </a:ext>
            </a:extLst>
          </p:cNvPr>
          <p:cNvGrpSpPr/>
          <p:nvPr/>
        </p:nvGrpSpPr>
        <p:grpSpPr>
          <a:xfrm>
            <a:off x="3994172" y="2608395"/>
            <a:ext cx="1034992" cy="912284"/>
            <a:chOff x="3912868" y="5295680"/>
            <a:chExt cx="1034992" cy="912284"/>
          </a:xfrm>
        </p:grpSpPr>
        <p:pic>
          <p:nvPicPr>
            <p:cNvPr id="34" name="Picture 33">
              <a:extLst>
                <a:ext uri="{FF2B5EF4-FFF2-40B4-BE49-F238E27FC236}">
                  <a16:creationId xmlns:a16="http://schemas.microsoft.com/office/drawing/2014/main" id="{B483E277-D87E-4304-A2A4-EEAF081C2DB5}"/>
                </a:ext>
              </a:extLst>
            </p:cNvPr>
            <p:cNvPicPr>
              <a:picLocks noChangeAspect="1"/>
            </p:cNvPicPr>
            <p:nvPr/>
          </p:nvPicPr>
          <p:blipFill>
            <a:blip r:embed="rId5"/>
            <a:stretch>
              <a:fillRect/>
            </a:stretch>
          </p:blipFill>
          <p:spPr>
            <a:xfrm>
              <a:off x="3912868" y="5295680"/>
              <a:ext cx="857930" cy="857930"/>
            </a:xfrm>
            <a:prstGeom prst="rect">
              <a:avLst/>
            </a:prstGeom>
          </p:spPr>
        </p:pic>
        <p:pic>
          <p:nvPicPr>
            <p:cNvPr id="35" name="Picture 34" descr="A picture containing metalware&#10;&#10;Description generated with high confidence">
              <a:extLst>
                <a:ext uri="{FF2B5EF4-FFF2-40B4-BE49-F238E27FC236}">
                  <a16:creationId xmlns:a16="http://schemas.microsoft.com/office/drawing/2014/main" id="{CBCB24B7-C5F5-4C8B-A995-6841A3E709D9}"/>
                </a:ext>
              </a:extLst>
            </p:cNvPr>
            <p:cNvPicPr>
              <a:picLocks noChangeAspect="1"/>
            </p:cNvPicPr>
            <p:nvPr/>
          </p:nvPicPr>
          <p:blipFill rotWithShape="1">
            <a:blip r:embed="rId6"/>
            <a:srcRect l="20206" r="18790"/>
            <a:stretch/>
          </p:blipFill>
          <p:spPr>
            <a:xfrm>
              <a:off x="4562252" y="5694917"/>
              <a:ext cx="385608" cy="513047"/>
            </a:xfrm>
            <a:prstGeom prst="rect">
              <a:avLst/>
            </a:prstGeom>
          </p:spPr>
        </p:pic>
      </p:grpSp>
      <p:sp>
        <p:nvSpPr>
          <p:cNvPr id="38" name="TextBox 37">
            <a:extLst>
              <a:ext uri="{FF2B5EF4-FFF2-40B4-BE49-F238E27FC236}">
                <a16:creationId xmlns:a16="http://schemas.microsoft.com/office/drawing/2014/main" id="{4BC5528A-DA09-48BA-915A-611D86E20C4D}"/>
              </a:ext>
            </a:extLst>
          </p:cNvPr>
          <p:cNvSpPr txBox="1"/>
          <p:nvPr/>
        </p:nvSpPr>
        <p:spPr>
          <a:xfrm>
            <a:off x="3805859" y="2164334"/>
            <a:ext cx="1248705" cy="369332"/>
          </a:xfrm>
          <a:prstGeom prst="rect">
            <a:avLst/>
          </a:prstGeom>
          <a:solidFill>
            <a:srgbClr val="FFFF00"/>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cs typeface="+mn-cs"/>
              </a:rPr>
              <a:t>ciphertext</a:t>
            </a:r>
            <a:endParaRPr kumimoji="0" lang="zh-CN" altLang="en-US" sz="1800" b="0" i="0" u="none" strike="noStrike" kern="120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cs typeface="+mn-cs"/>
            </a:endParaRPr>
          </a:p>
        </p:txBody>
      </p:sp>
      <p:sp>
        <p:nvSpPr>
          <p:cNvPr id="39" name="TextBox 38">
            <a:extLst>
              <a:ext uri="{FF2B5EF4-FFF2-40B4-BE49-F238E27FC236}">
                <a16:creationId xmlns:a16="http://schemas.microsoft.com/office/drawing/2014/main" id="{EA857D84-03A8-4704-8AD4-9887F631D862}"/>
              </a:ext>
            </a:extLst>
          </p:cNvPr>
          <p:cNvSpPr txBox="1"/>
          <p:nvPr/>
        </p:nvSpPr>
        <p:spPr>
          <a:xfrm>
            <a:off x="5283836" y="3274820"/>
            <a:ext cx="1536868" cy="707886"/>
          </a:xfrm>
          <a:prstGeom prst="rect">
            <a:avLst/>
          </a:prstGeom>
          <a:noFill/>
          <a:ln w="19050">
            <a:solidFill>
              <a:srgbClr val="3366FF"/>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cs typeface="+mn-cs"/>
              </a:rPr>
              <a:t>Decryption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cs typeface="+mn-cs"/>
              </a:rPr>
              <a:t>Algorithm</a:t>
            </a:r>
          </a:p>
        </p:txBody>
      </p:sp>
      <p:cxnSp>
        <p:nvCxnSpPr>
          <p:cNvPr id="40" name="直接箭头连接符 35">
            <a:extLst>
              <a:ext uri="{FF2B5EF4-FFF2-40B4-BE49-F238E27FC236}">
                <a16:creationId xmlns:a16="http://schemas.microsoft.com/office/drawing/2014/main" id="{F0D11302-2DBF-4420-A3BC-B834C9A92930}"/>
              </a:ext>
            </a:extLst>
          </p:cNvPr>
          <p:cNvCxnSpPr>
            <a:cxnSpLocks/>
          </p:cNvCxnSpPr>
          <p:nvPr/>
        </p:nvCxnSpPr>
        <p:spPr>
          <a:xfrm flipH="1">
            <a:off x="6913778" y="3595409"/>
            <a:ext cx="1216831"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41" name="Picture 40">
            <a:extLst>
              <a:ext uri="{FF2B5EF4-FFF2-40B4-BE49-F238E27FC236}">
                <a16:creationId xmlns:a16="http://schemas.microsoft.com/office/drawing/2014/main" id="{FA1DAE16-81F6-46A6-9D63-732701D9DFDF}"/>
              </a:ext>
            </a:extLst>
          </p:cNvPr>
          <p:cNvPicPr>
            <a:picLocks noChangeAspect="1"/>
          </p:cNvPicPr>
          <p:nvPr/>
        </p:nvPicPr>
        <p:blipFill>
          <a:blip r:embed="rId5"/>
          <a:stretch>
            <a:fillRect/>
          </a:stretch>
        </p:blipFill>
        <p:spPr>
          <a:xfrm>
            <a:off x="7121037" y="2631192"/>
            <a:ext cx="857930" cy="857930"/>
          </a:xfrm>
          <a:prstGeom prst="rect">
            <a:avLst/>
          </a:prstGeom>
        </p:spPr>
      </p:pic>
      <p:sp>
        <p:nvSpPr>
          <p:cNvPr id="42" name="TextBox 41">
            <a:extLst>
              <a:ext uri="{FF2B5EF4-FFF2-40B4-BE49-F238E27FC236}">
                <a16:creationId xmlns:a16="http://schemas.microsoft.com/office/drawing/2014/main" id="{AAF1813C-13F7-4C5E-B45E-4C583F64B696}"/>
              </a:ext>
            </a:extLst>
          </p:cNvPr>
          <p:cNvSpPr txBox="1"/>
          <p:nvPr/>
        </p:nvSpPr>
        <p:spPr>
          <a:xfrm>
            <a:off x="7007519" y="2218713"/>
            <a:ext cx="1084965" cy="369332"/>
          </a:xfrm>
          <a:prstGeom prst="rect">
            <a:avLst/>
          </a:prstGeom>
          <a:solidFill>
            <a:srgbClr val="FFFF00"/>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cs typeface="+mn-cs"/>
              </a:rPr>
              <a:t>plaintext</a:t>
            </a:r>
            <a:endParaRPr kumimoji="0" lang="zh-CN" altLang="en-US" sz="1800" b="0" i="0" u="none" strike="noStrike" kern="120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cs typeface="+mn-cs"/>
            </a:endParaRPr>
          </a:p>
        </p:txBody>
      </p:sp>
      <p:sp>
        <p:nvSpPr>
          <p:cNvPr id="44" name="TextBox 43">
            <a:extLst>
              <a:ext uri="{FF2B5EF4-FFF2-40B4-BE49-F238E27FC236}">
                <a16:creationId xmlns:a16="http://schemas.microsoft.com/office/drawing/2014/main" id="{98A46AB6-3268-4FAF-921A-BB7D8A1E2485}"/>
              </a:ext>
            </a:extLst>
          </p:cNvPr>
          <p:cNvSpPr txBox="1"/>
          <p:nvPr/>
        </p:nvSpPr>
        <p:spPr>
          <a:xfrm>
            <a:off x="7978967" y="4163605"/>
            <a:ext cx="103176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cs typeface="+mn-cs"/>
              </a:rPr>
              <a:t>Receiver</a:t>
            </a:r>
            <a:endParaRPr kumimoji="0" lang="zh-CN" altLang="en-US" sz="1800" b="0" i="0" u="none" strike="noStrike" kern="120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cs typeface="+mn-cs"/>
            </a:endParaRPr>
          </a:p>
        </p:txBody>
      </p:sp>
      <p:sp>
        <p:nvSpPr>
          <p:cNvPr id="30" name="Rectangle 29">
            <a:extLst>
              <a:ext uri="{FF2B5EF4-FFF2-40B4-BE49-F238E27FC236}">
                <a16:creationId xmlns:a16="http://schemas.microsoft.com/office/drawing/2014/main" id="{9E5FE997-AE86-4554-9A0C-F2FFF2AF4038}"/>
              </a:ext>
            </a:extLst>
          </p:cNvPr>
          <p:cNvSpPr/>
          <p:nvPr/>
        </p:nvSpPr>
        <p:spPr>
          <a:xfrm>
            <a:off x="710154" y="4734710"/>
            <a:ext cx="410690"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414141"/>
                </a:solidFill>
                <a:effectLst/>
                <a:uLnTx/>
                <a:uFillTx/>
                <a:latin typeface="Constantia" panose="02030602050306030303" pitchFamily="18" charset="0"/>
                <a:ea typeface="华文楷体" panose="02010600040101010101" pitchFamily="2" charset="-122"/>
                <a:cs typeface="+mn-cs"/>
              </a:rPr>
              <a:t>+</a:t>
            </a:r>
            <a:endParaRPr kumimoji="0" lang="zh-CN" altLang="en-US" sz="1100" b="0" i="0" u="none" strike="noStrike" kern="120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cs typeface="+mn-cs"/>
            </a:endParaRPr>
          </a:p>
        </p:txBody>
      </p:sp>
      <p:pic>
        <p:nvPicPr>
          <p:cNvPr id="6" name="Picture 5" descr="A picture containing clipart&#10;&#10;Description generated with very high confidence">
            <a:extLst>
              <a:ext uri="{FF2B5EF4-FFF2-40B4-BE49-F238E27FC236}">
                <a16:creationId xmlns:a16="http://schemas.microsoft.com/office/drawing/2014/main" id="{984CB205-CB37-4142-998F-5022296C79D8}"/>
              </a:ext>
            </a:extLst>
          </p:cNvPr>
          <p:cNvPicPr>
            <a:picLocks noChangeAspect="1"/>
          </p:cNvPicPr>
          <p:nvPr/>
        </p:nvPicPr>
        <p:blipFill>
          <a:blip r:embed="rId7"/>
          <a:stretch>
            <a:fillRect/>
          </a:stretch>
        </p:blipFill>
        <p:spPr>
          <a:xfrm>
            <a:off x="1198305" y="4856098"/>
            <a:ext cx="821656" cy="396837"/>
          </a:xfrm>
          <a:prstGeom prst="rect">
            <a:avLst/>
          </a:prstGeom>
        </p:spPr>
      </p:pic>
      <p:cxnSp>
        <p:nvCxnSpPr>
          <p:cNvPr id="37" name="直接箭头连接符 35">
            <a:extLst>
              <a:ext uri="{FF2B5EF4-FFF2-40B4-BE49-F238E27FC236}">
                <a16:creationId xmlns:a16="http://schemas.microsoft.com/office/drawing/2014/main" id="{4124B266-0696-440D-8ED1-E2EB34F0FF52}"/>
              </a:ext>
            </a:extLst>
          </p:cNvPr>
          <p:cNvCxnSpPr>
            <a:cxnSpLocks/>
          </p:cNvCxnSpPr>
          <p:nvPr/>
        </p:nvCxnSpPr>
        <p:spPr>
          <a:xfrm flipH="1">
            <a:off x="1423359" y="3818816"/>
            <a:ext cx="744095" cy="915894"/>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14" name="Picture 13" descr="A picture containing clipart&#10;&#10;Description generated with high confidence">
            <a:extLst>
              <a:ext uri="{FF2B5EF4-FFF2-40B4-BE49-F238E27FC236}">
                <a16:creationId xmlns:a16="http://schemas.microsoft.com/office/drawing/2014/main" id="{C85323E2-1C03-4724-8606-9D63E405964B}"/>
              </a:ext>
            </a:extLst>
          </p:cNvPr>
          <p:cNvPicPr>
            <a:picLocks noChangeAspect="1"/>
          </p:cNvPicPr>
          <p:nvPr/>
        </p:nvPicPr>
        <p:blipFill>
          <a:blip r:embed="rId8"/>
          <a:stretch>
            <a:fillRect/>
          </a:stretch>
        </p:blipFill>
        <p:spPr>
          <a:xfrm>
            <a:off x="7060933" y="4852545"/>
            <a:ext cx="922519" cy="400390"/>
          </a:xfrm>
          <a:prstGeom prst="rect">
            <a:avLst/>
          </a:prstGeom>
        </p:spPr>
      </p:pic>
      <p:cxnSp>
        <p:nvCxnSpPr>
          <p:cNvPr id="43" name="直接箭头连接符 35">
            <a:extLst>
              <a:ext uri="{FF2B5EF4-FFF2-40B4-BE49-F238E27FC236}">
                <a16:creationId xmlns:a16="http://schemas.microsoft.com/office/drawing/2014/main" id="{72BC67BC-7A62-4421-85B9-313AA46ABD26}"/>
              </a:ext>
            </a:extLst>
          </p:cNvPr>
          <p:cNvCxnSpPr>
            <a:cxnSpLocks/>
          </p:cNvCxnSpPr>
          <p:nvPr/>
        </p:nvCxnSpPr>
        <p:spPr>
          <a:xfrm>
            <a:off x="6941622" y="3840336"/>
            <a:ext cx="779019" cy="971439"/>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2EE0DE08-19D1-4965-9F5B-884E5C16A403}"/>
              </a:ext>
            </a:extLst>
          </p:cNvPr>
          <p:cNvSpPr/>
          <p:nvPr/>
        </p:nvSpPr>
        <p:spPr>
          <a:xfrm>
            <a:off x="8075130" y="4721543"/>
            <a:ext cx="410690"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414141"/>
                </a:solidFill>
                <a:effectLst/>
                <a:uLnTx/>
                <a:uFillTx/>
                <a:latin typeface="Constantia" panose="02030602050306030303" pitchFamily="18" charset="0"/>
                <a:ea typeface="华文楷体" panose="02010600040101010101" pitchFamily="2" charset="-122"/>
                <a:cs typeface="+mn-cs"/>
              </a:rPr>
              <a:t>+</a:t>
            </a:r>
            <a:endParaRPr kumimoji="0" lang="zh-CN" altLang="en-US" sz="1100" b="0" i="0" u="none" strike="noStrike" kern="120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cs typeface="+mn-cs"/>
            </a:endParaRPr>
          </a:p>
        </p:txBody>
      </p:sp>
      <p:sp>
        <p:nvSpPr>
          <p:cNvPr id="3" name="TextBox 2">
            <a:extLst>
              <a:ext uri="{FF2B5EF4-FFF2-40B4-BE49-F238E27FC236}">
                <a16:creationId xmlns:a16="http://schemas.microsoft.com/office/drawing/2014/main" id="{83F5A860-B6F5-4BD9-9F7B-40F72E8DFE4C}"/>
              </a:ext>
            </a:extLst>
          </p:cNvPr>
          <p:cNvSpPr txBox="1"/>
          <p:nvPr/>
        </p:nvSpPr>
        <p:spPr>
          <a:xfrm>
            <a:off x="898001" y="5421257"/>
            <a:ext cx="243213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0000FF"/>
                </a:solidFill>
                <a:effectLst/>
                <a:uLnTx/>
                <a:uFillTx/>
                <a:latin typeface="Constantia" panose="02030602050306030303" pitchFamily="18" charset="0"/>
                <a:ea typeface="华文楷体" panose="02010600040101010101" pitchFamily="2" charset="-122"/>
                <a:cs typeface="+mn-cs"/>
              </a:rPr>
              <a:t>Receiver</a:t>
            </a:r>
            <a:r>
              <a:rPr kumimoji="0" lang="en-US" altLang="zh-CN" sz="1800" b="0" i="0" u="none" strike="noStrike" kern="120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cs typeface="+mn-cs"/>
              </a:rPr>
              <a:t>’s Public Key</a:t>
            </a:r>
            <a:endParaRPr kumimoji="0" lang="zh-CN" altLang="en-US" sz="1800" b="0" i="0" u="none" strike="noStrike" kern="120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cs typeface="+mn-cs"/>
            </a:endParaRPr>
          </a:p>
        </p:txBody>
      </p:sp>
      <p:sp>
        <p:nvSpPr>
          <p:cNvPr id="31" name="TextBox 30">
            <a:extLst>
              <a:ext uri="{FF2B5EF4-FFF2-40B4-BE49-F238E27FC236}">
                <a16:creationId xmlns:a16="http://schemas.microsoft.com/office/drawing/2014/main" id="{0EE73551-FCCE-44D2-A4DD-636147250050}"/>
              </a:ext>
            </a:extLst>
          </p:cNvPr>
          <p:cNvSpPr txBox="1"/>
          <p:nvPr/>
        </p:nvSpPr>
        <p:spPr>
          <a:xfrm>
            <a:off x="6578600" y="5421257"/>
            <a:ext cx="2432131"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0000FF"/>
                </a:solidFill>
                <a:effectLst/>
                <a:uLnTx/>
                <a:uFillTx/>
                <a:latin typeface="Constantia" panose="02030602050306030303" pitchFamily="18" charset="0"/>
                <a:ea typeface="华文楷体" panose="02010600040101010101" pitchFamily="2" charset="-122"/>
                <a:cs typeface="+mn-cs"/>
              </a:rPr>
              <a:t>Receiver</a:t>
            </a:r>
            <a:r>
              <a:rPr kumimoji="0" lang="en-US" altLang="zh-CN" sz="1800" b="0" i="0" u="none" strike="noStrike" kern="120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cs typeface="+mn-cs"/>
              </a:rPr>
              <a:t>’s Private Key</a:t>
            </a:r>
            <a:endParaRPr kumimoji="0" lang="zh-CN" altLang="en-US" sz="1800" b="0" i="0" u="none" strike="noStrike" kern="120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cs typeface="+mn-cs"/>
            </a:endParaRPr>
          </a:p>
        </p:txBody>
      </p:sp>
    </p:spTree>
    <p:extLst>
      <p:ext uri="{BB962C8B-B14F-4D97-AF65-F5344CB8AC3E}">
        <p14:creationId xmlns:p14="http://schemas.microsoft.com/office/powerpoint/2010/main" val="445368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3352800" y="1981200"/>
            <a:ext cx="2438400" cy="1842977"/>
          </a:xfrm>
          <a:prstGeom prst="rect">
            <a:avLst/>
          </a:prstGeom>
        </p:spPr>
      </p:pic>
      <p:sp>
        <p:nvSpPr>
          <p:cNvPr id="2" name="Title 1"/>
          <p:cNvSpPr>
            <a:spLocks noGrp="1"/>
          </p:cNvSpPr>
          <p:nvPr>
            <p:ph type="title"/>
          </p:nvPr>
        </p:nvSpPr>
        <p:spPr>
          <a:xfrm>
            <a:off x="304800" y="152400"/>
            <a:ext cx="8493125" cy="727075"/>
          </a:xfrm>
        </p:spPr>
        <p:txBody>
          <a:bodyPr>
            <a:normAutofit fontScale="90000"/>
          </a:bodyPr>
          <a:lstStyle/>
          <a:p>
            <a:r>
              <a:rPr lang="en-US" dirty="0"/>
              <a:t>Asymmetric Cryptography</a:t>
            </a:r>
          </a:p>
        </p:txBody>
      </p:sp>
      <p:pic>
        <p:nvPicPr>
          <p:cNvPr id="4" name="Picture 3"/>
          <p:cNvPicPr>
            <a:picLocks noChangeAspect="1"/>
          </p:cNvPicPr>
          <p:nvPr/>
        </p:nvPicPr>
        <p:blipFill>
          <a:blip r:embed="rId4"/>
          <a:stretch>
            <a:fillRect/>
          </a:stretch>
        </p:blipFill>
        <p:spPr>
          <a:xfrm>
            <a:off x="228600" y="1752600"/>
            <a:ext cx="1270959" cy="1295400"/>
          </a:xfrm>
          <a:prstGeom prst="rect">
            <a:avLst/>
          </a:prstGeom>
          <a:scene3d>
            <a:camera prst="orthographicFront">
              <a:rot lat="0" lon="10799999" rev="0"/>
            </a:camera>
            <a:lightRig rig="threePt" dir="t"/>
          </a:scene3d>
        </p:spPr>
      </p:pic>
      <p:sp>
        <p:nvSpPr>
          <p:cNvPr id="6" name="TextBox 5"/>
          <p:cNvSpPr txBox="1"/>
          <p:nvPr/>
        </p:nvSpPr>
        <p:spPr>
          <a:xfrm>
            <a:off x="304800" y="3200400"/>
            <a:ext cx="914400" cy="914400"/>
          </a:xfrm>
          <a:prstGeom prst="rect">
            <a:avLst/>
          </a:prstGeom>
          <a:noFill/>
          <a:ln>
            <a:noFill/>
          </a:ln>
        </p:spPr>
        <p:txBody>
          <a:bodyPr wrap="none" rtlCol="0">
            <a:noAutofit/>
          </a:bodyPr>
          <a:lstStyle/>
          <a:p>
            <a:r>
              <a:rPr lang="en-US" b="0" dirty="0">
                <a:latin typeface="Calibri"/>
                <a:cs typeface="Calibri"/>
              </a:rPr>
              <a:t>Alice</a:t>
            </a:r>
          </a:p>
        </p:txBody>
      </p:sp>
      <p:cxnSp>
        <p:nvCxnSpPr>
          <p:cNvPr id="16" name="Curved Connector 15"/>
          <p:cNvCxnSpPr/>
          <p:nvPr/>
        </p:nvCxnSpPr>
        <p:spPr bwMode="auto">
          <a:xfrm>
            <a:off x="3505200" y="2209800"/>
            <a:ext cx="3048000" cy="990600"/>
          </a:xfrm>
          <a:prstGeom prst="curvedConnector3">
            <a:avLst>
              <a:gd name="adj1" fmla="val 50000"/>
            </a:avLst>
          </a:prstGeom>
          <a:noFill/>
          <a:ln w="38100" cap="flat" cmpd="sng" algn="ctr">
            <a:solidFill>
              <a:srgbClr val="000000"/>
            </a:solidFill>
            <a:prstDash val="solid"/>
            <a:round/>
            <a:headEnd type="none" w="med" len="med"/>
            <a:tailEnd type="arrow"/>
          </a:ln>
          <a:effectLst/>
        </p:spPr>
      </p:cxnSp>
      <p:sp>
        <p:nvSpPr>
          <p:cNvPr id="19" name="TextBox 18"/>
          <p:cNvSpPr txBox="1"/>
          <p:nvPr/>
        </p:nvSpPr>
        <p:spPr>
          <a:xfrm>
            <a:off x="2209800" y="1981200"/>
            <a:ext cx="533400" cy="533400"/>
          </a:xfrm>
          <a:prstGeom prst="rect">
            <a:avLst/>
          </a:prstGeom>
          <a:noFill/>
          <a:ln>
            <a:solidFill>
              <a:schemeClr val="tx1"/>
            </a:solidFill>
          </a:ln>
        </p:spPr>
        <p:txBody>
          <a:bodyPr wrap="square" rtlCol="0" anchor="ctr" anchorCtr="0">
            <a:noAutofit/>
          </a:bodyPr>
          <a:lstStyle/>
          <a:p>
            <a:pPr algn="ctr"/>
            <a:r>
              <a:rPr lang="en-US" sz="2800" b="1" i="1" dirty="0">
                <a:latin typeface="Calibri"/>
                <a:cs typeface="Calibri"/>
              </a:rPr>
              <a:t>E</a:t>
            </a:r>
          </a:p>
        </p:txBody>
      </p:sp>
      <p:cxnSp>
        <p:nvCxnSpPr>
          <p:cNvPr id="28" name="Straight Arrow Connector 27"/>
          <p:cNvCxnSpPr/>
          <p:nvPr/>
        </p:nvCxnSpPr>
        <p:spPr bwMode="auto">
          <a:xfrm>
            <a:off x="1499559" y="2057400"/>
            <a:ext cx="634041" cy="1588"/>
          </a:xfrm>
          <a:prstGeom prst="straightConnector1">
            <a:avLst/>
          </a:prstGeom>
          <a:noFill/>
          <a:ln w="12700" cap="flat" cmpd="sng" algn="ctr">
            <a:solidFill>
              <a:srgbClr val="000000"/>
            </a:solidFill>
            <a:prstDash val="solid"/>
            <a:round/>
            <a:headEnd type="none" w="med" len="med"/>
            <a:tailEnd type="arrow"/>
          </a:ln>
          <a:effectLst/>
        </p:spPr>
      </p:cxnSp>
      <p:cxnSp>
        <p:nvCxnSpPr>
          <p:cNvPr id="29" name="Straight Arrow Connector 28"/>
          <p:cNvCxnSpPr/>
          <p:nvPr/>
        </p:nvCxnSpPr>
        <p:spPr bwMode="auto">
          <a:xfrm>
            <a:off x="1499559" y="2439988"/>
            <a:ext cx="634041" cy="0"/>
          </a:xfrm>
          <a:prstGeom prst="straightConnector1">
            <a:avLst/>
          </a:prstGeom>
          <a:noFill/>
          <a:ln w="12700" cap="flat" cmpd="sng" algn="ctr">
            <a:solidFill>
              <a:srgbClr val="000000"/>
            </a:solidFill>
            <a:prstDash val="solid"/>
            <a:round/>
            <a:headEnd type="none" w="med" len="med"/>
            <a:tailEnd type="arrow"/>
          </a:ln>
          <a:effectLst/>
        </p:spPr>
      </p:cxnSp>
      <p:sp>
        <p:nvSpPr>
          <p:cNvPr id="30" name="TextBox 29"/>
          <p:cNvSpPr txBox="1"/>
          <p:nvPr/>
        </p:nvSpPr>
        <p:spPr>
          <a:xfrm>
            <a:off x="1650503" y="1447800"/>
            <a:ext cx="457200" cy="457200"/>
          </a:xfrm>
          <a:prstGeom prst="rect">
            <a:avLst/>
          </a:prstGeom>
          <a:noFill/>
          <a:ln>
            <a:noFill/>
          </a:ln>
        </p:spPr>
        <p:txBody>
          <a:bodyPr wrap="none" rtlCol="0">
            <a:noAutofit/>
          </a:bodyPr>
          <a:lstStyle/>
          <a:p>
            <a:r>
              <a:rPr lang="en-US" sz="2800" b="0" dirty="0">
                <a:latin typeface="Calibri"/>
                <a:cs typeface="Calibri"/>
              </a:rPr>
              <a:t>m </a:t>
            </a:r>
          </a:p>
        </p:txBody>
      </p:sp>
      <p:sp>
        <p:nvSpPr>
          <p:cNvPr id="31" name="TextBox 30"/>
          <p:cNvSpPr txBox="1"/>
          <p:nvPr/>
        </p:nvSpPr>
        <p:spPr>
          <a:xfrm>
            <a:off x="1676400" y="2438400"/>
            <a:ext cx="914400" cy="457200"/>
          </a:xfrm>
          <a:prstGeom prst="rect">
            <a:avLst/>
          </a:prstGeom>
          <a:noFill/>
          <a:ln>
            <a:noFill/>
          </a:ln>
        </p:spPr>
        <p:txBody>
          <a:bodyPr wrap="none" rtlCol="0">
            <a:noAutofit/>
          </a:bodyPr>
          <a:lstStyle/>
          <a:p>
            <a:r>
              <a:rPr lang="en-US" sz="2800" b="0" dirty="0" err="1">
                <a:latin typeface="Calibri"/>
                <a:cs typeface="Calibri"/>
              </a:rPr>
              <a:t>k</a:t>
            </a:r>
            <a:r>
              <a:rPr lang="en-US" sz="2800" b="0" baseline="-25000" dirty="0" err="1">
                <a:latin typeface="Calibri"/>
                <a:cs typeface="Calibri"/>
              </a:rPr>
              <a:t>e</a:t>
            </a:r>
            <a:endParaRPr lang="en-US" sz="2800" b="0" baseline="-25000" dirty="0">
              <a:latin typeface="Calibri"/>
              <a:cs typeface="Calibri"/>
            </a:endParaRPr>
          </a:p>
        </p:txBody>
      </p:sp>
      <p:cxnSp>
        <p:nvCxnSpPr>
          <p:cNvPr id="32" name="Straight Arrow Connector 31"/>
          <p:cNvCxnSpPr/>
          <p:nvPr/>
        </p:nvCxnSpPr>
        <p:spPr bwMode="auto">
          <a:xfrm>
            <a:off x="2819400" y="2286000"/>
            <a:ext cx="381000" cy="1588"/>
          </a:xfrm>
          <a:prstGeom prst="straightConnector1">
            <a:avLst/>
          </a:prstGeom>
          <a:noFill/>
          <a:ln w="12700" cap="flat" cmpd="sng" algn="ctr">
            <a:solidFill>
              <a:srgbClr val="000000"/>
            </a:solidFill>
            <a:prstDash val="solid"/>
            <a:round/>
            <a:headEnd type="none" w="med" len="med"/>
            <a:tailEnd type="arrow"/>
          </a:ln>
          <a:effectLst/>
        </p:spPr>
      </p:cxnSp>
      <p:sp>
        <p:nvSpPr>
          <p:cNvPr id="34" name="TextBox 33"/>
          <p:cNvSpPr txBox="1"/>
          <p:nvPr/>
        </p:nvSpPr>
        <p:spPr>
          <a:xfrm>
            <a:off x="3200400" y="1676400"/>
            <a:ext cx="381000" cy="457200"/>
          </a:xfrm>
          <a:prstGeom prst="rect">
            <a:avLst/>
          </a:prstGeom>
          <a:noFill/>
          <a:ln>
            <a:noFill/>
          </a:ln>
        </p:spPr>
        <p:txBody>
          <a:bodyPr wrap="none" rtlCol="0">
            <a:noAutofit/>
          </a:bodyPr>
          <a:lstStyle/>
          <a:p>
            <a:r>
              <a:rPr lang="en-US" sz="2800" b="0" dirty="0" err="1">
                <a:latin typeface="Calibri"/>
                <a:cs typeface="Calibri"/>
              </a:rPr>
              <a:t>c</a:t>
            </a:r>
            <a:endParaRPr lang="en-US" sz="2800" b="0" dirty="0">
              <a:latin typeface="Calibri"/>
              <a:cs typeface="Calibri"/>
            </a:endParaRPr>
          </a:p>
        </p:txBody>
      </p:sp>
      <p:sp>
        <p:nvSpPr>
          <p:cNvPr id="21" name="TextBox 20"/>
          <p:cNvSpPr txBox="1"/>
          <p:nvPr/>
        </p:nvSpPr>
        <p:spPr>
          <a:xfrm>
            <a:off x="6705600" y="2057400"/>
            <a:ext cx="609600" cy="381000"/>
          </a:xfrm>
          <a:prstGeom prst="rect">
            <a:avLst/>
          </a:prstGeom>
          <a:noFill/>
          <a:ln>
            <a:noFill/>
          </a:ln>
        </p:spPr>
        <p:txBody>
          <a:bodyPr wrap="none" rtlCol="0">
            <a:noAutofit/>
          </a:bodyPr>
          <a:lstStyle/>
          <a:p>
            <a:r>
              <a:rPr lang="en-US" sz="2800" b="0" dirty="0" err="1">
                <a:latin typeface="Calibri"/>
                <a:cs typeface="Calibri"/>
              </a:rPr>
              <a:t>k</a:t>
            </a:r>
            <a:r>
              <a:rPr lang="en-US" sz="2800" b="0" baseline="-25000" dirty="0" err="1">
                <a:latin typeface="Calibri"/>
                <a:cs typeface="Calibri"/>
              </a:rPr>
              <a:t>d</a:t>
            </a:r>
            <a:endParaRPr lang="en-US" sz="2800" b="0" baseline="-25000" dirty="0">
              <a:latin typeface="Calibri"/>
              <a:cs typeface="Calibri"/>
            </a:endParaRPr>
          </a:p>
        </p:txBody>
      </p:sp>
      <p:cxnSp>
        <p:nvCxnSpPr>
          <p:cNvPr id="23" name="Straight Arrow Connector 22"/>
          <p:cNvCxnSpPr/>
          <p:nvPr/>
        </p:nvCxnSpPr>
        <p:spPr bwMode="auto">
          <a:xfrm rot="5400000">
            <a:off x="6667500" y="2781300"/>
            <a:ext cx="381794" cy="794"/>
          </a:xfrm>
          <a:prstGeom prst="straightConnector1">
            <a:avLst/>
          </a:prstGeom>
          <a:noFill/>
          <a:ln w="12700" cap="flat" cmpd="sng" algn="ctr">
            <a:solidFill>
              <a:srgbClr val="000000"/>
            </a:solidFill>
            <a:prstDash val="solid"/>
            <a:round/>
            <a:headEnd type="none" w="med" len="med"/>
            <a:tailEnd type="arrow"/>
          </a:ln>
          <a:effectLst/>
        </p:spPr>
      </p:cxnSp>
      <p:cxnSp>
        <p:nvCxnSpPr>
          <p:cNvPr id="39" name="Straight Arrow Connector 38"/>
          <p:cNvCxnSpPr/>
          <p:nvPr/>
        </p:nvCxnSpPr>
        <p:spPr bwMode="auto">
          <a:xfrm>
            <a:off x="7162800" y="3429000"/>
            <a:ext cx="381000" cy="1588"/>
          </a:xfrm>
          <a:prstGeom prst="straightConnector1">
            <a:avLst/>
          </a:prstGeom>
          <a:noFill/>
          <a:ln w="12700" cap="flat" cmpd="sng" algn="ctr">
            <a:solidFill>
              <a:srgbClr val="000000"/>
            </a:solidFill>
            <a:prstDash val="solid"/>
            <a:round/>
            <a:headEnd type="none" w="med" len="med"/>
            <a:tailEnd type="arrow"/>
          </a:ln>
          <a:effectLst/>
        </p:spPr>
      </p:cxnSp>
      <p:sp>
        <p:nvSpPr>
          <p:cNvPr id="40" name="TextBox 39"/>
          <p:cNvSpPr txBox="1"/>
          <p:nvPr/>
        </p:nvSpPr>
        <p:spPr>
          <a:xfrm>
            <a:off x="7543800" y="3124200"/>
            <a:ext cx="914400" cy="914400"/>
          </a:xfrm>
          <a:prstGeom prst="rect">
            <a:avLst/>
          </a:prstGeom>
          <a:noFill/>
          <a:ln>
            <a:noFill/>
          </a:ln>
        </p:spPr>
        <p:txBody>
          <a:bodyPr wrap="none" rtlCol="0">
            <a:noAutofit/>
          </a:bodyPr>
          <a:lstStyle/>
          <a:p>
            <a:r>
              <a:rPr lang="en-US" sz="2800" b="0" dirty="0" err="1">
                <a:latin typeface="Calibri"/>
                <a:cs typeface="Calibri"/>
              </a:rPr>
              <a:t>m</a:t>
            </a:r>
            <a:r>
              <a:rPr lang="en-US" sz="2800" b="0" dirty="0">
                <a:latin typeface="Calibri"/>
                <a:cs typeface="Calibri"/>
              </a:rPr>
              <a:t> or </a:t>
            </a:r>
            <a:br>
              <a:rPr lang="en-US" sz="2800" b="0" dirty="0">
                <a:latin typeface="Calibri"/>
                <a:cs typeface="Calibri"/>
              </a:rPr>
            </a:br>
            <a:r>
              <a:rPr lang="en-US" sz="2800" b="0" dirty="0">
                <a:latin typeface="Calibri"/>
                <a:cs typeface="Calibri"/>
              </a:rPr>
              <a:t>error</a:t>
            </a:r>
          </a:p>
        </p:txBody>
      </p:sp>
      <p:sp>
        <p:nvSpPr>
          <p:cNvPr id="24" name="TextBox 23"/>
          <p:cNvSpPr txBox="1"/>
          <p:nvPr/>
        </p:nvSpPr>
        <p:spPr>
          <a:xfrm>
            <a:off x="6600336" y="2972594"/>
            <a:ext cx="533400" cy="533400"/>
          </a:xfrm>
          <a:prstGeom prst="rect">
            <a:avLst/>
          </a:prstGeom>
          <a:noFill/>
          <a:ln>
            <a:solidFill>
              <a:schemeClr val="tx1"/>
            </a:solidFill>
          </a:ln>
        </p:spPr>
        <p:txBody>
          <a:bodyPr wrap="square" rtlCol="0" anchor="ctr" anchorCtr="0">
            <a:noAutofit/>
          </a:bodyPr>
          <a:lstStyle/>
          <a:p>
            <a:pPr algn="ctr"/>
            <a:r>
              <a:rPr lang="en-US" sz="2800" b="1" i="1" dirty="0">
                <a:latin typeface="Calibri"/>
                <a:cs typeface="Calibri"/>
              </a:rPr>
              <a:t>D</a:t>
            </a:r>
          </a:p>
        </p:txBody>
      </p:sp>
      <p:sp>
        <p:nvSpPr>
          <p:cNvPr id="25" name="TextBox 24"/>
          <p:cNvSpPr txBox="1"/>
          <p:nvPr/>
        </p:nvSpPr>
        <p:spPr>
          <a:xfrm>
            <a:off x="6096000" y="2667000"/>
            <a:ext cx="381000" cy="457200"/>
          </a:xfrm>
          <a:prstGeom prst="rect">
            <a:avLst/>
          </a:prstGeom>
          <a:noFill/>
          <a:ln>
            <a:noFill/>
          </a:ln>
        </p:spPr>
        <p:txBody>
          <a:bodyPr wrap="none" rtlCol="0">
            <a:noAutofit/>
          </a:bodyPr>
          <a:lstStyle/>
          <a:p>
            <a:r>
              <a:rPr lang="en-US" sz="2800" b="0" dirty="0">
                <a:latin typeface="Calibri"/>
                <a:cs typeface="Calibri"/>
              </a:rPr>
              <a:t>c’</a:t>
            </a:r>
          </a:p>
        </p:txBody>
      </p:sp>
      <p:sp>
        <p:nvSpPr>
          <p:cNvPr id="3" name="Slide Number Placeholder 2"/>
          <p:cNvSpPr>
            <a:spLocks noGrp="1"/>
          </p:cNvSpPr>
          <p:nvPr>
            <p:ph type="sldNum" sz="quarter" idx="12"/>
          </p:nvPr>
        </p:nvSpPr>
        <p:spPr/>
        <p:txBody>
          <a:bodyPr/>
          <a:lstStyle/>
          <a:p>
            <a:fld id="{B747839D-A323-47F3-909F-548499399628}" type="slidenum">
              <a:rPr lang="en-US" smtClean="0"/>
              <a:t>24</a:t>
            </a:fld>
            <a:endParaRPr lang="en-US"/>
          </a:p>
        </p:txBody>
      </p:sp>
      <p:pic>
        <p:nvPicPr>
          <p:cNvPr id="33" name="Picture 32"/>
          <p:cNvPicPr>
            <a:picLocks noChangeAspect="1"/>
          </p:cNvPicPr>
          <p:nvPr/>
        </p:nvPicPr>
        <p:blipFill>
          <a:blip r:embed="rId5"/>
          <a:stretch>
            <a:fillRect/>
          </a:stretch>
        </p:blipFill>
        <p:spPr>
          <a:xfrm>
            <a:off x="7391400" y="1143000"/>
            <a:ext cx="1219200" cy="1515580"/>
          </a:xfrm>
          <a:prstGeom prst="rect">
            <a:avLst/>
          </a:prstGeom>
        </p:spPr>
      </p:pic>
      <p:sp>
        <p:nvSpPr>
          <p:cNvPr id="35" name="TextBox 34"/>
          <p:cNvSpPr txBox="1"/>
          <p:nvPr/>
        </p:nvSpPr>
        <p:spPr>
          <a:xfrm>
            <a:off x="7734300" y="2743200"/>
            <a:ext cx="533400" cy="395177"/>
          </a:xfrm>
          <a:prstGeom prst="rect">
            <a:avLst/>
          </a:prstGeom>
          <a:noFill/>
          <a:ln>
            <a:noFill/>
          </a:ln>
        </p:spPr>
        <p:txBody>
          <a:bodyPr wrap="none" rtlCol="0">
            <a:noAutofit/>
          </a:bodyPr>
          <a:lstStyle/>
          <a:p>
            <a:r>
              <a:rPr lang="en-US" b="0" dirty="0">
                <a:latin typeface="Calibri"/>
                <a:cs typeface="Calibri"/>
              </a:rPr>
              <a:t>Bob</a:t>
            </a:r>
          </a:p>
        </p:txBody>
      </p:sp>
      <p:sp>
        <p:nvSpPr>
          <p:cNvPr id="5" name="Content Placeholder 4"/>
          <p:cNvSpPr>
            <a:spLocks noGrp="1"/>
          </p:cNvSpPr>
          <p:nvPr>
            <p:ph idx="1"/>
          </p:nvPr>
        </p:nvSpPr>
        <p:spPr>
          <a:xfrm>
            <a:off x="351207" y="4215209"/>
            <a:ext cx="8447196" cy="2420144"/>
          </a:xfrm>
        </p:spPr>
        <p:txBody>
          <a:bodyPr>
            <a:normAutofit fontScale="92500" lnSpcReduction="10000"/>
          </a:bodyPr>
          <a:lstStyle/>
          <a:p>
            <a:r>
              <a:rPr lang="en-US" sz="2800" dirty="0" err="1"/>
              <a:t>k</a:t>
            </a:r>
            <a:r>
              <a:rPr lang="en-US" sz="2800" baseline="-25000" dirty="0" err="1"/>
              <a:t>e</a:t>
            </a:r>
            <a:r>
              <a:rPr lang="en-US" sz="2800" dirty="0"/>
              <a:t> != </a:t>
            </a:r>
            <a:r>
              <a:rPr lang="en-US" sz="2800" dirty="0" err="1"/>
              <a:t>k</a:t>
            </a:r>
            <a:r>
              <a:rPr lang="en-US" sz="2800" baseline="-25000" dirty="0" err="1"/>
              <a:t>d</a:t>
            </a:r>
            <a:endParaRPr lang="en-US" sz="2800" baseline="-25000" dirty="0"/>
          </a:p>
          <a:p>
            <a:r>
              <a:rPr lang="en-US" sz="2800" dirty="0"/>
              <a:t>Encryption Example: </a:t>
            </a:r>
          </a:p>
          <a:p>
            <a:pPr lvl="1"/>
            <a:r>
              <a:rPr lang="en-US" sz="2400" dirty="0"/>
              <a:t>Alice generates private (</a:t>
            </a:r>
            <a:r>
              <a:rPr lang="en-US" sz="2400" dirty="0" err="1"/>
              <a:t>K</a:t>
            </a:r>
            <a:r>
              <a:rPr lang="en-US" sz="2400" baseline="-25000" dirty="0" err="1"/>
              <a:t>e</a:t>
            </a:r>
            <a:r>
              <a:rPr lang="en-US" sz="2400" dirty="0"/>
              <a:t>)/public(</a:t>
            </a:r>
            <a:r>
              <a:rPr lang="en-US" sz="2400" dirty="0" err="1"/>
              <a:t>K</a:t>
            </a:r>
            <a:r>
              <a:rPr lang="en-US" sz="2400" baseline="-25000" dirty="0" err="1"/>
              <a:t>d</a:t>
            </a:r>
            <a:r>
              <a:rPr lang="en-US" sz="2400" dirty="0"/>
              <a:t>) </a:t>
            </a:r>
            <a:r>
              <a:rPr lang="en-US" sz="2400" dirty="0" err="1"/>
              <a:t>keypair</a:t>
            </a:r>
            <a:r>
              <a:rPr lang="en-US" sz="2400" dirty="0"/>
              <a:t>. Sends bob public key</a:t>
            </a:r>
          </a:p>
          <a:p>
            <a:pPr lvl="1"/>
            <a:r>
              <a:rPr lang="en-US" sz="2400" dirty="0"/>
              <a:t>To encrypt a message to Alice, Bob computes c = E(</a:t>
            </a:r>
            <a:r>
              <a:rPr lang="en-US" sz="2400" dirty="0" err="1"/>
              <a:t>m,K</a:t>
            </a:r>
            <a:r>
              <a:rPr lang="en-US" sz="2400" baseline="-25000" dirty="0" err="1"/>
              <a:t>e</a:t>
            </a:r>
            <a:r>
              <a:rPr lang="en-US" sz="2400" dirty="0"/>
              <a:t>)</a:t>
            </a:r>
          </a:p>
          <a:p>
            <a:pPr lvl="1"/>
            <a:r>
              <a:rPr lang="en-US" sz="2400" dirty="0"/>
              <a:t>To decrypt, Alice computes m = D(m, </a:t>
            </a:r>
            <a:r>
              <a:rPr lang="en-US" sz="2400" dirty="0" err="1"/>
              <a:t>K</a:t>
            </a:r>
            <a:r>
              <a:rPr lang="en-US" sz="2400" baseline="-25000" dirty="0" err="1"/>
              <a:t>d</a:t>
            </a:r>
            <a:r>
              <a:rPr lang="en-US" sz="2400" dirty="0"/>
              <a:t>)</a:t>
            </a:r>
          </a:p>
        </p:txBody>
      </p:sp>
    </p:spTree>
    <p:extLst>
      <p:ext uri="{BB962C8B-B14F-4D97-AF65-F5344CB8AC3E}">
        <p14:creationId xmlns:p14="http://schemas.microsoft.com/office/powerpoint/2010/main" val="1149078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dirty="0">
                <a:latin typeface="Calibri" charset="0"/>
              </a:rPr>
              <a:t>Open vs Closed Design</a:t>
            </a:r>
          </a:p>
        </p:txBody>
      </p:sp>
      <p:sp>
        <p:nvSpPr>
          <p:cNvPr id="58371" name="Rectangle 3"/>
          <p:cNvSpPr>
            <a:spLocks noGrp="1" noChangeArrowheads="1"/>
          </p:cNvSpPr>
          <p:nvPr>
            <p:ph idx="1"/>
          </p:nvPr>
        </p:nvSpPr>
        <p:spPr>
          <a:xfrm>
            <a:off x="457200" y="1570146"/>
            <a:ext cx="8229600" cy="3154254"/>
          </a:xfrm>
        </p:spPr>
        <p:txBody>
          <a:bodyPr/>
          <a:lstStyle/>
          <a:p>
            <a:pPr eaLnBrk="1" hangingPunct="1"/>
            <a:r>
              <a:rPr lang="en-US" sz="2800" dirty="0">
                <a:latin typeface="Calibri" charset="0"/>
              </a:rPr>
              <a:t>Closed Design (as was followed in military communication during the World Wars)</a:t>
            </a:r>
          </a:p>
          <a:p>
            <a:pPr lvl="1"/>
            <a:r>
              <a:rPr lang="en-US" sz="2400" b="1" dirty="0">
                <a:latin typeface="Calibri" charset="0"/>
              </a:rPr>
              <a:t>as much information as possible is kept secret. </a:t>
            </a:r>
          </a:p>
          <a:p>
            <a:pPr eaLnBrk="1" hangingPunct="1"/>
            <a:endParaRPr lang="en-US" sz="2400" dirty="0">
              <a:latin typeface="Calibri" charset="0"/>
            </a:endParaRPr>
          </a:p>
          <a:p>
            <a:pPr eaLnBrk="1" hangingPunct="1"/>
            <a:r>
              <a:rPr lang="en-US" sz="2800" b="1" dirty="0">
                <a:latin typeface="Calibri" charset="0"/>
              </a:rPr>
              <a:t>Open Design (</a:t>
            </a:r>
            <a:r>
              <a:rPr lang="en-US" sz="2800" b="1" i="1" dirty="0">
                <a:latin typeface="Calibri" charset="0"/>
              </a:rPr>
              <a:t>Kerckhoffs' principle</a:t>
            </a:r>
            <a:r>
              <a:rPr lang="en-US" sz="2800" b="1" dirty="0">
                <a:latin typeface="Calibri" charset="0"/>
              </a:rPr>
              <a:t>)</a:t>
            </a:r>
          </a:p>
          <a:p>
            <a:pPr lvl="1" eaLnBrk="1" hangingPunct="1"/>
            <a:r>
              <a:rPr lang="en-US" sz="2400" b="1" dirty="0">
                <a:latin typeface="Calibri" charset="0"/>
              </a:rPr>
              <a:t>Keep everything public, except the key</a:t>
            </a:r>
          </a:p>
        </p:txBody>
      </p:sp>
      <p:sp>
        <p:nvSpPr>
          <p:cNvPr id="6" name="Slide Number Placeholder 5"/>
          <p:cNvSpPr>
            <a:spLocks noGrp="1"/>
          </p:cNvSpPr>
          <p:nvPr>
            <p:ph type="sldNum" sz="quarter" idx="12"/>
          </p:nvPr>
        </p:nvSpPr>
        <p:spPr/>
        <p:txBody>
          <a:bodyPr/>
          <a:lstStyle>
            <a:lvl1pPr eaLnBrk="0" hangingPunct="0">
              <a:defRPr sz="2400">
                <a:solidFill>
                  <a:srgbClr val="FF3300"/>
                </a:solidFill>
                <a:latin typeface="Tahoma" charset="0"/>
                <a:ea typeface="ＭＳ Ｐゴシック" charset="0"/>
              </a:defRPr>
            </a:lvl1pPr>
            <a:lvl2pPr marL="742950" indent="-285750" eaLnBrk="0" hangingPunct="0">
              <a:defRPr sz="2400">
                <a:solidFill>
                  <a:srgbClr val="FF3300"/>
                </a:solidFill>
                <a:latin typeface="Tahoma" charset="0"/>
                <a:ea typeface="ＭＳ Ｐゴシック" charset="0"/>
              </a:defRPr>
            </a:lvl2pPr>
            <a:lvl3pPr marL="1143000" indent="-228600" eaLnBrk="0" hangingPunct="0">
              <a:defRPr sz="2400">
                <a:solidFill>
                  <a:srgbClr val="FF3300"/>
                </a:solidFill>
                <a:latin typeface="Tahoma" charset="0"/>
                <a:ea typeface="ＭＳ Ｐゴシック" charset="0"/>
              </a:defRPr>
            </a:lvl3pPr>
            <a:lvl4pPr marL="1600200" indent="-228600" eaLnBrk="0" hangingPunct="0">
              <a:defRPr sz="2400">
                <a:solidFill>
                  <a:srgbClr val="FF3300"/>
                </a:solidFill>
                <a:latin typeface="Tahoma" charset="0"/>
                <a:ea typeface="ＭＳ Ｐゴシック" charset="0"/>
              </a:defRPr>
            </a:lvl4pPr>
            <a:lvl5pPr marL="2057400" indent="-228600" eaLnBrk="0" hangingPunct="0">
              <a:defRPr sz="2400">
                <a:solidFill>
                  <a:srgbClr val="FF3300"/>
                </a:solidFill>
                <a:latin typeface="Tahoma" charset="0"/>
                <a:ea typeface="ＭＳ Ｐゴシック" charset="0"/>
              </a:defRPr>
            </a:lvl5pPr>
            <a:lvl6pPr marL="2514600" indent="-228600" algn="r" eaLnBrk="0" fontAlgn="base" hangingPunct="0">
              <a:spcBef>
                <a:spcPct val="0"/>
              </a:spcBef>
              <a:spcAft>
                <a:spcPct val="0"/>
              </a:spcAft>
              <a:defRPr sz="2400">
                <a:solidFill>
                  <a:srgbClr val="FF3300"/>
                </a:solidFill>
                <a:latin typeface="Tahoma" charset="0"/>
                <a:ea typeface="ＭＳ Ｐゴシック" charset="0"/>
              </a:defRPr>
            </a:lvl6pPr>
            <a:lvl7pPr marL="2971800" indent="-228600" algn="r" eaLnBrk="0" fontAlgn="base" hangingPunct="0">
              <a:spcBef>
                <a:spcPct val="0"/>
              </a:spcBef>
              <a:spcAft>
                <a:spcPct val="0"/>
              </a:spcAft>
              <a:defRPr sz="2400">
                <a:solidFill>
                  <a:srgbClr val="FF3300"/>
                </a:solidFill>
                <a:latin typeface="Tahoma" charset="0"/>
                <a:ea typeface="ＭＳ Ｐゴシック" charset="0"/>
              </a:defRPr>
            </a:lvl7pPr>
            <a:lvl8pPr marL="3429000" indent="-228600" algn="r" eaLnBrk="0" fontAlgn="base" hangingPunct="0">
              <a:spcBef>
                <a:spcPct val="0"/>
              </a:spcBef>
              <a:spcAft>
                <a:spcPct val="0"/>
              </a:spcAft>
              <a:defRPr sz="2400">
                <a:solidFill>
                  <a:srgbClr val="FF3300"/>
                </a:solidFill>
                <a:latin typeface="Tahoma" charset="0"/>
                <a:ea typeface="ＭＳ Ｐゴシック" charset="0"/>
              </a:defRPr>
            </a:lvl8pPr>
            <a:lvl9pPr marL="3886200" indent="-228600" algn="r" eaLnBrk="0" fontAlgn="base" hangingPunct="0">
              <a:spcBef>
                <a:spcPct val="0"/>
              </a:spcBef>
              <a:spcAft>
                <a:spcPct val="0"/>
              </a:spcAft>
              <a:defRPr sz="2400">
                <a:solidFill>
                  <a:srgbClr val="FF3300"/>
                </a:solidFill>
                <a:latin typeface="Tahoma" charset="0"/>
                <a:ea typeface="ＭＳ Ｐゴシック" charset="0"/>
              </a:defRPr>
            </a:lvl9pPr>
          </a:lstStyle>
          <a:p>
            <a:pPr eaLnBrk="1" hangingPunct="1"/>
            <a:fld id="{3C573C4D-E623-3A42-BCAB-230BF42130C0}" type="slidenum">
              <a:rPr lang="en-US" sz="1200">
                <a:solidFill>
                  <a:srgbClr val="898989"/>
                </a:solidFill>
              </a:rPr>
              <a:pPr eaLnBrk="1" hangingPunct="1"/>
              <a:t>25</a:t>
            </a:fld>
            <a:endParaRPr lang="en-US" sz="1200">
              <a:solidFill>
                <a:srgbClr val="898989"/>
              </a:solidFill>
            </a:endParaRPr>
          </a:p>
        </p:txBody>
      </p:sp>
      <p:sp>
        <p:nvSpPr>
          <p:cNvPr id="3" name="文本框 2">
            <a:extLst>
              <a:ext uri="{FF2B5EF4-FFF2-40B4-BE49-F238E27FC236}">
                <a16:creationId xmlns:a16="http://schemas.microsoft.com/office/drawing/2014/main" id="{F69B7126-D2CD-4A4A-5A5E-34D9CE33221A}"/>
              </a:ext>
            </a:extLst>
          </p:cNvPr>
          <p:cNvSpPr txBox="1"/>
          <p:nvPr/>
        </p:nvSpPr>
        <p:spPr>
          <a:xfrm>
            <a:off x="2286000" y="5524500"/>
            <a:ext cx="5562600" cy="533400"/>
          </a:xfrm>
          <a:prstGeom prst="rect">
            <a:avLst/>
          </a:prstGeom>
        </p:spPr>
        <p:txBody>
          <a:bodyPr vert="horz" wrap="square" lIns="91440" tIns="45720" rIns="91440" bIns="45720" rtlCol="0" anchor="t" anchorCtr="0">
            <a:normAutofit/>
          </a:bodyPr>
          <a:lstStyle/>
          <a:p>
            <a:pPr marL="0">
              <a:buFont typeface="Arial"/>
              <a:buNone/>
            </a:pPr>
            <a:r>
              <a:rPr lang="en-US" altLang="zh-CN" sz="2400" dirty="0">
                <a:solidFill>
                  <a:srgbClr val="C00000"/>
                </a:solidFill>
              </a:rPr>
              <a:t>Which design principle is better?</a:t>
            </a:r>
            <a:endParaRPr lang="zh-CN" altLang="en-US" sz="2400" dirty="0">
              <a:solidFill>
                <a:srgbClr val="C00000"/>
              </a:solidFill>
            </a:endParaRPr>
          </a:p>
        </p:txBody>
      </p:sp>
    </p:spTree>
    <p:extLst>
      <p:ext uri="{BB962C8B-B14F-4D97-AF65-F5344CB8AC3E}">
        <p14:creationId xmlns:p14="http://schemas.microsoft.com/office/powerpoint/2010/main" val="320294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Kerckhoffs’ Principle</a:t>
            </a:r>
          </a:p>
        </p:txBody>
      </p:sp>
      <p:sp>
        <p:nvSpPr>
          <p:cNvPr id="3" name="Content Placeholder 2"/>
          <p:cNvSpPr>
            <a:spLocks noGrp="1"/>
          </p:cNvSpPr>
          <p:nvPr>
            <p:ph idx="1"/>
          </p:nvPr>
        </p:nvSpPr>
        <p:spPr>
          <a:xfrm>
            <a:off x="457200" y="1295400"/>
            <a:ext cx="8229600" cy="4830763"/>
          </a:xfrm>
        </p:spPr>
        <p:txBody>
          <a:bodyPr>
            <a:normAutofit/>
          </a:bodyPr>
          <a:lstStyle/>
          <a:p>
            <a:r>
              <a:rPr lang="en-US" sz="2800" dirty="0"/>
              <a:t>What Is </a:t>
            </a:r>
            <a:r>
              <a:rPr lang="en-US" sz="2800" dirty="0" err="1"/>
              <a:t>Kerckhoff’s</a:t>
            </a:r>
            <a:r>
              <a:rPr lang="en-US" sz="2800" dirty="0"/>
              <a:t> Principle?</a:t>
            </a:r>
          </a:p>
          <a:p>
            <a:pPr marL="0" indent="0">
              <a:buNone/>
            </a:pPr>
            <a:r>
              <a:rPr lang="en-US" sz="2800" i="1" dirty="0"/>
              <a:t>    “a cryptosystem should be secure even if everything about the system, except the key, is public knowledge.”</a:t>
            </a:r>
          </a:p>
          <a:p>
            <a:pPr marL="0" indent="0">
              <a:buNone/>
            </a:pPr>
            <a:endParaRPr lang="en-US" sz="2800" dirty="0"/>
          </a:p>
          <a:p>
            <a:r>
              <a:rPr lang="en-US" sz="2800" dirty="0" err="1"/>
              <a:t>Kerckhoff’s</a:t>
            </a:r>
            <a:r>
              <a:rPr lang="en-US" sz="2800" dirty="0"/>
              <a:t> Principle – Connections to Shannon’s Maxim</a:t>
            </a:r>
          </a:p>
          <a:p>
            <a:pPr marL="0" indent="0">
              <a:buNone/>
            </a:pPr>
            <a:r>
              <a:rPr lang="en-US" sz="2800" i="1" dirty="0"/>
              <a:t>     “one ought to design systems under the assumption that the enemy will immediately gain full familiarity with them.”</a:t>
            </a:r>
          </a:p>
        </p:txBody>
      </p:sp>
      <p:sp>
        <p:nvSpPr>
          <p:cNvPr id="4" name="Slide Number Placeholder 3"/>
          <p:cNvSpPr>
            <a:spLocks noGrp="1"/>
          </p:cNvSpPr>
          <p:nvPr>
            <p:ph type="sldNum" sz="quarter" idx="12"/>
          </p:nvPr>
        </p:nvSpPr>
        <p:spPr/>
        <p:txBody>
          <a:bodyPr/>
          <a:lstStyle/>
          <a:p>
            <a:fld id="{B747839D-A323-47F3-909F-548499399628}" type="slidenum">
              <a:rPr lang="en-US" smtClean="0"/>
              <a:t>26</a:t>
            </a:fld>
            <a:endParaRPr lang="en-US"/>
          </a:p>
        </p:txBody>
      </p:sp>
      <p:sp>
        <p:nvSpPr>
          <p:cNvPr id="6" name="文本框 5">
            <a:extLst>
              <a:ext uri="{FF2B5EF4-FFF2-40B4-BE49-F238E27FC236}">
                <a16:creationId xmlns:a16="http://schemas.microsoft.com/office/drawing/2014/main" id="{1534FBCA-5188-493C-8521-EF6392A09F9A}"/>
              </a:ext>
            </a:extLst>
          </p:cNvPr>
          <p:cNvSpPr txBox="1"/>
          <p:nvPr/>
        </p:nvSpPr>
        <p:spPr>
          <a:xfrm>
            <a:off x="1219200" y="6006088"/>
            <a:ext cx="6400800" cy="707886"/>
          </a:xfrm>
          <a:prstGeom prst="rect">
            <a:avLst/>
          </a:prstGeom>
          <a:noFill/>
        </p:spPr>
        <p:txBody>
          <a:bodyPr wrap="square">
            <a:spAutoFit/>
          </a:bodyPr>
          <a:lstStyle/>
          <a:p>
            <a:r>
              <a:rPr lang="en-US" altLang="zh-CN" sz="2000" dirty="0">
                <a:solidFill>
                  <a:srgbClr val="FF0000"/>
                </a:solidFill>
              </a:rPr>
              <a:t>the security lies in the complexity of the algorithm itself, rather than in keeping it secret</a:t>
            </a:r>
            <a:endParaRPr lang="zh-CN" altLang="en-US" sz="2000" dirty="0">
              <a:solidFill>
                <a:srgbClr val="FF0000"/>
              </a:solidFill>
            </a:endParaRPr>
          </a:p>
        </p:txBody>
      </p:sp>
    </p:spTree>
    <p:extLst>
      <p:ext uri="{BB962C8B-B14F-4D97-AF65-F5344CB8AC3E}">
        <p14:creationId xmlns:p14="http://schemas.microsoft.com/office/powerpoint/2010/main" val="185431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dirty="0">
                <a:latin typeface="Calibri" charset="0"/>
              </a:rPr>
              <a:t>Open vs Closed Design</a:t>
            </a:r>
          </a:p>
        </p:txBody>
      </p:sp>
      <p:sp>
        <p:nvSpPr>
          <p:cNvPr id="58371" name="Rectangle 3"/>
          <p:cNvSpPr>
            <a:spLocks noGrp="1" noChangeArrowheads="1"/>
          </p:cNvSpPr>
          <p:nvPr>
            <p:ph idx="1"/>
          </p:nvPr>
        </p:nvSpPr>
        <p:spPr>
          <a:xfrm>
            <a:off x="457200" y="1570146"/>
            <a:ext cx="8229600" cy="4724400"/>
          </a:xfrm>
        </p:spPr>
        <p:txBody>
          <a:bodyPr/>
          <a:lstStyle/>
          <a:p>
            <a:pPr eaLnBrk="1" hangingPunct="1"/>
            <a:r>
              <a:rPr lang="en-US" sz="2800" dirty="0">
                <a:latin typeface="Calibri" charset="0"/>
              </a:rPr>
              <a:t>Easier to maintain the security of key than algorithm</a:t>
            </a:r>
          </a:p>
          <a:p>
            <a:pPr eaLnBrk="1" hangingPunct="1"/>
            <a:r>
              <a:rPr lang="en-US" sz="2800" dirty="0">
                <a:latin typeface="Calibri" charset="0"/>
              </a:rPr>
              <a:t>Easier to update the key rather than the algorithm</a:t>
            </a:r>
          </a:p>
          <a:p>
            <a:pPr eaLnBrk="1" hangingPunct="1"/>
            <a:r>
              <a:rPr lang="en-US" sz="2800" dirty="0">
                <a:latin typeface="Calibri" charset="0"/>
              </a:rPr>
              <a:t>You cannot trust the security of an algorithm, so let everyone test it an verify its security</a:t>
            </a:r>
          </a:p>
          <a:p>
            <a:pPr eaLnBrk="1" hangingPunct="1"/>
            <a:r>
              <a:rPr lang="en-US" sz="2800" dirty="0">
                <a:latin typeface="Calibri" charset="0"/>
              </a:rPr>
              <a:t>Scalable – Communicate with a new entity just create new key vs create new algorithm</a:t>
            </a:r>
          </a:p>
        </p:txBody>
      </p:sp>
      <p:sp>
        <p:nvSpPr>
          <p:cNvPr id="6" name="Slide Number Placeholder 5"/>
          <p:cNvSpPr>
            <a:spLocks noGrp="1"/>
          </p:cNvSpPr>
          <p:nvPr>
            <p:ph type="sldNum" sz="quarter" idx="12"/>
          </p:nvPr>
        </p:nvSpPr>
        <p:spPr/>
        <p:txBody>
          <a:bodyPr/>
          <a:lstStyle>
            <a:lvl1pPr eaLnBrk="0" hangingPunct="0">
              <a:defRPr sz="2400">
                <a:solidFill>
                  <a:srgbClr val="FF3300"/>
                </a:solidFill>
                <a:latin typeface="Tahoma" charset="0"/>
                <a:ea typeface="ＭＳ Ｐゴシック" charset="0"/>
              </a:defRPr>
            </a:lvl1pPr>
            <a:lvl2pPr marL="742950" indent="-285750" eaLnBrk="0" hangingPunct="0">
              <a:defRPr sz="2400">
                <a:solidFill>
                  <a:srgbClr val="FF3300"/>
                </a:solidFill>
                <a:latin typeface="Tahoma" charset="0"/>
                <a:ea typeface="ＭＳ Ｐゴシック" charset="0"/>
              </a:defRPr>
            </a:lvl2pPr>
            <a:lvl3pPr marL="1143000" indent="-228600" eaLnBrk="0" hangingPunct="0">
              <a:defRPr sz="2400">
                <a:solidFill>
                  <a:srgbClr val="FF3300"/>
                </a:solidFill>
                <a:latin typeface="Tahoma" charset="0"/>
                <a:ea typeface="ＭＳ Ｐゴシック" charset="0"/>
              </a:defRPr>
            </a:lvl3pPr>
            <a:lvl4pPr marL="1600200" indent="-228600" eaLnBrk="0" hangingPunct="0">
              <a:defRPr sz="2400">
                <a:solidFill>
                  <a:srgbClr val="FF3300"/>
                </a:solidFill>
                <a:latin typeface="Tahoma" charset="0"/>
                <a:ea typeface="ＭＳ Ｐゴシック" charset="0"/>
              </a:defRPr>
            </a:lvl4pPr>
            <a:lvl5pPr marL="2057400" indent="-228600" eaLnBrk="0" hangingPunct="0">
              <a:defRPr sz="2400">
                <a:solidFill>
                  <a:srgbClr val="FF3300"/>
                </a:solidFill>
                <a:latin typeface="Tahoma" charset="0"/>
                <a:ea typeface="ＭＳ Ｐゴシック" charset="0"/>
              </a:defRPr>
            </a:lvl5pPr>
            <a:lvl6pPr marL="2514600" indent="-228600" algn="r" eaLnBrk="0" fontAlgn="base" hangingPunct="0">
              <a:spcBef>
                <a:spcPct val="0"/>
              </a:spcBef>
              <a:spcAft>
                <a:spcPct val="0"/>
              </a:spcAft>
              <a:defRPr sz="2400">
                <a:solidFill>
                  <a:srgbClr val="FF3300"/>
                </a:solidFill>
                <a:latin typeface="Tahoma" charset="0"/>
                <a:ea typeface="ＭＳ Ｐゴシック" charset="0"/>
              </a:defRPr>
            </a:lvl6pPr>
            <a:lvl7pPr marL="2971800" indent="-228600" algn="r" eaLnBrk="0" fontAlgn="base" hangingPunct="0">
              <a:spcBef>
                <a:spcPct val="0"/>
              </a:spcBef>
              <a:spcAft>
                <a:spcPct val="0"/>
              </a:spcAft>
              <a:defRPr sz="2400">
                <a:solidFill>
                  <a:srgbClr val="FF3300"/>
                </a:solidFill>
                <a:latin typeface="Tahoma" charset="0"/>
                <a:ea typeface="ＭＳ Ｐゴシック" charset="0"/>
              </a:defRPr>
            </a:lvl7pPr>
            <a:lvl8pPr marL="3429000" indent="-228600" algn="r" eaLnBrk="0" fontAlgn="base" hangingPunct="0">
              <a:spcBef>
                <a:spcPct val="0"/>
              </a:spcBef>
              <a:spcAft>
                <a:spcPct val="0"/>
              </a:spcAft>
              <a:defRPr sz="2400">
                <a:solidFill>
                  <a:srgbClr val="FF3300"/>
                </a:solidFill>
                <a:latin typeface="Tahoma" charset="0"/>
                <a:ea typeface="ＭＳ Ｐゴシック" charset="0"/>
              </a:defRPr>
            </a:lvl8pPr>
            <a:lvl9pPr marL="3886200" indent="-228600" algn="r" eaLnBrk="0" fontAlgn="base" hangingPunct="0">
              <a:spcBef>
                <a:spcPct val="0"/>
              </a:spcBef>
              <a:spcAft>
                <a:spcPct val="0"/>
              </a:spcAft>
              <a:defRPr sz="2400">
                <a:solidFill>
                  <a:srgbClr val="FF3300"/>
                </a:solidFill>
                <a:latin typeface="Tahoma" charset="0"/>
                <a:ea typeface="ＭＳ Ｐゴシック"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C573C4D-E623-3A42-BCAB-230BF42130C0}" type="slidenum">
              <a:rPr kumimoji="0" lang="en-US" sz="1200" b="0" i="0" u="none" strike="noStrike" kern="1200" cap="none" spc="0" normalizeH="0" baseline="0" noProof="0">
                <a:ln>
                  <a:noFill/>
                </a:ln>
                <a:solidFill>
                  <a:srgbClr val="898989"/>
                </a:solidFill>
                <a:effectLst/>
                <a:uLnTx/>
                <a:uFillTx/>
                <a:latin typeface="Tahoma" charset="0"/>
                <a:ea typeface="ＭＳ Ｐゴシック" charset="0"/>
                <a:cs typeface="Calibri"/>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srgbClr val="898989"/>
              </a:solidFill>
              <a:effectLst/>
              <a:uLnTx/>
              <a:uFillTx/>
              <a:latin typeface="Tahoma" charset="0"/>
              <a:ea typeface="ＭＳ Ｐゴシック" charset="0"/>
              <a:cs typeface="Calibri"/>
            </a:endParaRPr>
          </a:p>
        </p:txBody>
      </p:sp>
      <p:sp>
        <p:nvSpPr>
          <p:cNvPr id="7" name="文本框 6">
            <a:extLst>
              <a:ext uri="{FF2B5EF4-FFF2-40B4-BE49-F238E27FC236}">
                <a16:creationId xmlns:a16="http://schemas.microsoft.com/office/drawing/2014/main" id="{9E314D92-ECC5-4A23-8FE4-C52367DFD934}"/>
              </a:ext>
            </a:extLst>
          </p:cNvPr>
          <p:cNvSpPr txBox="1"/>
          <p:nvPr/>
        </p:nvSpPr>
        <p:spPr>
          <a:xfrm>
            <a:off x="762000" y="5334237"/>
            <a:ext cx="6019800" cy="461665"/>
          </a:xfrm>
          <a:prstGeom prst="rect">
            <a:avLst/>
          </a:prstGeom>
          <a:noFill/>
        </p:spPr>
        <p:txBody>
          <a:bodyPr wrap="square">
            <a:spAutoFit/>
          </a:bodyPr>
          <a:lstStyle/>
          <a:p>
            <a:r>
              <a:rPr lang="en-US" altLang="zh-CN" sz="2400" dirty="0">
                <a:solidFill>
                  <a:srgbClr val="FF0000"/>
                </a:solidFill>
              </a:rPr>
              <a:t>Every secret creates a potential failure point. </a:t>
            </a:r>
            <a:endParaRPr lang="zh-CN" altLang="en-US" sz="2400" dirty="0">
              <a:solidFill>
                <a:srgbClr val="FF0000"/>
              </a:solidFill>
            </a:endParaRPr>
          </a:p>
        </p:txBody>
      </p:sp>
    </p:spTree>
    <p:extLst>
      <p:ext uri="{BB962C8B-B14F-4D97-AF65-F5344CB8AC3E}">
        <p14:creationId xmlns:p14="http://schemas.microsoft.com/office/powerpoint/2010/main" val="24018081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Symmetric encryption techniques</a:t>
            </a:r>
          </a:p>
          <a:p>
            <a:pPr lvl="1"/>
            <a:r>
              <a:rPr lang="en-US" dirty="0"/>
              <a:t>Caesar Cipher </a:t>
            </a:r>
          </a:p>
          <a:p>
            <a:pPr lvl="1"/>
            <a:r>
              <a:rPr lang="en-US" dirty="0"/>
              <a:t>Vigenere Cipher</a:t>
            </a:r>
          </a:p>
          <a:p>
            <a:pPr lvl="1"/>
            <a:r>
              <a:rPr lang="en-US" dirty="0"/>
              <a:t>One-Time Pads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47839D-A323-47F3-909F-548499399628}" type="slidenum">
              <a:rPr kumimoji="0" lang="en-US" sz="1200" b="0" i="0" u="none" strike="noStrike" kern="1200" cap="none" spc="0" normalizeH="0" baseline="0" noProof="0" smtClean="0">
                <a:ln>
                  <a:noFill/>
                </a:ln>
                <a:solidFill>
                  <a:srgbClr val="000000"/>
                </a:solidFill>
                <a:effectLst/>
                <a:uLnTx/>
                <a:uFillTx/>
                <a:latin typeface="Calibri"/>
                <a:ea typeface="+mn-ea"/>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srgbClr val="000000"/>
              </a:solidFill>
              <a:effectLst/>
              <a:uLnTx/>
              <a:uFillTx/>
              <a:latin typeface="Calibri"/>
              <a:ea typeface="+mn-ea"/>
            </a:endParaRPr>
          </a:p>
        </p:txBody>
      </p:sp>
    </p:spTree>
    <p:extLst>
      <p:ext uri="{BB962C8B-B14F-4D97-AF65-F5344CB8AC3E}">
        <p14:creationId xmlns:p14="http://schemas.microsoft.com/office/powerpoint/2010/main" val="2274811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Symmetric Cryptography</a:t>
            </a:r>
          </a:p>
        </p:txBody>
      </p:sp>
      <p:sp>
        <p:nvSpPr>
          <p:cNvPr id="6" name="Content Placeholder 5"/>
          <p:cNvSpPr>
            <a:spLocks noGrp="1"/>
          </p:cNvSpPr>
          <p:nvPr>
            <p:ph idx="1"/>
          </p:nvPr>
        </p:nvSpPr>
        <p:spPr>
          <a:xfrm>
            <a:off x="457200" y="1371600"/>
            <a:ext cx="5257800" cy="4754563"/>
          </a:xfrm>
        </p:spPr>
        <p:txBody>
          <a:bodyPr>
            <a:normAutofit lnSpcReduction="10000"/>
          </a:bodyPr>
          <a:lstStyle/>
          <a:p>
            <a:pPr marL="0" indent="0">
              <a:buNone/>
            </a:pPr>
            <a:r>
              <a:rPr lang="en-US" sz="2400" i="1" u="sng" dirty="0"/>
              <a:t>Defn:</a:t>
            </a:r>
            <a:r>
              <a:rPr lang="en-US" sz="2400" dirty="0"/>
              <a:t> A symmetric key cipher consists of 3 polynomial time algorithms:</a:t>
            </a:r>
          </a:p>
          <a:p>
            <a:pPr marL="514350" indent="-514350">
              <a:buFont typeface="+mj-lt"/>
              <a:buAutoNum type="arabicPeriod"/>
            </a:pPr>
            <a:r>
              <a:rPr lang="en-US" sz="2400" b="1" i="1" dirty="0" err="1"/>
              <a:t>KeyGen</a:t>
            </a:r>
            <a:r>
              <a:rPr lang="en-US" sz="2400" b="1" i="1" dirty="0"/>
              <a:t>(l)</a:t>
            </a:r>
            <a:r>
              <a:rPr lang="en-US" sz="2400" dirty="0"/>
              <a:t>: A randomized algorithm that returns a key of length </a:t>
            </a:r>
            <a:r>
              <a:rPr lang="en-US" sz="2400" i="1" dirty="0"/>
              <a:t>l</a:t>
            </a:r>
            <a:r>
              <a:rPr lang="en-US" sz="2400" dirty="0"/>
              <a:t>. </a:t>
            </a:r>
            <a:r>
              <a:rPr lang="en-US" sz="2400" i="1" dirty="0"/>
              <a:t>l </a:t>
            </a:r>
            <a:r>
              <a:rPr lang="en-US" sz="2400" dirty="0"/>
              <a:t>is called the </a:t>
            </a:r>
            <a:r>
              <a:rPr lang="en-US" sz="2400" i="1" u="sng" dirty="0">
                <a:solidFill>
                  <a:schemeClr val="tx2"/>
                </a:solidFill>
              </a:rPr>
              <a:t>security parameter.</a:t>
            </a:r>
            <a:endParaRPr lang="en-US" sz="2400" i="1" dirty="0"/>
          </a:p>
          <a:p>
            <a:pPr marL="514350" indent="-514350">
              <a:buFont typeface="+mj-lt"/>
              <a:buAutoNum type="arabicPeriod"/>
            </a:pPr>
            <a:r>
              <a:rPr lang="en-US" sz="2400" b="1" i="1" dirty="0"/>
              <a:t>E(</a:t>
            </a:r>
            <a:r>
              <a:rPr lang="en-US" sz="2400" b="1" i="1" dirty="0" err="1"/>
              <a:t>k,m</a:t>
            </a:r>
            <a:r>
              <a:rPr lang="en-US" sz="2400" b="1" i="1" dirty="0"/>
              <a:t>):</a:t>
            </a:r>
            <a:r>
              <a:rPr lang="en-US" sz="2400" i="1" dirty="0"/>
              <a:t> </a:t>
            </a:r>
            <a:r>
              <a:rPr lang="en-US" sz="2400" dirty="0"/>
              <a:t>A potentially randomized alg. that encrypts </a:t>
            </a:r>
            <a:r>
              <a:rPr lang="en-US" sz="2400" i="1" dirty="0"/>
              <a:t>m</a:t>
            </a:r>
            <a:r>
              <a:rPr lang="en-US" sz="2400" dirty="0"/>
              <a:t> with </a:t>
            </a:r>
            <a:r>
              <a:rPr lang="en-US" sz="2400" i="1" dirty="0"/>
              <a:t>k. </a:t>
            </a:r>
            <a:r>
              <a:rPr lang="en-US" sz="2400" dirty="0"/>
              <a:t>It returns a </a:t>
            </a:r>
            <a:r>
              <a:rPr lang="en-US" sz="2400" i="1" dirty="0"/>
              <a:t>c </a:t>
            </a:r>
            <a:r>
              <a:rPr lang="en-US" sz="2400" dirty="0"/>
              <a:t>in</a:t>
            </a:r>
            <a:r>
              <a:rPr lang="en-US" sz="2400" i="1" dirty="0"/>
              <a:t> C</a:t>
            </a:r>
          </a:p>
          <a:p>
            <a:pPr marL="514350" indent="-514350">
              <a:buFont typeface="+mj-lt"/>
              <a:buAutoNum type="arabicPeriod"/>
            </a:pPr>
            <a:r>
              <a:rPr lang="en-US" sz="2400" b="1" i="1" dirty="0"/>
              <a:t>D(</a:t>
            </a:r>
            <a:r>
              <a:rPr lang="en-US" sz="2400" b="1" i="1" dirty="0" err="1"/>
              <a:t>k,c</a:t>
            </a:r>
            <a:r>
              <a:rPr lang="en-US" sz="2400" b="1" i="1" dirty="0"/>
              <a:t>): </a:t>
            </a:r>
            <a:r>
              <a:rPr lang="en-US" sz="2400" dirty="0"/>
              <a:t>An always deterministic alg. that decrypts c with key k. It returns an </a:t>
            </a:r>
            <a:r>
              <a:rPr lang="en-US" sz="2400" i="1" dirty="0"/>
              <a:t>m</a:t>
            </a:r>
            <a:r>
              <a:rPr lang="en-US" sz="2400" dirty="0"/>
              <a:t> in </a:t>
            </a:r>
            <a:r>
              <a:rPr lang="en-US" sz="2400" i="1" dirty="0"/>
              <a:t>M</a:t>
            </a:r>
            <a:r>
              <a:rPr lang="en-US" sz="2400" dirty="0"/>
              <a:t>.</a:t>
            </a:r>
          </a:p>
          <a:p>
            <a:pPr marL="0" indent="0">
              <a:buNone/>
            </a:pPr>
            <a:r>
              <a:rPr lang="en-US" sz="2400" dirty="0"/>
              <a:t>And (correctness condition)</a:t>
            </a:r>
          </a:p>
        </p:txBody>
      </p:sp>
      <p:sp>
        <p:nvSpPr>
          <p:cNvPr id="4" name="Slide Number Placeholder 3"/>
          <p:cNvSpPr>
            <a:spLocks noGrp="1"/>
          </p:cNvSpPr>
          <p:nvPr>
            <p:ph type="sldNum" sz="quarter" idx="12"/>
          </p:nvPr>
        </p:nvSpPr>
        <p:spPr/>
        <p:txBody>
          <a:bodyPr/>
          <a:lstStyle/>
          <a:p>
            <a:fld id="{B747839D-A323-47F3-909F-548499399628}" type="slidenum">
              <a:rPr lang="en-US" smtClean="0"/>
              <a:t>29</a:t>
            </a:fld>
            <a:endParaRPr lang="en-US"/>
          </a:p>
        </p:txBody>
      </p:sp>
      <p:pic>
        <p:nvPicPr>
          <p:cNvPr id="7" name="Picture 6"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6252979"/>
            <a:ext cx="5715000" cy="369677"/>
          </a:xfrm>
          <a:prstGeom prst="rect">
            <a:avLst/>
          </a:prstGeom>
        </p:spPr>
      </p:pic>
      <p:pic>
        <p:nvPicPr>
          <p:cNvPr id="9" name="Picture 8"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2971800"/>
            <a:ext cx="2438400" cy="1389529"/>
          </a:xfrm>
          <a:prstGeom prst="rect">
            <a:avLst/>
          </a:prstGeom>
        </p:spPr>
      </p:pic>
    </p:spTree>
    <p:extLst>
      <p:ext uri="{BB962C8B-B14F-4D97-AF65-F5344CB8AC3E}">
        <p14:creationId xmlns:p14="http://schemas.microsoft.com/office/powerpoint/2010/main" val="241433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Cryptography</a:t>
            </a:r>
          </a:p>
        </p:txBody>
      </p:sp>
      <p:sp>
        <p:nvSpPr>
          <p:cNvPr id="17" name="Content Placeholder 2">
            <a:extLst>
              <a:ext uri="{FF2B5EF4-FFF2-40B4-BE49-F238E27FC236}">
                <a16:creationId xmlns:a16="http://schemas.microsoft.com/office/drawing/2014/main" id="{01B41A01-3494-4FFC-BEAD-A47839914D80}"/>
              </a:ext>
            </a:extLst>
          </p:cNvPr>
          <p:cNvSpPr>
            <a:spLocks noGrp="1"/>
          </p:cNvSpPr>
          <p:nvPr>
            <p:ph idx="1"/>
          </p:nvPr>
        </p:nvSpPr>
        <p:spPr>
          <a:xfrm>
            <a:off x="457200" y="1600200"/>
            <a:ext cx="8229600" cy="4525963"/>
          </a:xfrm>
        </p:spPr>
        <p:txBody>
          <a:bodyPr>
            <a:noAutofit/>
          </a:bodyPr>
          <a:lstStyle/>
          <a:p>
            <a:r>
              <a:rPr lang="en-US" sz="2800" dirty="0"/>
              <a:t>Study of techniques for </a:t>
            </a:r>
            <a:r>
              <a:rPr lang="en-US" sz="2800" dirty="0">
                <a:solidFill>
                  <a:srgbClr val="0000FF"/>
                </a:solidFill>
              </a:rPr>
              <a:t>secure communication </a:t>
            </a:r>
            <a:r>
              <a:rPr lang="en-US" sz="2800" dirty="0"/>
              <a:t>in the presence of third parties</a:t>
            </a:r>
          </a:p>
          <a:p>
            <a:endParaRPr lang="en-US" sz="2800" dirty="0"/>
          </a:p>
          <a:p>
            <a:r>
              <a:rPr lang="en-US" sz="2800" dirty="0"/>
              <a:t>Enables us to store sensitive information or transmit it across insecure networks so that it </a:t>
            </a:r>
            <a:r>
              <a:rPr lang="en-US" sz="2800" b="1" dirty="0"/>
              <a:t>cannot</a:t>
            </a:r>
            <a:r>
              <a:rPr lang="en-US" sz="2800" dirty="0"/>
              <a:t> be read, tampered and forged by anyone except the authorized parties</a:t>
            </a:r>
          </a:p>
          <a:p>
            <a:endParaRPr lang="en-US" sz="2800" dirty="0"/>
          </a:p>
          <a:p>
            <a:r>
              <a:rPr lang="en-US" sz="2800" dirty="0"/>
              <a:t>The science of using mathematics to </a:t>
            </a:r>
            <a:r>
              <a:rPr lang="en-US" sz="2800" b="1" dirty="0"/>
              <a:t>encrypt</a:t>
            </a:r>
            <a:r>
              <a:rPr lang="en-US" sz="2800" dirty="0"/>
              <a:t> and </a:t>
            </a:r>
            <a:r>
              <a:rPr lang="en-US" sz="2800" b="1" dirty="0"/>
              <a:t>decrypt</a:t>
            </a:r>
            <a:r>
              <a:rPr lang="en-US" sz="2800" dirty="0"/>
              <a:t> data</a:t>
            </a:r>
          </a:p>
          <a:p>
            <a:endParaRPr lang="en-US" sz="2800" dirty="0"/>
          </a:p>
        </p:txBody>
      </p:sp>
    </p:spTree>
    <p:extLst>
      <p:ext uri="{BB962C8B-B14F-4D97-AF65-F5344CB8AC3E}">
        <p14:creationId xmlns:p14="http://schemas.microsoft.com/office/powerpoint/2010/main" val="311733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dirty="0">
                <a:latin typeface="Calibri" charset="0"/>
              </a:rPr>
              <a:t>Caesar Cipher (or Shift Cipher)</a:t>
            </a:r>
          </a:p>
        </p:txBody>
      </p:sp>
      <p:sp>
        <p:nvSpPr>
          <p:cNvPr id="66563" name="Rectangle 3"/>
          <p:cNvSpPr>
            <a:spLocks noGrp="1" noChangeArrowheads="1"/>
          </p:cNvSpPr>
          <p:nvPr>
            <p:ph idx="1"/>
          </p:nvPr>
        </p:nvSpPr>
        <p:spPr/>
        <p:txBody>
          <a:bodyPr rtlCol="0">
            <a:normAutofit/>
          </a:bodyPr>
          <a:lstStyle/>
          <a:p>
            <a:pPr>
              <a:buFont typeface="Arial" pitchFamily="34" charset="0"/>
              <a:buChar char="•"/>
              <a:defRPr/>
            </a:pPr>
            <a:r>
              <a:rPr lang="en-US" dirty="0"/>
              <a:t>Each letter is uniquely replaced by another</a:t>
            </a:r>
          </a:p>
          <a:p>
            <a:pPr>
              <a:buFont typeface="Arial" pitchFamily="34" charset="0"/>
              <a:buChar char="•"/>
              <a:defRPr/>
            </a:pPr>
            <a:r>
              <a:rPr lang="en-US" dirty="0"/>
              <a:t>One popular substitution “cipher” for some Internet posts is ROT13.</a:t>
            </a:r>
          </a:p>
          <a:p>
            <a:pPr>
              <a:buFont typeface="Arial" pitchFamily="34" charset="0"/>
              <a:buChar char="•"/>
              <a:defRPr/>
            </a:pPr>
            <a:endParaRPr lang="en-US" dirty="0"/>
          </a:p>
          <a:p>
            <a:pPr eaLnBrk="1" fontAlgn="auto" hangingPunct="1">
              <a:spcAft>
                <a:spcPts val="0"/>
              </a:spcAft>
              <a:buFont typeface="Wingdings" pitchFamily="2" charset="2"/>
              <a:buNone/>
              <a:defRPr/>
            </a:pPr>
            <a:endParaRPr lang="en-US" dirty="0">
              <a:ea typeface="+mn-ea"/>
            </a:endParaRPr>
          </a:p>
        </p:txBody>
      </p:sp>
      <p:sp>
        <p:nvSpPr>
          <p:cNvPr id="6" name="Slide Number Placeholder 5"/>
          <p:cNvSpPr>
            <a:spLocks noGrp="1"/>
          </p:cNvSpPr>
          <p:nvPr>
            <p:ph type="sldNum" sz="quarter" idx="12"/>
          </p:nvPr>
        </p:nvSpPr>
        <p:spPr/>
        <p:txBody>
          <a:bodyPr/>
          <a:lstStyle>
            <a:lvl1pPr eaLnBrk="0" hangingPunct="0">
              <a:defRPr sz="2400">
                <a:solidFill>
                  <a:srgbClr val="FF3300"/>
                </a:solidFill>
                <a:latin typeface="Tahoma" charset="0"/>
                <a:ea typeface="ＭＳ Ｐゴシック" charset="0"/>
              </a:defRPr>
            </a:lvl1pPr>
            <a:lvl2pPr marL="742950" indent="-285750" eaLnBrk="0" hangingPunct="0">
              <a:defRPr sz="2400">
                <a:solidFill>
                  <a:srgbClr val="FF3300"/>
                </a:solidFill>
                <a:latin typeface="Tahoma" charset="0"/>
                <a:ea typeface="ＭＳ Ｐゴシック" charset="0"/>
              </a:defRPr>
            </a:lvl2pPr>
            <a:lvl3pPr marL="1143000" indent="-228600" eaLnBrk="0" hangingPunct="0">
              <a:defRPr sz="2400">
                <a:solidFill>
                  <a:srgbClr val="FF3300"/>
                </a:solidFill>
                <a:latin typeface="Tahoma" charset="0"/>
                <a:ea typeface="ＭＳ Ｐゴシック" charset="0"/>
              </a:defRPr>
            </a:lvl3pPr>
            <a:lvl4pPr marL="1600200" indent="-228600" eaLnBrk="0" hangingPunct="0">
              <a:defRPr sz="2400">
                <a:solidFill>
                  <a:srgbClr val="FF3300"/>
                </a:solidFill>
                <a:latin typeface="Tahoma" charset="0"/>
                <a:ea typeface="ＭＳ Ｐゴシック" charset="0"/>
              </a:defRPr>
            </a:lvl4pPr>
            <a:lvl5pPr marL="2057400" indent="-228600" eaLnBrk="0" hangingPunct="0">
              <a:defRPr sz="2400">
                <a:solidFill>
                  <a:srgbClr val="FF3300"/>
                </a:solidFill>
                <a:latin typeface="Tahoma" charset="0"/>
                <a:ea typeface="ＭＳ Ｐゴシック" charset="0"/>
              </a:defRPr>
            </a:lvl5pPr>
            <a:lvl6pPr marL="2514600" indent="-228600" algn="r" eaLnBrk="0" fontAlgn="base" hangingPunct="0">
              <a:spcBef>
                <a:spcPct val="0"/>
              </a:spcBef>
              <a:spcAft>
                <a:spcPct val="0"/>
              </a:spcAft>
              <a:defRPr sz="2400">
                <a:solidFill>
                  <a:srgbClr val="FF3300"/>
                </a:solidFill>
                <a:latin typeface="Tahoma" charset="0"/>
                <a:ea typeface="ＭＳ Ｐゴシック" charset="0"/>
              </a:defRPr>
            </a:lvl6pPr>
            <a:lvl7pPr marL="2971800" indent="-228600" algn="r" eaLnBrk="0" fontAlgn="base" hangingPunct="0">
              <a:spcBef>
                <a:spcPct val="0"/>
              </a:spcBef>
              <a:spcAft>
                <a:spcPct val="0"/>
              </a:spcAft>
              <a:defRPr sz="2400">
                <a:solidFill>
                  <a:srgbClr val="FF3300"/>
                </a:solidFill>
                <a:latin typeface="Tahoma" charset="0"/>
                <a:ea typeface="ＭＳ Ｐゴシック" charset="0"/>
              </a:defRPr>
            </a:lvl7pPr>
            <a:lvl8pPr marL="3429000" indent="-228600" algn="r" eaLnBrk="0" fontAlgn="base" hangingPunct="0">
              <a:spcBef>
                <a:spcPct val="0"/>
              </a:spcBef>
              <a:spcAft>
                <a:spcPct val="0"/>
              </a:spcAft>
              <a:defRPr sz="2400">
                <a:solidFill>
                  <a:srgbClr val="FF3300"/>
                </a:solidFill>
                <a:latin typeface="Tahoma" charset="0"/>
                <a:ea typeface="ＭＳ Ｐゴシック" charset="0"/>
              </a:defRPr>
            </a:lvl8pPr>
            <a:lvl9pPr marL="3886200" indent="-228600" algn="r" eaLnBrk="0" fontAlgn="base" hangingPunct="0">
              <a:spcBef>
                <a:spcPct val="0"/>
              </a:spcBef>
              <a:spcAft>
                <a:spcPct val="0"/>
              </a:spcAft>
              <a:defRPr sz="2400">
                <a:solidFill>
                  <a:srgbClr val="FF3300"/>
                </a:solidFill>
                <a:latin typeface="Tahoma" charset="0"/>
                <a:ea typeface="ＭＳ Ｐゴシック" charset="0"/>
              </a:defRPr>
            </a:lvl9pPr>
          </a:lstStyle>
          <a:p>
            <a:pPr eaLnBrk="1" hangingPunct="1"/>
            <a:fld id="{351FED63-854C-B84F-926C-36BC73798C0B}" type="slidenum">
              <a:rPr lang="en-US" sz="1200">
                <a:solidFill>
                  <a:srgbClr val="898989"/>
                </a:solidFill>
              </a:rPr>
              <a:pPr eaLnBrk="1" hangingPunct="1"/>
              <a:t>30</a:t>
            </a:fld>
            <a:endParaRPr lang="en-US" sz="1200">
              <a:solidFill>
                <a:srgbClr val="898989"/>
              </a:solidFill>
            </a:endParaRPr>
          </a:p>
        </p:txBody>
      </p:sp>
      <p:pic>
        <p:nvPicPr>
          <p:cNvPr id="7" name="Picture 2">
            <a:extLst>
              <a:ext uri="{FF2B5EF4-FFF2-40B4-BE49-F238E27FC236}">
                <a16:creationId xmlns:a16="http://schemas.microsoft.com/office/drawing/2014/main" id="{40289014-3FB3-414F-AA78-B4740CBA4E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0383" y="3253409"/>
            <a:ext cx="5437617" cy="3412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4878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dirty="0">
                <a:latin typeface="Calibri" charset="0"/>
              </a:rPr>
              <a:t>Caesar Cipher (or Shift Cipher)</a:t>
            </a:r>
          </a:p>
        </p:txBody>
      </p:sp>
      <p:sp>
        <p:nvSpPr>
          <p:cNvPr id="66563" name="Rectangle 3"/>
          <p:cNvSpPr>
            <a:spLocks noGrp="1" noChangeArrowheads="1"/>
          </p:cNvSpPr>
          <p:nvPr>
            <p:ph idx="1"/>
          </p:nvPr>
        </p:nvSpPr>
        <p:spPr/>
        <p:txBody>
          <a:bodyPr rtlCol="0">
            <a:normAutofit fontScale="92500" lnSpcReduction="10000"/>
          </a:bodyPr>
          <a:lstStyle/>
          <a:p>
            <a:pPr eaLnBrk="1" fontAlgn="auto" hangingPunct="1">
              <a:spcAft>
                <a:spcPts val="0"/>
              </a:spcAft>
              <a:buFont typeface="Arial" pitchFamily="34" charset="0"/>
              <a:buChar char="•"/>
              <a:defRPr/>
            </a:pPr>
            <a:r>
              <a:rPr lang="en-US" dirty="0">
                <a:ea typeface="+mn-ea"/>
              </a:rPr>
              <a:t>Substitution cipher</a:t>
            </a:r>
          </a:p>
          <a:p>
            <a:pPr eaLnBrk="1" fontAlgn="auto" hangingPunct="1">
              <a:spcAft>
                <a:spcPts val="0"/>
              </a:spcAft>
              <a:buFont typeface="Arial" pitchFamily="34" charset="0"/>
              <a:buChar char="•"/>
              <a:defRPr/>
            </a:pPr>
            <a:r>
              <a:rPr lang="en-US" dirty="0">
                <a:ea typeface="+mn-ea"/>
              </a:rPr>
              <a:t>Let messages be all ca</a:t>
            </a:r>
            <a:r>
              <a:rPr lang="en-US" dirty="0"/>
              <a:t>pital letter </a:t>
            </a:r>
            <a:r>
              <a:rPr lang="en-US" dirty="0">
                <a:ea typeface="+mn-ea"/>
              </a:rPr>
              <a:t>case from A through Z (no spaces or punctuation).		</a:t>
            </a:r>
          </a:p>
          <a:p>
            <a:pPr eaLnBrk="1" fontAlgn="auto" hangingPunct="1">
              <a:spcAft>
                <a:spcPts val="0"/>
              </a:spcAft>
              <a:buFont typeface="Arial" pitchFamily="34" charset="0"/>
              <a:buChar char="•"/>
              <a:defRPr/>
            </a:pPr>
            <a:r>
              <a:rPr lang="en-US" dirty="0">
                <a:ea typeface="+mn-ea"/>
              </a:rPr>
              <a:t>Represent letters by numbers from 0 to 25.</a:t>
            </a:r>
          </a:p>
          <a:p>
            <a:pPr eaLnBrk="1" fontAlgn="auto" hangingPunct="1">
              <a:spcAft>
                <a:spcPts val="0"/>
              </a:spcAft>
              <a:buFont typeface="Arial" pitchFamily="34" charset="0"/>
              <a:buChar char="•"/>
              <a:defRPr/>
            </a:pPr>
            <a:r>
              <a:rPr lang="en-US" dirty="0">
                <a:ea typeface="+mn-ea"/>
              </a:rPr>
              <a:t>Encryption function</a:t>
            </a:r>
          </a:p>
          <a:p>
            <a:pPr eaLnBrk="1" fontAlgn="auto" hangingPunct="1">
              <a:spcAft>
                <a:spcPts val="0"/>
              </a:spcAft>
              <a:buFont typeface="Wingdings" pitchFamily="2" charset="2"/>
              <a:buNone/>
              <a:defRPr/>
            </a:pPr>
            <a:r>
              <a:rPr lang="en-US" dirty="0">
                <a:ea typeface="+mn-ea"/>
              </a:rPr>
              <a:t>			C</a:t>
            </a:r>
            <a:r>
              <a:rPr lang="en-US" baseline="-25000" dirty="0">
                <a:ea typeface="+mn-ea"/>
              </a:rPr>
              <a:t>i</a:t>
            </a:r>
            <a:r>
              <a:rPr lang="en-US" dirty="0">
                <a:ea typeface="+mn-ea"/>
              </a:rPr>
              <a:t> = E(P</a:t>
            </a:r>
            <a:r>
              <a:rPr lang="en-US" baseline="-25000" dirty="0">
                <a:ea typeface="+mn-ea"/>
              </a:rPr>
              <a:t>i</a:t>
            </a:r>
            <a:r>
              <a:rPr lang="en-US" dirty="0">
                <a:ea typeface="+mn-ea"/>
              </a:rPr>
              <a:t> ) = P</a:t>
            </a:r>
            <a:r>
              <a:rPr lang="en-US" baseline="-25000" dirty="0">
                <a:ea typeface="+mn-ea"/>
              </a:rPr>
              <a:t>i</a:t>
            </a:r>
            <a:r>
              <a:rPr lang="en-US" dirty="0">
                <a:ea typeface="+mn-ea"/>
              </a:rPr>
              <a:t>  + K   (mod 26)</a:t>
            </a:r>
          </a:p>
          <a:p>
            <a:pPr eaLnBrk="1" fontAlgn="auto" hangingPunct="1">
              <a:spcAft>
                <a:spcPts val="0"/>
              </a:spcAft>
              <a:buFont typeface="Wingdings" pitchFamily="2" charset="2"/>
              <a:buNone/>
              <a:defRPr/>
            </a:pPr>
            <a:r>
              <a:rPr lang="en-US" dirty="0">
                <a:ea typeface="+mn-ea"/>
              </a:rPr>
              <a:t>    where K is secret key</a:t>
            </a:r>
          </a:p>
          <a:p>
            <a:pPr eaLnBrk="1" fontAlgn="auto" hangingPunct="1">
              <a:spcAft>
                <a:spcPts val="0"/>
              </a:spcAft>
              <a:buFont typeface="Arial" pitchFamily="34" charset="0"/>
              <a:buChar char="•"/>
              <a:defRPr/>
            </a:pPr>
            <a:r>
              <a:rPr lang="en-US" dirty="0">
                <a:ea typeface="+mn-ea"/>
              </a:rPr>
              <a:t>Decryption is</a:t>
            </a:r>
          </a:p>
          <a:p>
            <a:pPr eaLnBrk="1" fontAlgn="auto" hangingPunct="1">
              <a:spcAft>
                <a:spcPts val="0"/>
              </a:spcAft>
              <a:buFont typeface="Wingdings" pitchFamily="2" charset="2"/>
              <a:buNone/>
              <a:defRPr/>
            </a:pPr>
            <a:r>
              <a:rPr lang="en-US" dirty="0">
                <a:ea typeface="+mn-ea"/>
              </a:rPr>
              <a:t>			P</a:t>
            </a:r>
            <a:r>
              <a:rPr lang="en-US" baseline="-25000" dirty="0">
                <a:ea typeface="+mn-ea"/>
              </a:rPr>
              <a:t>i</a:t>
            </a:r>
            <a:r>
              <a:rPr lang="en-US" dirty="0">
                <a:ea typeface="+mn-ea"/>
              </a:rPr>
              <a:t> = D(C</a:t>
            </a:r>
            <a:r>
              <a:rPr lang="en-US" baseline="-25000" dirty="0">
                <a:ea typeface="+mn-ea"/>
              </a:rPr>
              <a:t>i</a:t>
            </a:r>
            <a:r>
              <a:rPr lang="en-US" dirty="0">
                <a:ea typeface="+mn-ea"/>
              </a:rPr>
              <a:t> ) = C</a:t>
            </a:r>
            <a:r>
              <a:rPr lang="en-US" baseline="-25000" dirty="0">
                <a:ea typeface="+mn-ea"/>
              </a:rPr>
              <a:t>i</a:t>
            </a:r>
            <a:r>
              <a:rPr lang="en-US" dirty="0">
                <a:ea typeface="+mn-ea"/>
              </a:rPr>
              <a:t>  - K   (mod 26)</a:t>
            </a:r>
          </a:p>
        </p:txBody>
      </p:sp>
      <p:sp>
        <p:nvSpPr>
          <p:cNvPr id="6" name="Slide Number Placeholder 5"/>
          <p:cNvSpPr>
            <a:spLocks noGrp="1"/>
          </p:cNvSpPr>
          <p:nvPr>
            <p:ph type="sldNum" sz="quarter" idx="12"/>
          </p:nvPr>
        </p:nvSpPr>
        <p:spPr/>
        <p:txBody>
          <a:bodyPr/>
          <a:lstStyle>
            <a:lvl1pPr eaLnBrk="0" hangingPunct="0">
              <a:defRPr sz="2400">
                <a:solidFill>
                  <a:srgbClr val="FF3300"/>
                </a:solidFill>
                <a:latin typeface="Tahoma" charset="0"/>
                <a:ea typeface="ＭＳ Ｐゴシック" charset="0"/>
              </a:defRPr>
            </a:lvl1pPr>
            <a:lvl2pPr marL="742950" indent="-285750" eaLnBrk="0" hangingPunct="0">
              <a:defRPr sz="2400">
                <a:solidFill>
                  <a:srgbClr val="FF3300"/>
                </a:solidFill>
                <a:latin typeface="Tahoma" charset="0"/>
                <a:ea typeface="ＭＳ Ｐゴシック" charset="0"/>
              </a:defRPr>
            </a:lvl2pPr>
            <a:lvl3pPr marL="1143000" indent="-228600" eaLnBrk="0" hangingPunct="0">
              <a:defRPr sz="2400">
                <a:solidFill>
                  <a:srgbClr val="FF3300"/>
                </a:solidFill>
                <a:latin typeface="Tahoma" charset="0"/>
                <a:ea typeface="ＭＳ Ｐゴシック" charset="0"/>
              </a:defRPr>
            </a:lvl3pPr>
            <a:lvl4pPr marL="1600200" indent="-228600" eaLnBrk="0" hangingPunct="0">
              <a:defRPr sz="2400">
                <a:solidFill>
                  <a:srgbClr val="FF3300"/>
                </a:solidFill>
                <a:latin typeface="Tahoma" charset="0"/>
                <a:ea typeface="ＭＳ Ｐゴシック" charset="0"/>
              </a:defRPr>
            </a:lvl4pPr>
            <a:lvl5pPr marL="2057400" indent="-228600" eaLnBrk="0" hangingPunct="0">
              <a:defRPr sz="2400">
                <a:solidFill>
                  <a:srgbClr val="FF3300"/>
                </a:solidFill>
                <a:latin typeface="Tahoma" charset="0"/>
                <a:ea typeface="ＭＳ Ｐゴシック" charset="0"/>
              </a:defRPr>
            </a:lvl5pPr>
            <a:lvl6pPr marL="2514600" indent="-228600" algn="r" eaLnBrk="0" fontAlgn="base" hangingPunct="0">
              <a:spcBef>
                <a:spcPct val="0"/>
              </a:spcBef>
              <a:spcAft>
                <a:spcPct val="0"/>
              </a:spcAft>
              <a:defRPr sz="2400">
                <a:solidFill>
                  <a:srgbClr val="FF3300"/>
                </a:solidFill>
                <a:latin typeface="Tahoma" charset="0"/>
                <a:ea typeface="ＭＳ Ｐゴシック" charset="0"/>
              </a:defRPr>
            </a:lvl6pPr>
            <a:lvl7pPr marL="2971800" indent="-228600" algn="r" eaLnBrk="0" fontAlgn="base" hangingPunct="0">
              <a:spcBef>
                <a:spcPct val="0"/>
              </a:spcBef>
              <a:spcAft>
                <a:spcPct val="0"/>
              </a:spcAft>
              <a:defRPr sz="2400">
                <a:solidFill>
                  <a:srgbClr val="FF3300"/>
                </a:solidFill>
                <a:latin typeface="Tahoma" charset="0"/>
                <a:ea typeface="ＭＳ Ｐゴシック" charset="0"/>
              </a:defRPr>
            </a:lvl7pPr>
            <a:lvl8pPr marL="3429000" indent="-228600" algn="r" eaLnBrk="0" fontAlgn="base" hangingPunct="0">
              <a:spcBef>
                <a:spcPct val="0"/>
              </a:spcBef>
              <a:spcAft>
                <a:spcPct val="0"/>
              </a:spcAft>
              <a:defRPr sz="2400">
                <a:solidFill>
                  <a:srgbClr val="FF3300"/>
                </a:solidFill>
                <a:latin typeface="Tahoma" charset="0"/>
                <a:ea typeface="ＭＳ Ｐゴシック" charset="0"/>
              </a:defRPr>
            </a:lvl8pPr>
            <a:lvl9pPr marL="3886200" indent="-228600" algn="r" eaLnBrk="0" fontAlgn="base" hangingPunct="0">
              <a:spcBef>
                <a:spcPct val="0"/>
              </a:spcBef>
              <a:spcAft>
                <a:spcPct val="0"/>
              </a:spcAft>
              <a:defRPr sz="2400">
                <a:solidFill>
                  <a:srgbClr val="FF3300"/>
                </a:solidFill>
                <a:latin typeface="Tahoma" charset="0"/>
                <a:ea typeface="ＭＳ Ｐゴシック"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51FED63-854C-B84F-926C-36BC73798C0B}" type="slidenum">
              <a:rPr kumimoji="0" lang="en-US" sz="1200" b="0" i="0" u="none" strike="noStrike" kern="1200" cap="none" spc="0" normalizeH="0" baseline="0" noProof="0">
                <a:ln>
                  <a:noFill/>
                </a:ln>
                <a:solidFill>
                  <a:srgbClr val="898989"/>
                </a:solidFill>
                <a:effectLst/>
                <a:uLnTx/>
                <a:uFillTx/>
                <a:latin typeface="Tahoma" charset="0"/>
                <a:ea typeface="ＭＳ Ｐゴシック" charset="0"/>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srgbClr val="898989"/>
              </a:solidFill>
              <a:effectLst/>
              <a:uLnTx/>
              <a:uFillTx/>
              <a:latin typeface="Tahoma" charset="0"/>
              <a:ea typeface="ＭＳ Ｐゴシック" charset="0"/>
            </a:endParaRPr>
          </a:p>
        </p:txBody>
      </p:sp>
    </p:spTree>
    <p:extLst>
      <p:ext uri="{BB962C8B-B14F-4D97-AF65-F5344CB8AC3E}">
        <p14:creationId xmlns:p14="http://schemas.microsoft.com/office/powerpoint/2010/main" val="3422799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Caesar Cipher: c = ( m + 5 ) mod 26</a:t>
            </a:r>
          </a:p>
        </p:txBody>
      </p:sp>
      <p:sp>
        <p:nvSpPr>
          <p:cNvPr id="4" name="Slide Number Placeholder 3"/>
          <p:cNvSpPr>
            <a:spLocks noGrp="1"/>
          </p:cNvSpPr>
          <p:nvPr>
            <p:ph type="sldNum" sz="quarter" idx="12"/>
          </p:nvPr>
        </p:nvSpPr>
        <p:spPr/>
        <p:txBody>
          <a:bodyPr/>
          <a:lstStyle/>
          <a:p>
            <a:fld id="{B747839D-A323-47F3-909F-548499399628}" type="slidenum">
              <a:rPr lang="en-US" smtClean="0"/>
              <a:t>32</a:t>
            </a:fld>
            <a:endParaRPr lang="en-US"/>
          </a:p>
        </p:txBody>
      </p:sp>
      <p:sp>
        <p:nvSpPr>
          <p:cNvPr id="9" name="TextBox 8"/>
          <p:cNvSpPr txBox="1"/>
          <p:nvPr/>
        </p:nvSpPr>
        <p:spPr>
          <a:xfrm>
            <a:off x="7874000" y="687294"/>
            <a:ext cx="914400" cy="914400"/>
          </a:xfrm>
          <a:prstGeom prst="rect">
            <a:avLst/>
          </a:prstGeom>
        </p:spPr>
        <p:txBody>
          <a:bodyPr vert="horz" wrap="none" lIns="91440" tIns="45720" rIns="91440" bIns="45720" rtlCol="0" anchor="t" anchorCtr="0">
            <a:normAutofit/>
          </a:bodyPr>
          <a:lstStyle/>
          <a:p>
            <a:pPr marL="0">
              <a:buFont typeface="Arial"/>
              <a:buNone/>
            </a:pPr>
            <a:endParaRPr lang="en-US" sz="2800" dirty="0"/>
          </a:p>
        </p:txBody>
      </p:sp>
      <p:sp>
        <p:nvSpPr>
          <p:cNvPr id="3" name="TextBox 2"/>
          <p:cNvSpPr txBox="1"/>
          <p:nvPr/>
        </p:nvSpPr>
        <p:spPr>
          <a:xfrm>
            <a:off x="1244599" y="3429000"/>
            <a:ext cx="2861733" cy="668867"/>
          </a:xfrm>
          <a:prstGeom prst="rect">
            <a:avLst/>
          </a:prstGeom>
        </p:spPr>
        <p:txBody>
          <a:bodyPr vert="horz" wrap="none" lIns="91440" tIns="45720" rIns="91440" bIns="45720" rtlCol="0" anchor="t" anchorCtr="0">
            <a:normAutofit/>
          </a:bodyPr>
          <a:lstStyle/>
          <a:p>
            <a:pPr marL="0">
              <a:buFont typeface="Arial"/>
              <a:buNone/>
            </a:pPr>
            <a:r>
              <a:rPr lang="en-US" sz="2800" dirty="0"/>
              <a:t>m = LOVEANDHONOR</a:t>
            </a:r>
          </a:p>
          <a:p>
            <a:pPr marL="0">
              <a:buFont typeface="Arial"/>
              <a:buNone/>
            </a:pPr>
            <a:endParaRPr lang="en-US" sz="2800" dirty="0"/>
          </a:p>
          <a:p>
            <a:pPr marL="0">
              <a:buFont typeface="Arial"/>
              <a:buNone/>
            </a:pPr>
            <a:endParaRPr lang="en-US" sz="2800" dirty="0"/>
          </a:p>
        </p:txBody>
      </p:sp>
      <p:sp>
        <p:nvSpPr>
          <p:cNvPr id="10" name="TextBox 9"/>
          <p:cNvSpPr txBox="1"/>
          <p:nvPr/>
        </p:nvSpPr>
        <p:spPr>
          <a:xfrm>
            <a:off x="3251200" y="5266267"/>
            <a:ext cx="914400" cy="914400"/>
          </a:xfrm>
          <a:prstGeom prst="rect">
            <a:avLst/>
          </a:prstGeom>
        </p:spPr>
        <p:txBody>
          <a:bodyPr vert="horz" wrap="none" lIns="91440" tIns="45720" rIns="91440" bIns="45720" rtlCol="0" anchor="t" anchorCtr="0">
            <a:normAutofit/>
          </a:bodyPr>
          <a:lstStyle/>
          <a:p>
            <a:pPr marL="0">
              <a:buFont typeface="Arial"/>
              <a:buNone/>
            </a:pPr>
            <a:endParaRPr lang="en-US" sz="2800" dirty="0"/>
          </a:p>
        </p:txBody>
      </p:sp>
      <p:sp>
        <p:nvSpPr>
          <p:cNvPr id="11" name="TextBox 10"/>
          <p:cNvSpPr txBox="1"/>
          <p:nvPr/>
        </p:nvSpPr>
        <p:spPr>
          <a:xfrm>
            <a:off x="1337732" y="4114800"/>
            <a:ext cx="3767668" cy="914400"/>
          </a:xfrm>
          <a:prstGeom prst="rect">
            <a:avLst/>
          </a:prstGeom>
        </p:spPr>
        <p:txBody>
          <a:bodyPr vert="horz" wrap="none" lIns="91440" tIns="45720" rIns="91440" bIns="45720" rtlCol="0" anchor="t" anchorCtr="0">
            <a:normAutofit/>
          </a:bodyPr>
          <a:lstStyle/>
          <a:p>
            <a:r>
              <a:rPr lang="en-US" sz="2800" dirty="0"/>
              <a:t>C = QTAJFSIMTSTW</a:t>
            </a:r>
          </a:p>
        </p:txBody>
      </p:sp>
      <p:graphicFrame>
        <p:nvGraphicFramePr>
          <p:cNvPr id="12" name="Group 3"/>
          <p:cNvGraphicFramePr>
            <a:graphicFrameLocks noGrp="1"/>
          </p:cNvGraphicFramePr>
          <p:nvPr>
            <p:extLst>
              <p:ext uri="{D42A27DB-BD31-4B8C-83A1-F6EECF244321}">
                <p14:modId xmlns:p14="http://schemas.microsoft.com/office/powerpoint/2010/main" val="4080558741"/>
              </p:ext>
            </p:extLst>
          </p:nvPr>
        </p:nvGraphicFramePr>
        <p:xfrm>
          <a:off x="228600" y="1828800"/>
          <a:ext cx="8686800" cy="987426"/>
        </p:xfrm>
        <a:graphic>
          <a:graphicData uri="http://schemas.openxmlformats.org/drawingml/2006/table">
            <a:tbl>
              <a:tblPr/>
              <a:tblGrid>
                <a:gridCol w="331788">
                  <a:extLst>
                    <a:ext uri="{9D8B030D-6E8A-4147-A177-3AD203B41FA5}">
                      <a16:colId xmlns:a16="http://schemas.microsoft.com/office/drawing/2014/main" val="20000"/>
                    </a:ext>
                  </a:extLst>
                </a:gridCol>
                <a:gridCol w="354012">
                  <a:extLst>
                    <a:ext uri="{9D8B030D-6E8A-4147-A177-3AD203B41FA5}">
                      <a16:colId xmlns:a16="http://schemas.microsoft.com/office/drawing/2014/main" val="20001"/>
                    </a:ext>
                  </a:extLst>
                </a:gridCol>
                <a:gridCol w="307975">
                  <a:extLst>
                    <a:ext uri="{9D8B030D-6E8A-4147-A177-3AD203B41FA5}">
                      <a16:colId xmlns:a16="http://schemas.microsoft.com/office/drawing/2014/main" val="20002"/>
                    </a:ext>
                  </a:extLst>
                </a:gridCol>
                <a:gridCol w="330200">
                  <a:extLst>
                    <a:ext uri="{9D8B030D-6E8A-4147-A177-3AD203B41FA5}">
                      <a16:colId xmlns:a16="http://schemas.microsoft.com/office/drawing/2014/main" val="20003"/>
                    </a:ext>
                  </a:extLst>
                </a:gridCol>
                <a:gridCol w="331788">
                  <a:extLst>
                    <a:ext uri="{9D8B030D-6E8A-4147-A177-3AD203B41FA5}">
                      <a16:colId xmlns:a16="http://schemas.microsoft.com/office/drawing/2014/main" val="20004"/>
                    </a:ext>
                  </a:extLst>
                </a:gridCol>
                <a:gridCol w="331787">
                  <a:extLst>
                    <a:ext uri="{9D8B030D-6E8A-4147-A177-3AD203B41FA5}">
                      <a16:colId xmlns:a16="http://schemas.microsoft.com/office/drawing/2014/main" val="20005"/>
                    </a:ext>
                  </a:extLst>
                </a:gridCol>
                <a:gridCol w="331788">
                  <a:extLst>
                    <a:ext uri="{9D8B030D-6E8A-4147-A177-3AD203B41FA5}">
                      <a16:colId xmlns:a16="http://schemas.microsoft.com/office/drawing/2014/main" val="20006"/>
                    </a:ext>
                  </a:extLst>
                </a:gridCol>
                <a:gridCol w="328612">
                  <a:extLst>
                    <a:ext uri="{9D8B030D-6E8A-4147-A177-3AD203B41FA5}">
                      <a16:colId xmlns:a16="http://schemas.microsoft.com/office/drawing/2014/main" val="20007"/>
                    </a:ext>
                  </a:extLst>
                </a:gridCol>
                <a:gridCol w="333375">
                  <a:extLst>
                    <a:ext uri="{9D8B030D-6E8A-4147-A177-3AD203B41FA5}">
                      <a16:colId xmlns:a16="http://schemas.microsoft.com/office/drawing/2014/main" val="20008"/>
                    </a:ext>
                  </a:extLst>
                </a:gridCol>
                <a:gridCol w="330200">
                  <a:extLst>
                    <a:ext uri="{9D8B030D-6E8A-4147-A177-3AD203B41FA5}">
                      <a16:colId xmlns:a16="http://schemas.microsoft.com/office/drawing/2014/main" val="20009"/>
                    </a:ext>
                  </a:extLst>
                </a:gridCol>
                <a:gridCol w="331788">
                  <a:extLst>
                    <a:ext uri="{9D8B030D-6E8A-4147-A177-3AD203B41FA5}">
                      <a16:colId xmlns:a16="http://schemas.microsoft.com/office/drawing/2014/main" val="20010"/>
                    </a:ext>
                  </a:extLst>
                </a:gridCol>
                <a:gridCol w="330200">
                  <a:extLst>
                    <a:ext uri="{9D8B030D-6E8A-4147-A177-3AD203B41FA5}">
                      <a16:colId xmlns:a16="http://schemas.microsoft.com/office/drawing/2014/main" val="20011"/>
                    </a:ext>
                  </a:extLst>
                </a:gridCol>
                <a:gridCol w="330200">
                  <a:extLst>
                    <a:ext uri="{9D8B030D-6E8A-4147-A177-3AD203B41FA5}">
                      <a16:colId xmlns:a16="http://schemas.microsoft.com/office/drawing/2014/main" val="20012"/>
                    </a:ext>
                  </a:extLst>
                </a:gridCol>
                <a:gridCol w="334962">
                  <a:extLst>
                    <a:ext uri="{9D8B030D-6E8A-4147-A177-3AD203B41FA5}">
                      <a16:colId xmlns:a16="http://schemas.microsoft.com/office/drawing/2014/main" val="20013"/>
                    </a:ext>
                  </a:extLst>
                </a:gridCol>
                <a:gridCol w="328613">
                  <a:extLst>
                    <a:ext uri="{9D8B030D-6E8A-4147-A177-3AD203B41FA5}">
                      <a16:colId xmlns:a16="http://schemas.microsoft.com/office/drawing/2014/main" val="20014"/>
                    </a:ext>
                  </a:extLst>
                </a:gridCol>
                <a:gridCol w="331787">
                  <a:extLst>
                    <a:ext uri="{9D8B030D-6E8A-4147-A177-3AD203B41FA5}">
                      <a16:colId xmlns:a16="http://schemas.microsoft.com/office/drawing/2014/main" val="20015"/>
                    </a:ext>
                  </a:extLst>
                </a:gridCol>
                <a:gridCol w="331788">
                  <a:extLst>
                    <a:ext uri="{9D8B030D-6E8A-4147-A177-3AD203B41FA5}">
                      <a16:colId xmlns:a16="http://schemas.microsoft.com/office/drawing/2014/main" val="20016"/>
                    </a:ext>
                  </a:extLst>
                </a:gridCol>
                <a:gridCol w="328612">
                  <a:extLst>
                    <a:ext uri="{9D8B030D-6E8A-4147-A177-3AD203B41FA5}">
                      <a16:colId xmlns:a16="http://schemas.microsoft.com/office/drawing/2014/main" val="20017"/>
                    </a:ext>
                  </a:extLst>
                </a:gridCol>
                <a:gridCol w="333375">
                  <a:extLst>
                    <a:ext uri="{9D8B030D-6E8A-4147-A177-3AD203B41FA5}">
                      <a16:colId xmlns:a16="http://schemas.microsoft.com/office/drawing/2014/main" val="20018"/>
                    </a:ext>
                  </a:extLst>
                </a:gridCol>
                <a:gridCol w="330200">
                  <a:extLst>
                    <a:ext uri="{9D8B030D-6E8A-4147-A177-3AD203B41FA5}">
                      <a16:colId xmlns:a16="http://schemas.microsoft.com/office/drawing/2014/main" val="20019"/>
                    </a:ext>
                  </a:extLst>
                </a:gridCol>
                <a:gridCol w="331788">
                  <a:extLst>
                    <a:ext uri="{9D8B030D-6E8A-4147-A177-3AD203B41FA5}">
                      <a16:colId xmlns:a16="http://schemas.microsoft.com/office/drawing/2014/main" val="20020"/>
                    </a:ext>
                  </a:extLst>
                </a:gridCol>
                <a:gridCol w="331787">
                  <a:extLst>
                    <a:ext uri="{9D8B030D-6E8A-4147-A177-3AD203B41FA5}">
                      <a16:colId xmlns:a16="http://schemas.microsoft.com/office/drawing/2014/main" val="20021"/>
                    </a:ext>
                  </a:extLst>
                </a:gridCol>
                <a:gridCol w="330200">
                  <a:extLst>
                    <a:ext uri="{9D8B030D-6E8A-4147-A177-3AD203B41FA5}">
                      <a16:colId xmlns:a16="http://schemas.microsoft.com/office/drawing/2014/main" val="20022"/>
                    </a:ext>
                  </a:extLst>
                </a:gridCol>
                <a:gridCol w="333375">
                  <a:extLst>
                    <a:ext uri="{9D8B030D-6E8A-4147-A177-3AD203B41FA5}">
                      <a16:colId xmlns:a16="http://schemas.microsoft.com/office/drawing/2014/main" val="20023"/>
                    </a:ext>
                  </a:extLst>
                </a:gridCol>
                <a:gridCol w="328613">
                  <a:extLst>
                    <a:ext uri="{9D8B030D-6E8A-4147-A177-3AD203B41FA5}">
                      <a16:colId xmlns:a16="http://schemas.microsoft.com/office/drawing/2014/main" val="20024"/>
                    </a:ext>
                  </a:extLst>
                </a:gridCol>
                <a:gridCol w="407987">
                  <a:extLst>
                    <a:ext uri="{9D8B030D-6E8A-4147-A177-3AD203B41FA5}">
                      <a16:colId xmlns:a16="http://schemas.microsoft.com/office/drawing/2014/main" val="20025"/>
                    </a:ext>
                  </a:extLst>
                </a:gridCol>
              </a:tblGrid>
              <a:tr h="4937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F</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I</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J</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K</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Q</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U</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V</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W</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X</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Z</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37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F</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I</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J</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K</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Q</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U</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V</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W</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X</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Z</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6237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solidFill>
                  <a:schemeClr val="tx1"/>
                </a:solidFill>
              </a:rPr>
              <a:t>How would you </a:t>
            </a:r>
            <a:r>
              <a:rPr lang="en-US" i="1" u="sng" dirty="0"/>
              <a:t>attack</a:t>
            </a:r>
            <a:r>
              <a:rPr lang="en-US" dirty="0">
                <a:solidFill>
                  <a:schemeClr val="tx1"/>
                </a:solidFill>
              </a:rPr>
              <a:t> messages encrypted with a Caesar cipher?</a:t>
            </a:r>
          </a:p>
        </p:txBody>
      </p:sp>
      <p:sp>
        <p:nvSpPr>
          <p:cNvPr id="4" name="Slide Number Placeholder 3"/>
          <p:cNvSpPr>
            <a:spLocks noGrp="1"/>
          </p:cNvSpPr>
          <p:nvPr>
            <p:ph type="sldNum" sz="quarter" idx="12"/>
          </p:nvPr>
        </p:nvSpPr>
        <p:spPr/>
        <p:txBody>
          <a:bodyPr/>
          <a:lstStyle/>
          <a:p>
            <a:fld id="{B747839D-A323-47F3-909F-548499399628}" type="slidenum">
              <a:rPr lang="en-US" smtClean="0"/>
              <a:t>33</a:t>
            </a:fld>
            <a:endParaRPr lang="en-US"/>
          </a:p>
        </p:txBody>
      </p:sp>
    </p:spTree>
    <p:extLst>
      <p:ext uri="{BB962C8B-B14F-4D97-AF65-F5344CB8AC3E}">
        <p14:creationId xmlns:p14="http://schemas.microsoft.com/office/powerpoint/2010/main" val="13044994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dirty="0">
                <a:latin typeface="Calibri" charset="0"/>
              </a:rPr>
              <a:t>Monoalphabetic Substitution</a:t>
            </a:r>
          </a:p>
        </p:txBody>
      </p:sp>
      <p:sp>
        <p:nvSpPr>
          <p:cNvPr id="157" name="Slide Number Placeholder 5"/>
          <p:cNvSpPr>
            <a:spLocks noGrp="1"/>
          </p:cNvSpPr>
          <p:nvPr>
            <p:ph type="sldNum" sz="quarter" idx="12"/>
          </p:nvPr>
        </p:nvSpPr>
        <p:spPr/>
        <p:txBody>
          <a:bodyPr/>
          <a:lstStyle>
            <a:lvl1pPr eaLnBrk="0" hangingPunct="0">
              <a:defRPr sz="2400">
                <a:solidFill>
                  <a:srgbClr val="FF3300"/>
                </a:solidFill>
                <a:latin typeface="Tahoma" charset="0"/>
                <a:ea typeface="ＭＳ Ｐゴシック" charset="0"/>
              </a:defRPr>
            </a:lvl1pPr>
            <a:lvl2pPr marL="742950" indent="-285750" eaLnBrk="0" hangingPunct="0">
              <a:defRPr sz="2400">
                <a:solidFill>
                  <a:srgbClr val="FF3300"/>
                </a:solidFill>
                <a:latin typeface="Tahoma" charset="0"/>
                <a:ea typeface="ＭＳ Ｐゴシック" charset="0"/>
              </a:defRPr>
            </a:lvl2pPr>
            <a:lvl3pPr marL="1143000" indent="-228600" eaLnBrk="0" hangingPunct="0">
              <a:defRPr sz="2400">
                <a:solidFill>
                  <a:srgbClr val="FF3300"/>
                </a:solidFill>
                <a:latin typeface="Tahoma" charset="0"/>
                <a:ea typeface="ＭＳ Ｐゴシック" charset="0"/>
              </a:defRPr>
            </a:lvl3pPr>
            <a:lvl4pPr marL="1600200" indent="-228600" eaLnBrk="0" hangingPunct="0">
              <a:defRPr sz="2400">
                <a:solidFill>
                  <a:srgbClr val="FF3300"/>
                </a:solidFill>
                <a:latin typeface="Tahoma" charset="0"/>
                <a:ea typeface="ＭＳ Ｐゴシック" charset="0"/>
              </a:defRPr>
            </a:lvl4pPr>
            <a:lvl5pPr marL="2057400" indent="-228600" eaLnBrk="0" hangingPunct="0">
              <a:defRPr sz="2400">
                <a:solidFill>
                  <a:srgbClr val="FF3300"/>
                </a:solidFill>
                <a:latin typeface="Tahoma" charset="0"/>
                <a:ea typeface="ＭＳ Ｐゴシック" charset="0"/>
              </a:defRPr>
            </a:lvl5pPr>
            <a:lvl6pPr marL="2514600" indent="-228600" algn="r" eaLnBrk="0" fontAlgn="base" hangingPunct="0">
              <a:spcBef>
                <a:spcPct val="0"/>
              </a:spcBef>
              <a:spcAft>
                <a:spcPct val="0"/>
              </a:spcAft>
              <a:defRPr sz="2400">
                <a:solidFill>
                  <a:srgbClr val="FF3300"/>
                </a:solidFill>
                <a:latin typeface="Tahoma" charset="0"/>
                <a:ea typeface="ＭＳ Ｐゴシック" charset="0"/>
              </a:defRPr>
            </a:lvl6pPr>
            <a:lvl7pPr marL="2971800" indent="-228600" algn="r" eaLnBrk="0" fontAlgn="base" hangingPunct="0">
              <a:spcBef>
                <a:spcPct val="0"/>
              </a:spcBef>
              <a:spcAft>
                <a:spcPct val="0"/>
              </a:spcAft>
              <a:defRPr sz="2400">
                <a:solidFill>
                  <a:srgbClr val="FF3300"/>
                </a:solidFill>
                <a:latin typeface="Tahoma" charset="0"/>
                <a:ea typeface="ＭＳ Ｐゴシック" charset="0"/>
              </a:defRPr>
            </a:lvl7pPr>
            <a:lvl8pPr marL="3429000" indent="-228600" algn="r" eaLnBrk="0" fontAlgn="base" hangingPunct="0">
              <a:spcBef>
                <a:spcPct val="0"/>
              </a:spcBef>
              <a:spcAft>
                <a:spcPct val="0"/>
              </a:spcAft>
              <a:defRPr sz="2400">
                <a:solidFill>
                  <a:srgbClr val="FF3300"/>
                </a:solidFill>
                <a:latin typeface="Tahoma" charset="0"/>
                <a:ea typeface="ＭＳ Ｐゴシック" charset="0"/>
              </a:defRPr>
            </a:lvl8pPr>
            <a:lvl9pPr marL="3886200" indent="-228600" algn="r" eaLnBrk="0" fontAlgn="base" hangingPunct="0">
              <a:spcBef>
                <a:spcPct val="0"/>
              </a:spcBef>
              <a:spcAft>
                <a:spcPct val="0"/>
              </a:spcAft>
              <a:defRPr sz="2400">
                <a:solidFill>
                  <a:srgbClr val="FF3300"/>
                </a:solidFill>
                <a:latin typeface="Tahoma" charset="0"/>
                <a:ea typeface="ＭＳ Ｐゴシック" charset="0"/>
              </a:defRPr>
            </a:lvl9pPr>
          </a:lstStyle>
          <a:p>
            <a:pPr eaLnBrk="1" hangingPunct="1"/>
            <a:fld id="{B8DFC797-1565-CF4F-8A84-4267A4E7628A}" type="slidenum">
              <a:rPr lang="en-US" sz="1200">
                <a:solidFill>
                  <a:srgbClr val="898989"/>
                </a:solidFill>
              </a:rPr>
              <a:pPr eaLnBrk="1" hangingPunct="1"/>
              <a:t>34</a:t>
            </a:fld>
            <a:endParaRPr lang="en-US" sz="1200">
              <a:solidFill>
                <a:srgbClr val="898989"/>
              </a:solidFill>
            </a:endParaRPr>
          </a:p>
        </p:txBody>
      </p:sp>
      <p:graphicFrame>
        <p:nvGraphicFramePr>
          <p:cNvPr id="77827" name="Group 3"/>
          <p:cNvGraphicFramePr>
            <a:graphicFrameLocks noGrp="1"/>
          </p:cNvGraphicFramePr>
          <p:nvPr/>
        </p:nvGraphicFramePr>
        <p:xfrm>
          <a:off x="228600" y="2517775"/>
          <a:ext cx="8686800" cy="987426"/>
        </p:xfrm>
        <a:graphic>
          <a:graphicData uri="http://schemas.openxmlformats.org/drawingml/2006/table">
            <a:tbl>
              <a:tblPr/>
              <a:tblGrid>
                <a:gridCol w="331788">
                  <a:extLst>
                    <a:ext uri="{9D8B030D-6E8A-4147-A177-3AD203B41FA5}">
                      <a16:colId xmlns:a16="http://schemas.microsoft.com/office/drawing/2014/main" val="20000"/>
                    </a:ext>
                  </a:extLst>
                </a:gridCol>
                <a:gridCol w="354012">
                  <a:extLst>
                    <a:ext uri="{9D8B030D-6E8A-4147-A177-3AD203B41FA5}">
                      <a16:colId xmlns:a16="http://schemas.microsoft.com/office/drawing/2014/main" val="20001"/>
                    </a:ext>
                  </a:extLst>
                </a:gridCol>
                <a:gridCol w="307975">
                  <a:extLst>
                    <a:ext uri="{9D8B030D-6E8A-4147-A177-3AD203B41FA5}">
                      <a16:colId xmlns:a16="http://schemas.microsoft.com/office/drawing/2014/main" val="20002"/>
                    </a:ext>
                  </a:extLst>
                </a:gridCol>
                <a:gridCol w="330200">
                  <a:extLst>
                    <a:ext uri="{9D8B030D-6E8A-4147-A177-3AD203B41FA5}">
                      <a16:colId xmlns:a16="http://schemas.microsoft.com/office/drawing/2014/main" val="20003"/>
                    </a:ext>
                  </a:extLst>
                </a:gridCol>
                <a:gridCol w="331788">
                  <a:extLst>
                    <a:ext uri="{9D8B030D-6E8A-4147-A177-3AD203B41FA5}">
                      <a16:colId xmlns:a16="http://schemas.microsoft.com/office/drawing/2014/main" val="20004"/>
                    </a:ext>
                  </a:extLst>
                </a:gridCol>
                <a:gridCol w="331787">
                  <a:extLst>
                    <a:ext uri="{9D8B030D-6E8A-4147-A177-3AD203B41FA5}">
                      <a16:colId xmlns:a16="http://schemas.microsoft.com/office/drawing/2014/main" val="20005"/>
                    </a:ext>
                  </a:extLst>
                </a:gridCol>
                <a:gridCol w="331788">
                  <a:extLst>
                    <a:ext uri="{9D8B030D-6E8A-4147-A177-3AD203B41FA5}">
                      <a16:colId xmlns:a16="http://schemas.microsoft.com/office/drawing/2014/main" val="20006"/>
                    </a:ext>
                  </a:extLst>
                </a:gridCol>
                <a:gridCol w="328612">
                  <a:extLst>
                    <a:ext uri="{9D8B030D-6E8A-4147-A177-3AD203B41FA5}">
                      <a16:colId xmlns:a16="http://schemas.microsoft.com/office/drawing/2014/main" val="20007"/>
                    </a:ext>
                  </a:extLst>
                </a:gridCol>
                <a:gridCol w="333375">
                  <a:extLst>
                    <a:ext uri="{9D8B030D-6E8A-4147-A177-3AD203B41FA5}">
                      <a16:colId xmlns:a16="http://schemas.microsoft.com/office/drawing/2014/main" val="20008"/>
                    </a:ext>
                  </a:extLst>
                </a:gridCol>
                <a:gridCol w="330200">
                  <a:extLst>
                    <a:ext uri="{9D8B030D-6E8A-4147-A177-3AD203B41FA5}">
                      <a16:colId xmlns:a16="http://schemas.microsoft.com/office/drawing/2014/main" val="20009"/>
                    </a:ext>
                  </a:extLst>
                </a:gridCol>
                <a:gridCol w="331788">
                  <a:extLst>
                    <a:ext uri="{9D8B030D-6E8A-4147-A177-3AD203B41FA5}">
                      <a16:colId xmlns:a16="http://schemas.microsoft.com/office/drawing/2014/main" val="20010"/>
                    </a:ext>
                  </a:extLst>
                </a:gridCol>
                <a:gridCol w="330200">
                  <a:extLst>
                    <a:ext uri="{9D8B030D-6E8A-4147-A177-3AD203B41FA5}">
                      <a16:colId xmlns:a16="http://schemas.microsoft.com/office/drawing/2014/main" val="20011"/>
                    </a:ext>
                  </a:extLst>
                </a:gridCol>
                <a:gridCol w="330200">
                  <a:extLst>
                    <a:ext uri="{9D8B030D-6E8A-4147-A177-3AD203B41FA5}">
                      <a16:colId xmlns:a16="http://schemas.microsoft.com/office/drawing/2014/main" val="20012"/>
                    </a:ext>
                  </a:extLst>
                </a:gridCol>
                <a:gridCol w="334962">
                  <a:extLst>
                    <a:ext uri="{9D8B030D-6E8A-4147-A177-3AD203B41FA5}">
                      <a16:colId xmlns:a16="http://schemas.microsoft.com/office/drawing/2014/main" val="20013"/>
                    </a:ext>
                  </a:extLst>
                </a:gridCol>
                <a:gridCol w="328613">
                  <a:extLst>
                    <a:ext uri="{9D8B030D-6E8A-4147-A177-3AD203B41FA5}">
                      <a16:colId xmlns:a16="http://schemas.microsoft.com/office/drawing/2014/main" val="20014"/>
                    </a:ext>
                  </a:extLst>
                </a:gridCol>
                <a:gridCol w="331787">
                  <a:extLst>
                    <a:ext uri="{9D8B030D-6E8A-4147-A177-3AD203B41FA5}">
                      <a16:colId xmlns:a16="http://schemas.microsoft.com/office/drawing/2014/main" val="20015"/>
                    </a:ext>
                  </a:extLst>
                </a:gridCol>
                <a:gridCol w="331788">
                  <a:extLst>
                    <a:ext uri="{9D8B030D-6E8A-4147-A177-3AD203B41FA5}">
                      <a16:colId xmlns:a16="http://schemas.microsoft.com/office/drawing/2014/main" val="20016"/>
                    </a:ext>
                  </a:extLst>
                </a:gridCol>
                <a:gridCol w="328612">
                  <a:extLst>
                    <a:ext uri="{9D8B030D-6E8A-4147-A177-3AD203B41FA5}">
                      <a16:colId xmlns:a16="http://schemas.microsoft.com/office/drawing/2014/main" val="20017"/>
                    </a:ext>
                  </a:extLst>
                </a:gridCol>
                <a:gridCol w="333375">
                  <a:extLst>
                    <a:ext uri="{9D8B030D-6E8A-4147-A177-3AD203B41FA5}">
                      <a16:colId xmlns:a16="http://schemas.microsoft.com/office/drawing/2014/main" val="20018"/>
                    </a:ext>
                  </a:extLst>
                </a:gridCol>
                <a:gridCol w="330200">
                  <a:extLst>
                    <a:ext uri="{9D8B030D-6E8A-4147-A177-3AD203B41FA5}">
                      <a16:colId xmlns:a16="http://schemas.microsoft.com/office/drawing/2014/main" val="20019"/>
                    </a:ext>
                  </a:extLst>
                </a:gridCol>
                <a:gridCol w="331788">
                  <a:extLst>
                    <a:ext uri="{9D8B030D-6E8A-4147-A177-3AD203B41FA5}">
                      <a16:colId xmlns:a16="http://schemas.microsoft.com/office/drawing/2014/main" val="20020"/>
                    </a:ext>
                  </a:extLst>
                </a:gridCol>
                <a:gridCol w="331787">
                  <a:extLst>
                    <a:ext uri="{9D8B030D-6E8A-4147-A177-3AD203B41FA5}">
                      <a16:colId xmlns:a16="http://schemas.microsoft.com/office/drawing/2014/main" val="20021"/>
                    </a:ext>
                  </a:extLst>
                </a:gridCol>
                <a:gridCol w="330200">
                  <a:extLst>
                    <a:ext uri="{9D8B030D-6E8A-4147-A177-3AD203B41FA5}">
                      <a16:colId xmlns:a16="http://schemas.microsoft.com/office/drawing/2014/main" val="20022"/>
                    </a:ext>
                  </a:extLst>
                </a:gridCol>
                <a:gridCol w="333375">
                  <a:extLst>
                    <a:ext uri="{9D8B030D-6E8A-4147-A177-3AD203B41FA5}">
                      <a16:colId xmlns:a16="http://schemas.microsoft.com/office/drawing/2014/main" val="20023"/>
                    </a:ext>
                  </a:extLst>
                </a:gridCol>
                <a:gridCol w="328613">
                  <a:extLst>
                    <a:ext uri="{9D8B030D-6E8A-4147-A177-3AD203B41FA5}">
                      <a16:colId xmlns:a16="http://schemas.microsoft.com/office/drawing/2014/main" val="20024"/>
                    </a:ext>
                  </a:extLst>
                </a:gridCol>
                <a:gridCol w="407987">
                  <a:extLst>
                    <a:ext uri="{9D8B030D-6E8A-4147-A177-3AD203B41FA5}">
                      <a16:colId xmlns:a16="http://schemas.microsoft.com/office/drawing/2014/main" val="20025"/>
                    </a:ext>
                  </a:extLst>
                </a:gridCol>
              </a:tblGrid>
              <a:tr h="4937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F</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I</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J</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K</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Q</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U</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V</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W</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X</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Z</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37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P</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I</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U</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V</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K</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W</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F</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J</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Q</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X</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Z</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77910" name="Group 86"/>
          <p:cNvGraphicFramePr>
            <a:graphicFrameLocks noGrp="1"/>
          </p:cNvGraphicFramePr>
          <p:nvPr>
            <p:extLst>
              <p:ext uri="{D42A27DB-BD31-4B8C-83A1-F6EECF244321}">
                <p14:modId xmlns:p14="http://schemas.microsoft.com/office/powerpoint/2010/main" val="2743260562"/>
              </p:ext>
            </p:extLst>
          </p:nvPr>
        </p:nvGraphicFramePr>
        <p:xfrm>
          <a:off x="1295400" y="1600200"/>
          <a:ext cx="5627688" cy="457200"/>
        </p:xfrm>
        <a:graphic>
          <a:graphicData uri="http://schemas.openxmlformats.org/drawingml/2006/table">
            <a:tbl>
              <a:tblPr/>
              <a:tblGrid>
                <a:gridCol w="468313">
                  <a:extLst>
                    <a:ext uri="{9D8B030D-6E8A-4147-A177-3AD203B41FA5}">
                      <a16:colId xmlns:a16="http://schemas.microsoft.com/office/drawing/2014/main" val="20000"/>
                    </a:ext>
                  </a:extLst>
                </a:gridCol>
                <a:gridCol w="469900">
                  <a:extLst>
                    <a:ext uri="{9D8B030D-6E8A-4147-A177-3AD203B41FA5}">
                      <a16:colId xmlns:a16="http://schemas.microsoft.com/office/drawing/2014/main" val="20001"/>
                    </a:ext>
                  </a:extLst>
                </a:gridCol>
                <a:gridCol w="468312">
                  <a:extLst>
                    <a:ext uri="{9D8B030D-6E8A-4147-A177-3AD203B41FA5}">
                      <a16:colId xmlns:a16="http://schemas.microsoft.com/office/drawing/2014/main" val="20002"/>
                    </a:ext>
                  </a:extLst>
                </a:gridCol>
                <a:gridCol w="469900">
                  <a:extLst>
                    <a:ext uri="{9D8B030D-6E8A-4147-A177-3AD203B41FA5}">
                      <a16:colId xmlns:a16="http://schemas.microsoft.com/office/drawing/2014/main" val="20003"/>
                    </a:ext>
                  </a:extLst>
                </a:gridCol>
                <a:gridCol w="468313">
                  <a:extLst>
                    <a:ext uri="{9D8B030D-6E8A-4147-A177-3AD203B41FA5}">
                      <a16:colId xmlns:a16="http://schemas.microsoft.com/office/drawing/2014/main" val="20004"/>
                    </a:ext>
                  </a:extLst>
                </a:gridCol>
                <a:gridCol w="468312">
                  <a:extLst>
                    <a:ext uri="{9D8B030D-6E8A-4147-A177-3AD203B41FA5}">
                      <a16:colId xmlns:a16="http://schemas.microsoft.com/office/drawing/2014/main" val="20005"/>
                    </a:ext>
                  </a:extLst>
                </a:gridCol>
                <a:gridCol w="469900">
                  <a:extLst>
                    <a:ext uri="{9D8B030D-6E8A-4147-A177-3AD203B41FA5}">
                      <a16:colId xmlns:a16="http://schemas.microsoft.com/office/drawing/2014/main" val="20006"/>
                    </a:ext>
                  </a:extLst>
                </a:gridCol>
                <a:gridCol w="468313">
                  <a:extLst>
                    <a:ext uri="{9D8B030D-6E8A-4147-A177-3AD203B41FA5}">
                      <a16:colId xmlns:a16="http://schemas.microsoft.com/office/drawing/2014/main" val="20007"/>
                    </a:ext>
                  </a:extLst>
                </a:gridCol>
                <a:gridCol w="468312">
                  <a:extLst>
                    <a:ext uri="{9D8B030D-6E8A-4147-A177-3AD203B41FA5}">
                      <a16:colId xmlns:a16="http://schemas.microsoft.com/office/drawing/2014/main" val="20008"/>
                    </a:ext>
                  </a:extLst>
                </a:gridCol>
                <a:gridCol w="469900">
                  <a:extLst>
                    <a:ext uri="{9D8B030D-6E8A-4147-A177-3AD203B41FA5}">
                      <a16:colId xmlns:a16="http://schemas.microsoft.com/office/drawing/2014/main" val="20009"/>
                    </a:ext>
                  </a:extLst>
                </a:gridCol>
                <a:gridCol w="468313">
                  <a:extLst>
                    <a:ext uri="{9D8B030D-6E8A-4147-A177-3AD203B41FA5}">
                      <a16:colId xmlns:a16="http://schemas.microsoft.com/office/drawing/2014/main" val="20010"/>
                    </a:ext>
                  </a:extLst>
                </a:gridCol>
                <a:gridCol w="469900">
                  <a:extLst>
                    <a:ext uri="{9D8B030D-6E8A-4147-A177-3AD203B41FA5}">
                      <a16:colId xmlns:a16="http://schemas.microsoft.com/office/drawing/2014/main" val="20011"/>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Tahoma" pitchFamily="34" charset="0"/>
                        </a:rPr>
                        <a:t>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Tahoma" pitchFamily="34" charset="0"/>
                        </a:rPr>
                        <a:t>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Tahoma" pitchFamily="34" charset="0"/>
                        </a:rPr>
                        <a:t>V</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Tahoma" pitchFamily="34" charset="0"/>
                        </a:rPr>
                        <a:t>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Tahoma" pitchFamily="34" charset="0"/>
                        </a:rPr>
                        <a:t>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Tahoma" pitchFamily="34" charset="0"/>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Tahoma" pitchFamily="34" charset="0"/>
                        </a:rPr>
                        <a:t>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Tahoma" pitchFamily="34" charset="0"/>
                        </a:rPr>
                        <a:t>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Tahoma" pitchFamily="34" charset="0"/>
                        </a:rPr>
                        <a:t>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Tahoma" pitchFamily="34" charset="0"/>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Tahoma" pitchFamily="34" charset="0"/>
                        </a:rPr>
                        <a:t>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Tahoma" pitchFamily="34" charset="0"/>
                        </a:rPr>
                        <a:t>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7940" name="Group 116"/>
          <p:cNvGraphicFramePr>
            <a:graphicFrameLocks noGrp="1"/>
          </p:cNvGraphicFramePr>
          <p:nvPr>
            <p:extLst>
              <p:ext uri="{D42A27DB-BD31-4B8C-83A1-F6EECF244321}">
                <p14:modId xmlns:p14="http://schemas.microsoft.com/office/powerpoint/2010/main" val="3374092159"/>
              </p:ext>
            </p:extLst>
          </p:nvPr>
        </p:nvGraphicFramePr>
        <p:xfrm>
          <a:off x="1295400" y="3962400"/>
          <a:ext cx="5627688" cy="457200"/>
        </p:xfrm>
        <a:graphic>
          <a:graphicData uri="http://schemas.openxmlformats.org/drawingml/2006/table">
            <a:tbl>
              <a:tblPr/>
              <a:tblGrid>
                <a:gridCol w="468313">
                  <a:extLst>
                    <a:ext uri="{9D8B030D-6E8A-4147-A177-3AD203B41FA5}">
                      <a16:colId xmlns:a16="http://schemas.microsoft.com/office/drawing/2014/main" val="20000"/>
                    </a:ext>
                  </a:extLst>
                </a:gridCol>
                <a:gridCol w="469900">
                  <a:extLst>
                    <a:ext uri="{9D8B030D-6E8A-4147-A177-3AD203B41FA5}">
                      <a16:colId xmlns:a16="http://schemas.microsoft.com/office/drawing/2014/main" val="20001"/>
                    </a:ext>
                  </a:extLst>
                </a:gridCol>
                <a:gridCol w="468312">
                  <a:extLst>
                    <a:ext uri="{9D8B030D-6E8A-4147-A177-3AD203B41FA5}">
                      <a16:colId xmlns:a16="http://schemas.microsoft.com/office/drawing/2014/main" val="20002"/>
                    </a:ext>
                  </a:extLst>
                </a:gridCol>
                <a:gridCol w="469900">
                  <a:extLst>
                    <a:ext uri="{9D8B030D-6E8A-4147-A177-3AD203B41FA5}">
                      <a16:colId xmlns:a16="http://schemas.microsoft.com/office/drawing/2014/main" val="20003"/>
                    </a:ext>
                  </a:extLst>
                </a:gridCol>
                <a:gridCol w="468313">
                  <a:extLst>
                    <a:ext uri="{9D8B030D-6E8A-4147-A177-3AD203B41FA5}">
                      <a16:colId xmlns:a16="http://schemas.microsoft.com/office/drawing/2014/main" val="20004"/>
                    </a:ext>
                  </a:extLst>
                </a:gridCol>
                <a:gridCol w="468312">
                  <a:extLst>
                    <a:ext uri="{9D8B030D-6E8A-4147-A177-3AD203B41FA5}">
                      <a16:colId xmlns:a16="http://schemas.microsoft.com/office/drawing/2014/main" val="20005"/>
                    </a:ext>
                  </a:extLst>
                </a:gridCol>
                <a:gridCol w="469900">
                  <a:extLst>
                    <a:ext uri="{9D8B030D-6E8A-4147-A177-3AD203B41FA5}">
                      <a16:colId xmlns:a16="http://schemas.microsoft.com/office/drawing/2014/main" val="20006"/>
                    </a:ext>
                  </a:extLst>
                </a:gridCol>
                <a:gridCol w="468313">
                  <a:extLst>
                    <a:ext uri="{9D8B030D-6E8A-4147-A177-3AD203B41FA5}">
                      <a16:colId xmlns:a16="http://schemas.microsoft.com/office/drawing/2014/main" val="20007"/>
                    </a:ext>
                  </a:extLst>
                </a:gridCol>
                <a:gridCol w="468312">
                  <a:extLst>
                    <a:ext uri="{9D8B030D-6E8A-4147-A177-3AD203B41FA5}">
                      <a16:colId xmlns:a16="http://schemas.microsoft.com/office/drawing/2014/main" val="20008"/>
                    </a:ext>
                  </a:extLst>
                </a:gridCol>
                <a:gridCol w="469900">
                  <a:extLst>
                    <a:ext uri="{9D8B030D-6E8A-4147-A177-3AD203B41FA5}">
                      <a16:colId xmlns:a16="http://schemas.microsoft.com/office/drawing/2014/main" val="20009"/>
                    </a:ext>
                  </a:extLst>
                </a:gridCol>
                <a:gridCol w="468313">
                  <a:extLst>
                    <a:ext uri="{9D8B030D-6E8A-4147-A177-3AD203B41FA5}">
                      <a16:colId xmlns:a16="http://schemas.microsoft.com/office/drawing/2014/main" val="20010"/>
                    </a:ext>
                  </a:extLst>
                </a:gridCol>
                <a:gridCol w="469900">
                  <a:extLst>
                    <a:ext uri="{9D8B030D-6E8A-4147-A177-3AD203B41FA5}">
                      <a16:colId xmlns:a16="http://schemas.microsoft.com/office/drawing/2014/main" val="20011"/>
                    </a:ext>
                  </a:extLst>
                </a:gridCol>
              </a:tblGrid>
              <a:tr h="457200">
                <a:tc>
                  <a:txBody>
                    <a:bodyPr/>
                    <a:lstStyle/>
                    <a:p>
                      <a:r>
                        <a:rPr lang="en-US" dirty="0"/>
                        <a:t>V</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en-US" dirty="0"/>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en-US" dirty="0"/>
                        <a:t>J</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en-US" dirty="0"/>
                        <a:t>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en-US" dirty="0"/>
                        <a:t>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en-US" dirty="0"/>
                        <a: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en-US" dirty="0"/>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en-US" dirty="0"/>
                        <a:t>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en-US" dirty="0"/>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en-US" dirty="0"/>
                        <a: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en-US" dirty="0"/>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en-US" dirty="0"/>
                        <a:t>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文本框 1">
            <a:extLst>
              <a:ext uri="{FF2B5EF4-FFF2-40B4-BE49-F238E27FC236}">
                <a16:creationId xmlns:a16="http://schemas.microsoft.com/office/drawing/2014/main" id="{D55F101C-173D-43C1-88D8-A41612A469F7}"/>
              </a:ext>
            </a:extLst>
          </p:cNvPr>
          <p:cNvSpPr txBox="1"/>
          <p:nvPr/>
        </p:nvSpPr>
        <p:spPr>
          <a:xfrm>
            <a:off x="3124200" y="5946140"/>
            <a:ext cx="5334000" cy="604520"/>
          </a:xfrm>
          <a:prstGeom prst="rect">
            <a:avLst/>
          </a:prstGeom>
        </p:spPr>
        <p:txBody>
          <a:bodyPr vert="horz" wrap="square" lIns="91440" tIns="45720" rIns="91440" bIns="45720" rtlCol="0" anchor="t" anchorCtr="0">
            <a:normAutofit/>
          </a:bodyPr>
          <a:lstStyle/>
          <a:p>
            <a:pPr marL="0">
              <a:buFont typeface="Arial"/>
              <a:buNone/>
            </a:pPr>
            <a:r>
              <a:rPr lang="en-US" altLang="zh-CN" sz="2800" dirty="0">
                <a:solidFill>
                  <a:srgbClr val="FF0000"/>
                </a:solidFill>
              </a:rPr>
              <a:t>Disadvantages of Caesar cipher?</a:t>
            </a:r>
            <a:endParaRPr lang="zh-CN" altLang="en-US" sz="2800" dirty="0">
              <a:solidFill>
                <a:srgbClr val="FF0000"/>
              </a:solidFill>
            </a:endParaRPr>
          </a:p>
        </p:txBody>
      </p:sp>
      <p:sp>
        <p:nvSpPr>
          <p:cNvPr id="4" name="文本框 3">
            <a:extLst>
              <a:ext uri="{FF2B5EF4-FFF2-40B4-BE49-F238E27FC236}">
                <a16:creationId xmlns:a16="http://schemas.microsoft.com/office/drawing/2014/main" id="{A3E5A929-4C4F-0101-88A4-15627CCE7B8A}"/>
              </a:ext>
            </a:extLst>
          </p:cNvPr>
          <p:cNvSpPr txBox="1"/>
          <p:nvPr/>
        </p:nvSpPr>
        <p:spPr>
          <a:xfrm>
            <a:off x="1188720" y="4992469"/>
            <a:ext cx="7269480" cy="461665"/>
          </a:xfrm>
          <a:prstGeom prst="rect">
            <a:avLst/>
          </a:prstGeom>
          <a:noFill/>
        </p:spPr>
        <p:txBody>
          <a:bodyPr wrap="square">
            <a:spAutoFit/>
          </a:bodyPr>
          <a:lstStyle/>
          <a:p>
            <a:r>
              <a:rPr lang="en-US" altLang="zh-CN" sz="2400" dirty="0"/>
              <a:t>Caesar cipher is one type of monoalphabetic cipher</a:t>
            </a:r>
            <a:endParaRPr lang="zh-CN" altLang="en-US" sz="2400" dirty="0"/>
          </a:p>
        </p:txBody>
      </p:sp>
    </p:spTree>
    <p:extLst>
      <p:ext uri="{BB962C8B-B14F-4D97-AF65-F5344CB8AC3E}">
        <p14:creationId xmlns:p14="http://schemas.microsoft.com/office/powerpoint/2010/main" val="1765163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dirty="0">
                <a:latin typeface="Calibri" charset="0"/>
              </a:rPr>
              <a:t>Monoalphabetic Substitution</a:t>
            </a:r>
          </a:p>
        </p:txBody>
      </p:sp>
      <p:sp>
        <p:nvSpPr>
          <p:cNvPr id="157" name="Slide Number Placeholder 5"/>
          <p:cNvSpPr>
            <a:spLocks noGrp="1"/>
          </p:cNvSpPr>
          <p:nvPr>
            <p:ph type="sldNum" sz="quarter" idx="12"/>
          </p:nvPr>
        </p:nvSpPr>
        <p:spPr/>
        <p:txBody>
          <a:bodyPr/>
          <a:lstStyle>
            <a:lvl1pPr eaLnBrk="0" hangingPunct="0">
              <a:defRPr sz="2400">
                <a:solidFill>
                  <a:srgbClr val="FF3300"/>
                </a:solidFill>
                <a:latin typeface="Tahoma" charset="0"/>
                <a:ea typeface="ＭＳ Ｐゴシック" charset="0"/>
              </a:defRPr>
            </a:lvl1pPr>
            <a:lvl2pPr marL="742950" indent="-285750" eaLnBrk="0" hangingPunct="0">
              <a:defRPr sz="2400">
                <a:solidFill>
                  <a:srgbClr val="FF3300"/>
                </a:solidFill>
                <a:latin typeface="Tahoma" charset="0"/>
                <a:ea typeface="ＭＳ Ｐゴシック" charset="0"/>
              </a:defRPr>
            </a:lvl2pPr>
            <a:lvl3pPr marL="1143000" indent="-228600" eaLnBrk="0" hangingPunct="0">
              <a:defRPr sz="2400">
                <a:solidFill>
                  <a:srgbClr val="FF3300"/>
                </a:solidFill>
                <a:latin typeface="Tahoma" charset="0"/>
                <a:ea typeface="ＭＳ Ｐゴシック" charset="0"/>
              </a:defRPr>
            </a:lvl3pPr>
            <a:lvl4pPr marL="1600200" indent="-228600" eaLnBrk="0" hangingPunct="0">
              <a:defRPr sz="2400">
                <a:solidFill>
                  <a:srgbClr val="FF3300"/>
                </a:solidFill>
                <a:latin typeface="Tahoma" charset="0"/>
                <a:ea typeface="ＭＳ Ｐゴシック" charset="0"/>
              </a:defRPr>
            </a:lvl4pPr>
            <a:lvl5pPr marL="2057400" indent="-228600" eaLnBrk="0" hangingPunct="0">
              <a:defRPr sz="2400">
                <a:solidFill>
                  <a:srgbClr val="FF3300"/>
                </a:solidFill>
                <a:latin typeface="Tahoma" charset="0"/>
                <a:ea typeface="ＭＳ Ｐゴシック" charset="0"/>
              </a:defRPr>
            </a:lvl5pPr>
            <a:lvl6pPr marL="2514600" indent="-228600" algn="r" eaLnBrk="0" fontAlgn="base" hangingPunct="0">
              <a:spcBef>
                <a:spcPct val="0"/>
              </a:spcBef>
              <a:spcAft>
                <a:spcPct val="0"/>
              </a:spcAft>
              <a:defRPr sz="2400">
                <a:solidFill>
                  <a:srgbClr val="FF3300"/>
                </a:solidFill>
                <a:latin typeface="Tahoma" charset="0"/>
                <a:ea typeface="ＭＳ Ｐゴシック" charset="0"/>
              </a:defRPr>
            </a:lvl6pPr>
            <a:lvl7pPr marL="2971800" indent="-228600" algn="r" eaLnBrk="0" fontAlgn="base" hangingPunct="0">
              <a:spcBef>
                <a:spcPct val="0"/>
              </a:spcBef>
              <a:spcAft>
                <a:spcPct val="0"/>
              </a:spcAft>
              <a:defRPr sz="2400">
                <a:solidFill>
                  <a:srgbClr val="FF3300"/>
                </a:solidFill>
                <a:latin typeface="Tahoma" charset="0"/>
                <a:ea typeface="ＭＳ Ｐゴシック" charset="0"/>
              </a:defRPr>
            </a:lvl7pPr>
            <a:lvl8pPr marL="3429000" indent="-228600" algn="r" eaLnBrk="0" fontAlgn="base" hangingPunct="0">
              <a:spcBef>
                <a:spcPct val="0"/>
              </a:spcBef>
              <a:spcAft>
                <a:spcPct val="0"/>
              </a:spcAft>
              <a:defRPr sz="2400">
                <a:solidFill>
                  <a:srgbClr val="FF3300"/>
                </a:solidFill>
                <a:latin typeface="Tahoma" charset="0"/>
                <a:ea typeface="ＭＳ Ｐゴシック" charset="0"/>
              </a:defRPr>
            </a:lvl8pPr>
            <a:lvl9pPr marL="3886200" indent="-228600" algn="r" eaLnBrk="0" fontAlgn="base" hangingPunct="0">
              <a:spcBef>
                <a:spcPct val="0"/>
              </a:spcBef>
              <a:spcAft>
                <a:spcPct val="0"/>
              </a:spcAft>
              <a:defRPr sz="2400">
                <a:solidFill>
                  <a:srgbClr val="FF3300"/>
                </a:solidFill>
                <a:latin typeface="Tahoma" charset="0"/>
                <a:ea typeface="ＭＳ Ｐゴシック"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8DFC797-1565-CF4F-8A84-4267A4E7628A}" type="slidenum">
              <a:rPr kumimoji="0" lang="en-US" sz="1200" b="0" i="0" u="none" strike="noStrike" kern="1200" cap="none" spc="0" normalizeH="0" baseline="0" noProof="0">
                <a:ln>
                  <a:noFill/>
                </a:ln>
                <a:solidFill>
                  <a:srgbClr val="898989"/>
                </a:solidFill>
                <a:effectLst/>
                <a:uLnTx/>
                <a:uFillTx/>
                <a:latin typeface="Tahoma" charset="0"/>
                <a:ea typeface="ＭＳ Ｐゴシック" charset="0"/>
                <a:cs typeface="Calibri"/>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srgbClr val="898989"/>
              </a:solidFill>
              <a:effectLst/>
              <a:uLnTx/>
              <a:uFillTx/>
              <a:latin typeface="Tahoma" charset="0"/>
              <a:ea typeface="ＭＳ Ｐゴシック" charset="0"/>
              <a:cs typeface="Calibri"/>
            </a:endParaRPr>
          </a:p>
        </p:txBody>
      </p:sp>
      <p:sp>
        <p:nvSpPr>
          <p:cNvPr id="4" name="文本框 3">
            <a:extLst>
              <a:ext uri="{FF2B5EF4-FFF2-40B4-BE49-F238E27FC236}">
                <a16:creationId xmlns:a16="http://schemas.microsoft.com/office/drawing/2014/main" id="{A3E5A929-4C4F-0101-88A4-15627CCE7B8A}"/>
              </a:ext>
            </a:extLst>
          </p:cNvPr>
          <p:cNvSpPr txBox="1"/>
          <p:nvPr/>
        </p:nvSpPr>
        <p:spPr>
          <a:xfrm>
            <a:off x="628650" y="1638191"/>
            <a:ext cx="7924800" cy="310854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Cambria"/>
                <a:ea typeface="黑体" panose="02010609060101010101" pitchFamily="49" charset="-122"/>
                <a:cs typeface="+mn-cs"/>
              </a:rPr>
              <a:t>Caesar cipher is one type of monoalphabetic cipher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800" dirty="0">
              <a:solidFill>
                <a:srgbClr val="000000"/>
              </a:solidFill>
              <a:latin typeface="Cambria"/>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Cambria"/>
                <a:ea typeface="黑体" panose="02010609060101010101" pitchFamily="49" charset="-122"/>
                <a:cs typeface="+mn-cs"/>
              </a:rPr>
              <a:t>Each plaintext letter is encoded to the </a:t>
            </a:r>
            <a:r>
              <a:rPr kumimoji="0" lang="en-US" altLang="zh-CN" sz="2800" b="1" i="0" u="none" strike="noStrike" kern="1200" cap="none" spc="0" normalizeH="0" baseline="0" noProof="0" dirty="0">
                <a:ln>
                  <a:noFill/>
                </a:ln>
                <a:solidFill>
                  <a:srgbClr val="C00000"/>
                </a:solidFill>
                <a:effectLst/>
                <a:uLnTx/>
                <a:uFillTx/>
                <a:latin typeface="Cambria"/>
                <a:ea typeface="黑体" panose="02010609060101010101" pitchFamily="49" charset="-122"/>
                <a:cs typeface="+mn-cs"/>
              </a:rPr>
              <a:t>same</a:t>
            </a:r>
            <a:r>
              <a:rPr kumimoji="0" lang="en-US" altLang="zh-CN" sz="2800" b="0" i="0" u="none" strike="noStrike" kern="1200" cap="none" spc="0" normalizeH="0" baseline="0" noProof="0" dirty="0">
                <a:ln>
                  <a:noFill/>
                </a:ln>
                <a:solidFill>
                  <a:srgbClr val="000000"/>
                </a:solidFill>
                <a:effectLst/>
                <a:uLnTx/>
                <a:uFillTx/>
                <a:latin typeface="Cambria"/>
                <a:ea typeface="黑体" panose="02010609060101010101" pitchFamily="49" charset="-122"/>
                <a:cs typeface="+mn-cs"/>
              </a:rPr>
              <a:t> cipher letter or symbol.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800" dirty="0">
              <a:solidFill>
                <a:srgbClr val="000000"/>
              </a:solidFill>
              <a:latin typeface="Cambria"/>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Cambria"/>
                <a:ea typeface="黑体" panose="02010609060101010101" pitchFamily="49" charset="-122"/>
                <a:cs typeface="+mn-cs"/>
              </a:rPr>
              <a:t>Although the letters themselves change, their </a:t>
            </a:r>
            <a:r>
              <a:rPr kumimoji="0" lang="en-US" altLang="zh-CN" sz="2800" b="1" i="0" u="none" strike="noStrike" kern="1200" cap="none" spc="0" normalizeH="0" baseline="0" noProof="0" dirty="0">
                <a:ln>
                  <a:noFill/>
                </a:ln>
                <a:solidFill>
                  <a:srgbClr val="FF0000"/>
                </a:solidFill>
                <a:effectLst/>
                <a:uLnTx/>
                <a:uFillTx/>
                <a:latin typeface="Cambria"/>
                <a:ea typeface="黑体" panose="02010609060101010101" pitchFamily="49" charset="-122"/>
                <a:cs typeface="+mn-cs"/>
              </a:rPr>
              <a:t>frequency does not</a:t>
            </a:r>
            <a:r>
              <a:rPr kumimoji="0" lang="en-US" altLang="zh-CN" sz="2800" b="0" i="0" u="none" strike="noStrike" kern="1200" cap="none" spc="0" normalizeH="0" baseline="0" noProof="0" dirty="0">
                <a:ln>
                  <a:noFill/>
                </a:ln>
                <a:solidFill>
                  <a:srgbClr val="000000"/>
                </a:solidFill>
                <a:effectLst/>
                <a:uLnTx/>
                <a:uFillTx/>
                <a:latin typeface="Cambria"/>
                <a:ea typeface="黑体" panose="02010609060101010101" pitchFamily="49" charset="-122"/>
                <a:cs typeface="+mn-cs"/>
              </a:rPr>
              <a:t>. </a:t>
            </a:r>
            <a:endParaRPr kumimoji="0" lang="zh-CN" altLang="en-US" sz="2800" b="0" i="0" u="none" strike="noStrike" kern="1200" cap="none" spc="0" normalizeH="0" baseline="0" noProof="0" dirty="0">
              <a:ln>
                <a:noFill/>
              </a:ln>
              <a:solidFill>
                <a:srgbClr val="000000"/>
              </a:solidFill>
              <a:effectLst/>
              <a:uLnTx/>
              <a:uFillTx/>
              <a:latin typeface="Cambria"/>
              <a:ea typeface="黑体" panose="02010609060101010101" pitchFamily="49" charset="-122"/>
              <a:cs typeface="+mn-cs"/>
            </a:endParaRPr>
          </a:p>
        </p:txBody>
      </p:sp>
      <p:sp>
        <p:nvSpPr>
          <p:cNvPr id="5" name="文本框 4">
            <a:extLst>
              <a:ext uri="{FF2B5EF4-FFF2-40B4-BE49-F238E27FC236}">
                <a16:creationId xmlns:a16="http://schemas.microsoft.com/office/drawing/2014/main" id="{B1887831-9448-6BEA-768E-9D761C7767FF}"/>
              </a:ext>
            </a:extLst>
          </p:cNvPr>
          <p:cNvSpPr txBox="1"/>
          <p:nvPr/>
        </p:nvSpPr>
        <p:spPr>
          <a:xfrm>
            <a:off x="2438400" y="5529590"/>
            <a:ext cx="4572000" cy="523220"/>
          </a:xfrm>
          <a:prstGeom prst="rect">
            <a:avLst/>
          </a:prstGeom>
          <a:noFill/>
        </p:spPr>
        <p:txBody>
          <a:bodyPr wrap="square">
            <a:spAutoFit/>
          </a:bodyPr>
          <a:lstStyle/>
          <a:p>
            <a:r>
              <a:rPr lang="en-US" altLang="zh-CN" sz="2800" dirty="0"/>
              <a:t>frequency analysis tables </a:t>
            </a:r>
            <a:endParaRPr lang="zh-CN" altLang="en-US" sz="2800" dirty="0"/>
          </a:p>
        </p:txBody>
      </p:sp>
    </p:spTree>
    <p:extLst>
      <p:ext uri="{BB962C8B-B14F-4D97-AF65-F5344CB8AC3E}">
        <p14:creationId xmlns:p14="http://schemas.microsoft.com/office/powerpoint/2010/main" val="3276550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dirty="0">
                <a:latin typeface="Calibri" charset="0"/>
              </a:rPr>
              <a:t>Attacking Caesar Cipher </a:t>
            </a:r>
          </a:p>
        </p:txBody>
      </p:sp>
      <p:sp>
        <p:nvSpPr>
          <p:cNvPr id="66563" name="Rectangle 3"/>
          <p:cNvSpPr>
            <a:spLocks noGrp="1" noChangeArrowheads="1"/>
          </p:cNvSpPr>
          <p:nvPr>
            <p:ph idx="1"/>
          </p:nvPr>
        </p:nvSpPr>
        <p:spPr>
          <a:xfrm>
            <a:off x="457200" y="1371600"/>
            <a:ext cx="8229600" cy="4754563"/>
          </a:xfrm>
        </p:spPr>
        <p:txBody>
          <a:bodyPr>
            <a:normAutofit fontScale="92500" lnSpcReduction="20000"/>
          </a:bodyPr>
          <a:lstStyle/>
          <a:p>
            <a:pPr eaLnBrk="1" hangingPunct="1"/>
            <a:r>
              <a:rPr lang="en-US" dirty="0">
                <a:latin typeface="Calibri" charset="0"/>
              </a:rPr>
              <a:t>Easy to </a:t>
            </a:r>
            <a:r>
              <a:rPr lang="en-US" b="1" dirty="0">
                <a:latin typeface="Calibri" charset="0"/>
              </a:rPr>
              <a:t>brute force</a:t>
            </a:r>
            <a:r>
              <a:rPr lang="en-US" dirty="0">
                <a:latin typeface="Calibri" charset="0"/>
              </a:rPr>
              <a:t>: size of key-space is 26</a:t>
            </a:r>
          </a:p>
          <a:p>
            <a:pPr eaLnBrk="1" hangingPunct="1"/>
            <a:endParaRPr lang="en-US" dirty="0">
              <a:latin typeface="Calibri" charset="0"/>
            </a:endParaRPr>
          </a:p>
          <a:p>
            <a:r>
              <a:rPr lang="en-US" dirty="0">
                <a:latin typeface="Calibri" charset="0"/>
              </a:rPr>
              <a:t>Try all possible keys K and determine if DK(C) is a likely plaintext</a:t>
            </a:r>
          </a:p>
          <a:p>
            <a:endParaRPr lang="en-US" dirty="0">
              <a:latin typeface="Calibri" charset="0"/>
            </a:endParaRPr>
          </a:p>
          <a:p>
            <a:r>
              <a:rPr lang="en-US" dirty="0">
                <a:latin typeface="Calibri" charset="0"/>
              </a:rPr>
              <a:t>Requires some knowledge of the structure of the plaintext (e.g., PDF file or email message)</a:t>
            </a:r>
          </a:p>
          <a:p>
            <a:endParaRPr lang="en-US" dirty="0">
              <a:latin typeface="Calibri" charset="0"/>
            </a:endParaRPr>
          </a:p>
          <a:p>
            <a:r>
              <a:rPr lang="en-US" dirty="0">
                <a:latin typeface="Calibri" charset="0"/>
              </a:rPr>
              <a:t>Key should be a sufficiently long random value to make exhaustive search attacks unfeasible</a:t>
            </a:r>
          </a:p>
          <a:p>
            <a:pPr eaLnBrk="1" hangingPunct="1"/>
            <a:endParaRPr lang="en-US" dirty="0">
              <a:latin typeface="Calibri" charset="0"/>
            </a:endParaRPr>
          </a:p>
        </p:txBody>
      </p:sp>
      <p:sp>
        <p:nvSpPr>
          <p:cNvPr id="6" name="Slide Number Placeholder 5"/>
          <p:cNvSpPr>
            <a:spLocks noGrp="1"/>
          </p:cNvSpPr>
          <p:nvPr>
            <p:ph type="sldNum" sz="quarter" idx="12"/>
          </p:nvPr>
        </p:nvSpPr>
        <p:spPr/>
        <p:txBody>
          <a:bodyPr/>
          <a:lstStyle>
            <a:lvl1pPr eaLnBrk="0" hangingPunct="0">
              <a:defRPr sz="2400">
                <a:solidFill>
                  <a:srgbClr val="FF3300"/>
                </a:solidFill>
                <a:latin typeface="Tahoma" charset="0"/>
                <a:ea typeface="ＭＳ Ｐゴシック" charset="0"/>
              </a:defRPr>
            </a:lvl1pPr>
            <a:lvl2pPr marL="742950" indent="-285750" eaLnBrk="0" hangingPunct="0">
              <a:defRPr sz="2400">
                <a:solidFill>
                  <a:srgbClr val="FF3300"/>
                </a:solidFill>
                <a:latin typeface="Tahoma" charset="0"/>
                <a:ea typeface="ＭＳ Ｐゴシック" charset="0"/>
              </a:defRPr>
            </a:lvl2pPr>
            <a:lvl3pPr marL="1143000" indent="-228600" eaLnBrk="0" hangingPunct="0">
              <a:defRPr sz="2400">
                <a:solidFill>
                  <a:srgbClr val="FF3300"/>
                </a:solidFill>
                <a:latin typeface="Tahoma" charset="0"/>
                <a:ea typeface="ＭＳ Ｐゴシック" charset="0"/>
              </a:defRPr>
            </a:lvl3pPr>
            <a:lvl4pPr marL="1600200" indent="-228600" eaLnBrk="0" hangingPunct="0">
              <a:defRPr sz="2400">
                <a:solidFill>
                  <a:srgbClr val="FF3300"/>
                </a:solidFill>
                <a:latin typeface="Tahoma" charset="0"/>
                <a:ea typeface="ＭＳ Ｐゴシック" charset="0"/>
              </a:defRPr>
            </a:lvl4pPr>
            <a:lvl5pPr marL="2057400" indent="-228600" eaLnBrk="0" hangingPunct="0">
              <a:defRPr sz="2400">
                <a:solidFill>
                  <a:srgbClr val="FF3300"/>
                </a:solidFill>
                <a:latin typeface="Tahoma" charset="0"/>
                <a:ea typeface="ＭＳ Ｐゴシック" charset="0"/>
              </a:defRPr>
            </a:lvl5pPr>
            <a:lvl6pPr marL="2514600" indent="-228600" algn="r" eaLnBrk="0" fontAlgn="base" hangingPunct="0">
              <a:spcBef>
                <a:spcPct val="0"/>
              </a:spcBef>
              <a:spcAft>
                <a:spcPct val="0"/>
              </a:spcAft>
              <a:defRPr sz="2400">
                <a:solidFill>
                  <a:srgbClr val="FF3300"/>
                </a:solidFill>
                <a:latin typeface="Tahoma" charset="0"/>
                <a:ea typeface="ＭＳ Ｐゴシック" charset="0"/>
              </a:defRPr>
            </a:lvl6pPr>
            <a:lvl7pPr marL="2971800" indent="-228600" algn="r" eaLnBrk="0" fontAlgn="base" hangingPunct="0">
              <a:spcBef>
                <a:spcPct val="0"/>
              </a:spcBef>
              <a:spcAft>
                <a:spcPct val="0"/>
              </a:spcAft>
              <a:defRPr sz="2400">
                <a:solidFill>
                  <a:srgbClr val="FF3300"/>
                </a:solidFill>
                <a:latin typeface="Tahoma" charset="0"/>
                <a:ea typeface="ＭＳ Ｐゴシック" charset="0"/>
              </a:defRPr>
            </a:lvl7pPr>
            <a:lvl8pPr marL="3429000" indent="-228600" algn="r" eaLnBrk="0" fontAlgn="base" hangingPunct="0">
              <a:spcBef>
                <a:spcPct val="0"/>
              </a:spcBef>
              <a:spcAft>
                <a:spcPct val="0"/>
              </a:spcAft>
              <a:defRPr sz="2400">
                <a:solidFill>
                  <a:srgbClr val="FF3300"/>
                </a:solidFill>
                <a:latin typeface="Tahoma" charset="0"/>
                <a:ea typeface="ＭＳ Ｐゴシック" charset="0"/>
              </a:defRPr>
            </a:lvl8pPr>
            <a:lvl9pPr marL="3886200" indent="-228600" algn="r" eaLnBrk="0" fontAlgn="base" hangingPunct="0">
              <a:spcBef>
                <a:spcPct val="0"/>
              </a:spcBef>
              <a:spcAft>
                <a:spcPct val="0"/>
              </a:spcAft>
              <a:defRPr sz="2400">
                <a:solidFill>
                  <a:srgbClr val="FF3300"/>
                </a:solidFill>
                <a:latin typeface="Tahoma" charset="0"/>
                <a:ea typeface="ＭＳ Ｐゴシック" charset="0"/>
              </a:defRPr>
            </a:lvl9pPr>
          </a:lstStyle>
          <a:p>
            <a:pPr eaLnBrk="1" hangingPunct="1"/>
            <a:fld id="{90331BC2-402F-D84F-B7BB-E4DC621AE692}" type="slidenum">
              <a:rPr lang="en-US" sz="1200">
                <a:solidFill>
                  <a:srgbClr val="898989"/>
                </a:solidFill>
              </a:rPr>
              <a:pPr eaLnBrk="1" hangingPunct="1"/>
              <a:t>36</a:t>
            </a:fld>
            <a:endParaRPr lang="en-US" sz="1200">
              <a:solidFill>
                <a:srgbClr val="898989"/>
              </a:solidFill>
            </a:endParaRPr>
          </a:p>
        </p:txBody>
      </p:sp>
    </p:spTree>
    <p:extLst>
      <p:ext uri="{BB962C8B-B14F-4D97-AF65-F5344CB8AC3E}">
        <p14:creationId xmlns:p14="http://schemas.microsoft.com/office/powerpoint/2010/main" val="13322705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747839D-A323-47F3-909F-548499399628}" type="slidenum">
              <a:rPr lang="en-US" smtClean="0"/>
              <a:t>37</a:t>
            </a:fld>
            <a:endParaRPr lang="en-US"/>
          </a:p>
        </p:txBody>
      </p:sp>
      <p:sp>
        <p:nvSpPr>
          <p:cNvPr id="5" name="Rectangle 4"/>
          <p:cNvSpPr/>
          <p:nvPr/>
        </p:nvSpPr>
        <p:spPr>
          <a:xfrm>
            <a:off x="381000" y="-79653"/>
            <a:ext cx="8077200" cy="7017307"/>
          </a:xfrm>
          <a:prstGeom prst="rect">
            <a:avLst/>
          </a:prstGeom>
        </p:spPr>
        <p:txBody>
          <a:bodyPr wrap="square">
            <a:spAutoFit/>
          </a:bodyPr>
          <a:lstStyle/>
          <a:p>
            <a:r>
              <a:rPr lang="en-US" dirty="0"/>
              <a:t>1 =&gt; 	PSZIERHLSRSV</a:t>
            </a:r>
          </a:p>
          <a:p>
            <a:r>
              <a:rPr lang="en-US" dirty="0"/>
              <a:t>2 =&gt; 	ORYHDQGKRQRU</a:t>
            </a:r>
          </a:p>
          <a:p>
            <a:r>
              <a:rPr lang="en-US" dirty="0"/>
              <a:t>3 =&gt; 	NQXGCPFJQPQT</a:t>
            </a:r>
          </a:p>
          <a:p>
            <a:r>
              <a:rPr lang="en-US" dirty="0"/>
              <a:t>4 =&gt; 	MPWFBOEIPOPS</a:t>
            </a:r>
          </a:p>
          <a:p>
            <a:r>
              <a:rPr lang="en-US" dirty="0"/>
              <a:t>5 =&gt; 	LOVEANDHONOR</a:t>
            </a:r>
          </a:p>
          <a:p>
            <a:r>
              <a:rPr lang="en-US" dirty="0"/>
              <a:t>6 =&gt; 	KNUDZMCGNMNQ</a:t>
            </a:r>
          </a:p>
          <a:p>
            <a:r>
              <a:rPr lang="en-US" dirty="0"/>
              <a:t>7 =&gt; 	JMTCYLBFMLMP</a:t>
            </a:r>
          </a:p>
          <a:p>
            <a:r>
              <a:rPr lang="en-US" dirty="0"/>
              <a:t>8 =&gt; 	ILSBXKAELKLO</a:t>
            </a:r>
          </a:p>
          <a:p>
            <a:r>
              <a:rPr lang="en-US" dirty="0"/>
              <a:t>9 =&gt; 	HKRAWJZDKJKN</a:t>
            </a:r>
          </a:p>
          <a:p>
            <a:r>
              <a:rPr lang="en-US" dirty="0"/>
              <a:t>10 =&gt; 	GJQZVIYCJIJM</a:t>
            </a:r>
          </a:p>
          <a:p>
            <a:r>
              <a:rPr lang="en-US" dirty="0"/>
              <a:t>11 =&gt; 	FIPYUHXBIHIL</a:t>
            </a:r>
          </a:p>
          <a:p>
            <a:r>
              <a:rPr lang="en-US" dirty="0"/>
              <a:t>12 =&gt; 	EHOXTGWAHGHK</a:t>
            </a:r>
          </a:p>
          <a:p>
            <a:r>
              <a:rPr lang="en-US" dirty="0"/>
              <a:t>13 =&gt; 	DGNWSFVZGFGJ</a:t>
            </a:r>
          </a:p>
          <a:p>
            <a:r>
              <a:rPr lang="en-US" dirty="0"/>
              <a:t>14 =&gt; 	CFMVREUYFEFI</a:t>
            </a:r>
          </a:p>
          <a:p>
            <a:r>
              <a:rPr lang="en-US" dirty="0"/>
              <a:t>15 =&gt; 	BELUQDTXEDEH</a:t>
            </a:r>
          </a:p>
          <a:p>
            <a:r>
              <a:rPr lang="en-US" dirty="0"/>
              <a:t>16 =&gt; 	ADKTPCSWDCDG</a:t>
            </a:r>
          </a:p>
          <a:p>
            <a:r>
              <a:rPr lang="en-US" dirty="0"/>
              <a:t>17 =&gt; 	ZCJSOBRVCBCF</a:t>
            </a:r>
          </a:p>
          <a:p>
            <a:r>
              <a:rPr lang="en-US" dirty="0"/>
              <a:t>18 =&gt; 	YBIRNAQUBABE</a:t>
            </a:r>
          </a:p>
          <a:p>
            <a:r>
              <a:rPr lang="en-US" dirty="0"/>
              <a:t>19 =&gt; 	XAHQMZPTAZAD</a:t>
            </a:r>
          </a:p>
          <a:p>
            <a:r>
              <a:rPr lang="en-US" dirty="0"/>
              <a:t>20 =&gt; 	WZGPLYOSZYZC</a:t>
            </a:r>
          </a:p>
          <a:p>
            <a:r>
              <a:rPr lang="en-US" dirty="0"/>
              <a:t>21 =&gt; 	VYFOKXNRYXYB</a:t>
            </a:r>
          </a:p>
          <a:p>
            <a:r>
              <a:rPr lang="en-US" dirty="0"/>
              <a:t>22 =&gt; 	UXENJWMQXWXA</a:t>
            </a:r>
          </a:p>
          <a:p>
            <a:r>
              <a:rPr lang="en-US" dirty="0"/>
              <a:t>23 =&gt; 	TWDMIVLPWVWZ</a:t>
            </a:r>
          </a:p>
          <a:p>
            <a:r>
              <a:rPr lang="en-US" dirty="0"/>
              <a:t>24 =&gt; 	SVCLHUKOVUVY</a:t>
            </a:r>
          </a:p>
          <a:p>
            <a:r>
              <a:rPr lang="en-US" dirty="0"/>
              <a:t>25 =&gt; 	RUBKGTJNUTUX</a:t>
            </a:r>
          </a:p>
        </p:txBody>
      </p:sp>
      <p:sp>
        <p:nvSpPr>
          <p:cNvPr id="2" name="TextBox 1">
            <a:extLst>
              <a:ext uri="{FF2B5EF4-FFF2-40B4-BE49-F238E27FC236}">
                <a16:creationId xmlns:a16="http://schemas.microsoft.com/office/drawing/2014/main" id="{3DD61C4D-F98B-47E3-B667-C6534B8D7DE7}"/>
              </a:ext>
            </a:extLst>
          </p:cNvPr>
          <p:cNvSpPr txBox="1"/>
          <p:nvPr/>
        </p:nvSpPr>
        <p:spPr>
          <a:xfrm>
            <a:off x="-19878" y="1066800"/>
            <a:ext cx="3372678" cy="304800"/>
          </a:xfrm>
          <a:prstGeom prst="rect">
            <a:avLst/>
          </a:prstGeom>
          <a:ln w="28575">
            <a:solidFill>
              <a:srgbClr val="FF0000"/>
            </a:solidFill>
          </a:ln>
        </p:spPr>
        <p:txBody>
          <a:bodyPr vert="horz" wrap="square" lIns="91440" tIns="45720" rIns="91440" bIns="45720" rtlCol="0" anchor="t" anchorCtr="0">
            <a:normAutofit fontScale="55000" lnSpcReduction="20000"/>
          </a:bodyPr>
          <a:lstStyle/>
          <a:p>
            <a:pPr marL="0">
              <a:buFont typeface="Arial"/>
              <a:buNone/>
            </a:pPr>
            <a:endParaRPr lang="en-US" sz="2800" dirty="0"/>
          </a:p>
        </p:txBody>
      </p:sp>
      <p:graphicFrame>
        <p:nvGraphicFramePr>
          <p:cNvPr id="3" name="Group 116">
            <a:extLst>
              <a:ext uri="{FF2B5EF4-FFF2-40B4-BE49-F238E27FC236}">
                <a16:creationId xmlns:a16="http://schemas.microsoft.com/office/drawing/2014/main" id="{7CA4F79A-412C-966E-D930-C0E2F5830670}"/>
              </a:ext>
            </a:extLst>
          </p:cNvPr>
          <p:cNvGraphicFramePr>
            <a:graphicFrameLocks noGrp="1"/>
          </p:cNvGraphicFramePr>
          <p:nvPr>
            <p:extLst>
              <p:ext uri="{D42A27DB-BD31-4B8C-83A1-F6EECF244321}">
                <p14:modId xmlns:p14="http://schemas.microsoft.com/office/powerpoint/2010/main" val="1433775137"/>
              </p:ext>
            </p:extLst>
          </p:nvPr>
        </p:nvGraphicFramePr>
        <p:xfrm>
          <a:off x="3398124" y="2489709"/>
          <a:ext cx="5627688" cy="457200"/>
        </p:xfrm>
        <a:graphic>
          <a:graphicData uri="http://schemas.openxmlformats.org/drawingml/2006/table">
            <a:tbl>
              <a:tblPr/>
              <a:tblGrid>
                <a:gridCol w="468313">
                  <a:extLst>
                    <a:ext uri="{9D8B030D-6E8A-4147-A177-3AD203B41FA5}">
                      <a16:colId xmlns:a16="http://schemas.microsoft.com/office/drawing/2014/main" val="20000"/>
                    </a:ext>
                  </a:extLst>
                </a:gridCol>
                <a:gridCol w="469900">
                  <a:extLst>
                    <a:ext uri="{9D8B030D-6E8A-4147-A177-3AD203B41FA5}">
                      <a16:colId xmlns:a16="http://schemas.microsoft.com/office/drawing/2014/main" val="20001"/>
                    </a:ext>
                  </a:extLst>
                </a:gridCol>
                <a:gridCol w="468312">
                  <a:extLst>
                    <a:ext uri="{9D8B030D-6E8A-4147-A177-3AD203B41FA5}">
                      <a16:colId xmlns:a16="http://schemas.microsoft.com/office/drawing/2014/main" val="20002"/>
                    </a:ext>
                  </a:extLst>
                </a:gridCol>
                <a:gridCol w="469900">
                  <a:extLst>
                    <a:ext uri="{9D8B030D-6E8A-4147-A177-3AD203B41FA5}">
                      <a16:colId xmlns:a16="http://schemas.microsoft.com/office/drawing/2014/main" val="20003"/>
                    </a:ext>
                  </a:extLst>
                </a:gridCol>
                <a:gridCol w="468313">
                  <a:extLst>
                    <a:ext uri="{9D8B030D-6E8A-4147-A177-3AD203B41FA5}">
                      <a16:colId xmlns:a16="http://schemas.microsoft.com/office/drawing/2014/main" val="20004"/>
                    </a:ext>
                  </a:extLst>
                </a:gridCol>
                <a:gridCol w="468312">
                  <a:extLst>
                    <a:ext uri="{9D8B030D-6E8A-4147-A177-3AD203B41FA5}">
                      <a16:colId xmlns:a16="http://schemas.microsoft.com/office/drawing/2014/main" val="20005"/>
                    </a:ext>
                  </a:extLst>
                </a:gridCol>
                <a:gridCol w="469900">
                  <a:extLst>
                    <a:ext uri="{9D8B030D-6E8A-4147-A177-3AD203B41FA5}">
                      <a16:colId xmlns:a16="http://schemas.microsoft.com/office/drawing/2014/main" val="20006"/>
                    </a:ext>
                  </a:extLst>
                </a:gridCol>
                <a:gridCol w="468313">
                  <a:extLst>
                    <a:ext uri="{9D8B030D-6E8A-4147-A177-3AD203B41FA5}">
                      <a16:colId xmlns:a16="http://schemas.microsoft.com/office/drawing/2014/main" val="20007"/>
                    </a:ext>
                  </a:extLst>
                </a:gridCol>
                <a:gridCol w="468312">
                  <a:extLst>
                    <a:ext uri="{9D8B030D-6E8A-4147-A177-3AD203B41FA5}">
                      <a16:colId xmlns:a16="http://schemas.microsoft.com/office/drawing/2014/main" val="20008"/>
                    </a:ext>
                  </a:extLst>
                </a:gridCol>
                <a:gridCol w="469900">
                  <a:extLst>
                    <a:ext uri="{9D8B030D-6E8A-4147-A177-3AD203B41FA5}">
                      <a16:colId xmlns:a16="http://schemas.microsoft.com/office/drawing/2014/main" val="20009"/>
                    </a:ext>
                  </a:extLst>
                </a:gridCol>
                <a:gridCol w="468313">
                  <a:extLst>
                    <a:ext uri="{9D8B030D-6E8A-4147-A177-3AD203B41FA5}">
                      <a16:colId xmlns:a16="http://schemas.microsoft.com/office/drawing/2014/main" val="20010"/>
                    </a:ext>
                  </a:extLst>
                </a:gridCol>
                <a:gridCol w="469900">
                  <a:extLst>
                    <a:ext uri="{9D8B030D-6E8A-4147-A177-3AD203B41FA5}">
                      <a16:colId xmlns:a16="http://schemas.microsoft.com/office/drawing/2014/main" val="20011"/>
                    </a:ext>
                  </a:extLst>
                </a:gridCol>
              </a:tblGrid>
              <a:tr h="457200">
                <a:tc>
                  <a:txBody>
                    <a:bodyPr/>
                    <a:lstStyle/>
                    <a:p>
                      <a:r>
                        <a:rPr lang="en-US" dirty="0"/>
                        <a:t>V</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en-US" dirty="0"/>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en-US" dirty="0"/>
                        <a:t>J</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en-US" dirty="0"/>
                        <a:t>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en-US" dirty="0"/>
                        <a:t>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en-US" dirty="0"/>
                        <a: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en-US" dirty="0"/>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en-US" dirty="0"/>
                        <a:t>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en-US" dirty="0"/>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en-US" dirty="0"/>
                        <a: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en-US" dirty="0"/>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en-US" dirty="0"/>
                        <a:t>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850459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solidFill>
                  <a:schemeClr val="tx1"/>
                </a:solidFill>
              </a:rPr>
              <a:t>How would you </a:t>
            </a:r>
            <a:r>
              <a:rPr lang="en-US" i="1" u="sng" dirty="0"/>
              <a:t>attack</a:t>
            </a:r>
            <a:r>
              <a:rPr lang="en-US" dirty="0">
                <a:solidFill>
                  <a:schemeClr val="tx1"/>
                </a:solidFill>
              </a:rPr>
              <a:t> messages encrypted with a substitution cipher?</a:t>
            </a:r>
          </a:p>
        </p:txBody>
      </p:sp>
      <p:sp>
        <p:nvSpPr>
          <p:cNvPr id="4" name="Slide Number Placeholder 3"/>
          <p:cNvSpPr>
            <a:spLocks noGrp="1"/>
          </p:cNvSpPr>
          <p:nvPr>
            <p:ph type="sldNum" sz="quarter" idx="12"/>
          </p:nvPr>
        </p:nvSpPr>
        <p:spPr/>
        <p:txBody>
          <a:bodyPr/>
          <a:lstStyle/>
          <a:p>
            <a:fld id="{B747839D-A323-47F3-909F-548499399628}" type="slidenum">
              <a:rPr lang="en-US" smtClean="0"/>
              <a:t>38</a:t>
            </a:fld>
            <a:endParaRPr lang="en-US"/>
          </a:p>
        </p:txBody>
      </p:sp>
    </p:spTree>
    <p:extLst>
      <p:ext uri="{BB962C8B-B14F-4D97-AF65-F5344CB8AC3E}">
        <p14:creationId xmlns:p14="http://schemas.microsoft.com/office/powerpoint/2010/main" val="18394829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Attacking Substitution Ciphers</a:t>
            </a:r>
          </a:p>
        </p:txBody>
      </p:sp>
      <p:sp>
        <p:nvSpPr>
          <p:cNvPr id="4" name="Slide Number Placeholder 3"/>
          <p:cNvSpPr>
            <a:spLocks noGrp="1"/>
          </p:cNvSpPr>
          <p:nvPr>
            <p:ph type="sldNum" sz="quarter" idx="12"/>
          </p:nvPr>
        </p:nvSpPr>
        <p:spPr/>
        <p:txBody>
          <a:bodyPr/>
          <a:lstStyle/>
          <a:p>
            <a:fld id="{B747839D-A323-47F3-909F-548499399628}" type="slidenum">
              <a:rPr lang="en-US" smtClean="0"/>
              <a:t>39</a:t>
            </a:fld>
            <a:endParaRPr lang="en-US"/>
          </a:p>
        </p:txBody>
      </p:sp>
      <p:pic>
        <p:nvPicPr>
          <p:cNvPr id="5" name="Picture 4" descr="600px-English_letter_frequency_(alphabetic).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1676400"/>
            <a:ext cx="5412204" cy="4329763"/>
          </a:xfrm>
          <a:prstGeom prst="rect">
            <a:avLst/>
          </a:prstGeom>
        </p:spPr>
      </p:pic>
      <p:sp>
        <p:nvSpPr>
          <p:cNvPr id="6" name="Folded Corner 5"/>
          <p:cNvSpPr/>
          <p:nvPr/>
        </p:nvSpPr>
        <p:spPr>
          <a:xfrm>
            <a:off x="381000" y="3827497"/>
            <a:ext cx="2362200" cy="1828800"/>
          </a:xfrm>
          <a:prstGeom prst="foldedCorner">
            <a:avLst/>
          </a:prstGeom>
          <a:solidFill>
            <a:schemeClr val="accent5"/>
          </a:solidFill>
          <a:ln w="28575" cap="rnd" cmpd="sng">
            <a:noFill/>
            <a:prstDash val="solid"/>
            <a:miter lim="800000"/>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lIns="0" tIns="91440" rIns="0" bIns="0" rtlCol="0" anchor="ctr" anchorCtr="1">
            <a:noAutofit/>
          </a:bodyPr>
          <a:lstStyle/>
          <a:p>
            <a:pPr algn="ctr"/>
            <a:r>
              <a:rPr lang="en-US" sz="3200" dirty="0">
                <a:solidFill>
                  <a:schemeClr val="bg1"/>
                </a:solidFill>
              </a:rPr>
              <a:t>Trick 2:</a:t>
            </a:r>
          </a:p>
          <a:p>
            <a:pPr algn="ctr"/>
            <a:r>
              <a:rPr lang="en-US" sz="3200" i="1" u="sng" dirty="0">
                <a:solidFill>
                  <a:schemeClr val="bg1"/>
                </a:solidFill>
              </a:rPr>
              <a:t>Letter Frequency</a:t>
            </a:r>
          </a:p>
        </p:txBody>
      </p:sp>
      <p:sp>
        <p:nvSpPr>
          <p:cNvPr id="7" name="TextBox 6"/>
          <p:cNvSpPr txBox="1"/>
          <p:nvPr/>
        </p:nvSpPr>
        <p:spPr>
          <a:xfrm>
            <a:off x="5017752" y="1968367"/>
            <a:ext cx="3680495" cy="861774"/>
          </a:xfrm>
          <a:prstGeom prst="rect">
            <a:avLst/>
          </a:prstGeom>
          <a:noFill/>
        </p:spPr>
        <p:txBody>
          <a:bodyPr wrap="none" lIns="0" tIns="0" rIns="0" bIns="0" rtlCol="0" anchor="t" anchorCtr="0">
            <a:spAutoFit/>
          </a:bodyPr>
          <a:lstStyle/>
          <a:p>
            <a:r>
              <a:rPr lang="en-US" sz="2800" dirty="0"/>
              <a:t>Most common: </a:t>
            </a:r>
            <a:r>
              <a:rPr lang="en-US" sz="2800" dirty="0" err="1"/>
              <a:t>e,t,a,o,i,n</a:t>
            </a:r>
            <a:br>
              <a:rPr lang="en-US" sz="2800" dirty="0"/>
            </a:br>
            <a:r>
              <a:rPr lang="en-US" sz="2800" dirty="0"/>
              <a:t>Least common: </a:t>
            </a:r>
            <a:r>
              <a:rPr lang="en-US" sz="2800" dirty="0" err="1"/>
              <a:t>j,x,q,z</a:t>
            </a:r>
            <a:endParaRPr lang="en-US" sz="2800" dirty="0"/>
          </a:p>
        </p:txBody>
      </p:sp>
      <p:sp>
        <p:nvSpPr>
          <p:cNvPr id="10" name="Folded Corner 9"/>
          <p:cNvSpPr/>
          <p:nvPr/>
        </p:nvSpPr>
        <p:spPr>
          <a:xfrm>
            <a:off x="381000" y="1648831"/>
            <a:ext cx="2362200" cy="1828800"/>
          </a:xfrm>
          <a:prstGeom prst="foldedCorner">
            <a:avLst/>
          </a:prstGeom>
          <a:solidFill>
            <a:schemeClr val="accent5"/>
          </a:solidFill>
          <a:ln w="28575" cap="rnd" cmpd="sng">
            <a:noFill/>
            <a:prstDash val="solid"/>
            <a:miter lim="800000"/>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lIns="0" tIns="91440" rIns="0" bIns="0" rtlCol="0" anchor="ctr" anchorCtr="1">
            <a:noAutofit/>
          </a:bodyPr>
          <a:lstStyle/>
          <a:p>
            <a:pPr algn="ctr"/>
            <a:r>
              <a:rPr lang="en-US" sz="3200" dirty="0">
                <a:solidFill>
                  <a:schemeClr val="bg1"/>
                </a:solidFill>
              </a:rPr>
              <a:t>Trick 1:</a:t>
            </a:r>
          </a:p>
          <a:p>
            <a:pPr algn="ctr"/>
            <a:r>
              <a:rPr lang="en-US" sz="3200" i="1" u="sng" dirty="0">
                <a:solidFill>
                  <a:schemeClr val="bg1"/>
                </a:solidFill>
              </a:rPr>
              <a:t>Word Frequency</a:t>
            </a:r>
          </a:p>
        </p:txBody>
      </p:sp>
      <p:pic>
        <p:nvPicPr>
          <p:cNvPr id="3" name="Picture 2">
            <a:extLst>
              <a:ext uri="{FF2B5EF4-FFF2-40B4-BE49-F238E27FC236}">
                <a16:creationId xmlns:a16="http://schemas.microsoft.com/office/drawing/2014/main" id="{0915AEDD-C9F9-4BE8-8F2D-0C10DAD57D27}"/>
              </a:ext>
            </a:extLst>
          </p:cNvPr>
          <p:cNvPicPr>
            <a:picLocks noChangeAspect="1"/>
          </p:cNvPicPr>
          <p:nvPr/>
        </p:nvPicPr>
        <p:blipFill>
          <a:blip r:embed="rId4"/>
          <a:stretch>
            <a:fillRect/>
          </a:stretch>
        </p:blipFill>
        <p:spPr>
          <a:xfrm>
            <a:off x="152400" y="1830148"/>
            <a:ext cx="8991600" cy="1780763"/>
          </a:xfrm>
          <a:prstGeom prst="rect">
            <a:avLst/>
          </a:prstGeom>
        </p:spPr>
      </p:pic>
      <p:pic>
        <p:nvPicPr>
          <p:cNvPr id="8" name="Picture 7">
            <a:extLst>
              <a:ext uri="{FF2B5EF4-FFF2-40B4-BE49-F238E27FC236}">
                <a16:creationId xmlns:a16="http://schemas.microsoft.com/office/drawing/2014/main" id="{D0908FA9-516E-4651-A165-DDB4DC36E1B3}"/>
              </a:ext>
            </a:extLst>
          </p:cNvPr>
          <p:cNvPicPr>
            <a:picLocks noChangeAspect="1"/>
          </p:cNvPicPr>
          <p:nvPr/>
        </p:nvPicPr>
        <p:blipFill>
          <a:blip r:embed="rId5"/>
          <a:stretch>
            <a:fillRect/>
          </a:stretch>
        </p:blipFill>
        <p:spPr>
          <a:xfrm>
            <a:off x="-7549" y="3964343"/>
            <a:ext cx="9151550" cy="1463257"/>
          </a:xfrm>
          <a:prstGeom prst="rect">
            <a:avLst/>
          </a:prstGeom>
        </p:spPr>
      </p:pic>
    </p:spTree>
    <p:extLst>
      <p:ext uri="{BB962C8B-B14F-4D97-AF65-F5344CB8AC3E}">
        <p14:creationId xmlns:p14="http://schemas.microsoft.com/office/powerpoint/2010/main" val="104219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US" sz="3200" dirty="0"/>
              <a:t>Goal: Protect Alice’s Communications with Bob</a:t>
            </a:r>
          </a:p>
        </p:txBody>
      </p:sp>
      <p:pic>
        <p:nvPicPr>
          <p:cNvPr id="9" name="Picture 8">
            <a:extLst>
              <a:ext uri="{FF2B5EF4-FFF2-40B4-BE49-F238E27FC236}">
                <a16:creationId xmlns:a16="http://schemas.microsoft.com/office/drawing/2014/main" id="{C190AFD6-9B8D-4198-ABA9-C6273BA66EB8}"/>
              </a:ext>
            </a:extLst>
          </p:cNvPr>
          <p:cNvPicPr>
            <a:picLocks noChangeAspect="1"/>
          </p:cNvPicPr>
          <p:nvPr/>
        </p:nvPicPr>
        <p:blipFill>
          <a:blip r:embed="rId3"/>
          <a:stretch>
            <a:fillRect/>
          </a:stretch>
        </p:blipFill>
        <p:spPr>
          <a:xfrm>
            <a:off x="8156009" y="3200159"/>
            <a:ext cx="661157" cy="755608"/>
          </a:xfrm>
          <a:prstGeom prst="rect">
            <a:avLst/>
          </a:prstGeom>
        </p:spPr>
      </p:pic>
      <p:cxnSp>
        <p:nvCxnSpPr>
          <p:cNvPr id="11" name="直接箭头连接符 35">
            <a:extLst>
              <a:ext uri="{FF2B5EF4-FFF2-40B4-BE49-F238E27FC236}">
                <a16:creationId xmlns:a16="http://schemas.microsoft.com/office/drawing/2014/main" id="{09EB807E-0CFE-41A9-A034-9E7C7B4F91C2}"/>
              </a:ext>
            </a:extLst>
          </p:cNvPr>
          <p:cNvCxnSpPr>
            <a:cxnSpLocks/>
          </p:cNvCxnSpPr>
          <p:nvPr/>
        </p:nvCxnSpPr>
        <p:spPr>
          <a:xfrm flipH="1">
            <a:off x="915499" y="3523726"/>
            <a:ext cx="1227013"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35">
            <a:extLst>
              <a:ext uri="{FF2B5EF4-FFF2-40B4-BE49-F238E27FC236}">
                <a16:creationId xmlns:a16="http://schemas.microsoft.com/office/drawing/2014/main" id="{AD023706-794E-4D2A-928B-40DB1370DFB9}"/>
              </a:ext>
            </a:extLst>
          </p:cNvPr>
          <p:cNvCxnSpPr>
            <a:cxnSpLocks/>
          </p:cNvCxnSpPr>
          <p:nvPr/>
        </p:nvCxnSpPr>
        <p:spPr>
          <a:xfrm flipH="1">
            <a:off x="3928653" y="3544609"/>
            <a:ext cx="1216831"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F47B3EA-2EF4-4B6B-B585-288606C2D6EA}"/>
              </a:ext>
            </a:extLst>
          </p:cNvPr>
          <p:cNvSpPr/>
          <p:nvPr/>
        </p:nvSpPr>
        <p:spPr>
          <a:xfrm>
            <a:off x="5226582" y="4620037"/>
            <a:ext cx="184731" cy="307777"/>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1400" b="0" i="1" u="none" strike="noStrike" kern="1200" cap="none" spc="0" normalizeH="0" baseline="0" noProof="0" dirty="0">
              <a:ln>
                <a:noFill/>
              </a:ln>
              <a:solidFill>
                <a:srgbClr val="FFFFFF"/>
              </a:solidFill>
              <a:effectLst/>
              <a:uLnTx/>
              <a:uFillTx/>
              <a:latin typeface="Constantia"/>
              <a:ea typeface="华文楷体" panose="02010600040101010101" pitchFamily="2" charset="-122"/>
              <a:cs typeface="Constantia"/>
            </a:endParaRPr>
          </a:p>
        </p:txBody>
      </p:sp>
      <p:sp>
        <p:nvSpPr>
          <p:cNvPr id="29" name="TextBox 28">
            <a:extLst>
              <a:ext uri="{FF2B5EF4-FFF2-40B4-BE49-F238E27FC236}">
                <a16:creationId xmlns:a16="http://schemas.microsoft.com/office/drawing/2014/main" id="{A26AE678-A3B5-4895-A79F-7DF0524D1E6C}"/>
              </a:ext>
            </a:extLst>
          </p:cNvPr>
          <p:cNvSpPr txBox="1"/>
          <p:nvPr/>
        </p:nvSpPr>
        <p:spPr>
          <a:xfrm>
            <a:off x="123555" y="4128310"/>
            <a:ext cx="74254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cs typeface="+mn-cs"/>
              </a:rPr>
              <a:t>Alice</a:t>
            </a:r>
            <a:endParaRPr kumimoji="0" lang="zh-CN" altLang="en-US" sz="1800" b="0" i="0" u="none" strike="noStrike" kern="120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cs typeface="+mn-cs"/>
            </a:endParaRPr>
          </a:p>
        </p:txBody>
      </p:sp>
      <p:sp>
        <p:nvSpPr>
          <p:cNvPr id="32" name="TextBox 31">
            <a:extLst>
              <a:ext uri="{FF2B5EF4-FFF2-40B4-BE49-F238E27FC236}">
                <a16:creationId xmlns:a16="http://schemas.microsoft.com/office/drawing/2014/main" id="{3C9C2134-A97A-43DE-B567-F02D93829BDC}"/>
              </a:ext>
            </a:extLst>
          </p:cNvPr>
          <p:cNvSpPr txBox="1"/>
          <p:nvPr/>
        </p:nvSpPr>
        <p:spPr>
          <a:xfrm>
            <a:off x="983449" y="2313788"/>
            <a:ext cx="1084965" cy="369332"/>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nstantia" panose="02030602050306030303" pitchFamily="18" charset="0"/>
                <a:ea typeface="黑体" panose="02010609060101010101" pitchFamily="49" charset="-122"/>
                <a:cs typeface="+mn-cs"/>
              </a:rPr>
              <a:t>plaintext</a:t>
            </a:r>
            <a:endParaRPr kumimoji="0" lang="zh-CN" altLang="en-US" sz="1800" b="0" i="0" u="none" strike="noStrike" kern="1200" cap="none" spc="0" normalizeH="0" baseline="0" noProof="0" dirty="0">
              <a:ln>
                <a:noFill/>
              </a:ln>
              <a:solidFill>
                <a:srgbClr val="000000"/>
              </a:solidFill>
              <a:effectLst/>
              <a:uLnTx/>
              <a:uFillTx/>
              <a:latin typeface="Constantia" panose="02030602050306030303" pitchFamily="18" charset="0"/>
              <a:ea typeface="黑体" panose="02010609060101010101" pitchFamily="49" charset="-122"/>
              <a:cs typeface="+mn-cs"/>
            </a:endParaRPr>
          </a:p>
        </p:txBody>
      </p:sp>
      <p:sp>
        <p:nvSpPr>
          <p:cNvPr id="33" name="TextBox 32">
            <a:extLst>
              <a:ext uri="{FF2B5EF4-FFF2-40B4-BE49-F238E27FC236}">
                <a16:creationId xmlns:a16="http://schemas.microsoft.com/office/drawing/2014/main" id="{7318DDE4-2FF5-467B-BEC4-8C4BC69A1DBD}"/>
              </a:ext>
            </a:extLst>
          </p:cNvPr>
          <p:cNvSpPr txBox="1"/>
          <p:nvPr/>
        </p:nvSpPr>
        <p:spPr>
          <a:xfrm>
            <a:off x="2273132" y="3224020"/>
            <a:ext cx="1536868" cy="707886"/>
          </a:xfrm>
          <a:prstGeom prst="rect">
            <a:avLst/>
          </a:prstGeom>
          <a:noFill/>
          <a:ln w="19050">
            <a:solidFill>
              <a:srgbClr val="3366FF"/>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Constantia" panose="02030602050306030303" pitchFamily="18" charset="0"/>
                <a:ea typeface="黑体" panose="02010609060101010101" pitchFamily="49" charset="-122"/>
                <a:cs typeface="+mn-cs"/>
              </a:rPr>
              <a:t>Encryption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Constantia" panose="02030602050306030303" pitchFamily="18" charset="0"/>
                <a:ea typeface="黑体" panose="02010609060101010101" pitchFamily="49" charset="-122"/>
                <a:cs typeface="+mn-cs"/>
              </a:rPr>
              <a:t>Algorithm</a:t>
            </a:r>
          </a:p>
        </p:txBody>
      </p:sp>
      <p:sp>
        <p:nvSpPr>
          <p:cNvPr id="38" name="TextBox 37">
            <a:extLst>
              <a:ext uri="{FF2B5EF4-FFF2-40B4-BE49-F238E27FC236}">
                <a16:creationId xmlns:a16="http://schemas.microsoft.com/office/drawing/2014/main" id="{4BC5528A-DA09-48BA-915A-611D86E20C4D}"/>
              </a:ext>
            </a:extLst>
          </p:cNvPr>
          <p:cNvSpPr txBox="1"/>
          <p:nvPr/>
        </p:nvSpPr>
        <p:spPr>
          <a:xfrm>
            <a:off x="4077202" y="4576309"/>
            <a:ext cx="1248705" cy="369332"/>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nstantia" panose="02030602050306030303" pitchFamily="18" charset="0"/>
                <a:ea typeface="黑体" panose="02010609060101010101" pitchFamily="49" charset="-122"/>
                <a:cs typeface="+mn-cs"/>
              </a:rPr>
              <a:t>ciphertext</a:t>
            </a:r>
            <a:endParaRPr kumimoji="0" lang="zh-CN" altLang="en-US" sz="1800" b="0" i="0" u="none" strike="noStrike" kern="1200" cap="none" spc="0" normalizeH="0" baseline="0" noProof="0" dirty="0">
              <a:ln>
                <a:noFill/>
              </a:ln>
              <a:solidFill>
                <a:srgbClr val="000000"/>
              </a:solidFill>
              <a:effectLst/>
              <a:uLnTx/>
              <a:uFillTx/>
              <a:latin typeface="Constantia" panose="02030602050306030303" pitchFamily="18" charset="0"/>
              <a:ea typeface="黑体" panose="02010609060101010101" pitchFamily="49" charset="-122"/>
              <a:cs typeface="+mn-cs"/>
            </a:endParaRPr>
          </a:p>
        </p:txBody>
      </p:sp>
      <p:sp>
        <p:nvSpPr>
          <p:cNvPr id="39" name="TextBox 38">
            <a:extLst>
              <a:ext uri="{FF2B5EF4-FFF2-40B4-BE49-F238E27FC236}">
                <a16:creationId xmlns:a16="http://schemas.microsoft.com/office/drawing/2014/main" id="{EA857D84-03A8-4704-8AD4-9887F631D862}"/>
              </a:ext>
            </a:extLst>
          </p:cNvPr>
          <p:cNvSpPr txBox="1"/>
          <p:nvPr/>
        </p:nvSpPr>
        <p:spPr>
          <a:xfrm>
            <a:off x="5283836" y="3224020"/>
            <a:ext cx="1536868" cy="707886"/>
          </a:xfrm>
          <a:prstGeom prst="rect">
            <a:avLst/>
          </a:prstGeom>
          <a:noFill/>
          <a:ln w="19050">
            <a:solidFill>
              <a:srgbClr val="3366FF"/>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Constantia" panose="02030602050306030303" pitchFamily="18" charset="0"/>
                <a:ea typeface="黑体" panose="02010609060101010101" pitchFamily="49" charset="-122"/>
                <a:cs typeface="+mn-cs"/>
              </a:rPr>
              <a:t>Decryption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Constantia" panose="02030602050306030303" pitchFamily="18" charset="0"/>
                <a:ea typeface="黑体" panose="02010609060101010101" pitchFamily="49" charset="-122"/>
                <a:cs typeface="+mn-cs"/>
              </a:rPr>
              <a:t>Algorithm</a:t>
            </a:r>
          </a:p>
        </p:txBody>
      </p:sp>
      <p:cxnSp>
        <p:nvCxnSpPr>
          <p:cNvPr id="40" name="直接箭头连接符 35">
            <a:extLst>
              <a:ext uri="{FF2B5EF4-FFF2-40B4-BE49-F238E27FC236}">
                <a16:creationId xmlns:a16="http://schemas.microsoft.com/office/drawing/2014/main" id="{F0D11302-2DBF-4420-A3BC-B834C9A92930}"/>
              </a:ext>
            </a:extLst>
          </p:cNvPr>
          <p:cNvCxnSpPr>
            <a:cxnSpLocks/>
          </p:cNvCxnSpPr>
          <p:nvPr/>
        </p:nvCxnSpPr>
        <p:spPr>
          <a:xfrm flipH="1">
            <a:off x="6913778" y="3544609"/>
            <a:ext cx="1216831"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AF1813C-13F7-4C5E-B45E-4C583F64B696}"/>
              </a:ext>
            </a:extLst>
          </p:cNvPr>
          <p:cNvSpPr txBox="1"/>
          <p:nvPr/>
        </p:nvSpPr>
        <p:spPr>
          <a:xfrm>
            <a:off x="6999800" y="2156051"/>
            <a:ext cx="1084965" cy="369332"/>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nstantia" panose="02030602050306030303" pitchFamily="18" charset="0"/>
                <a:ea typeface="黑体" panose="02010609060101010101" pitchFamily="49" charset="-122"/>
                <a:cs typeface="+mn-cs"/>
              </a:rPr>
              <a:t>plaintext</a:t>
            </a:r>
            <a:endParaRPr kumimoji="0" lang="zh-CN" altLang="en-US" sz="1800" b="0" i="0" u="none" strike="noStrike" kern="1200" cap="none" spc="0" normalizeH="0" baseline="0" noProof="0" dirty="0">
              <a:ln>
                <a:noFill/>
              </a:ln>
              <a:solidFill>
                <a:srgbClr val="000000"/>
              </a:solidFill>
              <a:effectLst/>
              <a:uLnTx/>
              <a:uFillTx/>
              <a:latin typeface="Constantia" panose="02030602050306030303" pitchFamily="18" charset="0"/>
              <a:ea typeface="黑体" panose="02010609060101010101" pitchFamily="49" charset="-122"/>
              <a:cs typeface="+mn-cs"/>
            </a:endParaRPr>
          </a:p>
        </p:txBody>
      </p:sp>
      <p:sp>
        <p:nvSpPr>
          <p:cNvPr id="44" name="TextBox 43">
            <a:extLst>
              <a:ext uri="{FF2B5EF4-FFF2-40B4-BE49-F238E27FC236}">
                <a16:creationId xmlns:a16="http://schemas.microsoft.com/office/drawing/2014/main" id="{98A46AB6-3268-4FAF-921A-BB7D8A1E2485}"/>
              </a:ext>
            </a:extLst>
          </p:cNvPr>
          <p:cNvSpPr txBox="1"/>
          <p:nvPr/>
        </p:nvSpPr>
        <p:spPr>
          <a:xfrm>
            <a:off x="8195131" y="4104559"/>
            <a:ext cx="60312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cs typeface="+mn-cs"/>
              </a:rPr>
              <a:t>Bob</a:t>
            </a:r>
            <a:endParaRPr kumimoji="0" lang="zh-CN" altLang="en-US" sz="1800" b="0" i="0" u="none" strike="noStrike" kern="120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cs typeface="+mn-cs"/>
            </a:endParaRPr>
          </a:p>
        </p:txBody>
      </p:sp>
      <p:sp>
        <p:nvSpPr>
          <p:cNvPr id="45" name="下箭头 36">
            <a:extLst>
              <a:ext uri="{FF2B5EF4-FFF2-40B4-BE49-F238E27FC236}">
                <a16:creationId xmlns:a16="http://schemas.microsoft.com/office/drawing/2014/main" id="{4B31588B-47BF-4A55-8DA3-166BF3D42818}"/>
              </a:ext>
            </a:extLst>
          </p:cNvPr>
          <p:cNvSpPr>
            <a:spLocks noChangeArrowheads="1"/>
          </p:cNvSpPr>
          <p:nvPr/>
        </p:nvSpPr>
        <p:spPr bwMode="auto">
          <a:xfrm>
            <a:off x="2924658" y="4158811"/>
            <a:ext cx="233814" cy="834997"/>
          </a:xfrm>
          <a:prstGeom prst="downArrow">
            <a:avLst>
              <a:gd name="adj1" fmla="val 50000"/>
              <a:gd name="adj2" fmla="val 50000"/>
            </a:avLst>
          </a:prstGeom>
          <a:solidFill>
            <a:schemeClr val="tx2">
              <a:lumMod val="40000"/>
              <a:lumOff val="60000"/>
            </a:schemeClr>
          </a:solidFill>
          <a:ln w="9525" algn="ctr">
            <a:solidFill>
              <a:srgbClr val="000000"/>
            </a:solidFill>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6" name="TextBox 45">
            <a:extLst>
              <a:ext uri="{FF2B5EF4-FFF2-40B4-BE49-F238E27FC236}">
                <a16:creationId xmlns:a16="http://schemas.microsoft.com/office/drawing/2014/main" id="{4270426E-3867-48AD-85AD-D2003E35EE6D}"/>
              </a:ext>
            </a:extLst>
          </p:cNvPr>
          <p:cNvSpPr txBox="1"/>
          <p:nvPr/>
        </p:nvSpPr>
        <p:spPr>
          <a:xfrm>
            <a:off x="2273131" y="5173773"/>
            <a:ext cx="6108869" cy="400110"/>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Constantia" panose="02030602050306030303" pitchFamily="18" charset="0"/>
                <a:ea typeface="黑体" panose="02010609060101010101" pitchFamily="49" charset="-122"/>
                <a:cs typeface="+mn-cs"/>
              </a:rPr>
              <a:t>encoding a message so that its content is not obvious</a:t>
            </a:r>
            <a:endParaRPr kumimoji="0" lang="zh-CN" altLang="en-US" sz="2000" b="0" i="0" u="none" strike="noStrike" kern="1200" cap="none" spc="0" normalizeH="0" baseline="0" noProof="0" dirty="0">
              <a:ln>
                <a:noFill/>
              </a:ln>
              <a:solidFill>
                <a:srgbClr val="000000"/>
              </a:solidFill>
              <a:effectLst/>
              <a:uLnTx/>
              <a:uFillTx/>
              <a:latin typeface="Constantia" panose="02030602050306030303" pitchFamily="18" charset="0"/>
              <a:ea typeface="黑体" panose="02010609060101010101" pitchFamily="49" charset="-122"/>
              <a:cs typeface="+mn-cs"/>
            </a:endParaRPr>
          </a:p>
        </p:txBody>
      </p:sp>
      <p:sp>
        <p:nvSpPr>
          <p:cNvPr id="47" name="下箭头 36">
            <a:extLst>
              <a:ext uri="{FF2B5EF4-FFF2-40B4-BE49-F238E27FC236}">
                <a16:creationId xmlns:a16="http://schemas.microsoft.com/office/drawing/2014/main" id="{1F57BA93-41C0-42DB-9BB5-648BAAA77DEB}"/>
              </a:ext>
            </a:extLst>
          </p:cNvPr>
          <p:cNvSpPr>
            <a:spLocks noChangeArrowheads="1"/>
          </p:cNvSpPr>
          <p:nvPr/>
        </p:nvSpPr>
        <p:spPr bwMode="auto">
          <a:xfrm>
            <a:off x="6193038" y="4112805"/>
            <a:ext cx="233814" cy="1789891"/>
          </a:xfrm>
          <a:prstGeom prst="downArrow">
            <a:avLst>
              <a:gd name="adj1" fmla="val 50000"/>
              <a:gd name="adj2" fmla="val 50000"/>
            </a:avLst>
          </a:prstGeom>
          <a:solidFill>
            <a:schemeClr val="tx2">
              <a:lumMod val="40000"/>
              <a:lumOff val="60000"/>
            </a:schemeClr>
          </a:solidFill>
          <a:ln w="9525" algn="ctr">
            <a:solidFill>
              <a:srgbClr val="000000"/>
            </a:solidFill>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8" name="TextBox 47">
            <a:extLst>
              <a:ext uri="{FF2B5EF4-FFF2-40B4-BE49-F238E27FC236}">
                <a16:creationId xmlns:a16="http://schemas.microsoft.com/office/drawing/2014/main" id="{062BF599-782C-4803-8ABB-5A0B2A2DBDC2}"/>
              </a:ext>
            </a:extLst>
          </p:cNvPr>
          <p:cNvSpPr txBox="1"/>
          <p:nvPr/>
        </p:nvSpPr>
        <p:spPr>
          <a:xfrm>
            <a:off x="711835" y="6011000"/>
            <a:ext cx="6882765" cy="400110"/>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Constantia" panose="02030602050306030303" pitchFamily="18" charset="0"/>
                <a:ea typeface="黑体" panose="02010609060101010101" pitchFamily="49" charset="-122"/>
                <a:cs typeface="+mn-cs"/>
              </a:rPr>
              <a:t>transforming an encrypted message back to its original form</a:t>
            </a:r>
            <a:endParaRPr kumimoji="0" lang="zh-CN" altLang="en-US" sz="2000" b="0" i="0" u="none" strike="noStrike" kern="1200" cap="none" spc="0" normalizeH="0" baseline="0" noProof="0" dirty="0">
              <a:ln>
                <a:noFill/>
              </a:ln>
              <a:solidFill>
                <a:srgbClr val="000000"/>
              </a:solidFill>
              <a:effectLst/>
              <a:uLnTx/>
              <a:uFillTx/>
              <a:latin typeface="Constantia" panose="02030602050306030303" pitchFamily="18" charset="0"/>
              <a:ea typeface="黑体" panose="02010609060101010101" pitchFamily="49" charset="-122"/>
              <a:cs typeface="+mn-cs"/>
            </a:endParaRPr>
          </a:p>
        </p:txBody>
      </p:sp>
      <p:sp>
        <p:nvSpPr>
          <p:cNvPr id="51" name="TextBox 50">
            <a:extLst>
              <a:ext uri="{FF2B5EF4-FFF2-40B4-BE49-F238E27FC236}">
                <a16:creationId xmlns:a16="http://schemas.microsoft.com/office/drawing/2014/main" id="{03BCC27F-3D53-42A4-BC65-68E0B8EA8FA0}"/>
              </a:ext>
            </a:extLst>
          </p:cNvPr>
          <p:cNvSpPr txBox="1"/>
          <p:nvPr/>
        </p:nvSpPr>
        <p:spPr>
          <a:xfrm>
            <a:off x="983449" y="1770374"/>
            <a:ext cx="3717042" cy="400110"/>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Constantia" panose="02030602050306030303" pitchFamily="18" charset="0"/>
                <a:ea typeface="黑体" panose="02010609060101010101" pitchFamily="49" charset="-122"/>
                <a:cs typeface="+mn-cs"/>
              </a:rPr>
              <a:t>the original intelligible message</a:t>
            </a:r>
            <a:endParaRPr kumimoji="0" lang="zh-CN" altLang="en-US" sz="2000" b="0" i="0" u="none" strike="noStrike" kern="1200" cap="none" spc="0" normalizeH="0" baseline="0" noProof="0" dirty="0">
              <a:ln>
                <a:noFill/>
              </a:ln>
              <a:solidFill>
                <a:srgbClr val="000000"/>
              </a:solidFill>
              <a:effectLst/>
              <a:uLnTx/>
              <a:uFillTx/>
              <a:latin typeface="Constantia" panose="02030602050306030303" pitchFamily="18" charset="0"/>
              <a:ea typeface="黑体" panose="02010609060101010101" pitchFamily="49" charset="-122"/>
              <a:cs typeface="+mn-cs"/>
            </a:endParaRPr>
          </a:p>
        </p:txBody>
      </p:sp>
      <p:sp>
        <p:nvSpPr>
          <p:cNvPr id="52" name="TextBox 51">
            <a:extLst>
              <a:ext uri="{FF2B5EF4-FFF2-40B4-BE49-F238E27FC236}">
                <a16:creationId xmlns:a16="http://schemas.microsoft.com/office/drawing/2014/main" id="{F4298C75-A4E4-4695-921C-7794592A7BAA}"/>
              </a:ext>
            </a:extLst>
          </p:cNvPr>
          <p:cNvSpPr txBox="1"/>
          <p:nvPr/>
        </p:nvSpPr>
        <p:spPr>
          <a:xfrm>
            <a:off x="5318947" y="4563836"/>
            <a:ext cx="2978551" cy="400110"/>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Constantia" panose="02030602050306030303" pitchFamily="18" charset="0"/>
                <a:ea typeface="黑体" panose="02010609060101010101" pitchFamily="49" charset="-122"/>
                <a:cs typeface="+mn-cs"/>
              </a:rPr>
              <a:t>the encrypted message</a:t>
            </a:r>
            <a:endParaRPr kumimoji="0" lang="zh-CN" altLang="en-US" sz="2000" b="0" i="0" u="none" strike="noStrike" kern="1200" cap="none" spc="0" normalizeH="0" baseline="0" noProof="0" dirty="0">
              <a:ln>
                <a:noFill/>
              </a:ln>
              <a:solidFill>
                <a:srgbClr val="000000"/>
              </a:solidFill>
              <a:effectLst/>
              <a:uLnTx/>
              <a:uFillTx/>
              <a:latin typeface="Constantia" panose="02030602050306030303" pitchFamily="18" charset="0"/>
              <a:ea typeface="黑体" panose="02010609060101010101" pitchFamily="49" charset="-122"/>
              <a:cs typeface="+mn-cs"/>
            </a:endParaRPr>
          </a:p>
        </p:txBody>
      </p:sp>
      <p:pic>
        <p:nvPicPr>
          <p:cNvPr id="27" name="Picture 26">
            <a:extLst>
              <a:ext uri="{FF2B5EF4-FFF2-40B4-BE49-F238E27FC236}">
                <a16:creationId xmlns:a16="http://schemas.microsoft.com/office/drawing/2014/main" id="{3907EDAF-CFFA-488A-9F8C-91AAA091C084}"/>
              </a:ext>
            </a:extLst>
          </p:cNvPr>
          <p:cNvPicPr>
            <a:picLocks noChangeAspect="1"/>
          </p:cNvPicPr>
          <p:nvPr/>
        </p:nvPicPr>
        <p:blipFill>
          <a:blip r:embed="rId4"/>
          <a:stretch>
            <a:fillRect/>
          </a:stretch>
        </p:blipFill>
        <p:spPr>
          <a:xfrm>
            <a:off x="90766" y="3200159"/>
            <a:ext cx="732868" cy="746961"/>
          </a:xfrm>
          <a:prstGeom prst="rect">
            <a:avLst/>
          </a:prstGeom>
          <a:scene3d>
            <a:camera prst="orthographicFront">
              <a:rot lat="0" lon="10799999" rev="0"/>
            </a:camera>
            <a:lightRig rig="threePt" dir="t"/>
          </a:scene3d>
        </p:spPr>
      </p:pic>
      <p:pic>
        <p:nvPicPr>
          <p:cNvPr id="30" name="Picture 29" descr="http://iconbug.com/data/be/256/4a6b77ae99a98d0d3a0a68a6b5491305.png">
            <a:extLst>
              <a:ext uri="{FF2B5EF4-FFF2-40B4-BE49-F238E27FC236}">
                <a16:creationId xmlns:a16="http://schemas.microsoft.com/office/drawing/2014/main" id="{754C4EDF-6F58-42B1-B77B-23F99C025C1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67898" y="2475346"/>
            <a:ext cx="916633" cy="916633"/>
          </a:xfrm>
          <a:prstGeom prst="rect">
            <a:avLst/>
          </a:prstGeom>
          <a:noFill/>
          <a:extLst>
            <a:ext uri="{909E8E84-426E-40DD-AFC4-6F175D3DCCD1}">
              <a14:hiddenFill xmlns:a14="http://schemas.microsoft.com/office/drawing/2010/main">
                <a:solidFill>
                  <a:srgbClr val="FFFFFF"/>
                </a:solidFill>
              </a14:hiddenFill>
            </a:ext>
          </a:extLst>
        </p:spPr>
      </p:pic>
      <p:sp>
        <p:nvSpPr>
          <p:cNvPr id="31" name="Thought Bubble: Cloud 30">
            <a:extLst>
              <a:ext uri="{FF2B5EF4-FFF2-40B4-BE49-F238E27FC236}">
                <a16:creationId xmlns:a16="http://schemas.microsoft.com/office/drawing/2014/main" id="{AB0B572C-22DE-470A-A92C-21BFE580A89D}"/>
              </a:ext>
            </a:extLst>
          </p:cNvPr>
          <p:cNvSpPr/>
          <p:nvPr/>
        </p:nvSpPr>
        <p:spPr>
          <a:xfrm>
            <a:off x="5145484" y="974221"/>
            <a:ext cx="2077566" cy="947733"/>
          </a:xfrm>
          <a:prstGeom prst="cloudCallout">
            <a:avLst>
              <a:gd name="adj1" fmla="val -73362"/>
              <a:gd name="adj2" fmla="val 124032"/>
            </a:avLst>
          </a:prstGeom>
          <a:ln>
            <a:miter lim="800000"/>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Cambria"/>
                <a:ea typeface="+mn-ea"/>
                <a:cs typeface="+mn-cs"/>
              </a:rPr>
              <a:t>Oh! I cannot understand it, </a:t>
            </a:r>
            <a:r>
              <a:rPr kumimoji="0" lang="en-US" sz="1600" b="0" i="0" u="none" strike="noStrike" kern="1200" cap="none" spc="0" normalizeH="0" baseline="0" noProof="0" dirty="0" err="1">
                <a:ln>
                  <a:noFill/>
                </a:ln>
                <a:solidFill>
                  <a:srgbClr val="0000FF"/>
                </a:solidFill>
                <a:effectLst/>
                <a:uLnTx/>
                <a:uFillTx/>
                <a:latin typeface="Cambria"/>
                <a:ea typeface="+mn-ea"/>
                <a:cs typeface="+mn-cs"/>
              </a:rPr>
              <a:t>whaaaat</a:t>
            </a:r>
            <a:r>
              <a:rPr kumimoji="0" lang="en-US" sz="1600" b="0" i="0" u="none" strike="noStrike" kern="1200" cap="none" spc="0" normalizeH="0" baseline="0" noProof="0" dirty="0">
                <a:ln>
                  <a:noFill/>
                </a:ln>
                <a:solidFill>
                  <a:srgbClr val="0000FF"/>
                </a:solidFill>
                <a:effectLst/>
                <a:uLnTx/>
                <a:uFillTx/>
                <a:latin typeface="Cambria"/>
                <a:ea typeface="+mn-ea"/>
                <a:cs typeface="+mn-cs"/>
              </a:rPr>
              <a:t>?</a:t>
            </a:r>
          </a:p>
        </p:txBody>
      </p:sp>
      <p:pic>
        <p:nvPicPr>
          <p:cNvPr id="1026" name="Picture 2" descr="Image result for i love you">
            <a:extLst>
              <a:ext uri="{FF2B5EF4-FFF2-40B4-BE49-F238E27FC236}">
                <a16:creationId xmlns:a16="http://schemas.microsoft.com/office/drawing/2014/main" id="{C0ED133C-674A-455C-B23C-9A971383774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3269" t="9015" r="13543" b="18550"/>
          <a:stretch/>
        </p:blipFill>
        <p:spPr bwMode="auto">
          <a:xfrm>
            <a:off x="1097275" y="2737272"/>
            <a:ext cx="857315" cy="755929"/>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209A399D-7CF8-4FE6-9088-0E5A058EE1B0}"/>
              </a:ext>
            </a:extLst>
          </p:cNvPr>
          <p:cNvGrpSpPr/>
          <p:nvPr/>
        </p:nvGrpSpPr>
        <p:grpSpPr>
          <a:xfrm>
            <a:off x="4221249" y="3637938"/>
            <a:ext cx="945781" cy="769907"/>
            <a:chOff x="-1924630" y="3519362"/>
            <a:chExt cx="945781" cy="769907"/>
          </a:xfrm>
        </p:grpSpPr>
        <p:pic>
          <p:nvPicPr>
            <p:cNvPr id="5" name="Picture 4">
              <a:extLst>
                <a:ext uri="{FF2B5EF4-FFF2-40B4-BE49-F238E27FC236}">
                  <a16:creationId xmlns:a16="http://schemas.microsoft.com/office/drawing/2014/main" id="{C1A20EF4-15BE-460A-B302-EE655914869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24630" y="3519362"/>
              <a:ext cx="857250" cy="762000"/>
            </a:xfrm>
            <a:prstGeom prst="rect">
              <a:avLst/>
            </a:prstGeom>
          </p:spPr>
        </p:pic>
        <p:pic>
          <p:nvPicPr>
            <p:cNvPr id="3" name="Picture 2">
              <a:extLst>
                <a:ext uri="{FF2B5EF4-FFF2-40B4-BE49-F238E27FC236}">
                  <a16:creationId xmlns:a16="http://schemas.microsoft.com/office/drawing/2014/main" id="{4244CA60-4FD2-4C6E-ADD5-6B22E0380E40}"/>
                </a:ext>
              </a:extLst>
            </p:cNvPr>
            <p:cNvPicPr>
              <a:picLocks noChangeAspect="1"/>
            </p:cNvPicPr>
            <p:nvPr/>
          </p:nvPicPr>
          <p:blipFill rotWithShape="1">
            <a:blip r:embed="rId8"/>
            <a:srcRect/>
            <a:stretch/>
          </p:blipFill>
          <p:spPr>
            <a:xfrm>
              <a:off x="-1312182" y="3851174"/>
              <a:ext cx="333333" cy="438095"/>
            </a:xfrm>
            <a:prstGeom prst="rect">
              <a:avLst/>
            </a:prstGeom>
          </p:spPr>
        </p:pic>
      </p:grpSp>
      <p:pic>
        <p:nvPicPr>
          <p:cNvPr id="43" name="Picture 2" descr="Image result for i love you">
            <a:extLst>
              <a:ext uri="{FF2B5EF4-FFF2-40B4-BE49-F238E27FC236}">
                <a16:creationId xmlns:a16="http://schemas.microsoft.com/office/drawing/2014/main" id="{CF87BE2D-F508-4884-B63A-771A6D1BD9D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3269" t="9015" r="13543" b="18550"/>
          <a:stretch/>
        </p:blipFill>
        <p:spPr bwMode="auto">
          <a:xfrm>
            <a:off x="7113626" y="2698697"/>
            <a:ext cx="857315" cy="755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011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blinds(horizontal)">
                                      <p:cBhvr>
                                        <p:cTn id="13" dur="5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1"/>
                                        </p:tgtEl>
                                        <p:attrNameLst>
                                          <p:attrName>style.visibility</p:attrName>
                                        </p:attrNameLst>
                                      </p:cBhvr>
                                      <p:to>
                                        <p:strVal val="visible"/>
                                      </p:to>
                                    </p:set>
                                    <p:anim calcmode="lin" valueType="num">
                                      <p:cBhvr additive="base">
                                        <p:cTn id="18" dur="500" fill="hold"/>
                                        <p:tgtEl>
                                          <p:spTgt spid="51"/>
                                        </p:tgtEl>
                                        <p:attrNameLst>
                                          <p:attrName>ppt_x</p:attrName>
                                        </p:attrNameLst>
                                      </p:cBhvr>
                                      <p:tavLst>
                                        <p:tav tm="0">
                                          <p:val>
                                            <p:strVal val="#ppt_x"/>
                                          </p:val>
                                        </p:tav>
                                        <p:tav tm="100000">
                                          <p:val>
                                            <p:strVal val="#ppt_x"/>
                                          </p:val>
                                        </p:tav>
                                      </p:tavLst>
                                    </p:anim>
                                    <p:anim calcmode="lin" valueType="num">
                                      <p:cBhvr additive="base">
                                        <p:cTn id="19"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blinds(horizontal)">
                                      <p:cBhvr>
                                        <p:cTn id="24" dur="500"/>
                                        <p:tgtEl>
                                          <p:spTgt spid="3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fill="hold"/>
                                        <p:tgtEl>
                                          <p:spTgt spid="45"/>
                                        </p:tgtEl>
                                        <p:attrNameLst>
                                          <p:attrName>ppt_x</p:attrName>
                                        </p:attrNameLst>
                                      </p:cBhvr>
                                      <p:tavLst>
                                        <p:tav tm="0">
                                          <p:val>
                                            <p:strVal val="#ppt_x"/>
                                          </p:val>
                                        </p:tav>
                                        <p:tav tm="100000">
                                          <p:val>
                                            <p:strVal val="#ppt_x"/>
                                          </p:val>
                                        </p:tav>
                                      </p:tavLst>
                                    </p:anim>
                                    <p:anim calcmode="lin" valueType="num">
                                      <p:cBhvr additive="base">
                                        <p:cTn id="30" dur="500" fill="hold"/>
                                        <p:tgtEl>
                                          <p:spTgt spid="45"/>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anim calcmode="lin" valueType="num">
                                      <p:cBhvr additive="base">
                                        <p:cTn id="33" dur="500" fill="hold"/>
                                        <p:tgtEl>
                                          <p:spTgt spid="46"/>
                                        </p:tgtEl>
                                        <p:attrNameLst>
                                          <p:attrName>ppt_x</p:attrName>
                                        </p:attrNameLst>
                                      </p:cBhvr>
                                      <p:tavLst>
                                        <p:tav tm="0">
                                          <p:val>
                                            <p:strVal val="#ppt_x"/>
                                          </p:val>
                                        </p:tav>
                                        <p:tav tm="100000">
                                          <p:val>
                                            <p:strVal val="#ppt_x"/>
                                          </p:val>
                                        </p:tav>
                                      </p:tavLst>
                                    </p:anim>
                                    <p:anim calcmode="lin" valueType="num">
                                      <p:cBhvr additive="base">
                                        <p:cTn id="3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blinds(horizontal)">
                                      <p:cBhvr>
                                        <p:cTn id="39" dur="500"/>
                                        <p:tgtEl>
                                          <p:spTgt spid="13"/>
                                        </p:tgtEl>
                                      </p:cBhvr>
                                    </p:animEffect>
                                  </p:childTnLst>
                                </p:cTn>
                              </p:par>
                              <p:par>
                                <p:cTn id="40" presetID="3" presetClass="entr" presetSubtype="10" fill="hold"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blinds(horizontal)">
                                      <p:cBhvr>
                                        <p:cTn id="47" dur="500"/>
                                        <p:tgtEl>
                                          <p:spTgt spid="38"/>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52"/>
                                        </p:tgtEl>
                                        <p:attrNameLst>
                                          <p:attrName>style.visibility</p:attrName>
                                        </p:attrNameLst>
                                      </p:cBhvr>
                                      <p:to>
                                        <p:strVal val="visible"/>
                                      </p:to>
                                    </p:set>
                                    <p:anim calcmode="lin" valueType="num">
                                      <p:cBhvr additive="base">
                                        <p:cTn id="52" dur="500" fill="hold"/>
                                        <p:tgtEl>
                                          <p:spTgt spid="52"/>
                                        </p:tgtEl>
                                        <p:attrNameLst>
                                          <p:attrName>ppt_x</p:attrName>
                                        </p:attrNameLst>
                                      </p:cBhvr>
                                      <p:tavLst>
                                        <p:tav tm="0">
                                          <p:val>
                                            <p:strVal val="#ppt_x"/>
                                          </p:val>
                                        </p:tav>
                                        <p:tav tm="100000">
                                          <p:val>
                                            <p:strVal val="#ppt_x"/>
                                          </p:val>
                                        </p:tav>
                                      </p:tavLst>
                                    </p:anim>
                                    <p:anim calcmode="lin" valueType="num">
                                      <p:cBhvr additive="base">
                                        <p:cTn id="53"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grpId="0" nodeType="clickEffect">
                                  <p:stCondLst>
                                    <p:cond delay="0"/>
                                  </p:stCondLst>
                                  <p:childTnLst>
                                    <p:set>
                                      <p:cBhvr>
                                        <p:cTn id="57" dur="1" fill="hold">
                                          <p:stCondLst>
                                            <p:cond delay="0"/>
                                          </p:stCondLst>
                                        </p:cTn>
                                        <p:tgtEl>
                                          <p:spTgt spid="31"/>
                                        </p:tgtEl>
                                        <p:attrNameLst>
                                          <p:attrName>style.visibility</p:attrName>
                                        </p:attrNameLst>
                                      </p:cBhvr>
                                      <p:to>
                                        <p:strVal val="visible"/>
                                      </p:to>
                                    </p:set>
                                    <p:anim calcmode="lin" valueType="num">
                                      <p:cBhvr>
                                        <p:cTn id="58" dur="500" fill="hold"/>
                                        <p:tgtEl>
                                          <p:spTgt spid="31"/>
                                        </p:tgtEl>
                                        <p:attrNameLst>
                                          <p:attrName>ppt_w</p:attrName>
                                        </p:attrNameLst>
                                      </p:cBhvr>
                                      <p:tavLst>
                                        <p:tav tm="0">
                                          <p:val>
                                            <p:fltVal val="0"/>
                                          </p:val>
                                        </p:tav>
                                        <p:tav tm="100000">
                                          <p:val>
                                            <p:strVal val="#ppt_w"/>
                                          </p:val>
                                        </p:tav>
                                      </p:tavLst>
                                    </p:anim>
                                    <p:anim calcmode="lin" valueType="num">
                                      <p:cBhvr>
                                        <p:cTn id="59" dur="500" fill="hold"/>
                                        <p:tgtEl>
                                          <p:spTgt spid="31"/>
                                        </p:tgtEl>
                                        <p:attrNameLst>
                                          <p:attrName>ppt_h</p:attrName>
                                        </p:attrNameLst>
                                      </p:cBhvr>
                                      <p:tavLst>
                                        <p:tav tm="0">
                                          <p:val>
                                            <p:fltVal val="0"/>
                                          </p:val>
                                        </p:tav>
                                        <p:tav tm="100000">
                                          <p:val>
                                            <p:strVal val="#ppt_h"/>
                                          </p:val>
                                        </p:tav>
                                      </p:tavLst>
                                    </p:anim>
                                    <p:animEffect transition="in" filter="fade">
                                      <p:cBhvr>
                                        <p:cTn id="60" dur="500"/>
                                        <p:tgtEl>
                                          <p:spTgt spid="31"/>
                                        </p:tgtEl>
                                      </p:cBhvr>
                                    </p:animEffect>
                                  </p:childTnLst>
                                </p:cTn>
                              </p:par>
                              <p:par>
                                <p:cTn id="61" presetID="53" presetClass="entr" presetSubtype="16"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anim calcmode="lin" valueType="num">
                                      <p:cBhvr>
                                        <p:cTn id="63" dur="500" fill="hold"/>
                                        <p:tgtEl>
                                          <p:spTgt spid="30"/>
                                        </p:tgtEl>
                                        <p:attrNameLst>
                                          <p:attrName>ppt_w</p:attrName>
                                        </p:attrNameLst>
                                      </p:cBhvr>
                                      <p:tavLst>
                                        <p:tav tm="0">
                                          <p:val>
                                            <p:fltVal val="0"/>
                                          </p:val>
                                        </p:tav>
                                        <p:tav tm="100000">
                                          <p:val>
                                            <p:strVal val="#ppt_w"/>
                                          </p:val>
                                        </p:tav>
                                      </p:tavLst>
                                    </p:anim>
                                    <p:anim calcmode="lin" valueType="num">
                                      <p:cBhvr>
                                        <p:cTn id="64" dur="500" fill="hold"/>
                                        <p:tgtEl>
                                          <p:spTgt spid="30"/>
                                        </p:tgtEl>
                                        <p:attrNameLst>
                                          <p:attrName>ppt_h</p:attrName>
                                        </p:attrNameLst>
                                      </p:cBhvr>
                                      <p:tavLst>
                                        <p:tav tm="0">
                                          <p:val>
                                            <p:fltVal val="0"/>
                                          </p:val>
                                        </p:tav>
                                        <p:tav tm="100000">
                                          <p:val>
                                            <p:strVal val="#ppt_h"/>
                                          </p:val>
                                        </p:tav>
                                      </p:tavLst>
                                    </p:anim>
                                    <p:animEffect transition="in" filter="fade">
                                      <p:cBhvr>
                                        <p:cTn id="65" dur="500"/>
                                        <p:tgtEl>
                                          <p:spTgt spid="30"/>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47"/>
                                        </p:tgtEl>
                                        <p:attrNameLst>
                                          <p:attrName>style.visibility</p:attrName>
                                        </p:attrNameLst>
                                      </p:cBhvr>
                                      <p:to>
                                        <p:strVal val="visible"/>
                                      </p:to>
                                    </p:set>
                                    <p:anim calcmode="lin" valueType="num">
                                      <p:cBhvr additive="base">
                                        <p:cTn id="74" dur="500" fill="hold"/>
                                        <p:tgtEl>
                                          <p:spTgt spid="47"/>
                                        </p:tgtEl>
                                        <p:attrNameLst>
                                          <p:attrName>ppt_x</p:attrName>
                                        </p:attrNameLst>
                                      </p:cBhvr>
                                      <p:tavLst>
                                        <p:tav tm="0">
                                          <p:val>
                                            <p:strVal val="#ppt_x"/>
                                          </p:val>
                                        </p:tav>
                                        <p:tav tm="100000">
                                          <p:val>
                                            <p:strVal val="#ppt_x"/>
                                          </p:val>
                                        </p:tav>
                                      </p:tavLst>
                                    </p:anim>
                                    <p:anim calcmode="lin" valueType="num">
                                      <p:cBhvr additive="base">
                                        <p:cTn id="75" dur="500" fill="hold"/>
                                        <p:tgtEl>
                                          <p:spTgt spid="47"/>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48"/>
                                        </p:tgtEl>
                                        <p:attrNameLst>
                                          <p:attrName>style.visibility</p:attrName>
                                        </p:attrNameLst>
                                      </p:cBhvr>
                                      <p:to>
                                        <p:strVal val="visible"/>
                                      </p:to>
                                    </p:set>
                                    <p:anim calcmode="lin" valueType="num">
                                      <p:cBhvr additive="base">
                                        <p:cTn id="78" dur="500" fill="hold"/>
                                        <p:tgtEl>
                                          <p:spTgt spid="48"/>
                                        </p:tgtEl>
                                        <p:attrNameLst>
                                          <p:attrName>ppt_x</p:attrName>
                                        </p:attrNameLst>
                                      </p:cBhvr>
                                      <p:tavLst>
                                        <p:tav tm="0">
                                          <p:val>
                                            <p:strVal val="#ppt_x"/>
                                          </p:val>
                                        </p:tav>
                                        <p:tav tm="100000">
                                          <p:val>
                                            <p:strVal val="#ppt_x"/>
                                          </p:val>
                                        </p:tav>
                                      </p:tavLst>
                                    </p:anim>
                                    <p:anim calcmode="lin" valueType="num">
                                      <p:cBhvr additive="base">
                                        <p:cTn id="79"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blinds(horizontal)">
                                      <p:cBhvr>
                                        <p:cTn id="84" dur="500"/>
                                        <p:tgtEl>
                                          <p:spTgt spid="43"/>
                                        </p:tgtEl>
                                      </p:cBhvr>
                                    </p:animEffect>
                                  </p:childTnLst>
                                </p:cTn>
                              </p:par>
                              <p:par>
                                <p:cTn id="85" presetID="3" presetClass="entr" presetSubtype="10" fill="hold" nodeType="with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blinds(horizontal)">
                                      <p:cBhvr>
                                        <p:cTn id="87" dur="500"/>
                                        <p:tgtEl>
                                          <p:spTgt spid="40"/>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42"/>
                                        </p:tgtEl>
                                        <p:attrNameLst>
                                          <p:attrName>style.visibility</p:attrName>
                                        </p:attrNameLst>
                                      </p:cBhvr>
                                      <p:to>
                                        <p:strVal val="visible"/>
                                      </p:to>
                                    </p:set>
                                    <p:animEffect transition="in" filter="blinds(horizontal)">
                                      <p:cBhvr>
                                        <p:cTn id="9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8" grpId="0" animBg="1"/>
      <p:bldP spid="39" grpId="0" animBg="1"/>
      <p:bldP spid="42" grpId="0" animBg="1"/>
      <p:bldP spid="45" grpId="0" animBg="1"/>
      <p:bldP spid="46" grpId="0" animBg="1"/>
      <p:bldP spid="47" grpId="0" animBg="1"/>
      <p:bldP spid="48" grpId="0" animBg="1"/>
      <p:bldP spid="51" grpId="0" animBg="1"/>
      <p:bldP spid="52" grpId="0" animBg="1"/>
      <p:bldP spid="3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44"/>
            <a:ext cx="8229600" cy="802252"/>
          </a:xfrm>
        </p:spPr>
        <p:txBody>
          <a:bodyPr>
            <a:noAutofit/>
          </a:bodyPr>
          <a:lstStyle/>
          <a:p>
            <a:r>
              <a:rPr lang="en-US" sz="3600" dirty="0"/>
              <a:t>Example 1: Attacking Substitution Ciphers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47839D-A323-47F3-909F-548499399628}" type="slidenum">
              <a:rPr kumimoji="0" lang="en-US" sz="1200" b="0" i="0" u="none" strike="noStrike" kern="1200" cap="none" spc="0" normalizeH="0" baseline="0" noProof="0" smtClean="0">
                <a:ln>
                  <a:noFill/>
                </a:ln>
                <a:solidFill>
                  <a:srgbClr val="000000"/>
                </a:solidFill>
                <a:effectLst/>
                <a:uLnTx/>
                <a:uFillTx/>
                <a:latin typeface="Calibri"/>
                <a:ea typeface="+mn-ea"/>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srgbClr val="000000"/>
              </a:solidFill>
              <a:effectLst/>
              <a:uLnTx/>
              <a:uFillTx/>
              <a:latin typeface="Calibri"/>
              <a:ea typeface="+mn-ea"/>
            </a:endParaRPr>
          </a:p>
        </p:txBody>
      </p:sp>
      <p:sp>
        <p:nvSpPr>
          <p:cNvPr id="3" name="Rectangle 2">
            <a:extLst>
              <a:ext uri="{FF2B5EF4-FFF2-40B4-BE49-F238E27FC236}">
                <a16:creationId xmlns:a16="http://schemas.microsoft.com/office/drawing/2014/main" id="{976C09E5-9C2F-4D22-A16C-45507E5C8F8E}"/>
              </a:ext>
            </a:extLst>
          </p:cNvPr>
          <p:cNvSpPr/>
          <p:nvPr/>
        </p:nvSpPr>
        <p:spPr>
          <a:xfrm>
            <a:off x="1192142" y="1019269"/>
            <a:ext cx="6706708" cy="523220"/>
          </a:xfrm>
          <a:prstGeom prst="rect">
            <a:avLst/>
          </a:prstGeom>
        </p:spPr>
        <p:txBody>
          <a:bodyPr wrap="none">
            <a:spAutoFit/>
          </a:bodyPr>
          <a:lstStyle/>
          <a:p>
            <a:r>
              <a:rPr lang="en-US" sz="2800" dirty="0" err="1"/>
              <a:t>wkh</a:t>
            </a:r>
            <a:r>
              <a:rPr lang="en-US" sz="2800" dirty="0"/>
              <a:t> </a:t>
            </a:r>
            <a:r>
              <a:rPr lang="en-US" sz="2800" dirty="0" err="1"/>
              <a:t>sdvvzrug</a:t>
            </a:r>
            <a:r>
              <a:rPr lang="en-US" sz="2800" dirty="0"/>
              <a:t> lv </a:t>
            </a:r>
            <a:r>
              <a:rPr lang="en-US" sz="2800" dirty="0" err="1"/>
              <a:t>vhyhq</a:t>
            </a:r>
            <a:r>
              <a:rPr lang="en-US" sz="2800" dirty="0"/>
              <a:t> </a:t>
            </a:r>
            <a:r>
              <a:rPr lang="en-US" sz="2800" dirty="0" err="1"/>
              <a:t>grqw</a:t>
            </a:r>
            <a:r>
              <a:rPr lang="en-US" sz="2800" dirty="0"/>
              <a:t> </a:t>
            </a:r>
            <a:r>
              <a:rPr lang="en-US" sz="2800" dirty="0" err="1"/>
              <a:t>whoo</a:t>
            </a:r>
            <a:r>
              <a:rPr lang="en-US" sz="2800" dirty="0"/>
              <a:t> </a:t>
            </a:r>
            <a:r>
              <a:rPr lang="en-US" sz="2800" dirty="0" err="1"/>
              <a:t>dqbrqh</a:t>
            </a:r>
            <a:endParaRPr lang="en-US" sz="2800" dirty="0"/>
          </a:p>
        </p:txBody>
      </p:sp>
      <p:sp>
        <p:nvSpPr>
          <p:cNvPr id="8" name="Rectangle 7">
            <a:extLst>
              <a:ext uri="{FF2B5EF4-FFF2-40B4-BE49-F238E27FC236}">
                <a16:creationId xmlns:a16="http://schemas.microsoft.com/office/drawing/2014/main" id="{730B40FC-7ADD-42DD-BC4C-8B77CE23E8A4}"/>
              </a:ext>
            </a:extLst>
          </p:cNvPr>
          <p:cNvSpPr/>
          <p:nvPr/>
        </p:nvSpPr>
        <p:spPr>
          <a:xfrm>
            <a:off x="152400" y="1726862"/>
            <a:ext cx="3074111" cy="461665"/>
          </a:xfrm>
          <a:prstGeom prst="rect">
            <a:avLst/>
          </a:prstGeom>
        </p:spPr>
        <p:txBody>
          <a:bodyPr wrap="none">
            <a:spAutoFit/>
          </a:bodyPr>
          <a:lstStyle/>
          <a:p>
            <a:r>
              <a:rPr lang="en-US" sz="2400" dirty="0"/>
              <a:t>the letter frequencies:</a:t>
            </a:r>
          </a:p>
        </p:txBody>
      </p:sp>
      <p:sp>
        <p:nvSpPr>
          <p:cNvPr id="9" name="Rectangle 8">
            <a:extLst>
              <a:ext uri="{FF2B5EF4-FFF2-40B4-BE49-F238E27FC236}">
                <a16:creationId xmlns:a16="http://schemas.microsoft.com/office/drawing/2014/main" id="{E9F0EC0A-B8F0-44EF-8BC2-9A64326D22AA}"/>
              </a:ext>
            </a:extLst>
          </p:cNvPr>
          <p:cNvSpPr/>
          <p:nvPr/>
        </p:nvSpPr>
        <p:spPr>
          <a:xfrm>
            <a:off x="3302711" y="1752659"/>
            <a:ext cx="990600" cy="4154984"/>
          </a:xfrm>
          <a:prstGeom prst="rect">
            <a:avLst/>
          </a:prstGeom>
        </p:spPr>
        <p:txBody>
          <a:bodyPr wrap="square">
            <a:spAutoFit/>
          </a:bodyPr>
          <a:lstStyle/>
          <a:p>
            <a:r>
              <a:rPr lang="pt-BR" sz="2400" dirty="0"/>
              <a:t>h = 5</a:t>
            </a:r>
          </a:p>
          <a:p>
            <a:r>
              <a:rPr lang="pt-BR" sz="2400" dirty="0"/>
              <a:t>v = 4</a:t>
            </a:r>
          </a:p>
          <a:p>
            <a:r>
              <a:rPr lang="pt-BR" sz="2400" dirty="0"/>
              <a:t>q = 3</a:t>
            </a:r>
          </a:p>
          <a:p>
            <a:r>
              <a:rPr lang="pt-BR" sz="2400" dirty="0"/>
              <a:t>r = 3</a:t>
            </a:r>
          </a:p>
          <a:p>
            <a:r>
              <a:rPr lang="pt-BR" sz="2400" dirty="0"/>
              <a:t>g = 3</a:t>
            </a:r>
          </a:p>
          <a:p>
            <a:r>
              <a:rPr lang="pt-BR" sz="2400" dirty="0"/>
              <a:t>d = 2</a:t>
            </a:r>
          </a:p>
          <a:p>
            <a:r>
              <a:rPr lang="pt-BR" sz="2400" dirty="0"/>
              <a:t>b = 1</a:t>
            </a:r>
          </a:p>
          <a:p>
            <a:r>
              <a:rPr lang="pt-BR" sz="2400" dirty="0"/>
              <a:t>k = 1</a:t>
            </a:r>
          </a:p>
          <a:p>
            <a:r>
              <a:rPr lang="pt-BR" sz="2400" dirty="0"/>
              <a:t>l = 1</a:t>
            </a:r>
          </a:p>
          <a:p>
            <a:r>
              <a:rPr lang="pt-BR" sz="2400" dirty="0"/>
              <a:t>s = 1</a:t>
            </a:r>
          </a:p>
          <a:p>
            <a:r>
              <a:rPr lang="pt-BR" sz="2400" dirty="0"/>
              <a:t>y = 1</a:t>
            </a:r>
            <a:endParaRPr lang="en-US" sz="2000" dirty="0"/>
          </a:p>
        </p:txBody>
      </p:sp>
      <p:sp>
        <p:nvSpPr>
          <p:cNvPr id="11" name="TextBox 10">
            <a:extLst>
              <a:ext uri="{FF2B5EF4-FFF2-40B4-BE49-F238E27FC236}">
                <a16:creationId xmlns:a16="http://schemas.microsoft.com/office/drawing/2014/main" id="{59B22F8A-7B4E-47A4-BA9A-CFB8D91DD766}"/>
              </a:ext>
            </a:extLst>
          </p:cNvPr>
          <p:cNvSpPr txBox="1"/>
          <p:nvPr/>
        </p:nvSpPr>
        <p:spPr>
          <a:xfrm>
            <a:off x="4850691" y="1835085"/>
            <a:ext cx="2743200" cy="1828800"/>
          </a:xfrm>
          <a:prstGeom prst="rect">
            <a:avLst/>
          </a:prstGeom>
        </p:spPr>
        <p:txBody>
          <a:bodyPr vert="horz" wrap="square" lIns="91440" tIns="45720" rIns="91440" bIns="45720" rtlCol="0" anchor="t" anchorCtr="0">
            <a:normAutofit/>
          </a:bodyPr>
          <a:lstStyle/>
          <a:p>
            <a:pPr marL="0">
              <a:buFont typeface="Arial"/>
              <a:buNone/>
            </a:pPr>
            <a:r>
              <a:rPr lang="en-US" sz="2800" dirty="0"/>
              <a:t>H = e</a:t>
            </a:r>
          </a:p>
          <a:p>
            <a:pPr marL="0">
              <a:buFont typeface="Arial"/>
              <a:buNone/>
            </a:pPr>
            <a:r>
              <a:rPr lang="en-US" sz="2800" dirty="0"/>
              <a:t>The key is -3</a:t>
            </a:r>
          </a:p>
        </p:txBody>
      </p:sp>
      <p:sp>
        <p:nvSpPr>
          <p:cNvPr id="12" name="TextBox 11">
            <a:extLst>
              <a:ext uri="{FF2B5EF4-FFF2-40B4-BE49-F238E27FC236}">
                <a16:creationId xmlns:a16="http://schemas.microsoft.com/office/drawing/2014/main" id="{A0DF2459-C864-4AF4-BDDE-C2A61D29281E}"/>
              </a:ext>
            </a:extLst>
          </p:cNvPr>
          <p:cNvSpPr txBox="1"/>
          <p:nvPr/>
        </p:nvSpPr>
        <p:spPr>
          <a:xfrm>
            <a:off x="228600" y="5907643"/>
            <a:ext cx="8458200" cy="802252"/>
          </a:xfrm>
          <a:prstGeom prst="rect">
            <a:avLst/>
          </a:prstGeom>
        </p:spPr>
        <p:txBody>
          <a:bodyPr vert="horz" wrap="square" lIns="91440" tIns="45720" rIns="91440" bIns="45720" rtlCol="0" anchor="t" anchorCtr="0">
            <a:normAutofit lnSpcReduction="10000"/>
          </a:bodyPr>
          <a:lstStyle/>
          <a:p>
            <a:pPr marL="0">
              <a:buFont typeface="Arial"/>
              <a:buNone/>
            </a:pPr>
            <a:r>
              <a:rPr lang="en-US" sz="2400" dirty="0"/>
              <a:t>A B C D E F G H I  J  K L M N O P  Q R S  T U V W X Y  Z</a:t>
            </a:r>
          </a:p>
          <a:p>
            <a:pPr marL="0">
              <a:buFont typeface="Arial"/>
              <a:buNone/>
            </a:pPr>
            <a:r>
              <a:rPr lang="en-US" sz="2400" dirty="0"/>
              <a:t>X Y Z A B C D E F G H I   J  K  L M N O P Q R S  T  U V W</a:t>
            </a:r>
          </a:p>
        </p:txBody>
      </p:sp>
      <p:sp>
        <p:nvSpPr>
          <p:cNvPr id="13" name="TextBox 12">
            <a:extLst>
              <a:ext uri="{FF2B5EF4-FFF2-40B4-BE49-F238E27FC236}">
                <a16:creationId xmlns:a16="http://schemas.microsoft.com/office/drawing/2014/main" id="{B4778484-88B2-432D-992E-18D4C3DD670B}"/>
              </a:ext>
            </a:extLst>
          </p:cNvPr>
          <p:cNvSpPr txBox="1"/>
          <p:nvPr/>
        </p:nvSpPr>
        <p:spPr>
          <a:xfrm>
            <a:off x="5130445" y="4200532"/>
            <a:ext cx="3455109" cy="585232"/>
          </a:xfrm>
          <a:prstGeom prst="rect">
            <a:avLst/>
          </a:prstGeom>
        </p:spPr>
        <p:txBody>
          <a:bodyPr vert="horz" wrap="square" lIns="91440" tIns="45720" rIns="91440" bIns="45720" rtlCol="0" anchor="t" anchorCtr="0">
            <a:normAutofit/>
          </a:bodyPr>
          <a:lstStyle/>
          <a:p>
            <a:pPr marL="0">
              <a:buFont typeface="Arial"/>
              <a:buNone/>
            </a:pPr>
            <a:r>
              <a:rPr lang="en-US" sz="2800" dirty="0">
                <a:solidFill>
                  <a:srgbClr val="C00000"/>
                </a:solidFill>
              </a:rPr>
              <a:t>What’s the plaintext?</a:t>
            </a:r>
          </a:p>
        </p:txBody>
      </p:sp>
    </p:spTree>
    <p:extLst>
      <p:ext uri="{BB962C8B-B14F-4D97-AF65-F5344CB8AC3E}">
        <p14:creationId xmlns:p14="http://schemas.microsoft.com/office/powerpoint/2010/main" val="33534335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60513" y="0"/>
            <a:ext cx="8229600" cy="685800"/>
          </a:xfrm>
        </p:spPr>
        <p:txBody>
          <a:bodyPr>
            <a:normAutofit/>
          </a:bodyPr>
          <a:lstStyle/>
          <a:p>
            <a:pPr eaLnBrk="1" hangingPunct="1"/>
            <a:r>
              <a:rPr lang="en-US" sz="3600" dirty="0">
                <a:latin typeface="Calibri" charset="0"/>
              </a:rPr>
              <a:t>Example 2: Attacking Substitution Cipher </a:t>
            </a:r>
          </a:p>
        </p:txBody>
      </p:sp>
      <p:sp>
        <p:nvSpPr>
          <p:cNvPr id="66563" name="Rectangle 3"/>
          <p:cNvSpPr>
            <a:spLocks noGrp="1" noChangeArrowheads="1"/>
          </p:cNvSpPr>
          <p:nvPr>
            <p:ph idx="1"/>
          </p:nvPr>
        </p:nvSpPr>
        <p:spPr>
          <a:xfrm>
            <a:off x="493643" y="785192"/>
            <a:ext cx="8229600" cy="914400"/>
          </a:xfrm>
        </p:spPr>
        <p:txBody>
          <a:bodyPr>
            <a:normAutofit fontScale="92500" lnSpcReduction="10000"/>
          </a:bodyPr>
          <a:lstStyle/>
          <a:p>
            <a:r>
              <a:rPr lang="en-US" dirty="0">
                <a:latin typeface="Calibri" charset="0"/>
              </a:rPr>
              <a:t>Encrypt Aesop’s Fables – “The Ant and the Grasshopper”</a:t>
            </a:r>
          </a:p>
        </p:txBody>
      </p:sp>
      <p:sp>
        <p:nvSpPr>
          <p:cNvPr id="6" name="Slide Number Placeholder 5"/>
          <p:cNvSpPr>
            <a:spLocks noGrp="1"/>
          </p:cNvSpPr>
          <p:nvPr>
            <p:ph type="sldNum" sz="quarter" idx="12"/>
          </p:nvPr>
        </p:nvSpPr>
        <p:spPr/>
        <p:txBody>
          <a:bodyPr/>
          <a:lstStyle>
            <a:lvl1pPr eaLnBrk="0" hangingPunct="0">
              <a:defRPr sz="2400">
                <a:solidFill>
                  <a:srgbClr val="FF3300"/>
                </a:solidFill>
                <a:latin typeface="Tahoma" charset="0"/>
                <a:ea typeface="ＭＳ Ｐゴシック" charset="0"/>
              </a:defRPr>
            </a:lvl1pPr>
            <a:lvl2pPr marL="742950" indent="-285750" eaLnBrk="0" hangingPunct="0">
              <a:defRPr sz="2400">
                <a:solidFill>
                  <a:srgbClr val="FF3300"/>
                </a:solidFill>
                <a:latin typeface="Tahoma" charset="0"/>
                <a:ea typeface="ＭＳ Ｐゴシック" charset="0"/>
              </a:defRPr>
            </a:lvl2pPr>
            <a:lvl3pPr marL="1143000" indent="-228600" eaLnBrk="0" hangingPunct="0">
              <a:defRPr sz="2400">
                <a:solidFill>
                  <a:srgbClr val="FF3300"/>
                </a:solidFill>
                <a:latin typeface="Tahoma" charset="0"/>
                <a:ea typeface="ＭＳ Ｐゴシック" charset="0"/>
              </a:defRPr>
            </a:lvl3pPr>
            <a:lvl4pPr marL="1600200" indent="-228600" eaLnBrk="0" hangingPunct="0">
              <a:defRPr sz="2400">
                <a:solidFill>
                  <a:srgbClr val="FF3300"/>
                </a:solidFill>
                <a:latin typeface="Tahoma" charset="0"/>
                <a:ea typeface="ＭＳ Ｐゴシック" charset="0"/>
              </a:defRPr>
            </a:lvl4pPr>
            <a:lvl5pPr marL="2057400" indent="-228600" eaLnBrk="0" hangingPunct="0">
              <a:defRPr sz="2400">
                <a:solidFill>
                  <a:srgbClr val="FF3300"/>
                </a:solidFill>
                <a:latin typeface="Tahoma" charset="0"/>
                <a:ea typeface="ＭＳ Ｐゴシック" charset="0"/>
              </a:defRPr>
            </a:lvl5pPr>
            <a:lvl6pPr marL="2514600" indent="-228600" algn="r" eaLnBrk="0" fontAlgn="base" hangingPunct="0">
              <a:spcBef>
                <a:spcPct val="0"/>
              </a:spcBef>
              <a:spcAft>
                <a:spcPct val="0"/>
              </a:spcAft>
              <a:defRPr sz="2400">
                <a:solidFill>
                  <a:srgbClr val="FF3300"/>
                </a:solidFill>
                <a:latin typeface="Tahoma" charset="0"/>
                <a:ea typeface="ＭＳ Ｐゴシック" charset="0"/>
              </a:defRPr>
            </a:lvl6pPr>
            <a:lvl7pPr marL="2971800" indent="-228600" algn="r" eaLnBrk="0" fontAlgn="base" hangingPunct="0">
              <a:spcBef>
                <a:spcPct val="0"/>
              </a:spcBef>
              <a:spcAft>
                <a:spcPct val="0"/>
              </a:spcAft>
              <a:defRPr sz="2400">
                <a:solidFill>
                  <a:srgbClr val="FF3300"/>
                </a:solidFill>
                <a:latin typeface="Tahoma" charset="0"/>
                <a:ea typeface="ＭＳ Ｐゴシック" charset="0"/>
              </a:defRPr>
            </a:lvl7pPr>
            <a:lvl8pPr marL="3429000" indent="-228600" algn="r" eaLnBrk="0" fontAlgn="base" hangingPunct="0">
              <a:spcBef>
                <a:spcPct val="0"/>
              </a:spcBef>
              <a:spcAft>
                <a:spcPct val="0"/>
              </a:spcAft>
              <a:defRPr sz="2400">
                <a:solidFill>
                  <a:srgbClr val="FF3300"/>
                </a:solidFill>
                <a:latin typeface="Tahoma" charset="0"/>
                <a:ea typeface="ＭＳ Ｐゴシック" charset="0"/>
              </a:defRPr>
            </a:lvl8pPr>
            <a:lvl9pPr marL="3886200" indent="-228600" algn="r" eaLnBrk="0" fontAlgn="base" hangingPunct="0">
              <a:spcBef>
                <a:spcPct val="0"/>
              </a:spcBef>
              <a:spcAft>
                <a:spcPct val="0"/>
              </a:spcAft>
              <a:defRPr sz="2400">
                <a:solidFill>
                  <a:srgbClr val="FF3300"/>
                </a:solidFill>
                <a:latin typeface="Tahoma" charset="0"/>
                <a:ea typeface="ＭＳ Ｐゴシック"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0331BC2-402F-D84F-B7BB-E4DC621AE692}" type="slidenum">
              <a:rPr kumimoji="0" lang="en-US" sz="1200" b="0" i="0" u="none" strike="noStrike" kern="1200" cap="none" spc="0" normalizeH="0" baseline="0" noProof="0">
                <a:ln>
                  <a:noFill/>
                </a:ln>
                <a:solidFill>
                  <a:srgbClr val="898989"/>
                </a:solidFill>
                <a:effectLst/>
                <a:uLnTx/>
                <a:uFillTx/>
                <a:latin typeface="Tahoma" charset="0"/>
                <a:ea typeface="ＭＳ Ｐゴシック" charset="0"/>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srgbClr val="898989"/>
              </a:solidFill>
              <a:effectLst/>
              <a:uLnTx/>
              <a:uFillTx/>
              <a:latin typeface="Tahoma" charset="0"/>
              <a:ea typeface="ＭＳ Ｐゴシック" charset="0"/>
            </a:endParaRPr>
          </a:p>
        </p:txBody>
      </p:sp>
      <p:sp>
        <p:nvSpPr>
          <p:cNvPr id="7" name="Rectangle 6">
            <a:extLst>
              <a:ext uri="{FF2B5EF4-FFF2-40B4-BE49-F238E27FC236}">
                <a16:creationId xmlns:a16="http://schemas.microsoft.com/office/drawing/2014/main" id="{A11A5847-E778-4FCA-8CFC-3AADB2A5A3E3}"/>
              </a:ext>
            </a:extLst>
          </p:cNvPr>
          <p:cNvSpPr/>
          <p:nvPr/>
        </p:nvSpPr>
        <p:spPr>
          <a:xfrm>
            <a:off x="228600" y="1699592"/>
            <a:ext cx="8763000" cy="5078313"/>
          </a:xfrm>
          <a:prstGeom prst="rect">
            <a:avLst/>
          </a:prstGeom>
          <a:solidFill>
            <a:schemeClr val="bg1">
              <a:lumMod val="75000"/>
            </a:schemeClr>
          </a:solidFill>
        </p:spPr>
        <p:txBody>
          <a:bodyPr wrap="square">
            <a:spAutoFit/>
          </a:bodyPr>
          <a:lstStyle/>
          <a:p>
            <a:r>
              <a:rPr lang="en-US" dirty="0"/>
              <a:t>In a field one summer’s day a Grasshopper was hopping about, chirping and singing to its heart’s content. An Ant passed by, bearing along with great toil an ear of corn he was taking to the nest.</a:t>
            </a:r>
          </a:p>
          <a:p>
            <a:endParaRPr lang="en-US" dirty="0"/>
          </a:p>
          <a:p>
            <a:r>
              <a:rPr lang="en-US" dirty="0"/>
              <a:t>Why not come and chat with me, said the Grasshopper, instead of toiling and moiling in that way?</a:t>
            </a:r>
          </a:p>
          <a:p>
            <a:endParaRPr lang="en-US" dirty="0"/>
          </a:p>
          <a:p>
            <a:r>
              <a:rPr lang="en-US" dirty="0"/>
              <a:t>I am helping to lay up food for the winter, said the Ant, and recommend you to do the same.</a:t>
            </a:r>
          </a:p>
          <a:p>
            <a:endParaRPr lang="en-US" dirty="0"/>
          </a:p>
          <a:p>
            <a:r>
              <a:rPr lang="en-US" dirty="0"/>
              <a:t>Why bother about winter? said the Grasshopper; we have got plenty of food at present. But the Ant went on its way and continued its toil.</a:t>
            </a:r>
          </a:p>
          <a:p>
            <a:endParaRPr lang="en-US" dirty="0"/>
          </a:p>
          <a:p>
            <a:r>
              <a:rPr lang="en-US" dirty="0"/>
              <a:t>When the winter came the Grasshopper found itself dying of hunger, while it saw the ants distributing, every day, corn and grain from the stores they had collected in the summer.</a:t>
            </a:r>
          </a:p>
          <a:p>
            <a:endParaRPr lang="en-US" dirty="0"/>
          </a:p>
          <a:p>
            <a:r>
              <a:rPr lang="en-US" dirty="0"/>
              <a:t>Then the Grasshopper knew : It is best to prepare for the days of necessity</a:t>
            </a:r>
          </a:p>
        </p:txBody>
      </p:sp>
    </p:spTree>
    <p:extLst>
      <p:ext uri="{BB962C8B-B14F-4D97-AF65-F5344CB8AC3E}">
        <p14:creationId xmlns:p14="http://schemas.microsoft.com/office/powerpoint/2010/main" val="24474967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60513" y="0"/>
            <a:ext cx="8229600" cy="685800"/>
          </a:xfrm>
        </p:spPr>
        <p:txBody>
          <a:bodyPr>
            <a:normAutofit/>
          </a:bodyPr>
          <a:lstStyle/>
          <a:p>
            <a:r>
              <a:rPr lang="en-US" sz="3600" dirty="0">
                <a:latin typeface="Calibri" charset="0"/>
              </a:rPr>
              <a:t>Example 2: Attacking Substitution Cipher </a:t>
            </a:r>
          </a:p>
        </p:txBody>
      </p:sp>
      <p:sp>
        <p:nvSpPr>
          <p:cNvPr id="6" name="Slide Number Placeholder 5"/>
          <p:cNvSpPr>
            <a:spLocks noGrp="1"/>
          </p:cNvSpPr>
          <p:nvPr>
            <p:ph type="sldNum" sz="quarter" idx="12"/>
          </p:nvPr>
        </p:nvSpPr>
        <p:spPr/>
        <p:txBody>
          <a:bodyPr/>
          <a:lstStyle>
            <a:lvl1pPr eaLnBrk="0" hangingPunct="0">
              <a:defRPr sz="2400">
                <a:solidFill>
                  <a:srgbClr val="FF3300"/>
                </a:solidFill>
                <a:latin typeface="Tahoma" charset="0"/>
                <a:ea typeface="ＭＳ Ｐゴシック" charset="0"/>
              </a:defRPr>
            </a:lvl1pPr>
            <a:lvl2pPr marL="742950" indent="-285750" eaLnBrk="0" hangingPunct="0">
              <a:defRPr sz="2400">
                <a:solidFill>
                  <a:srgbClr val="FF3300"/>
                </a:solidFill>
                <a:latin typeface="Tahoma" charset="0"/>
                <a:ea typeface="ＭＳ Ｐゴシック" charset="0"/>
              </a:defRPr>
            </a:lvl2pPr>
            <a:lvl3pPr marL="1143000" indent="-228600" eaLnBrk="0" hangingPunct="0">
              <a:defRPr sz="2400">
                <a:solidFill>
                  <a:srgbClr val="FF3300"/>
                </a:solidFill>
                <a:latin typeface="Tahoma" charset="0"/>
                <a:ea typeface="ＭＳ Ｐゴシック" charset="0"/>
              </a:defRPr>
            </a:lvl3pPr>
            <a:lvl4pPr marL="1600200" indent="-228600" eaLnBrk="0" hangingPunct="0">
              <a:defRPr sz="2400">
                <a:solidFill>
                  <a:srgbClr val="FF3300"/>
                </a:solidFill>
                <a:latin typeface="Tahoma" charset="0"/>
                <a:ea typeface="ＭＳ Ｐゴシック" charset="0"/>
              </a:defRPr>
            </a:lvl4pPr>
            <a:lvl5pPr marL="2057400" indent="-228600" eaLnBrk="0" hangingPunct="0">
              <a:defRPr sz="2400">
                <a:solidFill>
                  <a:srgbClr val="FF3300"/>
                </a:solidFill>
                <a:latin typeface="Tahoma" charset="0"/>
                <a:ea typeface="ＭＳ Ｐゴシック" charset="0"/>
              </a:defRPr>
            </a:lvl5pPr>
            <a:lvl6pPr marL="2514600" indent="-228600" algn="r" eaLnBrk="0" fontAlgn="base" hangingPunct="0">
              <a:spcBef>
                <a:spcPct val="0"/>
              </a:spcBef>
              <a:spcAft>
                <a:spcPct val="0"/>
              </a:spcAft>
              <a:defRPr sz="2400">
                <a:solidFill>
                  <a:srgbClr val="FF3300"/>
                </a:solidFill>
                <a:latin typeface="Tahoma" charset="0"/>
                <a:ea typeface="ＭＳ Ｐゴシック" charset="0"/>
              </a:defRPr>
            </a:lvl6pPr>
            <a:lvl7pPr marL="2971800" indent="-228600" algn="r" eaLnBrk="0" fontAlgn="base" hangingPunct="0">
              <a:spcBef>
                <a:spcPct val="0"/>
              </a:spcBef>
              <a:spcAft>
                <a:spcPct val="0"/>
              </a:spcAft>
              <a:defRPr sz="2400">
                <a:solidFill>
                  <a:srgbClr val="FF3300"/>
                </a:solidFill>
                <a:latin typeface="Tahoma" charset="0"/>
                <a:ea typeface="ＭＳ Ｐゴシック" charset="0"/>
              </a:defRPr>
            </a:lvl7pPr>
            <a:lvl8pPr marL="3429000" indent="-228600" algn="r" eaLnBrk="0" fontAlgn="base" hangingPunct="0">
              <a:spcBef>
                <a:spcPct val="0"/>
              </a:spcBef>
              <a:spcAft>
                <a:spcPct val="0"/>
              </a:spcAft>
              <a:defRPr sz="2400">
                <a:solidFill>
                  <a:srgbClr val="FF3300"/>
                </a:solidFill>
                <a:latin typeface="Tahoma" charset="0"/>
                <a:ea typeface="ＭＳ Ｐゴシック" charset="0"/>
              </a:defRPr>
            </a:lvl8pPr>
            <a:lvl9pPr marL="3886200" indent="-228600" algn="r" eaLnBrk="0" fontAlgn="base" hangingPunct="0">
              <a:spcBef>
                <a:spcPct val="0"/>
              </a:spcBef>
              <a:spcAft>
                <a:spcPct val="0"/>
              </a:spcAft>
              <a:defRPr sz="2400">
                <a:solidFill>
                  <a:srgbClr val="FF3300"/>
                </a:solidFill>
                <a:latin typeface="Tahoma" charset="0"/>
                <a:ea typeface="ＭＳ Ｐゴシック"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0331BC2-402F-D84F-B7BB-E4DC621AE692}" type="slidenum">
              <a:rPr kumimoji="0" lang="en-US" sz="1200" b="0" i="0" u="none" strike="noStrike" kern="1200" cap="none" spc="0" normalizeH="0" baseline="0" noProof="0">
                <a:ln>
                  <a:noFill/>
                </a:ln>
                <a:solidFill>
                  <a:srgbClr val="898989"/>
                </a:solidFill>
                <a:effectLst/>
                <a:uLnTx/>
                <a:uFillTx/>
                <a:latin typeface="Tahoma" charset="0"/>
                <a:ea typeface="ＭＳ Ｐゴシック" charset="0"/>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srgbClr val="898989"/>
              </a:solidFill>
              <a:effectLst/>
              <a:uLnTx/>
              <a:uFillTx/>
              <a:latin typeface="Tahoma" charset="0"/>
              <a:ea typeface="ＭＳ Ｐゴシック" charset="0"/>
            </a:endParaRPr>
          </a:p>
        </p:txBody>
      </p:sp>
      <p:sp>
        <p:nvSpPr>
          <p:cNvPr id="7" name="Rectangle 6">
            <a:extLst>
              <a:ext uri="{FF2B5EF4-FFF2-40B4-BE49-F238E27FC236}">
                <a16:creationId xmlns:a16="http://schemas.microsoft.com/office/drawing/2014/main" id="{A11A5847-E778-4FCA-8CFC-3AADB2A5A3E3}"/>
              </a:ext>
            </a:extLst>
          </p:cNvPr>
          <p:cNvSpPr/>
          <p:nvPr/>
        </p:nvSpPr>
        <p:spPr>
          <a:xfrm>
            <a:off x="190500" y="1414562"/>
            <a:ext cx="8763000" cy="2862322"/>
          </a:xfrm>
          <a:prstGeom prst="rect">
            <a:avLst/>
          </a:prstGeom>
          <a:solidFill>
            <a:schemeClr val="bg1">
              <a:lumMod val="75000"/>
            </a:schemeClr>
          </a:solidFill>
        </p:spPr>
        <p:txBody>
          <a:bodyPr wrap="square">
            <a:spAutoFit/>
          </a:bodyPr>
          <a:lstStyle/>
          <a:p>
            <a:pPr lvl="0"/>
            <a:r>
              <a:rPr lang="en-US" dirty="0">
                <a:solidFill>
                  <a:srgbClr val="000000"/>
                </a:solidFill>
              </a:rPr>
              <a:t>INAFIELDONESUMMERSDAYAGRASSHOPPERWASHOPPINGABOUTCHIRPINGANDSINGINGTOITSHEARTSCONTENTANANTPASSEDBYBEARINGALONGWITHGREATTOILANEAROFCORNHEWASTAKINGTOTHENESTWHYNOTCOMEANDCHATWITHMESAIDTHEGRASSHOPPERINSTEADOFTOILINGANDMOILINGINTHATWAYIAMHELPINGTOLAYUPFOODFORTHEWINTERSAIDTHEANTANDRECOMMENDYOUTODOTHESAMEWHYBOTHERABOUTWINTERSAIDTHEGRASSHOPPERWEHAVEGOTPLENTYOFFOODATPRESENTBUTTHEANTWENTONITSWAYANDCONTINUEDITSTOILWHENTHEWINTERCAMETHEGRASSHOPPERFOUNDITSELFDYINGOFHUNGERWHILEITSAWTHEANTSDISTRIBUTINGEVERYDAYCORNANDGRAINFROMTHESTORESTHEYHADCOLLECTEDINTHESUMMERTHENTHEGRASSHOPPERKNEWITISBESTTOPREPAREFORTHEDAYSOFNECESSITY</a:t>
            </a:r>
            <a:endParaRPr kumimoji="0" lang="en-US" sz="1800" b="0" i="0" u="none" strike="noStrike" kern="1200" cap="none" spc="0" normalizeH="0" baseline="0" noProof="0" dirty="0">
              <a:ln>
                <a:noFill/>
              </a:ln>
              <a:solidFill>
                <a:srgbClr val="000000"/>
              </a:solidFill>
              <a:effectLst/>
              <a:uLnTx/>
              <a:uFillTx/>
              <a:latin typeface="Cambria"/>
              <a:ea typeface="+mn-ea"/>
              <a:cs typeface="+mn-cs"/>
            </a:endParaRPr>
          </a:p>
        </p:txBody>
      </p:sp>
    </p:spTree>
    <p:extLst>
      <p:ext uri="{BB962C8B-B14F-4D97-AF65-F5344CB8AC3E}">
        <p14:creationId xmlns:p14="http://schemas.microsoft.com/office/powerpoint/2010/main" val="15329459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60513" y="0"/>
            <a:ext cx="8229600" cy="685800"/>
          </a:xfrm>
        </p:spPr>
        <p:txBody>
          <a:bodyPr>
            <a:normAutofit/>
          </a:bodyPr>
          <a:lstStyle/>
          <a:p>
            <a:r>
              <a:rPr lang="en-US" sz="3600" dirty="0">
                <a:latin typeface="Calibri" charset="0"/>
              </a:rPr>
              <a:t>Example 2: Attacking Substitution Cipher </a:t>
            </a:r>
          </a:p>
        </p:txBody>
      </p:sp>
      <p:sp>
        <p:nvSpPr>
          <p:cNvPr id="66563" name="Rectangle 3"/>
          <p:cNvSpPr>
            <a:spLocks noGrp="1" noChangeArrowheads="1"/>
          </p:cNvSpPr>
          <p:nvPr>
            <p:ph idx="1"/>
          </p:nvPr>
        </p:nvSpPr>
        <p:spPr>
          <a:xfrm>
            <a:off x="493643" y="785192"/>
            <a:ext cx="8229600" cy="914400"/>
          </a:xfrm>
        </p:spPr>
        <p:txBody>
          <a:bodyPr>
            <a:normAutofit fontScale="92500" lnSpcReduction="10000"/>
          </a:bodyPr>
          <a:lstStyle/>
          <a:p>
            <a:r>
              <a:rPr lang="en-US" dirty="0">
                <a:latin typeface="Calibri" charset="0"/>
              </a:rPr>
              <a:t>Now, we encrypt every letter in our plaintext using our encoding function:</a:t>
            </a:r>
          </a:p>
        </p:txBody>
      </p:sp>
      <p:sp>
        <p:nvSpPr>
          <p:cNvPr id="6" name="Slide Number Placeholder 5"/>
          <p:cNvSpPr>
            <a:spLocks noGrp="1"/>
          </p:cNvSpPr>
          <p:nvPr>
            <p:ph type="sldNum" sz="quarter" idx="12"/>
          </p:nvPr>
        </p:nvSpPr>
        <p:spPr/>
        <p:txBody>
          <a:bodyPr/>
          <a:lstStyle>
            <a:lvl1pPr eaLnBrk="0" hangingPunct="0">
              <a:defRPr sz="2400">
                <a:solidFill>
                  <a:srgbClr val="FF3300"/>
                </a:solidFill>
                <a:latin typeface="Tahoma" charset="0"/>
                <a:ea typeface="ＭＳ Ｐゴシック" charset="0"/>
              </a:defRPr>
            </a:lvl1pPr>
            <a:lvl2pPr marL="742950" indent="-285750" eaLnBrk="0" hangingPunct="0">
              <a:defRPr sz="2400">
                <a:solidFill>
                  <a:srgbClr val="FF3300"/>
                </a:solidFill>
                <a:latin typeface="Tahoma" charset="0"/>
                <a:ea typeface="ＭＳ Ｐゴシック" charset="0"/>
              </a:defRPr>
            </a:lvl2pPr>
            <a:lvl3pPr marL="1143000" indent="-228600" eaLnBrk="0" hangingPunct="0">
              <a:defRPr sz="2400">
                <a:solidFill>
                  <a:srgbClr val="FF3300"/>
                </a:solidFill>
                <a:latin typeface="Tahoma" charset="0"/>
                <a:ea typeface="ＭＳ Ｐゴシック" charset="0"/>
              </a:defRPr>
            </a:lvl3pPr>
            <a:lvl4pPr marL="1600200" indent="-228600" eaLnBrk="0" hangingPunct="0">
              <a:defRPr sz="2400">
                <a:solidFill>
                  <a:srgbClr val="FF3300"/>
                </a:solidFill>
                <a:latin typeface="Tahoma" charset="0"/>
                <a:ea typeface="ＭＳ Ｐゴシック" charset="0"/>
              </a:defRPr>
            </a:lvl4pPr>
            <a:lvl5pPr marL="2057400" indent="-228600" eaLnBrk="0" hangingPunct="0">
              <a:defRPr sz="2400">
                <a:solidFill>
                  <a:srgbClr val="FF3300"/>
                </a:solidFill>
                <a:latin typeface="Tahoma" charset="0"/>
                <a:ea typeface="ＭＳ Ｐゴシック" charset="0"/>
              </a:defRPr>
            </a:lvl5pPr>
            <a:lvl6pPr marL="2514600" indent="-228600" algn="r" eaLnBrk="0" fontAlgn="base" hangingPunct="0">
              <a:spcBef>
                <a:spcPct val="0"/>
              </a:spcBef>
              <a:spcAft>
                <a:spcPct val="0"/>
              </a:spcAft>
              <a:defRPr sz="2400">
                <a:solidFill>
                  <a:srgbClr val="FF3300"/>
                </a:solidFill>
                <a:latin typeface="Tahoma" charset="0"/>
                <a:ea typeface="ＭＳ Ｐゴシック" charset="0"/>
              </a:defRPr>
            </a:lvl6pPr>
            <a:lvl7pPr marL="2971800" indent="-228600" algn="r" eaLnBrk="0" fontAlgn="base" hangingPunct="0">
              <a:spcBef>
                <a:spcPct val="0"/>
              </a:spcBef>
              <a:spcAft>
                <a:spcPct val="0"/>
              </a:spcAft>
              <a:defRPr sz="2400">
                <a:solidFill>
                  <a:srgbClr val="FF3300"/>
                </a:solidFill>
                <a:latin typeface="Tahoma" charset="0"/>
                <a:ea typeface="ＭＳ Ｐゴシック" charset="0"/>
              </a:defRPr>
            </a:lvl7pPr>
            <a:lvl8pPr marL="3429000" indent="-228600" algn="r" eaLnBrk="0" fontAlgn="base" hangingPunct="0">
              <a:spcBef>
                <a:spcPct val="0"/>
              </a:spcBef>
              <a:spcAft>
                <a:spcPct val="0"/>
              </a:spcAft>
              <a:defRPr sz="2400">
                <a:solidFill>
                  <a:srgbClr val="FF3300"/>
                </a:solidFill>
                <a:latin typeface="Tahoma" charset="0"/>
                <a:ea typeface="ＭＳ Ｐゴシック" charset="0"/>
              </a:defRPr>
            </a:lvl8pPr>
            <a:lvl9pPr marL="3886200" indent="-228600" algn="r" eaLnBrk="0" fontAlgn="base" hangingPunct="0">
              <a:spcBef>
                <a:spcPct val="0"/>
              </a:spcBef>
              <a:spcAft>
                <a:spcPct val="0"/>
              </a:spcAft>
              <a:defRPr sz="2400">
                <a:solidFill>
                  <a:srgbClr val="FF3300"/>
                </a:solidFill>
                <a:latin typeface="Tahoma" charset="0"/>
                <a:ea typeface="ＭＳ Ｐゴシック"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0331BC2-402F-D84F-B7BB-E4DC621AE692}" type="slidenum">
              <a:rPr kumimoji="0" lang="en-US" sz="1200" b="0" i="0" u="none" strike="noStrike" kern="1200" cap="none" spc="0" normalizeH="0" baseline="0" noProof="0">
                <a:ln>
                  <a:noFill/>
                </a:ln>
                <a:solidFill>
                  <a:srgbClr val="898989"/>
                </a:solidFill>
                <a:effectLst/>
                <a:uLnTx/>
                <a:uFillTx/>
                <a:latin typeface="Tahoma" charset="0"/>
                <a:ea typeface="ＭＳ Ｐゴシック" charset="0"/>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srgbClr val="898989"/>
              </a:solidFill>
              <a:effectLst/>
              <a:uLnTx/>
              <a:uFillTx/>
              <a:latin typeface="Tahoma" charset="0"/>
              <a:ea typeface="ＭＳ Ｐゴシック" charset="0"/>
            </a:endParaRPr>
          </a:p>
        </p:txBody>
      </p:sp>
      <p:sp>
        <p:nvSpPr>
          <p:cNvPr id="2" name="Rectangle 1">
            <a:extLst>
              <a:ext uri="{FF2B5EF4-FFF2-40B4-BE49-F238E27FC236}">
                <a16:creationId xmlns:a16="http://schemas.microsoft.com/office/drawing/2014/main" id="{FBEA7488-6774-4E87-A5AC-BC5EEEE2661F}"/>
              </a:ext>
            </a:extLst>
          </p:cNvPr>
          <p:cNvSpPr/>
          <p:nvPr/>
        </p:nvSpPr>
        <p:spPr>
          <a:xfrm>
            <a:off x="2133600" y="1981200"/>
            <a:ext cx="3626314" cy="1384995"/>
          </a:xfrm>
          <a:prstGeom prst="rect">
            <a:avLst/>
          </a:prstGeom>
        </p:spPr>
        <p:txBody>
          <a:bodyPr wrap="none">
            <a:spAutoFit/>
          </a:bodyPr>
          <a:lstStyle/>
          <a:p>
            <a:r>
              <a:rPr lang="it-IT" sz="2800" dirty="0"/>
              <a:t>E(x ) = x  + K (mod 26)</a:t>
            </a:r>
          </a:p>
          <a:p>
            <a:endParaRPr lang="it-IT" sz="2800" dirty="0"/>
          </a:p>
          <a:p>
            <a:r>
              <a:rPr lang="it-IT" sz="2800" dirty="0"/>
              <a:t>Let K = 4</a:t>
            </a:r>
          </a:p>
        </p:txBody>
      </p:sp>
      <p:sp>
        <p:nvSpPr>
          <p:cNvPr id="8" name="Rectangle 7">
            <a:extLst>
              <a:ext uri="{FF2B5EF4-FFF2-40B4-BE49-F238E27FC236}">
                <a16:creationId xmlns:a16="http://schemas.microsoft.com/office/drawing/2014/main" id="{B0D4F965-66F2-4092-854E-526F10EDBBF1}"/>
              </a:ext>
            </a:extLst>
          </p:cNvPr>
          <p:cNvSpPr/>
          <p:nvPr/>
        </p:nvSpPr>
        <p:spPr>
          <a:xfrm>
            <a:off x="266888" y="3630553"/>
            <a:ext cx="8763000" cy="2862322"/>
          </a:xfrm>
          <a:prstGeom prst="rect">
            <a:avLst/>
          </a:prstGeom>
          <a:solidFill>
            <a:schemeClr val="bg1">
              <a:lumMod val="75000"/>
            </a:schemeClr>
          </a:solidFill>
        </p:spPr>
        <p:txBody>
          <a:bodyPr wrap="square">
            <a:spAutoFit/>
          </a:bodyPr>
          <a:lstStyle/>
          <a:p>
            <a:pPr lvl="0"/>
            <a:r>
              <a:rPr lang="en-US" dirty="0">
                <a:solidFill>
                  <a:srgbClr val="000000"/>
                </a:solidFill>
              </a:rPr>
              <a:t>MREJMIPHSRIWYQQIVWHECEKVEWWLSTTIVAEWLSTTMRKEFSYXGLMVTMRKERHWMRKMRKXSMXWLIEVXWGSRXIRXERERXTEWWIHFCFIEVMRKEPSRKAMXLKVIEXXSMPERIEVSJGSVRLIAEWXEOMRKXSXLIRIWXALCRSXGSQIERHGLEXAMXLQIWEMHXLIKVEWWLSTTIVMRWXIEHSJXSMPMRKERHQSMPMRKMRXLEXAECMEQLIPTMRKXSPECYTJSSHJSVXLIAMRXIVWEMHXLIERXERHVIGSQQIRHCSYXSHSXLIWEQIALCFSXLIVEFSYXAMRXIVWEMHXLIKVEWWLSTTIVAILEZIKSXTPIRXCSJJSSHEXTVIWIRXFYXXLIERXAIRXSRMXWAECERHGSRXMRYIHMXWXSMPALIRXLIAMRXIVGEQIXLIKVEWWLSTTIVJSYRHMXWIPJHCMRKSJLYRKIVALMPIMXWEAXLIERXWHMWXVMFYXMRKIZIVCHECGSVRERHKVEMRJVSQXLIWXSVIWXLICLEHGSPPIGXIHMRXLIWYQQIVXLIRXLIKVEWWLSTTIVORIAMXMWFIWXXSTVITEVIJSVXLIHECWSJRIGIWWMXC</a:t>
            </a:r>
            <a:endParaRPr kumimoji="0" lang="en-US" sz="1800" b="0" i="0" u="none" strike="noStrike" kern="1200" cap="none" spc="0" normalizeH="0" baseline="0" noProof="0" dirty="0">
              <a:ln>
                <a:noFill/>
              </a:ln>
              <a:solidFill>
                <a:srgbClr val="000000"/>
              </a:solidFill>
              <a:effectLst/>
              <a:uLnTx/>
              <a:uFillTx/>
              <a:latin typeface="Cambria"/>
              <a:ea typeface="+mn-ea"/>
              <a:cs typeface="+mn-cs"/>
            </a:endParaRPr>
          </a:p>
        </p:txBody>
      </p:sp>
    </p:spTree>
    <p:extLst>
      <p:ext uri="{BB962C8B-B14F-4D97-AF65-F5344CB8AC3E}">
        <p14:creationId xmlns:p14="http://schemas.microsoft.com/office/powerpoint/2010/main" val="24226244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sz="2400">
                <a:solidFill>
                  <a:srgbClr val="FF3300"/>
                </a:solidFill>
                <a:latin typeface="Tahoma" charset="0"/>
                <a:ea typeface="ＭＳ Ｐゴシック" charset="0"/>
              </a:defRPr>
            </a:lvl1pPr>
            <a:lvl2pPr marL="742950" indent="-285750" eaLnBrk="0" hangingPunct="0">
              <a:defRPr sz="2400">
                <a:solidFill>
                  <a:srgbClr val="FF3300"/>
                </a:solidFill>
                <a:latin typeface="Tahoma" charset="0"/>
                <a:ea typeface="ＭＳ Ｐゴシック" charset="0"/>
              </a:defRPr>
            </a:lvl2pPr>
            <a:lvl3pPr marL="1143000" indent="-228600" eaLnBrk="0" hangingPunct="0">
              <a:defRPr sz="2400">
                <a:solidFill>
                  <a:srgbClr val="FF3300"/>
                </a:solidFill>
                <a:latin typeface="Tahoma" charset="0"/>
                <a:ea typeface="ＭＳ Ｐゴシック" charset="0"/>
              </a:defRPr>
            </a:lvl3pPr>
            <a:lvl4pPr marL="1600200" indent="-228600" eaLnBrk="0" hangingPunct="0">
              <a:defRPr sz="2400">
                <a:solidFill>
                  <a:srgbClr val="FF3300"/>
                </a:solidFill>
                <a:latin typeface="Tahoma" charset="0"/>
                <a:ea typeface="ＭＳ Ｐゴシック" charset="0"/>
              </a:defRPr>
            </a:lvl4pPr>
            <a:lvl5pPr marL="2057400" indent="-228600" eaLnBrk="0" hangingPunct="0">
              <a:defRPr sz="2400">
                <a:solidFill>
                  <a:srgbClr val="FF3300"/>
                </a:solidFill>
                <a:latin typeface="Tahoma" charset="0"/>
                <a:ea typeface="ＭＳ Ｐゴシック" charset="0"/>
              </a:defRPr>
            </a:lvl5pPr>
            <a:lvl6pPr marL="2514600" indent="-228600" algn="r" eaLnBrk="0" fontAlgn="base" hangingPunct="0">
              <a:spcBef>
                <a:spcPct val="0"/>
              </a:spcBef>
              <a:spcAft>
                <a:spcPct val="0"/>
              </a:spcAft>
              <a:defRPr sz="2400">
                <a:solidFill>
                  <a:srgbClr val="FF3300"/>
                </a:solidFill>
                <a:latin typeface="Tahoma" charset="0"/>
                <a:ea typeface="ＭＳ Ｐゴシック" charset="0"/>
              </a:defRPr>
            </a:lvl6pPr>
            <a:lvl7pPr marL="2971800" indent="-228600" algn="r" eaLnBrk="0" fontAlgn="base" hangingPunct="0">
              <a:spcBef>
                <a:spcPct val="0"/>
              </a:spcBef>
              <a:spcAft>
                <a:spcPct val="0"/>
              </a:spcAft>
              <a:defRPr sz="2400">
                <a:solidFill>
                  <a:srgbClr val="FF3300"/>
                </a:solidFill>
                <a:latin typeface="Tahoma" charset="0"/>
                <a:ea typeface="ＭＳ Ｐゴシック" charset="0"/>
              </a:defRPr>
            </a:lvl7pPr>
            <a:lvl8pPr marL="3429000" indent="-228600" algn="r" eaLnBrk="0" fontAlgn="base" hangingPunct="0">
              <a:spcBef>
                <a:spcPct val="0"/>
              </a:spcBef>
              <a:spcAft>
                <a:spcPct val="0"/>
              </a:spcAft>
              <a:defRPr sz="2400">
                <a:solidFill>
                  <a:srgbClr val="FF3300"/>
                </a:solidFill>
                <a:latin typeface="Tahoma" charset="0"/>
                <a:ea typeface="ＭＳ Ｐゴシック" charset="0"/>
              </a:defRPr>
            </a:lvl8pPr>
            <a:lvl9pPr marL="3886200" indent="-228600" algn="r" eaLnBrk="0" fontAlgn="base" hangingPunct="0">
              <a:spcBef>
                <a:spcPct val="0"/>
              </a:spcBef>
              <a:spcAft>
                <a:spcPct val="0"/>
              </a:spcAft>
              <a:defRPr sz="2400">
                <a:solidFill>
                  <a:srgbClr val="FF3300"/>
                </a:solidFill>
                <a:latin typeface="Tahoma" charset="0"/>
                <a:ea typeface="ＭＳ Ｐゴシック"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0331BC2-402F-D84F-B7BB-E4DC621AE692}" type="slidenum">
              <a:rPr kumimoji="0" lang="en-US" sz="1200" b="0" i="0" u="none" strike="noStrike" kern="1200" cap="none" spc="0" normalizeH="0" baseline="0" noProof="0">
                <a:ln>
                  <a:noFill/>
                </a:ln>
                <a:solidFill>
                  <a:srgbClr val="898989"/>
                </a:solidFill>
                <a:effectLst/>
                <a:uLnTx/>
                <a:uFillTx/>
                <a:latin typeface="Tahoma" charset="0"/>
                <a:ea typeface="ＭＳ Ｐゴシック" charset="0"/>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srgbClr val="898989"/>
              </a:solidFill>
              <a:effectLst/>
              <a:uLnTx/>
              <a:uFillTx/>
              <a:latin typeface="Tahoma" charset="0"/>
              <a:ea typeface="ＭＳ Ｐゴシック" charset="0"/>
            </a:endParaRPr>
          </a:p>
        </p:txBody>
      </p:sp>
      <p:sp>
        <p:nvSpPr>
          <p:cNvPr id="5" name="Rectangle 4">
            <a:extLst>
              <a:ext uri="{FF2B5EF4-FFF2-40B4-BE49-F238E27FC236}">
                <a16:creationId xmlns:a16="http://schemas.microsoft.com/office/drawing/2014/main" id="{E82394EF-3810-4F8D-841E-3556F2CAC216}"/>
              </a:ext>
            </a:extLst>
          </p:cNvPr>
          <p:cNvSpPr/>
          <p:nvPr/>
        </p:nvSpPr>
        <p:spPr>
          <a:xfrm>
            <a:off x="2256183" y="29817"/>
            <a:ext cx="4572000" cy="6955750"/>
          </a:xfrm>
          <a:prstGeom prst="rect">
            <a:avLst/>
          </a:prstGeom>
        </p:spPr>
        <p:txBody>
          <a:bodyPr>
            <a:spAutoFit/>
          </a:bodyPr>
          <a:lstStyle/>
          <a:p>
            <a:r>
              <a:rPr lang="pt-BR" sz="1600" dirty="0"/>
              <a:t>TYPICAL ENGLISH TEXT     	CIPHER TEXT</a:t>
            </a:r>
          </a:p>
          <a:p>
            <a:r>
              <a:rPr lang="pt-BR" sz="1600" dirty="0"/>
              <a:t>A : 0.08167                               	A : 0.02786</a:t>
            </a:r>
          </a:p>
          <a:p>
            <a:r>
              <a:rPr lang="pt-BR" sz="1600" dirty="0"/>
              <a:t>B : 0.01492              		B : 0.00000</a:t>
            </a:r>
          </a:p>
          <a:p>
            <a:r>
              <a:rPr lang="pt-BR" sz="1600" dirty="0"/>
              <a:t>C : 0.02782              		C : 0.02459</a:t>
            </a:r>
          </a:p>
          <a:p>
            <a:r>
              <a:rPr lang="pt-BR" sz="1600" dirty="0"/>
              <a:t>D : 0.04253              		D : 0.00000</a:t>
            </a:r>
          </a:p>
          <a:p>
            <a:r>
              <a:rPr lang="pt-BR" sz="1600" dirty="0"/>
              <a:t>E : 0.12702              		E : 0.08360</a:t>
            </a:r>
          </a:p>
          <a:p>
            <a:r>
              <a:rPr lang="pt-BR" sz="1600" dirty="0"/>
              <a:t>F : 0.02280              		F : 0.01311</a:t>
            </a:r>
          </a:p>
          <a:p>
            <a:r>
              <a:rPr lang="pt-BR" sz="1600" dirty="0"/>
              <a:t>G : 0.02015              		G : 0.01967</a:t>
            </a:r>
          </a:p>
          <a:p>
            <a:r>
              <a:rPr lang="pt-BR" sz="1600" dirty="0"/>
              <a:t>H : 0.06094              		H : 0.04096</a:t>
            </a:r>
          </a:p>
          <a:p>
            <a:r>
              <a:rPr lang="pt-BR" sz="1600" dirty="0"/>
              <a:t>I : 0.06966              		I : 0.10983</a:t>
            </a:r>
          </a:p>
          <a:p>
            <a:r>
              <a:rPr lang="pt-BR" sz="1600" dirty="0"/>
              <a:t>J : 0.01530              		J : 0.02131</a:t>
            </a:r>
          </a:p>
          <a:p>
            <a:r>
              <a:rPr lang="pt-BR" sz="1600" dirty="0"/>
              <a:t>K : 0.07720              		K : 0.03442</a:t>
            </a:r>
          </a:p>
          <a:p>
            <a:r>
              <a:rPr lang="pt-BR" sz="1600" dirty="0"/>
              <a:t>L : 0.04025              		L : 0.06229</a:t>
            </a:r>
          </a:p>
          <a:p>
            <a:r>
              <a:rPr lang="pt-BR" sz="1600" dirty="0"/>
              <a:t>M : 0.02406              		M : 0.07049</a:t>
            </a:r>
          </a:p>
          <a:p>
            <a:r>
              <a:rPr lang="pt-BR" sz="1600" dirty="0"/>
              <a:t>N : 0.06749              		N : 0.00000</a:t>
            </a:r>
          </a:p>
          <a:p>
            <a:r>
              <a:rPr lang="pt-BR" sz="1600" dirty="0"/>
              <a:t>O : 0.07507              		O : 0.00327</a:t>
            </a:r>
          </a:p>
          <a:p>
            <a:r>
              <a:rPr lang="pt-BR" sz="1600" dirty="0"/>
              <a:t>P : 0.01929              		P : 0.02131</a:t>
            </a:r>
          </a:p>
          <a:p>
            <a:r>
              <a:rPr lang="pt-BR" sz="1600" dirty="0"/>
              <a:t>Q : 0.00950              		Q : 0.02131</a:t>
            </a:r>
          </a:p>
          <a:p>
            <a:r>
              <a:rPr lang="pt-BR" sz="1600" dirty="0"/>
              <a:t>R : 0.05987              		R : 0.08524</a:t>
            </a:r>
          </a:p>
          <a:p>
            <a:r>
              <a:rPr lang="pt-BR" sz="1600" dirty="0"/>
              <a:t>S : 0.06327              		S : 0.07540</a:t>
            </a:r>
          </a:p>
          <a:p>
            <a:r>
              <a:rPr lang="pt-BR" sz="1600" dirty="0"/>
              <a:t>T : 0.09056              		T : 0.03278</a:t>
            </a:r>
          </a:p>
          <a:p>
            <a:r>
              <a:rPr lang="pt-BR" sz="1600" dirty="0"/>
              <a:t>U : 0.02758              		U : 0.00000</a:t>
            </a:r>
          </a:p>
          <a:p>
            <a:r>
              <a:rPr lang="pt-BR" sz="1600" dirty="0"/>
              <a:t>V : 0.00978              		V : 0.05737</a:t>
            </a:r>
          </a:p>
          <a:p>
            <a:r>
              <a:rPr lang="pt-BR" sz="1600" dirty="0"/>
              <a:t>W : 0.02360              		W : 0.06557</a:t>
            </a:r>
          </a:p>
          <a:p>
            <a:r>
              <a:rPr lang="pt-BR" sz="1600" dirty="0"/>
              <a:t>X : 0.00150              		X : 0.10819</a:t>
            </a:r>
          </a:p>
          <a:p>
            <a:r>
              <a:rPr lang="pt-BR" sz="1600" dirty="0"/>
              <a:t>Y : 0.01974             		Y : 0.01803</a:t>
            </a:r>
          </a:p>
          <a:p>
            <a:r>
              <a:rPr lang="pt-BR" sz="1600" dirty="0"/>
              <a:t>Z : 0.00074              		Z : 0.00327</a:t>
            </a:r>
            <a:endParaRPr lang="en-US" dirty="0"/>
          </a:p>
        </p:txBody>
      </p:sp>
    </p:spTree>
    <p:extLst>
      <p:ext uri="{BB962C8B-B14F-4D97-AF65-F5344CB8AC3E}">
        <p14:creationId xmlns:p14="http://schemas.microsoft.com/office/powerpoint/2010/main" val="9026606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sz="2400">
                <a:solidFill>
                  <a:srgbClr val="FF3300"/>
                </a:solidFill>
                <a:latin typeface="Tahoma" charset="0"/>
                <a:ea typeface="ＭＳ Ｐゴシック" charset="0"/>
              </a:defRPr>
            </a:lvl1pPr>
            <a:lvl2pPr marL="742950" indent="-285750" eaLnBrk="0" hangingPunct="0">
              <a:defRPr sz="2400">
                <a:solidFill>
                  <a:srgbClr val="FF3300"/>
                </a:solidFill>
                <a:latin typeface="Tahoma" charset="0"/>
                <a:ea typeface="ＭＳ Ｐゴシック" charset="0"/>
              </a:defRPr>
            </a:lvl2pPr>
            <a:lvl3pPr marL="1143000" indent="-228600" eaLnBrk="0" hangingPunct="0">
              <a:defRPr sz="2400">
                <a:solidFill>
                  <a:srgbClr val="FF3300"/>
                </a:solidFill>
                <a:latin typeface="Tahoma" charset="0"/>
                <a:ea typeface="ＭＳ Ｐゴシック" charset="0"/>
              </a:defRPr>
            </a:lvl3pPr>
            <a:lvl4pPr marL="1600200" indent="-228600" eaLnBrk="0" hangingPunct="0">
              <a:defRPr sz="2400">
                <a:solidFill>
                  <a:srgbClr val="FF3300"/>
                </a:solidFill>
                <a:latin typeface="Tahoma" charset="0"/>
                <a:ea typeface="ＭＳ Ｐゴシック" charset="0"/>
              </a:defRPr>
            </a:lvl4pPr>
            <a:lvl5pPr marL="2057400" indent="-228600" eaLnBrk="0" hangingPunct="0">
              <a:defRPr sz="2400">
                <a:solidFill>
                  <a:srgbClr val="FF3300"/>
                </a:solidFill>
                <a:latin typeface="Tahoma" charset="0"/>
                <a:ea typeface="ＭＳ Ｐゴシック" charset="0"/>
              </a:defRPr>
            </a:lvl5pPr>
            <a:lvl6pPr marL="2514600" indent="-228600" algn="r" eaLnBrk="0" fontAlgn="base" hangingPunct="0">
              <a:spcBef>
                <a:spcPct val="0"/>
              </a:spcBef>
              <a:spcAft>
                <a:spcPct val="0"/>
              </a:spcAft>
              <a:defRPr sz="2400">
                <a:solidFill>
                  <a:srgbClr val="FF3300"/>
                </a:solidFill>
                <a:latin typeface="Tahoma" charset="0"/>
                <a:ea typeface="ＭＳ Ｐゴシック" charset="0"/>
              </a:defRPr>
            </a:lvl6pPr>
            <a:lvl7pPr marL="2971800" indent="-228600" algn="r" eaLnBrk="0" fontAlgn="base" hangingPunct="0">
              <a:spcBef>
                <a:spcPct val="0"/>
              </a:spcBef>
              <a:spcAft>
                <a:spcPct val="0"/>
              </a:spcAft>
              <a:defRPr sz="2400">
                <a:solidFill>
                  <a:srgbClr val="FF3300"/>
                </a:solidFill>
                <a:latin typeface="Tahoma" charset="0"/>
                <a:ea typeface="ＭＳ Ｐゴシック" charset="0"/>
              </a:defRPr>
            </a:lvl7pPr>
            <a:lvl8pPr marL="3429000" indent="-228600" algn="r" eaLnBrk="0" fontAlgn="base" hangingPunct="0">
              <a:spcBef>
                <a:spcPct val="0"/>
              </a:spcBef>
              <a:spcAft>
                <a:spcPct val="0"/>
              </a:spcAft>
              <a:defRPr sz="2400">
                <a:solidFill>
                  <a:srgbClr val="FF3300"/>
                </a:solidFill>
                <a:latin typeface="Tahoma" charset="0"/>
                <a:ea typeface="ＭＳ Ｐゴシック" charset="0"/>
              </a:defRPr>
            </a:lvl8pPr>
            <a:lvl9pPr marL="3886200" indent="-228600" algn="r" eaLnBrk="0" fontAlgn="base" hangingPunct="0">
              <a:spcBef>
                <a:spcPct val="0"/>
              </a:spcBef>
              <a:spcAft>
                <a:spcPct val="0"/>
              </a:spcAft>
              <a:defRPr sz="2400">
                <a:solidFill>
                  <a:srgbClr val="FF3300"/>
                </a:solidFill>
                <a:latin typeface="Tahoma" charset="0"/>
                <a:ea typeface="ＭＳ Ｐゴシック"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0331BC2-402F-D84F-B7BB-E4DC621AE692}" type="slidenum">
              <a:rPr kumimoji="0" lang="en-US" sz="1200" b="0" i="0" u="none" strike="noStrike" kern="1200" cap="none" spc="0" normalizeH="0" baseline="0" noProof="0">
                <a:ln>
                  <a:noFill/>
                </a:ln>
                <a:solidFill>
                  <a:srgbClr val="898989"/>
                </a:solidFill>
                <a:effectLst/>
                <a:uLnTx/>
                <a:uFillTx/>
                <a:latin typeface="Tahoma" charset="0"/>
                <a:ea typeface="ＭＳ Ｐゴシック" charset="0"/>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srgbClr val="898989"/>
              </a:solidFill>
              <a:effectLst/>
              <a:uLnTx/>
              <a:uFillTx/>
              <a:latin typeface="Tahoma" charset="0"/>
              <a:ea typeface="ＭＳ Ｐゴシック" charset="0"/>
            </a:endParaRPr>
          </a:p>
        </p:txBody>
      </p:sp>
      <p:sp>
        <p:nvSpPr>
          <p:cNvPr id="3" name="Rectangle 2">
            <a:extLst>
              <a:ext uri="{FF2B5EF4-FFF2-40B4-BE49-F238E27FC236}">
                <a16:creationId xmlns:a16="http://schemas.microsoft.com/office/drawing/2014/main" id="{BA0011A5-64B6-4E90-9B50-9B446C7DCE49}"/>
              </a:ext>
            </a:extLst>
          </p:cNvPr>
          <p:cNvSpPr/>
          <p:nvPr/>
        </p:nvSpPr>
        <p:spPr>
          <a:xfrm>
            <a:off x="2286000" y="-52328"/>
            <a:ext cx="5562600" cy="6986528"/>
          </a:xfrm>
          <a:prstGeom prst="rect">
            <a:avLst/>
          </a:prstGeom>
        </p:spPr>
        <p:txBody>
          <a:bodyPr wrap="square">
            <a:spAutoFit/>
          </a:bodyPr>
          <a:lstStyle/>
          <a:p>
            <a:r>
              <a:rPr lang="en-US" sz="1600" dirty="0"/>
              <a:t>TYPICAL ENGLISH TEXT    CIPHER TEXT (shifted up by 4)</a:t>
            </a:r>
          </a:p>
          <a:p>
            <a:r>
              <a:rPr lang="en-US" sz="1600" dirty="0"/>
              <a:t>A : 0.08167              		E : 0.08360</a:t>
            </a:r>
          </a:p>
          <a:p>
            <a:r>
              <a:rPr lang="en-US" sz="1600" dirty="0"/>
              <a:t>B : 0.01492              		F : 0.01311   </a:t>
            </a:r>
          </a:p>
          <a:p>
            <a:r>
              <a:rPr lang="en-US" sz="1600" dirty="0"/>
              <a:t>C : 0.02782              		G : 0.01967</a:t>
            </a:r>
          </a:p>
          <a:p>
            <a:r>
              <a:rPr lang="en-US" sz="1600" dirty="0"/>
              <a:t>D : 0.04253              		H : 0.04096</a:t>
            </a:r>
          </a:p>
          <a:p>
            <a:r>
              <a:rPr lang="en-US" sz="1600" dirty="0"/>
              <a:t>E : 0.12702              		I : 0.10983</a:t>
            </a:r>
          </a:p>
          <a:p>
            <a:r>
              <a:rPr lang="en-US" sz="1600" dirty="0"/>
              <a:t>F : 0.02280              		J : 0.02131</a:t>
            </a:r>
          </a:p>
          <a:p>
            <a:r>
              <a:rPr lang="en-US" sz="1600" dirty="0"/>
              <a:t>G : 0.02015              		K : 0.03442</a:t>
            </a:r>
          </a:p>
          <a:p>
            <a:r>
              <a:rPr lang="en-US" sz="1600" dirty="0"/>
              <a:t>H : 0.06094              		L : 0.06229</a:t>
            </a:r>
          </a:p>
          <a:p>
            <a:r>
              <a:rPr lang="en-US" sz="1600" dirty="0"/>
              <a:t>I : 0.06966              		M : 0.07049</a:t>
            </a:r>
          </a:p>
          <a:p>
            <a:r>
              <a:rPr lang="en-US" sz="1600" dirty="0"/>
              <a:t>J : 0.01530              		N : 0.00000</a:t>
            </a:r>
          </a:p>
          <a:p>
            <a:r>
              <a:rPr lang="en-US" sz="1600" dirty="0"/>
              <a:t>K : 0.07720              		O : 0.00327</a:t>
            </a:r>
          </a:p>
          <a:p>
            <a:r>
              <a:rPr lang="en-US" sz="1600" dirty="0"/>
              <a:t>L : 0.04025              		P : 0.02131</a:t>
            </a:r>
          </a:p>
          <a:p>
            <a:r>
              <a:rPr lang="en-US" sz="1600" dirty="0"/>
              <a:t>M : 0.02406              		Q : 0.02131</a:t>
            </a:r>
          </a:p>
          <a:p>
            <a:r>
              <a:rPr lang="en-US" sz="1600" dirty="0"/>
              <a:t>N : 0.06749              		R : 0.08524</a:t>
            </a:r>
          </a:p>
          <a:p>
            <a:r>
              <a:rPr lang="en-US" sz="1600" dirty="0"/>
              <a:t>O : 0.07507              		S : 0.07540</a:t>
            </a:r>
          </a:p>
          <a:p>
            <a:r>
              <a:rPr lang="en-US" sz="1600" dirty="0"/>
              <a:t>P : 0.01929              		T : 0.03278</a:t>
            </a:r>
          </a:p>
          <a:p>
            <a:r>
              <a:rPr lang="en-US" sz="1600" dirty="0"/>
              <a:t>Q : 0.00950              		U : 0.00000</a:t>
            </a:r>
          </a:p>
          <a:p>
            <a:r>
              <a:rPr lang="en-US" sz="1600" dirty="0"/>
              <a:t>R : 0.05987              		V : 0.05737</a:t>
            </a:r>
          </a:p>
          <a:p>
            <a:r>
              <a:rPr lang="en-US" sz="1600" dirty="0"/>
              <a:t>S : 0.06327              		W : 0.06557</a:t>
            </a:r>
          </a:p>
          <a:p>
            <a:r>
              <a:rPr lang="en-US" sz="1600" dirty="0"/>
              <a:t>T : 0.09056              		X : 0.10819</a:t>
            </a:r>
          </a:p>
          <a:p>
            <a:r>
              <a:rPr lang="en-US" sz="1600" dirty="0"/>
              <a:t>U : 0.02758              		Y : 0.01803</a:t>
            </a:r>
          </a:p>
          <a:p>
            <a:r>
              <a:rPr lang="en-US" sz="1600" dirty="0"/>
              <a:t>V : 0.00978              		Z : 0.00327</a:t>
            </a:r>
          </a:p>
          <a:p>
            <a:r>
              <a:rPr lang="en-US" sz="1600" dirty="0"/>
              <a:t>W : 0.02360              		A : 0.02786</a:t>
            </a:r>
          </a:p>
          <a:p>
            <a:r>
              <a:rPr lang="en-US" sz="1600" dirty="0"/>
              <a:t>X : 0.00150              		B : 0.00000</a:t>
            </a:r>
          </a:p>
          <a:p>
            <a:r>
              <a:rPr lang="en-US" sz="1600" dirty="0"/>
              <a:t>Y : 0.01974              		C : 0.02459</a:t>
            </a:r>
          </a:p>
          <a:p>
            <a:r>
              <a:rPr lang="en-US" sz="1600" dirty="0"/>
              <a:t>Z : 0.00074              		D : 0.00000</a:t>
            </a:r>
          </a:p>
        </p:txBody>
      </p:sp>
      <p:sp>
        <p:nvSpPr>
          <p:cNvPr id="4" name="文本框 3">
            <a:extLst>
              <a:ext uri="{FF2B5EF4-FFF2-40B4-BE49-F238E27FC236}">
                <a16:creationId xmlns:a16="http://schemas.microsoft.com/office/drawing/2014/main" id="{09C0910F-24C9-F563-507C-EAFE4C3648D6}"/>
              </a:ext>
            </a:extLst>
          </p:cNvPr>
          <p:cNvSpPr txBox="1"/>
          <p:nvPr/>
        </p:nvSpPr>
        <p:spPr>
          <a:xfrm>
            <a:off x="6400800" y="2836765"/>
            <a:ext cx="2590800" cy="1200329"/>
          </a:xfrm>
          <a:prstGeom prst="rect">
            <a:avLst/>
          </a:prstGeom>
          <a:noFill/>
        </p:spPr>
        <p:txBody>
          <a:bodyPr wrap="square">
            <a:spAutoFit/>
          </a:bodyPr>
          <a:lstStyle/>
          <a:p>
            <a:r>
              <a:rPr lang="en-US" altLang="zh-CN" dirty="0"/>
              <a:t>if we “shift” the entire column of the frequency of our ciphertext up, we get the following table.</a:t>
            </a:r>
            <a:endParaRPr lang="zh-CN" altLang="en-US" dirty="0"/>
          </a:p>
        </p:txBody>
      </p:sp>
    </p:spTree>
    <p:extLst>
      <p:ext uri="{BB962C8B-B14F-4D97-AF65-F5344CB8AC3E}">
        <p14:creationId xmlns:p14="http://schemas.microsoft.com/office/powerpoint/2010/main" val="8907864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 Overview</a:t>
            </a:r>
          </a:p>
        </p:txBody>
      </p:sp>
      <p:sp>
        <p:nvSpPr>
          <p:cNvPr id="3" name="Content Placeholder 2"/>
          <p:cNvSpPr>
            <a:spLocks noGrp="1"/>
          </p:cNvSpPr>
          <p:nvPr>
            <p:ph idx="1"/>
          </p:nvPr>
        </p:nvSpPr>
        <p:spPr/>
        <p:txBody>
          <a:bodyPr>
            <a:normAutofit/>
          </a:bodyPr>
          <a:lstStyle/>
          <a:p>
            <a:r>
              <a:rPr lang="en-US" dirty="0">
                <a:solidFill>
                  <a:schemeClr val="bg1">
                    <a:lumMod val="75000"/>
                  </a:schemeClr>
                </a:solidFill>
              </a:rPr>
              <a:t>What is cryptography?</a:t>
            </a:r>
          </a:p>
          <a:p>
            <a:r>
              <a:rPr lang="en-US" dirty="0">
                <a:solidFill>
                  <a:schemeClr val="bg1">
                    <a:lumMod val="75000"/>
                  </a:schemeClr>
                </a:solidFill>
              </a:rPr>
              <a:t>Terminologies in cryptography</a:t>
            </a:r>
          </a:p>
          <a:p>
            <a:r>
              <a:rPr lang="en-US" dirty="0">
                <a:solidFill>
                  <a:schemeClr val="bg1">
                    <a:lumMod val="75000"/>
                  </a:schemeClr>
                </a:solidFill>
              </a:rPr>
              <a:t>What are Symmetric encryption and Asymmetric encryption?</a:t>
            </a:r>
          </a:p>
          <a:p>
            <a:r>
              <a:rPr lang="en-US" dirty="0"/>
              <a:t>Symmetric encryption techniques</a:t>
            </a:r>
          </a:p>
          <a:p>
            <a:pPr lvl="1"/>
            <a:r>
              <a:rPr lang="en-US" dirty="0">
                <a:solidFill>
                  <a:schemeClr val="bg1">
                    <a:lumMod val="75000"/>
                  </a:schemeClr>
                </a:solidFill>
              </a:rPr>
              <a:t>Caesar Cipher </a:t>
            </a:r>
          </a:p>
          <a:p>
            <a:pPr lvl="1"/>
            <a:r>
              <a:rPr lang="en-US" dirty="0"/>
              <a:t>Vigenere Cipher</a:t>
            </a:r>
          </a:p>
          <a:p>
            <a:pPr lvl="1"/>
            <a:r>
              <a:rPr lang="en-US" dirty="0">
                <a:solidFill>
                  <a:schemeClr val="bg1">
                    <a:lumMod val="75000"/>
                  </a:schemeClr>
                </a:solidFill>
              </a:rPr>
              <a:t>One-Time Pads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47839D-A323-47F3-909F-548499399628}" type="slidenum">
              <a:rPr kumimoji="0" lang="en-US" sz="1200" b="0" i="0" u="none" strike="noStrike" kern="1200" cap="none" spc="0" normalizeH="0" baseline="0" noProof="0" smtClean="0">
                <a:ln>
                  <a:noFill/>
                </a:ln>
                <a:solidFill>
                  <a:srgbClr val="000000"/>
                </a:solidFill>
                <a:effectLst/>
                <a:uLnTx/>
                <a:uFillTx/>
                <a:latin typeface="Calibri"/>
                <a:ea typeface="+mn-ea"/>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srgbClr val="000000"/>
              </a:solidFill>
              <a:effectLst/>
              <a:uLnTx/>
              <a:uFillTx/>
              <a:latin typeface="Calibri"/>
              <a:ea typeface="+mn-ea"/>
            </a:endParaRPr>
          </a:p>
        </p:txBody>
      </p:sp>
    </p:spTree>
    <p:extLst>
      <p:ext uri="{BB962C8B-B14F-4D97-AF65-F5344CB8AC3E}">
        <p14:creationId xmlns:p14="http://schemas.microsoft.com/office/powerpoint/2010/main" val="1503152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fontScale="90000"/>
          </a:bodyPr>
          <a:lstStyle/>
          <a:p>
            <a:pPr eaLnBrk="1" hangingPunct="1"/>
            <a:r>
              <a:rPr lang="en-US" dirty="0">
                <a:latin typeface="Calibri" charset="0"/>
              </a:rPr>
              <a:t>Polyalphabetic Substitution – Vigenere Cipher</a:t>
            </a:r>
          </a:p>
        </p:txBody>
      </p:sp>
      <p:sp>
        <p:nvSpPr>
          <p:cNvPr id="6" name="Slide Number Placeholder 5"/>
          <p:cNvSpPr>
            <a:spLocks noGrp="1"/>
          </p:cNvSpPr>
          <p:nvPr>
            <p:ph type="sldNum" sz="quarter" idx="12"/>
          </p:nvPr>
        </p:nvSpPr>
        <p:spPr/>
        <p:txBody>
          <a:bodyPr/>
          <a:lstStyle>
            <a:lvl1pPr eaLnBrk="0" hangingPunct="0">
              <a:defRPr sz="2400">
                <a:solidFill>
                  <a:srgbClr val="FF3300"/>
                </a:solidFill>
                <a:latin typeface="Tahoma" charset="0"/>
                <a:ea typeface="ＭＳ Ｐゴシック" charset="0"/>
              </a:defRPr>
            </a:lvl1pPr>
            <a:lvl2pPr marL="742950" indent="-285750" eaLnBrk="0" hangingPunct="0">
              <a:defRPr sz="2400">
                <a:solidFill>
                  <a:srgbClr val="FF3300"/>
                </a:solidFill>
                <a:latin typeface="Tahoma" charset="0"/>
                <a:ea typeface="ＭＳ Ｐゴシック" charset="0"/>
              </a:defRPr>
            </a:lvl2pPr>
            <a:lvl3pPr marL="1143000" indent="-228600" eaLnBrk="0" hangingPunct="0">
              <a:defRPr sz="2400">
                <a:solidFill>
                  <a:srgbClr val="FF3300"/>
                </a:solidFill>
                <a:latin typeface="Tahoma" charset="0"/>
                <a:ea typeface="ＭＳ Ｐゴシック" charset="0"/>
              </a:defRPr>
            </a:lvl3pPr>
            <a:lvl4pPr marL="1600200" indent="-228600" eaLnBrk="0" hangingPunct="0">
              <a:defRPr sz="2400">
                <a:solidFill>
                  <a:srgbClr val="FF3300"/>
                </a:solidFill>
                <a:latin typeface="Tahoma" charset="0"/>
                <a:ea typeface="ＭＳ Ｐゴシック" charset="0"/>
              </a:defRPr>
            </a:lvl4pPr>
            <a:lvl5pPr marL="2057400" indent="-228600" eaLnBrk="0" hangingPunct="0">
              <a:defRPr sz="2400">
                <a:solidFill>
                  <a:srgbClr val="FF3300"/>
                </a:solidFill>
                <a:latin typeface="Tahoma" charset="0"/>
                <a:ea typeface="ＭＳ Ｐゴシック" charset="0"/>
              </a:defRPr>
            </a:lvl5pPr>
            <a:lvl6pPr marL="2514600" indent="-228600" algn="r" eaLnBrk="0" fontAlgn="base" hangingPunct="0">
              <a:spcBef>
                <a:spcPct val="0"/>
              </a:spcBef>
              <a:spcAft>
                <a:spcPct val="0"/>
              </a:spcAft>
              <a:defRPr sz="2400">
                <a:solidFill>
                  <a:srgbClr val="FF3300"/>
                </a:solidFill>
                <a:latin typeface="Tahoma" charset="0"/>
                <a:ea typeface="ＭＳ Ｐゴシック" charset="0"/>
              </a:defRPr>
            </a:lvl6pPr>
            <a:lvl7pPr marL="2971800" indent="-228600" algn="r" eaLnBrk="0" fontAlgn="base" hangingPunct="0">
              <a:spcBef>
                <a:spcPct val="0"/>
              </a:spcBef>
              <a:spcAft>
                <a:spcPct val="0"/>
              </a:spcAft>
              <a:defRPr sz="2400">
                <a:solidFill>
                  <a:srgbClr val="FF3300"/>
                </a:solidFill>
                <a:latin typeface="Tahoma" charset="0"/>
                <a:ea typeface="ＭＳ Ｐゴシック" charset="0"/>
              </a:defRPr>
            </a:lvl7pPr>
            <a:lvl8pPr marL="3429000" indent="-228600" algn="r" eaLnBrk="0" fontAlgn="base" hangingPunct="0">
              <a:spcBef>
                <a:spcPct val="0"/>
              </a:spcBef>
              <a:spcAft>
                <a:spcPct val="0"/>
              </a:spcAft>
              <a:defRPr sz="2400">
                <a:solidFill>
                  <a:srgbClr val="FF3300"/>
                </a:solidFill>
                <a:latin typeface="Tahoma" charset="0"/>
                <a:ea typeface="ＭＳ Ｐゴシック" charset="0"/>
              </a:defRPr>
            </a:lvl8pPr>
            <a:lvl9pPr marL="3886200" indent="-228600" algn="r" eaLnBrk="0" fontAlgn="base" hangingPunct="0">
              <a:spcBef>
                <a:spcPct val="0"/>
              </a:spcBef>
              <a:spcAft>
                <a:spcPct val="0"/>
              </a:spcAft>
              <a:defRPr sz="2400">
                <a:solidFill>
                  <a:srgbClr val="FF3300"/>
                </a:solidFill>
                <a:latin typeface="Tahoma" charset="0"/>
                <a:ea typeface="ＭＳ Ｐゴシック" charset="0"/>
              </a:defRPr>
            </a:lvl9pPr>
          </a:lstStyle>
          <a:p>
            <a:pPr eaLnBrk="1" hangingPunct="1"/>
            <a:fld id="{76572F4F-B6E7-F544-A168-FC857CA8E129}" type="slidenum">
              <a:rPr lang="en-US" sz="1200">
                <a:solidFill>
                  <a:srgbClr val="898989"/>
                </a:solidFill>
              </a:rPr>
              <a:pPr eaLnBrk="1" hangingPunct="1"/>
              <a:t>47</a:t>
            </a:fld>
            <a:endParaRPr lang="en-US" sz="1200">
              <a:solidFill>
                <a:srgbClr val="898989"/>
              </a:solidFill>
            </a:endParaRPr>
          </a:p>
        </p:txBody>
      </p:sp>
      <p:sp>
        <p:nvSpPr>
          <p:cNvPr id="7" name="Rectangle 3">
            <a:extLst>
              <a:ext uri="{FF2B5EF4-FFF2-40B4-BE49-F238E27FC236}">
                <a16:creationId xmlns:a16="http://schemas.microsoft.com/office/drawing/2014/main" id="{C024FD80-0598-4789-B4DD-3F44217FE588}"/>
              </a:ext>
            </a:extLst>
          </p:cNvPr>
          <p:cNvSpPr txBox="1">
            <a:spLocks noChangeArrowheads="1"/>
          </p:cNvSpPr>
          <p:nvPr/>
        </p:nvSpPr>
        <p:spPr>
          <a:xfrm>
            <a:off x="533400" y="1423988"/>
            <a:ext cx="7772400" cy="2765425"/>
          </a:xfrm>
          <a:prstGeom prst="rect">
            <a:avLst/>
          </a:prstGeom>
        </p:spPr>
        <p:txBody>
          <a:bodyPr vert="horz" lIns="91440" tIns="45720" rIns="91440" bIns="45720" rtlCol="0" anchor="t" anchorCtr="0">
            <a:normAutofit lnSpcReduction="10000"/>
          </a:bodyPr>
          <a:lstStyle>
            <a:lvl1pPr marL="292100" indent="-292100" algn="l" defTabSz="457200" rtl="0" eaLnBrk="1" latinLnBrk="0" hangingPunct="1">
              <a:spcBef>
                <a:spcPct val="20000"/>
              </a:spcBef>
              <a:buClr>
                <a:schemeClr val="tx1"/>
              </a:buClr>
              <a:buFont typeface="Arial"/>
              <a:buChar char="•"/>
              <a:defRPr sz="3200" kern="1200">
                <a:solidFill>
                  <a:schemeClr val="tx1"/>
                </a:solidFill>
                <a:latin typeface="+mn-lt"/>
                <a:ea typeface="+mn-ea"/>
                <a:cs typeface="Calibri"/>
              </a:defRPr>
            </a:lvl1pPr>
            <a:lvl2pPr marL="635000" indent="-292100" algn="l" defTabSz="457200" rtl="0" eaLnBrk="1" latinLnBrk="0" hangingPunct="1">
              <a:spcBef>
                <a:spcPct val="20000"/>
              </a:spcBef>
              <a:buClr>
                <a:schemeClr val="tx1"/>
              </a:buClr>
              <a:buFont typeface="Arial"/>
              <a:buChar char="–"/>
              <a:defRPr sz="2800" kern="1200">
                <a:solidFill>
                  <a:schemeClr val="tx1"/>
                </a:solidFill>
                <a:latin typeface="+mn-lt"/>
                <a:ea typeface="+mn-ea"/>
                <a:cs typeface="Calibri"/>
              </a:defRPr>
            </a:lvl2pPr>
            <a:lvl3pPr marL="914400" indent="-228600" algn="l" defTabSz="457200" rtl="0" eaLnBrk="1" latinLnBrk="0" hangingPunct="1">
              <a:spcBef>
                <a:spcPct val="20000"/>
              </a:spcBef>
              <a:buClr>
                <a:schemeClr val="tx1"/>
              </a:buClr>
              <a:buFont typeface="Arial"/>
              <a:buChar char="•"/>
              <a:defRPr sz="2400" kern="1200">
                <a:solidFill>
                  <a:schemeClr val="tx1"/>
                </a:solidFill>
                <a:latin typeface="+mn-lt"/>
                <a:ea typeface="+mn-ea"/>
                <a:cs typeface="Calibri"/>
              </a:defRPr>
            </a:lvl3pPr>
            <a:lvl4pPr marL="1143000" indent="-228600" algn="l" defTabSz="457200" rtl="0" eaLnBrk="1" latinLnBrk="0" hangingPunct="1">
              <a:spcBef>
                <a:spcPct val="20000"/>
              </a:spcBef>
              <a:buClr>
                <a:schemeClr val="tx1"/>
              </a:buClr>
              <a:buFont typeface="Arial"/>
              <a:buChar char="–"/>
              <a:tabLst/>
              <a:defRPr sz="2000" kern="1200">
                <a:solidFill>
                  <a:schemeClr val="tx1"/>
                </a:solidFill>
                <a:latin typeface="+mn-lt"/>
                <a:ea typeface="+mn-ea"/>
                <a:cs typeface="Calibri"/>
              </a:defRPr>
            </a:lvl4pPr>
            <a:lvl5pPr marL="1320800" indent="-177800" algn="l" defTabSz="457200" rtl="0" eaLnBrk="1" latinLnBrk="0" hangingPunct="1">
              <a:spcBef>
                <a:spcPct val="20000"/>
              </a:spcBef>
              <a:buClr>
                <a:schemeClr val="tx1"/>
              </a:buClr>
              <a:buFont typeface="Arial"/>
              <a:buChar char="»"/>
              <a:defRPr sz="2000" kern="1200">
                <a:solidFill>
                  <a:schemeClr val="tx1"/>
                </a:solidFill>
                <a:latin typeface="+mn-lt"/>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pPr>
            <a:r>
              <a:rPr lang="en-US" altLang="zh-CN" sz="2800" b="1" dirty="0"/>
              <a:t>Idea: </a:t>
            </a:r>
            <a:r>
              <a:rPr lang="en-US" altLang="zh-CN" sz="2800" dirty="0"/>
              <a:t>Uses Caesar's cipher with various </a:t>
            </a:r>
            <a:r>
              <a:rPr lang="en-US" altLang="zh-CN" sz="2800" dirty="0">
                <a:solidFill>
                  <a:srgbClr val="0000FF"/>
                </a:solidFill>
              </a:rPr>
              <a:t>different shifts</a:t>
            </a:r>
            <a:r>
              <a:rPr lang="en-US" altLang="zh-CN" sz="2800" dirty="0"/>
              <a:t>, in order to hide the distribution of the letters. </a:t>
            </a:r>
          </a:p>
          <a:p>
            <a:pPr>
              <a:lnSpc>
                <a:spcPct val="90000"/>
              </a:lnSpc>
            </a:pPr>
            <a:r>
              <a:rPr lang="en-US" altLang="zh-CN" sz="2800" dirty="0"/>
              <a:t>A key defines the shift used in each letter in the text</a:t>
            </a:r>
          </a:p>
          <a:p>
            <a:pPr>
              <a:lnSpc>
                <a:spcPct val="90000"/>
              </a:lnSpc>
            </a:pPr>
            <a:r>
              <a:rPr lang="en-US" altLang="zh-CN" sz="2800" dirty="0"/>
              <a:t>A key word is repeated as many times as required to become the same length</a:t>
            </a:r>
          </a:p>
          <a:p>
            <a:pPr>
              <a:lnSpc>
                <a:spcPct val="90000"/>
              </a:lnSpc>
            </a:pPr>
            <a:endParaRPr lang="en-US" altLang="zh-CN" sz="2400" dirty="0"/>
          </a:p>
        </p:txBody>
      </p:sp>
      <p:sp>
        <p:nvSpPr>
          <p:cNvPr id="8" name="Text Box 4">
            <a:extLst>
              <a:ext uri="{FF2B5EF4-FFF2-40B4-BE49-F238E27FC236}">
                <a16:creationId xmlns:a16="http://schemas.microsoft.com/office/drawing/2014/main" id="{10998E6C-12CF-43FB-906E-05733972161E}"/>
              </a:ext>
            </a:extLst>
          </p:cNvPr>
          <p:cNvSpPr txBox="1">
            <a:spLocks noChangeArrowheads="1"/>
          </p:cNvSpPr>
          <p:nvPr/>
        </p:nvSpPr>
        <p:spPr bwMode="auto">
          <a:xfrm>
            <a:off x="1230313" y="5105400"/>
            <a:ext cx="75533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3000"/>
              </a:lnSpc>
              <a:buClr>
                <a:srgbClr val="000000"/>
              </a:buClr>
              <a:buSzPct val="100000"/>
              <a:buFont typeface="Arial" panose="020B0604020202020204" pitchFamily="34" charset="0"/>
              <a:defRPr>
                <a:solidFill>
                  <a:schemeClr val="bg1"/>
                </a:solidFill>
                <a:latin typeface="Arial" panose="020B0604020202020204" pitchFamily="34" charset="0"/>
              </a:defRPr>
            </a:lvl1pPr>
            <a:lvl2pPr marL="742950" indent="-285750" eaLnBrk="0" hangingPunct="0">
              <a:lnSpc>
                <a:spcPct val="93000"/>
              </a:lnSpc>
              <a:buClr>
                <a:srgbClr val="000000"/>
              </a:buClr>
              <a:buSzPct val="100000"/>
              <a:buFont typeface="Arial" panose="020B0604020202020204" pitchFamily="34" charset="0"/>
              <a:defRPr>
                <a:solidFill>
                  <a:schemeClr val="bg1"/>
                </a:solidFill>
                <a:latin typeface="Arial" panose="020B0604020202020204" pitchFamily="34" charset="0"/>
              </a:defRPr>
            </a:lvl2pPr>
            <a:lvl3pPr marL="1143000" indent="-228600" eaLnBrk="0" hangingPunct="0">
              <a:lnSpc>
                <a:spcPct val="93000"/>
              </a:lnSpc>
              <a:buClr>
                <a:srgbClr val="000000"/>
              </a:buClr>
              <a:buSzPct val="100000"/>
              <a:buFont typeface="Arial" panose="020B0604020202020204" pitchFamily="34" charset="0"/>
              <a:defRPr>
                <a:solidFill>
                  <a:schemeClr val="bg1"/>
                </a:solidFill>
                <a:latin typeface="Arial" panose="020B0604020202020204" pitchFamily="34" charset="0"/>
              </a:defRPr>
            </a:lvl3pPr>
            <a:lvl4pPr marL="1600200" indent="-228600" eaLnBrk="0" hangingPunct="0">
              <a:lnSpc>
                <a:spcPct val="93000"/>
              </a:lnSpc>
              <a:buClr>
                <a:srgbClr val="000000"/>
              </a:buClr>
              <a:buSzPct val="100000"/>
              <a:buFont typeface="Arial" panose="020B0604020202020204" pitchFamily="34" charset="0"/>
              <a:defRPr>
                <a:solidFill>
                  <a:schemeClr val="bg1"/>
                </a:solidFill>
                <a:latin typeface="Arial" panose="020B0604020202020204" pitchFamily="34" charset="0"/>
              </a:defRPr>
            </a:lvl4pPr>
            <a:lvl5pPr marL="2057400" indent="-228600" eaLnBrk="0" hangingPunct="0">
              <a:lnSpc>
                <a:spcPct val="93000"/>
              </a:lnSpc>
              <a:buClr>
                <a:srgbClr val="000000"/>
              </a:buClr>
              <a:buSzPct val="100000"/>
              <a:buFont typeface="Arial" panose="020B0604020202020204" pitchFamily="34" charset="0"/>
              <a:defRPr>
                <a:solidFill>
                  <a:schemeClr val="bg1"/>
                </a:solidFill>
                <a:latin typeface="Arial" panose="020B0604020202020204" pitchFamily="34" charset="0"/>
              </a:defRPr>
            </a:lvl5pPr>
            <a:lvl6pPr marL="25146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6pPr>
            <a:lvl7pPr marL="29718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7pPr>
            <a:lvl8pPr marL="34290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8pPr>
            <a:lvl9pPr marL="38862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9pPr>
          </a:lstStyle>
          <a:p>
            <a:r>
              <a:rPr lang="en-US" altLang="zh-CN" sz="2400" dirty="0">
                <a:solidFill>
                  <a:schemeClr val="tx1"/>
                </a:solidFill>
                <a:latin typeface="Times New Roman" panose="02020603050405020304" pitchFamily="18" charset="0"/>
              </a:rPr>
              <a:t>Plain text:     </a:t>
            </a:r>
            <a:r>
              <a:rPr lang="en-US" altLang="zh-CN" sz="2400" dirty="0">
                <a:solidFill>
                  <a:schemeClr val="tx1"/>
                </a:solidFill>
                <a:latin typeface="Century" panose="02040604050505020304" pitchFamily="18" charset="0"/>
              </a:rPr>
              <a:t>I a t </a:t>
            </a:r>
            <a:r>
              <a:rPr lang="en-US" altLang="zh-CN" sz="2400" dirty="0" err="1">
                <a:solidFill>
                  <a:schemeClr val="tx1"/>
                </a:solidFill>
                <a:latin typeface="Century" panose="02040604050505020304" pitchFamily="18" charset="0"/>
              </a:rPr>
              <a:t>t</a:t>
            </a:r>
            <a:r>
              <a:rPr lang="en-US" altLang="zh-CN" sz="2400" dirty="0">
                <a:solidFill>
                  <a:schemeClr val="tx1"/>
                </a:solidFill>
                <a:latin typeface="Century" panose="02040604050505020304" pitchFamily="18" charset="0"/>
              </a:rPr>
              <a:t> a c k</a:t>
            </a:r>
          </a:p>
          <a:p>
            <a:r>
              <a:rPr lang="en-US" altLang="zh-CN" sz="2400" dirty="0">
                <a:solidFill>
                  <a:schemeClr val="tx1"/>
                </a:solidFill>
                <a:latin typeface="Times New Roman" panose="02020603050405020304" pitchFamily="18" charset="0"/>
              </a:rPr>
              <a:t>Key:             2 3 4 2 3 4 2                     </a:t>
            </a:r>
            <a:r>
              <a:rPr lang="en-US" altLang="zh-CN" sz="2400" dirty="0">
                <a:solidFill>
                  <a:srgbClr val="FF3300"/>
                </a:solidFill>
                <a:latin typeface="Times New Roman" panose="02020603050405020304" pitchFamily="18" charset="0"/>
              </a:rPr>
              <a:t>(key is “234”)</a:t>
            </a:r>
          </a:p>
          <a:p>
            <a:r>
              <a:rPr lang="en-US" altLang="zh-CN" sz="2400" dirty="0">
                <a:solidFill>
                  <a:schemeClr val="tx1"/>
                </a:solidFill>
                <a:latin typeface="Times New Roman" panose="02020603050405020304" pitchFamily="18" charset="0"/>
              </a:rPr>
              <a:t>Cipher text:  K d x v d g m</a:t>
            </a:r>
          </a:p>
        </p:txBody>
      </p:sp>
    </p:spTree>
    <p:extLst>
      <p:ext uri="{BB962C8B-B14F-4D97-AF65-F5344CB8AC3E}">
        <p14:creationId xmlns:p14="http://schemas.microsoft.com/office/powerpoint/2010/main" val="371217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solidFill>
                  <a:schemeClr val="tx1"/>
                </a:solidFill>
              </a:rPr>
              <a:t>How would you </a:t>
            </a:r>
            <a:r>
              <a:rPr lang="en-US" i="1" u="sng" dirty="0"/>
              <a:t>attack</a:t>
            </a:r>
            <a:r>
              <a:rPr lang="en-US" dirty="0">
                <a:solidFill>
                  <a:schemeClr val="tx1"/>
                </a:solidFill>
              </a:rPr>
              <a:t> messages encrypted with a Vigenere cipher?</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47839D-A323-47F3-909F-548499399628}" type="slidenum">
              <a:rPr kumimoji="0" lang="en-US" sz="1200" b="0" i="0" u="none" strike="noStrike" kern="1200" cap="none" spc="0" normalizeH="0" baseline="0" noProof="0" smtClean="0">
                <a:ln>
                  <a:noFill/>
                </a:ln>
                <a:solidFill>
                  <a:srgbClr val="000000"/>
                </a:solidFill>
                <a:effectLst/>
                <a:uLnTx/>
                <a:uFillTx/>
                <a:latin typeface="Calibri"/>
                <a:ea typeface="+mn-ea"/>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srgbClr val="000000"/>
              </a:solidFill>
              <a:effectLst/>
              <a:uLnTx/>
              <a:uFillTx/>
              <a:latin typeface="Calibri"/>
              <a:ea typeface="+mn-ea"/>
            </a:endParaRPr>
          </a:p>
        </p:txBody>
      </p:sp>
    </p:spTree>
    <p:extLst>
      <p:ext uri="{BB962C8B-B14F-4D97-AF65-F5344CB8AC3E}">
        <p14:creationId xmlns:p14="http://schemas.microsoft.com/office/powerpoint/2010/main" val="9106826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a:bodyPr>
          <a:lstStyle/>
          <a:p>
            <a:r>
              <a:rPr lang="en-US" dirty="0">
                <a:latin typeface="Calibri" charset="0"/>
              </a:rPr>
              <a:t>Problem of Vigenere Cipher</a:t>
            </a:r>
          </a:p>
        </p:txBody>
      </p:sp>
      <p:sp>
        <p:nvSpPr>
          <p:cNvPr id="69635" name="Rectangle 3"/>
          <p:cNvSpPr>
            <a:spLocks noGrp="1" noChangeArrowheads="1"/>
          </p:cNvSpPr>
          <p:nvPr>
            <p:ph idx="1"/>
          </p:nvPr>
        </p:nvSpPr>
        <p:spPr>
          <a:xfrm>
            <a:off x="228600" y="1295400"/>
            <a:ext cx="8763000" cy="1828800"/>
          </a:xfrm>
        </p:spPr>
        <p:txBody>
          <a:bodyPr/>
          <a:lstStyle/>
          <a:p>
            <a:pPr>
              <a:lnSpc>
                <a:spcPct val="90000"/>
              </a:lnSpc>
            </a:pPr>
            <a:r>
              <a:rPr lang="en-US" sz="2800" dirty="0">
                <a:latin typeface="Calibri" charset="0"/>
              </a:rPr>
              <a:t>Assume we know the length of the key. We can organize the ciphertext in rows with the same length of the key. </a:t>
            </a:r>
          </a:p>
          <a:p>
            <a:pPr>
              <a:lnSpc>
                <a:spcPct val="90000"/>
              </a:lnSpc>
            </a:pPr>
            <a:r>
              <a:rPr lang="en-US" sz="2800" dirty="0">
                <a:latin typeface="Calibri" charset="0"/>
              </a:rPr>
              <a:t>Then, every column can be seen as encrypted using Caesar's cipher.</a:t>
            </a:r>
          </a:p>
          <a:p>
            <a:pPr>
              <a:lnSpc>
                <a:spcPct val="90000"/>
              </a:lnSpc>
            </a:pPr>
            <a:endParaRPr lang="en-US" sz="2400" dirty="0">
              <a:latin typeface="Calibri" charset="0"/>
            </a:endParaRPr>
          </a:p>
          <a:p>
            <a:pPr eaLnBrk="1" hangingPunct="1">
              <a:lnSpc>
                <a:spcPct val="90000"/>
              </a:lnSpc>
            </a:pPr>
            <a:endParaRPr lang="en-US" sz="2400" baseline="-25000" dirty="0">
              <a:latin typeface="Calibri" charset="0"/>
            </a:endParaRPr>
          </a:p>
        </p:txBody>
      </p:sp>
      <p:sp>
        <p:nvSpPr>
          <p:cNvPr id="6" name="Slide Number Placeholder 5"/>
          <p:cNvSpPr>
            <a:spLocks noGrp="1"/>
          </p:cNvSpPr>
          <p:nvPr>
            <p:ph type="sldNum" sz="quarter" idx="12"/>
          </p:nvPr>
        </p:nvSpPr>
        <p:spPr/>
        <p:txBody>
          <a:bodyPr/>
          <a:lstStyle>
            <a:lvl1pPr eaLnBrk="0" hangingPunct="0">
              <a:defRPr sz="2400">
                <a:solidFill>
                  <a:srgbClr val="FF3300"/>
                </a:solidFill>
                <a:latin typeface="Tahoma" charset="0"/>
                <a:ea typeface="ＭＳ Ｐゴシック" charset="0"/>
              </a:defRPr>
            </a:lvl1pPr>
            <a:lvl2pPr marL="742950" indent="-285750" eaLnBrk="0" hangingPunct="0">
              <a:defRPr sz="2400">
                <a:solidFill>
                  <a:srgbClr val="FF3300"/>
                </a:solidFill>
                <a:latin typeface="Tahoma" charset="0"/>
                <a:ea typeface="ＭＳ Ｐゴシック" charset="0"/>
              </a:defRPr>
            </a:lvl2pPr>
            <a:lvl3pPr marL="1143000" indent="-228600" eaLnBrk="0" hangingPunct="0">
              <a:defRPr sz="2400">
                <a:solidFill>
                  <a:srgbClr val="FF3300"/>
                </a:solidFill>
                <a:latin typeface="Tahoma" charset="0"/>
                <a:ea typeface="ＭＳ Ｐゴシック" charset="0"/>
              </a:defRPr>
            </a:lvl3pPr>
            <a:lvl4pPr marL="1600200" indent="-228600" eaLnBrk="0" hangingPunct="0">
              <a:defRPr sz="2400">
                <a:solidFill>
                  <a:srgbClr val="FF3300"/>
                </a:solidFill>
                <a:latin typeface="Tahoma" charset="0"/>
                <a:ea typeface="ＭＳ Ｐゴシック" charset="0"/>
              </a:defRPr>
            </a:lvl4pPr>
            <a:lvl5pPr marL="2057400" indent="-228600" eaLnBrk="0" hangingPunct="0">
              <a:defRPr sz="2400">
                <a:solidFill>
                  <a:srgbClr val="FF3300"/>
                </a:solidFill>
                <a:latin typeface="Tahoma" charset="0"/>
                <a:ea typeface="ＭＳ Ｐゴシック" charset="0"/>
              </a:defRPr>
            </a:lvl5pPr>
            <a:lvl6pPr marL="2514600" indent="-228600" algn="r" eaLnBrk="0" fontAlgn="base" hangingPunct="0">
              <a:spcBef>
                <a:spcPct val="0"/>
              </a:spcBef>
              <a:spcAft>
                <a:spcPct val="0"/>
              </a:spcAft>
              <a:defRPr sz="2400">
                <a:solidFill>
                  <a:srgbClr val="FF3300"/>
                </a:solidFill>
                <a:latin typeface="Tahoma" charset="0"/>
                <a:ea typeface="ＭＳ Ｐゴシック" charset="0"/>
              </a:defRPr>
            </a:lvl6pPr>
            <a:lvl7pPr marL="2971800" indent="-228600" algn="r" eaLnBrk="0" fontAlgn="base" hangingPunct="0">
              <a:spcBef>
                <a:spcPct val="0"/>
              </a:spcBef>
              <a:spcAft>
                <a:spcPct val="0"/>
              </a:spcAft>
              <a:defRPr sz="2400">
                <a:solidFill>
                  <a:srgbClr val="FF3300"/>
                </a:solidFill>
                <a:latin typeface="Tahoma" charset="0"/>
                <a:ea typeface="ＭＳ Ｐゴシック" charset="0"/>
              </a:defRPr>
            </a:lvl7pPr>
            <a:lvl8pPr marL="3429000" indent="-228600" algn="r" eaLnBrk="0" fontAlgn="base" hangingPunct="0">
              <a:spcBef>
                <a:spcPct val="0"/>
              </a:spcBef>
              <a:spcAft>
                <a:spcPct val="0"/>
              </a:spcAft>
              <a:defRPr sz="2400">
                <a:solidFill>
                  <a:srgbClr val="FF3300"/>
                </a:solidFill>
                <a:latin typeface="Tahoma" charset="0"/>
                <a:ea typeface="ＭＳ Ｐゴシック" charset="0"/>
              </a:defRPr>
            </a:lvl8pPr>
            <a:lvl9pPr marL="3886200" indent="-228600" algn="r" eaLnBrk="0" fontAlgn="base" hangingPunct="0">
              <a:spcBef>
                <a:spcPct val="0"/>
              </a:spcBef>
              <a:spcAft>
                <a:spcPct val="0"/>
              </a:spcAft>
              <a:defRPr sz="2400">
                <a:solidFill>
                  <a:srgbClr val="FF3300"/>
                </a:solidFill>
                <a:latin typeface="Tahoma" charset="0"/>
                <a:ea typeface="ＭＳ Ｐゴシック"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6572F4F-B6E7-F544-A168-FC857CA8E129}" type="slidenum">
              <a:rPr kumimoji="0" lang="en-US" sz="1200" b="0" i="0" u="none" strike="noStrike" kern="1200" cap="none" spc="0" normalizeH="0" baseline="0" noProof="0">
                <a:ln>
                  <a:noFill/>
                </a:ln>
                <a:solidFill>
                  <a:srgbClr val="898989"/>
                </a:solidFill>
                <a:effectLst/>
                <a:uLnTx/>
                <a:uFillTx/>
                <a:latin typeface="Tahoma" charset="0"/>
                <a:ea typeface="ＭＳ Ｐゴシック" charset="0"/>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srgbClr val="898989"/>
              </a:solidFill>
              <a:effectLst/>
              <a:uLnTx/>
              <a:uFillTx/>
              <a:latin typeface="Tahoma" charset="0"/>
              <a:ea typeface="ＭＳ Ｐゴシック" charset="0"/>
            </a:endParaRPr>
          </a:p>
        </p:txBody>
      </p:sp>
      <p:sp>
        <p:nvSpPr>
          <p:cNvPr id="5" name="Text Box 4">
            <a:extLst>
              <a:ext uri="{FF2B5EF4-FFF2-40B4-BE49-F238E27FC236}">
                <a16:creationId xmlns:a16="http://schemas.microsoft.com/office/drawing/2014/main" id="{5409FE28-103C-4248-94AD-EF52A2655AAB}"/>
              </a:ext>
            </a:extLst>
          </p:cNvPr>
          <p:cNvSpPr txBox="1">
            <a:spLocks noChangeArrowheads="1"/>
          </p:cNvSpPr>
          <p:nvPr/>
        </p:nvSpPr>
        <p:spPr bwMode="auto">
          <a:xfrm>
            <a:off x="1110284" y="3617499"/>
            <a:ext cx="75533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3000"/>
              </a:lnSpc>
              <a:buClr>
                <a:srgbClr val="000000"/>
              </a:buClr>
              <a:buSzPct val="100000"/>
              <a:buFont typeface="Arial" panose="020B0604020202020204" pitchFamily="34" charset="0"/>
              <a:defRPr>
                <a:solidFill>
                  <a:schemeClr val="bg1"/>
                </a:solidFill>
                <a:latin typeface="Arial" panose="020B0604020202020204" pitchFamily="34" charset="0"/>
              </a:defRPr>
            </a:lvl1pPr>
            <a:lvl2pPr marL="742950" indent="-285750" eaLnBrk="0" hangingPunct="0">
              <a:lnSpc>
                <a:spcPct val="93000"/>
              </a:lnSpc>
              <a:buClr>
                <a:srgbClr val="000000"/>
              </a:buClr>
              <a:buSzPct val="100000"/>
              <a:buFont typeface="Arial" panose="020B0604020202020204" pitchFamily="34" charset="0"/>
              <a:defRPr>
                <a:solidFill>
                  <a:schemeClr val="bg1"/>
                </a:solidFill>
                <a:latin typeface="Arial" panose="020B0604020202020204" pitchFamily="34" charset="0"/>
              </a:defRPr>
            </a:lvl2pPr>
            <a:lvl3pPr marL="1143000" indent="-228600" eaLnBrk="0" hangingPunct="0">
              <a:lnSpc>
                <a:spcPct val="93000"/>
              </a:lnSpc>
              <a:buClr>
                <a:srgbClr val="000000"/>
              </a:buClr>
              <a:buSzPct val="100000"/>
              <a:buFont typeface="Arial" panose="020B0604020202020204" pitchFamily="34" charset="0"/>
              <a:defRPr>
                <a:solidFill>
                  <a:schemeClr val="bg1"/>
                </a:solidFill>
                <a:latin typeface="Arial" panose="020B0604020202020204" pitchFamily="34" charset="0"/>
              </a:defRPr>
            </a:lvl3pPr>
            <a:lvl4pPr marL="1600200" indent="-228600" eaLnBrk="0" hangingPunct="0">
              <a:lnSpc>
                <a:spcPct val="93000"/>
              </a:lnSpc>
              <a:buClr>
                <a:srgbClr val="000000"/>
              </a:buClr>
              <a:buSzPct val="100000"/>
              <a:buFont typeface="Arial" panose="020B0604020202020204" pitchFamily="34" charset="0"/>
              <a:defRPr>
                <a:solidFill>
                  <a:schemeClr val="bg1"/>
                </a:solidFill>
                <a:latin typeface="Arial" panose="020B0604020202020204" pitchFamily="34" charset="0"/>
              </a:defRPr>
            </a:lvl4pPr>
            <a:lvl5pPr marL="2057400" indent="-228600" eaLnBrk="0" hangingPunct="0">
              <a:lnSpc>
                <a:spcPct val="93000"/>
              </a:lnSpc>
              <a:buClr>
                <a:srgbClr val="000000"/>
              </a:buClr>
              <a:buSzPct val="100000"/>
              <a:buFont typeface="Arial" panose="020B0604020202020204" pitchFamily="34" charset="0"/>
              <a:defRPr>
                <a:solidFill>
                  <a:schemeClr val="bg1"/>
                </a:solidFill>
                <a:latin typeface="Arial" panose="020B0604020202020204" pitchFamily="34" charset="0"/>
              </a:defRPr>
            </a:lvl5pPr>
            <a:lvl6pPr marL="25146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6pPr>
            <a:lvl7pPr marL="29718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7pPr>
            <a:lvl8pPr marL="34290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8pPr>
            <a:lvl9pPr marL="38862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9pPr>
          </a:lstStyle>
          <a:p>
            <a:r>
              <a:rPr lang="en-US" altLang="zh-CN" sz="2400" dirty="0">
                <a:solidFill>
                  <a:schemeClr val="tx1"/>
                </a:solidFill>
                <a:latin typeface="Times New Roman" panose="02020603050405020304" pitchFamily="18" charset="0"/>
              </a:rPr>
              <a:t>Plain text:     </a:t>
            </a:r>
            <a:r>
              <a:rPr lang="en-US" altLang="zh-CN" sz="2400" dirty="0">
                <a:solidFill>
                  <a:schemeClr val="tx1"/>
                </a:solidFill>
                <a:latin typeface="Century" panose="02040604050505020304" pitchFamily="18" charset="0"/>
              </a:rPr>
              <a:t>I a t </a:t>
            </a:r>
            <a:r>
              <a:rPr lang="en-US" altLang="zh-CN" sz="2400" dirty="0" err="1">
                <a:solidFill>
                  <a:schemeClr val="tx1"/>
                </a:solidFill>
                <a:latin typeface="Century" panose="02040604050505020304" pitchFamily="18" charset="0"/>
              </a:rPr>
              <a:t>t</a:t>
            </a:r>
            <a:r>
              <a:rPr lang="en-US" altLang="zh-CN" sz="2400" dirty="0">
                <a:solidFill>
                  <a:schemeClr val="tx1"/>
                </a:solidFill>
                <a:latin typeface="Century" panose="02040604050505020304" pitchFamily="18" charset="0"/>
              </a:rPr>
              <a:t> a c k</a:t>
            </a:r>
          </a:p>
          <a:p>
            <a:r>
              <a:rPr lang="en-US" altLang="zh-CN" sz="2400" dirty="0">
                <a:solidFill>
                  <a:schemeClr val="tx1"/>
                </a:solidFill>
                <a:latin typeface="Times New Roman" panose="02020603050405020304" pitchFamily="18" charset="0"/>
              </a:rPr>
              <a:t>Key:             2 3 4 2 3 4 2                     </a:t>
            </a:r>
            <a:r>
              <a:rPr lang="en-US" altLang="zh-CN" sz="2400" dirty="0">
                <a:solidFill>
                  <a:srgbClr val="FF3300"/>
                </a:solidFill>
                <a:latin typeface="Times New Roman" panose="02020603050405020304" pitchFamily="18" charset="0"/>
              </a:rPr>
              <a:t>(key is “234”)</a:t>
            </a:r>
          </a:p>
          <a:p>
            <a:r>
              <a:rPr lang="en-US" altLang="zh-CN" sz="2400" dirty="0">
                <a:solidFill>
                  <a:schemeClr val="tx1"/>
                </a:solidFill>
                <a:latin typeface="Times New Roman" panose="02020603050405020304" pitchFamily="18" charset="0"/>
              </a:rPr>
              <a:t>Cipher text:  K d x v d g m</a:t>
            </a:r>
          </a:p>
        </p:txBody>
      </p:sp>
      <p:sp>
        <p:nvSpPr>
          <p:cNvPr id="3" name="Rectangle 2">
            <a:extLst>
              <a:ext uri="{FF2B5EF4-FFF2-40B4-BE49-F238E27FC236}">
                <a16:creationId xmlns:a16="http://schemas.microsoft.com/office/drawing/2014/main" id="{E078C7B9-02D6-4B39-9C17-66DD088D29EF}"/>
              </a:ext>
            </a:extLst>
          </p:cNvPr>
          <p:cNvSpPr/>
          <p:nvPr/>
        </p:nvSpPr>
        <p:spPr>
          <a:xfrm>
            <a:off x="5257800" y="4482405"/>
            <a:ext cx="981359" cy="1384995"/>
          </a:xfrm>
          <a:prstGeom prst="rect">
            <a:avLst/>
          </a:prstGeom>
        </p:spPr>
        <p:txBody>
          <a:bodyPr wrap="none">
            <a:spAutoFit/>
          </a:bodyPr>
          <a:lstStyle/>
          <a:p>
            <a:pPr lvl="0"/>
            <a:r>
              <a:rPr lang="en-US" altLang="zh-CN" sz="2800" dirty="0">
                <a:solidFill>
                  <a:srgbClr val="000000"/>
                </a:solidFill>
                <a:latin typeface="Century" panose="02040604050505020304" pitchFamily="18" charset="0"/>
              </a:rPr>
              <a:t>I a t </a:t>
            </a:r>
          </a:p>
          <a:p>
            <a:pPr lvl="0"/>
            <a:r>
              <a:rPr lang="en-US" altLang="zh-CN" sz="2800" dirty="0">
                <a:solidFill>
                  <a:srgbClr val="000000"/>
                </a:solidFill>
                <a:latin typeface="Century" panose="02040604050505020304" pitchFamily="18" charset="0"/>
              </a:rPr>
              <a:t>t a c </a:t>
            </a:r>
          </a:p>
          <a:p>
            <a:pPr lvl="0"/>
            <a:r>
              <a:rPr lang="en-US" altLang="zh-CN" sz="2800" dirty="0">
                <a:solidFill>
                  <a:srgbClr val="000000"/>
                </a:solidFill>
                <a:latin typeface="Century" panose="02040604050505020304" pitchFamily="18" charset="0"/>
              </a:rPr>
              <a:t>k</a:t>
            </a:r>
          </a:p>
        </p:txBody>
      </p:sp>
      <p:sp>
        <p:nvSpPr>
          <p:cNvPr id="7" name="TextBox 6">
            <a:extLst>
              <a:ext uri="{FF2B5EF4-FFF2-40B4-BE49-F238E27FC236}">
                <a16:creationId xmlns:a16="http://schemas.microsoft.com/office/drawing/2014/main" id="{9EF50CBA-430A-4523-B776-8B748877262B}"/>
              </a:ext>
            </a:extLst>
          </p:cNvPr>
          <p:cNvSpPr txBox="1"/>
          <p:nvPr/>
        </p:nvSpPr>
        <p:spPr>
          <a:xfrm>
            <a:off x="5257800" y="4521615"/>
            <a:ext cx="304800" cy="1325562"/>
          </a:xfrm>
          <a:prstGeom prst="rect">
            <a:avLst/>
          </a:prstGeom>
          <a:ln>
            <a:solidFill>
              <a:srgbClr val="FF0000"/>
            </a:solidFill>
          </a:ln>
        </p:spPr>
        <p:txBody>
          <a:bodyPr vert="horz" wrap="square" lIns="91440" tIns="45720" rIns="91440" bIns="45720" rtlCol="0" anchor="t" anchorCtr="0">
            <a:normAutofit/>
          </a:bodyPr>
          <a:lstStyle/>
          <a:p>
            <a:pPr marL="0">
              <a:buFont typeface="Arial"/>
              <a:buNone/>
            </a:pPr>
            <a:endParaRPr lang="en-US" sz="2800" dirty="0"/>
          </a:p>
        </p:txBody>
      </p:sp>
    </p:spTree>
    <p:extLst>
      <p:ext uri="{BB962C8B-B14F-4D97-AF65-F5344CB8AC3E}">
        <p14:creationId xmlns:p14="http://schemas.microsoft.com/office/powerpoint/2010/main" val="234501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990000"/>
                </a:solidFill>
              </a:rPr>
              <a:t>Goal: Protect Alice’s Communications with Bob</a:t>
            </a:r>
            <a:endParaRPr lang="en-US" dirty="0"/>
          </a:p>
        </p:txBody>
      </p:sp>
      <p:pic>
        <p:nvPicPr>
          <p:cNvPr id="9" name="Picture 8">
            <a:extLst>
              <a:ext uri="{FF2B5EF4-FFF2-40B4-BE49-F238E27FC236}">
                <a16:creationId xmlns:a16="http://schemas.microsoft.com/office/drawing/2014/main" id="{C190AFD6-9B8D-4198-ABA9-C6273BA66EB8}"/>
              </a:ext>
            </a:extLst>
          </p:cNvPr>
          <p:cNvPicPr>
            <a:picLocks noChangeAspect="1"/>
          </p:cNvPicPr>
          <p:nvPr/>
        </p:nvPicPr>
        <p:blipFill>
          <a:blip r:embed="rId3"/>
          <a:stretch>
            <a:fillRect/>
          </a:stretch>
        </p:blipFill>
        <p:spPr>
          <a:xfrm>
            <a:off x="8156009" y="2908059"/>
            <a:ext cx="661157" cy="755608"/>
          </a:xfrm>
          <a:prstGeom prst="rect">
            <a:avLst/>
          </a:prstGeom>
        </p:spPr>
      </p:pic>
      <p:cxnSp>
        <p:nvCxnSpPr>
          <p:cNvPr id="11" name="直接箭头连接符 35">
            <a:extLst>
              <a:ext uri="{FF2B5EF4-FFF2-40B4-BE49-F238E27FC236}">
                <a16:creationId xmlns:a16="http://schemas.microsoft.com/office/drawing/2014/main" id="{09EB807E-0CFE-41A9-A034-9E7C7B4F91C2}"/>
              </a:ext>
            </a:extLst>
          </p:cNvPr>
          <p:cNvCxnSpPr>
            <a:cxnSpLocks/>
          </p:cNvCxnSpPr>
          <p:nvPr/>
        </p:nvCxnSpPr>
        <p:spPr>
          <a:xfrm flipH="1">
            <a:off x="915499" y="3231626"/>
            <a:ext cx="1227013"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35">
            <a:extLst>
              <a:ext uri="{FF2B5EF4-FFF2-40B4-BE49-F238E27FC236}">
                <a16:creationId xmlns:a16="http://schemas.microsoft.com/office/drawing/2014/main" id="{AD023706-794E-4D2A-928B-40DB1370DFB9}"/>
              </a:ext>
            </a:extLst>
          </p:cNvPr>
          <p:cNvCxnSpPr>
            <a:cxnSpLocks/>
          </p:cNvCxnSpPr>
          <p:nvPr/>
        </p:nvCxnSpPr>
        <p:spPr>
          <a:xfrm flipH="1">
            <a:off x="3928653" y="3252509"/>
            <a:ext cx="1216831"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F47B3EA-2EF4-4B6B-B585-288606C2D6EA}"/>
              </a:ext>
            </a:extLst>
          </p:cNvPr>
          <p:cNvSpPr/>
          <p:nvPr/>
        </p:nvSpPr>
        <p:spPr>
          <a:xfrm>
            <a:off x="5226582" y="4327937"/>
            <a:ext cx="184731" cy="307777"/>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1400" b="0" i="1" u="none" strike="noStrike" kern="1200" cap="none" spc="0" normalizeH="0" baseline="0" noProof="0" dirty="0">
              <a:ln>
                <a:noFill/>
              </a:ln>
              <a:solidFill>
                <a:srgbClr val="FFFFFF"/>
              </a:solidFill>
              <a:effectLst/>
              <a:uLnTx/>
              <a:uFillTx/>
              <a:latin typeface="Constantia"/>
              <a:ea typeface="华文楷体" panose="02010600040101010101" pitchFamily="2" charset="-122"/>
              <a:cs typeface="Constantia"/>
            </a:endParaRPr>
          </a:p>
        </p:txBody>
      </p:sp>
      <p:sp>
        <p:nvSpPr>
          <p:cNvPr id="32" name="TextBox 31">
            <a:extLst>
              <a:ext uri="{FF2B5EF4-FFF2-40B4-BE49-F238E27FC236}">
                <a16:creationId xmlns:a16="http://schemas.microsoft.com/office/drawing/2014/main" id="{3C9C2134-A97A-43DE-B567-F02D93829BDC}"/>
              </a:ext>
            </a:extLst>
          </p:cNvPr>
          <p:cNvSpPr txBox="1"/>
          <p:nvPr/>
        </p:nvSpPr>
        <p:spPr>
          <a:xfrm>
            <a:off x="956559" y="1825013"/>
            <a:ext cx="1084965" cy="369332"/>
          </a:xfrm>
          <a:prstGeom prst="rect">
            <a:avLst/>
          </a:prstGeom>
          <a:solidFill>
            <a:srgbClr val="FFFF00"/>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cs typeface="+mn-cs"/>
              </a:rPr>
              <a:t>plaintext</a:t>
            </a:r>
            <a:endParaRPr kumimoji="0" lang="zh-CN" altLang="en-US" sz="1800" b="0" i="0" u="none" strike="noStrike" kern="120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cs typeface="+mn-cs"/>
            </a:endParaRPr>
          </a:p>
        </p:txBody>
      </p:sp>
      <p:sp>
        <p:nvSpPr>
          <p:cNvPr id="33" name="TextBox 32">
            <a:extLst>
              <a:ext uri="{FF2B5EF4-FFF2-40B4-BE49-F238E27FC236}">
                <a16:creationId xmlns:a16="http://schemas.microsoft.com/office/drawing/2014/main" id="{7318DDE4-2FF5-467B-BEC4-8C4BC69A1DBD}"/>
              </a:ext>
            </a:extLst>
          </p:cNvPr>
          <p:cNvSpPr txBox="1"/>
          <p:nvPr/>
        </p:nvSpPr>
        <p:spPr>
          <a:xfrm>
            <a:off x="2273132" y="2931920"/>
            <a:ext cx="1536868" cy="707886"/>
          </a:xfrm>
          <a:prstGeom prst="rect">
            <a:avLst/>
          </a:prstGeom>
          <a:noFill/>
          <a:ln w="19050">
            <a:solidFill>
              <a:srgbClr val="3366FF"/>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cs typeface="+mn-cs"/>
              </a:rPr>
              <a:t>Encryption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cs typeface="+mn-cs"/>
              </a:rPr>
              <a:t>Algorithm</a:t>
            </a:r>
          </a:p>
        </p:txBody>
      </p:sp>
      <p:sp>
        <p:nvSpPr>
          <p:cNvPr id="38" name="TextBox 37">
            <a:extLst>
              <a:ext uri="{FF2B5EF4-FFF2-40B4-BE49-F238E27FC236}">
                <a16:creationId xmlns:a16="http://schemas.microsoft.com/office/drawing/2014/main" id="{4BC5528A-DA09-48BA-915A-611D86E20C4D}"/>
              </a:ext>
            </a:extLst>
          </p:cNvPr>
          <p:cNvSpPr txBox="1"/>
          <p:nvPr/>
        </p:nvSpPr>
        <p:spPr>
          <a:xfrm>
            <a:off x="4077202" y="4284209"/>
            <a:ext cx="1248705" cy="369332"/>
          </a:xfrm>
          <a:prstGeom prst="rect">
            <a:avLst/>
          </a:prstGeom>
          <a:solidFill>
            <a:srgbClr val="FFFF00"/>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cs typeface="+mn-cs"/>
              </a:rPr>
              <a:t>ciphertext</a:t>
            </a:r>
            <a:endParaRPr kumimoji="0" lang="zh-CN" altLang="en-US" sz="1800" b="0" i="0" u="none" strike="noStrike" kern="120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cs typeface="+mn-cs"/>
            </a:endParaRPr>
          </a:p>
        </p:txBody>
      </p:sp>
      <p:sp>
        <p:nvSpPr>
          <p:cNvPr id="39" name="TextBox 38">
            <a:extLst>
              <a:ext uri="{FF2B5EF4-FFF2-40B4-BE49-F238E27FC236}">
                <a16:creationId xmlns:a16="http://schemas.microsoft.com/office/drawing/2014/main" id="{EA857D84-03A8-4704-8AD4-9887F631D862}"/>
              </a:ext>
            </a:extLst>
          </p:cNvPr>
          <p:cNvSpPr txBox="1"/>
          <p:nvPr/>
        </p:nvSpPr>
        <p:spPr>
          <a:xfrm>
            <a:off x="5283836" y="2931920"/>
            <a:ext cx="1536868" cy="707886"/>
          </a:xfrm>
          <a:prstGeom prst="rect">
            <a:avLst/>
          </a:prstGeom>
          <a:noFill/>
          <a:ln w="19050">
            <a:solidFill>
              <a:srgbClr val="3366FF"/>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cs typeface="+mn-cs"/>
              </a:rPr>
              <a:t>Decryption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cs typeface="+mn-cs"/>
              </a:rPr>
              <a:t>Algorithm</a:t>
            </a:r>
          </a:p>
        </p:txBody>
      </p:sp>
      <p:cxnSp>
        <p:nvCxnSpPr>
          <p:cNvPr id="40" name="直接箭头连接符 35">
            <a:extLst>
              <a:ext uri="{FF2B5EF4-FFF2-40B4-BE49-F238E27FC236}">
                <a16:creationId xmlns:a16="http://schemas.microsoft.com/office/drawing/2014/main" id="{F0D11302-2DBF-4420-A3BC-B834C9A92930}"/>
              </a:ext>
            </a:extLst>
          </p:cNvPr>
          <p:cNvCxnSpPr>
            <a:cxnSpLocks/>
          </p:cNvCxnSpPr>
          <p:nvPr/>
        </p:nvCxnSpPr>
        <p:spPr>
          <a:xfrm flipH="1">
            <a:off x="6913778" y="3252509"/>
            <a:ext cx="1216831"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AF1813C-13F7-4C5E-B45E-4C583F64B696}"/>
              </a:ext>
            </a:extLst>
          </p:cNvPr>
          <p:cNvSpPr txBox="1"/>
          <p:nvPr/>
        </p:nvSpPr>
        <p:spPr>
          <a:xfrm>
            <a:off x="7007519" y="1875813"/>
            <a:ext cx="1084965" cy="369332"/>
          </a:xfrm>
          <a:prstGeom prst="rect">
            <a:avLst/>
          </a:prstGeom>
          <a:solidFill>
            <a:srgbClr val="FFFF00"/>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cs typeface="+mn-cs"/>
              </a:rPr>
              <a:t>plaintext</a:t>
            </a:r>
            <a:endParaRPr kumimoji="0" lang="zh-CN" altLang="en-US" sz="1800" b="0" i="0" u="none" strike="noStrike" kern="120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cs typeface="+mn-cs"/>
            </a:endParaRPr>
          </a:p>
        </p:txBody>
      </p:sp>
      <p:sp>
        <p:nvSpPr>
          <p:cNvPr id="44" name="TextBox 43">
            <a:extLst>
              <a:ext uri="{FF2B5EF4-FFF2-40B4-BE49-F238E27FC236}">
                <a16:creationId xmlns:a16="http://schemas.microsoft.com/office/drawing/2014/main" id="{98A46AB6-3268-4FAF-921A-BB7D8A1E2485}"/>
              </a:ext>
            </a:extLst>
          </p:cNvPr>
          <p:cNvSpPr txBox="1"/>
          <p:nvPr/>
        </p:nvSpPr>
        <p:spPr>
          <a:xfrm>
            <a:off x="7978967" y="3820705"/>
            <a:ext cx="103176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cs typeface="+mn-cs"/>
              </a:rPr>
              <a:t>Bob</a:t>
            </a:r>
            <a:endParaRPr kumimoji="0" lang="zh-CN" altLang="en-US" sz="1800" b="0" i="0" u="none" strike="noStrike" kern="120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cs typeface="+mn-cs"/>
            </a:endParaRPr>
          </a:p>
        </p:txBody>
      </p:sp>
      <p:sp>
        <p:nvSpPr>
          <p:cNvPr id="30" name="Rectangle 29">
            <a:extLst>
              <a:ext uri="{FF2B5EF4-FFF2-40B4-BE49-F238E27FC236}">
                <a16:creationId xmlns:a16="http://schemas.microsoft.com/office/drawing/2014/main" id="{9E5FE997-AE86-4554-9A0C-F2FFF2AF4038}"/>
              </a:ext>
            </a:extLst>
          </p:cNvPr>
          <p:cNvSpPr/>
          <p:nvPr/>
        </p:nvSpPr>
        <p:spPr>
          <a:xfrm>
            <a:off x="710154" y="4391810"/>
            <a:ext cx="410690" cy="584775"/>
          </a:xfrm>
          <a:prstGeom prst="rect">
            <a:avLst/>
          </a:prstGeom>
        </p:spPr>
        <p:txBody>
          <a:bodyPr wrap="none">
            <a:spAutoFit/>
          </a:bodyPr>
          <a:lstStyle/>
          <a:p>
            <a:r>
              <a:rPr lang="en-US" altLang="zh-CN" sz="3200" b="1" dirty="0">
                <a:solidFill>
                  <a:srgbClr val="414141"/>
                </a:solidFill>
                <a:latin typeface="Constantia" panose="02030602050306030303" pitchFamily="18" charset="0"/>
              </a:rPr>
              <a:t>+</a:t>
            </a:r>
            <a:endParaRPr lang="zh-CN" altLang="en-US" sz="1100" dirty="0">
              <a:latin typeface="Constantia" panose="02030602050306030303" pitchFamily="18" charset="0"/>
            </a:endParaRPr>
          </a:p>
        </p:txBody>
      </p:sp>
      <p:pic>
        <p:nvPicPr>
          <p:cNvPr id="6" name="Picture 5" descr="A picture containing clipart&#10;&#10;Description generated with very high confidence">
            <a:extLst>
              <a:ext uri="{FF2B5EF4-FFF2-40B4-BE49-F238E27FC236}">
                <a16:creationId xmlns:a16="http://schemas.microsoft.com/office/drawing/2014/main" id="{984CB205-CB37-4142-998F-5022296C79D8}"/>
              </a:ext>
            </a:extLst>
          </p:cNvPr>
          <p:cNvPicPr>
            <a:picLocks noChangeAspect="1"/>
          </p:cNvPicPr>
          <p:nvPr/>
        </p:nvPicPr>
        <p:blipFill>
          <a:blip r:embed="rId4"/>
          <a:stretch>
            <a:fillRect/>
          </a:stretch>
        </p:blipFill>
        <p:spPr>
          <a:xfrm>
            <a:off x="1198305" y="4513198"/>
            <a:ext cx="821656" cy="396837"/>
          </a:xfrm>
          <a:prstGeom prst="rect">
            <a:avLst/>
          </a:prstGeom>
        </p:spPr>
      </p:pic>
      <p:cxnSp>
        <p:nvCxnSpPr>
          <p:cNvPr id="37" name="直接箭头连接符 35">
            <a:extLst>
              <a:ext uri="{FF2B5EF4-FFF2-40B4-BE49-F238E27FC236}">
                <a16:creationId xmlns:a16="http://schemas.microsoft.com/office/drawing/2014/main" id="{4124B266-0696-440D-8ED1-E2EB34F0FF52}"/>
              </a:ext>
            </a:extLst>
          </p:cNvPr>
          <p:cNvCxnSpPr>
            <a:cxnSpLocks/>
          </p:cNvCxnSpPr>
          <p:nvPr/>
        </p:nvCxnSpPr>
        <p:spPr>
          <a:xfrm flipH="1">
            <a:off x="1423359" y="3475916"/>
            <a:ext cx="744095" cy="915894"/>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14" name="Picture 13" descr="A picture containing clipart&#10;&#10;Description generated with high confidence">
            <a:extLst>
              <a:ext uri="{FF2B5EF4-FFF2-40B4-BE49-F238E27FC236}">
                <a16:creationId xmlns:a16="http://schemas.microsoft.com/office/drawing/2014/main" id="{C85323E2-1C03-4724-8606-9D63E405964B}"/>
              </a:ext>
            </a:extLst>
          </p:cNvPr>
          <p:cNvPicPr>
            <a:picLocks noChangeAspect="1"/>
          </p:cNvPicPr>
          <p:nvPr/>
        </p:nvPicPr>
        <p:blipFill>
          <a:blip r:embed="rId5"/>
          <a:stretch>
            <a:fillRect/>
          </a:stretch>
        </p:blipFill>
        <p:spPr>
          <a:xfrm>
            <a:off x="7060933" y="4509645"/>
            <a:ext cx="922519" cy="400390"/>
          </a:xfrm>
          <a:prstGeom prst="rect">
            <a:avLst/>
          </a:prstGeom>
        </p:spPr>
      </p:pic>
      <p:cxnSp>
        <p:nvCxnSpPr>
          <p:cNvPr id="43" name="直接箭头连接符 35">
            <a:extLst>
              <a:ext uri="{FF2B5EF4-FFF2-40B4-BE49-F238E27FC236}">
                <a16:creationId xmlns:a16="http://schemas.microsoft.com/office/drawing/2014/main" id="{72BC67BC-7A62-4421-85B9-313AA46ABD26}"/>
              </a:ext>
            </a:extLst>
          </p:cNvPr>
          <p:cNvCxnSpPr>
            <a:cxnSpLocks/>
          </p:cNvCxnSpPr>
          <p:nvPr/>
        </p:nvCxnSpPr>
        <p:spPr>
          <a:xfrm>
            <a:off x="6941622" y="3497436"/>
            <a:ext cx="779019" cy="971439"/>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2EE0DE08-19D1-4965-9F5B-884E5C16A403}"/>
              </a:ext>
            </a:extLst>
          </p:cNvPr>
          <p:cNvSpPr/>
          <p:nvPr/>
        </p:nvSpPr>
        <p:spPr>
          <a:xfrm>
            <a:off x="8075130" y="4378643"/>
            <a:ext cx="410690" cy="584775"/>
          </a:xfrm>
          <a:prstGeom prst="rect">
            <a:avLst/>
          </a:prstGeom>
        </p:spPr>
        <p:txBody>
          <a:bodyPr wrap="none">
            <a:spAutoFit/>
          </a:bodyPr>
          <a:lstStyle/>
          <a:p>
            <a:r>
              <a:rPr lang="en-US" altLang="zh-CN" sz="3200" b="1" dirty="0">
                <a:solidFill>
                  <a:srgbClr val="414141"/>
                </a:solidFill>
                <a:latin typeface="Constantia" panose="02030602050306030303" pitchFamily="18" charset="0"/>
              </a:rPr>
              <a:t>+</a:t>
            </a:r>
            <a:endParaRPr lang="zh-CN" altLang="en-US" sz="1100" dirty="0">
              <a:latin typeface="Constantia" panose="02030602050306030303" pitchFamily="18" charset="0"/>
            </a:endParaRPr>
          </a:p>
        </p:txBody>
      </p:sp>
      <p:sp>
        <p:nvSpPr>
          <p:cNvPr id="17" name="Rectangle 16">
            <a:extLst>
              <a:ext uri="{FF2B5EF4-FFF2-40B4-BE49-F238E27FC236}">
                <a16:creationId xmlns:a16="http://schemas.microsoft.com/office/drawing/2014/main" id="{5874F370-2C74-4BA6-B661-5413A4995EF2}"/>
              </a:ext>
            </a:extLst>
          </p:cNvPr>
          <p:cNvSpPr/>
          <p:nvPr/>
        </p:nvSpPr>
        <p:spPr>
          <a:xfrm>
            <a:off x="263635" y="5550816"/>
            <a:ext cx="8553531" cy="1064907"/>
          </a:xfrm>
          <a:prstGeom prst="rect">
            <a:avLst/>
          </a:prstGeom>
        </p:spPr>
        <p:txBody>
          <a:bodyPr wrap="square">
            <a:spAutoFit/>
          </a:bodyPr>
          <a:lstStyle/>
          <a:p>
            <a:pPr marL="342900" indent="-342900">
              <a:spcBef>
                <a:spcPct val="20000"/>
              </a:spcBef>
              <a:buFont typeface="Arial"/>
              <a:buChar char="•"/>
            </a:pPr>
            <a:r>
              <a:rPr lang="en-US" altLang="zh-CN" sz="2000" b="1" dirty="0">
                <a:latin typeface="Constantia"/>
              </a:rPr>
              <a:t>Secret key </a:t>
            </a:r>
            <a:r>
              <a:rPr lang="en-US" altLang="zh-CN" sz="2000" dirty="0">
                <a:latin typeface="Constantia"/>
              </a:rPr>
              <a:t>refers to a sequence of symbols or numerical values: </a:t>
            </a:r>
          </a:p>
          <a:p>
            <a:pPr marL="742950" lvl="1" indent="-285750">
              <a:spcBef>
                <a:spcPct val="20000"/>
              </a:spcBef>
              <a:buFont typeface="Arial"/>
              <a:buChar char="–"/>
            </a:pPr>
            <a:r>
              <a:rPr lang="en-US" altLang="zh-CN" dirty="0">
                <a:latin typeface="Constantia"/>
              </a:rPr>
              <a:t>Used by an algorithm to alter information &amp; making that information secure</a:t>
            </a:r>
          </a:p>
          <a:p>
            <a:pPr marL="742950" lvl="1" indent="-285750">
              <a:spcBef>
                <a:spcPct val="20000"/>
              </a:spcBef>
              <a:buFont typeface="Arial"/>
              <a:buChar char="–"/>
            </a:pPr>
            <a:r>
              <a:rPr lang="en-US" altLang="zh-CN" dirty="0">
                <a:latin typeface="Constantia"/>
              </a:rPr>
              <a:t>Used by an algorithm to transform back message to its original form</a:t>
            </a:r>
            <a:endParaRPr lang="zh-CN" altLang="en-US" dirty="0">
              <a:latin typeface="Constantia"/>
            </a:endParaRPr>
          </a:p>
        </p:txBody>
      </p:sp>
      <p:sp>
        <p:nvSpPr>
          <p:cNvPr id="28" name="TextBox 27">
            <a:extLst>
              <a:ext uri="{FF2B5EF4-FFF2-40B4-BE49-F238E27FC236}">
                <a16:creationId xmlns:a16="http://schemas.microsoft.com/office/drawing/2014/main" id="{7F587C33-3019-43F7-BF29-C6B16EAB3ED8}"/>
              </a:ext>
            </a:extLst>
          </p:cNvPr>
          <p:cNvSpPr txBox="1"/>
          <p:nvPr/>
        </p:nvSpPr>
        <p:spPr>
          <a:xfrm>
            <a:off x="131686" y="3808104"/>
            <a:ext cx="74254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solidFill>
                  <a:prstClr val="black"/>
                </a:solidFill>
                <a:latin typeface="Constantia" panose="02030602050306030303" pitchFamily="18" charset="0"/>
                <a:ea typeface="华文楷体" panose="02010600040101010101" pitchFamily="2" charset="-122"/>
              </a:rPr>
              <a:t>Alice</a:t>
            </a:r>
            <a:endParaRPr kumimoji="0" lang="zh-CN" altLang="en-US" b="0" i="0" u="none" strike="noStrike" kern="120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endParaRPr>
          </a:p>
        </p:txBody>
      </p:sp>
      <p:pic>
        <p:nvPicPr>
          <p:cNvPr id="31" name="Picture 30">
            <a:extLst>
              <a:ext uri="{FF2B5EF4-FFF2-40B4-BE49-F238E27FC236}">
                <a16:creationId xmlns:a16="http://schemas.microsoft.com/office/drawing/2014/main" id="{43C075C4-C8A7-4D24-8B95-D18BAECC8404}"/>
              </a:ext>
            </a:extLst>
          </p:cNvPr>
          <p:cNvPicPr>
            <a:picLocks noChangeAspect="1"/>
          </p:cNvPicPr>
          <p:nvPr/>
        </p:nvPicPr>
        <p:blipFill>
          <a:blip r:embed="rId6"/>
          <a:stretch>
            <a:fillRect/>
          </a:stretch>
        </p:blipFill>
        <p:spPr>
          <a:xfrm>
            <a:off x="98897" y="2879953"/>
            <a:ext cx="732868" cy="746961"/>
          </a:xfrm>
          <a:prstGeom prst="rect">
            <a:avLst/>
          </a:prstGeom>
          <a:scene3d>
            <a:camera prst="orthographicFront">
              <a:rot lat="0" lon="10799999" rev="0"/>
            </a:camera>
            <a:lightRig rig="threePt" dir="t"/>
          </a:scene3d>
        </p:spPr>
      </p:pic>
      <p:pic>
        <p:nvPicPr>
          <p:cNvPr id="45" name="Picture 2" descr="Image result for i love you">
            <a:extLst>
              <a:ext uri="{FF2B5EF4-FFF2-40B4-BE49-F238E27FC236}">
                <a16:creationId xmlns:a16="http://schemas.microsoft.com/office/drawing/2014/main" id="{05791148-3A25-4601-9220-30E8B57BCA7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3269" t="9015" r="13543" b="18550"/>
          <a:stretch/>
        </p:blipFill>
        <p:spPr bwMode="auto">
          <a:xfrm>
            <a:off x="1097275" y="2333428"/>
            <a:ext cx="857315" cy="75592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Image result for i love you">
            <a:extLst>
              <a:ext uri="{FF2B5EF4-FFF2-40B4-BE49-F238E27FC236}">
                <a16:creationId xmlns:a16="http://schemas.microsoft.com/office/drawing/2014/main" id="{D69D54DC-6CED-483E-A687-F182483FA04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3269" t="9015" r="13543" b="18550"/>
          <a:stretch/>
        </p:blipFill>
        <p:spPr bwMode="auto">
          <a:xfrm>
            <a:off x="7121037" y="2397631"/>
            <a:ext cx="857315" cy="755929"/>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Group 46">
            <a:extLst>
              <a:ext uri="{FF2B5EF4-FFF2-40B4-BE49-F238E27FC236}">
                <a16:creationId xmlns:a16="http://schemas.microsoft.com/office/drawing/2014/main" id="{5EA5EB2B-42A6-4F03-ACBF-06D9D977169C}"/>
              </a:ext>
            </a:extLst>
          </p:cNvPr>
          <p:cNvGrpSpPr/>
          <p:nvPr/>
        </p:nvGrpSpPr>
        <p:grpSpPr>
          <a:xfrm>
            <a:off x="4145272" y="3356382"/>
            <a:ext cx="945781" cy="769907"/>
            <a:chOff x="-1924630" y="3519362"/>
            <a:chExt cx="945781" cy="769907"/>
          </a:xfrm>
        </p:grpSpPr>
        <p:pic>
          <p:nvPicPr>
            <p:cNvPr id="48" name="Picture 47">
              <a:extLst>
                <a:ext uri="{FF2B5EF4-FFF2-40B4-BE49-F238E27FC236}">
                  <a16:creationId xmlns:a16="http://schemas.microsoft.com/office/drawing/2014/main" id="{1D3E4725-8796-45F7-83C1-6E9642DA27E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24630" y="3519362"/>
              <a:ext cx="857250" cy="762000"/>
            </a:xfrm>
            <a:prstGeom prst="rect">
              <a:avLst/>
            </a:prstGeom>
          </p:spPr>
        </p:pic>
        <p:pic>
          <p:nvPicPr>
            <p:cNvPr id="50" name="Picture 49">
              <a:extLst>
                <a:ext uri="{FF2B5EF4-FFF2-40B4-BE49-F238E27FC236}">
                  <a16:creationId xmlns:a16="http://schemas.microsoft.com/office/drawing/2014/main" id="{8106DDC7-952A-4E3D-803C-2433AEEE227B}"/>
                </a:ext>
              </a:extLst>
            </p:cNvPr>
            <p:cNvPicPr>
              <a:picLocks noChangeAspect="1"/>
            </p:cNvPicPr>
            <p:nvPr/>
          </p:nvPicPr>
          <p:blipFill rotWithShape="1">
            <a:blip r:embed="rId9"/>
            <a:srcRect/>
            <a:stretch/>
          </p:blipFill>
          <p:spPr>
            <a:xfrm>
              <a:off x="-1312182" y="3851174"/>
              <a:ext cx="333333" cy="438095"/>
            </a:xfrm>
            <a:prstGeom prst="rect">
              <a:avLst/>
            </a:prstGeom>
          </p:spPr>
        </p:pic>
      </p:grpSp>
      <p:sp>
        <p:nvSpPr>
          <p:cNvPr id="51" name="TextBox 50">
            <a:extLst>
              <a:ext uri="{FF2B5EF4-FFF2-40B4-BE49-F238E27FC236}">
                <a16:creationId xmlns:a16="http://schemas.microsoft.com/office/drawing/2014/main" id="{3E7E9CEF-FFA2-4F58-8CEB-74C45B17A9EA}"/>
              </a:ext>
            </a:extLst>
          </p:cNvPr>
          <p:cNvSpPr txBox="1"/>
          <p:nvPr/>
        </p:nvSpPr>
        <p:spPr>
          <a:xfrm>
            <a:off x="809665" y="4992464"/>
            <a:ext cx="1683551" cy="369332"/>
          </a:xfrm>
          <a:prstGeom prst="rect">
            <a:avLst/>
          </a:prstGeom>
          <a:solidFill>
            <a:srgbClr val="FFFF00"/>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cs typeface="+mn-cs"/>
              </a:rPr>
              <a:t>encryption key</a:t>
            </a:r>
            <a:endParaRPr kumimoji="0" lang="zh-CN" altLang="en-US" sz="1800" b="0" i="0" u="none" strike="noStrike" kern="120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cs typeface="+mn-cs"/>
            </a:endParaRPr>
          </a:p>
        </p:txBody>
      </p:sp>
      <p:sp>
        <p:nvSpPr>
          <p:cNvPr id="52" name="TextBox 51">
            <a:extLst>
              <a:ext uri="{FF2B5EF4-FFF2-40B4-BE49-F238E27FC236}">
                <a16:creationId xmlns:a16="http://schemas.microsoft.com/office/drawing/2014/main" id="{D0B405B9-C381-43D4-A893-3FD128AC63C9}"/>
              </a:ext>
            </a:extLst>
          </p:cNvPr>
          <p:cNvSpPr txBox="1"/>
          <p:nvPr/>
        </p:nvSpPr>
        <p:spPr>
          <a:xfrm>
            <a:off x="6941622" y="4934471"/>
            <a:ext cx="1683551" cy="369332"/>
          </a:xfrm>
          <a:prstGeom prst="rect">
            <a:avLst/>
          </a:prstGeom>
          <a:solidFill>
            <a:srgbClr val="FFFF00"/>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cs typeface="+mn-cs"/>
              </a:rPr>
              <a:t>decryption key</a:t>
            </a:r>
            <a:endParaRPr kumimoji="0" lang="zh-CN" altLang="en-US" sz="1800" b="0" i="0" u="none" strike="noStrike" kern="120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cs typeface="+mn-cs"/>
            </a:endParaRPr>
          </a:p>
        </p:txBody>
      </p:sp>
    </p:spTree>
    <p:extLst>
      <p:ext uri="{BB962C8B-B14F-4D97-AF65-F5344CB8AC3E}">
        <p14:creationId xmlns:p14="http://schemas.microsoft.com/office/powerpoint/2010/main" val="18448393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 Overview</a:t>
            </a:r>
          </a:p>
        </p:txBody>
      </p:sp>
      <p:sp>
        <p:nvSpPr>
          <p:cNvPr id="3" name="Content Placeholder 2"/>
          <p:cNvSpPr>
            <a:spLocks noGrp="1"/>
          </p:cNvSpPr>
          <p:nvPr>
            <p:ph idx="1"/>
          </p:nvPr>
        </p:nvSpPr>
        <p:spPr/>
        <p:txBody>
          <a:bodyPr>
            <a:normAutofit/>
          </a:bodyPr>
          <a:lstStyle/>
          <a:p>
            <a:r>
              <a:rPr lang="en-US" dirty="0">
                <a:solidFill>
                  <a:schemeClr val="bg1">
                    <a:lumMod val="75000"/>
                  </a:schemeClr>
                </a:solidFill>
              </a:rPr>
              <a:t>What is cryptography?</a:t>
            </a:r>
          </a:p>
          <a:p>
            <a:r>
              <a:rPr lang="en-US" dirty="0">
                <a:solidFill>
                  <a:schemeClr val="bg1">
                    <a:lumMod val="75000"/>
                  </a:schemeClr>
                </a:solidFill>
              </a:rPr>
              <a:t>Terminologies in cryptography</a:t>
            </a:r>
          </a:p>
          <a:p>
            <a:r>
              <a:rPr lang="en-US" dirty="0">
                <a:solidFill>
                  <a:schemeClr val="bg1">
                    <a:lumMod val="75000"/>
                  </a:schemeClr>
                </a:solidFill>
              </a:rPr>
              <a:t>What are Symmetric encryption and Asymmetric encryption?</a:t>
            </a:r>
          </a:p>
          <a:p>
            <a:r>
              <a:rPr lang="en-US" dirty="0"/>
              <a:t>Symmetric encryption techniques</a:t>
            </a:r>
          </a:p>
          <a:p>
            <a:pPr lvl="1"/>
            <a:r>
              <a:rPr lang="en-US" dirty="0">
                <a:solidFill>
                  <a:schemeClr val="bg1">
                    <a:lumMod val="75000"/>
                  </a:schemeClr>
                </a:solidFill>
              </a:rPr>
              <a:t>Caesar Cipher </a:t>
            </a:r>
          </a:p>
          <a:p>
            <a:pPr lvl="1"/>
            <a:r>
              <a:rPr lang="en-US" dirty="0">
                <a:solidFill>
                  <a:schemeClr val="bg1">
                    <a:lumMod val="75000"/>
                  </a:schemeClr>
                </a:solidFill>
              </a:rPr>
              <a:t>Vigenere Cipher</a:t>
            </a:r>
          </a:p>
          <a:p>
            <a:pPr lvl="1"/>
            <a:r>
              <a:rPr lang="en-US" dirty="0"/>
              <a:t>One-Time Pad</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47839D-A323-47F3-909F-548499399628}" type="slidenum">
              <a:rPr kumimoji="0" lang="en-US" sz="1200" b="0" i="0" u="none" strike="noStrike" kern="1200" cap="none" spc="0" normalizeH="0" baseline="0" noProof="0" smtClean="0">
                <a:ln>
                  <a:noFill/>
                </a:ln>
                <a:solidFill>
                  <a:srgbClr val="000000"/>
                </a:solidFill>
                <a:effectLst/>
                <a:uLnTx/>
                <a:uFillTx/>
                <a:latin typeface="Calibri"/>
                <a:ea typeface="+mn-ea"/>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srgbClr val="000000"/>
              </a:solidFill>
              <a:effectLst/>
              <a:uLnTx/>
              <a:uFillTx/>
              <a:latin typeface="Calibri"/>
              <a:ea typeface="+mn-ea"/>
            </a:endParaRPr>
          </a:p>
        </p:txBody>
      </p:sp>
    </p:spTree>
    <p:extLst>
      <p:ext uri="{BB962C8B-B14F-4D97-AF65-F5344CB8AC3E}">
        <p14:creationId xmlns:p14="http://schemas.microsoft.com/office/powerpoint/2010/main" val="27537708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0565982B-2D34-4BAF-9160-04FFE86D57C8}"/>
              </a:ext>
            </a:extLst>
          </p:cNvPr>
          <p:cNvSpPr>
            <a:spLocks noGrp="1"/>
          </p:cNvSpPr>
          <p:nvPr>
            <p:ph type="title"/>
          </p:nvPr>
        </p:nvSpPr>
        <p:spPr/>
        <p:txBody>
          <a:bodyPr/>
          <a:lstStyle/>
          <a:p>
            <a:r>
              <a:rPr lang="en-US" altLang="en-US" dirty="0"/>
              <a:t>One-Time Pad</a:t>
            </a:r>
          </a:p>
        </p:txBody>
      </p:sp>
      <p:sp>
        <p:nvSpPr>
          <p:cNvPr id="3" name="Content Placeholder 2">
            <a:extLst>
              <a:ext uri="{FF2B5EF4-FFF2-40B4-BE49-F238E27FC236}">
                <a16:creationId xmlns:a16="http://schemas.microsoft.com/office/drawing/2014/main" id="{7EE07660-6D6F-425C-BBC2-A574A67D98E3}"/>
              </a:ext>
            </a:extLst>
          </p:cNvPr>
          <p:cNvSpPr>
            <a:spLocks noGrp="1"/>
          </p:cNvSpPr>
          <p:nvPr>
            <p:ph idx="1"/>
          </p:nvPr>
        </p:nvSpPr>
        <p:spPr/>
        <p:txBody>
          <a:bodyPr rtlCol="0">
            <a:normAutofit lnSpcReduction="10000"/>
          </a:bodyPr>
          <a:lstStyle/>
          <a:p>
            <a:pPr fontAlgn="auto">
              <a:spcAft>
                <a:spcPts val="0"/>
              </a:spcAft>
              <a:defRPr/>
            </a:pPr>
            <a:r>
              <a:rPr lang="en-US" altLang="zh-CN" dirty="0"/>
              <a:t>Extended from </a:t>
            </a:r>
            <a:r>
              <a:rPr lang="en-US" altLang="zh-CN" dirty="0" err="1"/>
              <a:t>Vigenere</a:t>
            </a:r>
            <a:r>
              <a:rPr lang="en-US" altLang="zh-CN" dirty="0"/>
              <a:t> cipher</a:t>
            </a:r>
          </a:p>
          <a:p>
            <a:pPr fontAlgn="auto">
              <a:spcAft>
                <a:spcPts val="0"/>
              </a:spcAft>
              <a:defRPr/>
            </a:pPr>
            <a:r>
              <a:rPr lang="en-US" dirty="0"/>
              <a:t>There is one type of substitution cipher that is </a:t>
            </a:r>
            <a:r>
              <a:rPr lang="en-US" b="1" dirty="0"/>
              <a:t>absolutely unbreakable</a:t>
            </a:r>
            <a:r>
              <a:rPr lang="en-US" dirty="0"/>
              <a:t>.</a:t>
            </a:r>
          </a:p>
          <a:p>
            <a:pPr lvl="1" fontAlgn="auto">
              <a:spcAft>
                <a:spcPts val="0"/>
              </a:spcAft>
              <a:defRPr/>
            </a:pPr>
            <a:r>
              <a:rPr lang="en-US" dirty="0"/>
              <a:t>The </a:t>
            </a:r>
            <a:r>
              <a:rPr lang="en-US" b="1" dirty="0"/>
              <a:t>one-time pad </a:t>
            </a:r>
            <a:r>
              <a:rPr lang="en-US" dirty="0"/>
              <a:t>was invented in 1917 by Joseph </a:t>
            </a:r>
            <a:r>
              <a:rPr lang="en-US" dirty="0" err="1"/>
              <a:t>Mauborgne</a:t>
            </a:r>
            <a:r>
              <a:rPr lang="en-US" dirty="0"/>
              <a:t> and Gilbert </a:t>
            </a:r>
            <a:r>
              <a:rPr lang="en-US" dirty="0" err="1"/>
              <a:t>Vernam</a:t>
            </a:r>
            <a:endParaRPr lang="en-US" dirty="0"/>
          </a:p>
          <a:p>
            <a:pPr lvl="1" fontAlgn="auto">
              <a:spcAft>
                <a:spcPts val="0"/>
              </a:spcAft>
              <a:defRPr/>
            </a:pPr>
            <a:r>
              <a:rPr lang="en-US" dirty="0"/>
              <a:t>We use a block of shift keys, (k</a:t>
            </a:r>
            <a:r>
              <a:rPr lang="en-US" baseline="-25000" dirty="0"/>
              <a:t>1</a:t>
            </a:r>
            <a:r>
              <a:rPr lang="en-US" dirty="0"/>
              <a:t>, k</a:t>
            </a:r>
            <a:r>
              <a:rPr lang="en-US" baseline="-25000" dirty="0"/>
              <a:t>2</a:t>
            </a:r>
            <a:r>
              <a:rPr lang="en-US" dirty="0"/>
              <a:t>, . . . , </a:t>
            </a:r>
            <a:r>
              <a:rPr lang="en-US" dirty="0" err="1"/>
              <a:t>k</a:t>
            </a:r>
            <a:r>
              <a:rPr lang="en-US" baseline="-25000" dirty="0" err="1"/>
              <a:t>n</a:t>
            </a:r>
            <a:r>
              <a:rPr lang="en-US" dirty="0"/>
              <a:t>), to encrypt a plaintext, M, of length n, with each shift key being chosen </a:t>
            </a:r>
            <a:r>
              <a:rPr lang="en-US" b="1" dirty="0"/>
              <a:t>uniformly at random</a:t>
            </a:r>
            <a:r>
              <a:rPr lang="en-US" dirty="0"/>
              <a:t>.</a:t>
            </a:r>
          </a:p>
          <a:p>
            <a:pPr fontAlgn="auto">
              <a:spcAft>
                <a:spcPts val="0"/>
              </a:spcAft>
              <a:defRPr/>
            </a:pPr>
            <a:r>
              <a:rPr lang="en-US" dirty="0"/>
              <a:t>Since each shift is random, every </a:t>
            </a:r>
            <a:r>
              <a:rPr lang="en-US" dirty="0" err="1"/>
              <a:t>ciphertext</a:t>
            </a:r>
            <a:r>
              <a:rPr lang="en-US" dirty="0"/>
              <a:t> is equally likely for any plaintext.</a:t>
            </a:r>
          </a:p>
        </p:txBody>
      </p:sp>
      <p:sp>
        <p:nvSpPr>
          <p:cNvPr id="4" name="Date Placeholder 3">
            <a:extLst>
              <a:ext uri="{FF2B5EF4-FFF2-40B4-BE49-F238E27FC236}">
                <a16:creationId xmlns:a16="http://schemas.microsoft.com/office/drawing/2014/main" id="{D35A6FCA-BA90-4538-B614-F0EF11DDC5D9}"/>
              </a:ext>
            </a:extLst>
          </p:cNvPr>
          <p:cNvSpPr>
            <a:spLocks noGrp="1"/>
          </p:cNvSpPr>
          <p:nvPr>
            <p:ph type="dt" sz="quarter" idx="10"/>
          </p:nvPr>
        </p:nvSpPr>
        <p:spPr/>
        <p:txBody>
          <a:bodyPr/>
          <a:lstStyle/>
          <a:p>
            <a:pPr>
              <a:defRPr/>
            </a:pPr>
            <a:fld id="{A7DE4472-E95E-430B-AA46-2D76F67E4D17}" type="datetime1">
              <a:rPr lang="en-US"/>
              <a:pPr>
                <a:defRPr/>
              </a:pPr>
              <a:t>3/8/2023</a:t>
            </a:fld>
            <a:endParaRPr lang="en-GB"/>
          </a:p>
        </p:txBody>
      </p:sp>
      <p:sp>
        <p:nvSpPr>
          <p:cNvPr id="5" name="Footer Placeholder 4">
            <a:extLst>
              <a:ext uri="{FF2B5EF4-FFF2-40B4-BE49-F238E27FC236}">
                <a16:creationId xmlns:a16="http://schemas.microsoft.com/office/drawing/2014/main" id="{D1943192-E5AF-461C-B73F-E6C19D6EABD8}"/>
              </a:ext>
            </a:extLst>
          </p:cNvPr>
          <p:cNvSpPr>
            <a:spLocks noGrp="1"/>
          </p:cNvSpPr>
          <p:nvPr>
            <p:ph type="ftr" sz="quarter" idx="11"/>
          </p:nvPr>
        </p:nvSpPr>
        <p:spPr/>
        <p:txBody>
          <a:bodyPr/>
          <a:lstStyle/>
          <a:p>
            <a:pPr>
              <a:defRPr/>
            </a:pPr>
            <a:r>
              <a:rPr lang="en-GB"/>
              <a:t>Cryptography</a:t>
            </a:r>
          </a:p>
        </p:txBody>
      </p:sp>
      <p:sp>
        <p:nvSpPr>
          <p:cNvPr id="6" name="Slide Number Placeholder 5">
            <a:extLst>
              <a:ext uri="{FF2B5EF4-FFF2-40B4-BE49-F238E27FC236}">
                <a16:creationId xmlns:a16="http://schemas.microsoft.com/office/drawing/2014/main" id="{5AA1BBD4-4117-4861-86D4-C826B555EC5A}"/>
              </a:ext>
            </a:extLst>
          </p:cNvPr>
          <p:cNvSpPr>
            <a:spLocks noGrp="1"/>
          </p:cNvSpPr>
          <p:nvPr>
            <p:ph type="sldNum" sz="quarter" idx="12"/>
          </p:nvPr>
        </p:nvSpPr>
        <p:spPr/>
        <p:txBody>
          <a:bodyPr/>
          <a:lstStyle>
            <a:lvl1pPr eaLnBrk="0" hangingPunct="0">
              <a:lnSpc>
                <a:spcPct val="93000"/>
              </a:lnSpc>
              <a:buClr>
                <a:srgbClr val="000000"/>
              </a:buClr>
              <a:buSzPct val="100000"/>
              <a:buFont typeface="Arial" panose="020B0604020202020204" pitchFamily="34" charset="0"/>
              <a:defRPr>
                <a:solidFill>
                  <a:schemeClr val="bg1"/>
                </a:solidFill>
                <a:latin typeface="Arial" panose="020B0604020202020204" pitchFamily="34" charset="0"/>
              </a:defRPr>
            </a:lvl1pPr>
            <a:lvl2pPr marL="742950" indent="-285750" eaLnBrk="0" hangingPunct="0">
              <a:lnSpc>
                <a:spcPct val="93000"/>
              </a:lnSpc>
              <a:buClr>
                <a:srgbClr val="000000"/>
              </a:buClr>
              <a:buSzPct val="100000"/>
              <a:buFont typeface="Arial" panose="020B0604020202020204" pitchFamily="34" charset="0"/>
              <a:defRPr>
                <a:solidFill>
                  <a:schemeClr val="bg1"/>
                </a:solidFill>
                <a:latin typeface="Arial" panose="020B0604020202020204" pitchFamily="34" charset="0"/>
              </a:defRPr>
            </a:lvl2pPr>
            <a:lvl3pPr marL="1143000" indent="-228600" eaLnBrk="0" hangingPunct="0">
              <a:lnSpc>
                <a:spcPct val="93000"/>
              </a:lnSpc>
              <a:buClr>
                <a:srgbClr val="000000"/>
              </a:buClr>
              <a:buSzPct val="100000"/>
              <a:buFont typeface="Arial" panose="020B0604020202020204" pitchFamily="34" charset="0"/>
              <a:defRPr>
                <a:solidFill>
                  <a:schemeClr val="bg1"/>
                </a:solidFill>
                <a:latin typeface="Arial" panose="020B0604020202020204" pitchFamily="34" charset="0"/>
              </a:defRPr>
            </a:lvl3pPr>
            <a:lvl4pPr marL="1600200" indent="-228600" eaLnBrk="0" hangingPunct="0">
              <a:lnSpc>
                <a:spcPct val="93000"/>
              </a:lnSpc>
              <a:buClr>
                <a:srgbClr val="000000"/>
              </a:buClr>
              <a:buSzPct val="100000"/>
              <a:buFont typeface="Arial" panose="020B0604020202020204" pitchFamily="34" charset="0"/>
              <a:defRPr>
                <a:solidFill>
                  <a:schemeClr val="bg1"/>
                </a:solidFill>
                <a:latin typeface="Arial" panose="020B0604020202020204" pitchFamily="34" charset="0"/>
              </a:defRPr>
            </a:lvl4pPr>
            <a:lvl5pPr marL="2057400" indent="-228600" eaLnBrk="0" hangingPunct="0">
              <a:lnSpc>
                <a:spcPct val="93000"/>
              </a:lnSpc>
              <a:buClr>
                <a:srgbClr val="000000"/>
              </a:buClr>
              <a:buSzPct val="100000"/>
              <a:buFont typeface="Arial" panose="020B0604020202020204" pitchFamily="34" charset="0"/>
              <a:defRPr>
                <a:solidFill>
                  <a:schemeClr val="bg1"/>
                </a:solidFill>
                <a:latin typeface="Arial" panose="020B0604020202020204" pitchFamily="34" charset="0"/>
              </a:defRPr>
            </a:lvl5pPr>
            <a:lvl6pPr marL="25146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6pPr>
            <a:lvl7pPr marL="29718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7pPr>
            <a:lvl8pPr marL="34290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8pPr>
            <a:lvl9pPr marL="38862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9pPr>
          </a:lstStyle>
          <a:p>
            <a:fld id="{70E1F386-DCC8-46C7-906B-87DA3627FDA2}" type="slidenum">
              <a:rPr lang="en-GB" altLang="en-US">
                <a:solidFill>
                  <a:srgbClr val="898989"/>
                </a:solidFill>
              </a:rPr>
              <a:pPr/>
              <a:t>51</a:t>
            </a:fld>
            <a:endParaRPr lang="en-GB" altLang="en-US">
              <a:solidFill>
                <a:srgbClr val="898989"/>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One Time Pad</a:t>
            </a:r>
          </a:p>
        </p:txBody>
      </p:sp>
      <p:sp>
        <p:nvSpPr>
          <p:cNvPr id="4" name="Slide Number Placeholder 3"/>
          <p:cNvSpPr>
            <a:spLocks noGrp="1"/>
          </p:cNvSpPr>
          <p:nvPr>
            <p:ph type="sldNum" sz="quarter" idx="12"/>
          </p:nvPr>
        </p:nvSpPr>
        <p:spPr/>
        <p:txBody>
          <a:bodyPr/>
          <a:lstStyle/>
          <a:p>
            <a:fld id="{B747839D-A323-47F3-909F-548499399628}" type="slidenum">
              <a:rPr lang="en-US" smtClean="0"/>
              <a:t>52</a:t>
            </a:fld>
            <a:endParaRPr lang="en-US"/>
          </a:p>
        </p:txBody>
      </p:sp>
      <p:sp>
        <p:nvSpPr>
          <p:cNvPr id="5" name="TextBox 4"/>
          <p:cNvSpPr txBox="1"/>
          <p:nvPr/>
        </p:nvSpPr>
        <p:spPr>
          <a:xfrm>
            <a:off x="1854810" y="1049178"/>
            <a:ext cx="5434380" cy="492443"/>
          </a:xfrm>
          <a:prstGeom prst="rect">
            <a:avLst/>
          </a:prstGeom>
          <a:noFill/>
        </p:spPr>
        <p:txBody>
          <a:bodyPr wrap="none" lIns="0" tIns="0" rIns="0" bIns="0" rtlCol="0" anchor="t" anchorCtr="0">
            <a:spAutoFit/>
          </a:bodyPr>
          <a:lstStyle/>
          <a:p>
            <a:r>
              <a:rPr lang="en-US" sz="3200" dirty="0"/>
              <a:t>Miller, 1882 and </a:t>
            </a:r>
            <a:r>
              <a:rPr lang="en-US" sz="3200" dirty="0" err="1"/>
              <a:t>Vernam</a:t>
            </a:r>
            <a:r>
              <a:rPr lang="en-US" sz="3200" dirty="0"/>
              <a:t>, 1917</a:t>
            </a:r>
          </a:p>
        </p:txBody>
      </p:sp>
      <p:pic>
        <p:nvPicPr>
          <p:cNvPr id="11" name="Picture 10"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2127250"/>
            <a:ext cx="4191000" cy="1155700"/>
          </a:xfrm>
          <a:prstGeom prst="rect">
            <a:avLst/>
          </a:prstGeom>
        </p:spPr>
      </p:pic>
      <p:graphicFrame>
        <p:nvGraphicFramePr>
          <p:cNvPr id="18" name="Content Placeholder 8"/>
          <p:cNvGraphicFramePr>
            <a:graphicFrameLocks noGrp="1"/>
          </p:cNvGraphicFramePr>
          <p:nvPr>
            <p:ph idx="1"/>
            <p:extLst>
              <p:ext uri="{D42A27DB-BD31-4B8C-83A1-F6EECF244321}">
                <p14:modId xmlns:p14="http://schemas.microsoft.com/office/powerpoint/2010/main" val="1409987230"/>
              </p:ext>
            </p:extLst>
          </p:nvPr>
        </p:nvGraphicFramePr>
        <p:xfrm>
          <a:off x="1076940" y="3657600"/>
          <a:ext cx="6990120" cy="1036320"/>
        </p:xfrm>
        <a:graphic>
          <a:graphicData uri="http://schemas.openxmlformats.org/drawingml/2006/table">
            <a:tbl>
              <a:tblPr firstRow="1" bandRow="1">
                <a:tableStyleId>{2D5ABB26-0587-4C30-8999-92F81FD0307C}</a:tableStyleId>
              </a:tblPr>
              <a:tblGrid>
                <a:gridCol w="873765">
                  <a:extLst>
                    <a:ext uri="{9D8B030D-6E8A-4147-A177-3AD203B41FA5}">
                      <a16:colId xmlns:a16="http://schemas.microsoft.com/office/drawing/2014/main" val="20000"/>
                    </a:ext>
                  </a:extLst>
                </a:gridCol>
                <a:gridCol w="873765">
                  <a:extLst>
                    <a:ext uri="{9D8B030D-6E8A-4147-A177-3AD203B41FA5}">
                      <a16:colId xmlns:a16="http://schemas.microsoft.com/office/drawing/2014/main" val="20001"/>
                    </a:ext>
                  </a:extLst>
                </a:gridCol>
                <a:gridCol w="873765">
                  <a:extLst>
                    <a:ext uri="{9D8B030D-6E8A-4147-A177-3AD203B41FA5}">
                      <a16:colId xmlns:a16="http://schemas.microsoft.com/office/drawing/2014/main" val="20002"/>
                    </a:ext>
                  </a:extLst>
                </a:gridCol>
                <a:gridCol w="873765">
                  <a:extLst>
                    <a:ext uri="{9D8B030D-6E8A-4147-A177-3AD203B41FA5}">
                      <a16:colId xmlns:a16="http://schemas.microsoft.com/office/drawing/2014/main" val="20003"/>
                    </a:ext>
                  </a:extLst>
                </a:gridCol>
                <a:gridCol w="873765">
                  <a:extLst>
                    <a:ext uri="{9D8B030D-6E8A-4147-A177-3AD203B41FA5}">
                      <a16:colId xmlns:a16="http://schemas.microsoft.com/office/drawing/2014/main" val="20004"/>
                    </a:ext>
                  </a:extLst>
                </a:gridCol>
                <a:gridCol w="873765">
                  <a:extLst>
                    <a:ext uri="{9D8B030D-6E8A-4147-A177-3AD203B41FA5}">
                      <a16:colId xmlns:a16="http://schemas.microsoft.com/office/drawing/2014/main" val="20005"/>
                    </a:ext>
                  </a:extLst>
                </a:gridCol>
                <a:gridCol w="873765">
                  <a:extLst>
                    <a:ext uri="{9D8B030D-6E8A-4147-A177-3AD203B41FA5}">
                      <a16:colId xmlns:a16="http://schemas.microsoft.com/office/drawing/2014/main" val="20006"/>
                    </a:ext>
                  </a:extLst>
                </a:gridCol>
                <a:gridCol w="873765">
                  <a:extLst>
                    <a:ext uri="{9D8B030D-6E8A-4147-A177-3AD203B41FA5}">
                      <a16:colId xmlns:a16="http://schemas.microsoft.com/office/drawing/2014/main" val="20007"/>
                    </a:ext>
                  </a:extLst>
                </a:gridCol>
              </a:tblGrid>
              <a:tr h="370840">
                <a:tc>
                  <a:txBody>
                    <a:bodyPr/>
                    <a:lstStyle/>
                    <a:p>
                      <a:pPr algn="ctr"/>
                      <a:r>
                        <a:rPr lang="en-US" sz="2800" dirty="0"/>
                        <a:t>m:</a:t>
                      </a:r>
                    </a:p>
                  </a:txBody>
                  <a:tcPr/>
                </a:tc>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0</a:t>
                      </a:r>
                    </a:p>
                  </a:txBody>
                  <a:tcPr/>
                </a:tc>
                <a:extLst>
                  <a:ext uri="{0D108BD9-81ED-4DB2-BD59-A6C34878D82A}">
                    <a16:rowId xmlns:a16="http://schemas.microsoft.com/office/drawing/2014/main" val="10000"/>
                  </a:ext>
                </a:extLst>
              </a:tr>
              <a:tr h="370840">
                <a:tc>
                  <a:txBody>
                    <a:bodyPr/>
                    <a:lstStyle/>
                    <a:p>
                      <a:pPr algn="ctr"/>
                      <a:r>
                        <a:rPr lang="en-US" sz="2800" dirty="0"/>
                        <a:t>k:</a:t>
                      </a:r>
                    </a:p>
                  </a:txBody>
                  <a:tcPr>
                    <a:lnB w="12700" cap="flat" cmpd="sng" algn="ctr">
                      <a:solidFill>
                        <a:scrgbClr r="0" g="0" b="0"/>
                      </a:solidFill>
                      <a:prstDash val="solid"/>
                      <a:round/>
                      <a:headEnd type="none" w="med" len="med"/>
                      <a:tailEnd type="none" w="med" len="med"/>
                    </a:lnB>
                  </a:tcPr>
                </a:tc>
                <a:tc>
                  <a:txBody>
                    <a:bodyPr/>
                    <a:lstStyle/>
                    <a:p>
                      <a:pPr algn="ctr"/>
                      <a:r>
                        <a:rPr lang="en-US" sz="2800" dirty="0"/>
                        <a:t>1</a:t>
                      </a:r>
                    </a:p>
                  </a:txBody>
                  <a:tcPr>
                    <a:lnB w="12700" cap="flat" cmpd="sng" algn="ctr">
                      <a:solidFill>
                        <a:scrgbClr r="0" g="0" b="0"/>
                      </a:solidFill>
                      <a:prstDash val="solid"/>
                      <a:round/>
                      <a:headEnd type="none" w="med" len="med"/>
                      <a:tailEnd type="none" w="med" len="med"/>
                    </a:lnB>
                  </a:tcPr>
                </a:tc>
                <a:tc>
                  <a:txBody>
                    <a:bodyPr/>
                    <a:lstStyle/>
                    <a:p>
                      <a:pPr algn="ctr"/>
                      <a:r>
                        <a:rPr lang="en-US" sz="2800" dirty="0"/>
                        <a:t>1</a:t>
                      </a:r>
                    </a:p>
                  </a:txBody>
                  <a:tcPr>
                    <a:lnB w="12700" cap="flat" cmpd="sng" algn="ctr">
                      <a:solidFill>
                        <a:scrgbClr r="0" g="0" b="0"/>
                      </a:solidFill>
                      <a:prstDash val="solid"/>
                      <a:round/>
                      <a:headEnd type="none" w="med" len="med"/>
                      <a:tailEnd type="none" w="med" len="med"/>
                    </a:lnB>
                  </a:tcPr>
                </a:tc>
                <a:tc>
                  <a:txBody>
                    <a:bodyPr/>
                    <a:lstStyle/>
                    <a:p>
                      <a:pPr algn="ctr"/>
                      <a:r>
                        <a:rPr lang="en-US" sz="2800" dirty="0"/>
                        <a:t>0</a:t>
                      </a:r>
                    </a:p>
                  </a:txBody>
                  <a:tcPr>
                    <a:lnB w="12700" cap="flat" cmpd="sng" algn="ctr">
                      <a:solidFill>
                        <a:scrgbClr r="0" g="0" b="0"/>
                      </a:solidFill>
                      <a:prstDash val="solid"/>
                      <a:round/>
                      <a:headEnd type="none" w="med" len="med"/>
                      <a:tailEnd type="none" w="med" len="med"/>
                    </a:lnB>
                  </a:tcPr>
                </a:tc>
                <a:tc>
                  <a:txBody>
                    <a:bodyPr/>
                    <a:lstStyle/>
                    <a:p>
                      <a:pPr algn="ctr"/>
                      <a:r>
                        <a:rPr lang="en-US" sz="2800" dirty="0"/>
                        <a:t>1</a:t>
                      </a:r>
                    </a:p>
                  </a:txBody>
                  <a:tcPr>
                    <a:lnB w="12700" cap="flat" cmpd="sng" algn="ctr">
                      <a:solidFill>
                        <a:scrgbClr r="0" g="0" b="0"/>
                      </a:solidFill>
                      <a:prstDash val="solid"/>
                      <a:round/>
                      <a:headEnd type="none" w="med" len="med"/>
                      <a:tailEnd type="none" w="med" len="med"/>
                    </a:lnB>
                  </a:tcPr>
                </a:tc>
                <a:tc>
                  <a:txBody>
                    <a:bodyPr/>
                    <a:lstStyle/>
                    <a:p>
                      <a:pPr algn="ctr"/>
                      <a:r>
                        <a:rPr lang="en-US" sz="2800" dirty="0"/>
                        <a:t>0</a:t>
                      </a:r>
                    </a:p>
                  </a:txBody>
                  <a:tcPr>
                    <a:lnB w="12700" cap="flat" cmpd="sng" algn="ctr">
                      <a:solidFill>
                        <a:scrgbClr r="0" g="0" b="0"/>
                      </a:solidFill>
                      <a:prstDash val="solid"/>
                      <a:round/>
                      <a:headEnd type="none" w="med" len="med"/>
                      <a:tailEnd type="none" w="med" len="med"/>
                    </a:lnB>
                  </a:tcPr>
                </a:tc>
                <a:tc>
                  <a:txBody>
                    <a:bodyPr/>
                    <a:lstStyle/>
                    <a:p>
                      <a:pPr algn="ctr"/>
                      <a:r>
                        <a:rPr lang="en-US" sz="2800" dirty="0"/>
                        <a:t>0</a:t>
                      </a:r>
                    </a:p>
                  </a:txBody>
                  <a:tcPr>
                    <a:lnB w="12700" cap="flat" cmpd="sng" algn="ctr">
                      <a:solidFill>
                        <a:scrgbClr r="0" g="0" b="0"/>
                      </a:solidFill>
                      <a:prstDash val="solid"/>
                      <a:round/>
                      <a:headEnd type="none" w="med" len="med"/>
                      <a:tailEnd type="none" w="med" len="med"/>
                    </a:lnB>
                  </a:tcPr>
                </a:tc>
                <a:tc>
                  <a:txBody>
                    <a:bodyPr/>
                    <a:lstStyle/>
                    <a:p>
                      <a:pPr algn="ctr"/>
                      <a:r>
                        <a:rPr lang="en-US" sz="2800" dirty="0"/>
                        <a:t>0</a:t>
                      </a:r>
                    </a:p>
                  </a:txBody>
                  <a:tcPr>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9" name="Content Placeholder 8"/>
          <p:cNvGraphicFramePr>
            <a:graphicFrameLocks/>
          </p:cNvGraphicFramePr>
          <p:nvPr>
            <p:extLst>
              <p:ext uri="{D42A27DB-BD31-4B8C-83A1-F6EECF244321}">
                <p14:modId xmlns:p14="http://schemas.microsoft.com/office/powerpoint/2010/main" val="2881661009"/>
              </p:ext>
            </p:extLst>
          </p:nvPr>
        </p:nvGraphicFramePr>
        <p:xfrm>
          <a:off x="1076940" y="4804719"/>
          <a:ext cx="6990120" cy="518160"/>
        </p:xfrm>
        <a:graphic>
          <a:graphicData uri="http://schemas.openxmlformats.org/drawingml/2006/table">
            <a:tbl>
              <a:tblPr firstRow="1" bandRow="1">
                <a:tableStyleId>{2D5ABB26-0587-4C30-8999-92F81FD0307C}</a:tableStyleId>
              </a:tblPr>
              <a:tblGrid>
                <a:gridCol w="873765">
                  <a:extLst>
                    <a:ext uri="{9D8B030D-6E8A-4147-A177-3AD203B41FA5}">
                      <a16:colId xmlns:a16="http://schemas.microsoft.com/office/drawing/2014/main" val="20000"/>
                    </a:ext>
                  </a:extLst>
                </a:gridCol>
                <a:gridCol w="873765">
                  <a:extLst>
                    <a:ext uri="{9D8B030D-6E8A-4147-A177-3AD203B41FA5}">
                      <a16:colId xmlns:a16="http://schemas.microsoft.com/office/drawing/2014/main" val="20001"/>
                    </a:ext>
                  </a:extLst>
                </a:gridCol>
                <a:gridCol w="873765">
                  <a:extLst>
                    <a:ext uri="{9D8B030D-6E8A-4147-A177-3AD203B41FA5}">
                      <a16:colId xmlns:a16="http://schemas.microsoft.com/office/drawing/2014/main" val="20002"/>
                    </a:ext>
                  </a:extLst>
                </a:gridCol>
                <a:gridCol w="873765">
                  <a:extLst>
                    <a:ext uri="{9D8B030D-6E8A-4147-A177-3AD203B41FA5}">
                      <a16:colId xmlns:a16="http://schemas.microsoft.com/office/drawing/2014/main" val="20003"/>
                    </a:ext>
                  </a:extLst>
                </a:gridCol>
                <a:gridCol w="873765">
                  <a:extLst>
                    <a:ext uri="{9D8B030D-6E8A-4147-A177-3AD203B41FA5}">
                      <a16:colId xmlns:a16="http://schemas.microsoft.com/office/drawing/2014/main" val="20004"/>
                    </a:ext>
                  </a:extLst>
                </a:gridCol>
                <a:gridCol w="873765">
                  <a:extLst>
                    <a:ext uri="{9D8B030D-6E8A-4147-A177-3AD203B41FA5}">
                      <a16:colId xmlns:a16="http://schemas.microsoft.com/office/drawing/2014/main" val="20005"/>
                    </a:ext>
                  </a:extLst>
                </a:gridCol>
                <a:gridCol w="873765">
                  <a:extLst>
                    <a:ext uri="{9D8B030D-6E8A-4147-A177-3AD203B41FA5}">
                      <a16:colId xmlns:a16="http://schemas.microsoft.com/office/drawing/2014/main" val="20006"/>
                    </a:ext>
                  </a:extLst>
                </a:gridCol>
                <a:gridCol w="873765">
                  <a:extLst>
                    <a:ext uri="{9D8B030D-6E8A-4147-A177-3AD203B41FA5}">
                      <a16:colId xmlns:a16="http://schemas.microsoft.com/office/drawing/2014/main" val="20007"/>
                    </a:ext>
                  </a:extLst>
                </a:gridCol>
              </a:tblGrid>
              <a:tr h="370840">
                <a:tc>
                  <a:txBody>
                    <a:bodyPr/>
                    <a:lstStyle/>
                    <a:p>
                      <a:pPr algn="ctr"/>
                      <a:r>
                        <a:rPr lang="en-US" sz="2800" dirty="0"/>
                        <a:t>c:</a:t>
                      </a:r>
                    </a:p>
                  </a:txBody>
                  <a:tcPr/>
                </a:tc>
                <a:tc>
                  <a:txBody>
                    <a:bodyPr/>
                    <a:lstStyle/>
                    <a:p>
                      <a:pPr algn="ctr"/>
                      <a:r>
                        <a:rPr lang="en-US" sz="2800" dirty="0"/>
                        <a:t>1</a:t>
                      </a:r>
                    </a:p>
                  </a:txBody>
                  <a:tcPr/>
                </a:tc>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0</a:t>
                      </a:r>
                    </a:p>
                  </a:txBody>
                  <a:tcPr/>
                </a:tc>
                <a:extLst>
                  <a:ext uri="{0D108BD9-81ED-4DB2-BD59-A6C34878D82A}">
                    <a16:rowId xmlns:a16="http://schemas.microsoft.com/office/drawing/2014/main" val="10000"/>
                  </a:ext>
                </a:extLst>
              </a:tr>
            </a:tbl>
          </a:graphicData>
        </a:graphic>
      </p:graphicFrame>
      <p:graphicFrame>
        <p:nvGraphicFramePr>
          <p:cNvPr id="20" name="Content Placeholder 8"/>
          <p:cNvGraphicFramePr>
            <a:graphicFrameLocks/>
          </p:cNvGraphicFramePr>
          <p:nvPr>
            <p:extLst>
              <p:ext uri="{D42A27DB-BD31-4B8C-83A1-F6EECF244321}">
                <p14:modId xmlns:p14="http://schemas.microsoft.com/office/powerpoint/2010/main" val="2222783087"/>
              </p:ext>
            </p:extLst>
          </p:nvPr>
        </p:nvGraphicFramePr>
        <p:xfrm>
          <a:off x="1076940" y="5456556"/>
          <a:ext cx="6990120" cy="1036320"/>
        </p:xfrm>
        <a:graphic>
          <a:graphicData uri="http://schemas.openxmlformats.org/drawingml/2006/table">
            <a:tbl>
              <a:tblPr firstRow="1" bandRow="1">
                <a:tableStyleId>{2D5ABB26-0587-4C30-8999-92F81FD0307C}</a:tableStyleId>
              </a:tblPr>
              <a:tblGrid>
                <a:gridCol w="873765">
                  <a:extLst>
                    <a:ext uri="{9D8B030D-6E8A-4147-A177-3AD203B41FA5}">
                      <a16:colId xmlns:a16="http://schemas.microsoft.com/office/drawing/2014/main" val="20000"/>
                    </a:ext>
                  </a:extLst>
                </a:gridCol>
                <a:gridCol w="873765">
                  <a:extLst>
                    <a:ext uri="{9D8B030D-6E8A-4147-A177-3AD203B41FA5}">
                      <a16:colId xmlns:a16="http://schemas.microsoft.com/office/drawing/2014/main" val="20001"/>
                    </a:ext>
                  </a:extLst>
                </a:gridCol>
                <a:gridCol w="873765">
                  <a:extLst>
                    <a:ext uri="{9D8B030D-6E8A-4147-A177-3AD203B41FA5}">
                      <a16:colId xmlns:a16="http://schemas.microsoft.com/office/drawing/2014/main" val="20002"/>
                    </a:ext>
                  </a:extLst>
                </a:gridCol>
                <a:gridCol w="873765">
                  <a:extLst>
                    <a:ext uri="{9D8B030D-6E8A-4147-A177-3AD203B41FA5}">
                      <a16:colId xmlns:a16="http://schemas.microsoft.com/office/drawing/2014/main" val="20003"/>
                    </a:ext>
                  </a:extLst>
                </a:gridCol>
                <a:gridCol w="873765">
                  <a:extLst>
                    <a:ext uri="{9D8B030D-6E8A-4147-A177-3AD203B41FA5}">
                      <a16:colId xmlns:a16="http://schemas.microsoft.com/office/drawing/2014/main" val="20004"/>
                    </a:ext>
                  </a:extLst>
                </a:gridCol>
                <a:gridCol w="873765">
                  <a:extLst>
                    <a:ext uri="{9D8B030D-6E8A-4147-A177-3AD203B41FA5}">
                      <a16:colId xmlns:a16="http://schemas.microsoft.com/office/drawing/2014/main" val="20005"/>
                    </a:ext>
                  </a:extLst>
                </a:gridCol>
                <a:gridCol w="873765">
                  <a:extLst>
                    <a:ext uri="{9D8B030D-6E8A-4147-A177-3AD203B41FA5}">
                      <a16:colId xmlns:a16="http://schemas.microsoft.com/office/drawing/2014/main" val="20006"/>
                    </a:ext>
                  </a:extLst>
                </a:gridCol>
                <a:gridCol w="873765">
                  <a:extLst>
                    <a:ext uri="{9D8B030D-6E8A-4147-A177-3AD203B41FA5}">
                      <a16:colId xmlns:a16="http://schemas.microsoft.com/office/drawing/2014/main" val="20007"/>
                    </a:ext>
                  </a:extLst>
                </a:gridCol>
              </a:tblGrid>
              <a:tr h="370840">
                <a:tc>
                  <a:txBody>
                    <a:bodyPr/>
                    <a:lstStyle/>
                    <a:p>
                      <a:pPr algn="ctr"/>
                      <a:r>
                        <a:rPr lang="en-US" sz="2800" dirty="0"/>
                        <a:t>k:</a:t>
                      </a:r>
                    </a:p>
                  </a:txBody>
                  <a:tcPr>
                    <a:lnB w="12700" cap="flat" cmpd="sng" algn="ctr">
                      <a:solidFill>
                        <a:scrgbClr r="0" g="0" b="0"/>
                      </a:solidFill>
                      <a:prstDash val="solid"/>
                      <a:round/>
                      <a:headEnd type="none" w="med" len="med"/>
                      <a:tailEnd type="none" w="med" len="med"/>
                    </a:lnB>
                  </a:tcPr>
                </a:tc>
                <a:tc>
                  <a:txBody>
                    <a:bodyPr/>
                    <a:lstStyle/>
                    <a:p>
                      <a:pPr algn="ctr"/>
                      <a:r>
                        <a:rPr lang="en-US" sz="2800" dirty="0"/>
                        <a:t>1</a:t>
                      </a:r>
                    </a:p>
                  </a:txBody>
                  <a:tcPr>
                    <a:lnB w="12700" cap="flat" cmpd="sng" algn="ctr">
                      <a:solidFill>
                        <a:scrgbClr r="0" g="0" b="0"/>
                      </a:solidFill>
                      <a:prstDash val="solid"/>
                      <a:round/>
                      <a:headEnd type="none" w="med" len="med"/>
                      <a:tailEnd type="none" w="med" len="med"/>
                    </a:lnB>
                  </a:tcPr>
                </a:tc>
                <a:tc>
                  <a:txBody>
                    <a:bodyPr/>
                    <a:lstStyle/>
                    <a:p>
                      <a:pPr algn="ctr"/>
                      <a:r>
                        <a:rPr lang="en-US" sz="2800" dirty="0"/>
                        <a:t>1</a:t>
                      </a:r>
                    </a:p>
                  </a:txBody>
                  <a:tcPr>
                    <a:lnB w="12700" cap="flat" cmpd="sng" algn="ctr">
                      <a:solidFill>
                        <a:scrgbClr r="0" g="0" b="0"/>
                      </a:solidFill>
                      <a:prstDash val="solid"/>
                      <a:round/>
                      <a:headEnd type="none" w="med" len="med"/>
                      <a:tailEnd type="none" w="med" len="med"/>
                    </a:lnB>
                  </a:tcPr>
                </a:tc>
                <a:tc>
                  <a:txBody>
                    <a:bodyPr/>
                    <a:lstStyle/>
                    <a:p>
                      <a:pPr algn="ctr"/>
                      <a:r>
                        <a:rPr lang="en-US" sz="2800" dirty="0"/>
                        <a:t>0</a:t>
                      </a:r>
                    </a:p>
                  </a:txBody>
                  <a:tcPr>
                    <a:lnB w="12700" cap="flat" cmpd="sng" algn="ctr">
                      <a:solidFill>
                        <a:scrgbClr r="0" g="0" b="0"/>
                      </a:solidFill>
                      <a:prstDash val="solid"/>
                      <a:round/>
                      <a:headEnd type="none" w="med" len="med"/>
                      <a:tailEnd type="none" w="med" len="med"/>
                    </a:lnB>
                  </a:tcPr>
                </a:tc>
                <a:tc>
                  <a:txBody>
                    <a:bodyPr/>
                    <a:lstStyle/>
                    <a:p>
                      <a:pPr algn="ctr"/>
                      <a:r>
                        <a:rPr lang="en-US" sz="2800" dirty="0"/>
                        <a:t>1</a:t>
                      </a:r>
                    </a:p>
                  </a:txBody>
                  <a:tcPr>
                    <a:lnB w="12700" cap="flat" cmpd="sng" algn="ctr">
                      <a:solidFill>
                        <a:scrgbClr r="0" g="0" b="0"/>
                      </a:solidFill>
                      <a:prstDash val="solid"/>
                      <a:round/>
                      <a:headEnd type="none" w="med" len="med"/>
                      <a:tailEnd type="none" w="med" len="med"/>
                    </a:lnB>
                  </a:tcPr>
                </a:tc>
                <a:tc>
                  <a:txBody>
                    <a:bodyPr/>
                    <a:lstStyle/>
                    <a:p>
                      <a:pPr algn="ctr"/>
                      <a:r>
                        <a:rPr lang="en-US" sz="2800" dirty="0"/>
                        <a:t>0</a:t>
                      </a:r>
                    </a:p>
                  </a:txBody>
                  <a:tcPr>
                    <a:lnB w="12700" cap="flat" cmpd="sng" algn="ctr">
                      <a:solidFill>
                        <a:scrgbClr r="0" g="0" b="0"/>
                      </a:solidFill>
                      <a:prstDash val="solid"/>
                      <a:round/>
                      <a:headEnd type="none" w="med" len="med"/>
                      <a:tailEnd type="none" w="med" len="med"/>
                    </a:lnB>
                  </a:tcPr>
                </a:tc>
                <a:tc>
                  <a:txBody>
                    <a:bodyPr/>
                    <a:lstStyle/>
                    <a:p>
                      <a:pPr algn="ctr"/>
                      <a:r>
                        <a:rPr lang="en-US" sz="2800" dirty="0"/>
                        <a:t>0</a:t>
                      </a:r>
                    </a:p>
                  </a:txBody>
                  <a:tcPr>
                    <a:lnB w="12700" cap="flat" cmpd="sng" algn="ctr">
                      <a:solidFill>
                        <a:scrgbClr r="0" g="0" b="0"/>
                      </a:solidFill>
                      <a:prstDash val="solid"/>
                      <a:round/>
                      <a:headEnd type="none" w="med" len="med"/>
                      <a:tailEnd type="none" w="med" len="med"/>
                    </a:lnB>
                  </a:tcPr>
                </a:tc>
                <a:tc>
                  <a:txBody>
                    <a:bodyPr/>
                    <a:lstStyle/>
                    <a:p>
                      <a:pPr algn="ctr"/>
                      <a:r>
                        <a:rPr lang="en-US" sz="2800" dirty="0"/>
                        <a:t>0</a:t>
                      </a:r>
                    </a:p>
                  </a:txBody>
                  <a:tcPr>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sz="2800" dirty="0"/>
                        <a:t>m:</a:t>
                      </a:r>
                    </a:p>
                  </a:txBody>
                  <a:tcPr>
                    <a:lnL>
                      <a:noFill/>
                    </a:lnL>
                    <a:lnR>
                      <a:noFill/>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a:t>0</a:t>
                      </a:r>
                    </a:p>
                  </a:txBody>
                  <a:tcPr>
                    <a:lnL>
                      <a:noFill/>
                    </a:lnL>
                    <a:lnR>
                      <a:noFill/>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a:t>1</a:t>
                      </a:r>
                    </a:p>
                  </a:txBody>
                  <a:tcPr>
                    <a:lnL>
                      <a:noFill/>
                    </a:lnL>
                    <a:lnR>
                      <a:noFill/>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a:t>1</a:t>
                      </a:r>
                    </a:p>
                  </a:txBody>
                  <a:tcPr>
                    <a:lnL>
                      <a:noFill/>
                    </a:lnL>
                    <a:lnR>
                      <a:noFill/>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a:t>0</a:t>
                      </a:r>
                    </a:p>
                  </a:txBody>
                  <a:tcPr>
                    <a:lnL>
                      <a:noFill/>
                    </a:lnL>
                    <a:lnR>
                      <a:noFill/>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a:t>1</a:t>
                      </a:r>
                    </a:p>
                  </a:txBody>
                  <a:tcPr>
                    <a:lnL>
                      <a:noFill/>
                    </a:lnL>
                    <a:lnR>
                      <a:noFill/>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a:t>1</a:t>
                      </a:r>
                    </a:p>
                  </a:txBody>
                  <a:tcPr>
                    <a:lnL>
                      <a:noFill/>
                    </a:lnL>
                    <a:lnR>
                      <a:noFill/>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a:t>0</a:t>
                      </a:r>
                    </a:p>
                  </a:txBody>
                  <a:tcPr>
                    <a:lnL>
                      <a:noFill/>
                    </a:lnL>
                    <a:lnR>
                      <a:noFill/>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3" name="Rectangle 2"/>
          <p:cNvSpPr/>
          <p:nvPr/>
        </p:nvSpPr>
        <p:spPr>
          <a:xfrm>
            <a:off x="5893256" y="2230667"/>
            <a:ext cx="2945944" cy="645477"/>
          </a:xfrm>
          <a:prstGeom prst="rect">
            <a:avLst/>
          </a:prstGeom>
          <a:solidFill>
            <a:schemeClr val="accent5"/>
          </a:solidFill>
          <a:ln w="28575" cap="rnd" cmpd="sng">
            <a:no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r>
              <a:rPr lang="en-US" sz="2400" dirty="0">
                <a:solidFill>
                  <a:schemeClr val="bg1"/>
                </a:solidFill>
              </a:rPr>
              <a:t>M = C = K = {0,1}</a:t>
            </a:r>
            <a:r>
              <a:rPr lang="en-US" sz="2400" baseline="30000" dirty="0">
                <a:solidFill>
                  <a:schemeClr val="bg1"/>
                </a:solidFill>
              </a:rPr>
              <a:t>n</a:t>
            </a:r>
          </a:p>
        </p:txBody>
      </p:sp>
      <p:pic>
        <p:nvPicPr>
          <p:cNvPr id="7" name="Picture 6"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020" y="3886200"/>
            <a:ext cx="558800" cy="571500"/>
          </a:xfrm>
          <a:prstGeom prst="rect">
            <a:avLst/>
          </a:prstGeom>
        </p:spPr>
      </p:pic>
      <p:pic>
        <p:nvPicPr>
          <p:cNvPr id="15" name="Picture 14"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020" y="5143500"/>
            <a:ext cx="558800" cy="571500"/>
          </a:xfrm>
          <a:prstGeom prst="rect">
            <a:avLst/>
          </a:prstGeom>
        </p:spPr>
      </p:pic>
      <p:sp>
        <p:nvSpPr>
          <p:cNvPr id="13" name="文本框 12">
            <a:extLst>
              <a:ext uri="{FF2B5EF4-FFF2-40B4-BE49-F238E27FC236}">
                <a16:creationId xmlns:a16="http://schemas.microsoft.com/office/drawing/2014/main" id="{991EE1D8-E3FB-4A23-A936-E6A95F0D21F9}"/>
              </a:ext>
            </a:extLst>
          </p:cNvPr>
          <p:cNvSpPr txBox="1"/>
          <p:nvPr/>
        </p:nvSpPr>
        <p:spPr>
          <a:xfrm>
            <a:off x="5232628" y="3149673"/>
            <a:ext cx="3758972" cy="369332"/>
          </a:xfrm>
          <a:prstGeom prst="rect">
            <a:avLst/>
          </a:prstGeom>
          <a:noFill/>
        </p:spPr>
        <p:txBody>
          <a:bodyPr wrap="square">
            <a:spAutoFit/>
          </a:bodyPr>
          <a:lstStyle/>
          <a:p>
            <a:r>
              <a:rPr lang="en-US" altLang="zh-CN" dirty="0">
                <a:solidFill>
                  <a:srgbClr val="FF0000"/>
                </a:solidFill>
              </a:rPr>
              <a:t>outputs true only when inputs differ </a:t>
            </a:r>
            <a:endParaRPr lang="zh-CN" altLang="en-US" dirty="0">
              <a:solidFill>
                <a:srgbClr val="FF0000"/>
              </a:solidFill>
            </a:endParaRPr>
          </a:p>
        </p:txBody>
      </p:sp>
    </p:spTree>
    <p:extLst>
      <p:ext uri="{BB962C8B-B14F-4D97-AF65-F5344CB8AC3E}">
        <p14:creationId xmlns:p14="http://schemas.microsoft.com/office/powerpoint/2010/main" val="187581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One Time Pad</a:t>
            </a:r>
          </a:p>
        </p:txBody>
      </p:sp>
      <p:sp>
        <p:nvSpPr>
          <p:cNvPr id="4" name="Slide Number Placeholder 3"/>
          <p:cNvSpPr>
            <a:spLocks noGrp="1"/>
          </p:cNvSpPr>
          <p:nvPr>
            <p:ph type="sldNum" sz="quarter" idx="12"/>
          </p:nvPr>
        </p:nvSpPr>
        <p:spPr/>
        <p:txBody>
          <a:bodyPr/>
          <a:lstStyle/>
          <a:p>
            <a:fld id="{B747839D-A323-47F3-909F-548499399628}" type="slidenum">
              <a:rPr lang="en-US" smtClean="0"/>
              <a:t>53</a:t>
            </a:fld>
            <a:endParaRPr lang="en-US"/>
          </a:p>
        </p:txBody>
      </p:sp>
      <p:sp>
        <p:nvSpPr>
          <p:cNvPr id="5" name="TextBox 4"/>
          <p:cNvSpPr txBox="1"/>
          <p:nvPr/>
        </p:nvSpPr>
        <p:spPr>
          <a:xfrm>
            <a:off x="1854810" y="1049178"/>
            <a:ext cx="5434380" cy="492443"/>
          </a:xfrm>
          <a:prstGeom prst="rect">
            <a:avLst/>
          </a:prstGeom>
          <a:noFill/>
        </p:spPr>
        <p:txBody>
          <a:bodyPr wrap="none" lIns="0" tIns="0" rIns="0" bIns="0" rtlCol="0" anchor="t" anchorCtr="0">
            <a:spAutoFit/>
          </a:bodyPr>
          <a:lstStyle/>
          <a:p>
            <a:r>
              <a:rPr lang="en-US" sz="3200" dirty="0"/>
              <a:t>Miller, 1882 and </a:t>
            </a:r>
            <a:r>
              <a:rPr lang="en-US" sz="3200" dirty="0" err="1"/>
              <a:t>Vernam</a:t>
            </a:r>
            <a:r>
              <a:rPr lang="en-US" sz="3200" dirty="0"/>
              <a:t>, 1917</a:t>
            </a:r>
          </a:p>
        </p:txBody>
      </p:sp>
      <p:pic>
        <p:nvPicPr>
          <p:cNvPr id="11" name="Picture 10"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127250"/>
            <a:ext cx="4191000" cy="1155700"/>
          </a:xfrm>
          <a:prstGeom prst="rect">
            <a:avLst/>
          </a:prstGeom>
        </p:spPr>
      </p:pic>
      <p:pic>
        <p:nvPicPr>
          <p:cNvPr id="13" name="Picture 12"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8431" y="4273656"/>
            <a:ext cx="5087138" cy="2127144"/>
          </a:xfrm>
          <a:prstGeom prst="rect">
            <a:avLst/>
          </a:prstGeom>
        </p:spPr>
      </p:pic>
      <p:sp>
        <p:nvSpPr>
          <p:cNvPr id="17" name="Rounded Rectangle 16"/>
          <p:cNvSpPr/>
          <p:nvPr/>
        </p:nvSpPr>
        <p:spPr>
          <a:xfrm>
            <a:off x="5895134" y="1905000"/>
            <a:ext cx="3096466" cy="160020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lIns="0" tIns="0" rIns="0" bIns="0" rtlCol="0" anchor="ctr" anchorCtr="0">
            <a:noAutofit/>
          </a:bodyPr>
          <a:lstStyle/>
          <a:p>
            <a:r>
              <a:rPr lang="en-US" sz="2800" dirty="0">
                <a:solidFill>
                  <a:schemeClr val="bg1"/>
                </a:solidFill>
              </a:rPr>
              <a:t>     Is it a cipher?</a:t>
            </a:r>
          </a:p>
          <a:p>
            <a:pPr marL="914400" lvl="1" indent="-457200">
              <a:buFont typeface="Wingdings" charset="2"/>
              <a:buChar char="ü"/>
            </a:pPr>
            <a:r>
              <a:rPr lang="en-US" sz="2800" dirty="0">
                <a:solidFill>
                  <a:schemeClr val="bg1"/>
                </a:solidFill>
              </a:rPr>
              <a:t>Efficient</a:t>
            </a:r>
          </a:p>
          <a:p>
            <a:pPr marL="914400" lvl="1" indent="-457200">
              <a:buFont typeface="Wingdings" charset="2"/>
              <a:buChar char="ü"/>
            </a:pPr>
            <a:r>
              <a:rPr lang="en-US" sz="2800" dirty="0">
                <a:solidFill>
                  <a:schemeClr val="bg1"/>
                </a:solidFill>
              </a:rPr>
              <a:t>Correct</a:t>
            </a:r>
          </a:p>
        </p:txBody>
      </p:sp>
    </p:spTree>
    <p:extLst>
      <p:ext uri="{BB962C8B-B14F-4D97-AF65-F5344CB8AC3E}">
        <p14:creationId xmlns:p14="http://schemas.microsoft.com/office/powerpoint/2010/main" val="29704194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The One Time Pad</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47839D-A323-47F3-909F-548499399628}" type="slidenum">
              <a:rPr kumimoji="0" lang="en-US" sz="1200" b="0" i="0" u="none" strike="noStrike" kern="1200" cap="none" spc="0" normalizeH="0" baseline="0" noProof="0" smtClean="0">
                <a:ln>
                  <a:noFill/>
                </a:ln>
                <a:solidFill>
                  <a:srgbClr val="000000"/>
                </a:solidFill>
                <a:effectLst/>
                <a:uLnTx/>
                <a:uFillTx/>
                <a:latin typeface="Calibri"/>
                <a:ea typeface="+mn-ea"/>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srgbClr val="000000"/>
              </a:solidFill>
              <a:effectLst/>
              <a:uLnTx/>
              <a:uFillTx/>
              <a:latin typeface="Calibri"/>
              <a:ea typeface="+mn-ea"/>
            </a:endParaRPr>
          </a:p>
        </p:txBody>
      </p:sp>
      <p:sp>
        <p:nvSpPr>
          <p:cNvPr id="9" name="Content Placeholder 2">
            <a:extLst>
              <a:ext uri="{FF2B5EF4-FFF2-40B4-BE49-F238E27FC236}">
                <a16:creationId xmlns:a16="http://schemas.microsoft.com/office/drawing/2014/main" id="{94999DFB-3749-4B84-8FD3-A2E3C4FC9879}"/>
              </a:ext>
            </a:extLst>
          </p:cNvPr>
          <p:cNvSpPr>
            <a:spLocks noGrp="1"/>
          </p:cNvSpPr>
          <p:nvPr>
            <p:ph idx="1"/>
          </p:nvPr>
        </p:nvSpPr>
        <p:spPr>
          <a:xfrm>
            <a:off x="457200" y="1295400"/>
            <a:ext cx="8229600" cy="4525963"/>
          </a:xfrm>
        </p:spPr>
        <p:txBody>
          <a:bodyPr rtlCol="0">
            <a:normAutofit/>
          </a:bodyPr>
          <a:lstStyle/>
          <a:p>
            <a:pPr fontAlgn="auto">
              <a:spcAft>
                <a:spcPts val="0"/>
              </a:spcAft>
              <a:defRPr/>
            </a:pPr>
            <a:r>
              <a:rPr lang="en-US" dirty="0"/>
              <a:t>Please encrypt “ONETIME”  </a:t>
            </a:r>
          </a:p>
        </p:txBody>
      </p:sp>
      <p:sp>
        <p:nvSpPr>
          <p:cNvPr id="3" name="Rectangle 2">
            <a:extLst>
              <a:ext uri="{FF2B5EF4-FFF2-40B4-BE49-F238E27FC236}">
                <a16:creationId xmlns:a16="http://schemas.microsoft.com/office/drawing/2014/main" id="{2478B488-889B-4429-B89E-15897437E08E}"/>
              </a:ext>
            </a:extLst>
          </p:cNvPr>
          <p:cNvSpPr/>
          <p:nvPr/>
        </p:nvSpPr>
        <p:spPr>
          <a:xfrm>
            <a:off x="115824" y="2035711"/>
            <a:ext cx="8991600" cy="3785652"/>
          </a:xfrm>
          <a:prstGeom prst="rect">
            <a:avLst/>
          </a:prstGeom>
        </p:spPr>
        <p:txBody>
          <a:bodyPr wrap="square">
            <a:spAutoFit/>
          </a:bodyPr>
          <a:lstStyle/>
          <a:p>
            <a:r>
              <a:rPr lang="pt-BR" sz="2400" dirty="0"/>
              <a:t>Message: ONETIME</a:t>
            </a:r>
          </a:p>
          <a:p>
            <a:r>
              <a:rPr lang="pt-BR" sz="2400" dirty="0"/>
              <a:t>O: 01001111</a:t>
            </a:r>
          </a:p>
          <a:p>
            <a:r>
              <a:rPr lang="pt-BR" sz="2400" dirty="0"/>
              <a:t>N: 01001110</a:t>
            </a:r>
          </a:p>
          <a:p>
            <a:r>
              <a:rPr lang="pt-BR" sz="2400" dirty="0"/>
              <a:t>E: 01001010</a:t>
            </a:r>
          </a:p>
          <a:p>
            <a:r>
              <a:rPr lang="pt-BR" sz="2400" dirty="0"/>
              <a:t>T: 01010100</a:t>
            </a:r>
          </a:p>
          <a:p>
            <a:r>
              <a:rPr lang="pt-BR" sz="2400" dirty="0"/>
              <a:t>I: 01001001</a:t>
            </a:r>
          </a:p>
          <a:p>
            <a:r>
              <a:rPr lang="pt-BR" sz="2400" dirty="0"/>
              <a:t>M: 01001101</a:t>
            </a:r>
          </a:p>
          <a:p>
            <a:r>
              <a:rPr lang="pt-BR" sz="2400" dirty="0"/>
              <a:t>E: 01001010</a:t>
            </a:r>
          </a:p>
          <a:p>
            <a:r>
              <a:rPr lang="pt-BR" sz="2400" dirty="0"/>
              <a:t>Encoded: 01001111 01001110 01001010 01010100 01001001 01001101 01001010</a:t>
            </a:r>
            <a:endParaRPr lang="en-US" sz="2400" dirty="0"/>
          </a:p>
        </p:txBody>
      </p:sp>
    </p:spTree>
    <p:extLst>
      <p:ext uri="{BB962C8B-B14F-4D97-AF65-F5344CB8AC3E}">
        <p14:creationId xmlns:p14="http://schemas.microsoft.com/office/powerpoint/2010/main" val="42071778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Encryption with The One Time Pad</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47839D-A323-47F3-909F-548499399628}" type="slidenum">
              <a:rPr kumimoji="0" lang="en-US" sz="1200" b="0" i="0" u="none" strike="noStrike" kern="1200" cap="none" spc="0" normalizeH="0" baseline="0" noProof="0" smtClean="0">
                <a:ln>
                  <a:noFill/>
                </a:ln>
                <a:solidFill>
                  <a:srgbClr val="000000"/>
                </a:solidFill>
                <a:effectLst/>
                <a:uLnTx/>
                <a:uFillTx/>
                <a:latin typeface="Calibri"/>
                <a:ea typeface="+mn-ea"/>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srgbClr val="000000"/>
              </a:solidFill>
              <a:effectLst/>
              <a:uLnTx/>
              <a:uFillTx/>
              <a:latin typeface="Calibri"/>
              <a:ea typeface="+mn-ea"/>
            </a:endParaRPr>
          </a:p>
        </p:txBody>
      </p:sp>
      <p:sp>
        <p:nvSpPr>
          <p:cNvPr id="9" name="Content Placeholder 2">
            <a:extLst>
              <a:ext uri="{FF2B5EF4-FFF2-40B4-BE49-F238E27FC236}">
                <a16:creationId xmlns:a16="http://schemas.microsoft.com/office/drawing/2014/main" id="{94999DFB-3749-4B84-8FD3-A2E3C4FC9879}"/>
              </a:ext>
            </a:extLst>
          </p:cNvPr>
          <p:cNvSpPr>
            <a:spLocks noGrp="1"/>
          </p:cNvSpPr>
          <p:nvPr>
            <p:ph idx="1"/>
          </p:nvPr>
        </p:nvSpPr>
        <p:spPr>
          <a:xfrm>
            <a:off x="457200" y="1295400"/>
            <a:ext cx="8229600" cy="4525963"/>
          </a:xfrm>
        </p:spPr>
        <p:txBody>
          <a:bodyPr rtlCol="0">
            <a:normAutofit/>
          </a:bodyPr>
          <a:lstStyle/>
          <a:p>
            <a:pPr fontAlgn="auto">
              <a:spcAft>
                <a:spcPts val="0"/>
              </a:spcAft>
              <a:defRPr/>
            </a:pPr>
            <a:r>
              <a:rPr lang="en-US" dirty="0"/>
              <a:t>We use the following as the one-time pad (key):</a:t>
            </a:r>
          </a:p>
          <a:p>
            <a:pPr marL="0" indent="0" fontAlgn="auto">
              <a:spcAft>
                <a:spcPts val="0"/>
              </a:spcAft>
              <a:buNone/>
              <a:defRPr/>
            </a:pPr>
            <a:r>
              <a:rPr lang="en-US" dirty="0"/>
              <a:t> 11010111 11100101 10001111 00110000 10100010 00001010 01000000</a:t>
            </a:r>
          </a:p>
        </p:txBody>
      </p:sp>
      <p:sp>
        <p:nvSpPr>
          <p:cNvPr id="5" name="Rectangle 4">
            <a:extLst>
              <a:ext uri="{FF2B5EF4-FFF2-40B4-BE49-F238E27FC236}">
                <a16:creationId xmlns:a16="http://schemas.microsoft.com/office/drawing/2014/main" id="{80FECD74-6077-4D66-9068-10CEDCFBEB15}"/>
              </a:ext>
            </a:extLst>
          </p:cNvPr>
          <p:cNvSpPr/>
          <p:nvPr/>
        </p:nvSpPr>
        <p:spPr>
          <a:xfrm>
            <a:off x="0" y="4125794"/>
            <a:ext cx="9144000" cy="1477328"/>
          </a:xfrm>
          <a:prstGeom prst="rect">
            <a:avLst/>
          </a:prstGeom>
        </p:spPr>
        <p:txBody>
          <a:bodyPr wrap="square">
            <a:spAutoFit/>
          </a:bodyPr>
          <a:lstStyle/>
          <a:p>
            <a:r>
              <a:rPr lang="en-US" dirty="0"/>
              <a:t>Plaintext:         01001111 01001110 01000101 01010100 01001001 01001101 01000101</a:t>
            </a:r>
          </a:p>
          <a:p>
            <a:endParaRPr lang="en-US" dirty="0"/>
          </a:p>
          <a:p>
            <a:r>
              <a:rPr lang="en-US" dirty="0" err="1"/>
              <a:t>OneTimePad</a:t>
            </a:r>
            <a:r>
              <a:rPr lang="en-US" dirty="0"/>
              <a:t>:  11010111 11100101 10001111 00110000 10100010 00001010 01000000</a:t>
            </a:r>
          </a:p>
          <a:p>
            <a:endParaRPr lang="en-US" dirty="0"/>
          </a:p>
          <a:p>
            <a:r>
              <a:rPr lang="en-US" dirty="0"/>
              <a:t>Ciphertext: =   10011000 10101011 11001010 01100100 11101011 01000111 00000101</a:t>
            </a:r>
          </a:p>
        </p:txBody>
      </p:sp>
    </p:spTree>
    <p:extLst>
      <p:ext uri="{BB962C8B-B14F-4D97-AF65-F5344CB8AC3E}">
        <p14:creationId xmlns:p14="http://schemas.microsoft.com/office/powerpoint/2010/main" val="31398587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Decryption with The One Time Pad</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47839D-A323-47F3-909F-548499399628}" type="slidenum">
              <a:rPr kumimoji="0" lang="en-US" sz="1200" b="0" i="0" u="none" strike="noStrike" kern="1200" cap="none" spc="0" normalizeH="0" baseline="0" noProof="0" smtClean="0">
                <a:ln>
                  <a:noFill/>
                </a:ln>
                <a:solidFill>
                  <a:srgbClr val="000000"/>
                </a:solidFill>
                <a:effectLst/>
                <a:uLnTx/>
                <a:uFillTx/>
                <a:latin typeface="Calibri"/>
                <a:ea typeface="+mn-ea"/>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srgbClr val="000000"/>
              </a:solidFill>
              <a:effectLst/>
              <a:uLnTx/>
              <a:uFillTx/>
              <a:latin typeface="Calibri"/>
              <a:ea typeface="+mn-ea"/>
            </a:endParaRPr>
          </a:p>
        </p:txBody>
      </p:sp>
      <p:sp>
        <p:nvSpPr>
          <p:cNvPr id="9" name="Content Placeholder 2">
            <a:extLst>
              <a:ext uri="{FF2B5EF4-FFF2-40B4-BE49-F238E27FC236}">
                <a16:creationId xmlns:a16="http://schemas.microsoft.com/office/drawing/2014/main" id="{94999DFB-3749-4B84-8FD3-A2E3C4FC9879}"/>
              </a:ext>
            </a:extLst>
          </p:cNvPr>
          <p:cNvSpPr>
            <a:spLocks noGrp="1"/>
          </p:cNvSpPr>
          <p:nvPr>
            <p:ph idx="1"/>
          </p:nvPr>
        </p:nvSpPr>
        <p:spPr>
          <a:xfrm>
            <a:off x="457200" y="1295400"/>
            <a:ext cx="8229600" cy="4525963"/>
          </a:xfrm>
        </p:spPr>
        <p:txBody>
          <a:bodyPr rtlCol="0">
            <a:normAutofit/>
          </a:bodyPr>
          <a:lstStyle/>
          <a:p>
            <a:pPr fontAlgn="auto">
              <a:spcAft>
                <a:spcPts val="0"/>
              </a:spcAft>
              <a:defRPr/>
            </a:pPr>
            <a:r>
              <a:rPr lang="en-US" dirty="0"/>
              <a:t>We decrypt:</a:t>
            </a:r>
          </a:p>
        </p:txBody>
      </p:sp>
      <p:sp>
        <p:nvSpPr>
          <p:cNvPr id="3" name="Rectangle 2">
            <a:extLst>
              <a:ext uri="{FF2B5EF4-FFF2-40B4-BE49-F238E27FC236}">
                <a16:creationId xmlns:a16="http://schemas.microsoft.com/office/drawing/2014/main" id="{0CB3FD85-9EE7-483F-9CA5-A005A82084E5}"/>
              </a:ext>
            </a:extLst>
          </p:cNvPr>
          <p:cNvSpPr/>
          <p:nvPr/>
        </p:nvSpPr>
        <p:spPr>
          <a:xfrm>
            <a:off x="0" y="2413338"/>
            <a:ext cx="9144000" cy="1477328"/>
          </a:xfrm>
          <a:prstGeom prst="rect">
            <a:avLst/>
          </a:prstGeom>
        </p:spPr>
        <p:txBody>
          <a:bodyPr wrap="square">
            <a:spAutoFit/>
          </a:bodyPr>
          <a:lstStyle/>
          <a:p>
            <a:r>
              <a:rPr lang="en-US" dirty="0"/>
              <a:t>Ciphertext:         10011000 10101011 11001010 01100100 11101011 01000111 00000101</a:t>
            </a:r>
          </a:p>
          <a:p>
            <a:endParaRPr lang="en-US" dirty="0"/>
          </a:p>
          <a:p>
            <a:r>
              <a:rPr lang="en-US" dirty="0" err="1"/>
              <a:t>OneTimePad</a:t>
            </a:r>
            <a:r>
              <a:rPr lang="en-US" dirty="0"/>
              <a:t>: ^ 11010111 11100101 10001111 00110000 10100010 00001010 01000000</a:t>
            </a:r>
          </a:p>
          <a:p>
            <a:endParaRPr lang="en-US" dirty="0"/>
          </a:p>
          <a:p>
            <a:r>
              <a:rPr lang="en-US" dirty="0"/>
              <a:t>Plaintext:  =       01001111 01001110 01000101 01010100 01001001 01001101 01000101</a:t>
            </a:r>
          </a:p>
        </p:txBody>
      </p:sp>
    </p:spTree>
    <p:extLst>
      <p:ext uri="{BB962C8B-B14F-4D97-AF65-F5344CB8AC3E}">
        <p14:creationId xmlns:p14="http://schemas.microsoft.com/office/powerpoint/2010/main" val="36098914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4FDF03C-EF96-FC3F-9D75-34A3FD013CF1}"/>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pPr defTabSz="685800" eaLnBrk="0" fontAlgn="base" hangingPunct="0">
              <a:spcBef>
                <a:spcPct val="0"/>
              </a:spcBef>
              <a:spcAft>
                <a:spcPct val="0"/>
              </a:spcAft>
            </a:pP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一次性密码本算法能否保证数据的</a:t>
            </a:r>
            <a:r>
              <a:rPr lang="zh-CN" altLang="en-US" sz="1950" b="1" dirty="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机密性</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7" name="文本框 6">
            <a:extLst>
              <a:ext uri="{FF2B5EF4-FFF2-40B4-BE49-F238E27FC236}">
                <a16:creationId xmlns:a16="http://schemas.microsoft.com/office/drawing/2014/main" id="{C613180E-2223-66D4-FC77-73D84B298C8B}"/>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pPr defTabSz="685800" eaLnBrk="0" fontAlgn="base" hangingPunct="0">
              <a:spcBef>
                <a:spcPct val="0"/>
              </a:spcBef>
              <a:spcAft>
                <a:spcPct val="0"/>
              </a:spcAft>
            </a:pP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能，因为异或运算的复杂度很高</a:t>
            </a:r>
          </a:p>
        </p:txBody>
      </p:sp>
      <p:sp>
        <p:nvSpPr>
          <p:cNvPr id="8" name="文本框 7">
            <a:extLst>
              <a:ext uri="{FF2B5EF4-FFF2-40B4-BE49-F238E27FC236}">
                <a16:creationId xmlns:a16="http://schemas.microsoft.com/office/drawing/2014/main" id="{38E01B9C-27EF-3501-0EB4-16B67060D8FF}"/>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pPr defTabSz="685800" eaLnBrk="0" fontAlgn="base" hangingPunct="0">
              <a:spcBef>
                <a:spcPct val="0"/>
              </a:spcBef>
              <a:spcAft>
                <a:spcPct val="0"/>
              </a:spcAft>
            </a:pP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不能，因为只有针对特殊的</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，才能用同样的</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k</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加解密</a:t>
            </a:r>
          </a:p>
        </p:txBody>
      </p:sp>
      <p:sp>
        <p:nvSpPr>
          <p:cNvPr id="9" name="文本框 8">
            <a:extLst>
              <a:ext uri="{FF2B5EF4-FFF2-40B4-BE49-F238E27FC236}">
                <a16:creationId xmlns:a16="http://schemas.microsoft.com/office/drawing/2014/main" id="{4C28E121-6233-8D61-66AD-3DD2EE955F52}"/>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pPr defTabSz="685800" eaLnBrk="0" fontAlgn="base" hangingPunct="0">
              <a:spcBef>
                <a:spcPct val="0"/>
              </a:spcBef>
              <a:spcAft>
                <a:spcPct val="0"/>
              </a:spcAft>
            </a:pP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能，因为</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k</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是随机数，致使</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是相互独立的</a:t>
            </a:r>
          </a:p>
        </p:txBody>
      </p:sp>
      <p:sp>
        <p:nvSpPr>
          <p:cNvPr id="10" name="文本框 9">
            <a:extLst>
              <a:ext uri="{FF2B5EF4-FFF2-40B4-BE49-F238E27FC236}">
                <a16:creationId xmlns:a16="http://schemas.microsoft.com/office/drawing/2014/main" id="{A1F2C19D-2A18-7FA4-2E34-18828DF90C17}"/>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pPr defTabSz="685800" eaLnBrk="0" fontAlgn="base" hangingPunct="0">
              <a:spcBef>
                <a:spcPct val="0"/>
              </a:spcBef>
              <a:spcAft>
                <a:spcPct val="0"/>
              </a:spcAft>
            </a:pP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不能，因为攻击者可以截取密文</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，并由</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来猜测</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B01A1D78-5892-D317-E827-945FD059AC30}"/>
              </a:ext>
            </a:extLst>
          </p:cNvPr>
          <p:cNvSpPr>
            <a:spLocks noChangeAspect="1"/>
          </p:cNvSpPr>
          <p:nvPr>
            <p:custDataLst>
              <p:tags r:id="rId7"/>
            </p:custDataLst>
          </p:nvPr>
        </p:nvSpPr>
        <p:spPr bwMode="auto">
          <a:xfrm>
            <a:off x="1178719" y="2995017"/>
            <a:ext cx="385763" cy="385763"/>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none" lIns="68580" tIns="34290" rIns="68580" bIns="34290" numCol="1" rtlCol="0" anchor="ctr" anchorCtr="1" compatLnSpc="1">
            <a:prstTxWarp prst="textNoShape">
              <a:avLst/>
            </a:prstTxWarp>
            <a:noAutofit/>
          </a:bodyPr>
          <a:lstStyle/>
          <a:p>
            <a:pPr algn="ctr" defTabSz="685800" fontAlgn="base">
              <a:spcBef>
                <a:spcPct val="0"/>
              </a:spcBef>
              <a:spcAft>
                <a:spcPct val="0"/>
              </a:spcAft>
            </a:pP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9ABEFCCE-55AB-A65B-70AB-9C922D9954BA}"/>
              </a:ext>
            </a:extLst>
          </p:cNvPr>
          <p:cNvSpPr>
            <a:spLocks noChangeAspect="1"/>
          </p:cNvSpPr>
          <p:nvPr>
            <p:custDataLst>
              <p:tags r:id="rId8"/>
            </p:custDataLst>
          </p:nvPr>
        </p:nvSpPr>
        <p:spPr bwMode="auto">
          <a:xfrm>
            <a:off x="1178719" y="3637954"/>
            <a:ext cx="385763" cy="385763"/>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none" lIns="68580" tIns="34290" rIns="68580" bIns="34290" numCol="1" rtlCol="0" anchor="ctr" anchorCtr="1" compatLnSpc="1">
            <a:prstTxWarp prst="textNoShape">
              <a:avLst/>
            </a:prstTxWarp>
            <a:noAutofit/>
          </a:bodyPr>
          <a:lstStyle/>
          <a:p>
            <a:pPr algn="ctr" defTabSz="685800" fontAlgn="base">
              <a:spcBef>
                <a:spcPct val="0"/>
              </a:spcBef>
              <a:spcAft>
                <a:spcPct val="0"/>
              </a:spcAft>
            </a:pP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622EE406-48DA-B7B9-762F-F479D8CDBFCC}"/>
              </a:ext>
            </a:extLst>
          </p:cNvPr>
          <p:cNvSpPr>
            <a:spLocks noChangeAspect="1"/>
          </p:cNvSpPr>
          <p:nvPr>
            <p:custDataLst>
              <p:tags r:id="rId9"/>
            </p:custDataLst>
          </p:nvPr>
        </p:nvSpPr>
        <p:spPr bwMode="auto">
          <a:xfrm>
            <a:off x="1178719" y="4280892"/>
            <a:ext cx="385763" cy="385763"/>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none" lIns="68580" tIns="34290" rIns="68580" bIns="34290" numCol="1" rtlCol="0" anchor="ctr" anchorCtr="1" compatLnSpc="1">
            <a:prstTxWarp prst="textNoShape">
              <a:avLst/>
            </a:prstTxWarp>
            <a:noAutofit/>
          </a:bodyPr>
          <a:lstStyle/>
          <a:p>
            <a:pPr algn="ctr" defTabSz="685800" fontAlgn="base">
              <a:spcBef>
                <a:spcPct val="0"/>
              </a:spcBef>
              <a:spcAft>
                <a:spcPct val="0"/>
              </a:spcAft>
            </a:pP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D9B178F1-3E5A-1F79-B714-BA6D6C6A14E7}"/>
              </a:ext>
            </a:extLst>
          </p:cNvPr>
          <p:cNvSpPr>
            <a:spLocks noChangeAspect="1"/>
          </p:cNvSpPr>
          <p:nvPr>
            <p:custDataLst>
              <p:tags r:id="rId10"/>
            </p:custDataLst>
          </p:nvPr>
        </p:nvSpPr>
        <p:spPr bwMode="auto">
          <a:xfrm>
            <a:off x="1178719" y="4923829"/>
            <a:ext cx="385763" cy="385763"/>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none" lIns="68580" tIns="34290" rIns="68580" bIns="34290" numCol="1" rtlCol="0" anchor="ctr" anchorCtr="1" compatLnSpc="1">
            <a:prstTxWarp prst="textNoShape">
              <a:avLst/>
            </a:prstTxWarp>
            <a:noAutofit/>
          </a:bodyPr>
          <a:lstStyle/>
          <a:p>
            <a:pPr algn="ctr" defTabSz="685800" fontAlgn="base">
              <a:spcBef>
                <a:spcPct val="0"/>
              </a:spcBef>
              <a:spcAft>
                <a:spcPct val="0"/>
              </a:spcAft>
            </a:pP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220E4048-50EE-3D89-E0C7-1E870A162582}"/>
              </a:ext>
            </a:extLst>
          </p:cNvPr>
          <p:cNvSpPr/>
          <p:nvPr>
            <p:custDataLst>
              <p:tags r:id="rId11"/>
            </p:custDataLst>
          </p:nvPr>
        </p:nvSpPr>
        <p:spPr bwMode="auto">
          <a:xfrm>
            <a:off x="6686550" y="5518547"/>
            <a:ext cx="1157288" cy="30861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none" lIns="68580" tIns="34290" rIns="68580" bIns="34290" numCol="1" rtlCol="0" anchor="ctr" anchorCtr="1" compatLnSpc="1">
            <a:prstTxWarp prst="textNoShape">
              <a:avLst/>
            </a:prstTxWarp>
            <a:noAutofit/>
          </a:bodyPr>
          <a:lstStyle/>
          <a:p>
            <a:pPr algn="ctr" defTabSz="685800" fontAlgn="base">
              <a:spcBef>
                <a:spcPct val="0"/>
              </a:spcBef>
              <a:spcAft>
                <a:spcPct val="0"/>
              </a:spcAft>
            </a:pPr>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D442E7AE-AABD-AD26-3CA8-09C79938F8D0}"/>
              </a:ext>
            </a:extLst>
          </p:cNvPr>
          <p:cNvGrpSpPr/>
          <p:nvPr>
            <p:custDataLst>
              <p:tags r:id="rId12"/>
            </p:custDataLst>
          </p:nvPr>
        </p:nvGrpSpPr>
        <p:grpSpPr>
          <a:xfrm>
            <a:off x="0" y="857250"/>
            <a:ext cx="9144000" cy="476250"/>
            <a:chOff x="0" y="0"/>
            <a:chExt cx="12192000" cy="635000"/>
          </a:xfrm>
        </p:grpSpPr>
        <p:sp>
          <p:nvSpPr>
            <p:cNvPr id="16" name="TitleBackground">
              <a:extLst>
                <a:ext uri="{FF2B5EF4-FFF2-40B4-BE49-F238E27FC236}">
                  <a16:creationId xmlns:a16="http://schemas.microsoft.com/office/drawing/2014/main" id="{9145FDAB-CBD2-8785-222E-F71102002E53}"/>
                </a:ext>
              </a:extLst>
            </p:cNvPr>
            <p:cNvSpPr/>
            <p:nvPr>
              <p:custDataLst>
                <p:tags r:id="rId15"/>
              </p:custDataLst>
            </p:nvPr>
          </p:nvSpPr>
          <p:spPr bwMode="auto">
            <a:xfrm>
              <a:off x="0" y="0"/>
              <a:ext cx="12192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68580" tIns="34290" rIns="68580" bIns="34290" numCol="1" rtlCol="0" anchor="ctr" anchorCtr="0" compatLnSpc="1">
              <a:prstTxWarp prst="textNoShape">
                <a:avLst/>
              </a:prstTxWarp>
            </a:bodyPr>
            <a:lstStyle/>
            <a:p>
              <a:pPr algn="ctr" defTabSz="685800" fontAlgn="base">
                <a:spcBef>
                  <a:spcPct val="0"/>
                </a:spcBef>
                <a:spcAft>
                  <a:spcPct val="0"/>
                </a:spcAft>
              </a:pPr>
              <a:endParaRPr lang="zh-CN" altLang="en-US" sz="1350">
                <a:solidFill>
                  <a:srgbClr val="000000"/>
                </a:solidFill>
                <a:latin typeface="Arial" pitchFamily="34" charset="0"/>
                <a:ea typeface="宋体" pitchFamily="2" charset="-122"/>
              </a:endParaRPr>
            </a:p>
          </p:txBody>
        </p:sp>
        <p:sp>
          <p:nvSpPr>
            <p:cNvPr id="17" name="ColorBlock">
              <a:extLst>
                <a:ext uri="{FF2B5EF4-FFF2-40B4-BE49-F238E27FC236}">
                  <a16:creationId xmlns:a16="http://schemas.microsoft.com/office/drawing/2014/main" id="{D482A71B-A9B5-6327-77A3-5658233FBDA4}"/>
                </a:ext>
              </a:extLst>
            </p:cNvPr>
            <p:cNvSpPr/>
            <p:nvPr>
              <p:custDataLst>
                <p:tags r:id="rId16"/>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68580" tIns="34290" rIns="68580" bIns="34290" numCol="1" rtlCol="0" anchor="ctr" anchorCtr="0" compatLnSpc="1">
              <a:prstTxWarp prst="textNoShape">
                <a:avLst/>
              </a:prstTxWarp>
            </a:bodyPr>
            <a:lstStyle/>
            <a:p>
              <a:pPr algn="ctr" defTabSz="685800" fontAlgn="base">
                <a:spcBef>
                  <a:spcPct val="0"/>
                </a:spcBef>
                <a:spcAft>
                  <a:spcPct val="0"/>
                </a:spcAft>
              </a:pPr>
              <a:endParaRPr lang="zh-CN" altLang="en-US" sz="1350">
                <a:solidFill>
                  <a:srgbClr val="000000"/>
                </a:solidFill>
                <a:latin typeface="Arial" pitchFamily="34" charset="0"/>
                <a:ea typeface="宋体" pitchFamily="2" charset="-122"/>
              </a:endParaRPr>
            </a:p>
          </p:txBody>
        </p:sp>
        <p:sp>
          <p:nvSpPr>
            <p:cNvPr id="18" name="TypeText">
              <a:extLst>
                <a:ext uri="{FF2B5EF4-FFF2-40B4-BE49-F238E27FC236}">
                  <a16:creationId xmlns:a16="http://schemas.microsoft.com/office/drawing/2014/main" id="{25D6D7FB-A59F-4634-B925-235531CDFEA1}"/>
                </a:ext>
              </a:extLst>
            </p:cNvPr>
            <p:cNvSpPr txBox="1"/>
            <p:nvPr>
              <p:custDataLst>
                <p:tags r:id="rId17"/>
              </p:custDataLst>
            </p:nvPr>
          </p:nvSpPr>
          <p:spPr>
            <a:xfrm>
              <a:off x="254000" y="0"/>
              <a:ext cx="1905000" cy="635000"/>
            </a:xfrm>
            <a:prstGeom prst="rect">
              <a:avLst/>
            </a:prstGeom>
            <a:noFill/>
          </p:spPr>
          <p:txBody>
            <a:bodyPr vert="horz" wrap="none" rtlCol="0" anchor="ctr" anchorCtr="0">
              <a:noAutofit/>
            </a:bodyPr>
            <a:lstStyle/>
            <a:p>
              <a:pPr defTabSz="685800" eaLnBrk="0" fontAlgn="base" hangingPunct="0">
                <a:spcBef>
                  <a:spcPct val="0"/>
                </a:spcBef>
                <a:spcAft>
                  <a:spcPct val="0"/>
                </a:spcAft>
              </a:pPr>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A7A02B73-C03A-F691-74B5-B151AEE389E8}"/>
                </a:ext>
              </a:extLst>
            </p:cNvPr>
            <p:cNvSpPr txBox="1"/>
            <p:nvPr>
              <p:custDataLst>
                <p:tags r:id="rId18"/>
              </p:custDataLst>
            </p:nvPr>
          </p:nvSpPr>
          <p:spPr>
            <a:xfrm>
              <a:off x="1525905" y="109220"/>
              <a:ext cx="2286000" cy="508000"/>
            </a:xfrm>
            <a:prstGeom prst="rect">
              <a:avLst/>
            </a:prstGeom>
            <a:noFill/>
          </p:spPr>
          <p:txBody>
            <a:bodyPr vert="horz" wrap="none" rtlCol="0" anchor="ctr" anchorCtr="0">
              <a:noAutofit/>
            </a:bodyPr>
            <a:lstStyle/>
            <a:p>
              <a:pPr defTabSz="685800" eaLnBrk="0" fontAlgn="base" hangingPunct="0">
                <a:spcBef>
                  <a:spcPct val="0"/>
                </a:spcBef>
                <a:spcAft>
                  <a:spcPct val="0"/>
                </a:spcAft>
              </a:pPr>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866166EE-E0AA-FCBB-2009-91EEDE899A40}"/>
              </a:ext>
            </a:extLst>
          </p:cNvPr>
          <p:cNvPicPr>
            <a:picLocks/>
          </p:cNvPicPr>
          <p:nvPr>
            <p:custDataLst>
              <p:tags r:id="rId13"/>
            </p:custDataLst>
          </p:nvPr>
        </p:nvPicPr>
        <p:blipFill>
          <a:blip r:embed="rId20">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
        <p:nvSpPr>
          <p:cNvPr id="21" name="文本框 20">
            <a:extLst>
              <a:ext uri="{FF2B5EF4-FFF2-40B4-BE49-F238E27FC236}">
                <a16:creationId xmlns:a16="http://schemas.microsoft.com/office/drawing/2014/main" id="{009EB1ED-DE75-04F0-709C-8BF148794496}"/>
              </a:ext>
            </a:extLst>
          </p:cNvPr>
          <p:cNvSpPr txBox="1"/>
          <p:nvPr>
            <p:custDataLst>
              <p:tags r:id="rId14"/>
            </p:custDataLst>
          </p:nvPr>
        </p:nvSpPr>
        <p:spPr>
          <a:xfrm>
            <a:off x="914400" y="1333500"/>
            <a:ext cx="7315200" cy="365760"/>
          </a:xfrm>
          <a:prstGeom prst="rect">
            <a:avLst/>
          </a:prstGeom>
          <a:solidFill>
            <a:srgbClr val="FBFAEF">
              <a:alpha val="90000"/>
            </a:srgbClr>
          </a:solidFill>
        </p:spPr>
        <p:txBody>
          <a:bodyPr vert="horz" wrap="none" rtlCol="0" anchor="ctr" anchorCtr="1">
            <a:noAutofit/>
          </a:bodyPr>
          <a:lstStyle/>
          <a:p>
            <a:pPr defTabSz="685800" eaLnBrk="0" fontAlgn="base" hangingPunct="0">
              <a:spcBef>
                <a:spcPct val="0"/>
              </a:spcBef>
              <a:spcAft>
                <a:spcPct val="0"/>
              </a:spcAft>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3935152422"/>
      </p:ext>
    </p:extLst>
  </p:cSld>
  <p:clrMapOvr>
    <a:masterClrMapping/>
  </p:clrMapOvr>
  <p:transition>
    <p:blinds dir="ver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loud 14">
            <a:extLst>
              <a:ext uri="{FF2B5EF4-FFF2-40B4-BE49-F238E27FC236}">
                <a16:creationId xmlns:a16="http://schemas.microsoft.com/office/drawing/2014/main" id="{F826405C-8562-D2ED-3ECD-620B87B44D4D}"/>
              </a:ext>
            </a:extLst>
          </p:cNvPr>
          <p:cNvSpPr/>
          <p:nvPr/>
        </p:nvSpPr>
        <p:spPr>
          <a:xfrm>
            <a:off x="603433" y="3164822"/>
            <a:ext cx="2369896" cy="1547336"/>
          </a:xfrm>
          <a:prstGeom prst="cloud">
            <a:avLst/>
          </a:prstGeom>
          <a:solidFill>
            <a:srgbClr val="009446"/>
          </a:solidFill>
          <a:ln w="28575" cap="rnd" cmpd="sng" algn="ctr">
            <a:noFill/>
            <a:prstDash val="solid"/>
            <a:miter lim="800000"/>
          </a:ln>
          <a:effectLst/>
        </p:spPr>
        <p:txBody>
          <a:bodyPr wrap="square" lIns="0" tIns="0" rIns="0" bIns="0" rtlCol="0" anchor="ctr" anchorCtr="1">
            <a:noAutofit/>
          </a:bodyPr>
          <a:lstStyle/>
          <a:p>
            <a:pPr algn="ctr" defTabSz="685800">
              <a:defRPr/>
            </a:pPr>
            <a:endParaRPr lang="en-US" kern="0" dirty="0">
              <a:solidFill>
                <a:srgbClr val="FFFFFF"/>
              </a:solidFill>
              <a:latin typeface="Cambria"/>
              <a:ea typeface="宋体"/>
            </a:endParaRPr>
          </a:p>
        </p:txBody>
      </p:sp>
      <p:sp>
        <p:nvSpPr>
          <p:cNvPr id="38" name="TextBox 17">
            <a:extLst>
              <a:ext uri="{FF2B5EF4-FFF2-40B4-BE49-F238E27FC236}">
                <a16:creationId xmlns:a16="http://schemas.microsoft.com/office/drawing/2014/main" id="{704EBC9D-0AA4-9CE9-49E9-5A73152B43F6}"/>
              </a:ext>
            </a:extLst>
          </p:cNvPr>
          <p:cNvSpPr txBox="1"/>
          <p:nvPr/>
        </p:nvSpPr>
        <p:spPr>
          <a:xfrm>
            <a:off x="3046343" y="4042113"/>
            <a:ext cx="685800" cy="323165"/>
          </a:xfrm>
          <a:prstGeom prst="rect">
            <a:avLst/>
          </a:prstGeom>
          <a:noFill/>
        </p:spPr>
        <p:txBody>
          <a:bodyPr wrap="square" lIns="0" tIns="0" rIns="0" bIns="0" rtlCol="0" anchor="t" anchorCtr="0">
            <a:spAutoFit/>
          </a:bodyPr>
          <a:lstStyle/>
          <a:p>
            <a:pPr defTabSz="685800" eaLnBrk="0" fontAlgn="base" hangingPunct="0">
              <a:spcBef>
                <a:spcPct val="0"/>
              </a:spcBef>
              <a:spcAft>
                <a:spcPct val="0"/>
              </a:spcAft>
            </a:pPr>
            <a:r>
              <a:rPr lang="en-US" sz="2100" dirty="0">
                <a:solidFill>
                  <a:srgbClr val="FFFFFF"/>
                </a:solidFill>
                <a:latin typeface="Arial" panose="020B0604020202020204" pitchFamily="34" charset="0"/>
                <a:ea typeface="宋体" panose="02010600030101010101" pitchFamily="2" charset="-122"/>
              </a:rPr>
              <a:t>AT&amp;T</a:t>
            </a:r>
          </a:p>
        </p:txBody>
      </p:sp>
      <p:sp>
        <p:nvSpPr>
          <p:cNvPr id="40" name="Cloud 14">
            <a:extLst>
              <a:ext uri="{FF2B5EF4-FFF2-40B4-BE49-F238E27FC236}">
                <a16:creationId xmlns:a16="http://schemas.microsoft.com/office/drawing/2014/main" id="{B6144027-4EF8-2393-41BD-00935B2FC976}"/>
              </a:ext>
            </a:extLst>
          </p:cNvPr>
          <p:cNvSpPr/>
          <p:nvPr/>
        </p:nvSpPr>
        <p:spPr>
          <a:xfrm>
            <a:off x="6342426" y="3164822"/>
            <a:ext cx="2369896" cy="1547336"/>
          </a:xfrm>
          <a:prstGeom prst="cloud">
            <a:avLst/>
          </a:prstGeom>
          <a:solidFill>
            <a:srgbClr val="009446"/>
          </a:solidFill>
          <a:ln w="28575" cap="rnd" cmpd="sng" algn="ctr">
            <a:noFill/>
            <a:prstDash val="solid"/>
            <a:miter lim="800000"/>
          </a:ln>
          <a:effectLst/>
        </p:spPr>
        <p:txBody>
          <a:bodyPr wrap="square" lIns="0" tIns="0" rIns="0" bIns="0" rtlCol="0" anchor="ctr" anchorCtr="1">
            <a:noAutofit/>
          </a:bodyPr>
          <a:lstStyle/>
          <a:p>
            <a:pPr algn="ctr" defTabSz="685800">
              <a:defRPr/>
            </a:pPr>
            <a:endParaRPr lang="en-US" kern="0" dirty="0">
              <a:solidFill>
                <a:srgbClr val="FFFFFF"/>
              </a:solidFill>
              <a:latin typeface="Cambria"/>
              <a:ea typeface="宋体"/>
            </a:endParaRPr>
          </a:p>
        </p:txBody>
      </p:sp>
      <p:cxnSp>
        <p:nvCxnSpPr>
          <p:cNvPr id="44" name="直接箭头连接符 43">
            <a:extLst>
              <a:ext uri="{FF2B5EF4-FFF2-40B4-BE49-F238E27FC236}">
                <a16:creationId xmlns:a16="http://schemas.microsoft.com/office/drawing/2014/main" id="{4D4BFC84-7FE9-1ABD-2D60-1E40DA37CE8A}"/>
              </a:ext>
            </a:extLst>
          </p:cNvPr>
          <p:cNvCxnSpPr>
            <a:cxnSpLocks/>
          </p:cNvCxnSpPr>
          <p:nvPr/>
        </p:nvCxnSpPr>
        <p:spPr bwMode="auto">
          <a:xfrm>
            <a:off x="3046343" y="3929923"/>
            <a:ext cx="3220380"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pic>
        <p:nvPicPr>
          <p:cNvPr id="45" name="Picture 20" descr="bsd-big">
            <a:extLst>
              <a:ext uri="{FF2B5EF4-FFF2-40B4-BE49-F238E27FC236}">
                <a16:creationId xmlns:a16="http://schemas.microsoft.com/office/drawing/2014/main" id="{D895C99E-8E5E-BE18-A16F-7B1E96B324C3}"/>
              </a:ext>
            </a:extLst>
          </p:cNvPr>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369149" y="3178506"/>
            <a:ext cx="589179" cy="714047"/>
          </a:xfrm>
          <a:prstGeom prst="rect">
            <a:avLst/>
          </a:prstGeom>
          <a:noFill/>
          <a:ln w="9525">
            <a:noFill/>
            <a:miter lim="800000"/>
            <a:headEnd/>
            <a:tailEnd/>
          </a:ln>
        </p:spPr>
      </p:pic>
      <p:sp>
        <p:nvSpPr>
          <p:cNvPr id="47" name="TextBox 13">
            <a:extLst>
              <a:ext uri="{FF2B5EF4-FFF2-40B4-BE49-F238E27FC236}">
                <a16:creationId xmlns:a16="http://schemas.microsoft.com/office/drawing/2014/main" id="{0E42A11A-F1A9-D772-C83B-E7017009A373}"/>
              </a:ext>
            </a:extLst>
          </p:cNvPr>
          <p:cNvSpPr txBox="1"/>
          <p:nvPr/>
        </p:nvSpPr>
        <p:spPr>
          <a:xfrm>
            <a:off x="955303" y="3684803"/>
            <a:ext cx="1801248" cy="415498"/>
          </a:xfrm>
          <a:prstGeom prst="rect">
            <a:avLst/>
          </a:prstGeom>
          <a:solidFill>
            <a:srgbClr val="FFC000"/>
          </a:solidFill>
          <a:ln>
            <a:solidFill>
              <a:srgbClr val="000000"/>
            </a:solidFill>
          </a:ln>
        </p:spPr>
        <p:txBody>
          <a:bodyPr wrap="square" lIns="0" tIns="0" rIns="0" bIns="0" rtlCol="0" anchor="t" anchorCtr="0">
            <a:spAutoFit/>
          </a:bodyPr>
          <a:lstStyle/>
          <a:p>
            <a:pPr defTabSz="685800">
              <a:defRPr/>
            </a:pPr>
            <a:r>
              <a:rPr lang="zh-CN" altLang="en-US" sz="1350" kern="0" dirty="0">
                <a:solidFill>
                  <a:srgbClr val="000000"/>
                </a:solidFill>
                <a:latin typeface="Cambria"/>
                <a:ea typeface="宋体"/>
              </a:rPr>
              <a:t>账号：</a:t>
            </a:r>
            <a:r>
              <a:rPr lang="en-US" sz="1350" kern="0" dirty="0">
                <a:solidFill>
                  <a:srgbClr val="000000"/>
                </a:solidFill>
                <a:latin typeface="Cambria"/>
                <a:ea typeface="宋体"/>
              </a:rPr>
              <a:t>hez26</a:t>
            </a:r>
          </a:p>
          <a:p>
            <a:pPr defTabSz="685800">
              <a:defRPr/>
            </a:pPr>
            <a:r>
              <a:rPr lang="zh-CN" altLang="en-US" sz="1350" kern="0" dirty="0">
                <a:solidFill>
                  <a:srgbClr val="000000"/>
                </a:solidFill>
                <a:latin typeface="Cambria"/>
                <a:ea typeface="宋体"/>
              </a:rPr>
              <a:t>密码：</a:t>
            </a:r>
            <a:r>
              <a:rPr lang="en-US" sz="1350" kern="0" dirty="0">
                <a:solidFill>
                  <a:srgbClr val="000000"/>
                </a:solidFill>
                <a:latin typeface="Cambria"/>
                <a:ea typeface="宋体"/>
              </a:rPr>
              <a:t>mypassword123</a:t>
            </a:r>
          </a:p>
        </p:txBody>
      </p:sp>
      <p:grpSp>
        <p:nvGrpSpPr>
          <p:cNvPr id="52" name="组合 51">
            <a:extLst>
              <a:ext uri="{FF2B5EF4-FFF2-40B4-BE49-F238E27FC236}">
                <a16:creationId xmlns:a16="http://schemas.microsoft.com/office/drawing/2014/main" id="{8E1ABF5D-4CCC-0DC8-D11A-0CB25D3A575B}"/>
              </a:ext>
            </a:extLst>
          </p:cNvPr>
          <p:cNvGrpSpPr/>
          <p:nvPr/>
        </p:nvGrpSpPr>
        <p:grpSpPr>
          <a:xfrm>
            <a:off x="111927" y="4818191"/>
            <a:ext cx="3375288" cy="344557"/>
            <a:chOff x="49844" y="3164762"/>
            <a:chExt cx="4500386" cy="459409"/>
          </a:xfrm>
        </p:grpSpPr>
        <p:pic>
          <p:nvPicPr>
            <p:cNvPr id="53" name="Picture 10" descr="latex-image-1.pdf">
              <a:extLst>
                <a:ext uri="{FF2B5EF4-FFF2-40B4-BE49-F238E27FC236}">
                  <a16:creationId xmlns:a16="http://schemas.microsoft.com/office/drawing/2014/main" id="{95710C25-8BC5-260B-1D51-02B93CCA21EE}"/>
                </a:ext>
              </a:extLst>
            </p:cNvPr>
            <p:cNvPicPr>
              <a:picLocks noChangeAspect="1"/>
            </p:cNvPicPr>
            <p:nvPr/>
          </p:nvPicPr>
          <p:blipFill rotWithShape="1">
            <a:blip r:embed="rId4">
              <a:extLst>
                <a:ext uri="{28A0092B-C50C-407E-A947-70E740481C1C}">
                  <a14:useLocalDpi xmlns:a14="http://schemas.microsoft.com/office/drawing/2010/main" val="0"/>
                </a:ext>
              </a:extLst>
            </a:blip>
            <a:srcRect b="50549"/>
            <a:stretch/>
          </p:blipFill>
          <p:spPr>
            <a:xfrm>
              <a:off x="1687721" y="3233829"/>
              <a:ext cx="2862509" cy="390342"/>
            </a:xfrm>
            <a:prstGeom prst="rect">
              <a:avLst/>
            </a:prstGeom>
          </p:spPr>
        </p:pic>
        <p:sp>
          <p:nvSpPr>
            <p:cNvPr id="54" name="文本框 53">
              <a:extLst>
                <a:ext uri="{FF2B5EF4-FFF2-40B4-BE49-F238E27FC236}">
                  <a16:creationId xmlns:a16="http://schemas.microsoft.com/office/drawing/2014/main" id="{BA165075-0C8C-9B01-0ADD-0781813EA4CB}"/>
                </a:ext>
              </a:extLst>
            </p:cNvPr>
            <p:cNvSpPr txBox="1"/>
            <p:nvPr/>
          </p:nvSpPr>
          <p:spPr>
            <a:xfrm>
              <a:off x="49844" y="3164762"/>
              <a:ext cx="2249005" cy="430886"/>
            </a:xfrm>
            <a:prstGeom prst="rect">
              <a:avLst/>
            </a:prstGeom>
            <a:noFill/>
          </p:spPr>
          <p:txBody>
            <a:bodyPr wrap="square" rtlCol="0">
              <a:spAutoFit/>
            </a:bodyPr>
            <a:lstStyle/>
            <a:p>
              <a:pPr defTabSz="685800" eaLnBrk="0" fontAlgn="base" hangingPunct="0">
                <a:spcBef>
                  <a:spcPct val="0"/>
                </a:spcBef>
                <a:spcAft>
                  <a:spcPct val="0"/>
                </a:spcAft>
              </a:pPr>
              <a:r>
                <a:rPr lang="en-US" altLang="zh-CN" sz="1500" dirty="0">
                  <a:solidFill>
                    <a:srgbClr val="000000"/>
                  </a:solidFill>
                  <a:latin typeface="微软雅黑" panose="020B0503020204020204" pitchFamily="34" charset="-122"/>
                  <a:ea typeface="微软雅黑" panose="020B0503020204020204" pitchFamily="34" charset="-122"/>
                </a:rPr>
                <a:t>Encryption:</a:t>
              </a:r>
              <a:endParaRPr lang="zh-CN" altLang="en-US" sz="1500" dirty="0">
                <a:solidFill>
                  <a:srgbClr val="000000"/>
                </a:solidFill>
                <a:latin typeface="微软雅黑" panose="020B0503020204020204" pitchFamily="34" charset="-122"/>
                <a:ea typeface="微软雅黑" panose="020B0503020204020204" pitchFamily="34" charset="-122"/>
              </a:endParaRPr>
            </a:p>
          </p:txBody>
        </p:sp>
      </p:grpSp>
      <p:grpSp>
        <p:nvGrpSpPr>
          <p:cNvPr id="55" name="组合 54">
            <a:extLst>
              <a:ext uri="{FF2B5EF4-FFF2-40B4-BE49-F238E27FC236}">
                <a16:creationId xmlns:a16="http://schemas.microsoft.com/office/drawing/2014/main" id="{73E1656E-07FC-92DC-84B3-9FACF0C8FE51}"/>
              </a:ext>
            </a:extLst>
          </p:cNvPr>
          <p:cNvGrpSpPr/>
          <p:nvPr/>
        </p:nvGrpSpPr>
        <p:grpSpPr>
          <a:xfrm>
            <a:off x="5214643" y="4824333"/>
            <a:ext cx="3304188" cy="323165"/>
            <a:chOff x="6853450" y="3172954"/>
            <a:chExt cx="4405578" cy="430887"/>
          </a:xfrm>
        </p:grpSpPr>
        <p:pic>
          <p:nvPicPr>
            <p:cNvPr id="56" name="Picture 10" descr="latex-image-1.pdf">
              <a:extLst>
                <a:ext uri="{FF2B5EF4-FFF2-40B4-BE49-F238E27FC236}">
                  <a16:creationId xmlns:a16="http://schemas.microsoft.com/office/drawing/2014/main" id="{F8DD552A-7892-3651-3E48-9EF9AA8E0406}"/>
                </a:ext>
              </a:extLst>
            </p:cNvPr>
            <p:cNvPicPr>
              <a:picLocks noChangeAspect="1"/>
            </p:cNvPicPr>
            <p:nvPr/>
          </p:nvPicPr>
          <p:blipFill rotWithShape="1">
            <a:blip r:embed="rId4">
              <a:extLst>
                <a:ext uri="{28A0092B-C50C-407E-A947-70E740481C1C}">
                  <a14:useLocalDpi xmlns:a14="http://schemas.microsoft.com/office/drawing/2010/main" val="0"/>
                </a:ext>
              </a:extLst>
            </a:blip>
            <a:srcRect t="55165"/>
            <a:stretch/>
          </p:blipFill>
          <p:spPr>
            <a:xfrm>
              <a:off x="8396519" y="3211443"/>
              <a:ext cx="2862509" cy="353911"/>
            </a:xfrm>
            <a:prstGeom prst="rect">
              <a:avLst/>
            </a:prstGeom>
          </p:spPr>
        </p:pic>
        <p:sp>
          <p:nvSpPr>
            <p:cNvPr id="57" name="文本框 56">
              <a:extLst>
                <a:ext uri="{FF2B5EF4-FFF2-40B4-BE49-F238E27FC236}">
                  <a16:creationId xmlns:a16="http://schemas.microsoft.com/office/drawing/2014/main" id="{CDD63EC9-0CFE-683D-4B51-56E85B525298}"/>
                </a:ext>
              </a:extLst>
            </p:cNvPr>
            <p:cNvSpPr txBox="1"/>
            <p:nvPr/>
          </p:nvSpPr>
          <p:spPr>
            <a:xfrm>
              <a:off x="6853450" y="3172954"/>
              <a:ext cx="1680675" cy="430887"/>
            </a:xfrm>
            <a:prstGeom prst="rect">
              <a:avLst/>
            </a:prstGeom>
            <a:noFill/>
          </p:spPr>
          <p:txBody>
            <a:bodyPr wrap="square" rtlCol="0">
              <a:spAutoFit/>
            </a:bodyPr>
            <a:lstStyle/>
            <a:p>
              <a:pPr defTabSz="685800" eaLnBrk="0" fontAlgn="base" hangingPunct="0">
                <a:spcBef>
                  <a:spcPct val="0"/>
                </a:spcBef>
                <a:spcAft>
                  <a:spcPct val="0"/>
                </a:spcAft>
              </a:pPr>
              <a:r>
                <a:rPr lang="en-US" altLang="zh-CN" sz="1500" dirty="0">
                  <a:solidFill>
                    <a:srgbClr val="000000"/>
                  </a:solidFill>
                  <a:latin typeface="微软雅黑" panose="020B0503020204020204" pitchFamily="34" charset="-122"/>
                  <a:ea typeface="微软雅黑" panose="020B0503020204020204" pitchFamily="34" charset="-122"/>
                </a:rPr>
                <a:t>Decryption:</a:t>
              </a:r>
              <a:endParaRPr lang="zh-CN" altLang="en-US" sz="1500" dirty="0">
                <a:solidFill>
                  <a:srgbClr val="000000"/>
                </a:solidFill>
                <a:latin typeface="微软雅黑" panose="020B0503020204020204" pitchFamily="34" charset="-122"/>
                <a:ea typeface="微软雅黑" panose="020B0503020204020204" pitchFamily="34" charset="-122"/>
              </a:endParaRPr>
            </a:p>
          </p:txBody>
        </p:sp>
      </p:grpSp>
      <p:sp>
        <p:nvSpPr>
          <p:cNvPr id="58" name="椭圆 57">
            <a:extLst>
              <a:ext uri="{FF2B5EF4-FFF2-40B4-BE49-F238E27FC236}">
                <a16:creationId xmlns:a16="http://schemas.microsoft.com/office/drawing/2014/main" id="{680FA483-8F2B-8DAF-2DD9-5F426ED3E372}"/>
              </a:ext>
            </a:extLst>
          </p:cNvPr>
          <p:cNvSpPr/>
          <p:nvPr/>
        </p:nvSpPr>
        <p:spPr bwMode="auto">
          <a:xfrm>
            <a:off x="2417691" y="4840461"/>
            <a:ext cx="196954" cy="276710"/>
          </a:xfrm>
          <a:prstGeom prst="ellipse">
            <a:avLst/>
          </a:prstGeom>
          <a:noFill/>
          <a:ln w="12700" cap="flat" cmpd="sng" algn="ctr">
            <a:solidFill>
              <a:srgbClr val="C00000"/>
            </a:solid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bodyPr>
          <a:lstStyle/>
          <a:p>
            <a:pPr algn="ctr" defTabSz="685800" fontAlgn="base">
              <a:spcBef>
                <a:spcPct val="0"/>
              </a:spcBef>
              <a:spcAft>
                <a:spcPct val="0"/>
              </a:spcAft>
            </a:pPr>
            <a:endParaRPr lang="zh-CN" altLang="en-US" sz="1350">
              <a:solidFill>
                <a:srgbClr val="000000"/>
              </a:solidFill>
              <a:latin typeface="Arial" pitchFamily="34" charset="0"/>
              <a:ea typeface="宋体" pitchFamily="2" charset="-122"/>
            </a:endParaRPr>
          </a:p>
        </p:txBody>
      </p:sp>
      <p:sp>
        <p:nvSpPr>
          <p:cNvPr id="59" name="椭圆 58">
            <a:extLst>
              <a:ext uri="{FF2B5EF4-FFF2-40B4-BE49-F238E27FC236}">
                <a16:creationId xmlns:a16="http://schemas.microsoft.com/office/drawing/2014/main" id="{6B3F3400-37C3-7CFF-9850-67EDDC2D45C7}"/>
              </a:ext>
            </a:extLst>
          </p:cNvPr>
          <p:cNvSpPr/>
          <p:nvPr/>
        </p:nvSpPr>
        <p:spPr bwMode="auto">
          <a:xfrm>
            <a:off x="7445374" y="4847563"/>
            <a:ext cx="196954" cy="276710"/>
          </a:xfrm>
          <a:prstGeom prst="ellipse">
            <a:avLst/>
          </a:prstGeom>
          <a:noFill/>
          <a:ln w="12700" cap="flat" cmpd="sng" algn="ctr">
            <a:solidFill>
              <a:srgbClr val="C00000"/>
            </a:solid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bodyPr>
          <a:lstStyle/>
          <a:p>
            <a:pPr algn="ctr" defTabSz="685800" fontAlgn="base">
              <a:spcBef>
                <a:spcPct val="0"/>
              </a:spcBef>
              <a:spcAft>
                <a:spcPct val="0"/>
              </a:spcAft>
            </a:pPr>
            <a:endParaRPr lang="zh-CN" altLang="en-US" sz="1350">
              <a:solidFill>
                <a:srgbClr val="000000"/>
              </a:solidFill>
              <a:latin typeface="Arial" pitchFamily="34" charset="0"/>
              <a:ea typeface="宋体" pitchFamily="2" charset="-122"/>
            </a:endParaRPr>
          </a:p>
        </p:txBody>
      </p:sp>
      <p:cxnSp>
        <p:nvCxnSpPr>
          <p:cNvPr id="60" name="直接箭头连接符 59">
            <a:extLst>
              <a:ext uri="{FF2B5EF4-FFF2-40B4-BE49-F238E27FC236}">
                <a16:creationId xmlns:a16="http://schemas.microsoft.com/office/drawing/2014/main" id="{CB933EF6-3B5B-0EAE-6635-C80C450ABE9D}"/>
              </a:ext>
            </a:extLst>
          </p:cNvPr>
          <p:cNvCxnSpPr>
            <a:cxnSpLocks/>
            <a:stCxn id="58" idx="0"/>
          </p:cNvCxnSpPr>
          <p:nvPr/>
        </p:nvCxnSpPr>
        <p:spPr bwMode="auto">
          <a:xfrm flipV="1">
            <a:off x="2516168" y="4455127"/>
            <a:ext cx="1749375" cy="385334"/>
          </a:xfrm>
          <a:prstGeom prst="straightConnector1">
            <a:avLst/>
          </a:prstGeom>
          <a:solidFill>
            <a:schemeClr val="accent1"/>
          </a:solidFill>
          <a:ln w="12700" cap="flat" cmpd="sng" algn="ctr">
            <a:solidFill>
              <a:srgbClr val="C00000"/>
            </a:solidFill>
            <a:prstDash val="solid"/>
            <a:round/>
            <a:headEnd type="none" w="med" len="med"/>
            <a:tailEnd type="triangle"/>
          </a:ln>
          <a:effectLst/>
        </p:spPr>
      </p:cxnSp>
      <p:cxnSp>
        <p:nvCxnSpPr>
          <p:cNvPr id="61" name="直接箭头连接符 60">
            <a:extLst>
              <a:ext uri="{FF2B5EF4-FFF2-40B4-BE49-F238E27FC236}">
                <a16:creationId xmlns:a16="http://schemas.microsoft.com/office/drawing/2014/main" id="{69830A63-6D26-CF39-7EA6-E0F0FCF0CBC4}"/>
              </a:ext>
            </a:extLst>
          </p:cNvPr>
          <p:cNvCxnSpPr>
            <a:cxnSpLocks/>
            <a:stCxn id="59" idx="1"/>
          </p:cNvCxnSpPr>
          <p:nvPr/>
        </p:nvCxnSpPr>
        <p:spPr bwMode="auto">
          <a:xfrm flipH="1" flipV="1">
            <a:off x="4945482" y="4472711"/>
            <a:ext cx="2528735" cy="415376"/>
          </a:xfrm>
          <a:prstGeom prst="straightConnector1">
            <a:avLst/>
          </a:prstGeom>
          <a:solidFill>
            <a:schemeClr val="accent1"/>
          </a:solidFill>
          <a:ln w="12700" cap="flat" cmpd="sng" algn="ctr">
            <a:solidFill>
              <a:srgbClr val="C00000"/>
            </a:solidFill>
            <a:prstDash val="solid"/>
            <a:round/>
            <a:headEnd type="none" w="med" len="med"/>
            <a:tailEnd type="triangle"/>
          </a:ln>
          <a:effectLst/>
        </p:spPr>
      </p:cxnSp>
      <p:sp>
        <p:nvSpPr>
          <p:cNvPr id="62" name="文本框 61">
            <a:extLst>
              <a:ext uri="{FF2B5EF4-FFF2-40B4-BE49-F238E27FC236}">
                <a16:creationId xmlns:a16="http://schemas.microsoft.com/office/drawing/2014/main" id="{C766A151-A314-AF47-E86D-A7D06494366F}"/>
              </a:ext>
            </a:extLst>
          </p:cNvPr>
          <p:cNvSpPr txBox="1"/>
          <p:nvPr/>
        </p:nvSpPr>
        <p:spPr>
          <a:xfrm>
            <a:off x="3741080" y="4158341"/>
            <a:ext cx="1845385" cy="553998"/>
          </a:xfrm>
          <a:prstGeom prst="rect">
            <a:avLst/>
          </a:prstGeom>
          <a:noFill/>
        </p:spPr>
        <p:txBody>
          <a:bodyPr wrap="square" rtlCol="0">
            <a:spAutoFit/>
          </a:bodyPr>
          <a:lstStyle/>
          <a:p>
            <a:pPr defTabSz="685800" eaLnBrk="0" fontAlgn="base" hangingPunct="0">
              <a:spcBef>
                <a:spcPct val="0"/>
              </a:spcBef>
              <a:spcAft>
                <a:spcPct val="0"/>
              </a:spcAft>
            </a:pPr>
            <a:r>
              <a:rPr lang="en-US" altLang="zh-CN" sz="1500" dirty="0">
                <a:solidFill>
                  <a:srgbClr val="C00000"/>
                </a:solidFill>
                <a:latin typeface="微软雅黑" panose="020B0503020204020204" pitchFamily="34" charset="-122"/>
                <a:ea typeface="微软雅黑" panose="020B0503020204020204" pitchFamily="34" charset="-122"/>
              </a:rPr>
              <a:t>random number</a:t>
            </a:r>
          </a:p>
          <a:p>
            <a:pPr defTabSz="685800" eaLnBrk="0" fontAlgn="base" hangingPunct="0">
              <a:spcBef>
                <a:spcPct val="0"/>
              </a:spcBef>
              <a:spcAft>
                <a:spcPct val="0"/>
              </a:spcAft>
            </a:pPr>
            <a:endParaRPr lang="zh-CN" altLang="en-US" sz="1500" dirty="0">
              <a:solidFill>
                <a:srgbClr val="C00000"/>
              </a:solidFill>
              <a:latin typeface="微软雅黑" panose="020B0503020204020204" pitchFamily="34" charset="-122"/>
              <a:ea typeface="微软雅黑" panose="020B0503020204020204" pitchFamily="34" charset="-122"/>
            </a:endParaRPr>
          </a:p>
        </p:txBody>
      </p:sp>
      <p:sp>
        <p:nvSpPr>
          <p:cNvPr id="65" name="文本框 64">
            <a:extLst>
              <a:ext uri="{FF2B5EF4-FFF2-40B4-BE49-F238E27FC236}">
                <a16:creationId xmlns:a16="http://schemas.microsoft.com/office/drawing/2014/main" id="{BCA8D7DF-02C0-A35B-793F-E310225F660C}"/>
              </a:ext>
            </a:extLst>
          </p:cNvPr>
          <p:cNvSpPr txBox="1"/>
          <p:nvPr/>
        </p:nvSpPr>
        <p:spPr>
          <a:xfrm>
            <a:off x="492579" y="1799196"/>
            <a:ext cx="7772400" cy="369332"/>
          </a:xfrm>
          <a:prstGeom prst="rect">
            <a:avLst/>
          </a:prstGeom>
          <a:noFill/>
        </p:spPr>
        <p:txBody>
          <a:bodyPr wrap="square">
            <a:spAutoFit/>
          </a:bodyPr>
          <a:lstStyle/>
          <a:p>
            <a:pPr marL="807244" indent="-807244" defTabSz="685800" eaLnBrk="0" fontAlgn="base" hangingPunct="0">
              <a:spcBef>
                <a:spcPct val="0"/>
              </a:spcBef>
              <a:spcAft>
                <a:spcPct val="0"/>
              </a:spcAft>
            </a:pPr>
            <a:r>
              <a:rPr lang="en-US" altLang="zh-CN" b="1" dirty="0">
                <a:solidFill>
                  <a:srgbClr val="FF9900"/>
                </a:solidFill>
                <a:latin typeface="微软雅黑" panose="020B0503020204020204" pitchFamily="34" charset="-122"/>
                <a:ea typeface="微软雅黑" panose="020B0503020204020204" pitchFamily="34" charset="-122"/>
              </a:rPr>
              <a:t>Can the one-time pad guarantee </a:t>
            </a:r>
            <a:r>
              <a:rPr lang="en-US" altLang="zh-CN" b="1" dirty="0">
                <a:solidFill>
                  <a:srgbClr val="C00000"/>
                </a:solidFill>
                <a:latin typeface="微软雅黑" panose="020B0503020204020204" pitchFamily="34" charset="-122"/>
                <a:ea typeface="微软雅黑" panose="020B0503020204020204" pitchFamily="34" charset="-122"/>
              </a:rPr>
              <a:t>Confidentiality?</a:t>
            </a:r>
            <a:endParaRPr lang="zh-CN" altLang="en-US" b="1" dirty="0">
              <a:solidFill>
                <a:srgbClr val="C00000"/>
              </a:solidFill>
              <a:latin typeface="微软雅黑" panose="020B0503020204020204" pitchFamily="34" charset="-122"/>
              <a:ea typeface="微软雅黑" panose="020B0503020204020204" pitchFamily="34" charset="-122"/>
            </a:endParaRPr>
          </a:p>
        </p:txBody>
      </p:sp>
      <p:pic>
        <p:nvPicPr>
          <p:cNvPr id="29" name="图片 28" descr="图片包含 图标&#10;&#10;描述已自动生成">
            <a:extLst>
              <a:ext uri="{FF2B5EF4-FFF2-40B4-BE49-F238E27FC236}">
                <a16:creationId xmlns:a16="http://schemas.microsoft.com/office/drawing/2014/main" id="{C148D9B5-9D10-235C-0819-E1649B9ACC8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74136" y="3513002"/>
            <a:ext cx="650063" cy="801317"/>
          </a:xfrm>
          <a:prstGeom prst="rect">
            <a:avLst/>
          </a:prstGeom>
        </p:spPr>
      </p:pic>
      <p:sp>
        <p:nvSpPr>
          <p:cNvPr id="4" name="Title 1">
            <a:extLst>
              <a:ext uri="{FF2B5EF4-FFF2-40B4-BE49-F238E27FC236}">
                <a16:creationId xmlns:a16="http://schemas.microsoft.com/office/drawing/2014/main" id="{5887986F-70D6-818B-CCF1-060A8E3B06D7}"/>
              </a:ext>
            </a:extLst>
          </p:cNvPr>
          <p:cNvSpPr txBox="1">
            <a:spLocks/>
          </p:cNvSpPr>
          <p:nvPr/>
        </p:nvSpPr>
        <p:spPr>
          <a:xfrm>
            <a:off x="457200" y="152400"/>
            <a:ext cx="8229600" cy="1143000"/>
          </a:xfrm>
          <a:prstGeom prst="rect">
            <a:avLst/>
          </a:prstGeom>
        </p:spPr>
        <p:txBody>
          <a:bodyPr vert="horz" lIns="0" tIns="45720" rIns="0" bIns="45720" rtlCol="0" anchor="ctr">
            <a:normAutofit/>
          </a:bodyPr>
          <a:lstStyle>
            <a:lvl1pPr algn="ctr" defTabSz="457200" rtl="0" eaLnBrk="1" latinLnBrk="0" hangingPunct="1">
              <a:spcBef>
                <a:spcPct val="0"/>
              </a:spcBef>
              <a:buNone/>
              <a:defRPr sz="4400" b="0" i="0" kern="1200" spc="-50" normalizeH="0">
                <a:solidFill>
                  <a:schemeClr val="tx2"/>
                </a:solidFill>
                <a:latin typeface="+mj-lt"/>
                <a:ea typeface="+mj-ea"/>
                <a:cs typeface="Cambria"/>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50" normalizeH="0" baseline="0" noProof="0" dirty="0">
                <a:ln>
                  <a:noFill/>
                </a:ln>
                <a:solidFill>
                  <a:srgbClr val="990000"/>
                </a:solidFill>
                <a:effectLst/>
                <a:uLnTx/>
                <a:uFillTx/>
                <a:latin typeface="Calibri"/>
                <a:ea typeface="+mj-ea"/>
              </a:rPr>
              <a:t>The One Time Pad</a:t>
            </a:r>
          </a:p>
        </p:txBody>
      </p:sp>
    </p:spTree>
    <p:extLst>
      <p:ext uri="{BB962C8B-B14F-4D97-AF65-F5344CB8AC3E}">
        <p14:creationId xmlns:p14="http://schemas.microsoft.com/office/powerpoint/2010/main" val="2979394668"/>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Perfect Secrecy </a:t>
            </a:r>
            <a:r>
              <a:rPr lang="en-US" sz="2200" dirty="0"/>
              <a:t>[Shannon1945]</a:t>
            </a:r>
            <a:br>
              <a:rPr lang="en-US" dirty="0"/>
            </a:br>
            <a:r>
              <a:rPr lang="en-US" sz="3100" dirty="0">
                <a:solidFill>
                  <a:schemeClr val="tx1"/>
                </a:solidFill>
              </a:rPr>
              <a:t>(Information Theoretic Secrec</a:t>
            </a:r>
            <a:r>
              <a:rPr lang="en-US" sz="3100" dirty="0">
                <a:solidFill>
                  <a:srgbClr val="171616"/>
                </a:solidFill>
              </a:rPr>
              <a:t>y)</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47839D-A323-47F3-909F-548499399628}" type="slidenum">
              <a:rPr kumimoji="0" lang="en-US" sz="1200" b="0" i="0" u="none" strike="noStrike" kern="1200" cap="none" spc="0" normalizeH="0" baseline="0" noProof="0" smtClean="0">
                <a:ln>
                  <a:noFill/>
                </a:ln>
                <a:solidFill>
                  <a:srgbClr val="000000"/>
                </a:solidFill>
                <a:effectLst/>
                <a:uLnTx/>
                <a:uFillTx/>
                <a:latin typeface="Calibri"/>
                <a:ea typeface="+mn-ea"/>
                <a:cs typeface="Calibri"/>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srgbClr val="000000"/>
              </a:solidFill>
              <a:effectLst/>
              <a:uLnTx/>
              <a:uFillTx/>
              <a:latin typeface="Calibri"/>
              <a:ea typeface="+mn-ea"/>
              <a:cs typeface="Calibri"/>
            </a:endParaRPr>
          </a:p>
        </p:txBody>
      </p:sp>
      <p:pic>
        <p:nvPicPr>
          <p:cNvPr id="24" name="Picture 23"/>
          <p:cNvPicPr>
            <a:picLocks noChangeAspect="1"/>
          </p:cNvPicPr>
          <p:nvPr/>
        </p:nvPicPr>
        <p:blipFill>
          <a:blip r:embed="rId3"/>
          <a:stretch>
            <a:fillRect/>
          </a:stretch>
        </p:blipFill>
        <p:spPr>
          <a:xfrm>
            <a:off x="7477344" y="228600"/>
            <a:ext cx="1133256" cy="1600200"/>
          </a:xfrm>
          <a:prstGeom prst="rect">
            <a:avLst/>
          </a:prstGeom>
        </p:spPr>
      </p:pic>
      <p:sp>
        <p:nvSpPr>
          <p:cNvPr id="13" name="Content Placeholder 2">
            <a:extLst>
              <a:ext uri="{FF2B5EF4-FFF2-40B4-BE49-F238E27FC236}">
                <a16:creationId xmlns:a16="http://schemas.microsoft.com/office/drawing/2014/main" id="{70C38F5B-E69B-4C40-AFF0-AFB899C2DE20}"/>
              </a:ext>
            </a:extLst>
          </p:cNvPr>
          <p:cNvSpPr txBox="1">
            <a:spLocks/>
          </p:cNvSpPr>
          <p:nvPr/>
        </p:nvSpPr>
        <p:spPr>
          <a:xfrm>
            <a:off x="411997" y="1766703"/>
            <a:ext cx="8229600" cy="4885944"/>
          </a:xfrm>
          <a:prstGeom prst="rect">
            <a:avLst/>
          </a:prstGeom>
        </p:spPr>
        <p:txBody>
          <a:bodyPr vert="horz" lIns="91440" tIns="45720" rIns="91440" bIns="45720" rtlCol="0" anchor="t" anchorCtr="0">
            <a:normAutofit fontScale="92500" lnSpcReduction="20000"/>
          </a:bodyPr>
          <a:lstStyle>
            <a:lvl1pPr marL="292100" indent="-292100" algn="l" defTabSz="457200" rtl="0" eaLnBrk="1" latinLnBrk="0" hangingPunct="1">
              <a:spcBef>
                <a:spcPct val="20000"/>
              </a:spcBef>
              <a:buClr>
                <a:schemeClr val="tx1"/>
              </a:buClr>
              <a:buFont typeface="Arial"/>
              <a:buChar char="•"/>
              <a:defRPr sz="3200" kern="1200">
                <a:solidFill>
                  <a:schemeClr val="tx1"/>
                </a:solidFill>
                <a:latin typeface="+mn-lt"/>
                <a:ea typeface="+mn-ea"/>
                <a:cs typeface="Calibri"/>
              </a:defRPr>
            </a:lvl1pPr>
            <a:lvl2pPr marL="635000" indent="-292100" algn="l" defTabSz="457200" rtl="0" eaLnBrk="1" latinLnBrk="0" hangingPunct="1">
              <a:spcBef>
                <a:spcPct val="20000"/>
              </a:spcBef>
              <a:buClr>
                <a:schemeClr val="tx1"/>
              </a:buClr>
              <a:buFont typeface="Arial"/>
              <a:buChar char="–"/>
              <a:defRPr sz="2800" kern="1200">
                <a:solidFill>
                  <a:schemeClr val="tx1"/>
                </a:solidFill>
                <a:latin typeface="+mn-lt"/>
                <a:ea typeface="+mn-ea"/>
                <a:cs typeface="Calibri"/>
              </a:defRPr>
            </a:lvl2pPr>
            <a:lvl3pPr marL="914400" indent="-228600" algn="l" defTabSz="457200" rtl="0" eaLnBrk="1" latinLnBrk="0" hangingPunct="1">
              <a:spcBef>
                <a:spcPct val="20000"/>
              </a:spcBef>
              <a:buClr>
                <a:schemeClr val="tx1"/>
              </a:buClr>
              <a:buFont typeface="Arial"/>
              <a:buChar char="•"/>
              <a:defRPr sz="2400" kern="1200">
                <a:solidFill>
                  <a:schemeClr val="tx1"/>
                </a:solidFill>
                <a:latin typeface="+mn-lt"/>
                <a:ea typeface="+mn-ea"/>
                <a:cs typeface="Calibri"/>
              </a:defRPr>
            </a:lvl3pPr>
            <a:lvl4pPr marL="1143000" indent="-228600" algn="l" defTabSz="457200" rtl="0" eaLnBrk="1" latinLnBrk="0" hangingPunct="1">
              <a:spcBef>
                <a:spcPct val="20000"/>
              </a:spcBef>
              <a:buClr>
                <a:schemeClr val="tx1"/>
              </a:buClr>
              <a:buFont typeface="Arial"/>
              <a:buChar char="–"/>
              <a:tabLst/>
              <a:defRPr sz="2000" kern="1200">
                <a:solidFill>
                  <a:schemeClr val="tx1"/>
                </a:solidFill>
                <a:latin typeface="+mn-lt"/>
                <a:ea typeface="+mn-ea"/>
                <a:cs typeface="Calibri"/>
              </a:defRPr>
            </a:lvl4pPr>
            <a:lvl5pPr marL="1320800" indent="-177800" algn="l" defTabSz="457200" rtl="0" eaLnBrk="1" latinLnBrk="0" hangingPunct="1">
              <a:spcBef>
                <a:spcPct val="20000"/>
              </a:spcBef>
              <a:buClr>
                <a:schemeClr val="tx1"/>
              </a:buClr>
              <a:buFont typeface="Arial"/>
              <a:buChar char="»"/>
              <a:defRPr sz="2000" kern="1200">
                <a:solidFill>
                  <a:schemeClr val="tx1"/>
                </a:solidFill>
                <a:latin typeface="+mn-lt"/>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92100" marR="0" lvl="0" indent="-292100" algn="l" defTabSz="457200" rtl="0" eaLnBrk="1" fontAlgn="auto" latinLnBrk="0" hangingPunct="1">
              <a:lnSpc>
                <a:spcPct val="100000"/>
              </a:lnSpc>
              <a:spcBef>
                <a:spcPct val="20000"/>
              </a:spcBef>
              <a:spcAft>
                <a:spcPts val="0"/>
              </a:spcAft>
              <a:buClr>
                <a:srgbClr val="000000"/>
              </a:buClr>
              <a:buSzTx/>
              <a:buFont typeface="Arial"/>
              <a:buChar char="•"/>
              <a:tabLst/>
              <a:defRPr/>
            </a:pPr>
            <a:r>
              <a:rPr kumimoji="0" lang="en-US" sz="3200" b="0" i="0" u="none" strike="noStrike" kern="1200" cap="none" spc="0" normalizeH="0" baseline="0" noProof="0" dirty="0">
                <a:ln>
                  <a:noFill/>
                </a:ln>
                <a:solidFill>
                  <a:srgbClr val="000000"/>
                </a:solidFill>
                <a:effectLst/>
                <a:uLnTx/>
                <a:uFillTx/>
                <a:latin typeface="Cambria"/>
                <a:ea typeface="+mn-ea"/>
                <a:cs typeface="Calibri"/>
              </a:rPr>
              <a:t>The ciphertext conveys no information about the content of the plaintext. </a:t>
            </a:r>
          </a:p>
          <a:p>
            <a:pPr marL="292100" marR="0" lvl="0" indent="-292100" algn="l" defTabSz="457200" rtl="0" eaLnBrk="1" fontAlgn="auto" latinLnBrk="0" hangingPunct="1">
              <a:lnSpc>
                <a:spcPct val="100000"/>
              </a:lnSpc>
              <a:spcBef>
                <a:spcPct val="20000"/>
              </a:spcBef>
              <a:spcAft>
                <a:spcPts val="0"/>
              </a:spcAft>
              <a:buClr>
                <a:srgbClr val="000000"/>
              </a:buClr>
              <a:buSzTx/>
              <a:buFont typeface="Arial"/>
              <a:buChar char="•"/>
              <a:tabLst/>
              <a:defRPr/>
            </a:pPr>
            <a:r>
              <a:rPr kumimoji="0" lang="en-US" sz="3200" b="0" i="0" u="none" strike="noStrike" kern="1200" cap="none" spc="0" normalizeH="0" baseline="0" noProof="0" dirty="0">
                <a:ln>
                  <a:noFill/>
                </a:ln>
                <a:solidFill>
                  <a:srgbClr val="000000"/>
                </a:solidFill>
                <a:effectLst/>
                <a:uLnTx/>
                <a:uFillTx/>
                <a:latin typeface="Cambria"/>
                <a:ea typeface="+mn-ea"/>
                <a:cs typeface="Calibri"/>
              </a:rPr>
              <a:t>In effect this means that, no matter how much ciphertext you have, it does not convey anything about what the plaintext and key were. </a:t>
            </a:r>
          </a:p>
          <a:p>
            <a:pPr marL="292100" marR="0" lvl="0" indent="-292100" algn="l" defTabSz="457200" rtl="0" eaLnBrk="1" fontAlgn="auto" latinLnBrk="0" hangingPunct="1">
              <a:lnSpc>
                <a:spcPct val="100000"/>
              </a:lnSpc>
              <a:spcBef>
                <a:spcPct val="20000"/>
              </a:spcBef>
              <a:spcAft>
                <a:spcPts val="0"/>
              </a:spcAft>
              <a:buClr>
                <a:srgbClr val="000000"/>
              </a:buClr>
              <a:buSzTx/>
              <a:buFont typeface="Arial"/>
              <a:buChar char="•"/>
              <a:tabLst/>
              <a:defRPr/>
            </a:pPr>
            <a:r>
              <a:rPr kumimoji="0" lang="en-US" sz="3200" b="0" i="0" u="none" strike="noStrike" kern="1200" cap="none" spc="0" normalizeH="0" baseline="0" noProof="0" dirty="0">
                <a:ln>
                  <a:noFill/>
                </a:ln>
                <a:solidFill>
                  <a:srgbClr val="000000"/>
                </a:solidFill>
                <a:effectLst/>
                <a:uLnTx/>
                <a:uFillTx/>
                <a:latin typeface="Cambria"/>
                <a:ea typeface="+mn-ea"/>
                <a:cs typeface="Calibri"/>
              </a:rPr>
              <a:t>It can be proved that any such scheme must use at least as much key material as there is plaintext to encrypt. </a:t>
            </a:r>
          </a:p>
          <a:p>
            <a:pPr marL="292100" marR="0" lvl="0" indent="-292100" algn="l" defTabSz="457200" rtl="0" eaLnBrk="1" fontAlgn="auto" latinLnBrk="0" hangingPunct="1">
              <a:lnSpc>
                <a:spcPct val="100000"/>
              </a:lnSpc>
              <a:spcBef>
                <a:spcPct val="20000"/>
              </a:spcBef>
              <a:spcAft>
                <a:spcPts val="0"/>
              </a:spcAft>
              <a:buClr>
                <a:srgbClr val="000000"/>
              </a:buClr>
              <a:buSzTx/>
              <a:buFont typeface="Arial"/>
              <a:buChar char="•"/>
              <a:tabLst/>
              <a:defRPr/>
            </a:pPr>
            <a:r>
              <a:rPr kumimoji="0" lang="en-US" sz="3200" b="0" i="0" u="none" strike="noStrike" kern="1200" cap="none" spc="0" normalizeH="0" baseline="0" noProof="0" dirty="0">
                <a:ln>
                  <a:noFill/>
                </a:ln>
                <a:solidFill>
                  <a:srgbClr val="000000"/>
                </a:solidFill>
                <a:effectLst/>
                <a:uLnTx/>
                <a:uFillTx/>
                <a:latin typeface="Cambria"/>
                <a:ea typeface="+mn-ea"/>
                <a:cs typeface="Calibri"/>
              </a:rPr>
              <a:t>In terms of probabilities, it means that the probability distribution of the possible plaintexts is independent of the ciphertext.</a:t>
            </a:r>
          </a:p>
          <a:p>
            <a:pPr marL="635000" marR="0" lvl="1" indent="-292100" algn="l" defTabSz="457200" rtl="0" eaLnBrk="1" fontAlgn="auto" latinLnBrk="0" hangingPunct="1">
              <a:lnSpc>
                <a:spcPct val="100000"/>
              </a:lnSpc>
              <a:spcBef>
                <a:spcPct val="20000"/>
              </a:spcBef>
              <a:spcAft>
                <a:spcPts val="0"/>
              </a:spcAft>
              <a:buClr>
                <a:srgbClr val="000000"/>
              </a:buClr>
              <a:buSzTx/>
              <a:buFont typeface="Arial"/>
              <a:buChar char="–"/>
              <a:tabLst/>
              <a:defRPr/>
            </a:pPr>
            <a:endParaRPr kumimoji="0" lang="en-US" sz="2800" b="0" i="0" u="none" strike="noStrike" kern="1200" cap="none" spc="0" normalizeH="0" baseline="0" noProof="0" dirty="0">
              <a:ln>
                <a:noFill/>
              </a:ln>
              <a:solidFill>
                <a:srgbClr val="000000"/>
              </a:solidFill>
              <a:effectLst/>
              <a:uLnTx/>
              <a:uFillTx/>
              <a:latin typeface="Cambria"/>
              <a:ea typeface="+mn-ea"/>
              <a:cs typeface="Calibri"/>
            </a:endParaRPr>
          </a:p>
        </p:txBody>
      </p:sp>
    </p:spTree>
    <p:extLst>
      <p:ext uri="{BB962C8B-B14F-4D97-AF65-F5344CB8AC3E}">
        <p14:creationId xmlns:p14="http://schemas.microsoft.com/office/powerpoint/2010/main" val="558135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Terminologies</a:t>
            </a:r>
          </a:p>
        </p:txBody>
      </p:sp>
      <p:sp>
        <p:nvSpPr>
          <p:cNvPr id="17" name="Content Placeholder 2">
            <a:extLst>
              <a:ext uri="{FF2B5EF4-FFF2-40B4-BE49-F238E27FC236}">
                <a16:creationId xmlns:a16="http://schemas.microsoft.com/office/drawing/2014/main" id="{01B41A01-3494-4FFC-BEAD-A47839914D80}"/>
              </a:ext>
            </a:extLst>
          </p:cNvPr>
          <p:cNvSpPr>
            <a:spLocks noGrp="1"/>
          </p:cNvSpPr>
          <p:nvPr>
            <p:ph idx="1"/>
          </p:nvPr>
        </p:nvSpPr>
        <p:spPr>
          <a:xfrm>
            <a:off x="457200" y="1600200"/>
            <a:ext cx="8229600" cy="4525963"/>
          </a:xfrm>
        </p:spPr>
        <p:txBody>
          <a:bodyPr>
            <a:noAutofit/>
          </a:bodyPr>
          <a:lstStyle/>
          <a:p>
            <a:r>
              <a:rPr lang="en-US" sz="2800" dirty="0"/>
              <a:t>Encryption and Decryption</a:t>
            </a:r>
          </a:p>
          <a:p>
            <a:pPr lvl="1"/>
            <a:r>
              <a:rPr lang="en-US" sz="2400" dirty="0"/>
              <a:t>Encryption: a process of encoding a message so that its meaning is </a:t>
            </a:r>
            <a:r>
              <a:rPr lang="en-US" sz="2400" dirty="0">
                <a:solidFill>
                  <a:srgbClr val="0000FF"/>
                </a:solidFill>
              </a:rPr>
              <a:t>not obvious</a:t>
            </a:r>
          </a:p>
          <a:p>
            <a:pPr lvl="1"/>
            <a:r>
              <a:rPr lang="en-US" sz="2400" dirty="0"/>
              <a:t>Decryption: the reverse process</a:t>
            </a:r>
          </a:p>
          <a:p>
            <a:pPr lvl="1"/>
            <a:endParaRPr lang="en-US" sz="2400" dirty="0"/>
          </a:p>
          <a:p>
            <a:pPr marL="292100" lvl="1">
              <a:buFont typeface="Arial"/>
              <a:buChar char="•"/>
            </a:pPr>
            <a:r>
              <a:rPr lang="en-US" dirty="0"/>
              <a:t>Plaintext vs. Ciphertext</a:t>
            </a:r>
          </a:p>
          <a:p>
            <a:pPr lvl="1"/>
            <a:r>
              <a:rPr lang="en-US" sz="2400" dirty="0"/>
              <a:t>P(plaintext): the </a:t>
            </a:r>
            <a:r>
              <a:rPr lang="en-US" sz="2400" b="1" dirty="0">
                <a:solidFill>
                  <a:srgbClr val="0000FF"/>
                </a:solidFill>
              </a:rPr>
              <a:t>original</a:t>
            </a:r>
            <a:r>
              <a:rPr lang="en-US" sz="2400" dirty="0"/>
              <a:t> form of a message</a:t>
            </a:r>
          </a:p>
          <a:p>
            <a:pPr lvl="1"/>
            <a:r>
              <a:rPr lang="en-US" sz="2400" dirty="0"/>
              <a:t>C(ciphertext): the </a:t>
            </a:r>
            <a:r>
              <a:rPr lang="en-US" sz="2400" b="1" dirty="0">
                <a:solidFill>
                  <a:srgbClr val="0000FF"/>
                </a:solidFill>
              </a:rPr>
              <a:t>encrypted</a:t>
            </a:r>
            <a:r>
              <a:rPr lang="en-US" sz="2400" dirty="0"/>
              <a:t> form</a:t>
            </a:r>
          </a:p>
          <a:p>
            <a:pPr lvl="1"/>
            <a:endParaRPr lang="en-US" sz="2400" dirty="0"/>
          </a:p>
        </p:txBody>
      </p:sp>
    </p:spTree>
    <p:extLst>
      <p:ext uri="{BB962C8B-B14F-4D97-AF65-F5344CB8AC3E}">
        <p14:creationId xmlns:p14="http://schemas.microsoft.com/office/powerpoint/2010/main" val="32840465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Perfect Secrecy </a:t>
            </a:r>
            <a:r>
              <a:rPr lang="en-US" sz="2200" dirty="0"/>
              <a:t>[Shannon1945]</a:t>
            </a:r>
            <a:br>
              <a:rPr lang="en-US" dirty="0"/>
            </a:br>
            <a:r>
              <a:rPr lang="en-US" sz="3100" dirty="0">
                <a:solidFill>
                  <a:schemeClr val="tx1"/>
                </a:solidFill>
              </a:rPr>
              <a:t>(Information Theoretic Secrec</a:t>
            </a:r>
            <a:r>
              <a:rPr lang="en-US" sz="3100" dirty="0">
                <a:solidFill>
                  <a:srgbClr val="171616"/>
                </a:solidFill>
              </a:rPr>
              <a:t>y)</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47839D-A323-47F3-909F-548499399628}" type="slidenum">
              <a:rPr kumimoji="0" lang="en-US" sz="1200" b="0" i="0" u="none" strike="noStrike" kern="1200" cap="none" spc="0" normalizeH="0" baseline="0" noProof="0" smtClean="0">
                <a:ln>
                  <a:noFill/>
                </a:ln>
                <a:solidFill>
                  <a:srgbClr val="000000"/>
                </a:solidFill>
                <a:effectLst/>
                <a:uLnTx/>
                <a:uFillTx/>
                <a:latin typeface="Calibri"/>
                <a:ea typeface="+mn-ea"/>
                <a:cs typeface="Calibri"/>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srgbClr val="000000"/>
              </a:solidFill>
              <a:effectLst/>
              <a:uLnTx/>
              <a:uFillTx/>
              <a:latin typeface="Calibri"/>
              <a:ea typeface="+mn-ea"/>
              <a:cs typeface="Calibri"/>
            </a:endParaRPr>
          </a:p>
        </p:txBody>
      </p:sp>
      <p:pic>
        <p:nvPicPr>
          <p:cNvPr id="24" name="Picture 23"/>
          <p:cNvPicPr>
            <a:picLocks noChangeAspect="1"/>
          </p:cNvPicPr>
          <p:nvPr/>
        </p:nvPicPr>
        <p:blipFill>
          <a:blip r:embed="rId3"/>
          <a:stretch>
            <a:fillRect/>
          </a:stretch>
        </p:blipFill>
        <p:spPr>
          <a:xfrm>
            <a:off x="7477344" y="228600"/>
            <a:ext cx="1133256" cy="1600200"/>
          </a:xfrm>
          <a:prstGeom prst="rect">
            <a:avLst/>
          </a:prstGeom>
        </p:spPr>
      </p:pic>
      <p:sp>
        <p:nvSpPr>
          <p:cNvPr id="13" name="Content Placeholder 2">
            <a:extLst>
              <a:ext uri="{FF2B5EF4-FFF2-40B4-BE49-F238E27FC236}">
                <a16:creationId xmlns:a16="http://schemas.microsoft.com/office/drawing/2014/main" id="{70C38F5B-E69B-4C40-AFF0-AFB899C2DE20}"/>
              </a:ext>
            </a:extLst>
          </p:cNvPr>
          <p:cNvSpPr txBox="1">
            <a:spLocks/>
          </p:cNvSpPr>
          <p:nvPr/>
        </p:nvSpPr>
        <p:spPr>
          <a:xfrm>
            <a:off x="411997" y="1766703"/>
            <a:ext cx="8229600" cy="4885944"/>
          </a:xfrm>
          <a:prstGeom prst="rect">
            <a:avLst/>
          </a:prstGeom>
        </p:spPr>
        <p:txBody>
          <a:bodyPr vert="horz" lIns="91440" tIns="45720" rIns="91440" bIns="45720" rtlCol="0" anchor="t" anchorCtr="0">
            <a:normAutofit/>
          </a:bodyPr>
          <a:lstStyle>
            <a:lvl1pPr marL="292100" indent="-292100" algn="l" defTabSz="457200" rtl="0" eaLnBrk="1" latinLnBrk="0" hangingPunct="1">
              <a:spcBef>
                <a:spcPct val="20000"/>
              </a:spcBef>
              <a:buClr>
                <a:schemeClr val="tx1"/>
              </a:buClr>
              <a:buFont typeface="Arial"/>
              <a:buChar char="•"/>
              <a:defRPr sz="3200" kern="1200">
                <a:solidFill>
                  <a:schemeClr val="tx1"/>
                </a:solidFill>
                <a:latin typeface="+mn-lt"/>
                <a:ea typeface="+mn-ea"/>
                <a:cs typeface="Calibri"/>
              </a:defRPr>
            </a:lvl1pPr>
            <a:lvl2pPr marL="635000" indent="-292100" algn="l" defTabSz="457200" rtl="0" eaLnBrk="1" latinLnBrk="0" hangingPunct="1">
              <a:spcBef>
                <a:spcPct val="20000"/>
              </a:spcBef>
              <a:buClr>
                <a:schemeClr val="tx1"/>
              </a:buClr>
              <a:buFont typeface="Arial"/>
              <a:buChar char="–"/>
              <a:defRPr sz="2800" kern="1200">
                <a:solidFill>
                  <a:schemeClr val="tx1"/>
                </a:solidFill>
                <a:latin typeface="+mn-lt"/>
                <a:ea typeface="+mn-ea"/>
                <a:cs typeface="Calibri"/>
              </a:defRPr>
            </a:lvl2pPr>
            <a:lvl3pPr marL="914400" indent="-228600" algn="l" defTabSz="457200" rtl="0" eaLnBrk="1" latinLnBrk="0" hangingPunct="1">
              <a:spcBef>
                <a:spcPct val="20000"/>
              </a:spcBef>
              <a:buClr>
                <a:schemeClr val="tx1"/>
              </a:buClr>
              <a:buFont typeface="Arial"/>
              <a:buChar char="•"/>
              <a:defRPr sz="2400" kern="1200">
                <a:solidFill>
                  <a:schemeClr val="tx1"/>
                </a:solidFill>
                <a:latin typeface="+mn-lt"/>
                <a:ea typeface="+mn-ea"/>
                <a:cs typeface="Calibri"/>
              </a:defRPr>
            </a:lvl3pPr>
            <a:lvl4pPr marL="1143000" indent="-228600" algn="l" defTabSz="457200" rtl="0" eaLnBrk="1" latinLnBrk="0" hangingPunct="1">
              <a:spcBef>
                <a:spcPct val="20000"/>
              </a:spcBef>
              <a:buClr>
                <a:schemeClr val="tx1"/>
              </a:buClr>
              <a:buFont typeface="Arial"/>
              <a:buChar char="–"/>
              <a:tabLst/>
              <a:defRPr sz="2000" kern="1200">
                <a:solidFill>
                  <a:schemeClr val="tx1"/>
                </a:solidFill>
                <a:latin typeface="+mn-lt"/>
                <a:ea typeface="+mn-ea"/>
                <a:cs typeface="Calibri"/>
              </a:defRPr>
            </a:lvl4pPr>
            <a:lvl5pPr marL="1320800" indent="-177800" algn="l" defTabSz="457200" rtl="0" eaLnBrk="1" latinLnBrk="0" hangingPunct="1">
              <a:spcBef>
                <a:spcPct val="20000"/>
              </a:spcBef>
              <a:buClr>
                <a:schemeClr val="tx1"/>
              </a:buClr>
              <a:buFont typeface="Arial"/>
              <a:buChar char="»"/>
              <a:defRPr sz="2000" kern="1200">
                <a:solidFill>
                  <a:schemeClr val="tx1"/>
                </a:solidFill>
                <a:latin typeface="+mn-lt"/>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92100" marR="0" lvl="0" indent="-292100" algn="l" defTabSz="457200" rtl="0" eaLnBrk="1" fontAlgn="auto" latinLnBrk="0" hangingPunct="1">
              <a:lnSpc>
                <a:spcPct val="100000"/>
              </a:lnSpc>
              <a:spcBef>
                <a:spcPct val="20000"/>
              </a:spcBef>
              <a:spcAft>
                <a:spcPts val="0"/>
              </a:spcAft>
              <a:buClr>
                <a:srgbClr val="000000"/>
              </a:buClr>
              <a:buSzTx/>
              <a:buFont typeface="Arial"/>
              <a:buChar char="•"/>
              <a:tabLst/>
              <a:defRPr/>
            </a:pPr>
            <a:r>
              <a:rPr kumimoji="0" lang="en-US" sz="3200" b="0" i="0" u="none" strike="noStrike" kern="1200" cap="none" spc="0" normalizeH="0" baseline="0" noProof="0" dirty="0">
                <a:ln>
                  <a:noFill/>
                </a:ln>
                <a:solidFill>
                  <a:srgbClr val="000000"/>
                </a:solidFill>
                <a:effectLst/>
                <a:uLnTx/>
                <a:uFillTx/>
                <a:latin typeface="Cambria"/>
                <a:ea typeface="+mn-ea"/>
                <a:cs typeface="Calibri"/>
              </a:rPr>
              <a:t>Have several equivalent formulations:</a:t>
            </a:r>
          </a:p>
          <a:p>
            <a:pPr marL="635000" marR="0" lvl="1" indent="-292100" algn="l" defTabSz="457200" rtl="0" eaLnBrk="1" fontAlgn="auto" latinLnBrk="0" hangingPunct="1">
              <a:lnSpc>
                <a:spcPct val="100000"/>
              </a:lnSpc>
              <a:spcBef>
                <a:spcPct val="20000"/>
              </a:spcBef>
              <a:spcAft>
                <a:spcPts val="0"/>
              </a:spcAft>
              <a:buClr>
                <a:srgbClr val="000000"/>
              </a:buClr>
              <a:buSzTx/>
              <a:buFont typeface="Arial"/>
              <a:buChar char="–"/>
              <a:tabLst/>
              <a:defRPr/>
            </a:pPr>
            <a:r>
              <a:rPr kumimoji="0" lang="en-US" sz="2800" b="0" i="0" u="none" strike="noStrike" kern="1200" cap="none" spc="0" normalizeH="0" baseline="0" noProof="0" dirty="0">
                <a:ln>
                  <a:noFill/>
                </a:ln>
                <a:solidFill>
                  <a:srgbClr val="000000"/>
                </a:solidFill>
                <a:effectLst/>
                <a:uLnTx/>
                <a:uFillTx/>
                <a:latin typeface="Cambria"/>
                <a:ea typeface="+mn-ea"/>
                <a:cs typeface="Calibri"/>
              </a:rPr>
              <a:t>The two random variables </a:t>
            </a:r>
            <a:r>
              <a:rPr kumimoji="0" lang="en-US" sz="2800" b="1" i="0" u="none" strike="noStrike" kern="1200" cap="none" spc="0" normalizeH="0" baseline="0" noProof="0" dirty="0">
                <a:ln>
                  <a:noFill/>
                </a:ln>
                <a:solidFill>
                  <a:srgbClr val="000000"/>
                </a:solidFill>
                <a:effectLst/>
                <a:uLnTx/>
                <a:uFillTx/>
                <a:latin typeface="Cambria"/>
                <a:ea typeface="+mn-ea"/>
                <a:cs typeface="Calibri"/>
              </a:rPr>
              <a:t>M</a:t>
            </a:r>
            <a:r>
              <a:rPr kumimoji="0" lang="en-US" sz="2800" b="0" i="0" u="none" strike="noStrike" kern="1200" cap="none" spc="0" normalizeH="0" baseline="0" noProof="0" dirty="0">
                <a:ln>
                  <a:noFill/>
                </a:ln>
                <a:solidFill>
                  <a:srgbClr val="000000"/>
                </a:solidFill>
                <a:effectLst/>
                <a:uLnTx/>
                <a:uFillTx/>
                <a:latin typeface="Cambria"/>
                <a:ea typeface="+mn-ea"/>
                <a:cs typeface="Calibri"/>
              </a:rPr>
              <a:t> and </a:t>
            </a:r>
            <a:r>
              <a:rPr kumimoji="0" lang="en-US" sz="2800" b="1" i="0" u="none" strike="noStrike" kern="1200" cap="none" spc="0" normalizeH="0" baseline="0" noProof="0" dirty="0">
                <a:ln>
                  <a:noFill/>
                </a:ln>
                <a:solidFill>
                  <a:srgbClr val="000000"/>
                </a:solidFill>
                <a:effectLst/>
                <a:uLnTx/>
                <a:uFillTx/>
                <a:latin typeface="Cambria"/>
                <a:ea typeface="+mn-ea"/>
                <a:cs typeface="Calibri"/>
              </a:rPr>
              <a:t>C</a:t>
            </a:r>
            <a:r>
              <a:rPr kumimoji="0" lang="en-US" sz="2800" b="0" i="0" u="none" strike="noStrike" kern="1200" cap="none" spc="0" normalizeH="0" baseline="0" noProof="0" dirty="0">
                <a:ln>
                  <a:noFill/>
                </a:ln>
                <a:solidFill>
                  <a:srgbClr val="000000"/>
                </a:solidFill>
                <a:effectLst/>
                <a:uLnTx/>
                <a:uFillTx/>
                <a:latin typeface="Cambria"/>
                <a:ea typeface="+mn-ea"/>
                <a:cs typeface="Calibri"/>
              </a:rPr>
              <a:t> are independent</a:t>
            </a:r>
          </a:p>
          <a:p>
            <a:pPr marL="635000" marR="0" lvl="1" indent="-292100" algn="l" defTabSz="457200" rtl="0" eaLnBrk="1" fontAlgn="auto" latinLnBrk="0" hangingPunct="1">
              <a:lnSpc>
                <a:spcPct val="100000"/>
              </a:lnSpc>
              <a:spcBef>
                <a:spcPct val="20000"/>
              </a:spcBef>
              <a:spcAft>
                <a:spcPts val="0"/>
              </a:spcAft>
              <a:buClr>
                <a:srgbClr val="000000"/>
              </a:buClr>
              <a:buSzTx/>
              <a:buFont typeface="Arial"/>
              <a:buChar char="–"/>
              <a:tabLst/>
              <a:defRPr/>
            </a:pPr>
            <a:r>
              <a:rPr kumimoji="0" lang="en-US" sz="2800" b="0" i="0" u="none" strike="noStrike" kern="1200" cap="none" spc="0" normalizeH="0" baseline="0" noProof="0" dirty="0">
                <a:ln>
                  <a:noFill/>
                </a:ln>
                <a:solidFill>
                  <a:srgbClr val="000000"/>
                </a:solidFill>
                <a:effectLst/>
                <a:uLnTx/>
                <a:uFillTx/>
                <a:latin typeface="Cambria"/>
                <a:ea typeface="+mn-ea"/>
                <a:cs typeface="Calibri"/>
              </a:rPr>
              <a:t>Observing what values </a:t>
            </a:r>
            <a:r>
              <a:rPr kumimoji="0" lang="en-US" sz="2800" b="1" i="0" u="none" strike="noStrike" kern="1200" cap="none" spc="0" normalizeH="0" baseline="0" noProof="0" dirty="0">
                <a:ln>
                  <a:noFill/>
                </a:ln>
                <a:solidFill>
                  <a:srgbClr val="000000"/>
                </a:solidFill>
                <a:effectLst/>
                <a:uLnTx/>
                <a:uFillTx/>
                <a:latin typeface="Cambria"/>
                <a:ea typeface="+mn-ea"/>
                <a:cs typeface="Calibri"/>
              </a:rPr>
              <a:t>C</a:t>
            </a:r>
            <a:r>
              <a:rPr kumimoji="0" lang="en-US" sz="2800" b="0" i="0" u="none" strike="noStrike" kern="1200" cap="none" spc="0" normalizeH="0" baseline="0" noProof="0" dirty="0">
                <a:ln>
                  <a:noFill/>
                </a:ln>
                <a:solidFill>
                  <a:srgbClr val="000000"/>
                </a:solidFill>
                <a:effectLst/>
                <a:uLnTx/>
                <a:uFillTx/>
                <a:latin typeface="Cambria"/>
                <a:ea typeface="+mn-ea"/>
                <a:cs typeface="Calibri"/>
              </a:rPr>
              <a:t> takes does not change what one believes the distribution </a:t>
            </a:r>
            <a:r>
              <a:rPr kumimoji="0" lang="en-US" sz="2800" b="1" i="0" u="none" strike="noStrike" kern="1200" cap="none" spc="0" normalizeH="0" baseline="0" noProof="0" dirty="0">
                <a:ln>
                  <a:noFill/>
                </a:ln>
                <a:solidFill>
                  <a:srgbClr val="000000"/>
                </a:solidFill>
                <a:effectLst/>
                <a:uLnTx/>
                <a:uFillTx/>
                <a:latin typeface="Cambria"/>
                <a:ea typeface="+mn-ea"/>
                <a:cs typeface="Calibri"/>
              </a:rPr>
              <a:t>M</a:t>
            </a:r>
            <a:r>
              <a:rPr kumimoji="0" lang="en-US" sz="2800" b="0" i="0" u="none" strike="noStrike" kern="1200" cap="none" spc="0" normalizeH="0" baseline="0" noProof="0" dirty="0">
                <a:ln>
                  <a:noFill/>
                </a:ln>
                <a:solidFill>
                  <a:srgbClr val="000000"/>
                </a:solidFill>
                <a:effectLst/>
                <a:uLnTx/>
                <a:uFillTx/>
                <a:latin typeface="Cambria"/>
                <a:ea typeface="+mn-ea"/>
                <a:cs typeface="Calibri"/>
              </a:rPr>
              <a:t> is</a:t>
            </a:r>
          </a:p>
          <a:p>
            <a:pPr marL="635000" marR="0" lvl="1" indent="-292100" algn="l" defTabSz="457200" rtl="0" eaLnBrk="1" fontAlgn="auto" latinLnBrk="0" hangingPunct="1">
              <a:lnSpc>
                <a:spcPct val="100000"/>
              </a:lnSpc>
              <a:spcBef>
                <a:spcPct val="20000"/>
              </a:spcBef>
              <a:spcAft>
                <a:spcPts val="0"/>
              </a:spcAft>
              <a:buClr>
                <a:srgbClr val="000000"/>
              </a:buClr>
              <a:buSzTx/>
              <a:buFont typeface="Arial"/>
              <a:buChar char="–"/>
              <a:tabLst/>
              <a:defRPr/>
            </a:pPr>
            <a:r>
              <a:rPr kumimoji="0" lang="en-US" sz="2800" b="0" i="0" u="none" strike="noStrike" kern="1200" cap="none" spc="0" normalizeH="0" baseline="0" noProof="0" dirty="0">
                <a:ln>
                  <a:noFill/>
                </a:ln>
                <a:solidFill>
                  <a:srgbClr val="000000"/>
                </a:solidFill>
                <a:effectLst/>
                <a:uLnTx/>
                <a:uFillTx/>
                <a:latin typeface="Cambria"/>
                <a:ea typeface="+mn-ea"/>
                <a:cs typeface="Calibri"/>
              </a:rPr>
              <a:t>Knowing what is value of </a:t>
            </a:r>
            <a:r>
              <a:rPr kumimoji="0" lang="en-US" sz="2800" b="1" i="0" u="none" strike="noStrike" kern="1200" cap="none" spc="0" normalizeH="0" baseline="0" noProof="0" dirty="0">
                <a:ln>
                  <a:noFill/>
                </a:ln>
                <a:solidFill>
                  <a:srgbClr val="000000"/>
                </a:solidFill>
                <a:effectLst/>
                <a:uLnTx/>
                <a:uFillTx/>
                <a:latin typeface="Cambria"/>
                <a:ea typeface="+mn-ea"/>
                <a:cs typeface="Calibri"/>
              </a:rPr>
              <a:t>M</a:t>
            </a:r>
            <a:r>
              <a:rPr kumimoji="0" lang="en-US" sz="2800" b="0" i="0" u="none" strike="noStrike" kern="1200" cap="none" spc="0" normalizeH="0" baseline="0" noProof="0" dirty="0">
                <a:ln>
                  <a:noFill/>
                </a:ln>
                <a:solidFill>
                  <a:srgbClr val="000000"/>
                </a:solidFill>
                <a:effectLst/>
                <a:uLnTx/>
                <a:uFillTx/>
                <a:latin typeface="Cambria"/>
                <a:ea typeface="+mn-ea"/>
                <a:cs typeface="Calibri"/>
              </a:rPr>
              <a:t> does not change the distribution of </a:t>
            </a:r>
            <a:r>
              <a:rPr kumimoji="0" lang="en-US" sz="2800" b="1" i="0" u="none" strike="noStrike" kern="1200" cap="none" spc="0" normalizeH="0" baseline="0" noProof="0" dirty="0">
                <a:ln>
                  <a:noFill/>
                </a:ln>
                <a:solidFill>
                  <a:srgbClr val="000000"/>
                </a:solidFill>
                <a:effectLst/>
                <a:uLnTx/>
                <a:uFillTx/>
                <a:latin typeface="Cambria"/>
                <a:ea typeface="+mn-ea"/>
                <a:cs typeface="Calibri"/>
              </a:rPr>
              <a:t>C</a:t>
            </a:r>
          </a:p>
          <a:p>
            <a:pPr marL="635000" marR="0" lvl="1" indent="-292100" algn="l" defTabSz="457200" rtl="0" eaLnBrk="1" fontAlgn="auto" latinLnBrk="0" hangingPunct="1">
              <a:lnSpc>
                <a:spcPct val="100000"/>
              </a:lnSpc>
              <a:spcBef>
                <a:spcPct val="20000"/>
              </a:spcBef>
              <a:spcAft>
                <a:spcPts val="0"/>
              </a:spcAft>
              <a:buClr>
                <a:srgbClr val="000000"/>
              </a:buClr>
              <a:buSzTx/>
              <a:buFont typeface="Arial"/>
              <a:buChar char="–"/>
              <a:tabLst/>
              <a:defRPr/>
            </a:pPr>
            <a:r>
              <a:rPr kumimoji="0" lang="en-US" sz="2800" b="0" i="0" u="none" strike="noStrike" kern="1200" cap="none" spc="0" normalizeH="0" baseline="0" noProof="0" dirty="0">
                <a:ln>
                  <a:noFill/>
                </a:ln>
                <a:solidFill>
                  <a:srgbClr val="000000"/>
                </a:solidFill>
                <a:effectLst/>
                <a:uLnTx/>
                <a:uFillTx/>
                <a:latin typeface="Cambria"/>
                <a:ea typeface="+mn-ea"/>
                <a:cs typeface="Calibri"/>
              </a:rPr>
              <a:t>Encrypting two different messages </a:t>
            </a:r>
            <a:r>
              <a:rPr kumimoji="0" lang="en-US" sz="2800" b="0" i="1" u="none" strike="noStrike" kern="1200" cap="none" spc="0" normalizeH="0" baseline="0" noProof="0" dirty="0">
                <a:ln>
                  <a:noFill/>
                </a:ln>
                <a:solidFill>
                  <a:srgbClr val="000000"/>
                </a:solidFill>
                <a:effectLst/>
                <a:uLnTx/>
                <a:uFillTx/>
                <a:latin typeface="Cambria"/>
                <a:ea typeface="+mn-ea"/>
                <a:cs typeface="Calibri"/>
              </a:rPr>
              <a:t>m</a:t>
            </a:r>
            <a:r>
              <a:rPr kumimoji="0" lang="en-US" sz="2800" b="0" i="0" u="none" strike="noStrike" kern="1200" cap="none" spc="0" normalizeH="0" baseline="-25000" noProof="0" dirty="0">
                <a:ln>
                  <a:noFill/>
                </a:ln>
                <a:solidFill>
                  <a:srgbClr val="000000"/>
                </a:solidFill>
                <a:effectLst/>
                <a:uLnTx/>
                <a:uFillTx/>
                <a:latin typeface="Cambria"/>
                <a:ea typeface="+mn-ea"/>
                <a:cs typeface="Calibri"/>
              </a:rPr>
              <a:t>0</a:t>
            </a:r>
            <a:r>
              <a:rPr kumimoji="0" lang="en-US" sz="2800" b="0" i="0" u="none" strike="noStrike" kern="1200" cap="none" spc="0" normalizeH="0" baseline="0" noProof="0" dirty="0">
                <a:ln>
                  <a:noFill/>
                </a:ln>
                <a:solidFill>
                  <a:srgbClr val="000000"/>
                </a:solidFill>
                <a:effectLst/>
                <a:uLnTx/>
                <a:uFillTx/>
                <a:latin typeface="Cambria"/>
                <a:ea typeface="+mn-ea"/>
                <a:cs typeface="Calibri"/>
              </a:rPr>
              <a:t> and </a:t>
            </a:r>
            <a:r>
              <a:rPr kumimoji="0" lang="en-US" sz="2800" b="0" i="1" u="none" strike="noStrike" kern="1200" cap="none" spc="0" normalizeH="0" baseline="0" noProof="0" dirty="0">
                <a:ln>
                  <a:noFill/>
                </a:ln>
                <a:solidFill>
                  <a:srgbClr val="000000"/>
                </a:solidFill>
                <a:effectLst/>
                <a:uLnTx/>
                <a:uFillTx/>
                <a:latin typeface="Cambria"/>
                <a:ea typeface="+mn-ea"/>
                <a:cs typeface="Calibri"/>
              </a:rPr>
              <a:t>m</a:t>
            </a:r>
            <a:r>
              <a:rPr kumimoji="0" lang="en-US" sz="2800" b="0" i="0" u="none" strike="noStrike" kern="1200" cap="none" spc="0" normalizeH="0" baseline="-25000" noProof="0" dirty="0">
                <a:ln>
                  <a:noFill/>
                </a:ln>
                <a:solidFill>
                  <a:srgbClr val="000000"/>
                </a:solidFill>
                <a:effectLst/>
                <a:uLnTx/>
                <a:uFillTx/>
                <a:latin typeface="Cambria"/>
                <a:ea typeface="+mn-ea"/>
                <a:cs typeface="Calibri"/>
              </a:rPr>
              <a:t>1</a:t>
            </a:r>
            <a:r>
              <a:rPr kumimoji="0" lang="en-US" sz="2800" b="0" i="0" u="none" strike="noStrike" kern="1200" cap="none" spc="0" normalizeH="0" baseline="0" noProof="0" dirty="0">
                <a:ln>
                  <a:noFill/>
                </a:ln>
                <a:solidFill>
                  <a:srgbClr val="000000"/>
                </a:solidFill>
                <a:effectLst/>
                <a:uLnTx/>
                <a:uFillTx/>
                <a:latin typeface="Cambria"/>
                <a:ea typeface="+mn-ea"/>
                <a:cs typeface="Calibri"/>
              </a:rPr>
              <a:t> results in exactly the same distribution.</a:t>
            </a:r>
          </a:p>
        </p:txBody>
      </p:sp>
    </p:spTree>
    <p:extLst>
      <p:ext uri="{BB962C8B-B14F-4D97-AF65-F5344CB8AC3E}">
        <p14:creationId xmlns:p14="http://schemas.microsoft.com/office/powerpoint/2010/main" val="9351260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Perfect Secrecy </a:t>
            </a:r>
            <a:r>
              <a:rPr lang="en-US" sz="2200" dirty="0"/>
              <a:t>[Shannon1945]</a:t>
            </a:r>
            <a:br>
              <a:rPr lang="en-US" dirty="0"/>
            </a:br>
            <a:r>
              <a:rPr lang="en-US" sz="3100" dirty="0">
                <a:solidFill>
                  <a:schemeClr val="tx1"/>
                </a:solidFill>
              </a:rPr>
              <a:t>(Information Theoretic Secrec</a:t>
            </a:r>
            <a:r>
              <a:rPr lang="en-US" sz="3100" dirty="0">
                <a:solidFill>
                  <a:srgbClr val="171616"/>
                </a:solidFill>
              </a:rPr>
              <a:t>y)</a:t>
            </a:r>
          </a:p>
        </p:txBody>
      </p:sp>
      <p:sp>
        <p:nvSpPr>
          <p:cNvPr id="3" name="Content Placeholder 2"/>
          <p:cNvSpPr>
            <a:spLocks noGrp="1"/>
          </p:cNvSpPr>
          <p:nvPr>
            <p:ph idx="1"/>
          </p:nvPr>
        </p:nvSpPr>
        <p:spPr>
          <a:xfrm>
            <a:off x="344488" y="1828800"/>
            <a:ext cx="8497887" cy="838200"/>
          </a:xfrm>
        </p:spPr>
        <p:txBody>
          <a:bodyPr/>
          <a:lstStyle/>
          <a:p>
            <a:pPr>
              <a:buNone/>
            </a:pPr>
            <a:r>
              <a:rPr lang="en-US" sz="2800" i="1" u="sng" dirty="0"/>
              <a:t>Defn Perfect Secrecy (formal):</a:t>
            </a:r>
          </a:p>
          <a:p>
            <a:endParaRPr lang="en-US" dirty="0"/>
          </a:p>
        </p:txBody>
      </p:sp>
      <p:pic>
        <p:nvPicPr>
          <p:cNvPr id="4" name="Picture 3"/>
          <p:cNvPicPr>
            <a:picLocks noChangeAspect="1"/>
          </p:cNvPicPr>
          <p:nvPr/>
        </p:nvPicPr>
        <p:blipFill>
          <a:blip r:embed="rId3"/>
          <a:stretch>
            <a:fillRect/>
          </a:stretch>
        </p:blipFill>
        <p:spPr>
          <a:xfrm>
            <a:off x="7477344" y="228600"/>
            <a:ext cx="1133256" cy="1600200"/>
          </a:xfrm>
          <a:prstGeom prst="rect">
            <a:avLst/>
          </a:prstGeom>
        </p:spPr>
      </p:pic>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47839D-A323-47F3-909F-548499399628}" type="slidenum">
              <a:rPr kumimoji="0" lang="en-US" sz="1200" b="0" i="0" u="none" strike="noStrike" kern="1200" cap="none" spc="0" normalizeH="0" baseline="0" noProof="0" smtClean="0">
                <a:ln>
                  <a:noFill/>
                </a:ln>
                <a:solidFill>
                  <a:srgbClr val="000000"/>
                </a:solidFill>
                <a:effectLst/>
                <a:uLnTx/>
                <a:uFillTx/>
                <a:latin typeface="Calibri"/>
                <a:ea typeface="+mn-ea"/>
                <a:cs typeface="Calibri"/>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srgbClr val="000000"/>
              </a:solidFill>
              <a:effectLst/>
              <a:uLnTx/>
              <a:uFillTx/>
              <a:latin typeface="Calibri"/>
              <a:ea typeface="+mn-ea"/>
              <a:cs typeface="Calibri"/>
            </a:endParaRPr>
          </a:p>
        </p:txBody>
      </p:sp>
      <p:pic>
        <p:nvPicPr>
          <p:cNvPr id="19" name="Picture 18"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2667000"/>
            <a:ext cx="5638800" cy="1528534"/>
          </a:xfrm>
          <a:prstGeom prst="rect">
            <a:avLst/>
          </a:prstGeom>
        </p:spPr>
      </p:pic>
      <p:sp>
        <p:nvSpPr>
          <p:cNvPr id="8" name="文本框 7">
            <a:extLst>
              <a:ext uri="{FF2B5EF4-FFF2-40B4-BE49-F238E27FC236}">
                <a16:creationId xmlns:a16="http://schemas.microsoft.com/office/drawing/2014/main" id="{8364EC11-E61F-28BB-69FA-B243AEABABEF}"/>
              </a:ext>
            </a:extLst>
          </p:cNvPr>
          <p:cNvSpPr txBox="1"/>
          <p:nvPr/>
        </p:nvSpPr>
        <p:spPr>
          <a:xfrm>
            <a:off x="457200" y="5654675"/>
            <a:ext cx="7772400" cy="369332"/>
          </a:xfrm>
          <a:prstGeom prst="rect">
            <a:avLst/>
          </a:prstGeom>
          <a:noFill/>
        </p:spPr>
        <p:txBody>
          <a:bodyPr wrap="square">
            <a:spAutoFit/>
          </a:bodyPr>
          <a:lstStyle/>
          <a:p>
            <a:pPr marL="807244" indent="-807244" defTabSz="685800" eaLnBrk="0" fontAlgn="base" hangingPunct="0">
              <a:spcBef>
                <a:spcPct val="0"/>
              </a:spcBef>
              <a:spcAft>
                <a:spcPct val="0"/>
              </a:spcAft>
            </a:pPr>
            <a:r>
              <a:rPr lang="en-US" altLang="zh-CN" b="1" dirty="0">
                <a:solidFill>
                  <a:srgbClr val="FF9900"/>
                </a:solidFill>
                <a:latin typeface="微软雅黑" panose="020B0503020204020204" pitchFamily="34" charset="-122"/>
                <a:ea typeface="微软雅黑" panose="020B0503020204020204" pitchFamily="34" charset="-122"/>
              </a:rPr>
              <a:t>How to prove it?</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3C3EF8E2-41C8-F2FF-4FED-84A132CF597E}"/>
              </a:ext>
            </a:extLst>
          </p:cNvPr>
          <p:cNvSpPr txBox="1"/>
          <p:nvPr/>
        </p:nvSpPr>
        <p:spPr>
          <a:xfrm>
            <a:off x="457200" y="4849068"/>
            <a:ext cx="7315200" cy="369332"/>
          </a:xfrm>
          <a:prstGeom prst="rect">
            <a:avLst/>
          </a:prstGeom>
          <a:noFill/>
        </p:spPr>
        <p:txBody>
          <a:bodyPr wrap="square">
            <a:spAutoFit/>
          </a:bodyPr>
          <a:lstStyle/>
          <a:p>
            <a:pPr marL="807244" indent="-807244" defTabSz="685800" eaLnBrk="0" fontAlgn="base" hangingPunct="0">
              <a:spcBef>
                <a:spcPct val="0"/>
              </a:spcBef>
              <a:spcAft>
                <a:spcPct val="0"/>
              </a:spcAft>
            </a:pPr>
            <a:r>
              <a:rPr lang="en-US" altLang="zh-CN" b="1" dirty="0">
                <a:solidFill>
                  <a:srgbClr val="FF9900"/>
                </a:solidFill>
                <a:latin typeface="微软雅黑" panose="020B0503020204020204" pitchFamily="34" charset="-122"/>
                <a:ea typeface="微软雅黑" panose="020B0503020204020204" pitchFamily="34" charset="-122"/>
              </a:rPr>
              <a:t>Conclusion: One time pad can guarantee </a:t>
            </a:r>
            <a:r>
              <a:rPr lang="en-US" altLang="zh-CN" b="1" dirty="0">
                <a:solidFill>
                  <a:srgbClr val="C00000"/>
                </a:solidFill>
                <a:latin typeface="微软雅黑" panose="020B0503020204020204" pitchFamily="34" charset="-122"/>
                <a:ea typeface="微软雅黑" panose="020B0503020204020204" pitchFamily="34" charset="-122"/>
              </a:rPr>
              <a:t>Confidentiality</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29727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87986F-70D6-818B-CCF1-060A8E3B06D7}"/>
              </a:ext>
            </a:extLst>
          </p:cNvPr>
          <p:cNvSpPr txBox="1">
            <a:spLocks/>
          </p:cNvSpPr>
          <p:nvPr/>
        </p:nvSpPr>
        <p:spPr>
          <a:xfrm>
            <a:off x="457200" y="152400"/>
            <a:ext cx="8229600" cy="1143000"/>
          </a:xfrm>
          <a:prstGeom prst="rect">
            <a:avLst/>
          </a:prstGeom>
        </p:spPr>
        <p:txBody>
          <a:bodyPr vert="horz" lIns="0" tIns="45720" rIns="0" bIns="45720" rtlCol="0" anchor="ctr">
            <a:normAutofit/>
          </a:bodyPr>
          <a:lstStyle>
            <a:lvl1pPr algn="ctr" defTabSz="457200" rtl="0" eaLnBrk="1" latinLnBrk="0" hangingPunct="1">
              <a:spcBef>
                <a:spcPct val="0"/>
              </a:spcBef>
              <a:buNone/>
              <a:defRPr sz="4400" b="0" i="0" kern="1200" spc="-50" normalizeH="0">
                <a:solidFill>
                  <a:schemeClr val="tx2"/>
                </a:solidFill>
                <a:latin typeface="+mj-lt"/>
                <a:ea typeface="+mj-ea"/>
                <a:cs typeface="Cambria"/>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50" normalizeH="0" baseline="0" noProof="0" dirty="0">
                <a:ln>
                  <a:noFill/>
                </a:ln>
                <a:solidFill>
                  <a:srgbClr val="990000"/>
                </a:solidFill>
                <a:effectLst/>
                <a:uLnTx/>
                <a:uFillTx/>
                <a:latin typeface="Calibri"/>
                <a:ea typeface="宋体"/>
              </a:rPr>
              <a:t>The One Time Pad</a:t>
            </a:r>
          </a:p>
        </p:txBody>
      </p:sp>
      <p:pic>
        <p:nvPicPr>
          <p:cNvPr id="3" name="图片 2">
            <a:extLst>
              <a:ext uri="{FF2B5EF4-FFF2-40B4-BE49-F238E27FC236}">
                <a16:creationId xmlns:a16="http://schemas.microsoft.com/office/drawing/2014/main" id="{16ECE7AF-49FE-8037-FDCC-A9074B290A9E}"/>
              </a:ext>
            </a:extLst>
          </p:cNvPr>
          <p:cNvPicPr>
            <a:picLocks noChangeAspect="1"/>
          </p:cNvPicPr>
          <p:nvPr/>
        </p:nvPicPr>
        <p:blipFill>
          <a:blip r:embed="rId3"/>
          <a:stretch>
            <a:fillRect/>
          </a:stretch>
        </p:blipFill>
        <p:spPr>
          <a:xfrm>
            <a:off x="533400" y="1600200"/>
            <a:ext cx="7178662" cy="312447"/>
          </a:xfrm>
          <a:prstGeom prst="rect">
            <a:avLst/>
          </a:prstGeom>
        </p:spPr>
      </p:pic>
      <p:pic>
        <p:nvPicPr>
          <p:cNvPr id="6" name="图片 5">
            <a:extLst>
              <a:ext uri="{FF2B5EF4-FFF2-40B4-BE49-F238E27FC236}">
                <a16:creationId xmlns:a16="http://schemas.microsoft.com/office/drawing/2014/main" id="{24F73576-9286-8FA9-BE66-BE6D22732295}"/>
              </a:ext>
            </a:extLst>
          </p:cNvPr>
          <p:cNvPicPr>
            <a:picLocks noChangeAspect="1"/>
          </p:cNvPicPr>
          <p:nvPr/>
        </p:nvPicPr>
        <p:blipFill>
          <a:blip r:embed="rId4"/>
          <a:stretch>
            <a:fillRect/>
          </a:stretch>
        </p:blipFill>
        <p:spPr>
          <a:xfrm>
            <a:off x="0" y="2514600"/>
            <a:ext cx="9144000" cy="2996213"/>
          </a:xfrm>
          <a:prstGeom prst="rect">
            <a:avLst/>
          </a:prstGeom>
        </p:spPr>
      </p:pic>
    </p:spTree>
    <p:extLst>
      <p:ext uri="{BB962C8B-B14F-4D97-AF65-F5344CB8AC3E}">
        <p14:creationId xmlns:p14="http://schemas.microsoft.com/office/powerpoint/2010/main" val="2436420070"/>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0353331-EF17-38DF-E557-EBBE7DC0EA17}"/>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pPr defTabSz="685800" eaLnBrk="0" fontAlgn="base" hangingPunct="0">
              <a:spcBef>
                <a:spcPct val="0"/>
              </a:spcBef>
              <a:spcAft>
                <a:spcPct val="0"/>
              </a:spcAft>
            </a:pP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一次性密码本算法的密钥</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k</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能否被复用？</a:t>
            </a:r>
          </a:p>
        </p:txBody>
      </p:sp>
      <p:sp>
        <p:nvSpPr>
          <p:cNvPr id="7" name="文本框 6">
            <a:extLst>
              <a:ext uri="{FF2B5EF4-FFF2-40B4-BE49-F238E27FC236}">
                <a16:creationId xmlns:a16="http://schemas.microsoft.com/office/drawing/2014/main" id="{E486B4E3-3555-0848-FA09-484697682752}"/>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pPr defTabSz="685800" eaLnBrk="0" fontAlgn="base" hangingPunct="0">
              <a:spcBef>
                <a:spcPct val="0"/>
              </a:spcBef>
              <a:spcAft>
                <a:spcPct val="0"/>
              </a:spcAft>
            </a:pP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能，因为</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k</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是随机数</a:t>
            </a:r>
          </a:p>
        </p:txBody>
      </p:sp>
      <p:sp>
        <p:nvSpPr>
          <p:cNvPr id="8" name="文本框 7">
            <a:extLst>
              <a:ext uri="{FF2B5EF4-FFF2-40B4-BE49-F238E27FC236}">
                <a16:creationId xmlns:a16="http://schemas.microsoft.com/office/drawing/2014/main" id="{59502083-C9ED-E8CA-9224-F96FB04F75E0}"/>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pPr defTabSz="685800" eaLnBrk="0" fontAlgn="base" hangingPunct="0">
              <a:spcBef>
                <a:spcPct val="0"/>
              </a:spcBef>
              <a:spcAft>
                <a:spcPct val="0"/>
              </a:spcAft>
            </a:pP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不能，因为复用</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k</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会导致</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k</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在存储过程中存在泄露风险</a:t>
            </a:r>
          </a:p>
        </p:txBody>
      </p:sp>
      <p:sp>
        <p:nvSpPr>
          <p:cNvPr id="9" name="文本框 8">
            <a:extLst>
              <a:ext uri="{FF2B5EF4-FFF2-40B4-BE49-F238E27FC236}">
                <a16:creationId xmlns:a16="http://schemas.microsoft.com/office/drawing/2014/main" id="{AD7D8444-20C6-E0AF-F919-149F60A101BF}"/>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pPr defTabSz="685800" eaLnBrk="0" fontAlgn="base" hangingPunct="0">
              <a:spcBef>
                <a:spcPct val="0"/>
              </a:spcBef>
              <a:spcAft>
                <a:spcPct val="0"/>
              </a:spcAft>
            </a:pP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能，因为</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k</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必须与</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等长，每次生成不同</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k</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的成本高</a:t>
            </a:r>
          </a:p>
        </p:txBody>
      </p:sp>
      <p:sp>
        <p:nvSpPr>
          <p:cNvPr id="10" name="文本框 9">
            <a:extLst>
              <a:ext uri="{FF2B5EF4-FFF2-40B4-BE49-F238E27FC236}">
                <a16:creationId xmlns:a16="http://schemas.microsoft.com/office/drawing/2014/main" id="{045C49D6-4407-32A7-1E49-2985E756236A}"/>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pPr defTabSz="685800" eaLnBrk="0" fontAlgn="base" hangingPunct="0">
              <a:spcBef>
                <a:spcPct val="0"/>
              </a:spcBef>
              <a:spcAft>
                <a:spcPct val="0"/>
              </a:spcAft>
            </a:pP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不能，因为复用</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k</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会泄露</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与</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间的依赖关系</a:t>
            </a:r>
          </a:p>
        </p:txBody>
      </p:sp>
      <p:sp>
        <p:nvSpPr>
          <p:cNvPr id="11" name="椭圆 10">
            <a:extLst>
              <a:ext uri="{FF2B5EF4-FFF2-40B4-BE49-F238E27FC236}">
                <a16:creationId xmlns:a16="http://schemas.microsoft.com/office/drawing/2014/main" id="{5658F074-3C49-9018-C62C-EAF2E6C9AAE6}"/>
              </a:ext>
            </a:extLst>
          </p:cNvPr>
          <p:cNvSpPr>
            <a:spLocks noChangeAspect="1"/>
          </p:cNvSpPr>
          <p:nvPr>
            <p:custDataLst>
              <p:tags r:id="rId7"/>
            </p:custDataLst>
          </p:nvPr>
        </p:nvSpPr>
        <p:spPr bwMode="auto">
          <a:xfrm>
            <a:off x="1178719" y="2995017"/>
            <a:ext cx="385763" cy="385763"/>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none" lIns="68580" tIns="34290" rIns="68580" bIns="34290" numCol="1" rtlCol="0" anchor="ctr" anchorCtr="1" compatLnSpc="1">
            <a:prstTxWarp prst="textNoShape">
              <a:avLst/>
            </a:prstTxWarp>
            <a:noAutofit/>
          </a:bodyPr>
          <a:lstStyle/>
          <a:p>
            <a:pPr algn="ctr" defTabSz="685800" fontAlgn="base">
              <a:spcBef>
                <a:spcPct val="0"/>
              </a:spcBef>
              <a:spcAft>
                <a:spcPct val="0"/>
              </a:spcAft>
            </a:pP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B376FCAF-3171-C4EE-09F1-D53DBDF52183}"/>
              </a:ext>
            </a:extLst>
          </p:cNvPr>
          <p:cNvSpPr>
            <a:spLocks noChangeAspect="1"/>
          </p:cNvSpPr>
          <p:nvPr>
            <p:custDataLst>
              <p:tags r:id="rId8"/>
            </p:custDataLst>
          </p:nvPr>
        </p:nvSpPr>
        <p:spPr bwMode="auto">
          <a:xfrm>
            <a:off x="1178719" y="3637954"/>
            <a:ext cx="385763" cy="385763"/>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none" lIns="68580" tIns="34290" rIns="68580" bIns="34290" numCol="1" rtlCol="0" anchor="ctr" anchorCtr="1" compatLnSpc="1">
            <a:prstTxWarp prst="textNoShape">
              <a:avLst/>
            </a:prstTxWarp>
            <a:noAutofit/>
          </a:bodyPr>
          <a:lstStyle/>
          <a:p>
            <a:pPr algn="ctr" defTabSz="685800" fontAlgn="base">
              <a:spcBef>
                <a:spcPct val="0"/>
              </a:spcBef>
              <a:spcAft>
                <a:spcPct val="0"/>
              </a:spcAft>
            </a:pP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392B67CF-EC5C-9443-77B7-F2D9382C78A3}"/>
              </a:ext>
            </a:extLst>
          </p:cNvPr>
          <p:cNvSpPr>
            <a:spLocks noChangeAspect="1"/>
          </p:cNvSpPr>
          <p:nvPr>
            <p:custDataLst>
              <p:tags r:id="rId9"/>
            </p:custDataLst>
          </p:nvPr>
        </p:nvSpPr>
        <p:spPr bwMode="auto">
          <a:xfrm>
            <a:off x="1178719" y="4280892"/>
            <a:ext cx="385763" cy="385763"/>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none" lIns="68580" tIns="34290" rIns="68580" bIns="34290" numCol="1" rtlCol="0" anchor="ctr" anchorCtr="1" compatLnSpc="1">
            <a:prstTxWarp prst="textNoShape">
              <a:avLst/>
            </a:prstTxWarp>
            <a:noAutofit/>
          </a:bodyPr>
          <a:lstStyle/>
          <a:p>
            <a:pPr algn="ctr" defTabSz="685800" fontAlgn="base">
              <a:spcBef>
                <a:spcPct val="0"/>
              </a:spcBef>
              <a:spcAft>
                <a:spcPct val="0"/>
              </a:spcAft>
            </a:pP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C6AAE4F1-3145-042D-C94B-859A49E59173}"/>
              </a:ext>
            </a:extLst>
          </p:cNvPr>
          <p:cNvSpPr>
            <a:spLocks noChangeAspect="1"/>
          </p:cNvSpPr>
          <p:nvPr>
            <p:custDataLst>
              <p:tags r:id="rId10"/>
            </p:custDataLst>
          </p:nvPr>
        </p:nvSpPr>
        <p:spPr bwMode="auto">
          <a:xfrm>
            <a:off x="1178719" y="4923829"/>
            <a:ext cx="385763" cy="385763"/>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none" lIns="68580" tIns="34290" rIns="68580" bIns="34290" numCol="1" rtlCol="0" anchor="ctr" anchorCtr="1" compatLnSpc="1">
            <a:prstTxWarp prst="textNoShape">
              <a:avLst/>
            </a:prstTxWarp>
            <a:noAutofit/>
          </a:bodyPr>
          <a:lstStyle/>
          <a:p>
            <a:pPr algn="ctr" defTabSz="685800" fontAlgn="base">
              <a:spcBef>
                <a:spcPct val="0"/>
              </a:spcBef>
              <a:spcAft>
                <a:spcPct val="0"/>
              </a:spcAft>
            </a:pP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B01ED71D-4AA1-BF5E-EBD9-38483D7A74E4}"/>
              </a:ext>
            </a:extLst>
          </p:cNvPr>
          <p:cNvSpPr/>
          <p:nvPr>
            <p:custDataLst>
              <p:tags r:id="rId11"/>
            </p:custDataLst>
          </p:nvPr>
        </p:nvSpPr>
        <p:spPr bwMode="auto">
          <a:xfrm>
            <a:off x="6686550" y="5518547"/>
            <a:ext cx="1157288" cy="30861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none" lIns="68580" tIns="34290" rIns="68580" bIns="34290" numCol="1" rtlCol="0" anchor="ctr" anchorCtr="1" compatLnSpc="1">
            <a:prstTxWarp prst="textNoShape">
              <a:avLst/>
            </a:prstTxWarp>
            <a:noAutofit/>
          </a:bodyPr>
          <a:lstStyle/>
          <a:p>
            <a:pPr algn="ctr" defTabSz="685800" fontAlgn="base">
              <a:spcBef>
                <a:spcPct val="0"/>
              </a:spcBef>
              <a:spcAft>
                <a:spcPct val="0"/>
              </a:spcAft>
            </a:pPr>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1124569F-147B-AF10-BCA8-572FBC09CC7F}"/>
              </a:ext>
            </a:extLst>
          </p:cNvPr>
          <p:cNvGrpSpPr/>
          <p:nvPr>
            <p:custDataLst>
              <p:tags r:id="rId12"/>
            </p:custDataLst>
          </p:nvPr>
        </p:nvGrpSpPr>
        <p:grpSpPr>
          <a:xfrm>
            <a:off x="0" y="857250"/>
            <a:ext cx="9144000" cy="476250"/>
            <a:chOff x="0" y="0"/>
            <a:chExt cx="12192000" cy="635000"/>
          </a:xfrm>
        </p:grpSpPr>
        <p:sp>
          <p:nvSpPr>
            <p:cNvPr id="16" name="TitleBackground">
              <a:extLst>
                <a:ext uri="{FF2B5EF4-FFF2-40B4-BE49-F238E27FC236}">
                  <a16:creationId xmlns:a16="http://schemas.microsoft.com/office/drawing/2014/main" id="{8245887B-67B3-3B2A-61E8-71089337164C}"/>
                </a:ext>
              </a:extLst>
            </p:cNvPr>
            <p:cNvSpPr/>
            <p:nvPr>
              <p:custDataLst>
                <p:tags r:id="rId15"/>
              </p:custDataLst>
            </p:nvPr>
          </p:nvSpPr>
          <p:spPr bwMode="auto">
            <a:xfrm>
              <a:off x="0" y="0"/>
              <a:ext cx="12192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68580" tIns="34290" rIns="68580" bIns="34290" numCol="1" rtlCol="0" anchor="ctr" anchorCtr="0" compatLnSpc="1">
              <a:prstTxWarp prst="textNoShape">
                <a:avLst/>
              </a:prstTxWarp>
            </a:bodyPr>
            <a:lstStyle/>
            <a:p>
              <a:pPr algn="ctr" defTabSz="685800" fontAlgn="base">
                <a:spcBef>
                  <a:spcPct val="0"/>
                </a:spcBef>
                <a:spcAft>
                  <a:spcPct val="0"/>
                </a:spcAft>
              </a:pPr>
              <a:endParaRPr lang="zh-CN" altLang="en-US" sz="1350">
                <a:solidFill>
                  <a:srgbClr val="000000"/>
                </a:solidFill>
                <a:latin typeface="Arial" pitchFamily="34" charset="0"/>
                <a:ea typeface="宋体" pitchFamily="2" charset="-122"/>
              </a:endParaRPr>
            </a:p>
          </p:txBody>
        </p:sp>
        <p:sp>
          <p:nvSpPr>
            <p:cNvPr id="17" name="ColorBlock">
              <a:extLst>
                <a:ext uri="{FF2B5EF4-FFF2-40B4-BE49-F238E27FC236}">
                  <a16:creationId xmlns:a16="http://schemas.microsoft.com/office/drawing/2014/main" id="{1CE6BA98-FC4F-3CE9-B7B1-DA56045ECEAC}"/>
                </a:ext>
              </a:extLst>
            </p:cNvPr>
            <p:cNvSpPr/>
            <p:nvPr>
              <p:custDataLst>
                <p:tags r:id="rId16"/>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68580" tIns="34290" rIns="68580" bIns="34290" numCol="1" rtlCol="0" anchor="ctr" anchorCtr="0" compatLnSpc="1">
              <a:prstTxWarp prst="textNoShape">
                <a:avLst/>
              </a:prstTxWarp>
            </a:bodyPr>
            <a:lstStyle/>
            <a:p>
              <a:pPr algn="ctr" defTabSz="685800" fontAlgn="base">
                <a:spcBef>
                  <a:spcPct val="0"/>
                </a:spcBef>
                <a:spcAft>
                  <a:spcPct val="0"/>
                </a:spcAft>
              </a:pPr>
              <a:endParaRPr lang="zh-CN" altLang="en-US" sz="1350">
                <a:solidFill>
                  <a:srgbClr val="000000"/>
                </a:solidFill>
                <a:latin typeface="Arial" pitchFamily="34" charset="0"/>
                <a:ea typeface="宋体" pitchFamily="2" charset="-122"/>
              </a:endParaRPr>
            </a:p>
          </p:txBody>
        </p:sp>
        <p:sp>
          <p:nvSpPr>
            <p:cNvPr id="18" name="TypeText">
              <a:extLst>
                <a:ext uri="{FF2B5EF4-FFF2-40B4-BE49-F238E27FC236}">
                  <a16:creationId xmlns:a16="http://schemas.microsoft.com/office/drawing/2014/main" id="{45F67162-88AC-D970-7555-034C7293A5C6}"/>
                </a:ext>
              </a:extLst>
            </p:cNvPr>
            <p:cNvSpPr txBox="1"/>
            <p:nvPr>
              <p:custDataLst>
                <p:tags r:id="rId17"/>
              </p:custDataLst>
            </p:nvPr>
          </p:nvSpPr>
          <p:spPr>
            <a:xfrm>
              <a:off x="254000" y="0"/>
              <a:ext cx="1905000" cy="635000"/>
            </a:xfrm>
            <a:prstGeom prst="rect">
              <a:avLst/>
            </a:prstGeom>
            <a:noFill/>
          </p:spPr>
          <p:txBody>
            <a:bodyPr vert="horz" wrap="none" rtlCol="0" anchor="ctr" anchorCtr="0">
              <a:noAutofit/>
            </a:bodyPr>
            <a:lstStyle/>
            <a:p>
              <a:pPr defTabSz="685800" eaLnBrk="0" fontAlgn="base" hangingPunct="0">
                <a:spcBef>
                  <a:spcPct val="0"/>
                </a:spcBef>
                <a:spcAft>
                  <a:spcPct val="0"/>
                </a:spcAft>
              </a:pPr>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4F4E42F3-66FC-1A66-BD26-6E1E102C7ABA}"/>
                </a:ext>
              </a:extLst>
            </p:cNvPr>
            <p:cNvSpPr txBox="1"/>
            <p:nvPr>
              <p:custDataLst>
                <p:tags r:id="rId18"/>
              </p:custDataLst>
            </p:nvPr>
          </p:nvSpPr>
          <p:spPr>
            <a:xfrm>
              <a:off x="1525905" y="109220"/>
              <a:ext cx="2286000" cy="508000"/>
            </a:xfrm>
            <a:prstGeom prst="rect">
              <a:avLst/>
            </a:prstGeom>
            <a:noFill/>
          </p:spPr>
          <p:txBody>
            <a:bodyPr vert="horz" wrap="none" rtlCol="0" anchor="ctr" anchorCtr="0">
              <a:noAutofit/>
            </a:bodyPr>
            <a:lstStyle/>
            <a:p>
              <a:pPr defTabSz="685800" eaLnBrk="0" fontAlgn="base" hangingPunct="0">
                <a:spcBef>
                  <a:spcPct val="0"/>
                </a:spcBef>
                <a:spcAft>
                  <a:spcPct val="0"/>
                </a:spcAft>
              </a:pPr>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6FD409FB-50C5-9536-5FDC-3CBDA898AEA4}"/>
              </a:ext>
            </a:extLst>
          </p:cNvPr>
          <p:cNvPicPr>
            <a:picLocks/>
          </p:cNvPicPr>
          <p:nvPr>
            <p:custDataLst>
              <p:tags r:id="rId13"/>
            </p:custDataLst>
          </p:nvPr>
        </p:nvPicPr>
        <p:blipFill>
          <a:blip r:embed="rId20">
            <a:extLst>
              <a:ext uri="{28A0092B-C50C-407E-A947-70E740481C1C}">
                <a14:useLocalDpi xmlns:a14="http://schemas.microsoft.com/office/drawing/2010/main" val="0"/>
              </a:ext>
            </a:extLst>
          </a:blip>
          <a:stretch>
            <a:fillRect/>
          </a:stretch>
        </p:blipFill>
        <p:spPr>
          <a:xfrm>
            <a:off x="7981950" y="904875"/>
            <a:ext cx="1066800" cy="381000"/>
          </a:xfrm>
          <a:prstGeom prst="rect">
            <a:avLst/>
          </a:prstGeom>
        </p:spPr>
      </p:pic>
      <p:sp>
        <p:nvSpPr>
          <p:cNvPr id="21" name="文本框 20">
            <a:extLst>
              <a:ext uri="{FF2B5EF4-FFF2-40B4-BE49-F238E27FC236}">
                <a16:creationId xmlns:a16="http://schemas.microsoft.com/office/drawing/2014/main" id="{E7947B09-5D5A-EE0F-C8E4-967D3016DF21}"/>
              </a:ext>
            </a:extLst>
          </p:cNvPr>
          <p:cNvSpPr txBox="1"/>
          <p:nvPr>
            <p:custDataLst>
              <p:tags r:id="rId14"/>
            </p:custDataLst>
          </p:nvPr>
        </p:nvSpPr>
        <p:spPr>
          <a:xfrm>
            <a:off x="914400" y="1333500"/>
            <a:ext cx="7315200" cy="365760"/>
          </a:xfrm>
          <a:prstGeom prst="rect">
            <a:avLst/>
          </a:prstGeom>
          <a:solidFill>
            <a:srgbClr val="FBFAEF">
              <a:alpha val="90000"/>
            </a:srgbClr>
          </a:solidFill>
        </p:spPr>
        <p:txBody>
          <a:bodyPr vert="horz" wrap="none" rtlCol="0" anchor="ctr" anchorCtr="1">
            <a:noAutofit/>
          </a:bodyPr>
          <a:lstStyle/>
          <a:p>
            <a:pPr defTabSz="685800" eaLnBrk="0" fontAlgn="base" hangingPunct="0">
              <a:spcBef>
                <a:spcPct val="0"/>
              </a:spcBef>
              <a:spcAft>
                <a:spcPct val="0"/>
              </a:spcAft>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614782895"/>
      </p:ext>
    </p:extLst>
  </p:cSld>
  <p:clrMapOvr>
    <a:masterClrMapping/>
  </p:clrMapOvr>
  <p:transition>
    <p:blinds dir="ver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DF967972-10F9-44CD-8B00-E9D5F5E59734}"/>
              </a:ext>
            </a:extLst>
          </p:cNvPr>
          <p:cNvSpPr>
            <a:spLocks noGrp="1"/>
          </p:cNvSpPr>
          <p:nvPr>
            <p:ph type="title"/>
          </p:nvPr>
        </p:nvSpPr>
        <p:spPr/>
        <p:txBody>
          <a:bodyPr/>
          <a:lstStyle/>
          <a:p>
            <a:r>
              <a:rPr lang="en-US" altLang="en-US" dirty="0"/>
              <a:t>Weaknesses of the One-Time Pad</a:t>
            </a:r>
          </a:p>
        </p:txBody>
      </p:sp>
      <p:sp>
        <p:nvSpPr>
          <p:cNvPr id="3" name="Content Placeholder 2">
            <a:extLst>
              <a:ext uri="{FF2B5EF4-FFF2-40B4-BE49-F238E27FC236}">
                <a16:creationId xmlns:a16="http://schemas.microsoft.com/office/drawing/2014/main" id="{51CC6F28-70B8-4B4F-9EBA-DB918F3C495A}"/>
              </a:ext>
            </a:extLst>
          </p:cNvPr>
          <p:cNvSpPr>
            <a:spLocks noGrp="1"/>
          </p:cNvSpPr>
          <p:nvPr>
            <p:ph idx="1"/>
          </p:nvPr>
        </p:nvSpPr>
        <p:spPr>
          <a:xfrm>
            <a:off x="457200" y="1600200"/>
            <a:ext cx="8229600" cy="4525963"/>
          </a:xfrm>
        </p:spPr>
        <p:txBody>
          <a:bodyPr rtlCol="0">
            <a:normAutofit/>
          </a:bodyPr>
          <a:lstStyle/>
          <a:p>
            <a:pPr fontAlgn="auto">
              <a:spcAft>
                <a:spcPts val="0"/>
              </a:spcAft>
              <a:defRPr/>
            </a:pPr>
            <a:r>
              <a:rPr lang="en-US" dirty="0"/>
              <a:t>In spite of their perfect security, one-time pads have some weaknesses</a:t>
            </a:r>
          </a:p>
          <a:p>
            <a:pPr fontAlgn="auto">
              <a:spcAft>
                <a:spcPts val="0"/>
              </a:spcAft>
              <a:defRPr/>
            </a:pPr>
            <a:r>
              <a:rPr lang="en-US" dirty="0">
                <a:solidFill>
                  <a:srgbClr val="C00000"/>
                </a:solidFill>
              </a:rPr>
              <a:t>The key has to be as long as the plaintext</a:t>
            </a:r>
            <a:r>
              <a:rPr lang="zh-CN" altLang="en-US" dirty="0">
                <a:solidFill>
                  <a:srgbClr val="C00000"/>
                </a:solidFill>
              </a:rPr>
              <a:t>！</a:t>
            </a:r>
            <a:endParaRPr lang="en-US" dirty="0">
              <a:solidFill>
                <a:srgbClr val="C00000"/>
              </a:solidFill>
            </a:endParaRPr>
          </a:p>
          <a:p>
            <a:pPr fontAlgn="auto">
              <a:spcAft>
                <a:spcPts val="0"/>
              </a:spcAft>
              <a:defRPr/>
            </a:pPr>
            <a:r>
              <a:rPr lang="en-US" dirty="0">
                <a:solidFill>
                  <a:srgbClr val="C00000"/>
                </a:solidFill>
              </a:rPr>
              <a:t>Keys can never be reused</a:t>
            </a:r>
          </a:p>
          <a:p>
            <a:pPr lvl="1" fontAlgn="auto">
              <a:spcAft>
                <a:spcPts val="0"/>
              </a:spcAft>
              <a:defRPr/>
            </a:pPr>
            <a:r>
              <a:rPr lang="en-US" dirty="0"/>
              <a:t>Repeated use of one-time pads allowed the U.S. to break some of the communications of Soviet spies during the Cold War.</a:t>
            </a:r>
          </a:p>
        </p:txBody>
      </p:sp>
      <p:sp>
        <p:nvSpPr>
          <p:cNvPr id="6" name="Slide Number Placeholder 5">
            <a:extLst>
              <a:ext uri="{FF2B5EF4-FFF2-40B4-BE49-F238E27FC236}">
                <a16:creationId xmlns:a16="http://schemas.microsoft.com/office/drawing/2014/main" id="{4BD27800-4FCB-4647-8864-C37E17185D6B}"/>
              </a:ext>
            </a:extLst>
          </p:cNvPr>
          <p:cNvSpPr>
            <a:spLocks noGrp="1"/>
          </p:cNvSpPr>
          <p:nvPr>
            <p:ph type="sldNum" sz="quarter" idx="12"/>
          </p:nvPr>
        </p:nvSpPr>
        <p:spPr/>
        <p:txBody>
          <a:bodyPr/>
          <a:lstStyle>
            <a:lvl1pPr eaLnBrk="0" hangingPunct="0">
              <a:lnSpc>
                <a:spcPct val="93000"/>
              </a:lnSpc>
              <a:buClr>
                <a:srgbClr val="000000"/>
              </a:buClr>
              <a:buSzPct val="100000"/>
              <a:buFont typeface="Arial" panose="020B0604020202020204" pitchFamily="34" charset="0"/>
              <a:defRPr>
                <a:solidFill>
                  <a:schemeClr val="bg1"/>
                </a:solidFill>
                <a:latin typeface="Arial" panose="020B0604020202020204" pitchFamily="34" charset="0"/>
              </a:defRPr>
            </a:lvl1pPr>
            <a:lvl2pPr marL="742950" indent="-285750" eaLnBrk="0" hangingPunct="0">
              <a:lnSpc>
                <a:spcPct val="93000"/>
              </a:lnSpc>
              <a:buClr>
                <a:srgbClr val="000000"/>
              </a:buClr>
              <a:buSzPct val="100000"/>
              <a:buFont typeface="Arial" panose="020B0604020202020204" pitchFamily="34" charset="0"/>
              <a:defRPr>
                <a:solidFill>
                  <a:schemeClr val="bg1"/>
                </a:solidFill>
                <a:latin typeface="Arial" panose="020B0604020202020204" pitchFamily="34" charset="0"/>
              </a:defRPr>
            </a:lvl2pPr>
            <a:lvl3pPr marL="1143000" indent="-228600" eaLnBrk="0" hangingPunct="0">
              <a:lnSpc>
                <a:spcPct val="93000"/>
              </a:lnSpc>
              <a:buClr>
                <a:srgbClr val="000000"/>
              </a:buClr>
              <a:buSzPct val="100000"/>
              <a:buFont typeface="Arial" panose="020B0604020202020204" pitchFamily="34" charset="0"/>
              <a:defRPr>
                <a:solidFill>
                  <a:schemeClr val="bg1"/>
                </a:solidFill>
                <a:latin typeface="Arial" panose="020B0604020202020204" pitchFamily="34" charset="0"/>
              </a:defRPr>
            </a:lvl3pPr>
            <a:lvl4pPr marL="1600200" indent="-228600" eaLnBrk="0" hangingPunct="0">
              <a:lnSpc>
                <a:spcPct val="93000"/>
              </a:lnSpc>
              <a:buClr>
                <a:srgbClr val="000000"/>
              </a:buClr>
              <a:buSzPct val="100000"/>
              <a:buFont typeface="Arial" panose="020B0604020202020204" pitchFamily="34" charset="0"/>
              <a:defRPr>
                <a:solidFill>
                  <a:schemeClr val="bg1"/>
                </a:solidFill>
                <a:latin typeface="Arial" panose="020B0604020202020204" pitchFamily="34" charset="0"/>
              </a:defRPr>
            </a:lvl4pPr>
            <a:lvl5pPr marL="2057400" indent="-228600" eaLnBrk="0" hangingPunct="0">
              <a:lnSpc>
                <a:spcPct val="93000"/>
              </a:lnSpc>
              <a:buClr>
                <a:srgbClr val="000000"/>
              </a:buClr>
              <a:buSzPct val="100000"/>
              <a:buFont typeface="Arial" panose="020B0604020202020204" pitchFamily="34" charset="0"/>
              <a:defRPr>
                <a:solidFill>
                  <a:schemeClr val="bg1"/>
                </a:solidFill>
                <a:latin typeface="Arial" panose="020B0604020202020204" pitchFamily="34" charset="0"/>
              </a:defRPr>
            </a:lvl5pPr>
            <a:lvl6pPr marL="25146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6pPr>
            <a:lvl7pPr marL="29718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7pPr>
            <a:lvl8pPr marL="34290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8pPr>
            <a:lvl9pPr marL="38862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9pPr>
          </a:lstStyle>
          <a:p>
            <a:fld id="{B008FDA6-E944-4817-83C3-DB2C5CF63076}" type="slidenum">
              <a:rPr lang="en-GB" altLang="en-US">
                <a:solidFill>
                  <a:srgbClr val="898989"/>
                </a:solidFill>
              </a:rPr>
              <a:pPr/>
              <a:t>64</a:t>
            </a:fld>
            <a:endParaRPr lang="en-GB" altLang="en-US">
              <a:solidFill>
                <a:srgbClr val="898989"/>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DF967972-10F9-44CD-8B00-E9D5F5E59734}"/>
              </a:ext>
            </a:extLst>
          </p:cNvPr>
          <p:cNvSpPr>
            <a:spLocks noGrp="1"/>
          </p:cNvSpPr>
          <p:nvPr>
            <p:ph type="title"/>
          </p:nvPr>
        </p:nvSpPr>
        <p:spPr/>
        <p:txBody>
          <a:bodyPr/>
          <a:lstStyle/>
          <a:p>
            <a:r>
              <a:rPr lang="en-US" altLang="en-US" dirty="0"/>
              <a:t>Weaknesses of the One-Time Pad</a:t>
            </a:r>
          </a:p>
        </p:txBody>
      </p:sp>
      <p:sp>
        <p:nvSpPr>
          <p:cNvPr id="6" name="Slide Number Placeholder 5">
            <a:extLst>
              <a:ext uri="{FF2B5EF4-FFF2-40B4-BE49-F238E27FC236}">
                <a16:creationId xmlns:a16="http://schemas.microsoft.com/office/drawing/2014/main" id="{4BD27800-4FCB-4647-8864-C37E17185D6B}"/>
              </a:ext>
            </a:extLst>
          </p:cNvPr>
          <p:cNvSpPr>
            <a:spLocks noGrp="1"/>
          </p:cNvSpPr>
          <p:nvPr>
            <p:ph type="sldNum" sz="quarter" idx="12"/>
          </p:nvPr>
        </p:nvSpPr>
        <p:spPr/>
        <p:txBody>
          <a:bodyPr/>
          <a:lstStyle>
            <a:lvl1pPr eaLnBrk="0" hangingPunct="0">
              <a:lnSpc>
                <a:spcPct val="93000"/>
              </a:lnSpc>
              <a:buClr>
                <a:srgbClr val="000000"/>
              </a:buClr>
              <a:buSzPct val="100000"/>
              <a:buFont typeface="Arial" panose="020B0604020202020204" pitchFamily="34" charset="0"/>
              <a:defRPr>
                <a:solidFill>
                  <a:schemeClr val="bg1"/>
                </a:solidFill>
                <a:latin typeface="Arial" panose="020B0604020202020204" pitchFamily="34" charset="0"/>
              </a:defRPr>
            </a:lvl1pPr>
            <a:lvl2pPr marL="742950" indent="-285750" eaLnBrk="0" hangingPunct="0">
              <a:lnSpc>
                <a:spcPct val="93000"/>
              </a:lnSpc>
              <a:buClr>
                <a:srgbClr val="000000"/>
              </a:buClr>
              <a:buSzPct val="100000"/>
              <a:buFont typeface="Arial" panose="020B0604020202020204" pitchFamily="34" charset="0"/>
              <a:defRPr>
                <a:solidFill>
                  <a:schemeClr val="bg1"/>
                </a:solidFill>
                <a:latin typeface="Arial" panose="020B0604020202020204" pitchFamily="34" charset="0"/>
              </a:defRPr>
            </a:lvl2pPr>
            <a:lvl3pPr marL="1143000" indent="-228600" eaLnBrk="0" hangingPunct="0">
              <a:lnSpc>
                <a:spcPct val="93000"/>
              </a:lnSpc>
              <a:buClr>
                <a:srgbClr val="000000"/>
              </a:buClr>
              <a:buSzPct val="100000"/>
              <a:buFont typeface="Arial" panose="020B0604020202020204" pitchFamily="34" charset="0"/>
              <a:defRPr>
                <a:solidFill>
                  <a:schemeClr val="bg1"/>
                </a:solidFill>
                <a:latin typeface="Arial" panose="020B0604020202020204" pitchFamily="34" charset="0"/>
              </a:defRPr>
            </a:lvl3pPr>
            <a:lvl4pPr marL="1600200" indent="-228600" eaLnBrk="0" hangingPunct="0">
              <a:lnSpc>
                <a:spcPct val="93000"/>
              </a:lnSpc>
              <a:buClr>
                <a:srgbClr val="000000"/>
              </a:buClr>
              <a:buSzPct val="100000"/>
              <a:buFont typeface="Arial" panose="020B0604020202020204" pitchFamily="34" charset="0"/>
              <a:defRPr>
                <a:solidFill>
                  <a:schemeClr val="bg1"/>
                </a:solidFill>
                <a:latin typeface="Arial" panose="020B0604020202020204" pitchFamily="34" charset="0"/>
              </a:defRPr>
            </a:lvl4pPr>
            <a:lvl5pPr marL="2057400" indent="-228600" eaLnBrk="0" hangingPunct="0">
              <a:lnSpc>
                <a:spcPct val="93000"/>
              </a:lnSpc>
              <a:buClr>
                <a:srgbClr val="000000"/>
              </a:buClr>
              <a:buSzPct val="100000"/>
              <a:buFont typeface="Arial" panose="020B0604020202020204" pitchFamily="34" charset="0"/>
              <a:defRPr>
                <a:solidFill>
                  <a:schemeClr val="bg1"/>
                </a:solidFill>
                <a:latin typeface="Arial" panose="020B0604020202020204" pitchFamily="34" charset="0"/>
              </a:defRPr>
            </a:lvl5pPr>
            <a:lvl6pPr marL="25146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6pPr>
            <a:lvl7pPr marL="29718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7pPr>
            <a:lvl8pPr marL="34290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8pPr>
            <a:lvl9pPr marL="38862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9pPr>
          </a:lstStyle>
          <a:p>
            <a:fld id="{B008FDA6-E944-4817-83C3-DB2C5CF63076}" type="slidenum">
              <a:rPr lang="en-GB" altLang="en-US">
                <a:solidFill>
                  <a:srgbClr val="898989"/>
                </a:solidFill>
              </a:rPr>
              <a:pPr/>
              <a:t>65</a:t>
            </a:fld>
            <a:endParaRPr lang="en-GB" altLang="en-US">
              <a:solidFill>
                <a:srgbClr val="898989"/>
              </a:solidFill>
            </a:endParaRPr>
          </a:p>
        </p:txBody>
      </p:sp>
      <p:sp>
        <p:nvSpPr>
          <p:cNvPr id="9" name="文本框 8">
            <a:extLst>
              <a:ext uri="{FF2B5EF4-FFF2-40B4-BE49-F238E27FC236}">
                <a16:creationId xmlns:a16="http://schemas.microsoft.com/office/drawing/2014/main" id="{798B2A07-D12E-E647-2CE5-1B4299D45942}"/>
              </a:ext>
            </a:extLst>
          </p:cNvPr>
          <p:cNvSpPr txBox="1"/>
          <p:nvPr/>
        </p:nvSpPr>
        <p:spPr>
          <a:xfrm>
            <a:off x="5525851" y="4567815"/>
            <a:ext cx="3048553" cy="1046440"/>
          </a:xfrm>
          <a:prstGeom prst="rect">
            <a:avLst/>
          </a:prstGeom>
          <a:noFill/>
        </p:spPr>
        <p:txBody>
          <a:bodyPr wrap="square">
            <a:spAutoFit/>
          </a:bodyPr>
          <a:lstStyle/>
          <a:p>
            <a:pPr>
              <a:spcAft>
                <a:spcPts val="1200"/>
              </a:spcAft>
              <a:defRPr/>
            </a:pPr>
            <a:r>
              <a:rPr lang="en-US" altLang="zh-CN" sz="2800" dirty="0" err="1">
                <a:solidFill>
                  <a:srgbClr val="C00000"/>
                </a:solidFill>
                <a:latin typeface="微软雅黑" panose="020B0503020204020204" pitchFamily="34" charset="-122"/>
                <a:ea typeface="微软雅黑" panose="020B0503020204020204" pitchFamily="34" charset="-122"/>
              </a:rPr>
              <a:t>Venona</a:t>
            </a:r>
            <a:r>
              <a:rPr lang="en-US" altLang="zh-CN" sz="2800" dirty="0">
                <a:solidFill>
                  <a:srgbClr val="C00000"/>
                </a:solidFill>
                <a:latin typeface="微软雅黑" panose="020B0503020204020204" pitchFamily="34" charset="-122"/>
                <a:ea typeface="微软雅黑" panose="020B0503020204020204" pitchFamily="34" charset="-122"/>
              </a:rPr>
              <a:t> project</a:t>
            </a:r>
          </a:p>
          <a:p>
            <a:pPr>
              <a:spcAft>
                <a:spcPts val="1200"/>
              </a:spcAft>
              <a:defRPr/>
            </a:pPr>
            <a:r>
              <a:rPr lang="en-US" altLang="zh-CN" sz="2400" dirty="0">
                <a:solidFill>
                  <a:srgbClr val="C00000"/>
                </a:solidFill>
                <a:latin typeface="微软雅黑" panose="020B0503020204020204" pitchFamily="34" charset="-122"/>
                <a:ea typeface="微软雅黑" panose="020B0503020204020204" pitchFamily="34" charset="-122"/>
              </a:rPr>
              <a:t>(1941 – 1946)</a:t>
            </a:r>
            <a:endParaRPr lang="zh-CN" altLang="en-US" sz="2800" dirty="0">
              <a:solidFill>
                <a:srgbClr val="C00000"/>
              </a:solidFill>
              <a:latin typeface="微软雅黑" panose="020B0503020204020204" pitchFamily="34" charset="-122"/>
              <a:ea typeface="微软雅黑" panose="020B0503020204020204" pitchFamily="34" charset="-122"/>
            </a:endParaRPr>
          </a:p>
        </p:txBody>
      </p:sp>
      <p:pic>
        <p:nvPicPr>
          <p:cNvPr id="10" name="图片 9" descr="文本, 信件&#10;&#10;描述已自动生成">
            <a:extLst>
              <a:ext uri="{FF2B5EF4-FFF2-40B4-BE49-F238E27FC236}">
                <a16:creationId xmlns:a16="http://schemas.microsoft.com/office/drawing/2014/main" id="{D4B16EF1-596A-D294-C647-EA054BD378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595" y="1193447"/>
            <a:ext cx="4043742" cy="5236500"/>
          </a:xfrm>
          <a:prstGeom prst="rect">
            <a:avLst/>
          </a:prstGeom>
        </p:spPr>
      </p:pic>
      <p:pic>
        <p:nvPicPr>
          <p:cNvPr id="11" name="图片 10" descr="一群人在台上拿着麦克风&#10;&#10;描述已自动生成">
            <a:extLst>
              <a:ext uri="{FF2B5EF4-FFF2-40B4-BE49-F238E27FC236}">
                <a16:creationId xmlns:a16="http://schemas.microsoft.com/office/drawing/2014/main" id="{FAFA5FEB-A1E2-F0D1-DDD0-E62BD2EFE7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7800" y="1193447"/>
            <a:ext cx="3600400" cy="2693213"/>
          </a:xfrm>
          <a:prstGeom prst="rect">
            <a:avLst/>
          </a:prstGeom>
        </p:spPr>
      </p:pic>
    </p:spTree>
    <p:extLst>
      <p:ext uri="{BB962C8B-B14F-4D97-AF65-F5344CB8AC3E}">
        <p14:creationId xmlns:p14="http://schemas.microsoft.com/office/powerpoint/2010/main" val="24236989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DF967972-10F9-44CD-8B00-E9D5F5E59734}"/>
              </a:ext>
            </a:extLst>
          </p:cNvPr>
          <p:cNvSpPr>
            <a:spLocks noGrp="1"/>
          </p:cNvSpPr>
          <p:nvPr>
            <p:ph type="title"/>
          </p:nvPr>
        </p:nvSpPr>
        <p:spPr>
          <a:xfrm>
            <a:off x="457200" y="152400"/>
            <a:ext cx="8229600" cy="1143000"/>
          </a:xfrm>
        </p:spPr>
        <p:txBody>
          <a:bodyPr>
            <a:noAutofit/>
          </a:bodyPr>
          <a:lstStyle/>
          <a:p>
            <a:r>
              <a:rPr lang="en-US" altLang="en-US" sz="3600" dirty="0"/>
              <a:t>Why a "One-Time" Pad? Issues with re-use</a:t>
            </a:r>
          </a:p>
        </p:txBody>
      </p:sp>
      <p:sp>
        <p:nvSpPr>
          <p:cNvPr id="3" name="Content Placeholder 2">
            <a:extLst>
              <a:ext uri="{FF2B5EF4-FFF2-40B4-BE49-F238E27FC236}">
                <a16:creationId xmlns:a16="http://schemas.microsoft.com/office/drawing/2014/main" id="{51CC6F28-70B8-4B4F-9EBA-DB918F3C495A}"/>
              </a:ext>
            </a:extLst>
          </p:cNvPr>
          <p:cNvSpPr>
            <a:spLocks noGrp="1"/>
          </p:cNvSpPr>
          <p:nvPr>
            <p:ph idx="1"/>
          </p:nvPr>
        </p:nvSpPr>
        <p:spPr>
          <a:xfrm>
            <a:off x="438912" y="1286256"/>
            <a:ext cx="8229600" cy="4885944"/>
          </a:xfrm>
        </p:spPr>
        <p:txBody>
          <a:bodyPr rtlCol="0">
            <a:normAutofit/>
          </a:bodyPr>
          <a:lstStyle/>
          <a:p>
            <a:pPr fontAlgn="auto">
              <a:spcAft>
                <a:spcPts val="0"/>
              </a:spcAft>
              <a:defRPr/>
            </a:pPr>
            <a:r>
              <a:rPr lang="en-US" dirty="0"/>
              <a:t>Two messages: </a:t>
            </a:r>
            <a:r>
              <a:rPr lang="en-US" i="1" dirty="0"/>
              <a:t>m</a:t>
            </a:r>
            <a:r>
              <a:rPr lang="en-US" baseline="-25000" dirty="0"/>
              <a:t>1</a:t>
            </a:r>
            <a:r>
              <a:rPr lang="en-US" dirty="0"/>
              <a:t> and </a:t>
            </a:r>
            <a:r>
              <a:rPr lang="en-US" i="1" dirty="0"/>
              <a:t>m</a:t>
            </a:r>
            <a:r>
              <a:rPr lang="en-US" baseline="-25000" dirty="0"/>
              <a:t>2</a:t>
            </a:r>
            <a:r>
              <a:rPr lang="en-US" dirty="0"/>
              <a:t>, </a:t>
            </a:r>
          </a:p>
          <a:p>
            <a:pPr fontAlgn="auto">
              <a:spcAft>
                <a:spcPts val="0"/>
              </a:spcAft>
              <a:defRPr/>
            </a:pPr>
            <a:r>
              <a:rPr lang="en-US" dirty="0"/>
              <a:t>Corresponding ciphertexts </a:t>
            </a:r>
            <a:r>
              <a:rPr lang="en-US" i="1" dirty="0"/>
              <a:t>c</a:t>
            </a:r>
            <a:r>
              <a:rPr lang="en-US" baseline="-25000" dirty="0"/>
              <a:t>1</a:t>
            </a:r>
            <a:r>
              <a:rPr lang="en-US" dirty="0"/>
              <a:t> and </a:t>
            </a:r>
            <a:r>
              <a:rPr lang="en-US" i="1" dirty="0"/>
              <a:t>c</a:t>
            </a:r>
            <a:r>
              <a:rPr lang="en-US" baseline="-25000" dirty="0"/>
              <a:t>2</a:t>
            </a:r>
            <a:r>
              <a:rPr lang="en-US" dirty="0"/>
              <a:t> </a:t>
            </a:r>
          </a:p>
          <a:p>
            <a:pPr fontAlgn="auto">
              <a:spcAft>
                <a:spcPts val="0"/>
              </a:spcAft>
              <a:defRPr/>
            </a:pPr>
            <a:r>
              <a:rPr lang="en-US" dirty="0"/>
              <a:t>The one-time pad will be </a:t>
            </a:r>
            <a:r>
              <a:rPr lang="en-US" i="1" dirty="0"/>
              <a:t>k</a:t>
            </a:r>
          </a:p>
          <a:p>
            <a:pPr fontAlgn="auto">
              <a:spcAft>
                <a:spcPts val="0"/>
              </a:spcAft>
              <a:defRPr/>
            </a:pPr>
            <a:r>
              <a:rPr lang="en-US" i="1" dirty="0"/>
              <a:t>c</a:t>
            </a:r>
            <a:r>
              <a:rPr lang="en-US" baseline="-25000" dirty="0"/>
              <a:t>1</a:t>
            </a:r>
            <a:r>
              <a:rPr lang="en-US" dirty="0"/>
              <a:t> = </a:t>
            </a:r>
            <a:r>
              <a:rPr lang="en-US" i="1" dirty="0"/>
              <a:t>m</a:t>
            </a:r>
            <a:r>
              <a:rPr lang="en-US" baseline="-25000" dirty="0"/>
              <a:t>1</a:t>
            </a:r>
            <a:r>
              <a:rPr lang="en-US" dirty="0"/>
              <a:t> ⊕ </a:t>
            </a:r>
            <a:r>
              <a:rPr lang="en-US" i="1" dirty="0"/>
              <a:t>k</a:t>
            </a:r>
          </a:p>
          <a:p>
            <a:pPr fontAlgn="auto">
              <a:spcAft>
                <a:spcPts val="0"/>
              </a:spcAft>
              <a:defRPr/>
            </a:pPr>
            <a:r>
              <a:rPr lang="en-US" i="1" dirty="0"/>
              <a:t>c</a:t>
            </a:r>
            <a:r>
              <a:rPr lang="en-US" baseline="-25000" dirty="0"/>
              <a:t>2</a:t>
            </a:r>
            <a:r>
              <a:rPr lang="en-US" dirty="0"/>
              <a:t> = </a:t>
            </a:r>
            <a:r>
              <a:rPr lang="en-US" i="1" dirty="0"/>
              <a:t>m</a:t>
            </a:r>
            <a:r>
              <a:rPr lang="en-US" baseline="-25000" dirty="0"/>
              <a:t>2</a:t>
            </a:r>
            <a:r>
              <a:rPr lang="en-US" dirty="0"/>
              <a:t> ⊕ </a:t>
            </a:r>
            <a:r>
              <a:rPr lang="en-US" i="1" dirty="0"/>
              <a:t>k</a:t>
            </a:r>
            <a:r>
              <a:rPr lang="en-US" dirty="0"/>
              <a:t> </a:t>
            </a:r>
          </a:p>
          <a:p>
            <a:pPr fontAlgn="auto">
              <a:spcAft>
                <a:spcPts val="0"/>
              </a:spcAft>
              <a:defRPr/>
            </a:pPr>
            <a:r>
              <a:rPr lang="en-US" dirty="0"/>
              <a:t>Exclusive-</a:t>
            </a:r>
            <a:r>
              <a:rPr lang="en-US" dirty="0" err="1"/>
              <a:t>oring</a:t>
            </a:r>
            <a:r>
              <a:rPr lang="en-US" dirty="0"/>
              <a:t> the two ciphertexts is </a:t>
            </a:r>
          </a:p>
          <a:p>
            <a:pPr marL="0" indent="0">
              <a:buNone/>
              <a:defRPr/>
            </a:pPr>
            <a:r>
              <a:rPr lang="en-US" i="1" dirty="0"/>
              <a:t>    c</a:t>
            </a:r>
            <a:r>
              <a:rPr lang="en-US" baseline="-25000" dirty="0"/>
              <a:t>1 </a:t>
            </a:r>
            <a:r>
              <a:rPr lang="en-US" dirty="0"/>
              <a:t>⊕ </a:t>
            </a:r>
            <a:r>
              <a:rPr lang="en-US" i="1" dirty="0"/>
              <a:t>c</a:t>
            </a:r>
            <a:r>
              <a:rPr lang="en-US" baseline="-25000" dirty="0"/>
              <a:t>2</a:t>
            </a:r>
            <a:r>
              <a:rPr lang="en-US" dirty="0"/>
              <a:t> = </a:t>
            </a:r>
            <a:r>
              <a:rPr lang="en-US" i="1" dirty="0"/>
              <a:t>m</a:t>
            </a:r>
            <a:r>
              <a:rPr lang="en-US" baseline="-25000" dirty="0"/>
              <a:t>1</a:t>
            </a:r>
            <a:r>
              <a:rPr lang="en-US" dirty="0"/>
              <a:t> ⊕ </a:t>
            </a:r>
            <a:r>
              <a:rPr lang="en-US" i="1" dirty="0"/>
              <a:t>k </a:t>
            </a:r>
            <a:r>
              <a:rPr lang="en-US" dirty="0"/>
              <a:t>⊕</a:t>
            </a:r>
            <a:r>
              <a:rPr lang="en-US" i="1" dirty="0"/>
              <a:t> m</a:t>
            </a:r>
            <a:r>
              <a:rPr lang="en-US" baseline="-25000" dirty="0"/>
              <a:t>2</a:t>
            </a:r>
            <a:r>
              <a:rPr lang="en-US" dirty="0"/>
              <a:t> ⊕ </a:t>
            </a:r>
            <a:r>
              <a:rPr lang="en-US" i="1" dirty="0"/>
              <a:t>k</a:t>
            </a:r>
          </a:p>
          <a:p>
            <a:pPr marL="0" indent="0">
              <a:buNone/>
              <a:defRPr/>
            </a:pPr>
            <a:r>
              <a:rPr lang="en-US" i="1" dirty="0"/>
              <a:t>                                                       c</a:t>
            </a:r>
            <a:r>
              <a:rPr lang="en-US" baseline="-25000" dirty="0"/>
              <a:t>1 </a:t>
            </a:r>
            <a:r>
              <a:rPr lang="en-US" dirty="0"/>
              <a:t>⊕ </a:t>
            </a:r>
            <a:r>
              <a:rPr lang="en-US" i="1" dirty="0"/>
              <a:t>c</a:t>
            </a:r>
            <a:r>
              <a:rPr lang="en-US" baseline="-25000" dirty="0"/>
              <a:t>2</a:t>
            </a:r>
            <a:r>
              <a:rPr lang="en-US" dirty="0"/>
              <a:t> = </a:t>
            </a:r>
            <a:r>
              <a:rPr lang="en-US" i="1" dirty="0"/>
              <a:t>m</a:t>
            </a:r>
            <a:r>
              <a:rPr lang="en-US" baseline="-25000" dirty="0"/>
              <a:t>1</a:t>
            </a:r>
            <a:r>
              <a:rPr lang="en-US" dirty="0"/>
              <a:t> ⊕ </a:t>
            </a:r>
            <a:r>
              <a:rPr lang="en-US" i="1" dirty="0"/>
              <a:t>m</a:t>
            </a:r>
            <a:r>
              <a:rPr lang="en-US" baseline="-25000" dirty="0"/>
              <a:t>2</a:t>
            </a:r>
            <a:r>
              <a:rPr lang="en-US" dirty="0"/>
              <a:t> </a:t>
            </a:r>
            <a:endParaRPr lang="en-US" i="1" dirty="0"/>
          </a:p>
          <a:p>
            <a:pPr marL="0" indent="0">
              <a:buNone/>
              <a:defRPr/>
            </a:pPr>
            <a:endParaRPr lang="en-US" i="1" dirty="0"/>
          </a:p>
          <a:p>
            <a:pPr marL="0" indent="0" fontAlgn="auto">
              <a:spcAft>
                <a:spcPts val="0"/>
              </a:spcAft>
              <a:buNone/>
              <a:defRPr/>
            </a:pPr>
            <a:endParaRPr lang="en-US" dirty="0"/>
          </a:p>
        </p:txBody>
      </p:sp>
      <p:sp>
        <p:nvSpPr>
          <p:cNvPr id="6" name="Slide Number Placeholder 5">
            <a:extLst>
              <a:ext uri="{FF2B5EF4-FFF2-40B4-BE49-F238E27FC236}">
                <a16:creationId xmlns:a16="http://schemas.microsoft.com/office/drawing/2014/main" id="{4BD27800-4FCB-4647-8864-C37E17185D6B}"/>
              </a:ext>
            </a:extLst>
          </p:cNvPr>
          <p:cNvSpPr>
            <a:spLocks noGrp="1"/>
          </p:cNvSpPr>
          <p:nvPr>
            <p:ph type="sldNum" sz="quarter" idx="12"/>
          </p:nvPr>
        </p:nvSpPr>
        <p:spPr/>
        <p:txBody>
          <a:bodyPr/>
          <a:lstStyle>
            <a:lvl1pPr eaLnBrk="0" hangingPunct="0">
              <a:lnSpc>
                <a:spcPct val="93000"/>
              </a:lnSpc>
              <a:buClr>
                <a:srgbClr val="000000"/>
              </a:buClr>
              <a:buSzPct val="100000"/>
              <a:buFont typeface="Arial" panose="020B0604020202020204" pitchFamily="34" charset="0"/>
              <a:defRPr>
                <a:solidFill>
                  <a:schemeClr val="bg1"/>
                </a:solidFill>
                <a:latin typeface="Arial" panose="020B0604020202020204" pitchFamily="34" charset="0"/>
              </a:defRPr>
            </a:lvl1pPr>
            <a:lvl2pPr marL="742950" indent="-285750" eaLnBrk="0" hangingPunct="0">
              <a:lnSpc>
                <a:spcPct val="93000"/>
              </a:lnSpc>
              <a:buClr>
                <a:srgbClr val="000000"/>
              </a:buClr>
              <a:buSzPct val="100000"/>
              <a:buFont typeface="Arial" panose="020B0604020202020204" pitchFamily="34" charset="0"/>
              <a:defRPr>
                <a:solidFill>
                  <a:schemeClr val="bg1"/>
                </a:solidFill>
                <a:latin typeface="Arial" panose="020B0604020202020204" pitchFamily="34" charset="0"/>
              </a:defRPr>
            </a:lvl2pPr>
            <a:lvl3pPr marL="1143000" indent="-228600" eaLnBrk="0" hangingPunct="0">
              <a:lnSpc>
                <a:spcPct val="93000"/>
              </a:lnSpc>
              <a:buClr>
                <a:srgbClr val="000000"/>
              </a:buClr>
              <a:buSzPct val="100000"/>
              <a:buFont typeface="Arial" panose="020B0604020202020204" pitchFamily="34" charset="0"/>
              <a:defRPr>
                <a:solidFill>
                  <a:schemeClr val="bg1"/>
                </a:solidFill>
                <a:latin typeface="Arial" panose="020B0604020202020204" pitchFamily="34" charset="0"/>
              </a:defRPr>
            </a:lvl3pPr>
            <a:lvl4pPr marL="1600200" indent="-228600" eaLnBrk="0" hangingPunct="0">
              <a:lnSpc>
                <a:spcPct val="93000"/>
              </a:lnSpc>
              <a:buClr>
                <a:srgbClr val="000000"/>
              </a:buClr>
              <a:buSzPct val="100000"/>
              <a:buFont typeface="Arial" panose="020B0604020202020204" pitchFamily="34" charset="0"/>
              <a:defRPr>
                <a:solidFill>
                  <a:schemeClr val="bg1"/>
                </a:solidFill>
                <a:latin typeface="Arial" panose="020B0604020202020204" pitchFamily="34" charset="0"/>
              </a:defRPr>
            </a:lvl4pPr>
            <a:lvl5pPr marL="2057400" indent="-228600" eaLnBrk="0" hangingPunct="0">
              <a:lnSpc>
                <a:spcPct val="93000"/>
              </a:lnSpc>
              <a:buClr>
                <a:srgbClr val="000000"/>
              </a:buClr>
              <a:buSzPct val="100000"/>
              <a:buFont typeface="Arial" panose="020B0604020202020204" pitchFamily="34" charset="0"/>
              <a:defRPr>
                <a:solidFill>
                  <a:schemeClr val="bg1"/>
                </a:solidFill>
                <a:latin typeface="Arial" panose="020B0604020202020204" pitchFamily="34" charset="0"/>
              </a:defRPr>
            </a:lvl5pPr>
            <a:lvl6pPr marL="25146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6pPr>
            <a:lvl7pPr marL="29718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7pPr>
            <a:lvl8pPr marL="34290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8pPr>
            <a:lvl9pPr marL="38862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9pPr>
          </a:lstStyle>
          <a:p>
            <a:pPr marL="0" marR="0" lvl="0" indent="0" algn="r" defTabSz="914400" rtl="0" eaLnBrk="0" fontAlgn="auto" latinLnBrk="0" hangingPunct="0">
              <a:lnSpc>
                <a:spcPct val="93000"/>
              </a:lnSpc>
              <a:spcBef>
                <a:spcPts val="0"/>
              </a:spcBef>
              <a:spcAft>
                <a:spcPts val="0"/>
              </a:spcAft>
              <a:buClr>
                <a:srgbClr val="000000"/>
              </a:buClr>
              <a:buSzPct val="100000"/>
              <a:buFont typeface="Arial" panose="020B0604020202020204" pitchFamily="34" charset="0"/>
              <a:buNone/>
              <a:tabLst/>
              <a:defRPr/>
            </a:pPr>
            <a:fld id="{B008FDA6-E944-4817-83C3-DB2C5CF63076}" type="slidenum">
              <a:rPr kumimoji="0" lang="en-GB" altLang="en-US" sz="1200" b="0" i="0" u="none" strike="noStrike" kern="1200" cap="none" spc="0" normalizeH="0" baseline="0" noProof="0">
                <a:ln>
                  <a:noFill/>
                </a:ln>
                <a:solidFill>
                  <a:srgbClr val="898989"/>
                </a:solidFill>
                <a:effectLst/>
                <a:uLnTx/>
                <a:uFillTx/>
                <a:latin typeface="Arial" panose="020B0604020202020204" pitchFamily="34" charset="0"/>
                <a:ea typeface="+mn-ea"/>
              </a:rPr>
              <a:pPr marL="0" marR="0" lvl="0" indent="0" algn="r" defTabSz="914400" rtl="0" eaLnBrk="0" fontAlgn="auto" latinLnBrk="0" hangingPunct="0">
                <a:lnSpc>
                  <a:spcPct val="93000"/>
                </a:lnSpc>
                <a:spcBef>
                  <a:spcPts val="0"/>
                </a:spcBef>
                <a:spcAft>
                  <a:spcPts val="0"/>
                </a:spcAft>
                <a:buClr>
                  <a:srgbClr val="000000"/>
                </a:buClr>
                <a:buSzPct val="100000"/>
                <a:buFont typeface="Arial" panose="020B0604020202020204" pitchFamily="34" charset="0"/>
                <a:buNone/>
                <a:tabLst/>
                <a:defRPr/>
              </a:pPr>
              <a:t>66</a:t>
            </a:fld>
            <a:endParaRPr kumimoji="0" lang="en-GB" altLang="en-US" sz="1200" b="0" i="0" u="none" strike="noStrike" kern="1200" cap="none" spc="0" normalizeH="0" baseline="0" noProof="0">
              <a:ln>
                <a:noFill/>
              </a:ln>
              <a:solidFill>
                <a:srgbClr val="898989"/>
              </a:solidFill>
              <a:effectLst/>
              <a:uLnTx/>
              <a:uFillTx/>
              <a:latin typeface="Arial" panose="020B0604020202020204" pitchFamily="34" charset="0"/>
              <a:ea typeface="+mn-ea"/>
            </a:endParaRPr>
          </a:p>
        </p:txBody>
      </p:sp>
      <p:sp>
        <p:nvSpPr>
          <p:cNvPr id="11" name="Arrow: Right 10">
            <a:extLst>
              <a:ext uri="{FF2B5EF4-FFF2-40B4-BE49-F238E27FC236}">
                <a16:creationId xmlns:a16="http://schemas.microsoft.com/office/drawing/2014/main" id="{13635A37-360C-4801-BBCB-0D92D67FF1AE}"/>
              </a:ext>
            </a:extLst>
          </p:cNvPr>
          <p:cNvSpPr/>
          <p:nvPr/>
        </p:nvSpPr>
        <p:spPr>
          <a:xfrm>
            <a:off x="5864249" y="5029200"/>
            <a:ext cx="381415" cy="228600"/>
          </a:xfrm>
          <a:prstGeom prst="rightArrow">
            <a:avLst/>
          </a:prstGeom>
          <a:ln>
            <a:miter lim="800000"/>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endParaRPr lang="en-US" sz="2400" dirty="0">
              <a:solidFill>
                <a:srgbClr val="000000"/>
              </a:solidFill>
            </a:endParaRPr>
          </a:p>
        </p:txBody>
      </p:sp>
    </p:spTree>
    <p:extLst>
      <p:ext uri="{BB962C8B-B14F-4D97-AF65-F5344CB8AC3E}">
        <p14:creationId xmlns:p14="http://schemas.microsoft.com/office/powerpoint/2010/main" val="7060159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BD27800-4FCB-4647-8864-C37E17185D6B}"/>
              </a:ext>
            </a:extLst>
          </p:cNvPr>
          <p:cNvSpPr>
            <a:spLocks noGrp="1"/>
          </p:cNvSpPr>
          <p:nvPr>
            <p:ph type="sldNum" sz="quarter" idx="12"/>
          </p:nvPr>
        </p:nvSpPr>
        <p:spPr/>
        <p:txBody>
          <a:bodyPr/>
          <a:lstStyle>
            <a:lvl1pPr eaLnBrk="0" hangingPunct="0">
              <a:lnSpc>
                <a:spcPct val="93000"/>
              </a:lnSpc>
              <a:buClr>
                <a:srgbClr val="000000"/>
              </a:buClr>
              <a:buSzPct val="100000"/>
              <a:buFont typeface="Arial" panose="020B0604020202020204" pitchFamily="34" charset="0"/>
              <a:defRPr>
                <a:solidFill>
                  <a:schemeClr val="bg1"/>
                </a:solidFill>
                <a:latin typeface="Arial" panose="020B0604020202020204" pitchFamily="34" charset="0"/>
              </a:defRPr>
            </a:lvl1pPr>
            <a:lvl2pPr marL="742950" indent="-285750" eaLnBrk="0" hangingPunct="0">
              <a:lnSpc>
                <a:spcPct val="93000"/>
              </a:lnSpc>
              <a:buClr>
                <a:srgbClr val="000000"/>
              </a:buClr>
              <a:buSzPct val="100000"/>
              <a:buFont typeface="Arial" panose="020B0604020202020204" pitchFamily="34" charset="0"/>
              <a:defRPr>
                <a:solidFill>
                  <a:schemeClr val="bg1"/>
                </a:solidFill>
                <a:latin typeface="Arial" panose="020B0604020202020204" pitchFamily="34" charset="0"/>
              </a:defRPr>
            </a:lvl2pPr>
            <a:lvl3pPr marL="1143000" indent="-228600" eaLnBrk="0" hangingPunct="0">
              <a:lnSpc>
                <a:spcPct val="93000"/>
              </a:lnSpc>
              <a:buClr>
                <a:srgbClr val="000000"/>
              </a:buClr>
              <a:buSzPct val="100000"/>
              <a:buFont typeface="Arial" panose="020B0604020202020204" pitchFamily="34" charset="0"/>
              <a:defRPr>
                <a:solidFill>
                  <a:schemeClr val="bg1"/>
                </a:solidFill>
                <a:latin typeface="Arial" panose="020B0604020202020204" pitchFamily="34" charset="0"/>
              </a:defRPr>
            </a:lvl3pPr>
            <a:lvl4pPr marL="1600200" indent="-228600" eaLnBrk="0" hangingPunct="0">
              <a:lnSpc>
                <a:spcPct val="93000"/>
              </a:lnSpc>
              <a:buClr>
                <a:srgbClr val="000000"/>
              </a:buClr>
              <a:buSzPct val="100000"/>
              <a:buFont typeface="Arial" panose="020B0604020202020204" pitchFamily="34" charset="0"/>
              <a:defRPr>
                <a:solidFill>
                  <a:schemeClr val="bg1"/>
                </a:solidFill>
                <a:latin typeface="Arial" panose="020B0604020202020204" pitchFamily="34" charset="0"/>
              </a:defRPr>
            </a:lvl4pPr>
            <a:lvl5pPr marL="2057400" indent="-228600" eaLnBrk="0" hangingPunct="0">
              <a:lnSpc>
                <a:spcPct val="93000"/>
              </a:lnSpc>
              <a:buClr>
                <a:srgbClr val="000000"/>
              </a:buClr>
              <a:buSzPct val="100000"/>
              <a:buFont typeface="Arial" panose="020B0604020202020204" pitchFamily="34" charset="0"/>
              <a:defRPr>
                <a:solidFill>
                  <a:schemeClr val="bg1"/>
                </a:solidFill>
                <a:latin typeface="Arial" panose="020B0604020202020204" pitchFamily="34" charset="0"/>
              </a:defRPr>
            </a:lvl5pPr>
            <a:lvl6pPr marL="25146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6pPr>
            <a:lvl7pPr marL="29718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7pPr>
            <a:lvl8pPr marL="34290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8pPr>
            <a:lvl9pPr marL="3886200" indent="-228600" defTabSz="457200" eaLnBrk="0" fontAlgn="base" hangingPunct="0">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9pPr>
          </a:lstStyle>
          <a:p>
            <a:pPr marL="0" marR="0" lvl="0" indent="0" algn="r" defTabSz="914400" rtl="0" eaLnBrk="0" fontAlgn="auto" latinLnBrk="0" hangingPunct="0">
              <a:lnSpc>
                <a:spcPct val="93000"/>
              </a:lnSpc>
              <a:spcBef>
                <a:spcPts val="0"/>
              </a:spcBef>
              <a:spcAft>
                <a:spcPts val="0"/>
              </a:spcAft>
              <a:buClr>
                <a:srgbClr val="000000"/>
              </a:buClr>
              <a:buSzPct val="100000"/>
              <a:buFont typeface="Arial" panose="020B0604020202020204" pitchFamily="34" charset="0"/>
              <a:buNone/>
              <a:tabLst/>
              <a:defRPr/>
            </a:pPr>
            <a:fld id="{B008FDA6-E944-4817-83C3-DB2C5CF63076}" type="slidenum">
              <a:rPr kumimoji="0" lang="en-GB"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Calibri"/>
              </a:rPr>
              <a:pPr marL="0" marR="0" lvl="0" indent="0" algn="r" defTabSz="914400" rtl="0" eaLnBrk="0" fontAlgn="auto" latinLnBrk="0" hangingPunct="0">
                <a:lnSpc>
                  <a:spcPct val="93000"/>
                </a:lnSpc>
                <a:spcBef>
                  <a:spcPts val="0"/>
                </a:spcBef>
                <a:spcAft>
                  <a:spcPts val="0"/>
                </a:spcAft>
                <a:buClr>
                  <a:srgbClr val="000000"/>
                </a:buClr>
                <a:buSzPct val="100000"/>
                <a:buFont typeface="Arial" panose="020B0604020202020204" pitchFamily="34" charset="0"/>
                <a:buNone/>
                <a:tabLst/>
                <a:defRPr/>
              </a:pPr>
              <a:t>67</a:t>
            </a:fld>
            <a:endParaRPr kumimoji="0" lang="en-GB"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Calibri"/>
            </a:endParaRPr>
          </a:p>
        </p:txBody>
      </p:sp>
      <p:sp>
        <p:nvSpPr>
          <p:cNvPr id="8" name="文本框 7">
            <a:extLst>
              <a:ext uri="{FF2B5EF4-FFF2-40B4-BE49-F238E27FC236}">
                <a16:creationId xmlns:a16="http://schemas.microsoft.com/office/drawing/2014/main" id="{3B5366F2-620E-CFA9-7E2C-7D263C62A5BC}"/>
              </a:ext>
            </a:extLst>
          </p:cNvPr>
          <p:cNvSpPr txBox="1"/>
          <p:nvPr/>
        </p:nvSpPr>
        <p:spPr>
          <a:xfrm>
            <a:off x="1066800" y="2819400"/>
            <a:ext cx="7391400" cy="461665"/>
          </a:xfrm>
          <a:prstGeom prst="rect">
            <a:avLst/>
          </a:prstGeom>
          <a:noFill/>
        </p:spPr>
        <p:txBody>
          <a:bodyPr wrap="square">
            <a:spAutoFit/>
          </a:bodyPr>
          <a:lstStyle/>
          <a:p>
            <a:pPr marL="807244" indent="-807244" defTabSz="685800" eaLnBrk="0" fontAlgn="base" hangingPunct="0">
              <a:spcBef>
                <a:spcPct val="0"/>
              </a:spcBef>
              <a:spcAft>
                <a:spcPct val="0"/>
              </a:spcAft>
            </a:pPr>
            <a:r>
              <a:rPr lang="en-US" altLang="zh-CN" sz="2400" b="1" dirty="0">
                <a:solidFill>
                  <a:srgbClr val="FF9900"/>
                </a:solidFill>
                <a:latin typeface="微软雅黑" panose="020B0503020204020204" pitchFamily="34" charset="-122"/>
                <a:ea typeface="微软雅黑" panose="020B0503020204020204" pitchFamily="34" charset="-122"/>
              </a:rPr>
              <a:t>Can the One Time Pad Guarantee </a:t>
            </a:r>
            <a:r>
              <a:rPr lang="en-US" altLang="zh-CN" sz="2400" b="1" dirty="0">
                <a:solidFill>
                  <a:srgbClr val="C00000"/>
                </a:solidFill>
                <a:latin typeface="微软雅黑" panose="020B0503020204020204" pitchFamily="34" charset="-122"/>
                <a:ea typeface="微软雅黑" panose="020B0503020204020204" pitchFamily="34" charset="-122"/>
              </a:rPr>
              <a:t>Integrity?</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264007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1E5D93A4-1A20-50F1-FB6F-26DBA3C8C436}"/>
              </a:ext>
            </a:extLst>
          </p:cNvPr>
          <p:cNvGrpSpPr/>
          <p:nvPr/>
        </p:nvGrpSpPr>
        <p:grpSpPr>
          <a:xfrm>
            <a:off x="425707" y="2533864"/>
            <a:ext cx="969401" cy="1674844"/>
            <a:chOff x="1415480" y="1104865"/>
            <a:chExt cx="1292535" cy="2233124"/>
          </a:xfrm>
        </p:grpSpPr>
        <p:pic>
          <p:nvPicPr>
            <p:cNvPr id="37" name="图片 36" descr="图标&#10;&#10;描述已自动生成">
              <a:extLst>
                <a:ext uri="{FF2B5EF4-FFF2-40B4-BE49-F238E27FC236}">
                  <a16:creationId xmlns:a16="http://schemas.microsoft.com/office/drawing/2014/main" id="{CF0477F0-3A99-42BC-1D1B-83F33CA54AEC}"/>
                </a:ext>
              </a:extLst>
            </p:cNvPr>
            <p:cNvPicPr>
              <a:picLocks noChangeAspect="1"/>
            </p:cNvPicPr>
            <p:nvPr/>
          </p:nvPicPr>
          <p:blipFill rotWithShape="1">
            <a:blip r:embed="rId3">
              <a:extLst>
                <a:ext uri="{28A0092B-C50C-407E-A947-70E740481C1C}">
                  <a14:useLocalDpi xmlns:a14="http://schemas.microsoft.com/office/drawing/2010/main" val="0"/>
                </a:ext>
              </a:extLst>
            </a:blip>
            <a:srcRect l="18191" t="7176" r="18985" b="13829"/>
            <a:stretch/>
          </p:blipFill>
          <p:spPr>
            <a:xfrm>
              <a:off x="1415480" y="1104865"/>
              <a:ext cx="1292535" cy="1753174"/>
            </a:xfrm>
            <a:prstGeom prst="rect">
              <a:avLst/>
            </a:prstGeom>
          </p:spPr>
        </p:pic>
        <p:sp>
          <p:nvSpPr>
            <p:cNvPr id="49" name="文本框 48">
              <a:extLst>
                <a:ext uri="{FF2B5EF4-FFF2-40B4-BE49-F238E27FC236}">
                  <a16:creationId xmlns:a16="http://schemas.microsoft.com/office/drawing/2014/main" id="{16F61A82-3184-0022-6EB8-D067A8CC5FFA}"/>
                </a:ext>
              </a:extLst>
            </p:cNvPr>
            <p:cNvSpPr txBox="1"/>
            <p:nvPr/>
          </p:nvSpPr>
          <p:spPr>
            <a:xfrm>
              <a:off x="1794621" y="2937880"/>
              <a:ext cx="759759" cy="400109"/>
            </a:xfrm>
            <a:prstGeom prst="rect">
              <a:avLst/>
            </a:prstGeom>
            <a:noFill/>
          </p:spPr>
          <p:txBody>
            <a:bodyPr wrap="square" rtlCol="0">
              <a:spAutoFit/>
            </a:bodyPr>
            <a:lstStyle/>
            <a:p>
              <a:pPr defTabSz="685800"/>
              <a:r>
                <a:rPr lang="zh-CN" altLang="en-US" sz="1350" dirty="0">
                  <a:solidFill>
                    <a:prstClr val="black"/>
                  </a:solidFill>
                  <a:latin typeface="微软雅黑" panose="020B0503020204020204" pitchFamily="34" charset="-122"/>
                  <a:ea typeface="微软雅黑" panose="020B0503020204020204" pitchFamily="34" charset="-122"/>
                </a:rPr>
                <a:t>用户</a:t>
              </a:r>
            </a:p>
          </p:txBody>
        </p:sp>
      </p:grpSp>
      <p:grpSp>
        <p:nvGrpSpPr>
          <p:cNvPr id="3" name="组合 2">
            <a:extLst>
              <a:ext uri="{FF2B5EF4-FFF2-40B4-BE49-F238E27FC236}">
                <a16:creationId xmlns:a16="http://schemas.microsoft.com/office/drawing/2014/main" id="{7F90D93B-7A7D-4B35-8D02-C3A222E044ED}"/>
              </a:ext>
            </a:extLst>
          </p:cNvPr>
          <p:cNvGrpSpPr/>
          <p:nvPr/>
        </p:nvGrpSpPr>
        <p:grpSpPr>
          <a:xfrm>
            <a:off x="7791541" y="2554251"/>
            <a:ext cx="1046933" cy="1844549"/>
            <a:chOff x="8910478" y="1230767"/>
            <a:chExt cx="1395911" cy="2459399"/>
          </a:xfrm>
        </p:grpSpPr>
        <p:pic>
          <p:nvPicPr>
            <p:cNvPr id="39" name="图片 38" descr="图片包含 图标&#10;&#10;描述已自动生成">
              <a:extLst>
                <a:ext uri="{FF2B5EF4-FFF2-40B4-BE49-F238E27FC236}">
                  <a16:creationId xmlns:a16="http://schemas.microsoft.com/office/drawing/2014/main" id="{11581623-C6E7-3925-8F6E-C18C46D0CF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0478" y="1230767"/>
              <a:ext cx="1395911" cy="1720704"/>
            </a:xfrm>
            <a:prstGeom prst="rect">
              <a:avLst/>
            </a:prstGeom>
          </p:spPr>
        </p:pic>
        <p:sp>
          <p:nvSpPr>
            <p:cNvPr id="50" name="文本框 49">
              <a:extLst>
                <a:ext uri="{FF2B5EF4-FFF2-40B4-BE49-F238E27FC236}">
                  <a16:creationId xmlns:a16="http://schemas.microsoft.com/office/drawing/2014/main" id="{4AB3C68B-D1E2-61CA-15FD-8BFC07AB95D9}"/>
                </a:ext>
              </a:extLst>
            </p:cNvPr>
            <p:cNvSpPr txBox="1"/>
            <p:nvPr/>
          </p:nvSpPr>
          <p:spPr>
            <a:xfrm>
              <a:off x="8910478" y="3013058"/>
              <a:ext cx="1366011" cy="677108"/>
            </a:xfrm>
            <a:prstGeom prst="rect">
              <a:avLst/>
            </a:prstGeom>
            <a:noFill/>
          </p:spPr>
          <p:txBody>
            <a:bodyPr wrap="square" rtlCol="0">
              <a:spAutoFit/>
            </a:bodyPr>
            <a:lstStyle/>
            <a:p>
              <a:pPr defTabSz="685800"/>
              <a:r>
                <a:rPr lang="zh-CN" altLang="en-US" sz="1350" dirty="0">
                  <a:solidFill>
                    <a:prstClr val="black"/>
                  </a:solidFill>
                  <a:latin typeface="微软雅黑" panose="020B0503020204020204" pitchFamily="34" charset="-122"/>
                  <a:ea typeface="微软雅黑" panose="020B0503020204020204" pitchFamily="34" charset="-122"/>
                </a:rPr>
                <a:t>网站服务器</a:t>
              </a:r>
            </a:p>
          </p:txBody>
        </p:sp>
      </p:grpSp>
      <p:pic>
        <p:nvPicPr>
          <p:cNvPr id="5" name="图片 4" descr="图标&#10;&#10;描述已自动生成">
            <a:extLst>
              <a:ext uri="{FF2B5EF4-FFF2-40B4-BE49-F238E27FC236}">
                <a16:creationId xmlns:a16="http://schemas.microsoft.com/office/drawing/2014/main" id="{B41D16A6-73EA-515C-1A9A-38D280241A0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900" t="10101" r="5395" b="6950"/>
          <a:stretch/>
        </p:blipFill>
        <p:spPr>
          <a:xfrm>
            <a:off x="1451820" y="2656786"/>
            <a:ext cx="432048" cy="404009"/>
          </a:xfrm>
          <a:prstGeom prst="rect">
            <a:avLst/>
          </a:prstGeom>
        </p:spPr>
      </p:pic>
      <p:sp>
        <p:nvSpPr>
          <p:cNvPr id="6" name="文本框 5">
            <a:extLst>
              <a:ext uri="{FF2B5EF4-FFF2-40B4-BE49-F238E27FC236}">
                <a16:creationId xmlns:a16="http://schemas.microsoft.com/office/drawing/2014/main" id="{4C917271-E417-1765-42A3-BF0B4F443627}"/>
              </a:ext>
            </a:extLst>
          </p:cNvPr>
          <p:cNvSpPr txBox="1"/>
          <p:nvPr/>
        </p:nvSpPr>
        <p:spPr>
          <a:xfrm>
            <a:off x="1929366" y="2685665"/>
            <a:ext cx="1196640" cy="646331"/>
          </a:xfrm>
          <a:prstGeom prst="rect">
            <a:avLst/>
          </a:prstGeom>
          <a:noFill/>
        </p:spPr>
        <p:txBody>
          <a:bodyPr wrap="square" rtlCol="0">
            <a:spAutoFit/>
          </a:bodyPr>
          <a:lstStyle/>
          <a:p>
            <a:pPr defTabSz="685800" eaLnBrk="0" fontAlgn="base" hangingPunct="0">
              <a:spcBef>
                <a:spcPct val="0"/>
              </a:spcBef>
              <a:spcAft>
                <a:spcPct val="0"/>
              </a:spcAft>
            </a:pP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=10111101</a:t>
            </a:r>
            <a:endPar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1" name="图片 10" descr="形状, 图标&#10;&#10;描述已自动生成">
            <a:extLst>
              <a:ext uri="{FF2B5EF4-FFF2-40B4-BE49-F238E27FC236}">
                <a16:creationId xmlns:a16="http://schemas.microsoft.com/office/drawing/2014/main" id="{7E3135BB-031C-5250-5BCF-E22A50B5AC05}"/>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9929" r="19760"/>
          <a:stretch/>
        </p:blipFill>
        <p:spPr>
          <a:xfrm>
            <a:off x="1510663" y="3275437"/>
            <a:ext cx="373205" cy="618803"/>
          </a:xfrm>
          <a:prstGeom prst="rect">
            <a:avLst/>
          </a:prstGeom>
        </p:spPr>
      </p:pic>
      <p:sp>
        <p:nvSpPr>
          <p:cNvPr id="67" name="文本框 66">
            <a:extLst>
              <a:ext uri="{FF2B5EF4-FFF2-40B4-BE49-F238E27FC236}">
                <a16:creationId xmlns:a16="http://schemas.microsoft.com/office/drawing/2014/main" id="{6A8C7BC2-0058-38E9-41D6-8C4DA220A6F4}"/>
              </a:ext>
            </a:extLst>
          </p:cNvPr>
          <p:cNvSpPr txBox="1"/>
          <p:nvPr/>
        </p:nvSpPr>
        <p:spPr>
          <a:xfrm>
            <a:off x="1929366" y="3317393"/>
            <a:ext cx="1196640" cy="646331"/>
          </a:xfrm>
          <a:prstGeom prst="rect">
            <a:avLst/>
          </a:prstGeom>
          <a:noFill/>
        </p:spPr>
        <p:txBody>
          <a:bodyPr wrap="square" rtlCol="0">
            <a:spAutoFit/>
          </a:bodyPr>
          <a:lstStyle/>
          <a:p>
            <a:pPr defTabSz="685800" eaLnBrk="0" fontAlgn="base" hangingPunct="0">
              <a:spcBef>
                <a:spcPct val="0"/>
              </a:spcBef>
              <a:spcAft>
                <a:spcPct val="0"/>
              </a:spcAft>
            </a:pP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rgbClr val="FF9900"/>
                </a:solidFill>
                <a:latin typeface="Times New Roman" panose="02020603050405020304" pitchFamily="18" charset="0"/>
                <a:ea typeface="宋体" panose="02010600030101010101" pitchFamily="2" charset="-122"/>
                <a:cs typeface="Times New Roman" panose="02020603050405020304" pitchFamily="18" charset="0"/>
              </a:rPr>
              <a:t>00110010</a:t>
            </a:r>
            <a:endParaRPr lang="zh-CN" altLang="en-US" dirty="0">
              <a:solidFill>
                <a:srgbClr val="FF99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8" name="Picture 6" descr="latex-image-1.pdf">
            <a:extLst>
              <a:ext uri="{FF2B5EF4-FFF2-40B4-BE49-F238E27FC236}">
                <a16:creationId xmlns:a16="http://schemas.microsoft.com/office/drawing/2014/main" id="{9B0B7F5C-C3CF-6B2B-54D2-DA7CF9A175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01866" y="3014860"/>
            <a:ext cx="346364" cy="354236"/>
          </a:xfrm>
          <a:prstGeom prst="rect">
            <a:avLst/>
          </a:prstGeom>
        </p:spPr>
      </p:pic>
      <p:cxnSp>
        <p:nvCxnSpPr>
          <p:cNvPr id="70" name="直接箭头连接符 69">
            <a:extLst>
              <a:ext uri="{FF2B5EF4-FFF2-40B4-BE49-F238E27FC236}">
                <a16:creationId xmlns:a16="http://schemas.microsoft.com/office/drawing/2014/main" id="{0B648E78-783B-F5F0-373E-6CB844F74131}"/>
              </a:ext>
            </a:extLst>
          </p:cNvPr>
          <p:cNvCxnSpPr>
            <a:cxnSpLocks/>
          </p:cNvCxnSpPr>
          <p:nvPr/>
        </p:nvCxnSpPr>
        <p:spPr bwMode="auto">
          <a:xfrm>
            <a:off x="2526295" y="3000933"/>
            <a:ext cx="621323" cy="152400"/>
          </a:xfrm>
          <a:prstGeom prst="straightConnector1">
            <a:avLst/>
          </a:prstGeom>
          <a:solidFill>
            <a:schemeClr val="accent1"/>
          </a:solidFill>
          <a:ln w="12700" cap="flat" cmpd="sng" algn="ctr">
            <a:solidFill>
              <a:srgbClr val="C00000"/>
            </a:solidFill>
            <a:prstDash val="solid"/>
            <a:round/>
            <a:headEnd type="none" w="med" len="med"/>
            <a:tailEnd type="triangle"/>
          </a:ln>
          <a:effectLst/>
        </p:spPr>
      </p:cxnSp>
      <p:cxnSp>
        <p:nvCxnSpPr>
          <p:cNvPr id="72" name="直接箭头连接符 71">
            <a:extLst>
              <a:ext uri="{FF2B5EF4-FFF2-40B4-BE49-F238E27FC236}">
                <a16:creationId xmlns:a16="http://schemas.microsoft.com/office/drawing/2014/main" id="{B2AA597F-3FCA-52C0-C9FA-02C2D8DD4763}"/>
              </a:ext>
            </a:extLst>
          </p:cNvPr>
          <p:cNvCxnSpPr>
            <a:cxnSpLocks/>
          </p:cNvCxnSpPr>
          <p:nvPr/>
        </p:nvCxnSpPr>
        <p:spPr bwMode="auto">
          <a:xfrm flipV="1">
            <a:off x="2538018" y="3206087"/>
            <a:ext cx="615461" cy="187569"/>
          </a:xfrm>
          <a:prstGeom prst="straightConnector1">
            <a:avLst/>
          </a:prstGeom>
          <a:solidFill>
            <a:schemeClr val="accent1"/>
          </a:solidFill>
          <a:ln w="12700" cap="flat" cmpd="sng" algn="ctr">
            <a:solidFill>
              <a:srgbClr val="C00000"/>
            </a:solidFill>
            <a:prstDash val="solid"/>
            <a:round/>
            <a:headEnd type="none" w="med" len="med"/>
            <a:tailEnd type="triangle"/>
          </a:ln>
          <a:effectLst/>
        </p:spPr>
      </p:cxnSp>
      <p:sp>
        <p:nvSpPr>
          <p:cNvPr id="24" name="箭头: 右 23">
            <a:extLst>
              <a:ext uri="{FF2B5EF4-FFF2-40B4-BE49-F238E27FC236}">
                <a16:creationId xmlns:a16="http://schemas.microsoft.com/office/drawing/2014/main" id="{691842D9-21E1-C967-C9D3-F2512719F652}"/>
              </a:ext>
            </a:extLst>
          </p:cNvPr>
          <p:cNvSpPr/>
          <p:nvPr/>
        </p:nvSpPr>
        <p:spPr bwMode="auto">
          <a:xfrm>
            <a:off x="3510625" y="3110391"/>
            <a:ext cx="361866" cy="152401"/>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bodyPr>
          <a:lstStyle/>
          <a:p>
            <a:pPr algn="ctr" defTabSz="685800" fontAlgn="base">
              <a:spcBef>
                <a:spcPct val="0"/>
              </a:spcBef>
              <a:spcAft>
                <a:spcPct val="0"/>
              </a:spcAft>
            </a:pPr>
            <a:endParaRPr lang="zh-CN" altLang="en-US" sz="1350">
              <a:solidFill>
                <a:srgbClr val="000000"/>
              </a:solidFill>
              <a:latin typeface="Arial" pitchFamily="34" charset="0"/>
              <a:ea typeface="宋体" pitchFamily="2" charset="-122"/>
            </a:endParaRPr>
          </a:p>
        </p:txBody>
      </p:sp>
      <p:sp>
        <p:nvSpPr>
          <p:cNvPr id="84" name="文本框 83">
            <a:extLst>
              <a:ext uri="{FF2B5EF4-FFF2-40B4-BE49-F238E27FC236}">
                <a16:creationId xmlns:a16="http://schemas.microsoft.com/office/drawing/2014/main" id="{72C31DE6-95EF-5402-D7C7-C375706953DC}"/>
              </a:ext>
            </a:extLst>
          </p:cNvPr>
          <p:cNvSpPr txBox="1"/>
          <p:nvPr/>
        </p:nvSpPr>
        <p:spPr>
          <a:xfrm>
            <a:off x="3956995" y="3014861"/>
            <a:ext cx="1196640" cy="369332"/>
          </a:xfrm>
          <a:prstGeom prst="rect">
            <a:avLst/>
          </a:prstGeom>
          <a:noFill/>
        </p:spPr>
        <p:txBody>
          <a:bodyPr wrap="square" rtlCol="0">
            <a:spAutoFit/>
          </a:bodyPr>
          <a:lstStyle/>
          <a:p>
            <a:pPr defTabSz="685800" eaLnBrk="0" fontAlgn="base" hangingPunct="0">
              <a:spcBef>
                <a:spcPct val="0"/>
              </a:spcBef>
              <a:spcAft>
                <a:spcPct val="0"/>
              </a:spcAft>
            </a:pP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10001111</a:t>
            </a:r>
            <a:endPar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6" name="Picture 20" descr="bsd-big">
            <a:extLst>
              <a:ext uri="{FF2B5EF4-FFF2-40B4-BE49-F238E27FC236}">
                <a16:creationId xmlns:a16="http://schemas.microsoft.com/office/drawing/2014/main" id="{BF30F2D7-EFAA-06F8-8132-5ACFC28E0791}"/>
              </a:ext>
            </a:extLst>
          </p:cNvPr>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4195090" y="3450468"/>
            <a:ext cx="650714" cy="788623"/>
          </a:xfrm>
          <a:prstGeom prst="rect">
            <a:avLst/>
          </a:prstGeom>
          <a:noFill/>
          <a:ln w="9525">
            <a:noFill/>
            <a:miter lim="800000"/>
            <a:headEnd/>
            <a:tailEnd/>
          </a:ln>
        </p:spPr>
      </p:pic>
      <p:cxnSp>
        <p:nvCxnSpPr>
          <p:cNvPr id="26" name="直接连接符 25">
            <a:extLst>
              <a:ext uri="{FF2B5EF4-FFF2-40B4-BE49-F238E27FC236}">
                <a16:creationId xmlns:a16="http://schemas.microsoft.com/office/drawing/2014/main" id="{65C0EFE1-9EE2-EA25-D563-2D5ED5C5FFB2}"/>
              </a:ext>
            </a:extLst>
          </p:cNvPr>
          <p:cNvCxnSpPr>
            <a:cxnSpLocks/>
          </p:cNvCxnSpPr>
          <p:nvPr/>
        </p:nvCxnSpPr>
        <p:spPr bwMode="auto">
          <a:xfrm>
            <a:off x="3967363" y="3066831"/>
            <a:ext cx="232556" cy="239520"/>
          </a:xfrm>
          <a:prstGeom prst="line">
            <a:avLst/>
          </a:prstGeom>
          <a:solidFill>
            <a:schemeClr val="accent1"/>
          </a:solidFill>
          <a:ln w="19050" cap="flat" cmpd="sng" algn="ctr">
            <a:solidFill>
              <a:srgbClr val="C00000"/>
            </a:solidFill>
            <a:prstDash val="solid"/>
            <a:round/>
            <a:headEnd type="none" w="med" len="med"/>
            <a:tailEnd type="none" w="med" len="med"/>
          </a:ln>
          <a:effectLst/>
        </p:spPr>
      </p:cxnSp>
      <p:sp>
        <p:nvSpPr>
          <p:cNvPr id="90" name="文本框 89">
            <a:extLst>
              <a:ext uri="{FF2B5EF4-FFF2-40B4-BE49-F238E27FC236}">
                <a16:creationId xmlns:a16="http://schemas.microsoft.com/office/drawing/2014/main" id="{5BDBA830-9C7C-B410-B018-3DFE410BF55D}"/>
              </a:ext>
            </a:extLst>
          </p:cNvPr>
          <p:cNvSpPr txBox="1"/>
          <p:nvPr/>
        </p:nvSpPr>
        <p:spPr>
          <a:xfrm>
            <a:off x="3945751" y="2791185"/>
            <a:ext cx="232307" cy="369332"/>
          </a:xfrm>
          <a:prstGeom prst="rect">
            <a:avLst/>
          </a:prstGeom>
          <a:noFill/>
        </p:spPr>
        <p:txBody>
          <a:bodyPr wrap="square">
            <a:spAutoFit/>
          </a:bodyPr>
          <a:lstStyle/>
          <a:p>
            <a:pPr defTabSz="685800" eaLnBrk="0" fontAlgn="base" hangingPunct="0">
              <a:spcBef>
                <a:spcPct val="0"/>
              </a:spcBef>
              <a:spcAft>
                <a:spcPct val="0"/>
              </a:spcAft>
            </a:pPr>
            <a:r>
              <a:rPr lang="en-US" altLang="zh-CN"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sz="1350" b="1" dirty="0">
              <a:solidFill>
                <a:srgbClr val="C00000"/>
              </a:solidFill>
              <a:latin typeface="Arial" panose="020B0604020202020204" pitchFamily="34" charset="0"/>
              <a:ea typeface="宋体" panose="02010600030101010101" pitchFamily="2" charset="-122"/>
            </a:endParaRPr>
          </a:p>
        </p:txBody>
      </p:sp>
      <p:pic>
        <p:nvPicPr>
          <p:cNvPr id="93" name="图片 92" descr="形状, 图标&#10;&#10;描述已自动生成">
            <a:extLst>
              <a:ext uri="{FF2B5EF4-FFF2-40B4-BE49-F238E27FC236}">
                <a16:creationId xmlns:a16="http://schemas.microsoft.com/office/drawing/2014/main" id="{5CDA9E03-4CDF-8E65-CC6A-80C8BA31E442}"/>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9929" r="19760"/>
          <a:stretch/>
        </p:blipFill>
        <p:spPr>
          <a:xfrm>
            <a:off x="7357918" y="3281714"/>
            <a:ext cx="373205" cy="618803"/>
          </a:xfrm>
          <a:prstGeom prst="rect">
            <a:avLst/>
          </a:prstGeom>
        </p:spPr>
      </p:pic>
      <p:sp>
        <p:nvSpPr>
          <p:cNvPr id="94" name="文本框 93">
            <a:extLst>
              <a:ext uri="{FF2B5EF4-FFF2-40B4-BE49-F238E27FC236}">
                <a16:creationId xmlns:a16="http://schemas.microsoft.com/office/drawing/2014/main" id="{504CB81C-0D00-34D4-9793-D54B31DAF9B2}"/>
              </a:ext>
            </a:extLst>
          </p:cNvPr>
          <p:cNvSpPr txBox="1"/>
          <p:nvPr/>
        </p:nvSpPr>
        <p:spPr>
          <a:xfrm>
            <a:off x="6110942" y="3351239"/>
            <a:ext cx="1306712" cy="369332"/>
          </a:xfrm>
          <a:prstGeom prst="rect">
            <a:avLst/>
          </a:prstGeom>
          <a:noFill/>
        </p:spPr>
        <p:txBody>
          <a:bodyPr wrap="square" rtlCol="0">
            <a:spAutoFit/>
          </a:bodyPr>
          <a:lstStyle/>
          <a:p>
            <a:pPr defTabSz="685800" eaLnBrk="0" fontAlgn="base" hangingPunct="0">
              <a:spcBef>
                <a:spcPct val="0"/>
              </a:spcBef>
              <a:spcAft>
                <a:spcPct val="0"/>
              </a:spcAft>
            </a:pPr>
            <a:r>
              <a:rPr lang="en-US" altLang="zh-CN" dirty="0">
                <a:solidFill>
                  <a:srgbClr val="FF9900"/>
                </a:solidFill>
                <a:latin typeface="Times New Roman" panose="02020603050405020304" pitchFamily="18" charset="0"/>
                <a:ea typeface="宋体" panose="02010600030101010101" pitchFamily="2" charset="-122"/>
                <a:cs typeface="Times New Roman" panose="02020603050405020304" pitchFamily="18" charset="0"/>
              </a:rPr>
              <a:t>00110010 </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5" name="Picture 6" descr="latex-image-1.pdf">
            <a:extLst>
              <a:ext uri="{FF2B5EF4-FFF2-40B4-BE49-F238E27FC236}">
                <a16:creationId xmlns:a16="http://schemas.microsoft.com/office/drawing/2014/main" id="{D25871CC-8C18-9A79-53F9-E16C6991AC4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91757" y="3031914"/>
            <a:ext cx="346364" cy="354236"/>
          </a:xfrm>
          <a:prstGeom prst="rect">
            <a:avLst/>
          </a:prstGeom>
        </p:spPr>
      </p:pic>
      <p:cxnSp>
        <p:nvCxnSpPr>
          <p:cNvPr id="27" name="直接箭头连接符 26">
            <a:extLst>
              <a:ext uri="{FF2B5EF4-FFF2-40B4-BE49-F238E27FC236}">
                <a16:creationId xmlns:a16="http://schemas.microsoft.com/office/drawing/2014/main" id="{D551B3DE-EFB6-65C6-D6B5-27C796771F3C}"/>
              </a:ext>
            </a:extLst>
          </p:cNvPr>
          <p:cNvCxnSpPr>
            <a:cxnSpLocks/>
          </p:cNvCxnSpPr>
          <p:nvPr/>
        </p:nvCxnSpPr>
        <p:spPr bwMode="auto">
          <a:xfrm>
            <a:off x="4907180" y="3186591"/>
            <a:ext cx="447678" cy="0"/>
          </a:xfrm>
          <a:prstGeom prst="straightConnector1">
            <a:avLst/>
          </a:prstGeom>
          <a:solidFill>
            <a:schemeClr val="accent1"/>
          </a:solidFill>
          <a:ln w="12700" cap="flat" cmpd="sng" algn="ctr">
            <a:solidFill>
              <a:srgbClr val="C00000"/>
            </a:solidFill>
            <a:prstDash val="solid"/>
            <a:round/>
            <a:headEnd type="none" w="med" len="med"/>
            <a:tailEnd type="triangle"/>
          </a:ln>
          <a:effectLst/>
        </p:spPr>
      </p:cxnSp>
      <p:cxnSp>
        <p:nvCxnSpPr>
          <p:cNvPr id="28" name="直接箭头连接符 27">
            <a:extLst>
              <a:ext uri="{FF2B5EF4-FFF2-40B4-BE49-F238E27FC236}">
                <a16:creationId xmlns:a16="http://schemas.microsoft.com/office/drawing/2014/main" id="{FA1DD0A3-D5AB-FDD9-A220-A2BE5F5CEA1B}"/>
              </a:ext>
            </a:extLst>
          </p:cNvPr>
          <p:cNvCxnSpPr>
            <a:cxnSpLocks/>
          </p:cNvCxnSpPr>
          <p:nvPr/>
        </p:nvCxnSpPr>
        <p:spPr bwMode="auto">
          <a:xfrm flipH="1" flipV="1">
            <a:off x="5540505" y="3289114"/>
            <a:ext cx="605117" cy="225911"/>
          </a:xfrm>
          <a:prstGeom prst="straightConnector1">
            <a:avLst/>
          </a:prstGeom>
          <a:solidFill>
            <a:schemeClr val="accent1"/>
          </a:solidFill>
          <a:ln w="12700" cap="flat" cmpd="sng" algn="ctr">
            <a:solidFill>
              <a:srgbClr val="C00000"/>
            </a:solidFill>
            <a:prstDash val="solid"/>
            <a:round/>
            <a:headEnd type="none" w="med" len="med"/>
            <a:tailEnd type="triangle"/>
          </a:ln>
          <a:effectLst/>
        </p:spPr>
      </p:cxnSp>
      <p:sp>
        <p:nvSpPr>
          <p:cNvPr id="35" name="箭头: 右 34">
            <a:extLst>
              <a:ext uri="{FF2B5EF4-FFF2-40B4-BE49-F238E27FC236}">
                <a16:creationId xmlns:a16="http://schemas.microsoft.com/office/drawing/2014/main" id="{AFD4F6D9-3F5E-EF67-7FC7-A7F0097220BA}"/>
              </a:ext>
            </a:extLst>
          </p:cNvPr>
          <p:cNvSpPr/>
          <p:nvPr/>
        </p:nvSpPr>
        <p:spPr bwMode="auto">
          <a:xfrm rot="20169171">
            <a:off x="5545019" y="2936607"/>
            <a:ext cx="653058" cy="12322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bodyPr>
          <a:lstStyle/>
          <a:p>
            <a:pPr algn="ctr" defTabSz="685800" fontAlgn="base">
              <a:spcBef>
                <a:spcPct val="0"/>
              </a:spcBef>
              <a:spcAft>
                <a:spcPct val="0"/>
              </a:spcAft>
            </a:pPr>
            <a:endParaRPr lang="zh-CN" altLang="en-US" sz="1350">
              <a:solidFill>
                <a:srgbClr val="000000"/>
              </a:solidFill>
              <a:latin typeface="Arial" pitchFamily="34" charset="0"/>
              <a:ea typeface="宋体" pitchFamily="2" charset="-122"/>
            </a:endParaRPr>
          </a:p>
        </p:txBody>
      </p:sp>
      <p:pic>
        <p:nvPicPr>
          <p:cNvPr id="36" name="图片 35" descr="图标&#10;&#10;描述已自动生成">
            <a:extLst>
              <a:ext uri="{FF2B5EF4-FFF2-40B4-BE49-F238E27FC236}">
                <a16:creationId xmlns:a16="http://schemas.microsoft.com/office/drawing/2014/main" id="{3207E0F5-D815-07A8-462E-CB52CCE118D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900" t="10101" r="5395" b="6950"/>
          <a:stretch/>
        </p:blipFill>
        <p:spPr>
          <a:xfrm>
            <a:off x="7286697" y="2656786"/>
            <a:ext cx="432048" cy="404009"/>
          </a:xfrm>
          <a:prstGeom prst="rect">
            <a:avLst/>
          </a:prstGeom>
        </p:spPr>
      </p:pic>
      <p:sp>
        <p:nvSpPr>
          <p:cNvPr id="38" name="文本框 37">
            <a:extLst>
              <a:ext uri="{FF2B5EF4-FFF2-40B4-BE49-F238E27FC236}">
                <a16:creationId xmlns:a16="http://schemas.microsoft.com/office/drawing/2014/main" id="{B78C40C7-7913-BA58-8597-9342B19A7794}"/>
              </a:ext>
            </a:extLst>
          </p:cNvPr>
          <p:cNvSpPr txBox="1"/>
          <p:nvPr/>
        </p:nvSpPr>
        <p:spPr>
          <a:xfrm>
            <a:off x="6110942" y="2657499"/>
            <a:ext cx="1336697" cy="369332"/>
          </a:xfrm>
          <a:prstGeom prst="rect">
            <a:avLst/>
          </a:prstGeom>
          <a:noFill/>
        </p:spPr>
        <p:txBody>
          <a:bodyPr wrap="square" rtlCol="0">
            <a:spAutoFit/>
          </a:bodyPr>
          <a:lstStyle/>
          <a:p>
            <a:pPr defTabSz="685800" eaLnBrk="0" fontAlgn="base" hangingPunct="0">
              <a:spcBef>
                <a:spcPct val="0"/>
              </a:spcBef>
              <a:spcAft>
                <a:spcPct val="0"/>
              </a:spcAft>
            </a:pP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10111101 =</a:t>
            </a:r>
            <a:endPar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40" name="直接连接符 39">
            <a:extLst>
              <a:ext uri="{FF2B5EF4-FFF2-40B4-BE49-F238E27FC236}">
                <a16:creationId xmlns:a16="http://schemas.microsoft.com/office/drawing/2014/main" id="{61F9A6E5-5B33-7E56-B029-F4121070A432}"/>
              </a:ext>
            </a:extLst>
          </p:cNvPr>
          <p:cNvCxnSpPr>
            <a:cxnSpLocks/>
          </p:cNvCxnSpPr>
          <p:nvPr/>
        </p:nvCxnSpPr>
        <p:spPr bwMode="auto">
          <a:xfrm>
            <a:off x="6145501" y="2743681"/>
            <a:ext cx="232556" cy="239520"/>
          </a:xfrm>
          <a:prstGeom prst="line">
            <a:avLst/>
          </a:prstGeom>
          <a:solidFill>
            <a:schemeClr val="accent1"/>
          </a:solidFill>
          <a:ln w="19050" cap="flat" cmpd="sng" algn="ctr">
            <a:solidFill>
              <a:srgbClr val="C00000"/>
            </a:solidFill>
            <a:prstDash val="solid"/>
            <a:round/>
            <a:headEnd type="none" w="med" len="med"/>
            <a:tailEnd type="none" w="med" len="med"/>
          </a:ln>
          <a:effectLst/>
        </p:spPr>
      </p:cxnSp>
      <p:sp>
        <p:nvSpPr>
          <p:cNvPr id="41" name="文本框 40">
            <a:extLst>
              <a:ext uri="{FF2B5EF4-FFF2-40B4-BE49-F238E27FC236}">
                <a16:creationId xmlns:a16="http://schemas.microsoft.com/office/drawing/2014/main" id="{88BE716A-0C3F-0DA5-3800-D969CAC07981}"/>
              </a:ext>
            </a:extLst>
          </p:cNvPr>
          <p:cNvSpPr txBox="1"/>
          <p:nvPr/>
        </p:nvSpPr>
        <p:spPr>
          <a:xfrm>
            <a:off x="6104013" y="2435040"/>
            <a:ext cx="232307" cy="369332"/>
          </a:xfrm>
          <a:prstGeom prst="rect">
            <a:avLst/>
          </a:prstGeom>
          <a:noFill/>
        </p:spPr>
        <p:txBody>
          <a:bodyPr wrap="square">
            <a:spAutoFit/>
          </a:bodyPr>
          <a:lstStyle/>
          <a:p>
            <a:pPr defTabSz="685800" eaLnBrk="0" fontAlgn="base" hangingPunct="0">
              <a:spcBef>
                <a:spcPct val="0"/>
              </a:spcBef>
              <a:spcAft>
                <a:spcPct val="0"/>
              </a:spcAft>
            </a:pPr>
            <a:r>
              <a:rPr lang="en-US" altLang="zh-CN"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sz="1350" b="1" dirty="0">
              <a:solidFill>
                <a:srgbClr val="C00000"/>
              </a:solidFill>
              <a:latin typeface="Arial" panose="020B0604020202020204" pitchFamily="34" charset="0"/>
              <a:ea typeface="宋体" panose="02010600030101010101" pitchFamily="2" charset="-122"/>
            </a:endParaRPr>
          </a:p>
        </p:txBody>
      </p:sp>
      <p:sp>
        <p:nvSpPr>
          <p:cNvPr id="48" name="文本框 47">
            <a:extLst>
              <a:ext uri="{FF2B5EF4-FFF2-40B4-BE49-F238E27FC236}">
                <a16:creationId xmlns:a16="http://schemas.microsoft.com/office/drawing/2014/main" id="{26CE2754-B59D-2165-A2CC-B2F5054D3291}"/>
              </a:ext>
            </a:extLst>
          </p:cNvPr>
          <p:cNvSpPr txBox="1"/>
          <p:nvPr/>
        </p:nvSpPr>
        <p:spPr>
          <a:xfrm>
            <a:off x="1867284" y="5131109"/>
            <a:ext cx="5729052" cy="369332"/>
          </a:xfrm>
          <a:prstGeom prst="rect">
            <a:avLst/>
          </a:prstGeom>
          <a:noFill/>
        </p:spPr>
        <p:txBody>
          <a:bodyPr wrap="square">
            <a:spAutoFit/>
          </a:bodyPr>
          <a:lstStyle/>
          <a:p>
            <a:pPr marL="807244" indent="-807244" defTabSz="685800" eaLnBrk="0" fontAlgn="base" hangingPunct="0">
              <a:spcBef>
                <a:spcPct val="0"/>
              </a:spcBef>
              <a:spcAft>
                <a:spcPct val="0"/>
              </a:spcAft>
            </a:pPr>
            <a:r>
              <a:rPr lang="en-US" altLang="zh-CN" b="1" dirty="0">
                <a:solidFill>
                  <a:srgbClr val="FF9900"/>
                </a:solidFill>
                <a:latin typeface="微软雅黑" panose="020B0503020204020204" pitchFamily="34" charset="-122"/>
                <a:ea typeface="微软雅黑" panose="020B0503020204020204" pitchFamily="34" charset="-122"/>
              </a:rPr>
              <a:t>The one-time pad </a:t>
            </a:r>
            <a:r>
              <a:rPr lang="en-US" altLang="zh-CN" b="1" dirty="0">
                <a:solidFill>
                  <a:srgbClr val="C00000"/>
                </a:solidFill>
                <a:latin typeface="微软雅黑" panose="020B0503020204020204" pitchFamily="34" charset="-122"/>
                <a:ea typeface="微软雅黑" panose="020B0503020204020204" pitchFamily="34" charset="-122"/>
              </a:rPr>
              <a:t>cannot guarantee integrity</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4114B8AC-0DB3-6213-6EBA-53313AF78431}"/>
              </a:ext>
            </a:extLst>
          </p:cNvPr>
          <p:cNvSpPr txBox="1"/>
          <p:nvPr/>
        </p:nvSpPr>
        <p:spPr>
          <a:xfrm>
            <a:off x="2991538" y="1820656"/>
            <a:ext cx="2260215" cy="923330"/>
          </a:xfrm>
          <a:prstGeom prst="rect">
            <a:avLst/>
          </a:prstGeom>
          <a:noFill/>
        </p:spPr>
        <p:txBody>
          <a:bodyPr wrap="square">
            <a:spAutoFit/>
          </a:bodyPr>
          <a:lstStyle/>
          <a:p>
            <a:pPr marL="807244" indent="-807244" defTabSz="685800" eaLnBrk="0" fontAlgn="base" hangingPunct="0">
              <a:spcBef>
                <a:spcPct val="0"/>
              </a:spcBef>
              <a:spcAft>
                <a:spcPct val="0"/>
              </a:spcAft>
            </a:pPr>
            <a:r>
              <a:rPr lang="en-US" altLang="zh-CN" dirty="0">
                <a:solidFill>
                  <a:srgbClr val="FF0000"/>
                </a:solidFill>
                <a:latin typeface="微软雅黑" panose="020B0503020204020204" pitchFamily="34" charset="-122"/>
                <a:ea typeface="微软雅黑" panose="020B0503020204020204" pitchFamily="34" charset="-122"/>
              </a:rPr>
              <a:t>bit-flipping attack</a:t>
            </a:r>
            <a:endParaRPr lang="zh-CN" altLang="en-US" dirty="0">
              <a:solidFill>
                <a:srgbClr val="FF0000"/>
              </a:solidFill>
              <a:latin typeface="微软雅黑" panose="020B0503020204020204" pitchFamily="34" charset="-122"/>
              <a:ea typeface="微软雅黑" panose="020B0503020204020204" pitchFamily="34" charset="-122"/>
            </a:endParaRPr>
          </a:p>
        </p:txBody>
      </p:sp>
      <p:cxnSp>
        <p:nvCxnSpPr>
          <p:cNvPr id="34" name="直接箭头连接符 33">
            <a:extLst>
              <a:ext uri="{FF2B5EF4-FFF2-40B4-BE49-F238E27FC236}">
                <a16:creationId xmlns:a16="http://schemas.microsoft.com/office/drawing/2014/main" id="{4DFE9EA3-5277-362E-B903-012B5AB8CE78}"/>
              </a:ext>
            </a:extLst>
          </p:cNvPr>
          <p:cNvCxnSpPr>
            <a:cxnSpLocks/>
          </p:cNvCxnSpPr>
          <p:nvPr/>
        </p:nvCxnSpPr>
        <p:spPr bwMode="auto">
          <a:xfrm>
            <a:off x="4060472" y="2275273"/>
            <a:ext cx="0" cy="572845"/>
          </a:xfrm>
          <a:prstGeom prst="straightConnector1">
            <a:avLst/>
          </a:prstGeom>
          <a:solidFill>
            <a:schemeClr val="accent1"/>
          </a:solidFill>
          <a:ln w="12700" cap="flat" cmpd="sng" algn="ctr">
            <a:solidFill>
              <a:srgbClr val="C00000"/>
            </a:solidFill>
            <a:prstDash val="solid"/>
            <a:round/>
            <a:headEnd type="none" w="med" len="med"/>
            <a:tailEnd type="triangle"/>
          </a:ln>
          <a:effectLst/>
        </p:spPr>
      </p:cxnSp>
      <p:sp>
        <p:nvSpPr>
          <p:cNvPr id="4" name="Title 1">
            <a:extLst>
              <a:ext uri="{FF2B5EF4-FFF2-40B4-BE49-F238E27FC236}">
                <a16:creationId xmlns:a16="http://schemas.microsoft.com/office/drawing/2014/main" id="{ED1E5F12-EC07-7F75-3C86-D49C762670AB}"/>
              </a:ext>
            </a:extLst>
          </p:cNvPr>
          <p:cNvSpPr txBox="1">
            <a:spLocks/>
          </p:cNvSpPr>
          <p:nvPr/>
        </p:nvSpPr>
        <p:spPr>
          <a:xfrm>
            <a:off x="457200" y="152400"/>
            <a:ext cx="8229600" cy="1143000"/>
          </a:xfrm>
          <a:prstGeom prst="rect">
            <a:avLst/>
          </a:prstGeom>
        </p:spPr>
        <p:txBody>
          <a:bodyPr vert="horz" lIns="0" tIns="45720" rIns="0" bIns="45720" rtlCol="0" anchor="ctr">
            <a:normAutofit/>
          </a:bodyPr>
          <a:lstStyle>
            <a:lvl1pPr algn="ctr" defTabSz="457200" rtl="0" eaLnBrk="1" latinLnBrk="0" hangingPunct="1">
              <a:spcBef>
                <a:spcPct val="0"/>
              </a:spcBef>
              <a:buNone/>
              <a:defRPr sz="4400" b="0" i="0" kern="1200" spc="-50" normalizeH="0">
                <a:solidFill>
                  <a:schemeClr val="tx2"/>
                </a:solidFill>
                <a:latin typeface="+mj-lt"/>
                <a:ea typeface="+mj-ea"/>
                <a:cs typeface="Cambria"/>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50" normalizeH="0" baseline="0" noProof="0" dirty="0">
                <a:ln>
                  <a:noFill/>
                </a:ln>
                <a:solidFill>
                  <a:srgbClr val="990000"/>
                </a:solidFill>
                <a:effectLst/>
                <a:uLnTx/>
                <a:uFillTx/>
                <a:latin typeface="Calibri"/>
                <a:ea typeface="+mj-ea"/>
              </a:rPr>
              <a:t>The One Time Pad</a:t>
            </a:r>
            <a:r>
              <a:rPr lang="en-US" dirty="0">
                <a:solidFill>
                  <a:srgbClr val="990000"/>
                </a:solidFill>
                <a:latin typeface="Calibri"/>
              </a:rPr>
              <a:t>:</a:t>
            </a:r>
            <a:r>
              <a:rPr lang="zh-CN" altLang="en-US" dirty="0">
                <a:solidFill>
                  <a:srgbClr val="990000"/>
                </a:solidFill>
                <a:latin typeface="Calibri"/>
              </a:rPr>
              <a:t> </a:t>
            </a:r>
            <a:r>
              <a:rPr lang="en-US" altLang="zh-CN" dirty="0">
                <a:solidFill>
                  <a:srgbClr val="990000"/>
                </a:solidFill>
                <a:latin typeface="Calibri"/>
              </a:rPr>
              <a:t>integrity</a:t>
            </a:r>
            <a:endParaRPr kumimoji="0" lang="en-US" sz="4400" b="0" i="0" u="none" strike="noStrike" kern="1200" cap="none" spc="-50" normalizeH="0" baseline="0" noProof="0" dirty="0">
              <a:ln>
                <a:noFill/>
              </a:ln>
              <a:solidFill>
                <a:srgbClr val="990000"/>
              </a:solidFill>
              <a:effectLst/>
              <a:uLnTx/>
              <a:uFillTx/>
              <a:latin typeface="Calibri"/>
              <a:ea typeface="+mj-ea"/>
            </a:endParaRPr>
          </a:p>
        </p:txBody>
      </p:sp>
    </p:spTree>
    <p:extLst>
      <p:ext uri="{BB962C8B-B14F-4D97-AF65-F5344CB8AC3E}">
        <p14:creationId xmlns:p14="http://schemas.microsoft.com/office/powerpoint/2010/main" val="13862036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7"/>
                                        </p:tgtEl>
                                        <p:attrNameLst>
                                          <p:attrName>style.visibility</p:attrName>
                                        </p:attrNameLst>
                                      </p:cBhvr>
                                      <p:to>
                                        <p:strVal val="visible"/>
                                      </p:to>
                                    </p:set>
                                    <p:animEffect transition="in" filter="randombar(horizontal)">
                                      <p:cBhvr>
                                        <p:cTn id="16" dur="500"/>
                                        <p:tgtEl>
                                          <p:spTgt spid="67"/>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70"/>
                                        </p:tgtEl>
                                        <p:attrNameLst>
                                          <p:attrName>style.visibility</p:attrName>
                                        </p:attrNameLst>
                                      </p:cBhvr>
                                      <p:to>
                                        <p:strVal val="visible"/>
                                      </p:to>
                                    </p:set>
                                    <p:animEffect transition="in" filter="randombar(horizontal)">
                                      <p:cBhvr>
                                        <p:cTn id="21" dur="500"/>
                                        <p:tgtEl>
                                          <p:spTgt spid="70"/>
                                        </p:tgtEl>
                                      </p:cBhvr>
                                    </p:animEffect>
                                  </p:childTnLst>
                                </p:cTn>
                              </p:par>
                              <p:par>
                                <p:cTn id="22" presetID="14" presetClass="entr" presetSubtype="10" fill="hold" nodeType="withEffect">
                                  <p:stCondLst>
                                    <p:cond delay="0"/>
                                  </p:stCondLst>
                                  <p:childTnLst>
                                    <p:set>
                                      <p:cBhvr>
                                        <p:cTn id="23" dur="1" fill="hold">
                                          <p:stCondLst>
                                            <p:cond delay="0"/>
                                          </p:stCondLst>
                                        </p:cTn>
                                        <p:tgtEl>
                                          <p:spTgt spid="72"/>
                                        </p:tgtEl>
                                        <p:attrNameLst>
                                          <p:attrName>style.visibility</p:attrName>
                                        </p:attrNameLst>
                                      </p:cBhvr>
                                      <p:to>
                                        <p:strVal val="visible"/>
                                      </p:to>
                                    </p:set>
                                    <p:animEffect transition="in" filter="randombar(horizontal)">
                                      <p:cBhvr>
                                        <p:cTn id="24" dur="500"/>
                                        <p:tgtEl>
                                          <p:spTgt spid="72"/>
                                        </p:tgtEl>
                                      </p:cBhvr>
                                    </p:animEffect>
                                  </p:childTnLst>
                                </p:cTn>
                              </p:par>
                              <p:par>
                                <p:cTn id="25" presetID="14" presetClass="entr" presetSubtype="10" fill="hold" nodeType="with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randombar(horizontal)">
                                      <p:cBhvr>
                                        <p:cTn id="27" dur="500"/>
                                        <p:tgtEl>
                                          <p:spTgt spid="6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8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93"/>
                                        </p:tgtEl>
                                        <p:attrNameLst>
                                          <p:attrName>style.visibility</p:attrName>
                                        </p:attrNameLst>
                                      </p:cBhvr>
                                      <p:to>
                                        <p:strVal val="visible"/>
                                      </p:to>
                                    </p:set>
                                    <p:animEffect transition="in" filter="randombar(horizontal)">
                                      <p:cBhvr>
                                        <p:cTn id="38" dur="500"/>
                                        <p:tgtEl>
                                          <p:spTgt spid="93"/>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94"/>
                                        </p:tgtEl>
                                        <p:attrNameLst>
                                          <p:attrName>style.visibility</p:attrName>
                                        </p:attrNameLst>
                                      </p:cBhvr>
                                      <p:to>
                                        <p:strVal val="visible"/>
                                      </p:to>
                                    </p:set>
                                    <p:animEffect transition="in" filter="randombar(horizontal)">
                                      <p:cBhvr>
                                        <p:cTn id="41" dur="500"/>
                                        <p:tgtEl>
                                          <p:spTgt spid="94"/>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randombar(horizontal)">
                                      <p:cBhvr>
                                        <p:cTn id="46" dur="500"/>
                                        <p:tgtEl>
                                          <p:spTgt spid="28"/>
                                        </p:tgtEl>
                                      </p:cBhvr>
                                    </p:animEffect>
                                  </p:childTnLst>
                                </p:cTn>
                              </p:par>
                              <p:par>
                                <p:cTn id="47" presetID="14" presetClass="entr" presetSubtype="1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randombar(horizontal)">
                                      <p:cBhvr>
                                        <p:cTn id="49" dur="500"/>
                                        <p:tgtEl>
                                          <p:spTgt spid="27"/>
                                        </p:tgtEl>
                                      </p:cBhvr>
                                    </p:animEffect>
                                  </p:childTnLst>
                                </p:cTn>
                              </p:par>
                              <p:par>
                                <p:cTn id="50" presetID="14" presetClass="entr" presetSubtype="10" fill="hold"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randombar(horizontal)">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randombar(horizontal)">
                                      <p:cBhvr>
                                        <p:cTn id="57" dur="500"/>
                                        <p:tgtEl>
                                          <p:spTgt spid="35"/>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randombar(horizontal)">
                                      <p:cBhvr>
                                        <p:cTn id="60" dur="500"/>
                                        <p:tgtEl>
                                          <p:spTgt spid="38"/>
                                        </p:tgtEl>
                                      </p:cBhvr>
                                    </p:animEffect>
                                  </p:childTnLst>
                                </p:cTn>
                              </p:par>
                              <p:par>
                                <p:cTn id="61" presetID="14" presetClass="entr" presetSubtype="10" fill="hold"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randombar(horizontal)">
                                      <p:cBhvr>
                                        <p:cTn id="63" dur="500"/>
                                        <p:tgtEl>
                                          <p:spTgt spid="36"/>
                                        </p:tgtEl>
                                      </p:cBhvr>
                                    </p:animEffec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nodeType="clickEffect">
                                  <p:stCondLst>
                                    <p:cond delay="0"/>
                                  </p:stCondLst>
                                  <p:childTnLst>
                                    <p:set>
                                      <p:cBhvr>
                                        <p:cTn id="67" dur="1" fill="hold">
                                          <p:stCondLst>
                                            <p:cond delay="0"/>
                                          </p:stCondLst>
                                        </p:cTn>
                                        <p:tgtEl>
                                          <p:spTgt spid="86"/>
                                        </p:tgtEl>
                                        <p:attrNameLst>
                                          <p:attrName>style.visibility</p:attrName>
                                        </p:attrNameLst>
                                      </p:cBhvr>
                                      <p:to>
                                        <p:strVal val="visible"/>
                                      </p:to>
                                    </p:set>
                                    <p:animEffect transition="in" filter="randombar(horizontal)">
                                      <p:cBhvr>
                                        <p:cTn id="68" dur="500"/>
                                        <p:tgtEl>
                                          <p:spTgt spid="86"/>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6"/>
                                        </p:tgtEl>
                                        <p:attrNameLst>
                                          <p:attrName>style.visibility</p:attrName>
                                        </p:attrNameLst>
                                      </p:cBhvr>
                                      <p:to>
                                        <p:strVal val="visible"/>
                                      </p:to>
                                    </p:set>
                                    <p:anim calcmode="lin" valueType="num">
                                      <p:cBhvr additive="base">
                                        <p:cTn id="73" dur="500" fill="hold"/>
                                        <p:tgtEl>
                                          <p:spTgt spid="26"/>
                                        </p:tgtEl>
                                        <p:attrNameLst>
                                          <p:attrName>ppt_x</p:attrName>
                                        </p:attrNameLst>
                                      </p:cBhvr>
                                      <p:tavLst>
                                        <p:tav tm="0">
                                          <p:val>
                                            <p:strVal val="#ppt_x"/>
                                          </p:val>
                                        </p:tav>
                                        <p:tav tm="100000">
                                          <p:val>
                                            <p:strVal val="#ppt_x"/>
                                          </p:val>
                                        </p:tav>
                                      </p:tavLst>
                                    </p:anim>
                                    <p:anim calcmode="lin" valueType="num">
                                      <p:cBhvr additive="base">
                                        <p:cTn id="74" dur="500" fill="hold"/>
                                        <p:tgtEl>
                                          <p:spTgt spid="26"/>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90"/>
                                        </p:tgtEl>
                                        <p:attrNameLst>
                                          <p:attrName>style.visibility</p:attrName>
                                        </p:attrNameLst>
                                      </p:cBhvr>
                                      <p:to>
                                        <p:strVal val="visible"/>
                                      </p:to>
                                    </p:set>
                                    <p:anim calcmode="lin" valueType="num">
                                      <p:cBhvr additive="base">
                                        <p:cTn id="77" dur="500" fill="hold"/>
                                        <p:tgtEl>
                                          <p:spTgt spid="90"/>
                                        </p:tgtEl>
                                        <p:attrNameLst>
                                          <p:attrName>ppt_x</p:attrName>
                                        </p:attrNameLst>
                                      </p:cBhvr>
                                      <p:tavLst>
                                        <p:tav tm="0">
                                          <p:val>
                                            <p:strVal val="#ppt_x"/>
                                          </p:val>
                                        </p:tav>
                                        <p:tav tm="100000">
                                          <p:val>
                                            <p:strVal val="#ppt_x"/>
                                          </p:val>
                                        </p:tav>
                                      </p:tavLst>
                                    </p:anim>
                                    <p:anim calcmode="lin" valueType="num">
                                      <p:cBhvr additive="base">
                                        <p:cTn id="78"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4" presetClass="entr" presetSubtype="10" fill="hold" nodeType="click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randombar(horizontal)">
                                      <p:cBhvr>
                                        <p:cTn id="83" dur="500"/>
                                        <p:tgtEl>
                                          <p:spTgt spid="34"/>
                                        </p:tgtEl>
                                      </p:cBhvr>
                                    </p:animEffect>
                                  </p:childTnLst>
                                </p:cTn>
                              </p:par>
                              <p:par>
                                <p:cTn id="84" presetID="14" presetClass="entr" presetSubtype="10" fill="hold" grpId="0" nodeType="with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randombar(horizontal)">
                                      <p:cBhvr>
                                        <p:cTn id="86" dur="500"/>
                                        <p:tgtEl>
                                          <p:spTgt spid="33"/>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0"/>
                                        </p:tgtEl>
                                        <p:attrNameLst>
                                          <p:attrName>style.visibility</p:attrName>
                                        </p:attrNameLst>
                                      </p:cBhvr>
                                      <p:to>
                                        <p:strVal val="visible"/>
                                      </p:to>
                                    </p:set>
                                    <p:anim calcmode="lin" valueType="num">
                                      <p:cBhvr additive="base">
                                        <p:cTn id="91" dur="500" fill="hold"/>
                                        <p:tgtEl>
                                          <p:spTgt spid="40"/>
                                        </p:tgtEl>
                                        <p:attrNameLst>
                                          <p:attrName>ppt_x</p:attrName>
                                        </p:attrNameLst>
                                      </p:cBhvr>
                                      <p:tavLst>
                                        <p:tav tm="0">
                                          <p:val>
                                            <p:strVal val="#ppt_x"/>
                                          </p:val>
                                        </p:tav>
                                        <p:tav tm="100000">
                                          <p:val>
                                            <p:strVal val="#ppt_x"/>
                                          </p:val>
                                        </p:tav>
                                      </p:tavLst>
                                    </p:anim>
                                    <p:anim calcmode="lin" valueType="num">
                                      <p:cBhvr additive="base">
                                        <p:cTn id="92" dur="500" fill="hold"/>
                                        <p:tgtEl>
                                          <p:spTgt spid="40"/>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41"/>
                                        </p:tgtEl>
                                        <p:attrNameLst>
                                          <p:attrName>style.visibility</p:attrName>
                                        </p:attrNameLst>
                                      </p:cBhvr>
                                      <p:to>
                                        <p:strVal val="visible"/>
                                      </p:to>
                                    </p:set>
                                    <p:anim calcmode="lin" valueType="num">
                                      <p:cBhvr additive="base">
                                        <p:cTn id="95" dur="500" fill="hold"/>
                                        <p:tgtEl>
                                          <p:spTgt spid="41"/>
                                        </p:tgtEl>
                                        <p:attrNameLst>
                                          <p:attrName>ppt_x</p:attrName>
                                        </p:attrNameLst>
                                      </p:cBhvr>
                                      <p:tavLst>
                                        <p:tav tm="0">
                                          <p:val>
                                            <p:strVal val="#ppt_x"/>
                                          </p:val>
                                        </p:tav>
                                        <p:tav tm="100000">
                                          <p:val>
                                            <p:strVal val="#ppt_x"/>
                                          </p:val>
                                        </p:tav>
                                      </p:tavLst>
                                    </p:anim>
                                    <p:anim calcmode="lin" valueType="num">
                                      <p:cBhvr additive="base">
                                        <p:cTn id="9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grpId="0" nodeType="clickEffect">
                                  <p:stCondLst>
                                    <p:cond delay="0"/>
                                  </p:stCondLst>
                                  <p:childTnLst>
                                    <p:set>
                                      <p:cBhvr>
                                        <p:cTn id="100" dur="1" fill="hold">
                                          <p:stCondLst>
                                            <p:cond delay="0"/>
                                          </p:stCondLst>
                                        </p:cTn>
                                        <p:tgtEl>
                                          <p:spTgt spid="48"/>
                                        </p:tgtEl>
                                        <p:attrNameLst>
                                          <p:attrName>style.visibility</p:attrName>
                                        </p:attrNameLst>
                                      </p:cBhvr>
                                      <p:to>
                                        <p:strVal val="visible"/>
                                      </p:to>
                                    </p:set>
                                    <p:animEffect transition="in" filter="fade">
                                      <p:cBhvr>
                                        <p:cTn id="101" dur="1000"/>
                                        <p:tgtEl>
                                          <p:spTgt spid="48"/>
                                        </p:tgtEl>
                                      </p:cBhvr>
                                    </p:animEffect>
                                    <p:anim calcmode="lin" valueType="num">
                                      <p:cBhvr>
                                        <p:cTn id="102" dur="1000" fill="hold"/>
                                        <p:tgtEl>
                                          <p:spTgt spid="48"/>
                                        </p:tgtEl>
                                        <p:attrNameLst>
                                          <p:attrName>ppt_x</p:attrName>
                                        </p:attrNameLst>
                                      </p:cBhvr>
                                      <p:tavLst>
                                        <p:tav tm="0">
                                          <p:val>
                                            <p:strVal val="#ppt_x"/>
                                          </p:val>
                                        </p:tav>
                                        <p:tav tm="100000">
                                          <p:val>
                                            <p:strVal val="#ppt_x"/>
                                          </p:val>
                                        </p:tav>
                                      </p:tavLst>
                                    </p:anim>
                                    <p:anim calcmode="lin" valueType="num">
                                      <p:cBhvr>
                                        <p:cTn id="103"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7" grpId="0"/>
      <p:bldP spid="24" grpId="0" animBg="1"/>
      <p:bldP spid="84" grpId="0"/>
      <p:bldP spid="90" grpId="0"/>
      <p:bldP spid="94" grpId="0"/>
      <p:bldP spid="35" grpId="0" animBg="1"/>
      <p:bldP spid="38" grpId="0"/>
      <p:bldP spid="41" grpId="0"/>
      <p:bldP spid="48" grpId="0"/>
      <p:bldP spid="3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1E5D93A4-1A20-50F1-FB6F-26DBA3C8C436}"/>
              </a:ext>
            </a:extLst>
          </p:cNvPr>
          <p:cNvGrpSpPr/>
          <p:nvPr/>
        </p:nvGrpSpPr>
        <p:grpSpPr>
          <a:xfrm>
            <a:off x="413539" y="2533864"/>
            <a:ext cx="969401" cy="1674844"/>
            <a:chOff x="1415480" y="1104865"/>
            <a:chExt cx="1292535" cy="2233124"/>
          </a:xfrm>
        </p:grpSpPr>
        <p:pic>
          <p:nvPicPr>
            <p:cNvPr id="37" name="图片 36" descr="图标&#10;&#10;描述已自动生成">
              <a:extLst>
                <a:ext uri="{FF2B5EF4-FFF2-40B4-BE49-F238E27FC236}">
                  <a16:creationId xmlns:a16="http://schemas.microsoft.com/office/drawing/2014/main" id="{CF0477F0-3A99-42BC-1D1B-83F33CA54AEC}"/>
                </a:ext>
              </a:extLst>
            </p:cNvPr>
            <p:cNvPicPr>
              <a:picLocks noChangeAspect="1"/>
            </p:cNvPicPr>
            <p:nvPr/>
          </p:nvPicPr>
          <p:blipFill rotWithShape="1">
            <a:blip r:embed="rId3">
              <a:extLst>
                <a:ext uri="{28A0092B-C50C-407E-A947-70E740481C1C}">
                  <a14:useLocalDpi xmlns:a14="http://schemas.microsoft.com/office/drawing/2010/main" val="0"/>
                </a:ext>
              </a:extLst>
            </a:blip>
            <a:srcRect l="18191" t="7176" r="18985" b="13829"/>
            <a:stretch/>
          </p:blipFill>
          <p:spPr>
            <a:xfrm>
              <a:off x="1415480" y="1104865"/>
              <a:ext cx="1292535" cy="1753174"/>
            </a:xfrm>
            <a:prstGeom prst="rect">
              <a:avLst/>
            </a:prstGeom>
          </p:spPr>
        </p:pic>
        <p:sp>
          <p:nvSpPr>
            <p:cNvPr id="49" name="文本框 48">
              <a:extLst>
                <a:ext uri="{FF2B5EF4-FFF2-40B4-BE49-F238E27FC236}">
                  <a16:creationId xmlns:a16="http://schemas.microsoft.com/office/drawing/2014/main" id="{16F61A82-3184-0022-6EB8-D067A8CC5FFA}"/>
                </a:ext>
              </a:extLst>
            </p:cNvPr>
            <p:cNvSpPr txBox="1"/>
            <p:nvPr/>
          </p:nvSpPr>
          <p:spPr>
            <a:xfrm>
              <a:off x="1794621" y="2937880"/>
              <a:ext cx="759759" cy="400109"/>
            </a:xfrm>
            <a:prstGeom prst="rect">
              <a:avLst/>
            </a:prstGeom>
            <a:noFill/>
          </p:spPr>
          <p:txBody>
            <a:bodyPr wrap="square" rtlCol="0">
              <a:spAutoFit/>
            </a:bodyPr>
            <a:lstStyle/>
            <a:p>
              <a:pPr defTabSz="685800"/>
              <a:r>
                <a:rPr lang="zh-CN" altLang="en-US" sz="1350" dirty="0">
                  <a:solidFill>
                    <a:prstClr val="black"/>
                  </a:solidFill>
                  <a:latin typeface="微软雅黑" panose="020B0503020204020204" pitchFamily="34" charset="-122"/>
                  <a:ea typeface="微软雅黑" panose="020B0503020204020204" pitchFamily="34" charset="-122"/>
                </a:rPr>
                <a:t>用户</a:t>
              </a:r>
            </a:p>
          </p:txBody>
        </p:sp>
      </p:grpSp>
      <p:grpSp>
        <p:nvGrpSpPr>
          <p:cNvPr id="3" name="组合 2">
            <a:extLst>
              <a:ext uri="{FF2B5EF4-FFF2-40B4-BE49-F238E27FC236}">
                <a16:creationId xmlns:a16="http://schemas.microsoft.com/office/drawing/2014/main" id="{7F90D93B-7A7D-4B35-8D02-C3A222E044ED}"/>
              </a:ext>
            </a:extLst>
          </p:cNvPr>
          <p:cNvGrpSpPr/>
          <p:nvPr/>
        </p:nvGrpSpPr>
        <p:grpSpPr>
          <a:xfrm>
            <a:off x="7629523" y="2554251"/>
            <a:ext cx="1046933" cy="1844549"/>
            <a:chOff x="8910478" y="1230767"/>
            <a:chExt cx="1395911" cy="2459399"/>
          </a:xfrm>
        </p:grpSpPr>
        <p:pic>
          <p:nvPicPr>
            <p:cNvPr id="39" name="图片 38" descr="图片包含 图标&#10;&#10;描述已自动生成">
              <a:extLst>
                <a:ext uri="{FF2B5EF4-FFF2-40B4-BE49-F238E27FC236}">
                  <a16:creationId xmlns:a16="http://schemas.microsoft.com/office/drawing/2014/main" id="{11581623-C6E7-3925-8F6E-C18C46D0CF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0478" y="1230767"/>
              <a:ext cx="1395911" cy="1720704"/>
            </a:xfrm>
            <a:prstGeom prst="rect">
              <a:avLst/>
            </a:prstGeom>
          </p:spPr>
        </p:pic>
        <p:sp>
          <p:nvSpPr>
            <p:cNvPr id="50" name="文本框 49">
              <a:extLst>
                <a:ext uri="{FF2B5EF4-FFF2-40B4-BE49-F238E27FC236}">
                  <a16:creationId xmlns:a16="http://schemas.microsoft.com/office/drawing/2014/main" id="{4AB3C68B-D1E2-61CA-15FD-8BFC07AB95D9}"/>
                </a:ext>
              </a:extLst>
            </p:cNvPr>
            <p:cNvSpPr txBox="1"/>
            <p:nvPr/>
          </p:nvSpPr>
          <p:spPr>
            <a:xfrm>
              <a:off x="8910478" y="3013058"/>
              <a:ext cx="1366011" cy="677108"/>
            </a:xfrm>
            <a:prstGeom prst="rect">
              <a:avLst/>
            </a:prstGeom>
            <a:noFill/>
          </p:spPr>
          <p:txBody>
            <a:bodyPr wrap="square" rtlCol="0">
              <a:spAutoFit/>
            </a:bodyPr>
            <a:lstStyle/>
            <a:p>
              <a:pPr defTabSz="685800"/>
              <a:r>
                <a:rPr lang="zh-CN" altLang="en-US" sz="1350" dirty="0">
                  <a:solidFill>
                    <a:prstClr val="black"/>
                  </a:solidFill>
                  <a:latin typeface="微软雅黑" panose="020B0503020204020204" pitchFamily="34" charset="-122"/>
                  <a:ea typeface="微软雅黑" panose="020B0503020204020204" pitchFamily="34" charset="-122"/>
                </a:rPr>
                <a:t>网站服务器</a:t>
              </a:r>
            </a:p>
          </p:txBody>
        </p:sp>
      </p:grpSp>
      <p:pic>
        <p:nvPicPr>
          <p:cNvPr id="5" name="图片 4" descr="图标&#10;&#10;描述已自动生成">
            <a:extLst>
              <a:ext uri="{FF2B5EF4-FFF2-40B4-BE49-F238E27FC236}">
                <a16:creationId xmlns:a16="http://schemas.microsoft.com/office/drawing/2014/main" id="{B41D16A6-73EA-515C-1A9A-38D280241A0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900" t="10101" r="5395" b="6950"/>
          <a:stretch/>
        </p:blipFill>
        <p:spPr>
          <a:xfrm>
            <a:off x="1439652" y="2656786"/>
            <a:ext cx="432048" cy="404009"/>
          </a:xfrm>
          <a:prstGeom prst="rect">
            <a:avLst/>
          </a:prstGeom>
        </p:spPr>
      </p:pic>
      <p:sp>
        <p:nvSpPr>
          <p:cNvPr id="6" name="文本框 5">
            <a:extLst>
              <a:ext uri="{FF2B5EF4-FFF2-40B4-BE49-F238E27FC236}">
                <a16:creationId xmlns:a16="http://schemas.microsoft.com/office/drawing/2014/main" id="{4C917271-E417-1765-42A3-BF0B4F443627}"/>
              </a:ext>
            </a:extLst>
          </p:cNvPr>
          <p:cNvSpPr txBox="1"/>
          <p:nvPr/>
        </p:nvSpPr>
        <p:spPr>
          <a:xfrm>
            <a:off x="1854166" y="2679751"/>
            <a:ext cx="1196640" cy="369332"/>
          </a:xfrm>
          <a:prstGeom prst="rect">
            <a:avLst/>
          </a:prstGeom>
          <a:noFill/>
        </p:spPr>
        <p:txBody>
          <a:bodyPr wrap="square" rtlCol="0">
            <a:spAutoFit/>
          </a:bodyPr>
          <a:lstStyle/>
          <a:p>
            <a:pPr defTabSz="685800" eaLnBrk="0" fontAlgn="base" hangingPunct="0">
              <a:spcBef>
                <a:spcPct val="0"/>
              </a:spcBef>
              <a:spcAft>
                <a:spcPct val="0"/>
              </a:spcAft>
            </a:pP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m</a:t>
            </a:r>
            <a:endParaRPr lang="zh-CN" altLang="en-US"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1" name="图片 10" descr="形状, 图标&#10;&#10;描述已自动生成">
            <a:extLst>
              <a:ext uri="{FF2B5EF4-FFF2-40B4-BE49-F238E27FC236}">
                <a16:creationId xmlns:a16="http://schemas.microsoft.com/office/drawing/2014/main" id="{7E3135BB-031C-5250-5BCF-E22A50B5AC05}"/>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9929" r="19760"/>
          <a:stretch/>
        </p:blipFill>
        <p:spPr>
          <a:xfrm>
            <a:off x="1498495" y="3275437"/>
            <a:ext cx="373205" cy="618803"/>
          </a:xfrm>
          <a:prstGeom prst="rect">
            <a:avLst/>
          </a:prstGeom>
        </p:spPr>
      </p:pic>
      <p:sp>
        <p:nvSpPr>
          <p:cNvPr id="67" name="文本框 66">
            <a:extLst>
              <a:ext uri="{FF2B5EF4-FFF2-40B4-BE49-F238E27FC236}">
                <a16:creationId xmlns:a16="http://schemas.microsoft.com/office/drawing/2014/main" id="{6A8C7BC2-0058-38E9-41D6-8C4DA220A6F4}"/>
              </a:ext>
            </a:extLst>
          </p:cNvPr>
          <p:cNvSpPr txBox="1"/>
          <p:nvPr/>
        </p:nvSpPr>
        <p:spPr>
          <a:xfrm>
            <a:off x="1896558" y="3315780"/>
            <a:ext cx="1196640" cy="369332"/>
          </a:xfrm>
          <a:prstGeom prst="rect">
            <a:avLst/>
          </a:prstGeom>
          <a:noFill/>
        </p:spPr>
        <p:txBody>
          <a:bodyPr wrap="square" rtlCol="0">
            <a:spAutoFit/>
          </a:bodyPr>
          <a:lstStyle/>
          <a:p>
            <a:pPr defTabSz="685800" eaLnBrk="0" fontAlgn="base" hangingPunct="0">
              <a:spcBef>
                <a:spcPct val="0"/>
              </a:spcBef>
              <a:spcAft>
                <a:spcPct val="0"/>
              </a:spcAft>
            </a:pP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i="1" dirty="0">
                <a:solidFill>
                  <a:srgbClr val="FF9900"/>
                </a:solidFill>
                <a:latin typeface="Times New Roman" panose="02020603050405020304" pitchFamily="18" charset="0"/>
                <a:ea typeface="宋体" panose="02010600030101010101" pitchFamily="2" charset="-122"/>
                <a:cs typeface="Times New Roman" panose="02020603050405020304" pitchFamily="18" charset="0"/>
              </a:rPr>
              <a:t>k</a:t>
            </a:r>
            <a:endParaRPr lang="zh-CN" altLang="en-US" i="1" dirty="0">
              <a:solidFill>
                <a:srgbClr val="FF99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8" name="Picture 6" descr="latex-image-1.pdf">
            <a:extLst>
              <a:ext uri="{FF2B5EF4-FFF2-40B4-BE49-F238E27FC236}">
                <a16:creationId xmlns:a16="http://schemas.microsoft.com/office/drawing/2014/main" id="{9B0B7F5C-C3CF-6B2B-54D2-DA7CF9A175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39848" y="3014860"/>
            <a:ext cx="346364" cy="354236"/>
          </a:xfrm>
          <a:prstGeom prst="rect">
            <a:avLst/>
          </a:prstGeom>
        </p:spPr>
      </p:pic>
      <p:cxnSp>
        <p:nvCxnSpPr>
          <p:cNvPr id="70" name="直接箭头连接符 69">
            <a:extLst>
              <a:ext uri="{FF2B5EF4-FFF2-40B4-BE49-F238E27FC236}">
                <a16:creationId xmlns:a16="http://schemas.microsoft.com/office/drawing/2014/main" id="{0B648E78-783B-F5F0-373E-6CB844F74131}"/>
              </a:ext>
            </a:extLst>
          </p:cNvPr>
          <p:cNvCxnSpPr>
            <a:cxnSpLocks/>
          </p:cNvCxnSpPr>
          <p:nvPr/>
        </p:nvCxnSpPr>
        <p:spPr bwMode="auto">
          <a:xfrm>
            <a:off x="2364277" y="3000933"/>
            <a:ext cx="621323" cy="152400"/>
          </a:xfrm>
          <a:prstGeom prst="straightConnector1">
            <a:avLst/>
          </a:prstGeom>
          <a:solidFill>
            <a:schemeClr val="accent1"/>
          </a:solidFill>
          <a:ln w="12700" cap="flat" cmpd="sng" algn="ctr">
            <a:solidFill>
              <a:srgbClr val="C00000"/>
            </a:solidFill>
            <a:prstDash val="solid"/>
            <a:round/>
            <a:headEnd type="none" w="med" len="med"/>
            <a:tailEnd type="triangle"/>
          </a:ln>
          <a:effectLst/>
        </p:spPr>
      </p:cxnSp>
      <p:cxnSp>
        <p:nvCxnSpPr>
          <p:cNvPr id="72" name="直接箭头连接符 71">
            <a:extLst>
              <a:ext uri="{FF2B5EF4-FFF2-40B4-BE49-F238E27FC236}">
                <a16:creationId xmlns:a16="http://schemas.microsoft.com/office/drawing/2014/main" id="{B2AA597F-3FCA-52C0-C9FA-02C2D8DD4763}"/>
              </a:ext>
            </a:extLst>
          </p:cNvPr>
          <p:cNvCxnSpPr>
            <a:cxnSpLocks/>
          </p:cNvCxnSpPr>
          <p:nvPr/>
        </p:nvCxnSpPr>
        <p:spPr bwMode="auto">
          <a:xfrm flipV="1">
            <a:off x="2376000" y="3206087"/>
            <a:ext cx="615461" cy="187569"/>
          </a:xfrm>
          <a:prstGeom prst="straightConnector1">
            <a:avLst/>
          </a:prstGeom>
          <a:solidFill>
            <a:schemeClr val="accent1"/>
          </a:solidFill>
          <a:ln w="12700" cap="flat" cmpd="sng" algn="ctr">
            <a:solidFill>
              <a:srgbClr val="C00000"/>
            </a:solidFill>
            <a:prstDash val="solid"/>
            <a:round/>
            <a:headEnd type="none" w="med" len="med"/>
            <a:tailEnd type="triangle"/>
          </a:ln>
          <a:effectLst/>
        </p:spPr>
      </p:cxnSp>
      <p:sp>
        <p:nvSpPr>
          <p:cNvPr id="24" name="箭头: 右 23">
            <a:extLst>
              <a:ext uri="{FF2B5EF4-FFF2-40B4-BE49-F238E27FC236}">
                <a16:creationId xmlns:a16="http://schemas.microsoft.com/office/drawing/2014/main" id="{691842D9-21E1-C967-C9D3-F2512719F652}"/>
              </a:ext>
            </a:extLst>
          </p:cNvPr>
          <p:cNvSpPr/>
          <p:nvPr/>
        </p:nvSpPr>
        <p:spPr bwMode="auto">
          <a:xfrm>
            <a:off x="3348607" y="3110391"/>
            <a:ext cx="361866" cy="152401"/>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bodyPr>
          <a:lstStyle/>
          <a:p>
            <a:pPr algn="ctr" defTabSz="685800" fontAlgn="base">
              <a:spcBef>
                <a:spcPct val="0"/>
              </a:spcBef>
              <a:spcAft>
                <a:spcPct val="0"/>
              </a:spcAft>
            </a:pPr>
            <a:endParaRPr lang="zh-CN" altLang="en-US" sz="1350">
              <a:solidFill>
                <a:srgbClr val="000000"/>
              </a:solidFill>
              <a:latin typeface="Arial" pitchFamily="34" charset="0"/>
              <a:ea typeface="宋体" pitchFamily="2" charset="-122"/>
            </a:endParaRPr>
          </a:p>
        </p:txBody>
      </p:sp>
      <p:sp>
        <p:nvSpPr>
          <p:cNvPr id="84" name="文本框 83">
            <a:extLst>
              <a:ext uri="{FF2B5EF4-FFF2-40B4-BE49-F238E27FC236}">
                <a16:creationId xmlns:a16="http://schemas.microsoft.com/office/drawing/2014/main" id="{72C31DE6-95EF-5402-D7C7-C375706953DC}"/>
              </a:ext>
            </a:extLst>
          </p:cNvPr>
          <p:cNvSpPr txBox="1"/>
          <p:nvPr/>
        </p:nvSpPr>
        <p:spPr>
          <a:xfrm>
            <a:off x="3777706" y="2980208"/>
            <a:ext cx="1196640" cy="369332"/>
          </a:xfrm>
          <a:prstGeom prst="rect">
            <a:avLst/>
          </a:prstGeom>
          <a:noFill/>
        </p:spPr>
        <p:txBody>
          <a:bodyPr wrap="square" rtlCol="0">
            <a:spAutoFit/>
          </a:bodyPr>
          <a:lstStyle/>
          <a:p>
            <a:pPr defTabSz="685800" eaLnBrk="0" fontAlgn="base" hangingPunct="0">
              <a:spcBef>
                <a:spcPct val="0"/>
              </a:spcBef>
              <a:spcAft>
                <a:spcPct val="0"/>
              </a:spcAft>
            </a:pPr>
            <a:r>
              <a:rPr lang="en-US" altLang="zh-CN" i="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m</a:t>
            </a:r>
            <a:r>
              <a:rPr lang="en-US" altLang="zh-CN"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i="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k</a:t>
            </a:r>
            <a:endParaRPr lang="zh-CN" altLang="en-US"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6" name="Picture 20" descr="bsd-big">
            <a:extLst>
              <a:ext uri="{FF2B5EF4-FFF2-40B4-BE49-F238E27FC236}">
                <a16:creationId xmlns:a16="http://schemas.microsoft.com/office/drawing/2014/main" id="{BF30F2D7-EFAA-06F8-8132-5ACFC28E0791}"/>
              </a:ext>
            </a:extLst>
          </p:cNvPr>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4110787" y="3450468"/>
            <a:ext cx="650714" cy="788623"/>
          </a:xfrm>
          <a:prstGeom prst="rect">
            <a:avLst/>
          </a:prstGeom>
          <a:noFill/>
          <a:ln w="9525">
            <a:noFill/>
            <a:miter lim="800000"/>
            <a:headEnd/>
            <a:tailEnd/>
          </a:ln>
        </p:spPr>
      </p:pic>
      <p:pic>
        <p:nvPicPr>
          <p:cNvPr id="93" name="图片 92" descr="形状, 图标&#10;&#10;描述已自动生成">
            <a:extLst>
              <a:ext uri="{FF2B5EF4-FFF2-40B4-BE49-F238E27FC236}">
                <a16:creationId xmlns:a16="http://schemas.microsoft.com/office/drawing/2014/main" id="{5CDA9E03-4CDF-8E65-CC6A-80C8BA31E442}"/>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9929" r="19760"/>
          <a:stretch/>
        </p:blipFill>
        <p:spPr>
          <a:xfrm>
            <a:off x="7195900" y="3281714"/>
            <a:ext cx="373205" cy="618803"/>
          </a:xfrm>
          <a:prstGeom prst="rect">
            <a:avLst/>
          </a:prstGeom>
        </p:spPr>
      </p:pic>
      <p:sp>
        <p:nvSpPr>
          <p:cNvPr id="94" name="文本框 93">
            <a:extLst>
              <a:ext uri="{FF2B5EF4-FFF2-40B4-BE49-F238E27FC236}">
                <a16:creationId xmlns:a16="http://schemas.microsoft.com/office/drawing/2014/main" id="{504CB81C-0D00-34D4-9793-D54B31DAF9B2}"/>
              </a:ext>
            </a:extLst>
          </p:cNvPr>
          <p:cNvSpPr txBox="1"/>
          <p:nvPr/>
        </p:nvSpPr>
        <p:spPr>
          <a:xfrm>
            <a:off x="6237730" y="3355220"/>
            <a:ext cx="771402" cy="369332"/>
          </a:xfrm>
          <a:prstGeom prst="rect">
            <a:avLst/>
          </a:prstGeom>
          <a:noFill/>
        </p:spPr>
        <p:txBody>
          <a:bodyPr wrap="square" rtlCol="0">
            <a:spAutoFit/>
          </a:bodyPr>
          <a:lstStyle/>
          <a:p>
            <a:pPr defTabSz="685800" eaLnBrk="0" fontAlgn="base" hangingPunct="0">
              <a:spcBef>
                <a:spcPct val="0"/>
              </a:spcBef>
              <a:spcAft>
                <a:spcPct val="0"/>
              </a:spcAft>
            </a:pPr>
            <a:r>
              <a:rPr lang="en-US" altLang="zh-CN" i="1" dirty="0">
                <a:solidFill>
                  <a:srgbClr val="FF9900"/>
                </a:solidFill>
                <a:latin typeface="Times New Roman" panose="02020603050405020304" pitchFamily="18" charset="0"/>
                <a:ea typeface="宋体" panose="02010600030101010101" pitchFamily="2" charset="-122"/>
                <a:cs typeface="Times New Roman" panose="02020603050405020304" pitchFamily="18" charset="0"/>
              </a:rPr>
              <a:t>k</a:t>
            </a:r>
            <a:r>
              <a:rPr lang="en-US" altLang="zh-CN" dirty="0">
                <a:solidFill>
                  <a:srgbClr val="FF99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5" name="Picture 6" descr="latex-image-1.pdf">
            <a:extLst>
              <a:ext uri="{FF2B5EF4-FFF2-40B4-BE49-F238E27FC236}">
                <a16:creationId xmlns:a16="http://schemas.microsoft.com/office/drawing/2014/main" id="{D25871CC-8C18-9A79-53F9-E16C6991AC4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3447" y="3031914"/>
            <a:ext cx="346364" cy="354236"/>
          </a:xfrm>
          <a:prstGeom prst="rect">
            <a:avLst/>
          </a:prstGeom>
        </p:spPr>
      </p:pic>
      <p:cxnSp>
        <p:nvCxnSpPr>
          <p:cNvPr id="27" name="直接箭头连接符 26">
            <a:extLst>
              <a:ext uri="{FF2B5EF4-FFF2-40B4-BE49-F238E27FC236}">
                <a16:creationId xmlns:a16="http://schemas.microsoft.com/office/drawing/2014/main" id="{D551B3DE-EFB6-65C6-D6B5-27C796771F3C}"/>
              </a:ext>
            </a:extLst>
          </p:cNvPr>
          <p:cNvCxnSpPr>
            <a:cxnSpLocks/>
          </p:cNvCxnSpPr>
          <p:nvPr/>
        </p:nvCxnSpPr>
        <p:spPr bwMode="auto">
          <a:xfrm>
            <a:off x="4938870" y="3186591"/>
            <a:ext cx="447678" cy="0"/>
          </a:xfrm>
          <a:prstGeom prst="straightConnector1">
            <a:avLst/>
          </a:prstGeom>
          <a:solidFill>
            <a:schemeClr val="accent1"/>
          </a:solidFill>
          <a:ln w="12700" cap="flat" cmpd="sng" algn="ctr">
            <a:solidFill>
              <a:srgbClr val="C00000"/>
            </a:solidFill>
            <a:prstDash val="solid"/>
            <a:round/>
            <a:headEnd type="none" w="med" len="med"/>
            <a:tailEnd type="triangle"/>
          </a:ln>
          <a:effectLst/>
        </p:spPr>
      </p:cxnSp>
      <p:cxnSp>
        <p:nvCxnSpPr>
          <p:cNvPr id="28" name="直接箭头连接符 27">
            <a:extLst>
              <a:ext uri="{FF2B5EF4-FFF2-40B4-BE49-F238E27FC236}">
                <a16:creationId xmlns:a16="http://schemas.microsoft.com/office/drawing/2014/main" id="{FA1DD0A3-D5AB-FDD9-A220-A2BE5F5CEA1B}"/>
              </a:ext>
            </a:extLst>
          </p:cNvPr>
          <p:cNvCxnSpPr>
            <a:cxnSpLocks/>
          </p:cNvCxnSpPr>
          <p:nvPr/>
        </p:nvCxnSpPr>
        <p:spPr bwMode="auto">
          <a:xfrm flipH="1" flipV="1">
            <a:off x="5572195" y="3289114"/>
            <a:ext cx="605117" cy="225911"/>
          </a:xfrm>
          <a:prstGeom prst="straightConnector1">
            <a:avLst/>
          </a:prstGeom>
          <a:solidFill>
            <a:schemeClr val="accent1"/>
          </a:solidFill>
          <a:ln w="12700" cap="flat" cmpd="sng" algn="ctr">
            <a:solidFill>
              <a:srgbClr val="C00000"/>
            </a:solidFill>
            <a:prstDash val="solid"/>
            <a:round/>
            <a:headEnd type="none" w="med" len="med"/>
            <a:tailEnd type="triangle"/>
          </a:ln>
          <a:effectLst/>
        </p:spPr>
      </p:cxnSp>
      <p:sp>
        <p:nvSpPr>
          <p:cNvPr id="35" name="箭头: 右 34">
            <a:extLst>
              <a:ext uri="{FF2B5EF4-FFF2-40B4-BE49-F238E27FC236}">
                <a16:creationId xmlns:a16="http://schemas.microsoft.com/office/drawing/2014/main" id="{AFD4F6D9-3F5E-EF67-7FC7-A7F0097220BA}"/>
              </a:ext>
            </a:extLst>
          </p:cNvPr>
          <p:cNvSpPr/>
          <p:nvPr/>
        </p:nvSpPr>
        <p:spPr bwMode="auto">
          <a:xfrm rot="20169171">
            <a:off x="5576708" y="2936607"/>
            <a:ext cx="653058" cy="12322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bodyPr>
          <a:lstStyle/>
          <a:p>
            <a:pPr algn="ctr" defTabSz="685800" fontAlgn="base">
              <a:spcBef>
                <a:spcPct val="0"/>
              </a:spcBef>
              <a:spcAft>
                <a:spcPct val="0"/>
              </a:spcAft>
            </a:pPr>
            <a:endParaRPr lang="zh-CN" altLang="en-US" sz="1350">
              <a:solidFill>
                <a:srgbClr val="000000"/>
              </a:solidFill>
              <a:latin typeface="Arial" pitchFamily="34" charset="0"/>
              <a:ea typeface="宋体" pitchFamily="2" charset="-122"/>
            </a:endParaRPr>
          </a:p>
        </p:txBody>
      </p:sp>
      <p:pic>
        <p:nvPicPr>
          <p:cNvPr id="36" name="图片 35" descr="图标&#10;&#10;描述已自动生成">
            <a:extLst>
              <a:ext uri="{FF2B5EF4-FFF2-40B4-BE49-F238E27FC236}">
                <a16:creationId xmlns:a16="http://schemas.microsoft.com/office/drawing/2014/main" id="{3207E0F5-D815-07A8-462E-CB52CCE118D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900" t="10101" r="5395" b="6950"/>
          <a:stretch/>
        </p:blipFill>
        <p:spPr>
          <a:xfrm>
            <a:off x="7118843" y="2656786"/>
            <a:ext cx="432048" cy="404009"/>
          </a:xfrm>
          <a:prstGeom prst="rect">
            <a:avLst/>
          </a:prstGeom>
        </p:spPr>
      </p:pic>
      <p:sp>
        <p:nvSpPr>
          <p:cNvPr id="34" name="文本框 33">
            <a:extLst>
              <a:ext uri="{FF2B5EF4-FFF2-40B4-BE49-F238E27FC236}">
                <a16:creationId xmlns:a16="http://schemas.microsoft.com/office/drawing/2014/main" id="{A015EB8C-D820-EB9C-FAF7-63C99407F72E}"/>
              </a:ext>
            </a:extLst>
          </p:cNvPr>
          <p:cNvSpPr txBox="1"/>
          <p:nvPr/>
        </p:nvSpPr>
        <p:spPr>
          <a:xfrm>
            <a:off x="4271920" y="2985659"/>
            <a:ext cx="735265" cy="646331"/>
          </a:xfrm>
          <a:prstGeom prst="rect">
            <a:avLst/>
          </a:prstGeom>
          <a:noFill/>
        </p:spPr>
        <p:txBody>
          <a:bodyPr wrap="square">
            <a:spAutoFit/>
          </a:bodyPr>
          <a:lstStyle/>
          <a:p>
            <a:pPr defTabSz="685800" eaLnBrk="0" fontAlgn="base" hangingPunct="0">
              <a:spcBef>
                <a:spcPct val="0"/>
              </a:spcBef>
              <a:spcAft>
                <a:spcPct val="0"/>
              </a:spcAft>
            </a:pPr>
            <a:r>
              <a:rPr lang="en-US"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⊕evil</a:t>
            </a:r>
            <a:endParaRPr lang="zh-CN" altLang="en-US" sz="1350" b="1" dirty="0">
              <a:solidFill>
                <a:srgbClr val="FF0000"/>
              </a:solidFill>
              <a:latin typeface="Arial" panose="020B0604020202020204" pitchFamily="34" charset="0"/>
              <a:ea typeface="宋体" panose="02010600030101010101" pitchFamily="2" charset="-122"/>
            </a:endParaRPr>
          </a:p>
        </p:txBody>
      </p:sp>
      <p:sp>
        <p:nvSpPr>
          <p:cNvPr id="42" name="文本框 41">
            <a:extLst>
              <a:ext uri="{FF2B5EF4-FFF2-40B4-BE49-F238E27FC236}">
                <a16:creationId xmlns:a16="http://schemas.microsoft.com/office/drawing/2014/main" id="{056EB6B7-43E7-44B5-23F6-83437B7172E9}"/>
              </a:ext>
            </a:extLst>
          </p:cNvPr>
          <p:cNvSpPr txBox="1"/>
          <p:nvPr/>
        </p:nvSpPr>
        <p:spPr>
          <a:xfrm>
            <a:off x="3105514" y="2001164"/>
            <a:ext cx="3837567" cy="923330"/>
          </a:xfrm>
          <a:prstGeom prst="rect">
            <a:avLst/>
          </a:prstGeom>
          <a:noFill/>
        </p:spPr>
        <p:txBody>
          <a:bodyPr wrap="square">
            <a:spAutoFit/>
          </a:bodyPr>
          <a:lstStyle/>
          <a:p>
            <a:pPr marL="807244" indent="-807244" defTabSz="685800" eaLnBrk="0" fontAlgn="base" hangingPunct="0">
              <a:spcBef>
                <a:spcPct val="0"/>
              </a:spcBef>
              <a:spcAft>
                <a:spcPct val="0"/>
              </a:spcAft>
            </a:pPr>
            <a:r>
              <a:rPr lang="en-US" altLang="zh-CN" dirty="0">
                <a:solidFill>
                  <a:srgbClr val="FF0000"/>
                </a:solidFill>
                <a:latin typeface="微软雅黑" panose="020B0503020204020204" pitchFamily="34" charset="-122"/>
                <a:ea typeface="微软雅黑" panose="020B0503020204020204" pitchFamily="34" charset="-122"/>
              </a:rPr>
              <a:t>Malicious code injection attacks</a:t>
            </a:r>
            <a:endParaRPr lang="zh-CN" altLang="en-US" dirty="0">
              <a:solidFill>
                <a:srgbClr val="FF0000"/>
              </a:solidFill>
              <a:latin typeface="微软雅黑" panose="020B0503020204020204" pitchFamily="34" charset="-122"/>
              <a:ea typeface="微软雅黑" panose="020B0503020204020204" pitchFamily="34" charset="-122"/>
            </a:endParaRPr>
          </a:p>
        </p:txBody>
      </p:sp>
      <p:cxnSp>
        <p:nvCxnSpPr>
          <p:cNvPr id="43" name="直接箭头连接符 42">
            <a:extLst>
              <a:ext uri="{FF2B5EF4-FFF2-40B4-BE49-F238E27FC236}">
                <a16:creationId xmlns:a16="http://schemas.microsoft.com/office/drawing/2014/main" id="{D37D0A25-8082-77E8-4ABE-363A79515B6A}"/>
              </a:ext>
            </a:extLst>
          </p:cNvPr>
          <p:cNvCxnSpPr>
            <a:cxnSpLocks/>
          </p:cNvCxnSpPr>
          <p:nvPr/>
        </p:nvCxnSpPr>
        <p:spPr bwMode="auto">
          <a:xfrm>
            <a:off x="4719264" y="2462829"/>
            <a:ext cx="0" cy="572845"/>
          </a:xfrm>
          <a:prstGeom prst="straightConnector1">
            <a:avLst/>
          </a:prstGeom>
          <a:solidFill>
            <a:schemeClr val="accent1"/>
          </a:solidFill>
          <a:ln w="12700" cap="flat" cmpd="sng" algn="ctr">
            <a:solidFill>
              <a:srgbClr val="C00000"/>
            </a:solidFill>
            <a:prstDash val="solid"/>
            <a:round/>
            <a:headEnd type="none" w="med" len="med"/>
            <a:tailEnd type="triangle"/>
          </a:ln>
          <a:effectLst/>
        </p:spPr>
      </p:cxnSp>
      <p:sp>
        <p:nvSpPr>
          <p:cNvPr id="46" name="文本框 45">
            <a:extLst>
              <a:ext uri="{FF2B5EF4-FFF2-40B4-BE49-F238E27FC236}">
                <a16:creationId xmlns:a16="http://schemas.microsoft.com/office/drawing/2014/main" id="{A9911A71-4CB9-31F4-08C6-F379088FC799}"/>
              </a:ext>
            </a:extLst>
          </p:cNvPr>
          <p:cNvSpPr txBox="1"/>
          <p:nvPr/>
        </p:nvSpPr>
        <p:spPr>
          <a:xfrm>
            <a:off x="6226801" y="2668612"/>
            <a:ext cx="346364" cy="369332"/>
          </a:xfrm>
          <a:prstGeom prst="rect">
            <a:avLst/>
          </a:prstGeom>
          <a:noFill/>
        </p:spPr>
        <p:txBody>
          <a:bodyPr wrap="square">
            <a:spAutoFit/>
          </a:bodyPr>
          <a:lstStyle/>
          <a:p>
            <a:pPr defTabSz="685800" eaLnBrk="0" fontAlgn="base" hangingPunct="0">
              <a:spcBef>
                <a:spcPct val="0"/>
              </a:spcBef>
              <a:spcAft>
                <a:spcPct val="0"/>
              </a:spcAft>
            </a:pPr>
            <a:r>
              <a:rPr lang="en-US" altLang="zh-CN"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m</a:t>
            </a:r>
            <a:endParaRPr lang="zh-CN" altLang="en-US" sz="1350" dirty="0">
              <a:solidFill>
                <a:srgbClr val="000000"/>
              </a:solidFill>
              <a:latin typeface="Arial" panose="020B0604020202020204" pitchFamily="34" charset="0"/>
              <a:ea typeface="宋体" panose="02010600030101010101" pitchFamily="2" charset="-122"/>
            </a:endParaRPr>
          </a:p>
        </p:txBody>
      </p:sp>
      <p:sp>
        <p:nvSpPr>
          <p:cNvPr id="51" name="文本框 50">
            <a:extLst>
              <a:ext uri="{FF2B5EF4-FFF2-40B4-BE49-F238E27FC236}">
                <a16:creationId xmlns:a16="http://schemas.microsoft.com/office/drawing/2014/main" id="{E0A031C0-92E2-7787-DC0D-7ADB1605AD2A}"/>
              </a:ext>
            </a:extLst>
          </p:cNvPr>
          <p:cNvSpPr txBox="1"/>
          <p:nvPr/>
        </p:nvSpPr>
        <p:spPr>
          <a:xfrm>
            <a:off x="6367709" y="2676680"/>
            <a:ext cx="802837" cy="369332"/>
          </a:xfrm>
          <a:prstGeom prst="rect">
            <a:avLst/>
          </a:prstGeom>
          <a:noFill/>
        </p:spPr>
        <p:txBody>
          <a:bodyPr wrap="square">
            <a:spAutoFit/>
          </a:bodyPr>
          <a:lstStyle/>
          <a:p>
            <a:pPr defTabSz="685800" eaLnBrk="0" fontAlgn="base" hangingPunct="0">
              <a:spcBef>
                <a:spcPct val="0"/>
              </a:spcBef>
              <a:spcAft>
                <a:spcPct val="0"/>
              </a:spcAft>
            </a:pPr>
            <a:r>
              <a:rPr lang="en-US"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⊕evil</a:t>
            </a:r>
            <a:endParaRPr lang="zh-CN" altLang="en-US" sz="1350" dirty="0">
              <a:solidFill>
                <a:srgbClr val="000000"/>
              </a:solidFill>
              <a:latin typeface="Arial" panose="020B0604020202020204" pitchFamily="34" charset="0"/>
              <a:ea typeface="宋体" panose="02010600030101010101" pitchFamily="2" charset="-122"/>
            </a:endParaRPr>
          </a:p>
        </p:txBody>
      </p:sp>
      <p:sp>
        <p:nvSpPr>
          <p:cNvPr id="4" name="Title 1">
            <a:extLst>
              <a:ext uri="{FF2B5EF4-FFF2-40B4-BE49-F238E27FC236}">
                <a16:creationId xmlns:a16="http://schemas.microsoft.com/office/drawing/2014/main" id="{7E157308-4895-4D0D-77A0-93864934C37E}"/>
              </a:ext>
            </a:extLst>
          </p:cNvPr>
          <p:cNvSpPr txBox="1">
            <a:spLocks/>
          </p:cNvSpPr>
          <p:nvPr/>
        </p:nvSpPr>
        <p:spPr>
          <a:xfrm>
            <a:off x="457200" y="152400"/>
            <a:ext cx="8229600" cy="1143000"/>
          </a:xfrm>
          <a:prstGeom prst="rect">
            <a:avLst/>
          </a:prstGeom>
        </p:spPr>
        <p:txBody>
          <a:bodyPr vert="horz" lIns="0" tIns="45720" rIns="0" bIns="45720" rtlCol="0" anchor="ctr">
            <a:normAutofit/>
          </a:bodyPr>
          <a:lstStyle>
            <a:lvl1pPr algn="ctr" defTabSz="457200" rtl="0" eaLnBrk="1" latinLnBrk="0" hangingPunct="1">
              <a:spcBef>
                <a:spcPct val="0"/>
              </a:spcBef>
              <a:buNone/>
              <a:defRPr sz="4400" b="0" i="0" kern="1200" spc="-50" normalizeH="0">
                <a:solidFill>
                  <a:schemeClr val="tx2"/>
                </a:solidFill>
                <a:latin typeface="+mj-lt"/>
                <a:ea typeface="+mj-ea"/>
                <a:cs typeface="Cambria"/>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50" normalizeH="0" baseline="0" noProof="0" dirty="0">
                <a:ln>
                  <a:noFill/>
                </a:ln>
                <a:solidFill>
                  <a:srgbClr val="990000"/>
                </a:solidFill>
                <a:effectLst/>
                <a:uLnTx/>
                <a:uFillTx/>
                <a:latin typeface="Calibri"/>
                <a:ea typeface="+mj-ea"/>
              </a:rPr>
              <a:t>The One Time Pad</a:t>
            </a:r>
            <a:r>
              <a:rPr lang="en-US" dirty="0">
                <a:solidFill>
                  <a:srgbClr val="990000"/>
                </a:solidFill>
                <a:latin typeface="Calibri"/>
              </a:rPr>
              <a:t>:</a:t>
            </a:r>
            <a:r>
              <a:rPr lang="zh-CN" altLang="en-US" dirty="0">
                <a:solidFill>
                  <a:srgbClr val="990000"/>
                </a:solidFill>
                <a:latin typeface="Calibri"/>
              </a:rPr>
              <a:t> </a:t>
            </a:r>
            <a:r>
              <a:rPr lang="en-US" altLang="zh-CN" dirty="0">
                <a:solidFill>
                  <a:srgbClr val="990000"/>
                </a:solidFill>
                <a:latin typeface="Calibri"/>
              </a:rPr>
              <a:t>integrity</a:t>
            </a:r>
            <a:endParaRPr kumimoji="0" lang="en-US" sz="4400" b="0" i="0" u="none" strike="noStrike" kern="1200" cap="none" spc="-50" normalizeH="0" baseline="0" noProof="0" dirty="0">
              <a:ln>
                <a:noFill/>
              </a:ln>
              <a:solidFill>
                <a:srgbClr val="990000"/>
              </a:solidFill>
              <a:effectLst/>
              <a:uLnTx/>
              <a:uFillTx/>
              <a:latin typeface="Calibri"/>
              <a:ea typeface="+mj-ea"/>
            </a:endParaRPr>
          </a:p>
        </p:txBody>
      </p:sp>
      <p:sp>
        <p:nvSpPr>
          <p:cNvPr id="7" name="文本框 6">
            <a:extLst>
              <a:ext uri="{FF2B5EF4-FFF2-40B4-BE49-F238E27FC236}">
                <a16:creationId xmlns:a16="http://schemas.microsoft.com/office/drawing/2014/main" id="{C500BA53-3E1B-7EA5-5E37-DABB663FA430}"/>
              </a:ext>
            </a:extLst>
          </p:cNvPr>
          <p:cNvSpPr txBox="1"/>
          <p:nvPr/>
        </p:nvSpPr>
        <p:spPr>
          <a:xfrm>
            <a:off x="1867284" y="5131109"/>
            <a:ext cx="5729052" cy="369332"/>
          </a:xfrm>
          <a:prstGeom prst="rect">
            <a:avLst/>
          </a:prstGeom>
          <a:noFill/>
        </p:spPr>
        <p:txBody>
          <a:bodyPr wrap="square">
            <a:spAutoFit/>
          </a:bodyPr>
          <a:lstStyle/>
          <a:p>
            <a:pPr marL="807244" indent="-807244" defTabSz="685800" eaLnBrk="0" fontAlgn="base" hangingPunct="0">
              <a:spcBef>
                <a:spcPct val="0"/>
              </a:spcBef>
              <a:spcAft>
                <a:spcPct val="0"/>
              </a:spcAft>
            </a:pPr>
            <a:r>
              <a:rPr lang="en-US" altLang="zh-CN" b="1" dirty="0">
                <a:solidFill>
                  <a:srgbClr val="FF9900"/>
                </a:solidFill>
                <a:latin typeface="微软雅黑" panose="020B0503020204020204" pitchFamily="34" charset="-122"/>
                <a:ea typeface="微软雅黑" panose="020B0503020204020204" pitchFamily="34" charset="-122"/>
              </a:rPr>
              <a:t>The one-time pad </a:t>
            </a:r>
            <a:r>
              <a:rPr lang="en-US" altLang="zh-CN" b="1" dirty="0">
                <a:solidFill>
                  <a:srgbClr val="C00000"/>
                </a:solidFill>
                <a:latin typeface="微软雅黑" panose="020B0503020204020204" pitchFamily="34" charset="-122"/>
                <a:ea typeface="微软雅黑" panose="020B0503020204020204" pitchFamily="34" charset="-122"/>
              </a:rPr>
              <a:t>cannot guarantee integrity</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907526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7"/>
                                        </p:tgtEl>
                                        <p:attrNameLst>
                                          <p:attrName>style.visibility</p:attrName>
                                        </p:attrNameLst>
                                      </p:cBhvr>
                                      <p:to>
                                        <p:strVal val="visible"/>
                                      </p:to>
                                    </p:set>
                                    <p:animEffect transition="in" filter="randombar(horizontal)">
                                      <p:cBhvr>
                                        <p:cTn id="16" dur="500"/>
                                        <p:tgtEl>
                                          <p:spTgt spid="67"/>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70"/>
                                        </p:tgtEl>
                                        <p:attrNameLst>
                                          <p:attrName>style.visibility</p:attrName>
                                        </p:attrNameLst>
                                      </p:cBhvr>
                                      <p:to>
                                        <p:strVal val="visible"/>
                                      </p:to>
                                    </p:set>
                                    <p:animEffect transition="in" filter="randombar(horizontal)">
                                      <p:cBhvr>
                                        <p:cTn id="21" dur="500"/>
                                        <p:tgtEl>
                                          <p:spTgt spid="70"/>
                                        </p:tgtEl>
                                      </p:cBhvr>
                                    </p:animEffect>
                                  </p:childTnLst>
                                </p:cTn>
                              </p:par>
                              <p:par>
                                <p:cTn id="22" presetID="14" presetClass="entr" presetSubtype="10" fill="hold" nodeType="withEffect">
                                  <p:stCondLst>
                                    <p:cond delay="0"/>
                                  </p:stCondLst>
                                  <p:childTnLst>
                                    <p:set>
                                      <p:cBhvr>
                                        <p:cTn id="23" dur="1" fill="hold">
                                          <p:stCondLst>
                                            <p:cond delay="0"/>
                                          </p:stCondLst>
                                        </p:cTn>
                                        <p:tgtEl>
                                          <p:spTgt spid="72"/>
                                        </p:tgtEl>
                                        <p:attrNameLst>
                                          <p:attrName>style.visibility</p:attrName>
                                        </p:attrNameLst>
                                      </p:cBhvr>
                                      <p:to>
                                        <p:strVal val="visible"/>
                                      </p:to>
                                    </p:set>
                                    <p:animEffect transition="in" filter="randombar(horizontal)">
                                      <p:cBhvr>
                                        <p:cTn id="24" dur="500"/>
                                        <p:tgtEl>
                                          <p:spTgt spid="72"/>
                                        </p:tgtEl>
                                      </p:cBhvr>
                                    </p:animEffect>
                                  </p:childTnLst>
                                </p:cTn>
                              </p:par>
                              <p:par>
                                <p:cTn id="25" presetID="14" presetClass="entr" presetSubtype="10" fill="hold" nodeType="with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randombar(horizontal)">
                                      <p:cBhvr>
                                        <p:cTn id="27" dur="500"/>
                                        <p:tgtEl>
                                          <p:spTgt spid="6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8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93"/>
                                        </p:tgtEl>
                                        <p:attrNameLst>
                                          <p:attrName>style.visibility</p:attrName>
                                        </p:attrNameLst>
                                      </p:cBhvr>
                                      <p:to>
                                        <p:strVal val="visible"/>
                                      </p:to>
                                    </p:set>
                                    <p:animEffect transition="in" filter="randombar(horizontal)">
                                      <p:cBhvr>
                                        <p:cTn id="38" dur="500"/>
                                        <p:tgtEl>
                                          <p:spTgt spid="93"/>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94"/>
                                        </p:tgtEl>
                                        <p:attrNameLst>
                                          <p:attrName>style.visibility</p:attrName>
                                        </p:attrNameLst>
                                      </p:cBhvr>
                                      <p:to>
                                        <p:strVal val="visible"/>
                                      </p:to>
                                    </p:set>
                                    <p:animEffect transition="in" filter="randombar(horizontal)">
                                      <p:cBhvr>
                                        <p:cTn id="41" dur="500"/>
                                        <p:tgtEl>
                                          <p:spTgt spid="94"/>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randombar(horizontal)">
                                      <p:cBhvr>
                                        <p:cTn id="46" dur="500"/>
                                        <p:tgtEl>
                                          <p:spTgt spid="28"/>
                                        </p:tgtEl>
                                      </p:cBhvr>
                                    </p:animEffect>
                                  </p:childTnLst>
                                </p:cTn>
                              </p:par>
                              <p:par>
                                <p:cTn id="47" presetID="14" presetClass="entr" presetSubtype="1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randombar(horizontal)">
                                      <p:cBhvr>
                                        <p:cTn id="49" dur="500"/>
                                        <p:tgtEl>
                                          <p:spTgt spid="27"/>
                                        </p:tgtEl>
                                      </p:cBhvr>
                                    </p:animEffect>
                                  </p:childTnLst>
                                </p:cTn>
                              </p:par>
                              <p:par>
                                <p:cTn id="50" presetID="14" presetClass="entr" presetSubtype="10" fill="hold"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randombar(horizontal)">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randombar(horizontal)">
                                      <p:cBhvr>
                                        <p:cTn id="57" dur="500"/>
                                        <p:tgtEl>
                                          <p:spTgt spid="35"/>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46"/>
                                        </p:tgtEl>
                                        <p:attrNameLst>
                                          <p:attrName>style.visibility</p:attrName>
                                        </p:attrNameLst>
                                      </p:cBhvr>
                                      <p:to>
                                        <p:strVal val="visible"/>
                                      </p:to>
                                    </p:set>
                                    <p:animEffect transition="in" filter="randombar(horizontal)">
                                      <p:cBhvr>
                                        <p:cTn id="62" dur="500"/>
                                        <p:tgtEl>
                                          <p:spTgt spid="46"/>
                                        </p:tgtEl>
                                      </p:cBhvr>
                                    </p:animEffect>
                                  </p:childTnLst>
                                </p:cTn>
                              </p:par>
                              <p:par>
                                <p:cTn id="63" presetID="14" presetClass="entr" presetSubtype="10" fill="hold"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randombar(horizontal)">
                                      <p:cBhvr>
                                        <p:cTn id="65" dur="500"/>
                                        <p:tgtEl>
                                          <p:spTgt spid="36"/>
                                        </p:tgtEl>
                                      </p:cBhvr>
                                    </p:animEffect>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nodeType="clickEffect">
                                  <p:stCondLst>
                                    <p:cond delay="0"/>
                                  </p:stCondLst>
                                  <p:childTnLst>
                                    <p:set>
                                      <p:cBhvr>
                                        <p:cTn id="69" dur="1" fill="hold">
                                          <p:stCondLst>
                                            <p:cond delay="0"/>
                                          </p:stCondLst>
                                        </p:cTn>
                                        <p:tgtEl>
                                          <p:spTgt spid="86"/>
                                        </p:tgtEl>
                                        <p:attrNameLst>
                                          <p:attrName>style.visibility</p:attrName>
                                        </p:attrNameLst>
                                      </p:cBhvr>
                                      <p:to>
                                        <p:strVal val="visible"/>
                                      </p:to>
                                    </p:set>
                                    <p:animEffect transition="in" filter="randombar(horizontal)">
                                      <p:cBhvr>
                                        <p:cTn id="70" dur="500"/>
                                        <p:tgtEl>
                                          <p:spTgt spid="86"/>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34"/>
                                        </p:tgtEl>
                                        <p:attrNameLst>
                                          <p:attrName>style.visibility</p:attrName>
                                        </p:attrNameLst>
                                      </p:cBhvr>
                                      <p:to>
                                        <p:strVal val="visible"/>
                                      </p:to>
                                    </p:set>
                                    <p:anim calcmode="lin" valueType="num">
                                      <p:cBhvr additive="base">
                                        <p:cTn id="75" dur="500" fill="hold"/>
                                        <p:tgtEl>
                                          <p:spTgt spid="34"/>
                                        </p:tgtEl>
                                        <p:attrNameLst>
                                          <p:attrName>ppt_x</p:attrName>
                                        </p:attrNameLst>
                                      </p:cBhvr>
                                      <p:tavLst>
                                        <p:tav tm="0">
                                          <p:val>
                                            <p:strVal val="#ppt_x"/>
                                          </p:val>
                                        </p:tav>
                                        <p:tav tm="100000">
                                          <p:val>
                                            <p:strVal val="#ppt_x"/>
                                          </p:val>
                                        </p:tav>
                                      </p:tavLst>
                                    </p:anim>
                                    <p:anim calcmode="lin" valueType="num">
                                      <p:cBhvr additive="base">
                                        <p:cTn id="7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4" presetClass="entr" presetSubtype="10" fill="hold" nodeType="click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randombar(horizontal)">
                                      <p:cBhvr>
                                        <p:cTn id="81" dur="500"/>
                                        <p:tgtEl>
                                          <p:spTgt spid="43"/>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randombar(horizontal)">
                                      <p:cBhvr>
                                        <p:cTn id="84" dur="500"/>
                                        <p:tgtEl>
                                          <p:spTgt spid="42"/>
                                        </p:tgtEl>
                                      </p:cBhvr>
                                    </p:animEffect>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51"/>
                                        </p:tgtEl>
                                        <p:attrNameLst>
                                          <p:attrName>style.visibility</p:attrName>
                                        </p:attrNameLst>
                                      </p:cBhvr>
                                      <p:to>
                                        <p:strVal val="visible"/>
                                      </p:to>
                                    </p:set>
                                    <p:anim calcmode="lin" valueType="num">
                                      <p:cBhvr additive="base">
                                        <p:cTn id="89" dur="500" fill="hold"/>
                                        <p:tgtEl>
                                          <p:spTgt spid="51"/>
                                        </p:tgtEl>
                                        <p:attrNameLst>
                                          <p:attrName>ppt_x</p:attrName>
                                        </p:attrNameLst>
                                      </p:cBhvr>
                                      <p:tavLst>
                                        <p:tav tm="0">
                                          <p:val>
                                            <p:strVal val="#ppt_x"/>
                                          </p:val>
                                        </p:tav>
                                        <p:tav tm="100000">
                                          <p:val>
                                            <p:strVal val="#ppt_x"/>
                                          </p:val>
                                        </p:tav>
                                      </p:tavLst>
                                    </p:anim>
                                    <p:anim calcmode="lin" valueType="num">
                                      <p:cBhvr additive="base">
                                        <p:cTn id="90"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grpId="0" nodeType="clickEffect">
                                  <p:stCondLst>
                                    <p:cond delay="0"/>
                                  </p:stCondLst>
                                  <p:childTnLst>
                                    <p:set>
                                      <p:cBhvr>
                                        <p:cTn id="94" dur="1" fill="hold">
                                          <p:stCondLst>
                                            <p:cond delay="0"/>
                                          </p:stCondLst>
                                        </p:cTn>
                                        <p:tgtEl>
                                          <p:spTgt spid="7"/>
                                        </p:tgtEl>
                                        <p:attrNameLst>
                                          <p:attrName>style.visibility</p:attrName>
                                        </p:attrNameLst>
                                      </p:cBhvr>
                                      <p:to>
                                        <p:strVal val="visible"/>
                                      </p:to>
                                    </p:set>
                                    <p:animEffect transition="in" filter="fade">
                                      <p:cBhvr>
                                        <p:cTn id="95" dur="1000"/>
                                        <p:tgtEl>
                                          <p:spTgt spid="7"/>
                                        </p:tgtEl>
                                      </p:cBhvr>
                                    </p:animEffect>
                                    <p:anim calcmode="lin" valueType="num">
                                      <p:cBhvr>
                                        <p:cTn id="96" dur="1000" fill="hold"/>
                                        <p:tgtEl>
                                          <p:spTgt spid="7"/>
                                        </p:tgtEl>
                                        <p:attrNameLst>
                                          <p:attrName>ppt_x</p:attrName>
                                        </p:attrNameLst>
                                      </p:cBhvr>
                                      <p:tavLst>
                                        <p:tav tm="0">
                                          <p:val>
                                            <p:strVal val="#ppt_x"/>
                                          </p:val>
                                        </p:tav>
                                        <p:tav tm="100000">
                                          <p:val>
                                            <p:strVal val="#ppt_x"/>
                                          </p:val>
                                        </p:tav>
                                      </p:tavLst>
                                    </p:anim>
                                    <p:anim calcmode="lin" valueType="num">
                                      <p:cBhvr>
                                        <p:cTn id="9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7" grpId="0"/>
      <p:bldP spid="24" grpId="0" animBg="1"/>
      <p:bldP spid="84" grpId="0"/>
      <p:bldP spid="94" grpId="0"/>
      <p:bldP spid="35" grpId="0" animBg="1"/>
      <p:bldP spid="34" grpId="0"/>
      <p:bldP spid="42" grpId="0"/>
      <p:bldP spid="46" grpId="0"/>
      <p:bldP spid="51"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Terminology</a:t>
            </a:r>
          </a:p>
        </p:txBody>
      </p:sp>
      <p:sp>
        <p:nvSpPr>
          <p:cNvPr id="17" name="Content Placeholder 2">
            <a:extLst>
              <a:ext uri="{FF2B5EF4-FFF2-40B4-BE49-F238E27FC236}">
                <a16:creationId xmlns:a16="http://schemas.microsoft.com/office/drawing/2014/main" id="{01B41A01-3494-4FFC-BEAD-A47839914D80}"/>
              </a:ext>
            </a:extLst>
          </p:cNvPr>
          <p:cNvSpPr>
            <a:spLocks noGrp="1"/>
          </p:cNvSpPr>
          <p:nvPr>
            <p:ph idx="1"/>
          </p:nvPr>
        </p:nvSpPr>
        <p:spPr>
          <a:xfrm>
            <a:off x="457200" y="1600200"/>
            <a:ext cx="8229600" cy="4525963"/>
          </a:xfrm>
        </p:spPr>
        <p:txBody>
          <a:bodyPr>
            <a:noAutofit/>
          </a:bodyPr>
          <a:lstStyle/>
          <a:p>
            <a:r>
              <a:rPr lang="en-US" sz="2800" dirty="0"/>
              <a:t> Basic operations</a:t>
            </a:r>
          </a:p>
          <a:p>
            <a:pPr lvl="1"/>
            <a:r>
              <a:rPr lang="en-US" sz="2400" dirty="0"/>
              <a:t>plaintext to ciphertext: encryption: C = E(P)</a:t>
            </a:r>
          </a:p>
          <a:p>
            <a:pPr lvl="1"/>
            <a:r>
              <a:rPr lang="en-US" sz="2400" dirty="0"/>
              <a:t>ciphertext to plaintext: decryption: P = D(C)</a:t>
            </a:r>
          </a:p>
          <a:p>
            <a:pPr lvl="1"/>
            <a:r>
              <a:rPr lang="en-US" sz="2400" dirty="0"/>
              <a:t>requirement: P = D(E(P))</a:t>
            </a:r>
          </a:p>
        </p:txBody>
      </p:sp>
      <p:pic>
        <p:nvPicPr>
          <p:cNvPr id="4" name="Picture 3">
            <a:extLst>
              <a:ext uri="{FF2B5EF4-FFF2-40B4-BE49-F238E27FC236}">
                <a16:creationId xmlns:a16="http://schemas.microsoft.com/office/drawing/2014/main" id="{72DC04EC-FA35-40F0-B537-1C7770D68A86}"/>
              </a:ext>
            </a:extLst>
          </p:cNvPr>
          <p:cNvPicPr>
            <a:picLocks noChangeAspect="1"/>
          </p:cNvPicPr>
          <p:nvPr/>
        </p:nvPicPr>
        <p:blipFill>
          <a:blip r:embed="rId3"/>
          <a:stretch>
            <a:fillRect/>
          </a:stretch>
        </p:blipFill>
        <p:spPr>
          <a:xfrm>
            <a:off x="8133312" y="4433022"/>
            <a:ext cx="661157" cy="755608"/>
          </a:xfrm>
          <a:prstGeom prst="rect">
            <a:avLst/>
          </a:prstGeom>
        </p:spPr>
      </p:pic>
      <p:cxnSp>
        <p:nvCxnSpPr>
          <p:cNvPr id="5" name="直接箭头连接符 35">
            <a:extLst>
              <a:ext uri="{FF2B5EF4-FFF2-40B4-BE49-F238E27FC236}">
                <a16:creationId xmlns:a16="http://schemas.microsoft.com/office/drawing/2014/main" id="{7BBFFF33-F0C1-451B-B416-03E576C1DA7D}"/>
              </a:ext>
            </a:extLst>
          </p:cNvPr>
          <p:cNvCxnSpPr>
            <a:cxnSpLocks/>
          </p:cNvCxnSpPr>
          <p:nvPr/>
        </p:nvCxnSpPr>
        <p:spPr>
          <a:xfrm flipH="1">
            <a:off x="892802" y="4756589"/>
            <a:ext cx="1227013"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箭头连接符 35">
            <a:extLst>
              <a:ext uri="{FF2B5EF4-FFF2-40B4-BE49-F238E27FC236}">
                <a16:creationId xmlns:a16="http://schemas.microsoft.com/office/drawing/2014/main" id="{597493BC-D508-42EC-B7BB-5E7B3A236EB1}"/>
              </a:ext>
            </a:extLst>
          </p:cNvPr>
          <p:cNvCxnSpPr>
            <a:cxnSpLocks/>
          </p:cNvCxnSpPr>
          <p:nvPr/>
        </p:nvCxnSpPr>
        <p:spPr>
          <a:xfrm flipH="1">
            <a:off x="3905956" y="4777472"/>
            <a:ext cx="1216831"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F4D6683-E796-4120-AC2F-8895CD0CF342}"/>
              </a:ext>
            </a:extLst>
          </p:cNvPr>
          <p:cNvSpPr txBox="1"/>
          <p:nvPr/>
        </p:nvSpPr>
        <p:spPr>
          <a:xfrm>
            <a:off x="2250435" y="4456883"/>
            <a:ext cx="1536868" cy="707886"/>
          </a:xfrm>
          <a:prstGeom prst="rect">
            <a:avLst/>
          </a:prstGeom>
          <a:noFill/>
          <a:ln w="19050">
            <a:solidFill>
              <a:srgbClr val="3366FF"/>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cs typeface="+mn-cs"/>
              </a:rPr>
              <a:t>Encryption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cs typeface="+mn-cs"/>
              </a:rPr>
              <a:t>Algorithm</a:t>
            </a:r>
          </a:p>
        </p:txBody>
      </p:sp>
      <p:sp>
        <p:nvSpPr>
          <p:cNvPr id="8" name="TextBox 7">
            <a:extLst>
              <a:ext uri="{FF2B5EF4-FFF2-40B4-BE49-F238E27FC236}">
                <a16:creationId xmlns:a16="http://schemas.microsoft.com/office/drawing/2014/main" id="{484E9A28-F380-4E7D-B1B7-0C280A8F4851}"/>
              </a:ext>
            </a:extLst>
          </p:cNvPr>
          <p:cNvSpPr txBox="1"/>
          <p:nvPr/>
        </p:nvSpPr>
        <p:spPr>
          <a:xfrm>
            <a:off x="5261139" y="4456883"/>
            <a:ext cx="1536868" cy="707886"/>
          </a:xfrm>
          <a:prstGeom prst="rect">
            <a:avLst/>
          </a:prstGeom>
          <a:noFill/>
          <a:ln w="19050">
            <a:solidFill>
              <a:srgbClr val="3366FF"/>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cs typeface="+mn-cs"/>
              </a:rPr>
              <a:t>Decryption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cs typeface="+mn-cs"/>
              </a:rPr>
              <a:t>Algorithm</a:t>
            </a:r>
          </a:p>
        </p:txBody>
      </p:sp>
      <p:cxnSp>
        <p:nvCxnSpPr>
          <p:cNvPr id="9" name="直接箭头连接符 35">
            <a:extLst>
              <a:ext uri="{FF2B5EF4-FFF2-40B4-BE49-F238E27FC236}">
                <a16:creationId xmlns:a16="http://schemas.microsoft.com/office/drawing/2014/main" id="{940FB269-7711-4B77-875E-94E0A83989F6}"/>
              </a:ext>
            </a:extLst>
          </p:cNvPr>
          <p:cNvCxnSpPr>
            <a:cxnSpLocks/>
          </p:cNvCxnSpPr>
          <p:nvPr/>
        </p:nvCxnSpPr>
        <p:spPr>
          <a:xfrm flipH="1">
            <a:off x="6891081" y="4777472"/>
            <a:ext cx="1216831"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BF86D47-9B32-4205-B7E6-DAE8A5C452B3}"/>
              </a:ext>
            </a:extLst>
          </p:cNvPr>
          <p:cNvSpPr txBox="1"/>
          <p:nvPr/>
        </p:nvSpPr>
        <p:spPr>
          <a:xfrm>
            <a:off x="7956270" y="5345668"/>
            <a:ext cx="103176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onstantia" panose="02030602050306030303" pitchFamily="18" charset="0"/>
                <a:ea typeface="华文楷体" panose="02010600040101010101" pitchFamily="2" charset="-122"/>
                <a:cs typeface="+mn-cs"/>
              </a:rPr>
              <a:t>Bob</a:t>
            </a:r>
            <a:endParaRPr kumimoji="0" lang="zh-CN" altLang="en-US" sz="1800" b="0" i="0" u="none" strike="noStrike" kern="120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cs typeface="+mn-cs"/>
            </a:endParaRPr>
          </a:p>
        </p:txBody>
      </p:sp>
      <p:sp>
        <p:nvSpPr>
          <p:cNvPr id="11" name="TextBox 10">
            <a:extLst>
              <a:ext uri="{FF2B5EF4-FFF2-40B4-BE49-F238E27FC236}">
                <a16:creationId xmlns:a16="http://schemas.microsoft.com/office/drawing/2014/main" id="{C640803E-BD60-422D-94FC-3114BC7B5E34}"/>
              </a:ext>
            </a:extLst>
          </p:cNvPr>
          <p:cNvSpPr txBox="1"/>
          <p:nvPr/>
        </p:nvSpPr>
        <p:spPr>
          <a:xfrm>
            <a:off x="108989" y="5333067"/>
            <a:ext cx="74254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solidFill>
                  <a:prstClr val="black"/>
                </a:solidFill>
                <a:latin typeface="Constantia" panose="02030602050306030303" pitchFamily="18" charset="0"/>
                <a:ea typeface="华文楷体" panose="02010600040101010101" pitchFamily="2" charset="-122"/>
              </a:rPr>
              <a:t>Alice</a:t>
            </a:r>
            <a:endParaRPr kumimoji="0" lang="zh-CN" altLang="en-US" b="0" i="0" u="none" strike="noStrike" kern="1200" cap="none" spc="0" normalizeH="0" baseline="0" noProof="0" dirty="0">
              <a:ln>
                <a:noFill/>
              </a:ln>
              <a:solidFill>
                <a:prstClr val="black"/>
              </a:solidFill>
              <a:effectLst/>
              <a:uLnTx/>
              <a:uFillTx/>
              <a:latin typeface="Constantia" panose="02030602050306030303" pitchFamily="18" charset="0"/>
              <a:ea typeface="华文楷体" panose="02010600040101010101" pitchFamily="2" charset="-122"/>
            </a:endParaRPr>
          </a:p>
        </p:txBody>
      </p:sp>
      <p:pic>
        <p:nvPicPr>
          <p:cNvPr id="12" name="Picture 11">
            <a:extLst>
              <a:ext uri="{FF2B5EF4-FFF2-40B4-BE49-F238E27FC236}">
                <a16:creationId xmlns:a16="http://schemas.microsoft.com/office/drawing/2014/main" id="{46A2257C-F254-4A59-BEAC-40C8D543E56E}"/>
              </a:ext>
            </a:extLst>
          </p:cNvPr>
          <p:cNvPicPr>
            <a:picLocks noChangeAspect="1"/>
          </p:cNvPicPr>
          <p:nvPr/>
        </p:nvPicPr>
        <p:blipFill>
          <a:blip r:embed="rId4"/>
          <a:stretch>
            <a:fillRect/>
          </a:stretch>
        </p:blipFill>
        <p:spPr>
          <a:xfrm>
            <a:off x="76200" y="4404916"/>
            <a:ext cx="732868" cy="746961"/>
          </a:xfrm>
          <a:prstGeom prst="rect">
            <a:avLst/>
          </a:prstGeom>
          <a:scene3d>
            <a:camera prst="orthographicFront">
              <a:rot lat="0" lon="10799999" rev="0"/>
            </a:camera>
            <a:lightRig rig="threePt" dir="t"/>
          </a:scene3d>
        </p:spPr>
      </p:pic>
      <p:sp>
        <p:nvSpPr>
          <p:cNvPr id="16" name="TextBox 15">
            <a:extLst>
              <a:ext uri="{FF2B5EF4-FFF2-40B4-BE49-F238E27FC236}">
                <a16:creationId xmlns:a16="http://schemas.microsoft.com/office/drawing/2014/main" id="{CA8447BB-B56E-436F-B7F9-3000C9062BC5}"/>
              </a:ext>
            </a:extLst>
          </p:cNvPr>
          <p:cNvSpPr txBox="1"/>
          <p:nvPr/>
        </p:nvSpPr>
        <p:spPr>
          <a:xfrm>
            <a:off x="986771" y="4272232"/>
            <a:ext cx="1031764" cy="369301"/>
          </a:xfrm>
          <a:prstGeom prst="rect">
            <a:avLst/>
          </a:prstGeom>
        </p:spPr>
        <p:txBody>
          <a:bodyPr vert="horz" wrap="square" lIns="91440" tIns="45720" rIns="91440" bIns="45720" rtlCol="0" anchor="t" anchorCtr="0">
            <a:normAutofit fontScale="92500"/>
          </a:bodyPr>
          <a:lstStyle/>
          <a:p>
            <a:pPr marL="0">
              <a:buFont typeface="Arial"/>
              <a:buNone/>
            </a:pPr>
            <a:r>
              <a:rPr lang="en-US" dirty="0">
                <a:solidFill>
                  <a:srgbClr val="FF0000"/>
                </a:solidFill>
              </a:rPr>
              <a:t>plaintext</a:t>
            </a:r>
          </a:p>
        </p:txBody>
      </p:sp>
      <p:sp>
        <p:nvSpPr>
          <p:cNvPr id="18" name="TextBox 17">
            <a:extLst>
              <a:ext uri="{FF2B5EF4-FFF2-40B4-BE49-F238E27FC236}">
                <a16:creationId xmlns:a16="http://schemas.microsoft.com/office/drawing/2014/main" id="{2206E3C0-1631-46EB-B071-627ED5D3290E}"/>
              </a:ext>
            </a:extLst>
          </p:cNvPr>
          <p:cNvSpPr txBox="1"/>
          <p:nvPr/>
        </p:nvSpPr>
        <p:spPr>
          <a:xfrm>
            <a:off x="3940887" y="4272232"/>
            <a:ext cx="1216831" cy="411383"/>
          </a:xfrm>
          <a:prstGeom prst="rect">
            <a:avLst/>
          </a:prstGeom>
        </p:spPr>
        <p:txBody>
          <a:bodyPr vert="horz" wrap="square" lIns="91440" tIns="45720" rIns="91440" bIns="45720" rtlCol="0" anchor="t" anchorCtr="0">
            <a:normAutofit/>
          </a:bodyPr>
          <a:lstStyle/>
          <a:p>
            <a:pPr marL="0">
              <a:buFont typeface="Arial"/>
              <a:buNone/>
            </a:pPr>
            <a:r>
              <a:rPr lang="en-US" sz="1700" dirty="0">
                <a:solidFill>
                  <a:srgbClr val="FF0000"/>
                </a:solidFill>
              </a:rPr>
              <a:t>ciphertext</a:t>
            </a:r>
          </a:p>
        </p:txBody>
      </p:sp>
      <p:sp>
        <p:nvSpPr>
          <p:cNvPr id="19" name="TextBox 18">
            <a:extLst>
              <a:ext uri="{FF2B5EF4-FFF2-40B4-BE49-F238E27FC236}">
                <a16:creationId xmlns:a16="http://schemas.microsoft.com/office/drawing/2014/main" id="{E8078328-C362-4DB4-9562-CB4408A8B755}"/>
              </a:ext>
            </a:extLst>
          </p:cNvPr>
          <p:cNvSpPr txBox="1"/>
          <p:nvPr/>
        </p:nvSpPr>
        <p:spPr>
          <a:xfrm>
            <a:off x="6971182" y="4272231"/>
            <a:ext cx="1031764" cy="369301"/>
          </a:xfrm>
          <a:prstGeom prst="rect">
            <a:avLst/>
          </a:prstGeom>
        </p:spPr>
        <p:txBody>
          <a:bodyPr vert="horz" wrap="square" lIns="91440" tIns="45720" rIns="91440" bIns="45720" rtlCol="0" anchor="t" anchorCtr="0">
            <a:normAutofit fontScale="92500"/>
          </a:bodyPr>
          <a:lstStyle/>
          <a:p>
            <a:pPr marL="0">
              <a:buFont typeface="Arial"/>
              <a:buNone/>
            </a:pPr>
            <a:r>
              <a:rPr lang="en-US" dirty="0">
                <a:solidFill>
                  <a:srgbClr val="FF0000"/>
                </a:solidFill>
              </a:rPr>
              <a:t>plaintext</a:t>
            </a:r>
          </a:p>
        </p:txBody>
      </p:sp>
    </p:spTree>
    <p:extLst>
      <p:ext uri="{BB962C8B-B14F-4D97-AF65-F5344CB8AC3E}">
        <p14:creationId xmlns:p14="http://schemas.microsoft.com/office/powerpoint/2010/main" val="20990451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 name="Picture 52" descr="carl">
            <a:extLst>
              <a:ext uri="{FF2B5EF4-FFF2-40B4-BE49-F238E27FC236}">
                <a16:creationId xmlns:a16="http://schemas.microsoft.com/office/drawing/2014/main" id="{125594EC-6D3F-7F4D-48AE-E28CE8E4125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3578" y="2669772"/>
            <a:ext cx="969169"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 name="Picture 53" descr="sarah">
            <a:extLst>
              <a:ext uri="{FF2B5EF4-FFF2-40B4-BE49-F238E27FC236}">
                <a16:creationId xmlns:a16="http://schemas.microsoft.com/office/drawing/2014/main" id="{27F76A27-FEF9-4184-5FB2-55163FFD181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4228" y="2726922"/>
            <a:ext cx="93345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 name="Line 54">
            <a:extLst>
              <a:ext uri="{FF2B5EF4-FFF2-40B4-BE49-F238E27FC236}">
                <a16:creationId xmlns:a16="http://schemas.microsoft.com/office/drawing/2014/main" id="{C8C0497F-3A59-1D5D-5E62-28C83BF7BEFB}"/>
              </a:ext>
            </a:extLst>
          </p:cNvPr>
          <p:cNvSpPr>
            <a:spLocks noChangeShapeType="1"/>
          </p:cNvSpPr>
          <p:nvPr/>
        </p:nvSpPr>
        <p:spPr bwMode="auto">
          <a:xfrm>
            <a:off x="2280828" y="3412722"/>
            <a:ext cx="4229100" cy="0"/>
          </a:xfrm>
          <a:prstGeom prst="line">
            <a:avLst/>
          </a:prstGeom>
          <a:noFill/>
          <a:ln w="889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defRPr/>
            </a:pPr>
            <a:endParaRPr lang="zh-CN" altLang="en-US" kern="0">
              <a:solidFill>
                <a:srgbClr val="000000"/>
              </a:solidFill>
              <a:latin typeface="Verdana" panose="020B0604030504040204" pitchFamily="34" charset="0"/>
              <a:ea typeface="ＭＳ Ｐゴシック" panose="020B0600070205080204" pitchFamily="34" charset="-128"/>
            </a:endParaRPr>
          </a:p>
        </p:txBody>
      </p:sp>
      <p:pic>
        <p:nvPicPr>
          <p:cNvPr id="145" name="Picture 74" descr="file">
            <a:extLst>
              <a:ext uri="{FF2B5EF4-FFF2-40B4-BE49-F238E27FC236}">
                <a16:creationId xmlns:a16="http://schemas.microsoft.com/office/drawing/2014/main" id="{1C8582E4-F1F2-3502-DD71-CD2FC8CA08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0828" y="2555472"/>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6" name="Group 81">
            <a:extLst>
              <a:ext uri="{FF2B5EF4-FFF2-40B4-BE49-F238E27FC236}">
                <a16:creationId xmlns:a16="http://schemas.microsoft.com/office/drawing/2014/main" id="{514CEE02-58B0-47C7-368C-CFAA3235B24C}"/>
              </a:ext>
            </a:extLst>
          </p:cNvPr>
          <p:cNvGrpSpPr>
            <a:grpSpLocks/>
          </p:cNvGrpSpPr>
          <p:nvPr/>
        </p:nvGrpSpPr>
        <p:grpSpPr bwMode="auto">
          <a:xfrm>
            <a:off x="2223678" y="2441172"/>
            <a:ext cx="514350" cy="533400"/>
            <a:chOff x="1776" y="1824"/>
            <a:chExt cx="432" cy="448"/>
          </a:xfrm>
        </p:grpSpPr>
        <p:grpSp>
          <p:nvGrpSpPr>
            <p:cNvPr id="147" name="Group 66">
              <a:extLst>
                <a:ext uri="{FF2B5EF4-FFF2-40B4-BE49-F238E27FC236}">
                  <a16:creationId xmlns:a16="http://schemas.microsoft.com/office/drawing/2014/main" id="{F428ED29-EFF5-863E-0388-CBC3D876358E}"/>
                </a:ext>
              </a:extLst>
            </p:cNvPr>
            <p:cNvGrpSpPr>
              <a:grpSpLocks/>
            </p:cNvGrpSpPr>
            <p:nvPr/>
          </p:nvGrpSpPr>
          <p:grpSpPr bwMode="auto">
            <a:xfrm>
              <a:off x="1776" y="1824"/>
              <a:ext cx="432" cy="432"/>
              <a:chOff x="1680" y="1824"/>
              <a:chExt cx="432" cy="432"/>
            </a:xfrm>
          </p:grpSpPr>
          <p:pic>
            <p:nvPicPr>
              <p:cNvPr id="149" name="Picture 67" descr="lock">
                <a:extLst>
                  <a:ext uri="{FF2B5EF4-FFF2-40B4-BE49-F238E27FC236}">
                    <a16:creationId xmlns:a16="http://schemas.microsoft.com/office/drawing/2014/main" id="{9F40F457-9888-05D8-369F-A35717DCD6B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80" y="1824"/>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0" name="Picture 68" descr="sarah">
                <a:extLst>
                  <a:ext uri="{FF2B5EF4-FFF2-40B4-BE49-F238E27FC236}">
                    <a16:creationId xmlns:a16="http://schemas.microsoft.com/office/drawing/2014/main" id="{B5A68999-1D82-4373-2F79-D26C3269C6F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72" y="2016"/>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8" name="Picture 78" descr="carl">
              <a:extLst>
                <a:ext uri="{FF2B5EF4-FFF2-40B4-BE49-F238E27FC236}">
                  <a16:creationId xmlns:a16="http://schemas.microsoft.com/office/drawing/2014/main" id="{E79E9096-1298-6E8D-4D1A-F2BBE639934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24" y="2016"/>
              <a:ext cx="251"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1" name="Group 83">
            <a:extLst>
              <a:ext uri="{FF2B5EF4-FFF2-40B4-BE49-F238E27FC236}">
                <a16:creationId xmlns:a16="http://schemas.microsoft.com/office/drawing/2014/main" id="{04C57F43-07C9-AFDF-4A00-422EE5B1DEFF}"/>
              </a:ext>
            </a:extLst>
          </p:cNvPr>
          <p:cNvGrpSpPr>
            <a:grpSpLocks/>
          </p:cNvGrpSpPr>
          <p:nvPr/>
        </p:nvGrpSpPr>
        <p:grpSpPr bwMode="auto">
          <a:xfrm>
            <a:off x="3595278" y="1815450"/>
            <a:ext cx="1143000" cy="686991"/>
            <a:chOff x="2592" y="1584"/>
            <a:chExt cx="1229" cy="625"/>
          </a:xfrm>
        </p:grpSpPr>
        <p:grpSp>
          <p:nvGrpSpPr>
            <p:cNvPr id="152" name="Group 84">
              <a:extLst>
                <a:ext uri="{FF2B5EF4-FFF2-40B4-BE49-F238E27FC236}">
                  <a16:creationId xmlns:a16="http://schemas.microsoft.com/office/drawing/2014/main" id="{90D651B3-AB1D-9A40-3F56-3DFB2420BE0E}"/>
                </a:ext>
              </a:extLst>
            </p:cNvPr>
            <p:cNvGrpSpPr>
              <a:grpSpLocks/>
            </p:cNvGrpSpPr>
            <p:nvPr/>
          </p:nvGrpSpPr>
          <p:grpSpPr bwMode="auto">
            <a:xfrm>
              <a:off x="2592" y="1584"/>
              <a:ext cx="1229" cy="625"/>
              <a:chOff x="4030" y="1540"/>
              <a:chExt cx="1229" cy="625"/>
            </a:xfrm>
          </p:grpSpPr>
          <p:pic>
            <p:nvPicPr>
              <p:cNvPr id="155" name="Picture 85" descr="j0085338">
                <a:extLst>
                  <a:ext uri="{FF2B5EF4-FFF2-40B4-BE49-F238E27FC236}">
                    <a16:creationId xmlns:a16="http://schemas.microsoft.com/office/drawing/2014/main" id="{C09D1304-CAB7-2091-E048-F05CE49DA21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433" y="1541"/>
                <a:ext cx="82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 name="Text Box 86">
                <a:extLst>
                  <a:ext uri="{FF2B5EF4-FFF2-40B4-BE49-F238E27FC236}">
                    <a16:creationId xmlns:a16="http://schemas.microsoft.com/office/drawing/2014/main" id="{1A365776-5706-FBB0-647F-10E6C697D808}"/>
                  </a:ext>
                </a:extLst>
              </p:cNvPr>
              <p:cNvSpPr txBox="1">
                <a:spLocks noChangeArrowheads="1"/>
              </p:cNvSpPr>
              <p:nvPr/>
            </p:nvSpPr>
            <p:spPr bwMode="auto">
              <a:xfrm>
                <a:off x="4030" y="1540"/>
                <a:ext cx="815"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742950" indent="-285750">
                  <a:defRPr sz="2400">
                    <a:solidFill>
                      <a:schemeClr val="tx1"/>
                    </a:solidFill>
                    <a:latin typeface="Verdana" panose="020B0604030504040204" pitchFamily="34" charset="0"/>
                    <a:ea typeface="ＭＳ Ｐゴシック" panose="020B0600070205080204" pitchFamily="34" charset="-128"/>
                  </a:defRPr>
                </a:lvl2pPr>
                <a:lvl3pPr marL="1143000" indent="-228600">
                  <a:defRPr sz="2400">
                    <a:solidFill>
                      <a:schemeClr val="tx1"/>
                    </a:solidFill>
                    <a:latin typeface="Verdana" panose="020B0604030504040204" pitchFamily="34" charset="0"/>
                    <a:ea typeface="ＭＳ Ｐゴシック" panose="020B0600070205080204" pitchFamily="34" charset="-128"/>
                  </a:defRPr>
                </a:lvl3pPr>
                <a:lvl4pPr marL="1600200" indent="-228600">
                  <a:defRPr sz="2400">
                    <a:solidFill>
                      <a:schemeClr val="tx1"/>
                    </a:solidFill>
                    <a:latin typeface="Verdana" panose="020B0604030504040204" pitchFamily="34" charset="0"/>
                    <a:ea typeface="ＭＳ Ｐゴシック" panose="020B0600070205080204" pitchFamily="34" charset="-128"/>
                  </a:defRPr>
                </a:lvl4pPr>
                <a:lvl5pPr marL="2057400" indent="-228600">
                  <a:defRPr sz="24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defTabSz="685800" eaLnBrk="0" fontAlgn="base" hangingPunct="0">
                  <a:spcBef>
                    <a:spcPct val="50000"/>
                  </a:spcBef>
                  <a:spcAft>
                    <a:spcPct val="0"/>
                  </a:spcAft>
                  <a:defRPr/>
                </a:pPr>
                <a:r>
                  <a:rPr lang="zh-CN" altLang="en-US" sz="2100" dirty="0">
                    <a:solidFill>
                      <a:srgbClr val="000000"/>
                    </a:solidFill>
                    <a:latin typeface="微软雅黑" panose="020B0503020204020204" pitchFamily="34" charset="-122"/>
                    <a:ea typeface="微软雅黑" panose="020B0503020204020204" pitchFamily="34" charset="-122"/>
                  </a:rPr>
                  <a:t>密钥</a:t>
                </a:r>
                <a:endParaRPr lang="en-US" altLang="zh-CN" sz="2100" dirty="0">
                  <a:solidFill>
                    <a:srgbClr val="000000"/>
                  </a:solidFill>
                  <a:latin typeface="微软雅黑" panose="020B0503020204020204" pitchFamily="34" charset="-122"/>
                  <a:ea typeface="微软雅黑" panose="020B0503020204020204" pitchFamily="34" charset="-122"/>
                </a:endParaRPr>
              </a:p>
            </p:txBody>
          </p:sp>
        </p:grpSp>
        <p:pic>
          <p:nvPicPr>
            <p:cNvPr id="153" name="Picture 87" descr="sarah">
              <a:extLst>
                <a:ext uri="{FF2B5EF4-FFF2-40B4-BE49-F238E27FC236}">
                  <a16:creationId xmlns:a16="http://schemas.microsoft.com/office/drawing/2014/main" id="{359456E5-CDF0-5E60-717E-DDE5877A508A}"/>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12" y="187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 name="Picture 88" descr="carl">
              <a:extLst>
                <a:ext uri="{FF2B5EF4-FFF2-40B4-BE49-F238E27FC236}">
                  <a16:creationId xmlns:a16="http://schemas.microsoft.com/office/drawing/2014/main" id="{AED83BA4-54B3-0964-CDE6-52B21281367F}"/>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120" y="1872"/>
              <a:ext cx="29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7" name="Group 89">
            <a:extLst>
              <a:ext uri="{FF2B5EF4-FFF2-40B4-BE49-F238E27FC236}">
                <a16:creationId xmlns:a16="http://schemas.microsoft.com/office/drawing/2014/main" id="{DF1EE05E-36C8-2929-E329-A843A2B1A14A}"/>
              </a:ext>
            </a:extLst>
          </p:cNvPr>
          <p:cNvGrpSpPr>
            <a:grpSpLocks/>
          </p:cNvGrpSpPr>
          <p:nvPr/>
        </p:nvGrpSpPr>
        <p:grpSpPr bwMode="auto">
          <a:xfrm>
            <a:off x="4338228" y="1815450"/>
            <a:ext cx="1143000" cy="686991"/>
            <a:chOff x="2592" y="1584"/>
            <a:chExt cx="1229" cy="625"/>
          </a:xfrm>
        </p:grpSpPr>
        <p:grpSp>
          <p:nvGrpSpPr>
            <p:cNvPr id="158" name="Group 90">
              <a:extLst>
                <a:ext uri="{FF2B5EF4-FFF2-40B4-BE49-F238E27FC236}">
                  <a16:creationId xmlns:a16="http://schemas.microsoft.com/office/drawing/2014/main" id="{4F76860A-C2A3-8F85-9B66-231E37BD13FA}"/>
                </a:ext>
              </a:extLst>
            </p:cNvPr>
            <p:cNvGrpSpPr>
              <a:grpSpLocks/>
            </p:cNvGrpSpPr>
            <p:nvPr/>
          </p:nvGrpSpPr>
          <p:grpSpPr bwMode="auto">
            <a:xfrm>
              <a:off x="2592" y="1584"/>
              <a:ext cx="1229" cy="625"/>
              <a:chOff x="4030" y="1540"/>
              <a:chExt cx="1229" cy="625"/>
            </a:xfrm>
          </p:grpSpPr>
          <p:pic>
            <p:nvPicPr>
              <p:cNvPr id="161" name="Picture 91" descr="j0085338">
                <a:extLst>
                  <a:ext uri="{FF2B5EF4-FFF2-40B4-BE49-F238E27FC236}">
                    <a16:creationId xmlns:a16="http://schemas.microsoft.com/office/drawing/2014/main" id="{D111002E-E211-87C7-EA91-6FFDC358AE9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433" y="1541"/>
                <a:ext cx="82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2" name="Text Box 92">
                <a:extLst>
                  <a:ext uri="{FF2B5EF4-FFF2-40B4-BE49-F238E27FC236}">
                    <a16:creationId xmlns:a16="http://schemas.microsoft.com/office/drawing/2014/main" id="{7ADA5DB6-7D58-24EB-B96F-3C1DFAB23377}"/>
                  </a:ext>
                </a:extLst>
              </p:cNvPr>
              <p:cNvSpPr txBox="1">
                <a:spLocks noChangeArrowheads="1"/>
              </p:cNvSpPr>
              <p:nvPr/>
            </p:nvSpPr>
            <p:spPr bwMode="auto">
              <a:xfrm>
                <a:off x="4030" y="1540"/>
                <a:ext cx="815"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ＭＳ Ｐゴシック" panose="020B0600070205080204" pitchFamily="34" charset="-128"/>
                  </a:defRPr>
                </a:lvl1pPr>
                <a:lvl2pPr marL="742950" indent="-285750">
                  <a:defRPr sz="2400">
                    <a:solidFill>
                      <a:schemeClr val="tx1"/>
                    </a:solidFill>
                    <a:latin typeface="Verdana" panose="020B0604030504040204" pitchFamily="34" charset="0"/>
                    <a:ea typeface="ＭＳ Ｐゴシック" panose="020B0600070205080204" pitchFamily="34" charset="-128"/>
                  </a:defRPr>
                </a:lvl2pPr>
                <a:lvl3pPr marL="1143000" indent="-228600">
                  <a:defRPr sz="2400">
                    <a:solidFill>
                      <a:schemeClr val="tx1"/>
                    </a:solidFill>
                    <a:latin typeface="Verdana" panose="020B0604030504040204" pitchFamily="34" charset="0"/>
                    <a:ea typeface="ＭＳ Ｐゴシック" panose="020B0600070205080204" pitchFamily="34" charset="-128"/>
                  </a:defRPr>
                </a:lvl3pPr>
                <a:lvl4pPr marL="1600200" indent="-228600">
                  <a:defRPr sz="2400">
                    <a:solidFill>
                      <a:schemeClr val="tx1"/>
                    </a:solidFill>
                    <a:latin typeface="Verdana" panose="020B0604030504040204" pitchFamily="34" charset="0"/>
                    <a:ea typeface="ＭＳ Ｐゴシック" panose="020B0600070205080204" pitchFamily="34" charset="-128"/>
                  </a:defRPr>
                </a:lvl4pPr>
                <a:lvl5pPr marL="2057400" indent="-228600">
                  <a:defRPr sz="24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algn="ctr" defTabSz="685800" eaLnBrk="0" fontAlgn="base" hangingPunct="0">
                  <a:spcBef>
                    <a:spcPct val="50000"/>
                  </a:spcBef>
                  <a:spcAft>
                    <a:spcPct val="0"/>
                  </a:spcAft>
                  <a:defRPr/>
                </a:pPr>
                <a:r>
                  <a:rPr lang="zh-CN" altLang="en-US" sz="2100" dirty="0">
                    <a:solidFill>
                      <a:srgbClr val="000000"/>
                    </a:solidFill>
                    <a:latin typeface="微软雅黑" panose="020B0503020204020204" pitchFamily="34" charset="-122"/>
                    <a:ea typeface="微软雅黑" panose="020B0503020204020204" pitchFamily="34" charset="-122"/>
                  </a:rPr>
                  <a:t>密钥</a:t>
                </a:r>
                <a:endParaRPr lang="en-US" altLang="zh-CN" sz="2100" dirty="0">
                  <a:solidFill>
                    <a:srgbClr val="000000"/>
                  </a:solidFill>
                  <a:latin typeface="微软雅黑" panose="020B0503020204020204" pitchFamily="34" charset="-122"/>
                  <a:ea typeface="微软雅黑" panose="020B0503020204020204" pitchFamily="34" charset="-122"/>
                </a:endParaRPr>
              </a:p>
            </p:txBody>
          </p:sp>
        </p:grpSp>
        <p:pic>
          <p:nvPicPr>
            <p:cNvPr id="159" name="Picture 93" descr="sarah">
              <a:extLst>
                <a:ext uri="{FF2B5EF4-FFF2-40B4-BE49-F238E27FC236}">
                  <a16:creationId xmlns:a16="http://schemas.microsoft.com/office/drawing/2014/main" id="{E50C65EA-6EA7-4160-BF09-E9AA729F0C42}"/>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12" y="187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 name="Picture 94" descr="carl">
              <a:extLst>
                <a:ext uri="{FF2B5EF4-FFF2-40B4-BE49-F238E27FC236}">
                  <a16:creationId xmlns:a16="http://schemas.microsoft.com/office/drawing/2014/main" id="{0A32FD7D-7184-6A6A-5509-5723AE9C38CF}"/>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120" y="1872"/>
              <a:ext cx="29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63" name="图片 162" descr="图标&#10;&#10;描述已自动生成">
            <a:extLst>
              <a:ext uri="{FF2B5EF4-FFF2-40B4-BE49-F238E27FC236}">
                <a16:creationId xmlns:a16="http://schemas.microsoft.com/office/drawing/2014/main" id="{F2E3D20A-F1FE-08C8-F5A5-7CD9621BF1B7}"/>
              </a:ext>
            </a:extLst>
          </p:cNvPr>
          <p:cNvPicPr>
            <a:picLocks noChangeAspect="1"/>
          </p:cNvPicPr>
          <p:nvPr/>
        </p:nvPicPr>
        <p:blipFill rotWithShape="1">
          <a:blip r:embed="rId12">
            <a:extLst>
              <a:ext uri="{28A0092B-C50C-407E-A947-70E740481C1C}">
                <a14:useLocalDpi xmlns:a14="http://schemas.microsoft.com/office/drawing/2010/main" val="0"/>
              </a:ext>
            </a:extLst>
          </a:blip>
          <a:srcRect l="18191" t="7176" r="18985" b="13829"/>
          <a:stretch/>
        </p:blipFill>
        <p:spPr>
          <a:xfrm>
            <a:off x="1656899" y="1645086"/>
            <a:ext cx="801158" cy="1086679"/>
          </a:xfrm>
          <a:prstGeom prst="rect">
            <a:avLst/>
          </a:prstGeom>
        </p:spPr>
      </p:pic>
      <p:sp>
        <p:nvSpPr>
          <p:cNvPr id="164" name="文本框 163">
            <a:extLst>
              <a:ext uri="{FF2B5EF4-FFF2-40B4-BE49-F238E27FC236}">
                <a16:creationId xmlns:a16="http://schemas.microsoft.com/office/drawing/2014/main" id="{67F57F2C-ED67-F853-7B56-2B3055B09246}"/>
              </a:ext>
            </a:extLst>
          </p:cNvPr>
          <p:cNvSpPr txBox="1"/>
          <p:nvPr/>
        </p:nvSpPr>
        <p:spPr>
          <a:xfrm>
            <a:off x="1834727" y="2761457"/>
            <a:ext cx="569819" cy="300082"/>
          </a:xfrm>
          <a:prstGeom prst="rect">
            <a:avLst/>
          </a:prstGeom>
          <a:noFill/>
        </p:spPr>
        <p:txBody>
          <a:bodyPr wrap="square" rtlCol="0">
            <a:spAutoFit/>
          </a:bodyPr>
          <a:lstStyle/>
          <a:p>
            <a:pPr defTabSz="685800"/>
            <a:r>
              <a:rPr lang="zh-CN" altLang="en-US" sz="1350" dirty="0">
                <a:solidFill>
                  <a:prstClr val="black"/>
                </a:solidFill>
                <a:latin typeface="微软雅黑" panose="020B0503020204020204" pitchFamily="34" charset="-122"/>
                <a:ea typeface="微软雅黑" panose="020B0503020204020204" pitchFamily="34" charset="-122"/>
              </a:rPr>
              <a:t>用户</a:t>
            </a:r>
          </a:p>
        </p:txBody>
      </p:sp>
      <p:pic>
        <p:nvPicPr>
          <p:cNvPr id="165" name="图片 164" descr="图片包含 图标&#10;&#10;描述已自动生成">
            <a:extLst>
              <a:ext uri="{FF2B5EF4-FFF2-40B4-BE49-F238E27FC236}">
                <a16:creationId xmlns:a16="http://schemas.microsoft.com/office/drawing/2014/main" id="{B424C9F4-0E46-1D1B-7172-A810835F810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26962" y="1665213"/>
            <a:ext cx="865234" cy="1066552"/>
          </a:xfrm>
          <a:prstGeom prst="rect">
            <a:avLst/>
          </a:prstGeom>
        </p:spPr>
      </p:pic>
      <p:sp>
        <p:nvSpPr>
          <p:cNvPr id="166" name="文本框 165">
            <a:extLst>
              <a:ext uri="{FF2B5EF4-FFF2-40B4-BE49-F238E27FC236}">
                <a16:creationId xmlns:a16="http://schemas.microsoft.com/office/drawing/2014/main" id="{EFBCDB2A-F9C7-013A-7F96-4239C54C8BD9}"/>
              </a:ext>
            </a:extLst>
          </p:cNvPr>
          <p:cNvSpPr txBox="1"/>
          <p:nvPr/>
        </p:nvSpPr>
        <p:spPr>
          <a:xfrm>
            <a:off x="5847324" y="2766943"/>
            <a:ext cx="1024508" cy="507831"/>
          </a:xfrm>
          <a:prstGeom prst="rect">
            <a:avLst/>
          </a:prstGeom>
          <a:noFill/>
        </p:spPr>
        <p:txBody>
          <a:bodyPr wrap="square" rtlCol="0">
            <a:spAutoFit/>
          </a:bodyPr>
          <a:lstStyle/>
          <a:p>
            <a:pPr defTabSz="685800"/>
            <a:r>
              <a:rPr lang="zh-CN" altLang="en-US" sz="1350" dirty="0">
                <a:solidFill>
                  <a:prstClr val="black"/>
                </a:solidFill>
                <a:latin typeface="微软雅黑" panose="020B0503020204020204" pitchFamily="34" charset="-122"/>
                <a:ea typeface="微软雅黑" panose="020B0503020204020204" pitchFamily="34" charset="-122"/>
              </a:rPr>
              <a:t>网站服务器</a:t>
            </a:r>
          </a:p>
        </p:txBody>
      </p:sp>
      <p:pic>
        <p:nvPicPr>
          <p:cNvPr id="167" name="Picture 8">
            <a:extLst>
              <a:ext uri="{FF2B5EF4-FFF2-40B4-BE49-F238E27FC236}">
                <a16:creationId xmlns:a16="http://schemas.microsoft.com/office/drawing/2014/main" id="{24BDE9F1-2C1B-29D0-4553-299D46B41AA3}"/>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827026" y="3068149"/>
            <a:ext cx="631031" cy="33878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68" name="Picture 9">
            <a:extLst>
              <a:ext uri="{FF2B5EF4-FFF2-40B4-BE49-F238E27FC236}">
                <a16:creationId xmlns:a16="http://schemas.microsoft.com/office/drawing/2014/main" id="{1210DFA8-D688-C99D-B159-7DB04C0C3802}"/>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040273" y="3096147"/>
            <a:ext cx="638608" cy="340952"/>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69" name="Picture 7">
            <a:extLst>
              <a:ext uri="{FF2B5EF4-FFF2-40B4-BE49-F238E27FC236}">
                <a16:creationId xmlns:a16="http://schemas.microsoft.com/office/drawing/2014/main" id="{3593CDB9-A223-90A5-A530-CAE01859203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951217" y="3514117"/>
            <a:ext cx="566777" cy="616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0" name="Picture 13">
            <a:extLst>
              <a:ext uri="{FF2B5EF4-FFF2-40B4-BE49-F238E27FC236}">
                <a16:creationId xmlns:a16="http://schemas.microsoft.com/office/drawing/2014/main" id="{95DC04A4-E9E1-F1BA-F3AA-FCD54E455F76}"/>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632365" y="3553629"/>
            <a:ext cx="294212" cy="465426"/>
          </a:xfrm>
          <a:prstGeom prst="rect">
            <a:avLst/>
          </a:prstGeom>
          <a:solidFill>
            <a:srgbClr val="FF0000"/>
          </a:solidFill>
          <a:ln>
            <a:noFill/>
          </a:ln>
          <a:extLst>
            <a:ext uri="{91240B29-F687-4F45-9708-019B960494DF}">
              <a14:hiddenLine xmlns:a14="http://schemas.microsoft.com/office/drawing/2010/main" w="9525">
                <a:solidFill>
                  <a:srgbClr val="00FF00"/>
                </a:solidFill>
                <a:miter lim="800000"/>
                <a:headEnd/>
                <a:tailEnd/>
              </a14:hiddenLine>
            </a:ext>
          </a:extLst>
        </p:spPr>
      </p:pic>
      <p:sp>
        <p:nvSpPr>
          <p:cNvPr id="171" name="AutoShape 15">
            <a:extLst>
              <a:ext uri="{FF2B5EF4-FFF2-40B4-BE49-F238E27FC236}">
                <a16:creationId xmlns:a16="http://schemas.microsoft.com/office/drawing/2014/main" id="{72B6C754-2AE3-1867-BC3C-562318F501BB}"/>
              </a:ext>
            </a:extLst>
          </p:cNvPr>
          <p:cNvSpPr>
            <a:spLocks noChangeArrowheads="1"/>
          </p:cNvSpPr>
          <p:nvPr/>
        </p:nvSpPr>
        <p:spPr bwMode="auto">
          <a:xfrm>
            <a:off x="2278758" y="3670080"/>
            <a:ext cx="1298157" cy="152518"/>
          </a:xfrm>
          <a:prstGeom prst="rightArrow">
            <a:avLst>
              <a:gd name="adj1" fmla="val 50000"/>
              <a:gd name="adj2" fmla="val 109194"/>
            </a:avLst>
          </a:prstGeom>
          <a:solidFill>
            <a:srgbClr val="FF3300"/>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defRPr/>
            </a:pPr>
            <a:endParaRPr lang="en-US" kern="0">
              <a:solidFill>
                <a:srgbClr val="000000"/>
              </a:solidFill>
              <a:latin typeface="Times New Roman" panose="02020603050405020304" pitchFamily="18" charset="0"/>
              <a:ea typeface="宋体"/>
            </a:endParaRPr>
          </a:p>
        </p:txBody>
      </p:sp>
      <p:pic>
        <p:nvPicPr>
          <p:cNvPr id="172" name="Picture 22">
            <a:extLst>
              <a:ext uri="{FF2B5EF4-FFF2-40B4-BE49-F238E27FC236}">
                <a16:creationId xmlns:a16="http://schemas.microsoft.com/office/drawing/2014/main" id="{02670AD9-8122-AAF3-201E-040575ADFB98}"/>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846075" y="3553629"/>
            <a:ext cx="294212" cy="465426"/>
          </a:xfrm>
          <a:prstGeom prst="rect">
            <a:avLst/>
          </a:prstGeom>
          <a:solidFill>
            <a:srgbClr val="FF0000"/>
          </a:solidFill>
          <a:ln>
            <a:noFill/>
          </a:ln>
          <a:extLst>
            <a:ext uri="{91240B29-F687-4F45-9708-019B960494DF}">
              <a14:hiddenLine xmlns:a14="http://schemas.microsoft.com/office/drawing/2010/main" w="9525">
                <a:solidFill>
                  <a:srgbClr val="00FF00"/>
                </a:solidFill>
                <a:miter lim="800000"/>
                <a:headEnd/>
                <a:tailEnd/>
              </a14:hiddenLine>
            </a:ext>
          </a:extLst>
        </p:spPr>
      </p:pic>
      <p:sp>
        <p:nvSpPr>
          <p:cNvPr id="173" name="AutoShape 26">
            <a:extLst>
              <a:ext uri="{FF2B5EF4-FFF2-40B4-BE49-F238E27FC236}">
                <a16:creationId xmlns:a16="http://schemas.microsoft.com/office/drawing/2014/main" id="{38CCF7C7-CDD9-56A3-D6F3-242C21A45C21}"/>
              </a:ext>
            </a:extLst>
          </p:cNvPr>
          <p:cNvSpPr>
            <a:spLocks noChangeArrowheads="1"/>
          </p:cNvSpPr>
          <p:nvPr/>
        </p:nvSpPr>
        <p:spPr bwMode="auto">
          <a:xfrm>
            <a:off x="4518339" y="3670080"/>
            <a:ext cx="1727847" cy="152519"/>
          </a:xfrm>
          <a:prstGeom prst="rightArrow">
            <a:avLst>
              <a:gd name="adj1" fmla="val 50000"/>
              <a:gd name="adj2" fmla="val 109193"/>
            </a:avLst>
          </a:prstGeom>
          <a:solidFill>
            <a:srgbClr val="FF3300"/>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defRPr/>
            </a:pPr>
            <a:endParaRPr lang="en-US" kern="0">
              <a:solidFill>
                <a:srgbClr val="000000"/>
              </a:solidFill>
              <a:latin typeface="Times New Roman" panose="02020603050405020304" pitchFamily="18" charset="0"/>
              <a:ea typeface="宋体"/>
            </a:endParaRPr>
          </a:p>
        </p:txBody>
      </p:sp>
      <p:pic>
        <p:nvPicPr>
          <p:cNvPr id="174" name="Picture 20" descr="bsd-big">
            <a:extLst>
              <a:ext uri="{FF2B5EF4-FFF2-40B4-BE49-F238E27FC236}">
                <a16:creationId xmlns:a16="http://schemas.microsoft.com/office/drawing/2014/main" id="{1E2A3BB2-E352-9C37-6103-032454D082D2}"/>
              </a:ext>
            </a:extLst>
          </p:cNvPr>
          <p:cNvPicPr>
            <a:picLocks noChangeAspect="1" noChangeArrowheads="1"/>
          </p:cNvPicPr>
          <p:nvPr/>
        </p:nvPicPr>
        <p:blipFill>
          <a:blip r:embed="rId17">
            <a:clrChange>
              <a:clrFrom>
                <a:srgbClr val="FFFFFF"/>
              </a:clrFrom>
              <a:clrTo>
                <a:srgbClr val="FFFFFF">
                  <a:alpha val="0"/>
                </a:srgbClr>
              </a:clrTo>
            </a:clrChange>
          </a:blip>
          <a:srcRect/>
          <a:stretch>
            <a:fillRect/>
          </a:stretch>
        </p:blipFill>
        <p:spPr bwMode="auto">
          <a:xfrm>
            <a:off x="3730858" y="2593363"/>
            <a:ext cx="650714" cy="788623"/>
          </a:xfrm>
          <a:prstGeom prst="rect">
            <a:avLst/>
          </a:prstGeom>
          <a:noFill/>
          <a:ln w="9525">
            <a:noFill/>
            <a:miter lim="800000"/>
            <a:headEnd/>
            <a:tailEnd/>
          </a:ln>
        </p:spPr>
      </p:pic>
      <p:pic>
        <p:nvPicPr>
          <p:cNvPr id="175" name="Picture 23">
            <a:extLst>
              <a:ext uri="{FF2B5EF4-FFF2-40B4-BE49-F238E27FC236}">
                <a16:creationId xmlns:a16="http://schemas.microsoft.com/office/drawing/2014/main" id="{B8E4A1F6-F764-22F3-1426-B69CC33D5481}"/>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394030" y="4407542"/>
            <a:ext cx="273549" cy="472314"/>
          </a:xfrm>
          <a:prstGeom prst="rect">
            <a:avLst/>
          </a:prstGeom>
          <a:solidFill>
            <a:srgbClr val="0000FF"/>
          </a:solidFill>
          <a:ln>
            <a:noFill/>
          </a:ln>
          <a:extLst>
            <a:ext uri="{91240B29-F687-4F45-9708-019B960494DF}">
              <a14:hiddenLine xmlns:a14="http://schemas.microsoft.com/office/drawing/2010/main" w="9525">
                <a:solidFill>
                  <a:srgbClr val="00FF00"/>
                </a:solidFill>
                <a:miter lim="800000"/>
                <a:headEnd/>
                <a:tailEnd/>
              </a14:hiddenLine>
            </a:ext>
          </a:extLst>
        </p:spPr>
      </p:pic>
      <p:pic>
        <p:nvPicPr>
          <p:cNvPr id="176" name="Picture 3">
            <a:extLst>
              <a:ext uri="{FF2B5EF4-FFF2-40B4-BE49-F238E27FC236}">
                <a16:creationId xmlns:a16="http://schemas.microsoft.com/office/drawing/2014/main" id="{5AD9515B-F148-495F-96CA-B4FCAB345D76}"/>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598656" y="4411241"/>
            <a:ext cx="273550" cy="472314"/>
          </a:xfrm>
          <a:prstGeom prst="rect">
            <a:avLst/>
          </a:prstGeom>
          <a:solidFill>
            <a:srgbClr val="0000FF"/>
          </a:solidFill>
          <a:ln>
            <a:noFill/>
          </a:ln>
          <a:extLst>
            <a:ext uri="{91240B29-F687-4F45-9708-019B960494DF}">
              <a14:hiddenLine xmlns:a14="http://schemas.microsoft.com/office/drawing/2010/main" w="9525">
                <a:solidFill>
                  <a:srgbClr val="00FF00"/>
                </a:solidFill>
                <a:miter lim="800000"/>
                <a:headEnd/>
                <a:tailEnd/>
              </a14:hiddenLine>
            </a:ext>
          </a:extLst>
        </p:spPr>
      </p:pic>
      <p:pic>
        <p:nvPicPr>
          <p:cNvPr id="177" name="Picture 6">
            <a:extLst>
              <a:ext uri="{FF2B5EF4-FFF2-40B4-BE49-F238E27FC236}">
                <a16:creationId xmlns:a16="http://schemas.microsoft.com/office/drawing/2014/main" id="{08EEC273-21B2-CAEC-CFE8-1149830AC5A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657039" y="4407542"/>
            <a:ext cx="294212" cy="465426"/>
          </a:xfrm>
          <a:prstGeom prst="rect">
            <a:avLst/>
          </a:prstGeom>
          <a:solidFill>
            <a:srgbClr val="FF0000"/>
          </a:solidFill>
          <a:ln>
            <a:noFill/>
          </a:ln>
          <a:extLst>
            <a:ext uri="{91240B29-F687-4F45-9708-019B960494DF}">
              <a14:hiddenLine xmlns:a14="http://schemas.microsoft.com/office/drawing/2010/main" w="9525">
                <a:solidFill>
                  <a:srgbClr val="00FF00"/>
                </a:solidFill>
                <a:miter lim="800000"/>
                <a:headEnd/>
                <a:tailEnd/>
              </a14:hiddenLine>
            </a:ext>
          </a:extLst>
        </p:spPr>
      </p:pic>
      <p:pic>
        <p:nvPicPr>
          <p:cNvPr id="178" name="Picture 10">
            <a:extLst>
              <a:ext uri="{FF2B5EF4-FFF2-40B4-BE49-F238E27FC236}">
                <a16:creationId xmlns:a16="http://schemas.microsoft.com/office/drawing/2014/main" id="{22B12601-C383-D14C-5FB7-2A2CF6439511}"/>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984909" y="4386087"/>
            <a:ext cx="559889" cy="60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 name="AutoShape 17">
            <a:extLst>
              <a:ext uri="{FF2B5EF4-FFF2-40B4-BE49-F238E27FC236}">
                <a16:creationId xmlns:a16="http://schemas.microsoft.com/office/drawing/2014/main" id="{AD51A3D4-1261-FBF5-EE80-37FF6BDD8101}"/>
              </a:ext>
            </a:extLst>
          </p:cNvPr>
          <p:cNvSpPr>
            <a:spLocks noChangeArrowheads="1"/>
          </p:cNvSpPr>
          <p:nvPr/>
        </p:nvSpPr>
        <p:spPr bwMode="auto">
          <a:xfrm flipH="1" flipV="1">
            <a:off x="4986694" y="4563995"/>
            <a:ext cx="1313498" cy="152519"/>
          </a:xfrm>
          <a:prstGeom prst="rightArrow">
            <a:avLst>
              <a:gd name="adj1" fmla="val 50000"/>
              <a:gd name="adj2" fmla="val 110484"/>
            </a:avLst>
          </a:prstGeom>
          <a:solidFill>
            <a:srgbClr val="0000FF"/>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defRPr/>
            </a:pPr>
            <a:endParaRPr lang="en-US" kern="0">
              <a:solidFill>
                <a:srgbClr val="000000"/>
              </a:solidFill>
              <a:latin typeface="Times New Roman" panose="02020603050405020304" pitchFamily="18" charset="0"/>
              <a:ea typeface="宋体"/>
            </a:endParaRPr>
          </a:p>
        </p:txBody>
      </p:sp>
      <p:sp>
        <p:nvSpPr>
          <p:cNvPr id="180" name="AutoShape 28">
            <a:extLst>
              <a:ext uri="{FF2B5EF4-FFF2-40B4-BE49-F238E27FC236}">
                <a16:creationId xmlns:a16="http://schemas.microsoft.com/office/drawing/2014/main" id="{7ED9672E-A2B2-201B-81F6-EDA78197F8A7}"/>
              </a:ext>
            </a:extLst>
          </p:cNvPr>
          <p:cNvSpPr>
            <a:spLocks noChangeArrowheads="1"/>
          </p:cNvSpPr>
          <p:nvPr/>
        </p:nvSpPr>
        <p:spPr bwMode="auto">
          <a:xfrm flipH="1" flipV="1">
            <a:off x="1846239" y="4562556"/>
            <a:ext cx="1748265" cy="152519"/>
          </a:xfrm>
          <a:prstGeom prst="rightArrow">
            <a:avLst>
              <a:gd name="adj1" fmla="val 50000"/>
              <a:gd name="adj2" fmla="val 110484"/>
            </a:avLst>
          </a:prstGeom>
          <a:solidFill>
            <a:srgbClr val="0000FF"/>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defRPr/>
            </a:pPr>
            <a:endParaRPr lang="en-US" kern="0">
              <a:solidFill>
                <a:srgbClr val="000000"/>
              </a:solidFill>
              <a:latin typeface="Times New Roman" panose="02020603050405020304" pitchFamily="18" charset="0"/>
              <a:ea typeface="宋体"/>
            </a:endParaRPr>
          </a:p>
        </p:txBody>
      </p:sp>
      <p:pic>
        <p:nvPicPr>
          <p:cNvPr id="181" name="Picture 5">
            <a:extLst>
              <a:ext uri="{FF2B5EF4-FFF2-40B4-BE49-F238E27FC236}">
                <a16:creationId xmlns:a16="http://schemas.microsoft.com/office/drawing/2014/main" id="{C19EF237-4CB6-97D4-AA14-1BBDCBC8E457}"/>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914799" y="5272218"/>
            <a:ext cx="285356" cy="46345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82" name="Picture 7">
            <a:extLst>
              <a:ext uri="{FF2B5EF4-FFF2-40B4-BE49-F238E27FC236}">
                <a16:creationId xmlns:a16="http://schemas.microsoft.com/office/drawing/2014/main" id="{A227DF98-C554-D4BC-66E4-3C3C0435165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616486" y="5195467"/>
            <a:ext cx="566777" cy="616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 name="AutoShape 15">
            <a:extLst>
              <a:ext uri="{FF2B5EF4-FFF2-40B4-BE49-F238E27FC236}">
                <a16:creationId xmlns:a16="http://schemas.microsoft.com/office/drawing/2014/main" id="{9B1724BA-0B8E-81F9-C58D-F3C4C62D8256}"/>
              </a:ext>
            </a:extLst>
          </p:cNvPr>
          <p:cNvSpPr>
            <a:spLocks noChangeArrowheads="1"/>
          </p:cNvSpPr>
          <p:nvPr/>
        </p:nvSpPr>
        <p:spPr bwMode="auto">
          <a:xfrm>
            <a:off x="2278758" y="5395939"/>
            <a:ext cx="1298157" cy="152518"/>
          </a:xfrm>
          <a:prstGeom prst="rightArrow">
            <a:avLst>
              <a:gd name="adj1" fmla="val 50000"/>
              <a:gd name="adj2" fmla="val 109194"/>
            </a:avLst>
          </a:prstGeom>
          <a:solidFill>
            <a:srgbClr val="FF3300"/>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defRPr/>
            </a:pPr>
            <a:endParaRPr lang="en-US" kern="0">
              <a:solidFill>
                <a:srgbClr val="000000"/>
              </a:solidFill>
              <a:latin typeface="Times New Roman" panose="02020603050405020304" pitchFamily="18" charset="0"/>
              <a:ea typeface="宋体"/>
            </a:endParaRPr>
          </a:p>
        </p:txBody>
      </p:sp>
      <p:sp>
        <p:nvSpPr>
          <p:cNvPr id="184" name="AutoShape 26">
            <a:extLst>
              <a:ext uri="{FF2B5EF4-FFF2-40B4-BE49-F238E27FC236}">
                <a16:creationId xmlns:a16="http://schemas.microsoft.com/office/drawing/2014/main" id="{9AFBAE67-71F6-9774-0F3C-A987C34EFCDD}"/>
              </a:ext>
            </a:extLst>
          </p:cNvPr>
          <p:cNvSpPr>
            <a:spLocks noChangeArrowheads="1"/>
          </p:cNvSpPr>
          <p:nvPr/>
        </p:nvSpPr>
        <p:spPr bwMode="auto">
          <a:xfrm>
            <a:off x="4626351" y="5395939"/>
            <a:ext cx="1727847" cy="152519"/>
          </a:xfrm>
          <a:prstGeom prst="rightArrow">
            <a:avLst>
              <a:gd name="adj1" fmla="val 50000"/>
              <a:gd name="adj2" fmla="val 109193"/>
            </a:avLst>
          </a:prstGeom>
          <a:solidFill>
            <a:srgbClr val="FF3300"/>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defRPr/>
            </a:pPr>
            <a:endParaRPr lang="en-US" kern="0">
              <a:solidFill>
                <a:srgbClr val="000000"/>
              </a:solidFill>
              <a:latin typeface="Times New Roman" panose="02020603050405020304" pitchFamily="18" charset="0"/>
              <a:ea typeface="宋体"/>
            </a:endParaRPr>
          </a:p>
        </p:txBody>
      </p:sp>
      <p:pic>
        <p:nvPicPr>
          <p:cNvPr id="185" name="Picture 3">
            <a:extLst>
              <a:ext uri="{FF2B5EF4-FFF2-40B4-BE49-F238E27FC236}">
                <a16:creationId xmlns:a16="http://schemas.microsoft.com/office/drawing/2014/main" id="{6D0FA9EF-1124-EE0F-2915-B8F521124034}"/>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211676" y="5263362"/>
            <a:ext cx="273550" cy="472314"/>
          </a:xfrm>
          <a:prstGeom prst="rect">
            <a:avLst/>
          </a:prstGeom>
          <a:solidFill>
            <a:srgbClr val="0000FF"/>
          </a:solidFill>
          <a:ln>
            <a:noFill/>
          </a:ln>
          <a:extLst>
            <a:ext uri="{91240B29-F687-4F45-9708-019B960494DF}">
              <a14:hiddenLine xmlns:a14="http://schemas.microsoft.com/office/drawing/2010/main" w="9525">
                <a:solidFill>
                  <a:srgbClr val="00FF00"/>
                </a:solidFill>
                <a:miter lim="800000"/>
                <a:headEnd/>
                <a:tailEnd/>
              </a14:hiddenLine>
            </a:ext>
          </a:extLst>
        </p:spPr>
      </p:pic>
      <p:pic>
        <p:nvPicPr>
          <p:cNvPr id="186" name="Picture 4">
            <a:extLst>
              <a:ext uri="{FF2B5EF4-FFF2-40B4-BE49-F238E27FC236}">
                <a16:creationId xmlns:a16="http://schemas.microsoft.com/office/drawing/2014/main" id="{4959D784-CDA4-4F50-7DCD-E7EAB31BD312}"/>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6401397" y="5232130"/>
            <a:ext cx="277484" cy="450666"/>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87" name="Picture 7">
            <a:extLst>
              <a:ext uri="{FF2B5EF4-FFF2-40B4-BE49-F238E27FC236}">
                <a16:creationId xmlns:a16="http://schemas.microsoft.com/office/drawing/2014/main" id="{22186056-F7F9-A138-AE4E-8C3760ED14D8}"/>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856162" y="5195467"/>
            <a:ext cx="566777" cy="616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Slide Number Placeholder 4">
            <a:extLst>
              <a:ext uri="{FF2B5EF4-FFF2-40B4-BE49-F238E27FC236}">
                <a16:creationId xmlns:a16="http://schemas.microsoft.com/office/drawing/2014/main" id="{D4014C8F-9676-02E8-58BE-E4AE457454C8}"/>
              </a:ext>
            </a:extLst>
          </p:cNvPr>
          <p:cNvSpPr txBox="1">
            <a:spLocks/>
          </p:cNvSpPr>
          <p:nvPr/>
        </p:nvSpPr>
        <p:spPr bwMode="auto">
          <a:xfrm>
            <a:off x="8676456" y="5667366"/>
            <a:ext cx="395148" cy="27384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rtlCol="0" anchor="ctr"/>
          <a:lstStyle>
            <a:defPPr>
              <a:defRPr lang="en-US"/>
            </a:defPPr>
            <a:lvl1pPr marL="0" algn="r" defTabSz="914400" rtl="0" eaLnBrk="0" latinLnBrk="0" hangingPunct="0">
              <a:defRPr sz="1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0" latinLnBrk="0" hangingPunct="0">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0" latinLnBrk="0" hangingPunct="0">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0" latinLnBrk="0" hangingPunct="0">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0" latinLnBrk="0" hangingPunct="0">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mn-ea"/>
                <a:cs typeface="Arial" panose="020B0604020202020204" pitchFamily="34" charset="0"/>
              </a:defRPr>
            </a:lvl7pPr>
            <a:lvl8pPr marL="34290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mn-ea"/>
                <a:cs typeface="Arial" panose="020B0604020202020204" pitchFamily="34" charset="0"/>
              </a:defRPr>
            </a:lvl8pPr>
            <a:lvl9pPr marL="38862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mn-ea"/>
                <a:cs typeface="Arial" panose="020B0604020202020204" pitchFamily="34" charset="0"/>
              </a:defRPr>
            </a:lvl9pPr>
          </a:lstStyle>
          <a:p>
            <a:pPr defTabSz="685800" eaLnBrk="1" hangingPunct="1">
              <a:defRPr/>
            </a:pPr>
            <a:r>
              <a:rPr lang="en-US" altLang="en-US" sz="1350" dirty="0">
                <a:solidFill>
                  <a:srgbClr val="000000"/>
                </a:solidFill>
                <a:latin typeface="Times New Roman" panose="02020603050405020304" pitchFamily="18" charset="0"/>
                <a:ea typeface="宋体"/>
                <a:cs typeface="Times New Roman" panose="02020603050405020304" pitchFamily="18" charset="0"/>
              </a:rPr>
              <a:t>20/24</a:t>
            </a:r>
          </a:p>
        </p:txBody>
      </p:sp>
      <p:sp>
        <p:nvSpPr>
          <p:cNvPr id="2" name="Title 1">
            <a:extLst>
              <a:ext uri="{FF2B5EF4-FFF2-40B4-BE49-F238E27FC236}">
                <a16:creationId xmlns:a16="http://schemas.microsoft.com/office/drawing/2014/main" id="{FB92AABF-7A26-6424-9D7A-E3D500E22280}"/>
              </a:ext>
            </a:extLst>
          </p:cNvPr>
          <p:cNvSpPr txBox="1">
            <a:spLocks/>
          </p:cNvSpPr>
          <p:nvPr/>
        </p:nvSpPr>
        <p:spPr>
          <a:xfrm>
            <a:off x="457200" y="152400"/>
            <a:ext cx="8229600" cy="1143000"/>
          </a:xfrm>
          <a:prstGeom prst="rect">
            <a:avLst/>
          </a:prstGeom>
        </p:spPr>
        <p:txBody>
          <a:bodyPr vert="horz" lIns="0" tIns="45720" rIns="0" bIns="45720" rtlCol="0" anchor="ctr">
            <a:normAutofit fontScale="92500" lnSpcReduction="20000"/>
          </a:bodyPr>
          <a:lstStyle>
            <a:lvl1pPr algn="ctr" defTabSz="457200" rtl="0" eaLnBrk="1" latinLnBrk="0" hangingPunct="1">
              <a:spcBef>
                <a:spcPct val="0"/>
              </a:spcBef>
              <a:buNone/>
              <a:defRPr sz="4400" b="0" i="0" kern="1200" spc="-50" normalizeH="0">
                <a:solidFill>
                  <a:schemeClr val="tx2"/>
                </a:solidFill>
                <a:latin typeface="+mj-lt"/>
                <a:ea typeface="+mj-ea"/>
                <a:cs typeface="Cambria"/>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50" normalizeH="0" baseline="0" noProof="0" dirty="0">
                <a:ln>
                  <a:noFill/>
                </a:ln>
                <a:solidFill>
                  <a:srgbClr val="990000"/>
                </a:solidFill>
                <a:effectLst/>
                <a:uLnTx/>
                <a:uFillTx/>
                <a:latin typeface="Calibri"/>
                <a:ea typeface="+mj-ea"/>
              </a:rPr>
              <a:t>The One Time Pad</a:t>
            </a:r>
            <a:r>
              <a:rPr lang="en-US" dirty="0">
                <a:solidFill>
                  <a:srgbClr val="990000"/>
                </a:solidFill>
                <a:latin typeface="Calibri"/>
              </a:rPr>
              <a:t>:</a:t>
            </a:r>
            <a:r>
              <a:rPr lang="zh-CN" altLang="en-US" dirty="0">
                <a:solidFill>
                  <a:srgbClr val="990000"/>
                </a:solidFill>
                <a:latin typeface="Calibri"/>
              </a:rPr>
              <a:t> </a:t>
            </a:r>
            <a:r>
              <a:rPr lang="en-US" altLang="zh-CN" dirty="0">
                <a:solidFill>
                  <a:srgbClr val="990000"/>
                </a:solidFill>
                <a:latin typeface="Calibri"/>
              </a:rPr>
              <a:t>key-distribution issue</a:t>
            </a:r>
            <a:endParaRPr kumimoji="0" lang="en-US" sz="4400" b="0" i="0" u="none" strike="noStrike" kern="1200" cap="none" spc="-50" normalizeH="0" baseline="0" noProof="0" dirty="0">
              <a:ln>
                <a:noFill/>
              </a:ln>
              <a:solidFill>
                <a:srgbClr val="990000"/>
              </a:solidFill>
              <a:effectLst/>
              <a:uLnTx/>
              <a:uFillTx/>
              <a:latin typeface="Calibri"/>
              <a:ea typeface="+mj-ea"/>
            </a:endParaRPr>
          </a:p>
        </p:txBody>
      </p:sp>
    </p:spTree>
    <p:extLst>
      <p:ext uri="{BB962C8B-B14F-4D97-AF65-F5344CB8AC3E}">
        <p14:creationId xmlns:p14="http://schemas.microsoft.com/office/powerpoint/2010/main" val="5552394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63" presetClass="path" presetSubtype="0" accel="50000" decel="50000" fill="hold" nodeType="clickEffect">
                                  <p:stCondLst>
                                    <p:cond delay="0"/>
                                  </p:stCondLst>
                                  <p:childTnLst>
                                    <p:animMotion origin="layout" path="M -3.95833E-6 -1.11111E-6 L 0.21459 0.00255 " pathEditMode="relative" rAng="0" ptsTypes="AA">
                                      <p:cBhvr>
                                        <p:cTn id="12" dur="1000" fill="hold"/>
                                        <p:tgtEl>
                                          <p:spTgt spid="142"/>
                                        </p:tgtEl>
                                        <p:attrNameLst>
                                          <p:attrName>ppt_x</p:attrName>
                                          <p:attrName>ppt_y</p:attrName>
                                        </p:attrNameLst>
                                      </p:cBhvr>
                                      <p:rCtr x="10729" y="116"/>
                                    </p:animMotion>
                                  </p:childTnLst>
                                </p:cTn>
                              </p:par>
                              <p:par>
                                <p:cTn id="13" presetID="35" presetClass="path" presetSubtype="0" accel="50000" decel="50000" fill="hold" nodeType="withEffect">
                                  <p:stCondLst>
                                    <p:cond delay="0"/>
                                  </p:stCondLst>
                                  <p:childTnLst>
                                    <p:animMotion origin="layout" path="M 0.07318 3.33333E-6 L -0.27825 -0.00186 " pathEditMode="relative" rAng="0" ptsTypes="AA">
                                      <p:cBhvr>
                                        <p:cTn id="14" dur="500" fill="hold"/>
                                        <p:tgtEl>
                                          <p:spTgt spid="143"/>
                                        </p:tgtEl>
                                        <p:attrNameLst>
                                          <p:attrName>ppt_x</p:attrName>
                                          <p:attrName>ppt_y</p:attrName>
                                        </p:attrNameLst>
                                      </p:cBhvr>
                                      <p:rCtr x="-17578" y="-93"/>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5" presetClass="path" presetSubtype="0" accel="50000" decel="50000" fill="hold" nodeType="clickEffect">
                                  <p:stCondLst>
                                    <p:cond delay="0"/>
                                  </p:stCondLst>
                                  <p:childTnLst>
                                    <p:animMotion origin="layout" path="M 8.33333E-7 7.40741E-7 L -0.34167 7.40741E-7 " pathEditMode="relative" rAng="0" ptsTypes="AA">
                                      <p:cBhvr>
                                        <p:cTn id="22" dur="500" fill="hold"/>
                                        <p:tgtEl>
                                          <p:spTgt spid="151"/>
                                        </p:tgtEl>
                                        <p:attrNameLst>
                                          <p:attrName>ppt_x</p:attrName>
                                          <p:attrName>ppt_y</p:attrName>
                                        </p:attrNameLst>
                                      </p:cBhvr>
                                      <p:rCtr x="-17083" y="0"/>
                                    </p:animMotion>
                                  </p:childTnLst>
                                </p:cTn>
                              </p:par>
                              <p:par>
                                <p:cTn id="23" presetID="1" presetClass="entr" presetSubtype="0" fill="hold" nodeType="withEffect">
                                  <p:stCondLst>
                                    <p:cond delay="0"/>
                                  </p:stCondLst>
                                  <p:childTnLst>
                                    <p:set>
                                      <p:cBhvr>
                                        <p:cTn id="24" dur="1" fill="hold">
                                          <p:stCondLst>
                                            <p:cond delay="0"/>
                                          </p:stCondLst>
                                        </p:cTn>
                                        <p:tgtEl>
                                          <p:spTgt spid="157"/>
                                        </p:tgtEl>
                                        <p:attrNameLst>
                                          <p:attrName>style.visibility</p:attrName>
                                        </p:attrNameLst>
                                      </p:cBhvr>
                                      <p:to>
                                        <p:strVal val="visible"/>
                                      </p:to>
                                    </p:set>
                                  </p:childTnLst>
                                </p:cTn>
                              </p:par>
                              <p:par>
                                <p:cTn id="25" presetID="63" presetClass="path" presetSubtype="0" accel="50000" decel="50000" fill="hold" nodeType="withEffect">
                                  <p:stCondLst>
                                    <p:cond delay="0"/>
                                  </p:stCondLst>
                                  <p:childTnLst>
                                    <p:animMotion origin="layout" path="M 8.33333E-7 7.40741E-7 L 0.325 7.40741E-7 " pathEditMode="relative" rAng="0" ptsTypes="AA">
                                      <p:cBhvr>
                                        <p:cTn id="26" dur="500" fill="hold"/>
                                        <p:tgtEl>
                                          <p:spTgt spid="157"/>
                                        </p:tgtEl>
                                        <p:attrNameLst>
                                          <p:attrName>ppt_x</p:attrName>
                                          <p:attrName>ppt_y</p:attrName>
                                        </p:attrNameLst>
                                      </p:cBhvr>
                                      <p:rCtr x="16250" y="0"/>
                                    </p:animMotion>
                                  </p:childTnLst>
                                </p:cTn>
                              </p:par>
                              <p:par>
                                <p:cTn id="27" presetID="63" presetClass="path" presetSubtype="0" accel="50000" decel="50000" fill="hold" nodeType="withEffect">
                                  <p:stCondLst>
                                    <p:cond delay="0"/>
                                  </p:stCondLst>
                                  <p:childTnLst>
                                    <p:animMotion origin="layout" path="M -0.0069 0.00185 L -8.33333E-7 3.33333E-6 " pathEditMode="relative" rAng="0" ptsTypes="AA">
                                      <p:cBhvr>
                                        <p:cTn id="28" dur="500" fill="hold"/>
                                        <p:tgtEl>
                                          <p:spTgt spid="143"/>
                                        </p:tgtEl>
                                        <p:attrNameLst>
                                          <p:attrName>ppt_x</p:attrName>
                                          <p:attrName>ppt_y</p:attrName>
                                        </p:attrNameLst>
                                      </p:cBhvr>
                                      <p:rCtr x="339" y="-93"/>
                                    </p:animMotion>
                                  </p:childTnLst>
                                </p:cTn>
                              </p:par>
                              <p:par>
                                <p:cTn id="29" presetID="35" presetClass="path" presetSubtype="0" accel="50000" decel="50000" fill="hold" nodeType="withEffect">
                                  <p:stCondLst>
                                    <p:cond delay="0"/>
                                  </p:stCondLst>
                                  <p:childTnLst>
                                    <p:animMotion origin="layout" path="M 0.01237 0.00741 L -3.95833E-6 -1.11111E-6 " pathEditMode="relative" rAng="0" ptsTypes="AA">
                                      <p:cBhvr>
                                        <p:cTn id="30" dur="500" fill="hold"/>
                                        <p:tgtEl>
                                          <p:spTgt spid="142"/>
                                        </p:tgtEl>
                                        <p:attrNameLst>
                                          <p:attrName>ppt_x</p:attrName>
                                          <p:attrName>ppt_y</p:attrName>
                                        </p:attrNameLst>
                                      </p:cBhvr>
                                      <p:rCtr x="-625" y="-370"/>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146"/>
                                        </p:tgtEl>
                                        <p:attrNameLst>
                                          <p:attrName>style.visibility</p:attrName>
                                        </p:attrNameLst>
                                      </p:cBhvr>
                                      <p:to>
                                        <p:strVal val="visible"/>
                                      </p:to>
                                    </p:set>
                                    <p:animEffect transition="in" filter="dissolve">
                                      <p:cBhvr>
                                        <p:cTn id="39" dur="500"/>
                                        <p:tgtEl>
                                          <p:spTgt spid="146"/>
                                        </p:tgtEl>
                                      </p:cBhvr>
                                    </p:animEffect>
                                  </p:childTnLst>
                                </p:cTn>
                              </p:par>
                            </p:childTnLst>
                          </p:cTn>
                        </p:par>
                      </p:childTnLst>
                    </p:cTn>
                  </p:par>
                  <p:par>
                    <p:cTn id="40" fill="hold">
                      <p:stCondLst>
                        <p:cond delay="indefinite"/>
                      </p:stCondLst>
                      <p:childTnLst>
                        <p:par>
                          <p:cTn id="41" fill="hold">
                            <p:stCondLst>
                              <p:cond delay="0"/>
                            </p:stCondLst>
                            <p:childTnLst>
                              <p:par>
                                <p:cTn id="42" presetID="63" presetClass="path" presetSubtype="0" accel="50000" decel="50000" fill="hold" nodeType="clickEffect">
                                  <p:stCondLst>
                                    <p:cond delay="0"/>
                                  </p:stCondLst>
                                  <p:childTnLst>
                                    <p:animMotion origin="layout" path="M -4.16667E-6 -2.22222E-6 L 0.5875 0.01482 " pathEditMode="relative" rAng="0" ptsTypes="AA">
                                      <p:cBhvr>
                                        <p:cTn id="43" dur="500" fill="hold"/>
                                        <p:tgtEl>
                                          <p:spTgt spid="146"/>
                                        </p:tgtEl>
                                        <p:attrNameLst>
                                          <p:attrName>ppt_x</p:attrName>
                                          <p:attrName>ppt_y</p:attrName>
                                        </p:attrNameLst>
                                      </p:cBhvr>
                                      <p:rCtr x="29375" y="741"/>
                                    </p:animMotion>
                                  </p:childTnLst>
                                </p:cTn>
                              </p:par>
                              <p:par>
                                <p:cTn id="44" presetID="22" presetClass="entr" presetSubtype="8" fill="hold" nodeType="withEffect">
                                  <p:stCondLst>
                                    <p:cond delay="0"/>
                                  </p:stCondLst>
                                  <p:childTnLst>
                                    <p:set>
                                      <p:cBhvr>
                                        <p:cTn id="45" dur="1" fill="hold">
                                          <p:stCondLst>
                                            <p:cond delay="0"/>
                                          </p:stCondLst>
                                        </p:cTn>
                                        <p:tgtEl>
                                          <p:spTgt spid="144"/>
                                        </p:tgtEl>
                                        <p:attrNameLst>
                                          <p:attrName>style.visibility</p:attrName>
                                        </p:attrNameLst>
                                      </p:cBhvr>
                                      <p:to>
                                        <p:strVal val="visible"/>
                                      </p:to>
                                    </p:set>
                                    <p:animEffect transition="in" filter="wipe(left)">
                                      <p:cBhvr>
                                        <p:cTn id="46" dur="500"/>
                                        <p:tgtEl>
                                          <p:spTgt spid="144"/>
                                        </p:tgtEl>
                                      </p:cBhvr>
                                    </p:animEffect>
                                  </p:childTnLst>
                                </p:cTn>
                              </p:par>
                              <p:par>
                                <p:cTn id="47" presetID="63" presetClass="path" presetSubtype="0" accel="50000" decel="50000" fill="hold" nodeType="withEffect">
                                  <p:stCondLst>
                                    <p:cond delay="0"/>
                                  </p:stCondLst>
                                  <p:childTnLst>
                                    <p:animMotion origin="layout" path="M 8.33333E-7 7.40741E-7 L 0.55833 7.40741E-7 " pathEditMode="relative" rAng="0" ptsTypes="AA">
                                      <p:cBhvr>
                                        <p:cTn id="48" dur="500" fill="hold"/>
                                        <p:tgtEl>
                                          <p:spTgt spid="145"/>
                                        </p:tgtEl>
                                        <p:attrNameLst>
                                          <p:attrName>ppt_x</p:attrName>
                                          <p:attrName>ppt_y</p:attrName>
                                        </p:attrNameLst>
                                      </p:cBhvr>
                                      <p:rCtr x="27917" y="0"/>
                                    </p:animMotion>
                                  </p:childTnLst>
                                </p:cTn>
                              </p:par>
                            </p:childTnLst>
                          </p:cTn>
                        </p:par>
                      </p:childTnLst>
                    </p:cTn>
                  </p:par>
                  <p:par>
                    <p:cTn id="49" fill="hold">
                      <p:stCondLst>
                        <p:cond delay="indefinite"/>
                      </p:stCondLst>
                      <p:childTnLst>
                        <p:par>
                          <p:cTn id="50" fill="hold">
                            <p:stCondLst>
                              <p:cond delay="0"/>
                            </p:stCondLst>
                            <p:childTnLst>
                              <p:par>
                                <p:cTn id="51" presetID="9" presetClass="exit" presetSubtype="0" fill="hold" nodeType="clickEffect">
                                  <p:stCondLst>
                                    <p:cond delay="0"/>
                                  </p:stCondLst>
                                  <p:childTnLst>
                                    <p:animEffect transition="out" filter="dissolve">
                                      <p:cBhvr>
                                        <p:cTn id="52" dur="500"/>
                                        <p:tgtEl>
                                          <p:spTgt spid="146"/>
                                        </p:tgtEl>
                                      </p:cBhvr>
                                    </p:animEffect>
                                    <p:set>
                                      <p:cBhvr>
                                        <p:cTn id="53" dur="1" fill="hold">
                                          <p:stCondLst>
                                            <p:cond delay="499"/>
                                          </p:stCondLst>
                                        </p:cTn>
                                        <p:tgtEl>
                                          <p:spTgt spid="146"/>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nodeType="clickEffect">
                                  <p:stCondLst>
                                    <p:cond delay="0"/>
                                  </p:stCondLst>
                                  <p:childTnLst>
                                    <p:animEffect transition="out" filter="fade">
                                      <p:cBhvr>
                                        <p:cTn id="57" dur="500"/>
                                        <p:tgtEl>
                                          <p:spTgt spid="142"/>
                                        </p:tgtEl>
                                      </p:cBhvr>
                                    </p:animEffect>
                                    <p:set>
                                      <p:cBhvr>
                                        <p:cTn id="58" dur="1" fill="hold">
                                          <p:stCondLst>
                                            <p:cond delay="499"/>
                                          </p:stCondLst>
                                        </p:cTn>
                                        <p:tgtEl>
                                          <p:spTgt spid="142"/>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143"/>
                                        </p:tgtEl>
                                      </p:cBhvr>
                                    </p:animEffect>
                                    <p:set>
                                      <p:cBhvr>
                                        <p:cTn id="61" dur="1" fill="hold">
                                          <p:stCondLst>
                                            <p:cond delay="499"/>
                                          </p:stCondLst>
                                        </p:cTn>
                                        <p:tgtEl>
                                          <p:spTgt spid="143"/>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151"/>
                                        </p:tgtEl>
                                      </p:cBhvr>
                                    </p:animEffect>
                                    <p:set>
                                      <p:cBhvr>
                                        <p:cTn id="64" dur="1" fill="hold">
                                          <p:stCondLst>
                                            <p:cond delay="499"/>
                                          </p:stCondLst>
                                        </p:cTn>
                                        <p:tgtEl>
                                          <p:spTgt spid="151"/>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157"/>
                                        </p:tgtEl>
                                      </p:cBhvr>
                                    </p:animEffect>
                                    <p:set>
                                      <p:cBhvr>
                                        <p:cTn id="67" dur="1" fill="hold">
                                          <p:stCondLst>
                                            <p:cond delay="499"/>
                                          </p:stCondLst>
                                        </p:cTn>
                                        <p:tgtEl>
                                          <p:spTgt spid="157"/>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145"/>
                                        </p:tgtEl>
                                      </p:cBhvr>
                                    </p:animEffect>
                                    <p:set>
                                      <p:cBhvr>
                                        <p:cTn id="70" dur="1" fill="hold">
                                          <p:stCondLst>
                                            <p:cond delay="499"/>
                                          </p:stCondLst>
                                        </p:cTn>
                                        <p:tgtEl>
                                          <p:spTgt spid="145"/>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146"/>
                                        </p:tgtEl>
                                      </p:cBhvr>
                                    </p:animEffect>
                                    <p:set>
                                      <p:cBhvr>
                                        <p:cTn id="73" dur="1" fill="hold">
                                          <p:stCondLst>
                                            <p:cond delay="499"/>
                                          </p:stCondLst>
                                        </p:cTn>
                                        <p:tgtEl>
                                          <p:spTgt spid="146"/>
                                        </p:tgtEl>
                                        <p:attrNameLst>
                                          <p:attrName>style.visibility</p:attrName>
                                        </p:attrNameLst>
                                      </p:cBhvr>
                                      <p:to>
                                        <p:strVal val="hidden"/>
                                      </p:to>
                                    </p:set>
                                  </p:childTnLst>
                                </p:cTn>
                              </p:par>
                              <p:par>
                                <p:cTn id="74" presetID="10" presetClass="exit" presetSubtype="0" fill="hold" grpId="0" nodeType="withEffect">
                                  <p:stCondLst>
                                    <p:cond delay="0"/>
                                  </p:stCondLst>
                                  <p:childTnLst>
                                    <p:animEffect transition="out" filter="fade">
                                      <p:cBhvr>
                                        <p:cTn id="75" dur="500"/>
                                        <p:tgtEl>
                                          <p:spTgt spid="144"/>
                                        </p:tgtEl>
                                      </p:cBhvr>
                                    </p:animEffect>
                                    <p:set>
                                      <p:cBhvr>
                                        <p:cTn id="76" dur="1" fill="hold">
                                          <p:stCondLst>
                                            <p:cond delay="499"/>
                                          </p:stCondLst>
                                        </p:cTn>
                                        <p:tgtEl>
                                          <p:spTgt spid="144"/>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4" presetClass="entr" presetSubtype="10" fill="hold" nodeType="clickEffect">
                                  <p:stCondLst>
                                    <p:cond delay="0"/>
                                  </p:stCondLst>
                                  <p:childTnLst>
                                    <p:set>
                                      <p:cBhvr>
                                        <p:cTn id="80" dur="1" fill="hold">
                                          <p:stCondLst>
                                            <p:cond delay="0"/>
                                          </p:stCondLst>
                                        </p:cTn>
                                        <p:tgtEl>
                                          <p:spTgt spid="163"/>
                                        </p:tgtEl>
                                        <p:attrNameLst>
                                          <p:attrName>style.visibility</p:attrName>
                                        </p:attrNameLst>
                                      </p:cBhvr>
                                      <p:to>
                                        <p:strVal val="visible"/>
                                      </p:to>
                                    </p:set>
                                    <p:animEffect transition="in" filter="randombar(horizontal)">
                                      <p:cBhvr>
                                        <p:cTn id="81" dur="500"/>
                                        <p:tgtEl>
                                          <p:spTgt spid="163"/>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164"/>
                                        </p:tgtEl>
                                        <p:attrNameLst>
                                          <p:attrName>style.visibility</p:attrName>
                                        </p:attrNameLst>
                                      </p:cBhvr>
                                      <p:to>
                                        <p:strVal val="visible"/>
                                      </p:to>
                                    </p:set>
                                    <p:animEffect transition="in" filter="randombar(horizontal)">
                                      <p:cBhvr>
                                        <p:cTn id="84" dur="500"/>
                                        <p:tgtEl>
                                          <p:spTgt spid="164"/>
                                        </p:tgtEl>
                                      </p:cBhvr>
                                    </p:animEffect>
                                  </p:childTnLst>
                                </p:cTn>
                              </p:par>
                              <p:par>
                                <p:cTn id="85" presetID="14" presetClass="entr" presetSubtype="10" fill="hold" nodeType="withEffect">
                                  <p:stCondLst>
                                    <p:cond delay="0"/>
                                  </p:stCondLst>
                                  <p:childTnLst>
                                    <p:set>
                                      <p:cBhvr>
                                        <p:cTn id="86" dur="1" fill="hold">
                                          <p:stCondLst>
                                            <p:cond delay="0"/>
                                          </p:stCondLst>
                                        </p:cTn>
                                        <p:tgtEl>
                                          <p:spTgt spid="165"/>
                                        </p:tgtEl>
                                        <p:attrNameLst>
                                          <p:attrName>style.visibility</p:attrName>
                                        </p:attrNameLst>
                                      </p:cBhvr>
                                      <p:to>
                                        <p:strVal val="visible"/>
                                      </p:to>
                                    </p:set>
                                    <p:animEffect transition="in" filter="randombar(horizontal)">
                                      <p:cBhvr>
                                        <p:cTn id="87" dur="500"/>
                                        <p:tgtEl>
                                          <p:spTgt spid="165"/>
                                        </p:tgtEl>
                                      </p:cBhvr>
                                    </p:animEffect>
                                  </p:childTnLst>
                                </p:cTn>
                              </p:par>
                              <p:par>
                                <p:cTn id="88" presetID="14" presetClass="entr" presetSubtype="10" fill="hold" grpId="0" nodeType="withEffect">
                                  <p:stCondLst>
                                    <p:cond delay="0"/>
                                  </p:stCondLst>
                                  <p:childTnLst>
                                    <p:set>
                                      <p:cBhvr>
                                        <p:cTn id="89" dur="1" fill="hold">
                                          <p:stCondLst>
                                            <p:cond delay="0"/>
                                          </p:stCondLst>
                                        </p:cTn>
                                        <p:tgtEl>
                                          <p:spTgt spid="166"/>
                                        </p:tgtEl>
                                        <p:attrNameLst>
                                          <p:attrName>style.visibility</p:attrName>
                                        </p:attrNameLst>
                                      </p:cBhvr>
                                      <p:to>
                                        <p:strVal val="visible"/>
                                      </p:to>
                                    </p:set>
                                    <p:animEffect transition="in" filter="randombar(horizontal)">
                                      <p:cBhvr>
                                        <p:cTn id="90" dur="500"/>
                                        <p:tgtEl>
                                          <p:spTgt spid="166"/>
                                        </p:tgtEl>
                                      </p:cBhvr>
                                    </p:animEffect>
                                  </p:childTnLst>
                                </p:cTn>
                              </p:par>
                            </p:childTnLst>
                          </p:cTn>
                        </p:par>
                      </p:childTnLst>
                    </p:cTn>
                  </p:par>
                  <p:par>
                    <p:cTn id="91" fill="hold">
                      <p:stCondLst>
                        <p:cond delay="indefinite"/>
                      </p:stCondLst>
                      <p:childTnLst>
                        <p:par>
                          <p:cTn id="92" fill="hold">
                            <p:stCondLst>
                              <p:cond delay="0"/>
                            </p:stCondLst>
                            <p:childTnLst>
                              <p:par>
                                <p:cTn id="93" presetID="14" presetClass="entr" presetSubtype="10" fill="hold" nodeType="clickEffect">
                                  <p:stCondLst>
                                    <p:cond delay="0"/>
                                  </p:stCondLst>
                                  <p:childTnLst>
                                    <p:set>
                                      <p:cBhvr>
                                        <p:cTn id="94" dur="1" fill="hold">
                                          <p:stCondLst>
                                            <p:cond delay="0"/>
                                          </p:stCondLst>
                                        </p:cTn>
                                        <p:tgtEl>
                                          <p:spTgt spid="167"/>
                                        </p:tgtEl>
                                        <p:attrNameLst>
                                          <p:attrName>style.visibility</p:attrName>
                                        </p:attrNameLst>
                                      </p:cBhvr>
                                      <p:to>
                                        <p:strVal val="visible"/>
                                      </p:to>
                                    </p:set>
                                    <p:animEffect transition="in" filter="randombar(horizontal)">
                                      <p:cBhvr>
                                        <p:cTn id="95" dur="500"/>
                                        <p:tgtEl>
                                          <p:spTgt spid="167"/>
                                        </p:tgtEl>
                                      </p:cBhvr>
                                    </p:animEffect>
                                  </p:childTnLst>
                                </p:cTn>
                              </p:par>
                              <p:par>
                                <p:cTn id="96" presetID="14" presetClass="entr" presetSubtype="10" fill="hold" nodeType="withEffect">
                                  <p:stCondLst>
                                    <p:cond delay="0"/>
                                  </p:stCondLst>
                                  <p:childTnLst>
                                    <p:set>
                                      <p:cBhvr>
                                        <p:cTn id="97" dur="1" fill="hold">
                                          <p:stCondLst>
                                            <p:cond delay="0"/>
                                          </p:stCondLst>
                                        </p:cTn>
                                        <p:tgtEl>
                                          <p:spTgt spid="168"/>
                                        </p:tgtEl>
                                        <p:attrNameLst>
                                          <p:attrName>style.visibility</p:attrName>
                                        </p:attrNameLst>
                                      </p:cBhvr>
                                      <p:to>
                                        <p:strVal val="visible"/>
                                      </p:to>
                                    </p:set>
                                    <p:animEffect transition="in" filter="randombar(horizontal)">
                                      <p:cBhvr>
                                        <p:cTn id="98" dur="500"/>
                                        <p:tgtEl>
                                          <p:spTgt spid="168"/>
                                        </p:tgtEl>
                                      </p:cBhvr>
                                    </p:animEffect>
                                  </p:childTnLst>
                                </p:cTn>
                              </p:par>
                            </p:childTnLst>
                          </p:cTn>
                        </p:par>
                      </p:childTnLst>
                    </p:cTn>
                  </p:par>
                  <p:par>
                    <p:cTn id="99" fill="hold">
                      <p:stCondLst>
                        <p:cond delay="indefinite"/>
                      </p:stCondLst>
                      <p:childTnLst>
                        <p:par>
                          <p:cTn id="100" fill="hold">
                            <p:stCondLst>
                              <p:cond delay="0"/>
                            </p:stCondLst>
                            <p:childTnLst>
                              <p:par>
                                <p:cTn id="101" presetID="14" presetClass="entr" presetSubtype="10" fill="hold" nodeType="clickEffect">
                                  <p:stCondLst>
                                    <p:cond delay="0"/>
                                  </p:stCondLst>
                                  <p:childTnLst>
                                    <p:set>
                                      <p:cBhvr>
                                        <p:cTn id="102" dur="1" fill="hold">
                                          <p:stCondLst>
                                            <p:cond delay="0"/>
                                          </p:stCondLst>
                                        </p:cTn>
                                        <p:tgtEl>
                                          <p:spTgt spid="169"/>
                                        </p:tgtEl>
                                        <p:attrNameLst>
                                          <p:attrName>style.visibility</p:attrName>
                                        </p:attrNameLst>
                                      </p:cBhvr>
                                      <p:to>
                                        <p:strVal val="visible"/>
                                      </p:to>
                                    </p:set>
                                    <p:animEffect transition="in" filter="randombar(horizontal)">
                                      <p:cBhvr>
                                        <p:cTn id="103" dur="500"/>
                                        <p:tgtEl>
                                          <p:spTgt spid="169"/>
                                        </p:tgtEl>
                                      </p:cBhvr>
                                    </p:animEffect>
                                  </p:childTnLst>
                                </p:cTn>
                              </p:par>
                              <p:par>
                                <p:cTn id="104" presetID="14" presetClass="entr" presetSubtype="10" fill="hold" nodeType="withEffect">
                                  <p:stCondLst>
                                    <p:cond delay="0"/>
                                  </p:stCondLst>
                                  <p:childTnLst>
                                    <p:set>
                                      <p:cBhvr>
                                        <p:cTn id="105" dur="1" fill="hold">
                                          <p:stCondLst>
                                            <p:cond delay="0"/>
                                          </p:stCondLst>
                                        </p:cTn>
                                        <p:tgtEl>
                                          <p:spTgt spid="170"/>
                                        </p:tgtEl>
                                        <p:attrNameLst>
                                          <p:attrName>style.visibility</p:attrName>
                                        </p:attrNameLst>
                                      </p:cBhvr>
                                      <p:to>
                                        <p:strVal val="visible"/>
                                      </p:to>
                                    </p:set>
                                    <p:animEffect transition="in" filter="randombar(horizontal)">
                                      <p:cBhvr>
                                        <p:cTn id="106" dur="500"/>
                                        <p:tgtEl>
                                          <p:spTgt spid="170"/>
                                        </p:tgtEl>
                                      </p:cBhvr>
                                    </p:animEffect>
                                  </p:childTnLst>
                                </p:cTn>
                              </p:par>
                              <p:par>
                                <p:cTn id="107" presetID="14" presetClass="entr" presetSubtype="10" fill="hold" grpId="0" nodeType="withEffect">
                                  <p:stCondLst>
                                    <p:cond delay="0"/>
                                  </p:stCondLst>
                                  <p:childTnLst>
                                    <p:set>
                                      <p:cBhvr>
                                        <p:cTn id="108" dur="1" fill="hold">
                                          <p:stCondLst>
                                            <p:cond delay="0"/>
                                          </p:stCondLst>
                                        </p:cTn>
                                        <p:tgtEl>
                                          <p:spTgt spid="171"/>
                                        </p:tgtEl>
                                        <p:attrNameLst>
                                          <p:attrName>style.visibility</p:attrName>
                                        </p:attrNameLst>
                                      </p:cBhvr>
                                      <p:to>
                                        <p:strVal val="visible"/>
                                      </p:to>
                                    </p:set>
                                    <p:animEffect transition="in" filter="randombar(horizontal)">
                                      <p:cBhvr>
                                        <p:cTn id="109" dur="500"/>
                                        <p:tgtEl>
                                          <p:spTgt spid="171"/>
                                        </p:tgtEl>
                                      </p:cBhvr>
                                    </p:animEffect>
                                  </p:childTnLst>
                                </p:cTn>
                              </p:par>
                              <p:par>
                                <p:cTn id="110" presetID="14" presetClass="entr" presetSubtype="10" fill="hold" nodeType="withEffect">
                                  <p:stCondLst>
                                    <p:cond delay="0"/>
                                  </p:stCondLst>
                                  <p:childTnLst>
                                    <p:set>
                                      <p:cBhvr>
                                        <p:cTn id="111" dur="1" fill="hold">
                                          <p:stCondLst>
                                            <p:cond delay="0"/>
                                          </p:stCondLst>
                                        </p:cTn>
                                        <p:tgtEl>
                                          <p:spTgt spid="172"/>
                                        </p:tgtEl>
                                        <p:attrNameLst>
                                          <p:attrName>style.visibility</p:attrName>
                                        </p:attrNameLst>
                                      </p:cBhvr>
                                      <p:to>
                                        <p:strVal val="visible"/>
                                      </p:to>
                                    </p:set>
                                    <p:animEffect transition="in" filter="randombar(horizontal)">
                                      <p:cBhvr>
                                        <p:cTn id="112" dur="500"/>
                                        <p:tgtEl>
                                          <p:spTgt spid="172"/>
                                        </p:tgtEl>
                                      </p:cBhvr>
                                    </p:animEffect>
                                  </p:childTnLst>
                                </p:cTn>
                              </p:par>
                              <p:par>
                                <p:cTn id="113" presetID="14" presetClass="entr" presetSubtype="10" fill="hold" grpId="0" nodeType="withEffect">
                                  <p:stCondLst>
                                    <p:cond delay="0"/>
                                  </p:stCondLst>
                                  <p:childTnLst>
                                    <p:set>
                                      <p:cBhvr>
                                        <p:cTn id="114" dur="1" fill="hold">
                                          <p:stCondLst>
                                            <p:cond delay="0"/>
                                          </p:stCondLst>
                                        </p:cTn>
                                        <p:tgtEl>
                                          <p:spTgt spid="173"/>
                                        </p:tgtEl>
                                        <p:attrNameLst>
                                          <p:attrName>style.visibility</p:attrName>
                                        </p:attrNameLst>
                                      </p:cBhvr>
                                      <p:to>
                                        <p:strVal val="visible"/>
                                      </p:to>
                                    </p:set>
                                    <p:animEffect transition="in" filter="randombar(horizontal)">
                                      <p:cBhvr>
                                        <p:cTn id="115" dur="500"/>
                                        <p:tgtEl>
                                          <p:spTgt spid="173"/>
                                        </p:tgtEl>
                                      </p:cBhvr>
                                    </p:animEffect>
                                  </p:childTnLst>
                                </p:cTn>
                              </p:par>
                            </p:childTnLst>
                          </p:cTn>
                        </p:par>
                      </p:childTnLst>
                    </p:cTn>
                  </p:par>
                  <p:par>
                    <p:cTn id="116" fill="hold">
                      <p:stCondLst>
                        <p:cond delay="indefinite"/>
                      </p:stCondLst>
                      <p:childTnLst>
                        <p:par>
                          <p:cTn id="117" fill="hold">
                            <p:stCondLst>
                              <p:cond delay="0"/>
                            </p:stCondLst>
                            <p:childTnLst>
                              <p:par>
                                <p:cTn id="118" presetID="14" presetClass="entr" presetSubtype="10" fill="hold" nodeType="clickEffect">
                                  <p:stCondLst>
                                    <p:cond delay="0"/>
                                  </p:stCondLst>
                                  <p:childTnLst>
                                    <p:set>
                                      <p:cBhvr>
                                        <p:cTn id="119" dur="1" fill="hold">
                                          <p:stCondLst>
                                            <p:cond delay="0"/>
                                          </p:stCondLst>
                                        </p:cTn>
                                        <p:tgtEl>
                                          <p:spTgt spid="174"/>
                                        </p:tgtEl>
                                        <p:attrNameLst>
                                          <p:attrName>style.visibility</p:attrName>
                                        </p:attrNameLst>
                                      </p:cBhvr>
                                      <p:to>
                                        <p:strVal val="visible"/>
                                      </p:to>
                                    </p:set>
                                    <p:animEffect transition="in" filter="randombar(horizontal)">
                                      <p:cBhvr>
                                        <p:cTn id="120" dur="500"/>
                                        <p:tgtEl>
                                          <p:spTgt spid="174"/>
                                        </p:tgtEl>
                                      </p:cBhvr>
                                    </p:animEffect>
                                  </p:childTnLst>
                                </p:cTn>
                              </p:par>
                            </p:childTnLst>
                          </p:cTn>
                        </p:par>
                      </p:childTnLst>
                    </p:cTn>
                  </p:par>
                  <p:par>
                    <p:cTn id="121" fill="hold">
                      <p:stCondLst>
                        <p:cond delay="indefinite"/>
                      </p:stCondLst>
                      <p:childTnLst>
                        <p:par>
                          <p:cTn id="122" fill="hold">
                            <p:stCondLst>
                              <p:cond delay="0"/>
                            </p:stCondLst>
                            <p:childTnLst>
                              <p:par>
                                <p:cTn id="123" presetID="14" presetClass="entr" presetSubtype="10" fill="hold" nodeType="clickEffect">
                                  <p:stCondLst>
                                    <p:cond delay="0"/>
                                  </p:stCondLst>
                                  <p:childTnLst>
                                    <p:set>
                                      <p:cBhvr>
                                        <p:cTn id="124" dur="1" fill="hold">
                                          <p:stCondLst>
                                            <p:cond delay="0"/>
                                          </p:stCondLst>
                                        </p:cTn>
                                        <p:tgtEl>
                                          <p:spTgt spid="175"/>
                                        </p:tgtEl>
                                        <p:attrNameLst>
                                          <p:attrName>style.visibility</p:attrName>
                                        </p:attrNameLst>
                                      </p:cBhvr>
                                      <p:to>
                                        <p:strVal val="visible"/>
                                      </p:to>
                                    </p:set>
                                    <p:animEffect transition="in" filter="randombar(horizontal)">
                                      <p:cBhvr>
                                        <p:cTn id="125" dur="500"/>
                                        <p:tgtEl>
                                          <p:spTgt spid="175"/>
                                        </p:tgtEl>
                                      </p:cBhvr>
                                    </p:animEffect>
                                  </p:childTnLst>
                                </p:cTn>
                              </p:par>
                              <p:par>
                                <p:cTn id="126" presetID="14" presetClass="entr" presetSubtype="10" fill="hold" nodeType="withEffect">
                                  <p:stCondLst>
                                    <p:cond delay="0"/>
                                  </p:stCondLst>
                                  <p:childTnLst>
                                    <p:set>
                                      <p:cBhvr>
                                        <p:cTn id="127" dur="1" fill="hold">
                                          <p:stCondLst>
                                            <p:cond delay="0"/>
                                          </p:stCondLst>
                                        </p:cTn>
                                        <p:tgtEl>
                                          <p:spTgt spid="176"/>
                                        </p:tgtEl>
                                        <p:attrNameLst>
                                          <p:attrName>style.visibility</p:attrName>
                                        </p:attrNameLst>
                                      </p:cBhvr>
                                      <p:to>
                                        <p:strVal val="visible"/>
                                      </p:to>
                                    </p:set>
                                    <p:animEffect transition="in" filter="randombar(horizontal)">
                                      <p:cBhvr>
                                        <p:cTn id="128" dur="500"/>
                                        <p:tgtEl>
                                          <p:spTgt spid="176"/>
                                        </p:tgtEl>
                                      </p:cBhvr>
                                    </p:animEffect>
                                  </p:childTnLst>
                                </p:cTn>
                              </p:par>
                              <p:par>
                                <p:cTn id="129" presetID="14" presetClass="entr" presetSubtype="10" fill="hold" nodeType="withEffect">
                                  <p:stCondLst>
                                    <p:cond delay="0"/>
                                  </p:stCondLst>
                                  <p:childTnLst>
                                    <p:set>
                                      <p:cBhvr>
                                        <p:cTn id="130" dur="1" fill="hold">
                                          <p:stCondLst>
                                            <p:cond delay="0"/>
                                          </p:stCondLst>
                                        </p:cTn>
                                        <p:tgtEl>
                                          <p:spTgt spid="177"/>
                                        </p:tgtEl>
                                        <p:attrNameLst>
                                          <p:attrName>style.visibility</p:attrName>
                                        </p:attrNameLst>
                                      </p:cBhvr>
                                      <p:to>
                                        <p:strVal val="visible"/>
                                      </p:to>
                                    </p:set>
                                    <p:animEffect transition="in" filter="randombar(horizontal)">
                                      <p:cBhvr>
                                        <p:cTn id="131" dur="500"/>
                                        <p:tgtEl>
                                          <p:spTgt spid="177"/>
                                        </p:tgtEl>
                                      </p:cBhvr>
                                    </p:animEffect>
                                  </p:childTnLst>
                                </p:cTn>
                              </p:par>
                              <p:par>
                                <p:cTn id="132" presetID="14" presetClass="entr" presetSubtype="10" fill="hold" nodeType="withEffect">
                                  <p:stCondLst>
                                    <p:cond delay="0"/>
                                  </p:stCondLst>
                                  <p:childTnLst>
                                    <p:set>
                                      <p:cBhvr>
                                        <p:cTn id="133" dur="1" fill="hold">
                                          <p:stCondLst>
                                            <p:cond delay="0"/>
                                          </p:stCondLst>
                                        </p:cTn>
                                        <p:tgtEl>
                                          <p:spTgt spid="178"/>
                                        </p:tgtEl>
                                        <p:attrNameLst>
                                          <p:attrName>style.visibility</p:attrName>
                                        </p:attrNameLst>
                                      </p:cBhvr>
                                      <p:to>
                                        <p:strVal val="visible"/>
                                      </p:to>
                                    </p:set>
                                    <p:animEffect transition="in" filter="randombar(horizontal)">
                                      <p:cBhvr>
                                        <p:cTn id="134" dur="500"/>
                                        <p:tgtEl>
                                          <p:spTgt spid="178"/>
                                        </p:tgtEl>
                                      </p:cBhvr>
                                    </p:animEffect>
                                  </p:childTnLst>
                                </p:cTn>
                              </p:par>
                              <p:par>
                                <p:cTn id="135" presetID="14" presetClass="entr" presetSubtype="10" fill="hold" grpId="0" nodeType="withEffect">
                                  <p:stCondLst>
                                    <p:cond delay="0"/>
                                  </p:stCondLst>
                                  <p:childTnLst>
                                    <p:set>
                                      <p:cBhvr>
                                        <p:cTn id="136" dur="1" fill="hold">
                                          <p:stCondLst>
                                            <p:cond delay="0"/>
                                          </p:stCondLst>
                                        </p:cTn>
                                        <p:tgtEl>
                                          <p:spTgt spid="179"/>
                                        </p:tgtEl>
                                        <p:attrNameLst>
                                          <p:attrName>style.visibility</p:attrName>
                                        </p:attrNameLst>
                                      </p:cBhvr>
                                      <p:to>
                                        <p:strVal val="visible"/>
                                      </p:to>
                                    </p:set>
                                    <p:animEffect transition="in" filter="randombar(horizontal)">
                                      <p:cBhvr>
                                        <p:cTn id="137" dur="500"/>
                                        <p:tgtEl>
                                          <p:spTgt spid="179"/>
                                        </p:tgtEl>
                                      </p:cBhvr>
                                    </p:animEffect>
                                  </p:childTnLst>
                                </p:cTn>
                              </p:par>
                              <p:par>
                                <p:cTn id="138" presetID="14" presetClass="entr" presetSubtype="10" fill="hold" grpId="0" nodeType="withEffect">
                                  <p:stCondLst>
                                    <p:cond delay="0"/>
                                  </p:stCondLst>
                                  <p:childTnLst>
                                    <p:set>
                                      <p:cBhvr>
                                        <p:cTn id="139" dur="1" fill="hold">
                                          <p:stCondLst>
                                            <p:cond delay="0"/>
                                          </p:stCondLst>
                                        </p:cTn>
                                        <p:tgtEl>
                                          <p:spTgt spid="180"/>
                                        </p:tgtEl>
                                        <p:attrNameLst>
                                          <p:attrName>style.visibility</p:attrName>
                                        </p:attrNameLst>
                                      </p:cBhvr>
                                      <p:to>
                                        <p:strVal val="visible"/>
                                      </p:to>
                                    </p:set>
                                    <p:animEffect transition="in" filter="randombar(horizontal)">
                                      <p:cBhvr>
                                        <p:cTn id="140" dur="500"/>
                                        <p:tgtEl>
                                          <p:spTgt spid="180"/>
                                        </p:tgtEl>
                                      </p:cBhvr>
                                    </p:animEffect>
                                  </p:childTnLst>
                                </p:cTn>
                              </p:par>
                            </p:childTnLst>
                          </p:cTn>
                        </p:par>
                      </p:childTnLst>
                    </p:cTn>
                  </p:par>
                  <p:par>
                    <p:cTn id="141" fill="hold">
                      <p:stCondLst>
                        <p:cond delay="indefinite"/>
                      </p:stCondLst>
                      <p:childTnLst>
                        <p:par>
                          <p:cTn id="142" fill="hold">
                            <p:stCondLst>
                              <p:cond delay="0"/>
                            </p:stCondLst>
                            <p:childTnLst>
                              <p:par>
                                <p:cTn id="143" presetID="14" presetClass="entr" presetSubtype="10" fill="hold" nodeType="clickEffect">
                                  <p:stCondLst>
                                    <p:cond delay="0"/>
                                  </p:stCondLst>
                                  <p:childTnLst>
                                    <p:set>
                                      <p:cBhvr>
                                        <p:cTn id="144" dur="1" fill="hold">
                                          <p:stCondLst>
                                            <p:cond delay="0"/>
                                          </p:stCondLst>
                                        </p:cTn>
                                        <p:tgtEl>
                                          <p:spTgt spid="181"/>
                                        </p:tgtEl>
                                        <p:attrNameLst>
                                          <p:attrName>style.visibility</p:attrName>
                                        </p:attrNameLst>
                                      </p:cBhvr>
                                      <p:to>
                                        <p:strVal val="visible"/>
                                      </p:to>
                                    </p:set>
                                    <p:animEffect transition="in" filter="randombar(horizontal)">
                                      <p:cBhvr>
                                        <p:cTn id="145" dur="500"/>
                                        <p:tgtEl>
                                          <p:spTgt spid="181"/>
                                        </p:tgtEl>
                                      </p:cBhvr>
                                    </p:animEffect>
                                  </p:childTnLst>
                                </p:cTn>
                              </p:par>
                            </p:childTnLst>
                          </p:cTn>
                        </p:par>
                      </p:childTnLst>
                    </p:cTn>
                  </p:par>
                  <p:par>
                    <p:cTn id="146" fill="hold">
                      <p:stCondLst>
                        <p:cond delay="indefinite"/>
                      </p:stCondLst>
                      <p:childTnLst>
                        <p:par>
                          <p:cTn id="147" fill="hold">
                            <p:stCondLst>
                              <p:cond delay="0"/>
                            </p:stCondLst>
                            <p:childTnLst>
                              <p:par>
                                <p:cTn id="148" presetID="14" presetClass="entr" presetSubtype="10" fill="hold" nodeType="clickEffect">
                                  <p:stCondLst>
                                    <p:cond delay="0"/>
                                  </p:stCondLst>
                                  <p:childTnLst>
                                    <p:set>
                                      <p:cBhvr>
                                        <p:cTn id="149" dur="1" fill="hold">
                                          <p:stCondLst>
                                            <p:cond delay="0"/>
                                          </p:stCondLst>
                                        </p:cTn>
                                        <p:tgtEl>
                                          <p:spTgt spid="182"/>
                                        </p:tgtEl>
                                        <p:attrNameLst>
                                          <p:attrName>style.visibility</p:attrName>
                                        </p:attrNameLst>
                                      </p:cBhvr>
                                      <p:to>
                                        <p:strVal val="visible"/>
                                      </p:to>
                                    </p:set>
                                    <p:animEffect transition="in" filter="randombar(horizontal)">
                                      <p:cBhvr>
                                        <p:cTn id="150" dur="500"/>
                                        <p:tgtEl>
                                          <p:spTgt spid="182"/>
                                        </p:tgtEl>
                                      </p:cBhvr>
                                    </p:animEffect>
                                  </p:childTnLst>
                                </p:cTn>
                              </p:par>
                              <p:par>
                                <p:cTn id="151" presetID="14" presetClass="entr" presetSubtype="10" fill="hold" grpId="0" nodeType="withEffect">
                                  <p:stCondLst>
                                    <p:cond delay="0"/>
                                  </p:stCondLst>
                                  <p:childTnLst>
                                    <p:set>
                                      <p:cBhvr>
                                        <p:cTn id="152" dur="1" fill="hold">
                                          <p:stCondLst>
                                            <p:cond delay="0"/>
                                          </p:stCondLst>
                                        </p:cTn>
                                        <p:tgtEl>
                                          <p:spTgt spid="183"/>
                                        </p:tgtEl>
                                        <p:attrNameLst>
                                          <p:attrName>style.visibility</p:attrName>
                                        </p:attrNameLst>
                                      </p:cBhvr>
                                      <p:to>
                                        <p:strVal val="visible"/>
                                      </p:to>
                                    </p:set>
                                    <p:animEffect transition="in" filter="randombar(horizontal)">
                                      <p:cBhvr>
                                        <p:cTn id="153" dur="500"/>
                                        <p:tgtEl>
                                          <p:spTgt spid="183"/>
                                        </p:tgtEl>
                                      </p:cBhvr>
                                    </p:animEffect>
                                  </p:childTnLst>
                                </p:cTn>
                              </p:par>
                              <p:par>
                                <p:cTn id="154" presetID="14" presetClass="entr" presetSubtype="10" fill="hold" grpId="0" nodeType="withEffect">
                                  <p:stCondLst>
                                    <p:cond delay="0"/>
                                  </p:stCondLst>
                                  <p:childTnLst>
                                    <p:set>
                                      <p:cBhvr>
                                        <p:cTn id="155" dur="1" fill="hold">
                                          <p:stCondLst>
                                            <p:cond delay="0"/>
                                          </p:stCondLst>
                                        </p:cTn>
                                        <p:tgtEl>
                                          <p:spTgt spid="184"/>
                                        </p:tgtEl>
                                        <p:attrNameLst>
                                          <p:attrName>style.visibility</p:attrName>
                                        </p:attrNameLst>
                                      </p:cBhvr>
                                      <p:to>
                                        <p:strVal val="visible"/>
                                      </p:to>
                                    </p:set>
                                    <p:animEffect transition="in" filter="randombar(horizontal)">
                                      <p:cBhvr>
                                        <p:cTn id="156" dur="500"/>
                                        <p:tgtEl>
                                          <p:spTgt spid="184"/>
                                        </p:tgtEl>
                                      </p:cBhvr>
                                    </p:animEffect>
                                  </p:childTnLst>
                                </p:cTn>
                              </p:par>
                              <p:par>
                                <p:cTn id="157" presetID="14" presetClass="entr" presetSubtype="10" fill="hold" nodeType="withEffect">
                                  <p:stCondLst>
                                    <p:cond delay="0"/>
                                  </p:stCondLst>
                                  <p:childTnLst>
                                    <p:set>
                                      <p:cBhvr>
                                        <p:cTn id="158" dur="1" fill="hold">
                                          <p:stCondLst>
                                            <p:cond delay="0"/>
                                          </p:stCondLst>
                                        </p:cTn>
                                        <p:tgtEl>
                                          <p:spTgt spid="185"/>
                                        </p:tgtEl>
                                        <p:attrNameLst>
                                          <p:attrName>style.visibility</p:attrName>
                                        </p:attrNameLst>
                                      </p:cBhvr>
                                      <p:to>
                                        <p:strVal val="visible"/>
                                      </p:to>
                                    </p:set>
                                    <p:animEffect transition="in" filter="randombar(horizontal)">
                                      <p:cBhvr>
                                        <p:cTn id="159" dur="500"/>
                                        <p:tgtEl>
                                          <p:spTgt spid="185"/>
                                        </p:tgtEl>
                                      </p:cBhvr>
                                    </p:animEffect>
                                  </p:childTnLst>
                                </p:cTn>
                              </p:par>
                            </p:childTnLst>
                          </p:cTn>
                        </p:par>
                      </p:childTnLst>
                    </p:cTn>
                  </p:par>
                  <p:par>
                    <p:cTn id="160" fill="hold">
                      <p:stCondLst>
                        <p:cond delay="indefinite"/>
                      </p:stCondLst>
                      <p:childTnLst>
                        <p:par>
                          <p:cTn id="161" fill="hold">
                            <p:stCondLst>
                              <p:cond delay="0"/>
                            </p:stCondLst>
                            <p:childTnLst>
                              <p:par>
                                <p:cTn id="162" presetID="14" presetClass="entr" presetSubtype="10" fill="hold" nodeType="clickEffect">
                                  <p:stCondLst>
                                    <p:cond delay="0"/>
                                  </p:stCondLst>
                                  <p:childTnLst>
                                    <p:set>
                                      <p:cBhvr>
                                        <p:cTn id="163" dur="1" fill="hold">
                                          <p:stCondLst>
                                            <p:cond delay="0"/>
                                          </p:stCondLst>
                                        </p:cTn>
                                        <p:tgtEl>
                                          <p:spTgt spid="186"/>
                                        </p:tgtEl>
                                        <p:attrNameLst>
                                          <p:attrName>style.visibility</p:attrName>
                                        </p:attrNameLst>
                                      </p:cBhvr>
                                      <p:to>
                                        <p:strVal val="visible"/>
                                      </p:to>
                                    </p:set>
                                    <p:animEffect transition="in" filter="randombar(horizontal)">
                                      <p:cBhvr>
                                        <p:cTn id="164" dur="500"/>
                                        <p:tgtEl>
                                          <p:spTgt spid="186"/>
                                        </p:tgtEl>
                                      </p:cBhvr>
                                    </p:animEffect>
                                  </p:childTnLst>
                                </p:cTn>
                              </p:par>
                            </p:childTnLst>
                          </p:cTn>
                        </p:par>
                      </p:childTnLst>
                    </p:cTn>
                  </p:par>
                  <p:par>
                    <p:cTn id="165" fill="hold">
                      <p:stCondLst>
                        <p:cond delay="indefinite"/>
                      </p:stCondLst>
                      <p:childTnLst>
                        <p:par>
                          <p:cTn id="166" fill="hold">
                            <p:stCondLst>
                              <p:cond delay="0"/>
                            </p:stCondLst>
                            <p:childTnLst>
                              <p:par>
                                <p:cTn id="167" presetID="21" presetClass="entr" presetSubtype="1" fill="hold" nodeType="clickEffect">
                                  <p:stCondLst>
                                    <p:cond delay="0"/>
                                  </p:stCondLst>
                                  <p:childTnLst>
                                    <p:set>
                                      <p:cBhvr>
                                        <p:cTn id="168" dur="1" fill="hold">
                                          <p:stCondLst>
                                            <p:cond delay="0"/>
                                          </p:stCondLst>
                                        </p:cTn>
                                        <p:tgtEl>
                                          <p:spTgt spid="187"/>
                                        </p:tgtEl>
                                        <p:attrNameLst>
                                          <p:attrName>style.visibility</p:attrName>
                                        </p:attrNameLst>
                                      </p:cBhvr>
                                      <p:to>
                                        <p:strVal val="visible"/>
                                      </p:to>
                                    </p:set>
                                    <p:animEffect transition="in" filter="wheel(1)">
                                      <p:cBhvr>
                                        <p:cTn id="169" dur="20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animBg="1"/>
      <p:bldP spid="164" grpId="0"/>
      <p:bldP spid="166" grpId="0"/>
      <p:bldP spid="171" grpId="0" animBg="1"/>
      <p:bldP spid="173" grpId="0" animBg="1"/>
      <p:bldP spid="179" grpId="0" animBg="1"/>
      <p:bldP spid="180" grpId="0" animBg="1"/>
      <p:bldP spid="183" grpId="0" animBg="1"/>
      <p:bldP spid="18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152400"/>
            <a:ext cx="8229600" cy="762000"/>
          </a:xfrm>
        </p:spPr>
        <p:txBody>
          <a:bodyPr/>
          <a:lstStyle/>
          <a:p>
            <a:r>
              <a:rPr lang="en-US" dirty="0">
                <a:latin typeface="Calibri" charset="0"/>
              </a:rPr>
              <a:t>How Good is One-Time Pad?</a:t>
            </a:r>
          </a:p>
        </p:txBody>
      </p:sp>
      <p:sp>
        <p:nvSpPr>
          <p:cNvPr id="66563" name="Rectangle 3"/>
          <p:cNvSpPr>
            <a:spLocks noGrp="1" noChangeArrowheads="1"/>
          </p:cNvSpPr>
          <p:nvPr>
            <p:ph idx="1"/>
          </p:nvPr>
        </p:nvSpPr>
        <p:spPr>
          <a:xfrm>
            <a:off x="457200" y="1066800"/>
            <a:ext cx="8229600" cy="5638800"/>
          </a:xfrm>
        </p:spPr>
        <p:txBody>
          <a:bodyPr>
            <a:normAutofit fontScale="92500" lnSpcReduction="10000"/>
          </a:bodyPr>
          <a:lstStyle/>
          <a:p>
            <a:r>
              <a:rPr lang="en-US" dirty="0">
                <a:latin typeface="Calibri" charset="0"/>
              </a:rPr>
              <a:t>Intuitively, it is secure …</a:t>
            </a:r>
          </a:p>
          <a:p>
            <a:pPr lvl="1"/>
            <a:r>
              <a:rPr lang="en-US" dirty="0">
                <a:latin typeface="Calibri" charset="0"/>
              </a:rPr>
              <a:t>The key is random, so the ciphertext is completely random</a:t>
            </a:r>
          </a:p>
          <a:p>
            <a:pPr marL="0" indent="0">
              <a:buNone/>
            </a:pPr>
            <a:r>
              <a:rPr lang="en-US" dirty="0">
                <a:latin typeface="Calibri" charset="0"/>
              </a:rPr>
              <a:t>• How to formalize the confidentiality requirement?</a:t>
            </a:r>
          </a:p>
          <a:p>
            <a:pPr lvl="1"/>
            <a:r>
              <a:rPr lang="en-US" dirty="0">
                <a:latin typeface="Calibri" charset="0"/>
              </a:rPr>
              <a:t>Want to say “certain thing” is not learnable by the adversary (who sees the ciphertext). But what is the “certain thing”?</a:t>
            </a:r>
          </a:p>
          <a:p>
            <a:r>
              <a:rPr lang="en-US" dirty="0">
                <a:latin typeface="Calibri" charset="0"/>
              </a:rPr>
              <a:t>Which (if any) of the following is the correct answer?</a:t>
            </a:r>
          </a:p>
          <a:p>
            <a:pPr lvl="1"/>
            <a:r>
              <a:rPr lang="en-US" dirty="0">
                <a:latin typeface="Calibri" charset="0"/>
              </a:rPr>
              <a:t>The key.</a:t>
            </a:r>
          </a:p>
          <a:p>
            <a:pPr lvl="1"/>
            <a:r>
              <a:rPr lang="en-US" dirty="0">
                <a:latin typeface="Calibri" charset="0"/>
              </a:rPr>
              <a:t>The plaintext.</a:t>
            </a:r>
          </a:p>
          <a:p>
            <a:pPr lvl="1"/>
            <a:r>
              <a:rPr lang="en-US" dirty="0">
                <a:latin typeface="Calibri" charset="0"/>
              </a:rPr>
              <a:t>Any bit of the plaintext.</a:t>
            </a:r>
          </a:p>
          <a:p>
            <a:pPr lvl="1"/>
            <a:r>
              <a:rPr lang="en-US" dirty="0">
                <a:latin typeface="Calibri" charset="0"/>
              </a:rPr>
              <a:t>Any information about the plaintext.</a:t>
            </a:r>
          </a:p>
        </p:txBody>
      </p:sp>
      <p:sp>
        <p:nvSpPr>
          <p:cNvPr id="6" name="Slide Number Placeholder 5"/>
          <p:cNvSpPr>
            <a:spLocks noGrp="1"/>
          </p:cNvSpPr>
          <p:nvPr>
            <p:ph type="sldNum" sz="quarter" idx="12"/>
          </p:nvPr>
        </p:nvSpPr>
        <p:spPr/>
        <p:txBody>
          <a:bodyPr/>
          <a:lstStyle>
            <a:lvl1pPr eaLnBrk="0" hangingPunct="0">
              <a:defRPr sz="2400">
                <a:solidFill>
                  <a:srgbClr val="FF3300"/>
                </a:solidFill>
                <a:latin typeface="Tahoma" charset="0"/>
                <a:ea typeface="ＭＳ Ｐゴシック" charset="0"/>
              </a:defRPr>
            </a:lvl1pPr>
            <a:lvl2pPr marL="742950" indent="-285750" eaLnBrk="0" hangingPunct="0">
              <a:defRPr sz="2400">
                <a:solidFill>
                  <a:srgbClr val="FF3300"/>
                </a:solidFill>
                <a:latin typeface="Tahoma" charset="0"/>
                <a:ea typeface="ＭＳ Ｐゴシック" charset="0"/>
              </a:defRPr>
            </a:lvl2pPr>
            <a:lvl3pPr marL="1143000" indent="-228600" eaLnBrk="0" hangingPunct="0">
              <a:defRPr sz="2400">
                <a:solidFill>
                  <a:srgbClr val="FF3300"/>
                </a:solidFill>
                <a:latin typeface="Tahoma" charset="0"/>
                <a:ea typeface="ＭＳ Ｐゴシック" charset="0"/>
              </a:defRPr>
            </a:lvl3pPr>
            <a:lvl4pPr marL="1600200" indent="-228600" eaLnBrk="0" hangingPunct="0">
              <a:defRPr sz="2400">
                <a:solidFill>
                  <a:srgbClr val="FF3300"/>
                </a:solidFill>
                <a:latin typeface="Tahoma" charset="0"/>
                <a:ea typeface="ＭＳ Ｐゴシック" charset="0"/>
              </a:defRPr>
            </a:lvl4pPr>
            <a:lvl5pPr marL="2057400" indent="-228600" eaLnBrk="0" hangingPunct="0">
              <a:defRPr sz="2400">
                <a:solidFill>
                  <a:srgbClr val="FF3300"/>
                </a:solidFill>
                <a:latin typeface="Tahoma" charset="0"/>
                <a:ea typeface="ＭＳ Ｐゴシック" charset="0"/>
              </a:defRPr>
            </a:lvl5pPr>
            <a:lvl6pPr marL="2514600" indent="-228600" algn="r" eaLnBrk="0" fontAlgn="base" hangingPunct="0">
              <a:spcBef>
                <a:spcPct val="0"/>
              </a:spcBef>
              <a:spcAft>
                <a:spcPct val="0"/>
              </a:spcAft>
              <a:defRPr sz="2400">
                <a:solidFill>
                  <a:srgbClr val="FF3300"/>
                </a:solidFill>
                <a:latin typeface="Tahoma" charset="0"/>
                <a:ea typeface="ＭＳ Ｐゴシック" charset="0"/>
              </a:defRPr>
            </a:lvl6pPr>
            <a:lvl7pPr marL="2971800" indent="-228600" algn="r" eaLnBrk="0" fontAlgn="base" hangingPunct="0">
              <a:spcBef>
                <a:spcPct val="0"/>
              </a:spcBef>
              <a:spcAft>
                <a:spcPct val="0"/>
              </a:spcAft>
              <a:defRPr sz="2400">
                <a:solidFill>
                  <a:srgbClr val="FF3300"/>
                </a:solidFill>
                <a:latin typeface="Tahoma" charset="0"/>
                <a:ea typeface="ＭＳ Ｐゴシック" charset="0"/>
              </a:defRPr>
            </a:lvl7pPr>
            <a:lvl8pPr marL="3429000" indent="-228600" algn="r" eaLnBrk="0" fontAlgn="base" hangingPunct="0">
              <a:spcBef>
                <a:spcPct val="0"/>
              </a:spcBef>
              <a:spcAft>
                <a:spcPct val="0"/>
              </a:spcAft>
              <a:defRPr sz="2400">
                <a:solidFill>
                  <a:srgbClr val="FF3300"/>
                </a:solidFill>
                <a:latin typeface="Tahoma" charset="0"/>
                <a:ea typeface="ＭＳ Ｐゴシック" charset="0"/>
              </a:defRPr>
            </a:lvl8pPr>
            <a:lvl9pPr marL="3886200" indent="-228600" algn="r" eaLnBrk="0" fontAlgn="base" hangingPunct="0">
              <a:spcBef>
                <a:spcPct val="0"/>
              </a:spcBef>
              <a:spcAft>
                <a:spcPct val="0"/>
              </a:spcAft>
              <a:defRPr sz="2400">
                <a:solidFill>
                  <a:srgbClr val="FF3300"/>
                </a:solidFill>
                <a:latin typeface="Tahoma" charset="0"/>
                <a:ea typeface="ＭＳ Ｐゴシック"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0331BC2-402F-D84F-B7BB-E4DC621AE692}" type="slidenum">
              <a:rPr kumimoji="0" lang="en-US" sz="1200" b="0" i="0" u="none" strike="noStrike" kern="1200" cap="none" spc="0" normalizeH="0" baseline="0" noProof="0">
                <a:ln>
                  <a:noFill/>
                </a:ln>
                <a:solidFill>
                  <a:srgbClr val="898989"/>
                </a:solidFill>
                <a:effectLst/>
                <a:uLnTx/>
                <a:uFillTx/>
                <a:latin typeface="Tahoma" charset="0"/>
                <a:ea typeface="ＭＳ Ｐゴシック" charset="0"/>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srgbClr val="898989"/>
              </a:solidFill>
              <a:effectLst/>
              <a:uLnTx/>
              <a:uFillTx/>
              <a:latin typeface="Tahoma" charset="0"/>
              <a:ea typeface="ＭＳ Ｐゴシック" charset="0"/>
            </a:endParaRPr>
          </a:p>
        </p:txBody>
      </p:sp>
    </p:spTree>
    <p:extLst>
      <p:ext uri="{BB962C8B-B14F-4D97-AF65-F5344CB8AC3E}">
        <p14:creationId xmlns:p14="http://schemas.microsoft.com/office/powerpoint/2010/main" val="3928552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normAutofit/>
          </a:bodyPr>
          <a:lstStyle/>
          <a:p>
            <a:r>
              <a:rPr lang="en-US" dirty="0"/>
              <a:t>Does OTP scheme work if we replace XOR with OR? How about with AND?</a:t>
            </a:r>
          </a:p>
          <a:p>
            <a:endParaRPr lang="en-US" dirty="0"/>
          </a:p>
        </p:txBody>
      </p:sp>
      <p:sp>
        <p:nvSpPr>
          <p:cNvPr id="4" name="Slide Number Placeholder 3"/>
          <p:cNvSpPr>
            <a:spLocks noGrp="1"/>
          </p:cNvSpPr>
          <p:nvPr>
            <p:ph type="sldNum" sz="quarter" idx="12"/>
          </p:nvPr>
        </p:nvSpPr>
        <p:spPr/>
        <p:txBody>
          <a:bodyPr/>
          <a:lstStyle/>
          <a:p>
            <a:fld id="{B747839D-A323-47F3-909F-548499399628}" type="slidenum">
              <a:rPr lang="en-US" smtClean="0"/>
              <a:t>72</a:t>
            </a:fld>
            <a:endParaRPr lang="en-US"/>
          </a:p>
        </p:txBody>
      </p:sp>
      <p:sp>
        <p:nvSpPr>
          <p:cNvPr id="5" name="Rectangle 4">
            <a:extLst>
              <a:ext uri="{FF2B5EF4-FFF2-40B4-BE49-F238E27FC236}">
                <a16:creationId xmlns:a16="http://schemas.microsoft.com/office/drawing/2014/main" id="{E2A74280-EC9C-47FF-8207-5711382F74DB}"/>
              </a:ext>
            </a:extLst>
          </p:cNvPr>
          <p:cNvSpPr/>
          <p:nvPr/>
        </p:nvSpPr>
        <p:spPr>
          <a:xfrm>
            <a:off x="1905000" y="2590800"/>
            <a:ext cx="6781800" cy="646331"/>
          </a:xfrm>
          <a:prstGeom prst="rect">
            <a:avLst/>
          </a:prstGeom>
        </p:spPr>
        <p:txBody>
          <a:bodyPr wrap="square">
            <a:spAutoFit/>
          </a:bodyPr>
          <a:lstStyle/>
          <a:p>
            <a:r>
              <a:rPr lang="en-US" dirty="0">
                <a:hlinkClick r:id="rId3"/>
              </a:rPr>
              <a:t>https://www.khanacademy.org/computing/computer-science/cryptography/ciphers/a/xor-bitwise-operation</a:t>
            </a:r>
            <a:r>
              <a:rPr lang="en-US" dirty="0"/>
              <a:t> </a:t>
            </a:r>
          </a:p>
        </p:txBody>
      </p:sp>
      <p:sp>
        <p:nvSpPr>
          <p:cNvPr id="7" name="文本框 6">
            <a:extLst>
              <a:ext uri="{FF2B5EF4-FFF2-40B4-BE49-F238E27FC236}">
                <a16:creationId xmlns:a16="http://schemas.microsoft.com/office/drawing/2014/main" id="{EFC56B09-AC3A-49E5-FD24-652E50A4C28C}"/>
              </a:ext>
            </a:extLst>
          </p:cNvPr>
          <p:cNvSpPr txBox="1"/>
          <p:nvPr/>
        </p:nvSpPr>
        <p:spPr>
          <a:xfrm>
            <a:off x="685800" y="4114800"/>
            <a:ext cx="8001000" cy="1723549"/>
          </a:xfrm>
          <a:prstGeom prst="rect">
            <a:avLst/>
          </a:prstGeom>
          <a:noFill/>
        </p:spPr>
        <p:txBody>
          <a:bodyPr wrap="square">
            <a:spAutoFit/>
          </a:bodyPr>
          <a:lstStyle/>
          <a:p>
            <a:pPr marL="285750" indent="-285750">
              <a:spcAft>
                <a:spcPts val="1200"/>
              </a:spcAft>
              <a:buFont typeface="Wingdings" panose="05000000000000000000" pitchFamily="2" charset="2"/>
              <a:buChar char="l"/>
            </a:pPr>
            <a:r>
              <a:rPr lang="en-US" altLang="zh-CN" sz="2400" dirty="0"/>
              <a:t>Notice when we perform the AND operation on any binary number, the resulting sequence cannot be larger.</a:t>
            </a:r>
          </a:p>
          <a:p>
            <a:pPr marL="285750" indent="-285750">
              <a:spcAft>
                <a:spcPts val="1200"/>
              </a:spcAft>
              <a:buFont typeface="Wingdings" panose="05000000000000000000" pitchFamily="2" charset="2"/>
              <a:buChar char="l"/>
            </a:pPr>
            <a:r>
              <a:rPr lang="en-US" altLang="zh-CN" sz="2400" dirty="0"/>
              <a:t>Notice when we perform the OR operation on any binary sequence, the resulting sequence cannot be smaller.</a:t>
            </a:r>
          </a:p>
        </p:txBody>
      </p:sp>
    </p:spTree>
    <p:extLst>
      <p:ext uri="{BB962C8B-B14F-4D97-AF65-F5344CB8AC3E}">
        <p14:creationId xmlns:p14="http://schemas.microsoft.com/office/powerpoint/2010/main" val="30323134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about with AND, OR?</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47839D-A323-47F3-909F-548499399628}" type="slidenum">
              <a:rPr kumimoji="0" lang="en-US" sz="1200" b="0" i="0" u="none" strike="noStrike" kern="1200" cap="none" spc="0" normalizeH="0" baseline="0" noProof="0" smtClean="0">
                <a:ln>
                  <a:noFill/>
                </a:ln>
                <a:solidFill>
                  <a:srgbClr val="000000"/>
                </a:solidFill>
                <a:effectLst/>
                <a:uLnTx/>
                <a:uFillTx/>
                <a:latin typeface="Calibri"/>
                <a:ea typeface="+mn-ea"/>
                <a:cs typeface="Calibri"/>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a:ln>
                <a:noFill/>
              </a:ln>
              <a:solidFill>
                <a:srgbClr val="000000"/>
              </a:solidFill>
              <a:effectLst/>
              <a:uLnTx/>
              <a:uFillTx/>
              <a:latin typeface="Calibri"/>
              <a:ea typeface="+mn-ea"/>
              <a:cs typeface="Calibri"/>
            </a:endParaRPr>
          </a:p>
        </p:txBody>
      </p:sp>
      <p:pic>
        <p:nvPicPr>
          <p:cNvPr id="9" name="图片 8">
            <a:extLst>
              <a:ext uri="{FF2B5EF4-FFF2-40B4-BE49-F238E27FC236}">
                <a16:creationId xmlns:a16="http://schemas.microsoft.com/office/drawing/2014/main" id="{C630AAC1-4EE7-496F-9F85-A7CD4FF1A46A}"/>
              </a:ext>
            </a:extLst>
          </p:cNvPr>
          <p:cNvPicPr>
            <a:picLocks noChangeAspect="1"/>
          </p:cNvPicPr>
          <p:nvPr/>
        </p:nvPicPr>
        <p:blipFill>
          <a:blip r:embed="rId3"/>
          <a:stretch>
            <a:fillRect/>
          </a:stretch>
        </p:blipFill>
        <p:spPr>
          <a:xfrm>
            <a:off x="876300" y="1537566"/>
            <a:ext cx="1142857" cy="1247619"/>
          </a:xfrm>
          <a:prstGeom prst="rect">
            <a:avLst/>
          </a:prstGeom>
        </p:spPr>
      </p:pic>
      <p:sp>
        <p:nvSpPr>
          <p:cNvPr id="11" name="文本框 10">
            <a:extLst>
              <a:ext uri="{FF2B5EF4-FFF2-40B4-BE49-F238E27FC236}">
                <a16:creationId xmlns:a16="http://schemas.microsoft.com/office/drawing/2014/main" id="{3C9445FB-75E8-4CF9-8471-E2953C116C96}"/>
              </a:ext>
            </a:extLst>
          </p:cNvPr>
          <p:cNvSpPr txBox="1"/>
          <p:nvPr/>
        </p:nvSpPr>
        <p:spPr>
          <a:xfrm>
            <a:off x="2362200" y="1215731"/>
            <a:ext cx="6324600" cy="1891287"/>
          </a:xfrm>
          <a:prstGeom prst="rect">
            <a:avLst/>
          </a:prstGeom>
          <a:noFill/>
        </p:spPr>
        <p:txBody>
          <a:bodyPr wrap="square">
            <a:spAutoFit/>
          </a:bodyPr>
          <a:lstStyle/>
          <a:p>
            <a:pPr algn="l" fontAlgn="base">
              <a:lnSpc>
                <a:spcPct val="150000"/>
              </a:lnSpc>
            </a:pPr>
            <a:r>
              <a:rPr lang="en-US" altLang="zh-CN" sz="2000" b="0" i="0" dirty="0">
                <a:solidFill>
                  <a:srgbClr val="21242C"/>
                </a:solidFill>
                <a:effectLst/>
                <a:latin typeface="inherit"/>
              </a:rPr>
              <a:t>If we express these numbers in binary we get:</a:t>
            </a:r>
            <a:br>
              <a:rPr lang="en-US" altLang="zh-CN" sz="2000" b="0" i="0" dirty="0">
                <a:solidFill>
                  <a:srgbClr val="21242C"/>
                </a:solidFill>
                <a:effectLst/>
                <a:latin typeface="inherit"/>
              </a:rPr>
            </a:br>
            <a:r>
              <a:rPr lang="en-US" altLang="zh-CN" sz="2000" b="0" i="0" dirty="0">
                <a:solidFill>
                  <a:srgbClr val="21242C"/>
                </a:solidFill>
                <a:effectLst/>
                <a:latin typeface="inherit"/>
              </a:rPr>
              <a:t>RED=10011100, GREEN=10110101, BLUE=00111010.</a:t>
            </a:r>
          </a:p>
          <a:p>
            <a:pPr algn="l" fontAlgn="base">
              <a:lnSpc>
                <a:spcPct val="150000"/>
              </a:lnSpc>
            </a:pPr>
            <a:r>
              <a:rPr lang="en-US" altLang="zh-CN" sz="2000" b="0" i="0" dirty="0">
                <a:solidFill>
                  <a:srgbClr val="21242C"/>
                </a:solidFill>
                <a:effectLst/>
                <a:latin typeface="inherit"/>
              </a:rPr>
              <a:t>We can squeeze those together as: </a:t>
            </a:r>
            <a:r>
              <a:rPr lang="en-US" altLang="zh-CN" sz="2000" b="1" i="0" dirty="0">
                <a:solidFill>
                  <a:srgbClr val="FF0000"/>
                </a:solidFill>
                <a:effectLst/>
                <a:latin typeface="inherit"/>
              </a:rPr>
              <a:t>100111001011010100111010</a:t>
            </a:r>
          </a:p>
        </p:txBody>
      </p:sp>
      <p:sp>
        <p:nvSpPr>
          <p:cNvPr id="13" name="文本框 12">
            <a:extLst>
              <a:ext uri="{FF2B5EF4-FFF2-40B4-BE49-F238E27FC236}">
                <a16:creationId xmlns:a16="http://schemas.microsoft.com/office/drawing/2014/main" id="{8ED50B79-E0B1-4910-B56F-5E7CEA4057E1}"/>
              </a:ext>
            </a:extLst>
          </p:cNvPr>
          <p:cNvSpPr txBox="1"/>
          <p:nvPr/>
        </p:nvSpPr>
        <p:spPr>
          <a:xfrm>
            <a:off x="710045" y="5292617"/>
            <a:ext cx="5486400" cy="400110"/>
          </a:xfrm>
          <a:prstGeom prst="rect">
            <a:avLst/>
          </a:prstGeom>
          <a:noFill/>
        </p:spPr>
        <p:txBody>
          <a:bodyPr wrap="square">
            <a:spAutoFit/>
          </a:bodyPr>
          <a:lstStyle/>
          <a:p>
            <a:r>
              <a:rPr lang="en-US" altLang="zh-CN" sz="2000" dirty="0"/>
              <a:t>Generate a shift sequence (key) using coin flips</a:t>
            </a:r>
            <a:endParaRPr lang="zh-CN" altLang="en-US" sz="2000" dirty="0"/>
          </a:p>
        </p:txBody>
      </p:sp>
      <p:sp>
        <p:nvSpPr>
          <p:cNvPr id="17" name="文本框 16">
            <a:extLst>
              <a:ext uri="{FF2B5EF4-FFF2-40B4-BE49-F238E27FC236}">
                <a16:creationId xmlns:a16="http://schemas.microsoft.com/office/drawing/2014/main" id="{9F070C8C-024F-49FC-808A-F58D315EE036}"/>
              </a:ext>
            </a:extLst>
          </p:cNvPr>
          <p:cNvSpPr txBox="1"/>
          <p:nvPr/>
        </p:nvSpPr>
        <p:spPr>
          <a:xfrm>
            <a:off x="1524000" y="5908135"/>
            <a:ext cx="7315200" cy="369332"/>
          </a:xfrm>
          <a:prstGeom prst="rect">
            <a:avLst/>
          </a:prstGeom>
          <a:noFill/>
        </p:spPr>
        <p:txBody>
          <a:bodyPr wrap="square">
            <a:spAutoFit/>
          </a:bodyPr>
          <a:lstStyle/>
          <a:p>
            <a:r>
              <a:rPr lang="en-US" altLang="zh-CN" dirty="0"/>
              <a:t>HTHTTHTHHHHTTHTTTTHTTHHH = </a:t>
            </a:r>
            <a:r>
              <a:rPr lang="en-US" altLang="zh-CN" b="1" dirty="0">
                <a:solidFill>
                  <a:srgbClr val="FF0000"/>
                </a:solidFill>
              </a:rPr>
              <a:t>010110100001101111011000</a:t>
            </a:r>
            <a:endParaRPr lang="zh-CN" altLang="en-US" b="1" dirty="0">
              <a:solidFill>
                <a:srgbClr val="FF0000"/>
              </a:solidFill>
            </a:endParaRPr>
          </a:p>
        </p:txBody>
      </p:sp>
      <p:pic>
        <p:nvPicPr>
          <p:cNvPr id="19" name="图片 18">
            <a:extLst>
              <a:ext uri="{FF2B5EF4-FFF2-40B4-BE49-F238E27FC236}">
                <a16:creationId xmlns:a16="http://schemas.microsoft.com/office/drawing/2014/main" id="{8496607C-9D9D-4FCF-B215-5C2730EBAE27}"/>
              </a:ext>
            </a:extLst>
          </p:cNvPr>
          <p:cNvPicPr>
            <a:picLocks noChangeAspect="1"/>
          </p:cNvPicPr>
          <p:nvPr/>
        </p:nvPicPr>
        <p:blipFill>
          <a:blip r:embed="rId4"/>
          <a:stretch>
            <a:fillRect/>
          </a:stretch>
        </p:blipFill>
        <p:spPr>
          <a:xfrm>
            <a:off x="3705644" y="3103335"/>
            <a:ext cx="3637712" cy="1897219"/>
          </a:xfrm>
          <a:prstGeom prst="rect">
            <a:avLst/>
          </a:prstGeom>
        </p:spPr>
      </p:pic>
      <p:sp>
        <p:nvSpPr>
          <p:cNvPr id="21" name="文本框 20">
            <a:extLst>
              <a:ext uri="{FF2B5EF4-FFF2-40B4-BE49-F238E27FC236}">
                <a16:creationId xmlns:a16="http://schemas.microsoft.com/office/drawing/2014/main" id="{219EABF6-4622-4CF6-91A0-EA2F92957CE6}"/>
              </a:ext>
            </a:extLst>
          </p:cNvPr>
          <p:cNvSpPr txBox="1"/>
          <p:nvPr/>
        </p:nvSpPr>
        <p:spPr>
          <a:xfrm>
            <a:off x="336116" y="3384420"/>
            <a:ext cx="2019157" cy="1200329"/>
          </a:xfrm>
          <a:prstGeom prst="rect">
            <a:avLst/>
          </a:prstGeom>
          <a:noFill/>
        </p:spPr>
        <p:txBody>
          <a:bodyPr wrap="square">
            <a:spAutoFit/>
          </a:bodyPr>
          <a:lstStyle/>
          <a:p>
            <a:r>
              <a:rPr lang="en-US" altLang="zh-CN" b="0" i="0" dirty="0">
                <a:solidFill>
                  <a:srgbClr val="21242C"/>
                </a:solidFill>
                <a:effectLst/>
                <a:latin typeface="Lato" panose="020F0502020204030203" pitchFamily="34" charset="0"/>
              </a:rPr>
              <a:t>Black is </a:t>
            </a:r>
            <a:r>
              <a:rPr lang="en-US" altLang="zh-CN" b="1" i="0" dirty="0">
                <a:solidFill>
                  <a:srgbClr val="21242C"/>
                </a:solidFill>
                <a:effectLst/>
                <a:latin typeface="Lato" panose="020F0502020204030203" pitchFamily="34" charset="0"/>
              </a:rPr>
              <a:t>all off</a:t>
            </a:r>
            <a:r>
              <a:rPr lang="en-US" altLang="zh-CN" b="0" i="0" dirty="0">
                <a:solidFill>
                  <a:srgbClr val="21242C"/>
                </a:solidFill>
                <a:effectLst/>
                <a:latin typeface="Lato" panose="020F0502020204030203" pitchFamily="34" charset="0"/>
              </a:rPr>
              <a:t> (0,0,0) while white is </a:t>
            </a:r>
            <a:r>
              <a:rPr lang="en-US" altLang="zh-CN" b="1" i="0" dirty="0">
                <a:solidFill>
                  <a:srgbClr val="21242C"/>
                </a:solidFill>
                <a:effectLst/>
                <a:latin typeface="Lato" panose="020F0502020204030203" pitchFamily="34" charset="0"/>
              </a:rPr>
              <a:t>all on</a:t>
            </a:r>
            <a:r>
              <a:rPr lang="en-US" altLang="zh-CN" b="0" i="0" dirty="0">
                <a:solidFill>
                  <a:srgbClr val="21242C"/>
                </a:solidFill>
                <a:effectLst/>
                <a:latin typeface="Lato" panose="020F0502020204030203" pitchFamily="34" charset="0"/>
              </a:rPr>
              <a:t> (255,255,255)</a:t>
            </a:r>
            <a:endParaRPr lang="zh-CN" altLang="en-US" dirty="0"/>
          </a:p>
        </p:txBody>
      </p:sp>
    </p:spTree>
    <p:extLst>
      <p:ext uri="{BB962C8B-B14F-4D97-AF65-F5344CB8AC3E}">
        <p14:creationId xmlns:p14="http://schemas.microsoft.com/office/powerpoint/2010/main" val="880963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about with AND, OR?</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47839D-A323-47F3-909F-548499399628}" type="slidenum">
              <a:rPr kumimoji="0" lang="en-US" sz="1200" b="0" i="0" u="none" strike="noStrike" kern="1200" cap="none" spc="0" normalizeH="0" baseline="0" noProof="0" smtClean="0">
                <a:ln>
                  <a:noFill/>
                </a:ln>
                <a:solidFill>
                  <a:srgbClr val="000000"/>
                </a:solidFill>
                <a:effectLst/>
                <a:uLnTx/>
                <a:uFillTx/>
                <a:latin typeface="Calibri"/>
                <a:ea typeface="+mn-ea"/>
                <a:cs typeface="Calibri"/>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a:ln>
                <a:noFill/>
              </a:ln>
              <a:solidFill>
                <a:srgbClr val="000000"/>
              </a:solidFill>
              <a:effectLst/>
              <a:uLnTx/>
              <a:uFillTx/>
              <a:latin typeface="Calibri"/>
              <a:ea typeface="+mn-ea"/>
              <a:cs typeface="Calibri"/>
            </a:endParaRPr>
          </a:p>
        </p:txBody>
      </p:sp>
      <p:sp>
        <p:nvSpPr>
          <p:cNvPr id="13" name="文本框 12">
            <a:extLst>
              <a:ext uri="{FF2B5EF4-FFF2-40B4-BE49-F238E27FC236}">
                <a16:creationId xmlns:a16="http://schemas.microsoft.com/office/drawing/2014/main" id="{8ED50B79-E0B1-4910-B56F-5E7CEA4057E1}"/>
              </a:ext>
            </a:extLst>
          </p:cNvPr>
          <p:cNvSpPr txBox="1"/>
          <p:nvPr/>
        </p:nvSpPr>
        <p:spPr>
          <a:xfrm>
            <a:off x="1295400" y="2590800"/>
            <a:ext cx="7010400" cy="2308324"/>
          </a:xfrm>
          <a:prstGeom prst="rect">
            <a:avLst/>
          </a:prstGeom>
          <a:noFill/>
        </p:spPr>
        <p:txBody>
          <a:bodyPr wrap="square">
            <a:spAutoFit/>
          </a:bodyPr>
          <a:lstStyle/>
          <a:p>
            <a:r>
              <a:rPr lang="en-US" altLang="zh-CN" sz="2400" dirty="0">
                <a:solidFill>
                  <a:srgbClr val="FF0000"/>
                </a:solidFill>
              </a:rPr>
              <a:t>Which one is the correct operation? And? Or? XOR?</a:t>
            </a:r>
          </a:p>
          <a:p>
            <a:endParaRPr lang="en-US" altLang="zh-CN" sz="2400" dirty="0">
              <a:solidFill>
                <a:srgbClr val="FF0000"/>
              </a:solidFill>
            </a:endParaRPr>
          </a:p>
          <a:p>
            <a:r>
              <a:rPr lang="en-US" altLang="zh-CN" sz="2400" dirty="0">
                <a:solidFill>
                  <a:srgbClr val="FF0000"/>
                </a:solidFill>
              </a:rPr>
              <a:t>What’s the criteria to determine one operation is correct or not?</a:t>
            </a:r>
          </a:p>
          <a:p>
            <a:endParaRPr lang="en-US" altLang="zh-CN" sz="2400" dirty="0">
              <a:solidFill>
                <a:srgbClr val="FF0000"/>
              </a:solidFill>
            </a:endParaRPr>
          </a:p>
          <a:p>
            <a:endParaRPr lang="zh-CN" altLang="en-US" sz="2400" dirty="0">
              <a:solidFill>
                <a:srgbClr val="FF0000"/>
              </a:solidFill>
            </a:endParaRPr>
          </a:p>
        </p:txBody>
      </p:sp>
      <p:sp>
        <p:nvSpPr>
          <p:cNvPr id="5" name="文本框 4">
            <a:extLst>
              <a:ext uri="{FF2B5EF4-FFF2-40B4-BE49-F238E27FC236}">
                <a16:creationId xmlns:a16="http://schemas.microsoft.com/office/drawing/2014/main" id="{61B2D28E-A3C9-2864-D176-2C0CE36E5F8E}"/>
              </a:ext>
            </a:extLst>
          </p:cNvPr>
          <p:cNvSpPr txBox="1"/>
          <p:nvPr/>
        </p:nvSpPr>
        <p:spPr>
          <a:xfrm>
            <a:off x="1066800" y="5372834"/>
            <a:ext cx="7467600" cy="461665"/>
          </a:xfrm>
          <a:prstGeom prst="rect">
            <a:avLst/>
          </a:prstGeom>
          <a:noFill/>
        </p:spPr>
        <p:txBody>
          <a:bodyPr wrap="square">
            <a:spAutoFit/>
          </a:bodyPr>
          <a:lstStyle/>
          <a:p>
            <a:r>
              <a:rPr lang="en-US" altLang="zh-CN" sz="2400" dirty="0"/>
              <a:t>the resulting sequence is equally likely to be any color</a:t>
            </a:r>
          </a:p>
        </p:txBody>
      </p:sp>
    </p:spTree>
    <p:extLst>
      <p:ext uri="{BB962C8B-B14F-4D97-AF65-F5344CB8AC3E}">
        <p14:creationId xmlns:p14="http://schemas.microsoft.com/office/powerpoint/2010/main" val="216830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about with AND?</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47839D-A323-47F3-909F-548499399628}" type="slidenum">
              <a:rPr kumimoji="0" lang="en-US" sz="1200" b="0" i="0" u="none" strike="noStrike" kern="1200" cap="none" spc="0" normalizeH="0" baseline="0" noProof="0" smtClean="0">
                <a:ln>
                  <a:noFill/>
                </a:ln>
                <a:solidFill>
                  <a:srgbClr val="000000"/>
                </a:solidFill>
                <a:effectLst/>
                <a:uLnTx/>
                <a:uFillTx/>
                <a:latin typeface="Calibri"/>
                <a:ea typeface="+mn-ea"/>
                <a:cs typeface="Calibri"/>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a:ln>
                <a:noFill/>
              </a:ln>
              <a:solidFill>
                <a:srgbClr val="000000"/>
              </a:solidFill>
              <a:effectLst/>
              <a:uLnTx/>
              <a:uFillTx/>
              <a:latin typeface="Calibri"/>
              <a:ea typeface="+mn-ea"/>
              <a:cs typeface="Calibri"/>
            </a:endParaRPr>
          </a:p>
        </p:txBody>
      </p:sp>
      <p:sp>
        <p:nvSpPr>
          <p:cNvPr id="11" name="文本框 10">
            <a:extLst>
              <a:ext uri="{FF2B5EF4-FFF2-40B4-BE49-F238E27FC236}">
                <a16:creationId xmlns:a16="http://schemas.microsoft.com/office/drawing/2014/main" id="{3C9445FB-75E8-4CF9-8471-E2953C116C96}"/>
              </a:ext>
            </a:extLst>
          </p:cNvPr>
          <p:cNvSpPr txBox="1"/>
          <p:nvPr/>
        </p:nvSpPr>
        <p:spPr>
          <a:xfrm>
            <a:off x="24245" y="1385154"/>
            <a:ext cx="4610100" cy="506292"/>
          </a:xfrm>
          <a:prstGeom prst="rect">
            <a:avLst/>
          </a:prstGeom>
          <a:noFill/>
        </p:spPr>
        <p:txBody>
          <a:bodyPr wrap="square">
            <a:spAutoFit/>
          </a:bodyPr>
          <a:lstStyle/>
          <a:p>
            <a:pPr fontAlgn="base">
              <a:lnSpc>
                <a:spcPct val="150000"/>
              </a:lnSpc>
            </a:pPr>
            <a:r>
              <a:rPr lang="en-US" altLang="zh-CN" sz="2000" dirty="0">
                <a:solidFill>
                  <a:srgbClr val="21242C"/>
                </a:solidFill>
                <a:latin typeface="inherit"/>
              </a:rPr>
              <a:t>It outputs a 1 only if all of the inputs are 1</a:t>
            </a:r>
            <a:endParaRPr lang="en-US" altLang="zh-CN" sz="2000" b="1" i="0" dirty="0">
              <a:solidFill>
                <a:srgbClr val="FF0000"/>
              </a:solidFill>
              <a:effectLst/>
              <a:latin typeface="inherit"/>
            </a:endParaRPr>
          </a:p>
        </p:txBody>
      </p:sp>
      <p:sp>
        <p:nvSpPr>
          <p:cNvPr id="12" name="文本框 11">
            <a:extLst>
              <a:ext uri="{FF2B5EF4-FFF2-40B4-BE49-F238E27FC236}">
                <a16:creationId xmlns:a16="http://schemas.microsoft.com/office/drawing/2014/main" id="{DD03547D-A6F0-4215-856B-03F3810CA122}"/>
              </a:ext>
            </a:extLst>
          </p:cNvPr>
          <p:cNvSpPr txBox="1"/>
          <p:nvPr/>
        </p:nvSpPr>
        <p:spPr>
          <a:xfrm>
            <a:off x="838200" y="1981200"/>
            <a:ext cx="1828800" cy="1702967"/>
          </a:xfrm>
          <a:prstGeom prst="rect">
            <a:avLst/>
          </a:prstGeom>
          <a:noFill/>
        </p:spPr>
        <p:txBody>
          <a:bodyPr wrap="square">
            <a:spAutoFit/>
          </a:bodyPr>
          <a:lstStyle/>
          <a:p>
            <a:pPr>
              <a:lnSpc>
                <a:spcPct val="150000"/>
              </a:lnSpc>
            </a:pPr>
            <a:r>
              <a:rPr lang="en-US" altLang="zh-CN" dirty="0"/>
              <a:t>0 AND 0 = 0</a:t>
            </a:r>
          </a:p>
          <a:p>
            <a:pPr>
              <a:lnSpc>
                <a:spcPct val="150000"/>
              </a:lnSpc>
            </a:pPr>
            <a:r>
              <a:rPr lang="en-US" altLang="zh-CN" dirty="0"/>
              <a:t>0 AND 1 = 0</a:t>
            </a:r>
          </a:p>
          <a:p>
            <a:pPr>
              <a:lnSpc>
                <a:spcPct val="150000"/>
              </a:lnSpc>
            </a:pPr>
            <a:r>
              <a:rPr lang="en-US" altLang="zh-CN" dirty="0"/>
              <a:t>1 AND 0 = 0</a:t>
            </a:r>
          </a:p>
          <a:p>
            <a:pPr>
              <a:lnSpc>
                <a:spcPct val="150000"/>
              </a:lnSpc>
            </a:pPr>
            <a:r>
              <a:rPr lang="en-US" altLang="zh-CN" dirty="0"/>
              <a:t>1 AND 1 = 1</a:t>
            </a:r>
            <a:endParaRPr lang="zh-CN" altLang="en-US" dirty="0"/>
          </a:p>
        </p:txBody>
      </p:sp>
      <p:sp>
        <p:nvSpPr>
          <p:cNvPr id="14" name="文本框 13">
            <a:extLst>
              <a:ext uri="{FF2B5EF4-FFF2-40B4-BE49-F238E27FC236}">
                <a16:creationId xmlns:a16="http://schemas.microsoft.com/office/drawing/2014/main" id="{2617BB7E-28F7-4C40-98FD-2ED362F889F0}"/>
              </a:ext>
            </a:extLst>
          </p:cNvPr>
          <p:cNvSpPr txBox="1"/>
          <p:nvPr/>
        </p:nvSpPr>
        <p:spPr>
          <a:xfrm>
            <a:off x="228600" y="4191000"/>
            <a:ext cx="8610600" cy="1287468"/>
          </a:xfrm>
          <a:prstGeom prst="rect">
            <a:avLst/>
          </a:prstGeom>
          <a:noFill/>
        </p:spPr>
        <p:txBody>
          <a:bodyPr wrap="square">
            <a:spAutoFit/>
          </a:bodyPr>
          <a:lstStyle/>
          <a:p>
            <a:pPr>
              <a:lnSpc>
                <a:spcPct val="150000"/>
              </a:lnSpc>
            </a:pPr>
            <a:r>
              <a:rPr lang="en-US" altLang="zh-CN" dirty="0"/>
              <a:t>Let’s try it:</a:t>
            </a:r>
          </a:p>
          <a:p>
            <a:pPr>
              <a:lnSpc>
                <a:spcPct val="150000"/>
              </a:lnSpc>
            </a:pPr>
            <a:r>
              <a:rPr lang="en-US" altLang="zh-CN" b="1" dirty="0">
                <a:solidFill>
                  <a:srgbClr val="FF0000"/>
                </a:solidFill>
              </a:rPr>
              <a:t>100111001011010100111010</a:t>
            </a:r>
            <a:r>
              <a:rPr lang="en-US" altLang="zh-CN" dirty="0"/>
              <a:t> AND </a:t>
            </a:r>
            <a:r>
              <a:rPr lang="en-US" altLang="zh-CN" b="1" dirty="0">
                <a:solidFill>
                  <a:srgbClr val="FF0000"/>
                </a:solidFill>
              </a:rPr>
              <a:t>010110100001101111011000 </a:t>
            </a:r>
            <a:r>
              <a:rPr lang="en-US" altLang="zh-CN" dirty="0"/>
              <a:t>= </a:t>
            </a:r>
            <a:r>
              <a:rPr lang="en-US" altLang="zh-CN" b="1" dirty="0"/>
              <a:t>000110000001000100011000</a:t>
            </a:r>
            <a:endParaRPr lang="zh-CN" altLang="en-US" b="1" dirty="0"/>
          </a:p>
        </p:txBody>
      </p:sp>
      <p:pic>
        <p:nvPicPr>
          <p:cNvPr id="8" name="图片 7">
            <a:extLst>
              <a:ext uri="{FF2B5EF4-FFF2-40B4-BE49-F238E27FC236}">
                <a16:creationId xmlns:a16="http://schemas.microsoft.com/office/drawing/2014/main" id="{FAD1A0F6-D7E4-4086-A932-8959070AD048}"/>
              </a:ext>
            </a:extLst>
          </p:cNvPr>
          <p:cNvPicPr>
            <a:picLocks noChangeAspect="1"/>
          </p:cNvPicPr>
          <p:nvPr/>
        </p:nvPicPr>
        <p:blipFill>
          <a:blip r:embed="rId3"/>
          <a:stretch>
            <a:fillRect/>
          </a:stretch>
        </p:blipFill>
        <p:spPr>
          <a:xfrm>
            <a:off x="3886200" y="5118138"/>
            <a:ext cx="4209524" cy="1714286"/>
          </a:xfrm>
          <a:prstGeom prst="rect">
            <a:avLst/>
          </a:prstGeom>
        </p:spPr>
      </p:pic>
      <p:sp>
        <p:nvSpPr>
          <p:cNvPr id="18" name="文本框 17">
            <a:extLst>
              <a:ext uri="{FF2B5EF4-FFF2-40B4-BE49-F238E27FC236}">
                <a16:creationId xmlns:a16="http://schemas.microsoft.com/office/drawing/2014/main" id="{3B86F3DB-5181-44C7-BFE3-A0E1D50BFC46}"/>
              </a:ext>
            </a:extLst>
          </p:cNvPr>
          <p:cNvSpPr txBox="1"/>
          <p:nvPr/>
        </p:nvSpPr>
        <p:spPr>
          <a:xfrm>
            <a:off x="4244687" y="1944231"/>
            <a:ext cx="4722668" cy="1938992"/>
          </a:xfrm>
          <a:prstGeom prst="rect">
            <a:avLst/>
          </a:prstGeom>
          <a:noFill/>
          <a:ln>
            <a:solidFill>
              <a:srgbClr val="FF0000"/>
            </a:solidFill>
          </a:ln>
        </p:spPr>
        <p:txBody>
          <a:bodyPr wrap="square">
            <a:spAutoFit/>
          </a:bodyPr>
          <a:lstStyle/>
          <a:p>
            <a:r>
              <a:rPr lang="en-US" altLang="zh-CN" sz="2000" dirty="0"/>
              <a:t>This results in a very </a:t>
            </a:r>
            <a:r>
              <a:rPr lang="en-US" altLang="zh-CN" sz="2000" b="1" dirty="0"/>
              <a:t>dark purple</a:t>
            </a:r>
            <a:r>
              <a:rPr lang="en-US" altLang="zh-CN" sz="2000" dirty="0"/>
              <a:t>. Notice when </a:t>
            </a:r>
            <a:r>
              <a:rPr lang="en-US" altLang="zh-CN" sz="2000" b="1" dirty="0"/>
              <a:t>AND</a:t>
            </a:r>
            <a:r>
              <a:rPr lang="en-US" altLang="zh-CN" sz="2000" dirty="0"/>
              <a:t> operation is performed</a:t>
            </a:r>
            <a:r>
              <a:rPr lang="en-US" altLang="zh-CN" sz="2000" dirty="0">
                <a:highlight>
                  <a:srgbClr val="FFFF00"/>
                </a:highlight>
              </a:rPr>
              <a:t>, </a:t>
            </a:r>
            <a:r>
              <a:rPr lang="en-US" altLang="zh-CN" sz="2000" dirty="0">
                <a:solidFill>
                  <a:srgbClr val="FF0000"/>
                </a:solidFill>
                <a:highlight>
                  <a:srgbClr val="FFFF00"/>
                </a:highlight>
              </a:rPr>
              <a:t>the resulting sequence cannot be larger</a:t>
            </a:r>
            <a:r>
              <a:rPr lang="en-US" altLang="zh-CN" sz="2000" dirty="0"/>
              <a:t>. In our color example this </a:t>
            </a:r>
            <a:r>
              <a:rPr lang="en-US" altLang="zh-CN" sz="2000" dirty="0">
                <a:solidFill>
                  <a:srgbClr val="FF0000"/>
                </a:solidFill>
              </a:rPr>
              <a:t>eliminates many possible shades as it pushes the color towards black.</a:t>
            </a:r>
            <a:endParaRPr lang="zh-CN" altLang="en-US" sz="2000" dirty="0">
              <a:solidFill>
                <a:srgbClr val="FF0000"/>
              </a:solidFill>
            </a:endParaRPr>
          </a:p>
        </p:txBody>
      </p:sp>
    </p:spTree>
    <p:extLst>
      <p:ext uri="{BB962C8B-B14F-4D97-AF65-F5344CB8AC3E}">
        <p14:creationId xmlns:p14="http://schemas.microsoft.com/office/powerpoint/2010/main" val="260564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circle(in)">
                                      <p:cBhvr>
                                        <p:cTn id="18" dur="2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circle(in)">
                                      <p:cBhvr>
                                        <p:cTn id="23"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8"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about with OR?</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47839D-A323-47F3-909F-548499399628}" type="slidenum">
              <a:rPr kumimoji="0" lang="en-US" sz="1200" b="0" i="0" u="none" strike="noStrike" kern="1200" cap="none" spc="0" normalizeH="0" baseline="0" noProof="0" smtClean="0">
                <a:ln>
                  <a:noFill/>
                </a:ln>
                <a:solidFill>
                  <a:srgbClr val="000000"/>
                </a:solidFill>
                <a:effectLst/>
                <a:uLnTx/>
                <a:uFillTx/>
                <a:latin typeface="Calibri"/>
                <a:ea typeface="+mn-ea"/>
                <a:cs typeface="Calibri"/>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a:ln>
                <a:noFill/>
              </a:ln>
              <a:solidFill>
                <a:srgbClr val="000000"/>
              </a:solidFill>
              <a:effectLst/>
              <a:uLnTx/>
              <a:uFillTx/>
              <a:latin typeface="Calibri"/>
              <a:ea typeface="+mn-ea"/>
              <a:cs typeface="Calibri"/>
            </a:endParaRPr>
          </a:p>
        </p:txBody>
      </p:sp>
      <p:sp>
        <p:nvSpPr>
          <p:cNvPr id="11" name="文本框 10">
            <a:extLst>
              <a:ext uri="{FF2B5EF4-FFF2-40B4-BE49-F238E27FC236}">
                <a16:creationId xmlns:a16="http://schemas.microsoft.com/office/drawing/2014/main" id="{3C9445FB-75E8-4CF9-8471-E2953C116C96}"/>
              </a:ext>
            </a:extLst>
          </p:cNvPr>
          <p:cNvSpPr txBox="1"/>
          <p:nvPr/>
        </p:nvSpPr>
        <p:spPr>
          <a:xfrm>
            <a:off x="24244" y="1385154"/>
            <a:ext cx="5919356" cy="506292"/>
          </a:xfrm>
          <a:prstGeom prst="rect">
            <a:avLst/>
          </a:prstGeom>
          <a:noFill/>
        </p:spPr>
        <p:txBody>
          <a:bodyPr wrap="square">
            <a:spAutoFit/>
          </a:bodyPr>
          <a:lstStyle/>
          <a:p>
            <a:pPr fontAlgn="base">
              <a:lnSpc>
                <a:spcPct val="150000"/>
              </a:lnSpc>
            </a:pPr>
            <a:r>
              <a:rPr lang="en-US" altLang="zh-CN" sz="2000" dirty="0">
                <a:solidFill>
                  <a:srgbClr val="21242C"/>
                </a:solidFill>
                <a:latin typeface="inherit"/>
              </a:rPr>
              <a:t>It outputs a 1 whenever one or more of its inputs are 1</a:t>
            </a:r>
            <a:endParaRPr lang="en-US" altLang="zh-CN" sz="2000" b="1" i="0" dirty="0">
              <a:solidFill>
                <a:srgbClr val="FF0000"/>
              </a:solidFill>
              <a:effectLst/>
              <a:latin typeface="inherit"/>
            </a:endParaRPr>
          </a:p>
        </p:txBody>
      </p:sp>
      <p:sp>
        <p:nvSpPr>
          <p:cNvPr id="12" name="文本框 11">
            <a:extLst>
              <a:ext uri="{FF2B5EF4-FFF2-40B4-BE49-F238E27FC236}">
                <a16:creationId xmlns:a16="http://schemas.microsoft.com/office/drawing/2014/main" id="{DD03547D-A6F0-4215-856B-03F3810CA122}"/>
              </a:ext>
            </a:extLst>
          </p:cNvPr>
          <p:cNvSpPr txBox="1"/>
          <p:nvPr/>
        </p:nvSpPr>
        <p:spPr>
          <a:xfrm>
            <a:off x="838200" y="1981200"/>
            <a:ext cx="1828800" cy="1702967"/>
          </a:xfrm>
          <a:prstGeom prst="rect">
            <a:avLst/>
          </a:prstGeom>
          <a:noFill/>
        </p:spPr>
        <p:txBody>
          <a:bodyPr wrap="square">
            <a:spAutoFit/>
          </a:bodyPr>
          <a:lstStyle/>
          <a:p>
            <a:pPr>
              <a:lnSpc>
                <a:spcPct val="150000"/>
              </a:lnSpc>
            </a:pPr>
            <a:r>
              <a:rPr lang="en-US" altLang="zh-CN" dirty="0"/>
              <a:t>0 OR 0 = 0</a:t>
            </a:r>
          </a:p>
          <a:p>
            <a:pPr>
              <a:lnSpc>
                <a:spcPct val="150000"/>
              </a:lnSpc>
            </a:pPr>
            <a:r>
              <a:rPr lang="en-US" altLang="zh-CN" dirty="0"/>
              <a:t>0 OR 1 = 1</a:t>
            </a:r>
          </a:p>
          <a:p>
            <a:pPr>
              <a:lnSpc>
                <a:spcPct val="150000"/>
              </a:lnSpc>
            </a:pPr>
            <a:r>
              <a:rPr lang="en-US" altLang="zh-CN" dirty="0"/>
              <a:t>1 OR 0 = 1</a:t>
            </a:r>
          </a:p>
          <a:p>
            <a:pPr>
              <a:lnSpc>
                <a:spcPct val="150000"/>
              </a:lnSpc>
            </a:pPr>
            <a:r>
              <a:rPr lang="en-US" altLang="zh-CN" dirty="0"/>
              <a:t>1 OR 1 = 1</a:t>
            </a:r>
            <a:endParaRPr lang="zh-CN" altLang="en-US" dirty="0"/>
          </a:p>
        </p:txBody>
      </p:sp>
      <p:sp>
        <p:nvSpPr>
          <p:cNvPr id="14" name="文本框 13">
            <a:extLst>
              <a:ext uri="{FF2B5EF4-FFF2-40B4-BE49-F238E27FC236}">
                <a16:creationId xmlns:a16="http://schemas.microsoft.com/office/drawing/2014/main" id="{2617BB7E-28F7-4C40-98FD-2ED362F889F0}"/>
              </a:ext>
            </a:extLst>
          </p:cNvPr>
          <p:cNvSpPr txBox="1"/>
          <p:nvPr/>
        </p:nvSpPr>
        <p:spPr>
          <a:xfrm>
            <a:off x="228600" y="4191000"/>
            <a:ext cx="8610600" cy="1287468"/>
          </a:xfrm>
          <a:prstGeom prst="rect">
            <a:avLst/>
          </a:prstGeom>
          <a:noFill/>
        </p:spPr>
        <p:txBody>
          <a:bodyPr wrap="square">
            <a:spAutoFit/>
          </a:bodyPr>
          <a:lstStyle/>
          <a:p>
            <a:pPr>
              <a:lnSpc>
                <a:spcPct val="150000"/>
              </a:lnSpc>
            </a:pPr>
            <a:r>
              <a:rPr lang="en-US" altLang="zh-CN" dirty="0"/>
              <a:t>Let’s try it:</a:t>
            </a:r>
          </a:p>
          <a:p>
            <a:pPr>
              <a:lnSpc>
                <a:spcPct val="150000"/>
              </a:lnSpc>
            </a:pPr>
            <a:r>
              <a:rPr lang="en-US" altLang="zh-CN" b="1" dirty="0">
                <a:solidFill>
                  <a:srgbClr val="FF0000"/>
                </a:solidFill>
              </a:rPr>
              <a:t>100111001011010100111010 </a:t>
            </a:r>
            <a:r>
              <a:rPr lang="en-US" altLang="zh-CN" dirty="0"/>
              <a:t>OR</a:t>
            </a:r>
            <a:r>
              <a:rPr lang="en-US" altLang="zh-CN" b="1" dirty="0">
                <a:solidFill>
                  <a:srgbClr val="FF0000"/>
                </a:solidFill>
              </a:rPr>
              <a:t> 010110100001101111011000 </a:t>
            </a:r>
            <a:r>
              <a:rPr lang="en-US" altLang="zh-CN" dirty="0"/>
              <a:t>=</a:t>
            </a:r>
            <a:r>
              <a:rPr lang="en-US" altLang="zh-CN" b="1" dirty="0">
                <a:solidFill>
                  <a:srgbClr val="FF0000"/>
                </a:solidFill>
              </a:rPr>
              <a:t> </a:t>
            </a:r>
            <a:r>
              <a:rPr lang="en-US" altLang="zh-CN" dirty="0"/>
              <a:t>110111101011111111111010</a:t>
            </a:r>
            <a:endParaRPr lang="zh-CN" altLang="en-US" dirty="0"/>
          </a:p>
        </p:txBody>
      </p:sp>
      <p:sp>
        <p:nvSpPr>
          <p:cNvPr id="18" name="文本框 17">
            <a:extLst>
              <a:ext uri="{FF2B5EF4-FFF2-40B4-BE49-F238E27FC236}">
                <a16:creationId xmlns:a16="http://schemas.microsoft.com/office/drawing/2014/main" id="{3B86F3DB-5181-44C7-BFE3-A0E1D50BFC46}"/>
              </a:ext>
            </a:extLst>
          </p:cNvPr>
          <p:cNvSpPr txBox="1"/>
          <p:nvPr/>
        </p:nvSpPr>
        <p:spPr>
          <a:xfrm>
            <a:off x="4244687" y="1944231"/>
            <a:ext cx="4722668" cy="1631216"/>
          </a:xfrm>
          <a:prstGeom prst="rect">
            <a:avLst/>
          </a:prstGeom>
          <a:noFill/>
          <a:ln>
            <a:solidFill>
              <a:srgbClr val="FF0000"/>
            </a:solidFill>
          </a:ln>
        </p:spPr>
        <p:txBody>
          <a:bodyPr wrap="square">
            <a:spAutoFit/>
          </a:bodyPr>
          <a:lstStyle/>
          <a:p>
            <a:r>
              <a:rPr lang="en-US" altLang="zh-CN" sz="2000" dirty="0"/>
              <a:t>This results in a </a:t>
            </a:r>
            <a:r>
              <a:rPr lang="en-US" altLang="zh-CN" sz="2000" b="1" dirty="0"/>
              <a:t>light purple</a:t>
            </a:r>
            <a:r>
              <a:rPr lang="en-US" altLang="zh-CN" sz="2000" dirty="0"/>
              <a:t>. Notice when OR operation is performed, </a:t>
            </a:r>
            <a:r>
              <a:rPr lang="en-US" altLang="zh-CN" sz="2000" dirty="0">
                <a:solidFill>
                  <a:srgbClr val="FF0000"/>
                </a:solidFill>
                <a:highlight>
                  <a:srgbClr val="FFFF00"/>
                </a:highlight>
              </a:rPr>
              <a:t>the resulting sequence cannot be smaller.</a:t>
            </a:r>
            <a:r>
              <a:rPr lang="en-US" altLang="zh-CN" sz="2000" dirty="0">
                <a:highlight>
                  <a:srgbClr val="FFFF00"/>
                </a:highlight>
              </a:rPr>
              <a:t> </a:t>
            </a:r>
            <a:r>
              <a:rPr lang="en-US" altLang="zh-CN" sz="2000" dirty="0"/>
              <a:t>This </a:t>
            </a:r>
            <a:r>
              <a:rPr lang="en-US" altLang="zh-CN" sz="2000" dirty="0">
                <a:solidFill>
                  <a:srgbClr val="FF0000"/>
                </a:solidFill>
              </a:rPr>
              <a:t>eliminates many possibilities as it pushes the color towards white.</a:t>
            </a:r>
            <a:endParaRPr lang="zh-CN" altLang="en-US" sz="2000" dirty="0">
              <a:solidFill>
                <a:srgbClr val="FF0000"/>
              </a:solidFill>
            </a:endParaRPr>
          </a:p>
        </p:txBody>
      </p:sp>
      <p:pic>
        <p:nvPicPr>
          <p:cNvPr id="5" name="图片 4">
            <a:extLst>
              <a:ext uri="{FF2B5EF4-FFF2-40B4-BE49-F238E27FC236}">
                <a16:creationId xmlns:a16="http://schemas.microsoft.com/office/drawing/2014/main" id="{3B5A0867-D7C2-4FAE-A9AC-76F582C0E2F4}"/>
              </a:ext>
            </a:extLst>
          </p:cNvPr>
          <p:cNvPicPr>
            <a:picLocks noChangeAspect="1"/>
          </p:cNvPicPr>
          <p:nvPr/>
        </p:nvPicPr>
        <p:blipFill>
          <a:blip r:embed="rId3"/>
          <a:stretch>
            <a:fillRect/>
          </a:stretch>
        </p:blipFill>
        <p:spPr>
          <a:xfrm>
            <a:off x="4244687" y="5180199"/>
            <a:ext cx="4190476" cy="1495238"/>
          </a:xfrm>
          <a:prstGeom prst="rect">
            <a:avLst/>
          </a:prstGeom>
        </p:spPr>
      </p:pic>
    </p:spTree>
    <p:extLst>
      <p:ext uri="{BB962C8B-B14F-4D97-AF65-F5344CB8AC3E}">
        <p14:creationId xmlns:p14="http://schemas.microsoft.com/office/powerpoint/2010/main" val="126754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circle(in)">
                                      <p:cBhvr>
                                        <p:cTn id="23"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about with OR?</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47839D-A323-47F3-909F-548499399628}" type="slidenum">
              <a:rPr kumimoji="0" lang="en-US" sz="1200" b="0" i="0" u="none" strike="noStrike" kern="1200" cap="none" spc="0" normalizeH="0" baseline="0" noProof="0" smtClean="0">
                <a:ln>
                  <a:noFill/>
                </a:ln>
                <a:solidFill>
                  <a:srgbClr val="000000"/>
                </a:solidFill>
                <a:effectLst/>
                <a:uLnTx/>
                <a:uFillTx/>
                <a:latin typeface="Calibri"/>
                <a:ea typeface="+mn-ea"/>
                <a:cs typeface="Calibri"/>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US" sz="1200" b="0" i="0" u="none" strike="noStrike" kern="1200" cap="none" spc="0" normalizeH="0" baseline="0" noProof="0">
              <a:ln>
                <a:noFill/>
              </a:ln>
              <a:solidFill>
                <a:srgbClr val="000000"/>
              </a:solidFill>
              <a:effectLst/>
              <a:uLnTx/>
              <a:uFillTx/>
              <a:latin typeface="Calibri"/>
              <a:ea typeface="+mn-ea"/>
              <a:cs typeface="Calibri"/>
            </a:endParaRPr>
          </a:p>
        </p:txBody>
      </p:sp>
      <p:sp>
        <p:nvSpPr>
          <p:cNvPr id="11" name="文本框 10">
            <a:extLst>
              <a:ext uri="{FF2B5EF4-FFF2-40B4-BE49-F238E27FC236}">
                <a16:creationId xmlns:a16="http://schemas.microsoft.com/office/drawing/2014/main" id="{3C9445FB-75E8-4CF9-8471-E2953C116C96}"/>
              </a:ext>
            </a:extLst>
          </p:cNvPr>
          <p:cNvSpPr txBox="1"/>
          <p:nvPr/>
        </p:nvSpPr>
        <p:spPr>
          <a:xfrm>
            <a:off x="24244" y="1385154"/>
            <a:ext cx="7062356" cy="506292"/>
          </a:xfrm>
          <a:prstGeom prst="rect">
            <a:avLst/>
          </a:prstGeom>
          <a:noFill/>
        </p:spPr>
        <p:txBody>
          <a:bodyPr wrap="square">
            <a:spAutoFit/>
          </a:bodyPr>
          <a:lstStyle/>
          <a:p>
            <a:pPr fontAlgn="base">
              <a:lnSpc>
                <a:spcPct val="150000"/>
              </a:lnSpc>
            </a:pPr>
            <a:r>
              <a:rPr lang="en-US" altLang="zh-CN" sz="2000" dirty="0">
                <a:solidFill>
                  <a:srgbClr val="21242C"/>
                </a:solidFill>
                <a:latin typeface="inherit"/>
              </a:rPr>
              <a:t>The XOR operator outputs a 1 whenever the inputs do not match</a:t>
            </a:r>
            <a:endParaRPr lang="en-US" altLang="zh-CN" sz="2000" b="1" i="0" dirty="0">
              <a:solidFill>
                <a:srgbClr val="FF0000"/>
              </a:solidFill>
              <a:effectLst/>
              <a:latin typeface="inherit"/>
            </a:endParaRPr>
          </a:p>
        </p:txBody>
      </p:sp>
      <p:sp>
        <p:nvSpPr>
          <p:cNvPr id="12" name="文本框 11">
            <a:extLst>
              <a:ext uri="{FF2B5EF4-FFF2-40B4-BE49-F238E27FC236}">
                <a16:creationId xmlns:a16="http://schemas.microsoft.com/office/drawing/2014/main" id="{DD03547D-A6F0-4215-856B-03F3810CA122}"/>
              </a:ext>
            </a:extLst>
          </p:cNvPr>
          <p:cNvSpPr txBox="1"/>
          <p:nvPr/>
        </p:nvSpPr>
        <p:spPr>
          <a:xfrm>
            <a:off x="838200" y="1981200"/>
            <a:ext cx="1828800" cy="1702967"/>
          </a:xfrm>
          <a:prstGeom prst="rect">
            <a:avLst/>
          </a:prstGeom>
          <a:noFill/>
        </p:spPr>
        <p:txBody>
          <a:bodyPr wrap="square">
            <a:spAutoFit/>
          </a:bodyPr>
          <a:lstStyle/>
          <a:p>
            <a:pPr>
              <a:lnSpc>
                <a:spcPct val="150000"/>
              </a:lnSpc>
            </a:pPr>
            <a:r>
              <a:rPr lang="en-US" altLang="zh-CN" dirty="0"/>
              <a:t>0 XOR 0 = 0</a:t>
            </a:r>
          </a:p>
          <a:p>
            <a:pPr>
              <a:lnSpc>
                <a:spcPct val="150000"/>
              </a:lnSpc>
            </a:pPr>
            <a:r>
              <a:rPr lang="en-US" altLang="zh-CN" dirty="0"/>
              <a:t>0 XOR 1 = 1</a:t>
            </a:r>
          </a:p>
          <a:p>
            <a:pPr>
              <a:lnSpc>
                <a:spcPct val="150000"/>
              </a:lnSpc>
            </a:pPr>
            <a:r>
              <a:rPr lang="en-US" altLang="zh-CN" dirty="0"/>
              <a:t>1 XOR 0 = 1</a:t>
            </a:r>
          </a:p>
          <a:p>
            <a:pPr>
              <a:lnSpc>
                <a:spcPct val="150000"/>
              </a:lnSpc>
            </a:pPr>
            <a:r>
              <a:rPr lang="en-US" altLang="zh-CN" dirty="0"/>
              <a:t>1 XOR 1 = 0</a:t>
            </a:r>
            <a:endParaRPr lang="zh-CN" altLang="en-US" dirty="0"/>
          </a:p>
        </p:txBody>
      </p:sp>
      <p:sp>
        <p:nvSpPr>
          <p:cNvPr id="14" name="文本框 13">
            <a:extLst>
              <a:ext uri="{FF2B5EF4-FFF2-40B4-BE49-F238E27FC236}">
                <a16:creationId xmlns:a16="http://schemas.microsoft.com/office/drawing/2014/main" id="{2617BB7E-28F7-4C40-98FD-2ED362F889F0}"/>
              </a:ext>
            </a:extLst>
          </p:cNvPr>
          <p:cNvSpPr txBox="1"/>
          <p:nvPr/>
        </p:nvSpPr>
        <p:spPr>
          <a:xfrm>
            <a:off x="228600" y="4191000"/>
            <a:ext cx="8610600" cy="1287468"/>
          </a:xfrm>
          <a:prstGeom prst="rect">
            <a:avLst/>
          </a:prstGeom>
          <a:noFill/>
        </p:spPr>
        <p:txBody>
          <a:bodyPr wrap="square">
            <a:spAutoFit/>
          </a:bodyPr>
          <a:lstStyle/>
          <a:p>
            <a:pPr>
              <a:lnSpc>
                <a:spcPct val="150000"/>
              </a:lnSpc>
            </a:pPr>
            <a:r>
              <a:rPr lang="en-US" altLang="zh-CN" dirty="0"/>
              <a:t>Let’s try it:</a:t>
            </a:r>
          </a:p>
          <a:p>
            <a:pPr>
              <a:lnSpc>
                <a:spcPct val="150000"/>
              </a:lnSpc>
            </a:pPr>
            <a:r>
              <a:rPr lang="en-US" altLang="zh-CN" b="1" dirty="0">
                <a:solidFill>
                  <a:srgbClr val="FF0000"/>
                </a:solidFill>
              </a:rPr>
              <a:t>100111001011010100111010 </a:t>
            </a:r>
            <a:r>
              <a:rPr lang="en-US" altLang="zh-CN" dirty="0"/>
              <a:t>XOR</a:t>
            </a:r>
            <a:r>
              <a:rPr lang="en-US" altLang="zh-CN" b="1" dirty="0">
                <a:solidFill>
                  <a:srgbClr val="FF0000"/>
                </a:solidFill>
              </a:rPr>
              <a:t> 010110100001101111011000 </a:t>
            </a:r>
            <a:r>
              <a:rPr lang="en-US" altLang="zh-CN" dirty="0"/>
              <a:t>=</a:t>
            </a:r>
            <a:r>
              <a:rPr lang="en-US" altLang="zh-CN" b="1" dirty="0">
                <a:solidFill>
                  <a:srgbClr val="FF0000"/>
                </a:solidFill>
              </a:rPr>
              <a:t> </a:t>
            </a:r>
            <a:r>
              <a:rPr lang="en-US" altLang="zh-CN" dirty="0"/>
              <a:t>110001101010111011100010</a:t>
            </a:r>
            <a:endParaRPr lang="zh-CN" altLang="en-US" dirty="0"/>
          </a:p>
        </p:txBody>
      </p:sp>
      <p:sp>
        <p:nvSpPr>
          <p:cNvPr id="18" name="文本框 17">
            <a:extLst>
              <a:ext uri="{FF2B5EF4-FFF2-40B4-BE49-F238E27FC236}">
                <a16:creationId xmlns:a16="http://schemas.microsoft.com/office/drawing/2014/main" id="{3B86F3DB-5181-44C7-BFE3-A0E1D50BFC46}"/>
              </a:ext>
            </a:extLst>
          </p:cNvPr>
          <p:cNvSpPr txBox="1"/>
          <p:nvPr/>
        </p:nvSpPr>
        <p:spPr>
          <a:xfrm>
            <a:off x="4244687" y="1881356"/>
            <a:ext cx="4722668" cy="2862322"/>
          </a:xfrm>
          <a:prstGeom prst="rect">
            <a:avLst/>
          </a:prstGeom>
          <a:noFill/>
          <a:ln>
            <a:solidFill>
              <a:srgbClr val="FF0000"/>
            </a:solidFill>
          </a:ln>
        </p:spPr>
        <p:txBody>
          <a:bodyPr wrap="square">
            <a:spAutoFit/>
          </a:bodyPr>
          <a:lstStyle/>
          <a:p>
            <a:r>
              <a:rPr lang="en-US" altLang="zh-CN" sz="2000" dirty="0"/>
              <a:t>This results in a </a:t>
            </a:r>
            <a:r>
              <a:rPr lang="en-US" altLang="zh-CN" sz="2000" b="1" dirty="0"/>
              <a:t>slightly darker purple </a:t>
            </a:r>
            <a:r>
              <a:rPr lang="en-US" altLang="zh-CN" sz="2000" dirty="0"/>
              <a:t>as compared to the OR operation. Notice when XOR operation is performed, </a:t>
            </a:r>
            <a:r>
              <a:rPr lang="en-US" altLang="zh-CN" sz="2000" dirty="0">
                <a:solidFill>
                  <a:srgbClr val="FF0000"/>
                </a:solidFill>
                <a:highlight>
                  <a:srgbClr val="FFFF00"/>
                </a:highlight>
              </a:rPr>
              <a:t>the resulting sequence could be any possible sequence.</a:t>
            </a:r>
            <a:r>
              <a:rPr lang="en-US" altLang="zh-CN" sz="2000" dirty="0"/>
              <a:t> </a:t>
            </a:r>
            <a:r>
              <a:rPr lang="en-US" altLang="zh-CN" sz="2000" b="1" dirty="0"/>
              <a:t>Given some encrypted color, all we know is the original color is “equally likely to be any color”. </a:t>
            </a:r>
            <a:r>
              <a:rPr lang="en-US" altLang="zh-CN" sz="2000" dirty="0"/>
              <a:t>We have no information that could improve a blind guess (1/16 million).</a:t>
            </a:r>
            <a:endParaRPr lang="zh-CN" altLang="en-US" sz="2000" dirty="0">
              <a:solidFill>
                <a:srgbClr val="FF0000"/>
              </a:solidFill>
            </a:endParaRPr>
          </a:p>
        </p:txBody>
      </p:sp>
      <p:pic>
        <p:nvPicPr>
          <p:cNvPr id="6" name="图片 5">
            <a:extLst>
              <a:ext uri="{FF2B5EF4-FFF2-40B4-BE49-F238E27FC236}">
                <a16:creationId xmlns:a16="http://schemas.microsoft.com/office/drawing/2014/main" id="{7AC8FBF8-8732-420F-9005-BCA692F1EC4C}"/>
              </a:ext>
            </a:extLst>
          </p:cNvPr>
          <p:cNvPicPr>
            <a:picLocks noChangeAspect="1"/>
          </p:cNvPicPr>
          <p:nvPr/>
        </p:nvPicPr>
        <p:blipFill>
          <a:blip r:embed="rId3"/>
          <a:stretch>
            <a:fillRect/>
          </a:stretch>
        </p:blipFill>
        <p:spPr>
          <a:xfrm>
            <a:off x="4565073" y="5077029"/>
            <a:ext cx="4219048" cy="1628571"/>
          </a:xfrm>
          <a:prstGeom prst="rect">
            <a:avLst/>
          </a:prstGeom>
        </p:spPr>
      </p:pic>
    </p:spTree>
    <p:extLst>
      <p:ext uri="{BB962C8B-B14F-4D97-AF65-F5344CB8AC3E}">
        <p14:creationId xmlns:p14="http://schemas.microsoft.com/office/powerpoint/2010/main" val="393350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circle(in)">
                                      <p:cBhvr>
                                        <p:cTn id="23"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r>
              <a:rPr lang="en-US" dirty="0"/>
              <a:t>Eve knows that Alice would send either </a:t>
            </a:r>
          </a:p>
          <a:p>
            <a:pPr lvl="1"/>
            <a:r>
              <a:rPr lang="en-US" dirty="0"/>
              <a:t>Y = (01011001 ) or </a:t>
            </a:r>
          </a:p>
          <a:p>
            <a:pPr lvl="1"/>
            <a:r>
              <a:rPr lang="en-US" dirty="0"/>
              <a:t>N = (01001110)  </a:t>
            </a:r>
          </a:p>
          <a:p>
            <a:r>
              <a:rPr lang="en-US" dirty="0"/>
              <a:t>Eve wants to mislead Bob, so if Alice sends Y, he wants to change it to N and vice versa, </a:t>
            </a:r>
          </a:p>
          <a:p>
            <a:endParaRPr lang="en-US" dirty="0"/>
          </a:p>
          <a:p>
            <a:pPr marL="0" indent="0">
              <a:buNone/>
            </a:pPr>
            <a:r>
              <a:rPr lang="en-US" dirty="0">
                <a:solidFill>
                  <a:srgbClr val="C00000"/>
                </a:solidFill>
              </a:rPr>
              <a:t>How can Eve do so?</a:t>
            </a:r>
          </a:p>
        </p:txBody>
      </p:sp>
      <p:sp>
        <p:nvSpPr>
          <p:cNvPr id="4" name="Slide Number Placeholder 3"/>
          <p:cNvSpPr>
            <a:spLocks noGrp="1"/>
          </p:cNvSpPr>
          <p:nvPr>
            <p:ph type="sldNum" sz="quarter" idx="12"/>
          </p:nvPr>
        </p:nvSpPr>
        <p:spPr/>
        <p:txBody>
          <a:bodyPr/>
          <a:lstStyle/>
          <a:p>
            <a:fld id="{B747839D-A323-47F3-909F-548499399628}" type="slidenum">
              <a:rPr lang="en-US" smtClean="0"/>
              <a:t>78</a:t>
            </a:fld>
            <a:endParaRPr lang="en-US"/>
          </a:p>
        </p:txBody>
      </p:sp>
    </p:spTree>
    <p:extLst>
      <p:ext uri="{BB962C8B-B14F-4D97-AF65-F5344CB8AC3E}">
        <p14:creationId xmlns:p14="http://schemas.microsoft.com/office/powerpoint/2010/main" val="7849688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“Bad News” Theorem</a:t>
            </a:r>
          </a:p>
        </p:txBody>
      </p:sp>
      <p:sp>
        <p:nvSpPr>
          <p:cNvPr id="3" name="Content Placeholder 2"/>
          <p:cNvSpPr>
            <a:spLocks noGrp="1"/>
          </p:cNvSpPr>
          <p:nvPr>
            <p:ph idx="1"/>
          </p:nvPr>
        </p:nvSpPr>
        <p:spPr>
          <a:xfrm>
            <a:off x="457200" y="1371601"/>
            <a:ext cx="8229600" cy="1828800"/>
          </a:xfrm>
        </p:spPr>
        <p:txBody>
          <a:bodyPr/>
          <a:lstStyle/>
          <a:p>
            <a:pPr marL="0" indent="0">
              <a:buNone/>
            </a:pPr>
            <a:r>
              <a:rPr lang="en-US" u="sng" dirty="0"/>
              <a:t>Theorem</a:t>
            </a:r>
            <a:r>
              <a:rPr lang="en-US" dirty="0"/>
              <a:t>: Perfect secrecy requires |K| &gt;= |M|</a:t>
            </a:r>
          </a:p>
        </p:txBody>
      </p:sp>
      <p:sp>
        <p:nvSpPr>
          <p:cNvPr id="4" name="Slide Number Placeholder 3"/>
          <p:cNvSpPr>
            <a:spLocks noGrp="1"/>
          </p:cNvSpPr>
          <p:nvPr>
            <p:ph type="sldNum" sz="quarter" idx="12"/>
          </p:nvPr>
        </p:nvSpPr>
        <p:spPr/>
        <p:txBody>
          <a:bodyPr/>
          <a:lstStyle/>
          <a:p>
            <a:fld id="{B747839D-A323-47F3-909F-548499399628}" type="slidenum">
              <a:rPr lang="en-US" smtClean="0"/>
              <a:t>79</a:t>
            </a:fld>
            <a:endParaRPr lang="en-US"/>
          </a:p>
        </p:txBody>
      </p:sp>
      <p:grpSp>
        <p:nvGrpSpPr>
          <p:cNvPr id="9" name="Group 8"/>
          <p:cNvGrpSpPr/>
          <p:nvPr/>
        </p:nvGrpSpPr>
        <p:grpSpPr>
          <a:xfrm>
            <a:off x="3087099" y="2743200"/>
            <a:ext cx="3124200" cy="2514600"/>
            <a:chOff x="2362200" y="2667000"/>
            <a:chExt cx="4419600" cy="3124200"/>
          </a:xfrm>
        </p:grpSpPr>
        <p:sp>
          <p:nvSpPr>
            <p:cNvPr id="5" name="Oval 4"/>
            <p:cNvSpPr/>
            <p:nvPr/>
          </p:nvSpPr>
          <p:spPr>
            <a:xfrm>
              <a:off x="2362200" y="2667000"/>
              <a:ext cx="4419600" cy="3124200"/>
            </a:xfrm>
            <a:prstGeom prst="ellipse">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nchorCtr="1">
              <a:noAutofit/>
            </a:bodyPr>
            <a:lstStyle/>
            <a:p>
              <a:pPr algn="ctr"/>
              <a:endParaRPr lang="en-US" sz="2400" dirty="0">
                <a:solidFill>
                  <a:schemeClr val="bg1"/>
                </a:solidFill>
              </a:endParaRPr>
            </a:p>
          </p:txBody>
        </p:sp>
        <p:sp>
          <p:nvSpPr>
            <p:cNvPr id="6" name="Oval 5"/>
            <p:cNvSpPr/>
            <p:nvPr/>
          </p:nvSpPr>
          <p:spPr>
            <a:xfrm>
              <a:off x="3429000" y="3429000"/>
              <a:ext cx="533400" cy="381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wrap="square" lIns="0" tIns="0" rIns="0" bIns="0" rtlCol="0" anchor="ctr" anchorCtr="1">
              <a:noAutofit/>
            </a:bodyPr>
            <a:lstStyle/>
            <a:p>
              <a:pPr algn="ctr"/>
              <a:endParaRPr lang="en-US" sz="2400" dirty="0">
                <a:solidFill>
                  <a:schemeClr val="bg1"/>
                </a:solidFill>
              </a:endParaRPr>
            </a:p>
          </p:txBody>
        </p:sp>
        <p:sp>
          <p:nvSpPr>
            <p:cNvPr id="7" name="Oval 6"/>
            <p:cNvSpPr/>
            <p:nvPr/>
          </p:nvSpPr>
          <p:spPr>
            <a:xfrm>
              <a:off x="4953000" y="3447976"/>
              <a:ext cx="533400" cy="381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wrap="square" lIns="0" tIns="0" rIns="0" bIns="0" rtlCol="0" anchor="ctr" anchorCtr="1">
              <a:noAutofit/>
            </a:bodyPr>
            <a:lstStyle/>
            <a:p>
              <a:pPr algn="ctr"/>
              <a:endParaRPr lang="en-US" sz="2400" dirty="0">
                <a:ln>
                  <a:solidFill>
                    <a:srgbClr val="000000"/>
                  </a:solidFill>
                </a:ln>
                <a:solidFill>
                  <a:schemeClr val="bg1"/>
                </a:solidFill>
              </a:endParaRPr>
            </a:p>
          </p:txBody>
        </p:sp>
        <p:sp>
          <p:nvSpPr>
            <p:cNvPr id="8" name="Freeform 7"/>
            <p:cNvSpPr/>
            <p:nvPr/>
          </p:nvSpPr>
          <p:spPr>
            <a:xfrm>
              <a:off x="3485399" y="4656993"/>
              <a:ext cx="2001001" cy="346388"/>
            </a:xfrm>
            <a:custGeom>
              <a:avLst/>
              <a:gdLst>
                <a:gd name="connsiteX0" fmla="*/ 0 w 2001001"/>
                <a:gd name="connsiteY0" fmla="*/ 346388 h 346388"/>
                <a:gd name="connsiteX1" fmla="*/ 115442 w 2001001"/>
                <a:gd name="connsiteY1" fmla="*/ 288657 h 346388"/>
                <a:gd name="connsiteX2" fmla="*/ 230884 w 2001001"/>
                <a:gd name="connsiteY2" fmla="*/ 230926 h 346388"/>
                <a:gd name="connsiteX3" fmla="*/ 346327 w 2001001"/>
                <a:gd name="connsiteY3" fmla="*/ 153951 h 346388"/>
                <a:gd name="connsiteX4" fmla="*/ 404048 w 2001001"/>
                <a:gd name="connsiteY4" fmla="*/ 134707 h 346388"/>
                <a:gd name="connsiteX5" fmla="*/ 461769 w 2001001"/>
                <a:gd name="connsiteY5" fmla="*/ 96219 h 346388"/>
                <a:gd name="connsiteX6" fmla="*/ 615692 w 2001001"/>
                <a:gd name="connsiteY6" fmla="*/ 57732 h 346388"/>
                <a:gd name="connsiteX7" fmla="*/ 827337 w 2001001"/>
                <a:gd name="connsiteY7" fmla="*/ 0 h 346388"/>
                <a:gd name="connsiteX8" fmla="*/ 1385308 w 2001001"/>
                <a:gd name="connsiteY8" fmla="*/ 19244 h 346388"/>
                <a:gd name="connsiteX9" fmla="*/ 1462270 w 2001001"/>
                <a:gd name="connsiteY9" fmla="*/ 38488 h 346388"/>
                <a:gd name="connsiteX10" fmla="*/ 1558472 w 2001001"/>
                <a:gd name="connsiteY10" fmla="*/ 57732 h 346388"/>
                <a:gd name="connsiteX11" fmla="*/ 1693155 w 2001001"/>
                <a:gd name="connsiteY11" fmla="*/ 134707 h 346388"/>
                <a:gd name="connsiteX12" fmla="*/ 1750876 w 2001001"/>
                <a:gd name="connsiteY12" fmla="*/ 153951 h 346388"/>
                <a:gd name="connsiteX13" fmla="*/ 1885559 w 2001001"/>
                <a:gd name="connsiteY13" fmla="*/ 250169 h 346388"/>
                <a:gd name="connsiteX14" fmla="*/ 2001001 w 2001001"/>
                <a:gd name="connsiteY14" fmla="*/ 288657 h 346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01001" h="346388">
                  <a:moveTo>
                    <a:pt x="0" y="346388"/>
                  </a:moveTo>
                  <a:cubicBezTo>
                    <a:pt x="38481" y="327144"/>
                    <a:pt x="77834" y="309554"/>
                    <a:pt x="115442" y="288657"/>
                  </a:cubicBezTo>
                  <a:cubicBezTo>
                    <a:pt x="227335" y="226483"/>
                    <a:pt x="118514" y="268388"/>
                    <a:pt x="230884" y="230926"/>
                  </a:cubicBezTo>
                  <a:cubicBezTo>
                    <a:pt x="269365" y="205268"/>
                    <a:pt x="302450" y="168579"/>
                    <a:pt x="346327" y="153951"/>
                  </a:cubicBezTo>
                  <a:cubicBezTo>
                    <a:pt x="365567" y="147536"/>
                    <a:pt x="385908" y="143779"/>
                    <a:pt x="404048" y="134707"/>
                  </a:cubicBezTo>
                  <a:cubicBezTo>
                    <a:pt x="424731" y="124363"/>
                    <a:pt x="441086" y="106563"/>
                    <a:pt x="461769" y="96219"/>
                  </a:cubicBezTo>
                  <a:cubicBezTo>
                    <a:pt x="508476" y="72861"/>
                    <a:pt x="567386" y="70909"/>
                    <a:pt x="615692" y="57732"/>
                  </a:cubicBezTo>
                  <a:cubicBezTo>
                    <a:pt x="884231" y="-15518"/>
                    <a:pt x="592943" y="46888"/>
                    <a:pt x="827337" y="0"/>
                  </a:cubicBezTo>
                  <a:cubicBezTo>
                    <a:pt x="1013327" y="6415"/>
                    <a:pt x="1199548" y="7984"/>
                    <a:pt x="1385308" y="19244"/>
                  </a:cubicBezTo>
                  <a:cubicBezTo>
                    <a:pt x="1411703" y="20844"/>
                    <a:pt x="1436456" y="32751"/>
                    <a:pt x="1462270" y="38488"/>
                  </a:cubicBezTo>
                  <a:cubicBezTo>
                    <a:pt x="1494194" y="45583"/>
                    <a:pt x="1526405" y="51317"/>
                    <a:pt x="1558472" y="57732"/>
                  </a:cubicBezTo>
                  <a:cubicBezTo>
                    <a:pt x="1616439" y="96383"/>
                    <a:pt x="1624804" y="105408"/>
                    <a:pt x="1693155" y="134707"/>
                  </a:cubicBezTo>
                  <a:cubicBezTo>
                    <a:pt x="1711796" y="142698"/>
                    <a:pt x="1731636" y="147536"/>
                    <a:pt x="1750876" y="153951"/>
                  </a:cubicBezTo>
                  <a:cubicBezTo>
                    <a:pt x="1812861" y="215947"/>
                    <a:pt x="1801140" y="216396"/>
                    <a:pt x="1885559" y="250169"/>
                  </a:cubicBezTo>
                  <a:cubicBezTo>
                    <a:pt x="1923220" y="265236"/>
                    <a:pt x="2001001" y="288657"/>
                    <a:pt x="2001001" y="288657"/>
                  </a:cubicBezTo>
                </a:path>
              </a:pathLst>
            </a:custGeom>
            <a:ln w="38100" cmpd="sng"/>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023895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dirty="0">
                <a:latin typeface="Calibri" charset="0"/>
              </a:rPr>
              <a:t>Goals of the Attacker</a:t>
            </a:r>
          </a:p>
        </p:txBody>
      </p:sp>
      <p:sp>
        <p:nvSpPr>
          <p:cNvPr id="60419" name="Content Placeholder 2"/>
          <p:cNvSpPr>
            <a:spLocks noGrp="1"/>
          </p:cNvSpPr>
          <p:nvPr>
            <p:ph idx="1"/>
          </p:nvPr>
        </p:nvSpPr>
        <p:spPr>
          <a:xfrm>
            <a:off x="457200" y="1600200"/>
            <a:ext cx="8229600" cy="4724400"/>
          </a:xfrm>
        </p:spPr>
        <p:txBody>
          <a:bodyPr>
            <a:normAutofit/>
          </a:bodyPr>
          <a:lstStyle/>
          <a:p>
            <a:r>
              <a:rPr lang="en-US" dirty="0">
                <a:latin typeface="Calibri" charset="0"/>
              </a:rPr>
              <a:t>Learn the plaintext corresponding to a given ciphertext – </a:t>
            </a:r>
            <a:r>
              <a:rPr lang="en-US" b="1" dirty="0">
                <a:solidFill>
                  <a:srgbClr val="000000"/>
                </a:solidFill>
                <a:latin typeface="Calibri" charset="0"/>
              </a:rPr>
              <a:t>One-Way Attack</a:t>
            </a:r>
            <a:endParaRPr lang="en-US" b="1" dirty="0">
              <a:latin typeface="Calibri" charset="0"/>
            </a:endParaRPr>
          </a:p>
        </p:txBody>
      </p:sp>
      <p:sp>
        <p:nvSpPr>
          <p:cNvPr id="6" name="Slide Number Placeholder 5"/>
          <p:cNvSpPr>
            <a:spLocks noGrp="1"/>
          </p:cNvSpPr>
          <p:nvPr>
            <p:ph type="sldNum" sz="quarter" idx="12"/>
          </p:nvPr>
        </p:nvSpPr>
        <p:spPr/>
        <p:txBody>
          <a:bodyPr/>
          <a:lstStyle>
            <a:lvl1pPr eaLnBrk="0" hangingPunct="0">
              <a:defRPr sz="2400">
                <a:solidFill>
                  <a:srgbClr val="FF3300"/>
                </a:solidFill>
                <a:latin typeface="Tahoma" charset="0"/>
                <a:ea typeface="ＭＳ Ｐゴシック" charset="0"/>
              </a:defRPr>
            </a:lvl1pPr>
            <a:lvl2pPr marL="742950" indent="-285750" eaLnBrk="0" hangingPunct="0">
              <a:defRPr sz="2400">
                <a:solidFill>
                  <a:srgbClr val="FF3300"/>
                </a:solidFill>
                <a:latin typeface="Tahoma" charset="0"/>
                <a:ea typeface="ＭＳ Ｐゴシック" charset="0"/>
              </a:defRPr>
            </a:lvl2pPr>
            <a:lvl3pPr marL="1143000" indent="-228600" eaLnBrk="0" hangingPunct="0">
              <a:defRPr sz="2400">
                <a:solidFill>
                  <a:srgbClr val="FF3300"/>
                </a:solidFill>
                <a:latin typeface="Tahoma" charset="0"/>
                <a:ea typeface="ＭＳ Ｐゴシック" charset="0"/>
              </a:defRPr>
            </a:lvl3pPr>
            <a:lvl4pPr marL="1600200" indent="-228600" eaLnBrk="0" hangingPunct="0">
              <a:defRPr sz="2400">
                <a:solidFill>
                  <a:srgbClr val="FF3300"/>
                </a:solidFill>
                <a:latin typeface="Tahoma" charset="0"/>
                <a:ea typeface="ＭＳ Ｐゴシック" charset="0"/>
              </a:defRPr>
            </a:lvl4pPr>
            <a:lvl5pPr marL="2057400" indent="-228600" eaLnBrk="0" hangingPunct="0">
              <a:defRPr sz="2400">
                <a:solidFill>
                  <a:srgbClr val="FF3300"/>
                </a:solidFill>
                <a:latin typeface="Tahoma" charset="0"/>
                <a:ea typeface="ＭＳ Ｐゴシック" charset="0"/>
              </a:defRPr>
            </a:lvl5pPr>
            <a:lvl6pPr marL="2514600" indent="-228600" algn="r" eaLnBrk="0" fontAlgn="base" hangingPunct="0">
              <a:spcBef>
                <a:spcPct val="0"/>
              </a:spcBef>
              <a:spcAft>
                <a:spcPct val="0"/>
              </a:spcAft>
              <a:defRPr sz="2400">
                <a:solidFill>
                  <a:srgbClr val="FF3300"/>
                </a:solidFill>
                <a:latin typeface="Tahoma" charset="0"/>
                <a:ea typeface="ＭＳ Ｐゴシック" charset="0"/>
              </a:defRPr>
            </a:lvl6pPr>
            <a:lvl7pPr marL="2971800" indent="-228600" algn="r" eaLnBrk="0" fontAlgn="base" hangingPunct="0">
              <a:spcBef>
                <a:spcPct val="0"/>
              </a:spcBef>
              <a:spcAft>
                <a:spcPct val="0"/>
              </a:spcAft>
              <a:defRPr sz="2400">
                <a:solidFill>
                  <a:srgbClr val="FF3300"/>
                </a:solidFill>
                <a:latin typeface="Tahoma" charset="0"/>
                <a:ea typeface="ＭＳ Ｐゴシック" charset="0"/>
              </a:defRPr>
            </a:lvl7pPr>
            <a:lvl8pPr marL="3429000" indent="-228600" algn="r" eaLnBrk="0" fontAlgn="base" hangingPunct="0">
              <a:spcBef>
                <a:spcPct val="0"/>
              </a:spcBef>
              <a:spcAft>
                <a:spcPct val="0"/>
              </a:spcAft>
              <a:defRPr sz="2400">
                <a:solidFill>
                  <a:srgbClr val="FF3300"/>
                </a:solidFill>
                <a:latin typeface="Tahoma" charset="0"/>
                <a:ea typeface="ＭＳ Ｐゴシック" charset="0"/>
              </a:defRPr>
            </a:lvl8pPr>
            <a:lvl9pPr marL="3886200" indent="-228600" algn="r" eaLnBrk="0" fontAlgn="base" hangingPunct="0">
              <a:spcBef>
                <a:spcPct val="0"/>
              </a:spcBef>
              <a:spcAft>
                <a:spcPct val="0"/>
              </a:spcAft>
              <a:defRPr sz="2400">
                <a:solidFill>
                  <a:srgbClr val="FF3300"/>
                </a:solidFill>
                <a:latin typeface="Tahoma" charset="0"/>
                <a:ea typeface="ＭＳ Ｐゴシック" charset="0"/>
              </a:defRPr>
            </a:lvl9pPr>
          </a:lstStyle>
          <a:p>
            <a:pPr eaLnBrk="1" hangingPunct="1"/>
            <a:fld id="{57936AC9-C2AA-5B4B-9C22-62C9FA593F54}" type="slidenum">
              <a:rPr lang="en-US" sz="1200">
                <a:solidFill>
                  <a:srgbClr val="898989"/>
                </a:solidFill>
              </a:rPr>
              <a:pPr eaLnBrk="1" hangingPunct="1"/>
              <a:t>8</a:t>
            </a:fld>
            <a:endParaRPr lang="en-US" sz="1200">
              <a:solidFill>
                <a:srgbClr val="898989"/>
              </a:solidFill>
            </a:endParaRPr>
          </a:p>
        </p:txBody>
      </p:sp>
      <p:pic>
        <p:nvPicPr>
          <p:cNvPr id="4" name="图片 3" descr="图示&#10;&#10;描述已自动生成">
            <a:extLst>
              <a:ext uri="{FF2B5EF4-FFF2-40B4-BE49-F238E27FC236}">
                <a16:creationId xmlns:a16="http://schemas.microsoft.com/office/drawing/2014/main" id="{6EE0BE62-3624-4902-B18B-2C2F314236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833811"/>
            <a:ext cx="5714286" cy="3847619"/>
          </a:xfrm>
          <a:prstGeom prst="rect">
            <a:avLst/>
          </a:prstGeom>
        </p:spPr>
      </p:pic>
    </p:spTree>
    <p:extLst>
      <p:ext uri="{BB962C8B-B14F-4D97-AF65-F5344CB8AC3E}">
        <p14:creationId xmlns:p14="http://schemas.microsoft.com/office/powerpoint/2010/main" val="3719375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图示, 箱线图&#10;&#10;描述已自动生成">
            <a:extLst>
              <a:ext uri="{FF2B5EF4-FFF2-40B4-BE49-F238E27FC236}">
                <a16:creationId xmlns:a16="http://schemas.microsoft.com/office/drawing/2014/main" id="{97ACDEA3-86F8-4790-9E19-30EC045F6A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2974975"/>
            <a:ext cx="5936152" cy="3730625"/>
          </a:xfrm>
          <a:prstGeom prst="rect">
            <a:avLst/>
          </a:prstGeom>
        </p:spPr>
      </p:pic>
      <p:sp>
        <p:nvSpPr>
          <p:cNvPr id="60418" name="Title 1"/>
          <p:cNvSpPr>
            <a:spLocks noGrp="1"/>
          </p:cNvSpPr>
          <p:nvPr>
            <p:ph type="title"/>
          </p:nvPr>
        </p:nvSpPr>
        <p:spPr>
          <a:xfrm>
            <a:off x="457200" y="152400"/>
            <a:ext cx="8229600" cy="685800"/>
          </a:xfrm>
        </p:spPr>
        <p:txBody>
          <a:bodyPr>
            <a:normAutofit fontScale="90000"/>
          </a:bodyPr>
          <a:lstStyle/>
          <a:p>
            <a:r>
              <a:rPr lang="en-US" dirty="0">
                <a:latin typeface="Calibri" charset="0"/>
              </a:rPr>
              <a:t>Goals of the Attacker</a:t>
            </a:r>
          </a:p>
        </p:txBody>
      </p:sp>
      <p:sp>
        <p:nvSpPr>
          <p:cNvPr id="60419" name="Content Placeholder 2"/>
          <p:cNvSpPr>
            <a:spLocks noGrp="1"/>
          </p:cNvSpPr>
          <p:nvPr>
            <p:ph idx="1"/>
          </p:nvPr>
        </p:nvSpPr>
        <p:spPr>
          <a:xfrm>
            <a:off x="457200" y="1066800"/>
            <a:ext cx="8229600" cy="4724400"/>
          </a:xfrm>
        </p:spPr>
        <p:txBody>
          <a:bodyPr>
            <a:normAutofit/>
          </a:bodyPr>
          <a:lstStyle/>
          <a:p>
            <a:r>
              <a:rPr lang="en-US" dirty="0">
                <a:latin typeface="Calibri" charset="0"/>
              </a:rPr>
              <a:t>Extract the key – </a:t>
            </a:r>
            <a:r>
              <a:rPr lang="en-US" b="1" dirty="0">
                <a:latin typeface="Calibri" charset="0"/>
              </a:rPr>
              <a:t>Key Recovery Attack</a:t>
            </a:r>
          </a:p>
          <a:p>
            <a:pPr lvl="1"/>
            <a:r>
              <a:rPr lang="en-US" dirty="0">
                <a:latin typeface="Calibri" charset="0"/>
              </a:rPr>
              <a:t>An adversary's attempt to recover the cryptographic key </a:t>
            </a:r>
          </a:p>
        </p:txBody>
      </p:sp>
      <p:sp>
        <p:nvSpPr>
          <p:cNvPr id="6" name="Slide Number Placeholder 5"/>
          <p:cNvSpPr>
            <a:spLocks noGrp="1"/>
          </p:cNvSpPr>
          <p:nvPr>
            <p:ph type="sldNum" sz="quarter" idx="12"/>
          </p:nvPr>
        </p:nvSpPr>
        <p:spPr/>
        <p:txBody>
          <a:bodyPr/>
          <a:lstStyle>
            <a:lvl1pPr eaLnBrk="0" hangingPunct="0">
              <a:defRPr sz="2400">
                <a:solidFill>
                  <a:srgbClr val="FF3300"/>
                </a:solidFill>
                <a:latin typeface="Tahoma" charset="0"/>
                <a:ea typeface="ＭＳ Ｐゴシック" charset="0"/>
              </a:defRPr>
            </a:lvl1pPr>
            <a:lvl2pPr marL="742950" indent="-285750" eaLnBrk="0" hangingPunct="0">
              <a:defRPr sz="2400">
                <a:solidFill>
                  <a:srgbClr val="FF3300"/>
                </a:solidFill>
                <a:latin typeface="Tahoma" charset="0"/>
                <a:ea typeface="ＭＳ Ｐゴシック" charset="0"/>
              </a:defRPr>
            </a:lvl2pPr>
            <a:lvl3pPr marL="1143000" indent="-228600" eaLnBrk="0" hangingPunct="0">
              <a:defRPr sz="2400">
                <a:solidFill>
                  <a:srgbClr val="FF3300"/>
                </a:solidFill>
                <a:latin typeface="Tahoma" charset="0"/>
                <a:ea typeface="ＭＳ Ｐゴシック" charset="0"/>
              </a:defRPr>
            </a:lvl3pPr>
            <a:lvl4pPr marL="1600200" indent="-228600" eaLnBrk="0" hangingPunct="0">
              <a:defRPr sz="2400">
                <a:solidFill>
                  <a:srgbClr val="FF3300"/>
                </a:solidFill>
                <a:latin typeface="Tahoma" charset="0"/>
                <a:ea typeface="ＭＳ Ｐゴシック" charset="0"/>
              </a:defRPr>
            </a:lvl4pPr>
            <a:lvl5pPr marL="2057400" indent="-228600" eaLnBrk="0" hangingPunct="0">
              <a:defRPr sz="2400">
                <a:solidFill>
                  <a:srgbClr val="FF3300"/>
                </a:solidFill>
                <a:latin typeface="Tahoma" charset="0"/>
                <a:ea typeface="ＭＳ Ｐゴシック" charset="0"/>
              </a:defRPr>
            </a:lvl5pPr>
            <a:lvl6pPr marL="2514600" indent="-228600" algn="r" eaLnBrk="0" fontAlgn="base" hangingPunct="0">
              <a:spcBef>
                <a:spcPct val="0"/>
              </a:spcBef>
              <a:spcAft>
                <a:spcPct val="0"/>
              </a:spcAft>
              <a:defRPr sz="2400">
                <a:solidFill>
                  <a:srgbClr val="FF3300"/>
                </a:solidFill>
                <a:latin typeface="Tahoma" charset="0"/>
                <a:ea typeface="ＭＳ Ｐゴシック" charset="0"/>
              </a:defRPr>
            </a:lvl6pPr>
            <a:lvl7pPr marL="2971800" indent="-228600" algn="r" eaLnBrk="0" fontAlgn="base" hangingPunct="0">
              <a:spcBef>
                <a:spcPct val="0"/>
              </a:spcBef>
              <a:spcAft>
                <a:spcPct val="0"/>
              </a:spcAft>
              <a:defRPr sz="2400">
                <a:solidFill>
                  <a:srgbClr val="FF3300"/>
                </a:solidFill>
                <a:latin typeface="Tahoma" charset="0"/>
                <a:ea typeface="ＭＳ Ｐゴシック" charset="0"/>
              </a:defRPr>
            </a:lvl7pPr>
            <a:lvl8pPr marL="3429000" indent="-228600" algn="r" eaLnBrk="0" fontAlgn="base" hangingPunct="0">
              <a:spcBef>
                <a:spcPct val="0"/>
              </a:spcBef>
              <a:spcAft>
                <a:spcPct val="0"/>
              </a:spcAft>
              <a:defRPr sz="2400">
                <a:solidFill>
                  <a:srgbClr val="FF3300"/>
                </a:solidFill>
                <a:latin typeface="Tahoma" charset="0"/>
                <a:ea typeface="ＭＳ Ｐゴシック" charset="0"/>
              </a:defRPr>
            </a:lvl8pPr>
            <a:lvl9pPr marL="3886200" indent="-228600" algn="r" eaLnBrk="0" fontAlgn="base" hangingPunct="0">
              <a:spcBef>
                <a:spcPct val="0"/>
              </a:spcBef>
              <a:spcAft>
                <a:spcPct val="0"/>
              </a:spcAft>
              <a:defRPr sz="2400">
                <a:solidFill>
                  <a:srgbClr val="FF3300"/>
                </a:solidFill>
                <a:latin typeface="Tahoma" charset="0"/>
                <a:ea typeface="ＭＳ Ｐゴシック"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57936AC9-C2AA-5B4B-9C22-62C9FA593F54}" type="slidenum">
              <a:rPr kumimoji="0" lang="en-US" sz="1200" b="0" i="0" u="none" strike="noStrike" kern="1200" cap="none" spc="0" normalizeH="0" baseline="0" noProof="0">
                <a:ln>
                  <a:noFill/>
                </a:ln>
                <a:solidFill>
                  <a:srgbClr val="898989"/>
                </a:solidFill>
                <a:effectLst/>
                <a:uLnTx/>
                <a:uFillTx/>
                <a:latin typeface="Tahoma" charset="0"/>
                <a:ea typeface="ＭＳ Ｐゴシック" charset="0"/>
                <a:cs typeface="Calibri"/>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srgbClr val="898989"/>
              </a:solidFill>
              <a:effectLst/>
              <a:uLnTx/>
              <a:uFillTx/>
              <a:latin typeface="Tahoma" charset="0"/>
              <a:ea typeface="ＭＳ Ｐゴシック" charset="0"/>
              <a:cs typeface="Calibri"/>
            </a:endParaRPr>
          </a:p>
        </p:txBody>
      </p:sp>
      <p:sp>
        <p:nvSpPr>
          <p:cNvPr id="5" name="文本框 4">
            <a:extLst>
              <a:ext uri="{FF2B5EF4-FFF2-40B4-BE49-F238E27FC236}">
                <a16:creationId xmlns:a16="http://schemas.microsoft.com/office/drawing/2014/main" id="{E83D8448-5237-4418-B647-A3EC7D8CFCA0}"/>
              </a:ext>
            </a:extLst>
          </p:cNvPr>
          <p:cNvSpPr txBox="1"/>
          <p:nvPr/>
        </p:nvSpPr>
        <p:spPr>
          <a:xfrm>
            <a:off x="1066800" y="4028754"/>
            <a:ext cx="1086449" cy="362164"/>
          </a:xfrm>
          <a:prstGeom prst="rect">
            <a:avLst/>
          </a:prstGeom>
        </p:spPr>
        <p:txBody>
          <a:bodyPr vert="horz" wrap="square" lIns="91440" tIns="45720" rIns="91440" bIns="45720" rtlCol="0" anchor="t" anchorCtr="0">
            <a:normAutofit/>
          </a:bodyPr>
          <a:lstStyle/>
          <a:p>
            <a:pPr marL="0">
              <a:buFont typeface="Arial"/>
              <a:buNone/>
            </a:pPr>
            <a:r>
              <a:rPr lang="en-US" altLang="zh-CN" sz="1600" b="1" dirty="0"/>
              <a:t>plaintext</a:t>
            </a:r>
            <a:endParaRPr lang="zh-CN" altLang="en-US" sz="1600" b="1" dirty="0"/>
          </a:p>
        </p:txBody>
      </p:sp>
      <p:sp>
        <p:nvSpPr>
          <p:cNvPr id="9" name="文本框 8">
            <a:extLst>
              <a:ext uri="{FF2B5EF4-FFF2-40B4-BE49-F238E27FC236}">
                <a16:creationId xmlns:a16="http://schemas.microsoft.com/office/drawing/2014/main" id="{FDC893C6-A1EA-44C4-AB20-F88B0A8062E2}"/>
              </a:ext>
            </a:extLst>
          </p:cNvPr>
          <p:cNvSpPr txBox="1"/>
          <p:nvPr/>
        </p:nvSpPr>
        <p:spPr>
          <a:xfrm>
            <a:off x="2219624" y="4028754"/>
            <a:ext cx="543225" cy="362164"/>
          </a:xfrm>
          <a:prstGeom prst="rect">
            <a:avLst/>
          </a:prstGeom>
        </p:spPr>
        <p:txBody>
          <a:bodyPr vert="horz" wrap="square" lIns="91440" tIns="45720" rIns="91440" bIns="45720" rtlCol="0" anchor="t" anchorCtr="0">
            <a:normAutofit/>
          </a:bodyPr>
          <a:lstStyle/>
          <a:p>
            <a:pPr marL="0">
              <a:buFont typeface="Arial"/>
              <a:buNone/>
            </a:pPr>
            <a:r>
              <a:rPr lang="en-US" altLang="zh-CN" sz="1600" b="1" dirty="0"/>
              <a:t>key</a:t>
            </a:r>
            <a:endParaRPr lang="zh-CN" altLang="en-US" sz="1600" b="1" dirty="0"/>
          </a:p>
        </p:txBody>
      </p:sp>
      <p:sp>
        <p:nvSpPr>
          <p:cNvPr id="12" name="文本框 11">
            <a:extLst>
              <a:ext uri="{FF2B5EF4-FFF2-40B4-BE49-F238E27FC236}">
                <a16:creationId xmlns:a16="http://schemas.microsoft.com/office/drawing/2014/main" id="{8066ADD0-3733-45FA-9DD5-6BD5EF7E1743}"/>
              </a:ext>
            </a:extLst>
          </p:cNvPr>
          <p:cNvSpPr txBox="1"/>
          <p:nvPr/>
        </p:nvSpPr>
        <p:spPr>
          <a:xfrm>
            <a:off x="2829224" y="4028754"/>
            <a:ext cx="1086449" cy="362164"/>
          </a:xfrm>
          <a:prstGeom prst="rect">
            <a:avLst/>
          </a:prstGeom>
        </p:spPr>
        <p:txBody>
          <a:bodyPr vert="horz" wrap="square" lIns="91440" tIns="45720" rIns="91440" bIns="45720" rtlCol="0" anchor="t" anchorCtr="0">
            <a:normAutofit fontScale="92500"/>
          </a:bodyPr>
          <a:lstStyle/>
          <a:p>
            <a:pPr marL="0">
              <a:buFont typeface="Arial"/>
              <a:buNone/>
            </a:pPr>
            <a:r>
              <a:rPr lang="en-US" altLang="zh-CN" sz="1600" b="1" dirty="0"/>
              <a:t>ciphertext</a:t>
            </a:r>
            <a:endParaRPr lang="zh-CN" altLang="en-US" sz="1600" b="1" dirty="0"/>
          </a:p>
        </p:txBody>
      </p:sp>
      <p:sp>
        <p:nvSpPr>
          <p:cNvPr id="13" name="文本框 12">
            <a:extLst>
              <a:ext uri="{FF2B5EF4-FFF2-40B4-BE49-F238E27FC236}">
                <a16:creationId xmlns:a16="http://schemas.microsoft.com/office/drawing/2014/main" id="{4B26EAAE-5112-4B7F-B260-40D38999F039}"/>
              </a:ext>
            </a:extLst>
          </p:cNvPr>
          <p:cNvSpPr txBox="1"/>
          <p:nvPr/>
        </p:nvSpPr>
        <p:spPr>
          <a:xfrm>
            <a:off x="4906273" y="4028754"/>
            <a:ext cx="1086449" cy="362164"/>
          </a:xfrm>
          <a:prstGeom prst="rect">
            <a:avLst/>
          </a:prstGeom>
        </p:spPr>
        <p:txBody>
          <a:bodyPr vert="horz" wrap="square" lIns="91440" tIns="45720" rIns="91440" bIns="45720" rtlCol="0" anchor="t" anchorCtr="0">
            <a:normAutofit fontScale="92500"/>
          </a:bodyPr>
          <a:lstStyle/>
          <a:p>
            <a:pPr marL="0">
              <a:buFont typeface="Arial"/>
              <a:buNone/>
            </a:pPr>
            <a:r>
              <a:rPr lang="en-US" altLang="zh-CN" sz="1600" b="1" dirty="0"/>
              <a:t>ciphertext</a:t>
            </a:r>
            <a:endParaRPr lang="zh-CN" altLang="en-US" sz="1600" b="1" dirty="0"/>
          </a:p>
        </p:txBody>
      </p:sp>
      <p:sp>
        <p:nvSpPr>
          <p:cNvPr id="14" name="文本框 13">
            <a:extLst>
              <a:ext uri="{FF2B5EF4-FFF2-40B4-BE49-F238E27FC236}">
                <a16:creationId xmlns:a16="http://schemas.microsoft.com/office/drawing/2014/main" id="{013B4B5B-A662-41CD-AE23-11B4F817D8F1}"/>
              </a:ext>
            </a:extLst>
          </p:cNvPr>
          <p:cNvSpPr txBox="1"/>
          <p:nvPr/>
        </p:nvSpPr>
        <p:spPr>
          <a:xfrm>
            <a:off x="6145111" y="4028754"/>
            <a:ext cx="543225" cy="362164"/>
          </a:xfrm>
          <a:prstGeom prst="rect">
            <a:avLst/>
          </a:prstGeom>
        </p:spPr>
        <p:txBody>
          <a:bodyPr vert="horz" wrap="square" lIns="91440" tIns="45720" rIns="91440" bIns="45720" rtlCol="0" anchor="t" anchorCtr="0">
            <a:normAutofit/>
          </a:bodyPr>
          <a:lstStyle/>
          <a:p>
            <a:pPr marL="0">
              <a:buFont typeface="Arial"/>
              <a:buNone/>
            </a:pPr>
            <a:r>
              <a:rPr lang="en-US" altLang="zh-CN" sz="1600" b="1" dirty="0"/>
              <a:t>key</a:t>
            </a:r>
            <a:endParaRPr lang="zh-CN" altLang="en-US" sz="1600" b="1" dirty="0"/>
          </a:p>
        </p:txBody>
      </p:sp>
      <p:sp>
        <p:nvSpPr>
          <p:cNvPr id="15" name="文本框 14">
            <a:extLst>
              <a:ext uri="{FF2B5EF4-FFF2-40B4-BE49-F238E27FC236}">
                <a16:creationId xmlns:a16="http://schemas.microsoft.com/office/drawing/2014/main" id="{07332A3F-2EE8-4FF8-9A24-7A5210FB896B}"/>
              </a:ext>
            </a:extLst>
          </p:cNvPr>
          <p:cNvSpPr txBox="1"/>
          <p:nvPr/>
        </p:nvSpPr>
        <p:spPr>
          <a:xfrm>
            <a:off x="6688336" y="4028754"/>
            <a:ext cx="1086449" cy="362164"/>
          </a:xfrm>
          <a:prstGeom prst="rect">
            <a:avLst/>
          </a:prstGeom>
        </p:spPr>
        <p:txBody>
          <a:bodyPr vert="horz" wrap="square" lIns="91440" tIns="45720" rIns="91440" bIns="45720" rtlCol="0" anchor="t" anchorCtr="0">
            <a:normAutofit/>
          </a:bodyPr>
          <a:lstStyle/>
          <a:p>
            <a:pPr marL="0">
              <a:buFont typeface="Arial"/>
              <a:buNone/>
            </a:pPr>
            <a:r>
              <a:rPr lang="en-US" altLang="zh-CN" sz="1600" b="1" dirty="0"/>
              <a:t>plaintext</a:t>
            </a:r>
            <a:endParaRPr lang="zh-CN" altLang="en-US" sz="1600" b="1" dirty="0"/>
          </a:p>
        </p:txBody>
      </p:sp>
    </p:spTree>
    <p:extLst>
      <p:ext uri="{BB962C8B-B14F-4D97-AF65-F5344CB8AC3E}">
        <p14:creationId xmlns:p14="http://schemas.microsoft.com/office/powerpoint/2010/main" val="9165925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HAPEID" val="QaEgROsvYJr9WlM1wRei0f"/>
</p:tagLst>
</file>

<file path=ppt/tags/tag10.xml><?xml version="1.0" encoding="utf-8"?>
<p:tagLst xmlns:a="http://schemas.openxmlformats.org/drawingml/2006/main" xmlns:r="http://schemas.openxmlformats.org/officeDocument/2006/relationships" xmlns:p="http://schemas.openxmlformats.org/presentationml/2006/main">
  <p:tag name="DVSHAPEID" val="ER6xg7Dt6H5Yz7z7DT3FGn"/>
</p:tagLst>
</file>

<file path=ppt/tags/tag100.xml><?xml version="1.0" encoding="utf-8"?>
<p:tagLst xmlns:a="http://schemas.openxmlformats.org/drawingml/2006/main" xmlns:r="http://schemas.openxmlformats.org/officeDocument/2006/relationships" xmlns:p="http://schemas.openxmlformats.org/presentationml/2006/main">
  <p:tag name="DVSHAPEID" val="ABDXY5xaURne6gJoWDgm0r"/>
</p:tagLst>
</file>

<file path=ppt/tags/tag101.xml><?xml version="1.0" encoding="utf-8"?>
<p:tagLst xmlns:a="http://schemas.openxmlformats.org/drawingml/2006/main" xmlns:r="http://schemas.openxmlformats.org/officeDocument/2006/relationships" xmlns:p="http://schemas.openxmlformats.org/presentationml/2006/main">
  <p:tag name="DVSHAPEID" val="S2BtRPCaIjobNfIzphGORe"/>
</p:tagLst>
</file>

<file path=ppt/tags/tag102.xml><?xml version="1.0" encoding="utf-8"?>
<p:tagLst xmlns:a="http://schemas.openxmlformats.org/drawingml/2006/main" xmlns:r="http://schemas.openxmlformats.org/officeDocument/2006/relationships" xmlns:p="http://schemas.openxmlformats.org/presentationml/2006/main">
  <p:tag name="DVSHAPEID" val="pRmUTP9kjiP9IBlueIyK93"/>
</p:tagLst>
</file>

<file path=ppt/tags/tag103.xml><?xml version="1.0" encoding="utf-8"?>
<p:tagLst xmlns:a="http://schemas.openxmlformats.org/drawingml/2006/main" xmlns:r="http://schemas.openxmlformats.org/officeDocument/2006/relationships" xmlns:p="http://schemas.openxmlformats.org/presentationml/2006/main">
  <p:tag name="DVSHAPEID" val="PVstFmeZFbADCK7WVM1n06"/>
</p:tagLst>
</file>

<file path=ppt/tags/tag104.xml><?xml version="1.0" encoding="utf-8"?>
<p:tagLst xmlns:a="http://schemas.openxmlformats.org/drawingml/2006/main" xmlns:r="http://schemas.openxmlformats.org/officeDocument/2006/relationships" xmlns:p="http://schemas.openxmlformats.org/presentationml/2006/main">
  <p:tag name="DVSHAPEID" val="lEw7eV3Yf65l1rspaM6kCE"/>
</p:tagLst>
</file>

<file path=ppt/tags/tag105.xml><?xml version="1.0" encoding="utf-8"?>
<p:tagLst xmlns:a="http://schemas.openxmlformats.org/drawingml/2006/main" xmlns:r="http://schemas.openxmlformats.org/officeDocument/2006/relationships" xmlns:p="http://schemas.openxmlformats.org/presentationml/2006/main">
  <p:tag name="DVSHAPEID" val="z4ZAniMMJL3JzNWx8jWGWt"/>
</p:tagLst>
</file>

<file path=ppt/tags/tag106.xml><?xml version="1.0" encoding="utf-8"?>
<p:tagLst xmlns:a="http://schemas.openxmlformats.org/drawingml/2006/main" xmlns:r="http://schemas.openxmlformats.org/officeDocument/2006/relationships" xmlns:p="http://schemas.openxmlformats.org/presentationml/2006/main">
  <p:tag name="DVSHAPEID" val="ygJGtwBehFtG5s8EyLctmk"/>
</p:tagLst>
</file>

<file path=ppt/tags/tag107.xml><?xml version="1.0" encoding="utf-8"?>
<p:tagLst xmlns:a="http://schemas.openxmlformats.org/drawingml/2006/main" xmlns:r="http://schemas.openxmlformats.org/officeDocument/2006/relationships" xmlns:p="http://schemas.openxmlformats.org/presentationml/2006/main">
  <p:tag name="DVSHAPEID" val="hhREtCENoVH5wIQHOgavto"/>
</p:tagLst>
</file>

<file path=ppt/tags/tag108.xml><?xml version="1.0" encoding="utf-8"?>
<p:tagLst xmlns:a="http://schemas.openxmlformats.org/drawingml/2006/main" xmlns:r="http://schemas.openxmlformats.org/officeDocument/2006/relationships" xmlns:p="http://schemas.openxmlformats.org/presentationml/2006/main">
  <p:tag name="DVSHAPEID" val="fTIuptKbut6eYrOP3ZAuhy"/>
</p:tagLst>
</file>

<file path=ppt/tags/tag109.xml><?xml version="1.0" encoding="utf-8"?>
<p:tagLst xmlns:a="http://schemas.openxmlformats.org/drawingml/2006/main" xmlns:r="http://schemas.openxmlformats.org/officeDocument/2006/relationships" xmlns:p="http://schemas.openxmlformats.org/presentationml/2006/main">
  <p:tag name="DVSHAPEID" val="YZVqNQWWiRQT1YWYca2dre"/>
</p:tagLst>
</file>

<file path=ppt/tags/tag11.xml><?xml version="1.0" encoding="utf-8"?>
<p:tagLst xmlns:a="http://schemas.openxmlformats.org/drawingml/2006/main" xmlns:r="http://schemas.openxmlformats.org/officeDocument/2006/relationships" xmlns:p="http://schemas.openxmlformats.org/presentationml/2006/main">
  <p:tag name="DVSHAPEID" val="oP2pIhzqOomffMJobGx7WB"/>
</p:tagLst>
</file>

<file path=ppt/tags/tag110.xml><?xml version="1.0" encoding="utf-8"?>
<p:tagLst xmlns:a="http://schemas.openxmlformats.org/drawingml/2006/main" xmlns:r="http://schemas.openxmlformats.org/officeDocument/2006/relationships" xmlns:p="http://schemas.openxmlformats.org/presentationml/2006/main">
  <p:tag name="DVSHAPEID" val="YhJpSYcbVZ7HUIyZGTeyaf"/>
</p:tagLst>
</file>

<file path=ppt/tags/tag111.xml><?xml version="1.0" encoding="utf-8"?>
<p:tagLst xmlns:a="http://schemas.openxmlformats.org/drawingml/2006/main" xmlns:r="http://schemas.openxmlformats.org/officeDocument/2006/relationships" xmlns:p="http://schemas.openxmlformats.org/presentationml/2006/main">
  <p:tag name="DVSHAPEID" val="o5pQS4Mpr36K1EGnYXJ7WQ"/>
</p:tagLst>
</file>

<file path=ppt/tags/tag112.xml><?xml version="1.0" encoding="utf-8"?>
<p:tagLst xmlns:a="http://schemas.openxmlformats.org/drawingml/2006/main" xmlns:r="http://schemas.openxmlformats.org/officeDocument/2006/relationships" xmlns:p="http://schemas.openxmlformats.org/presentationml/2006/main">
  <p:tag name="DVSHAPEID" val="Mk4dpdt8ZS4JTEZ268ovx3"/>
</p:tagLst>
</file>

<file path=ppt/tags/tag113.xml><?xml version="1.0" encoding="utf-8"?>
<p:tagLst xmlns:a="http://schemas.openxmlformats.org/drawingml/2006/main" xmlns:r="http://schemas.openxmlformats.org/officeDocument/2006/relationships" xmlns:p="http://schemas.openxmlformats.org/presentationml/2006/main">
  <p:tag name="DVSHAPEID" val="A9HUjiVgO3ixj5MFEzWj4d"/>
</p:tagLst>
</file>

<file path=ppt/tags/tag114.xml><?xml version="1.0" encoding="utf-8"?>
<p:tagLst xmlns:a="http://schemas.openxmlformats.org/drawingml/2006/main" xmlns:r="http://schemas.openxmlformats.org/officeDocument/2006/relationships" xmlns:p="http://schemas.openxmlformats.org/presentationml/2006/main">
  <p:tag name="DVSHAPEID" val="GhL2oWRBIriIJUwvUadJ40"/>
</p:tagLst>
</file>

<file path=ppt/tags/tag115.xml><?xml version="1.0" encoding="utf-8"?>
<p:tagLst xmlns:a="http://schemas.openxmlformats.org/drawingml/2006/main" xmlns:r="http://schemas.openxmlformats.org/officeDocument/2006/relationships" xmlns:p="http://schemas.openxmlformats.org/presentationml/2006/main">
  <p:tag name="DVSHAPEID" val="rllUgrtPzeZmtp9hUZodlQ"/>
</p:tagLst>
</file>

<file path=ppt/tags/tag116.xml><?xml version="1.0" encoding="utf-8"?>
<p:tagLst xmlns:a="http://schemas.openxmlformats.org/drawingml/2006/main" xmlns:r="http://schemas.openxmlformats.org/officeDocument/2006/relationships" xmlns:p="http://schemas.openxmlformats.org/presentationml/2006/main">
  <p:tag name="DVSHAPEID" val="eAmR89EL5l9FQpGuGq7SR3"/>
</p:tagLst>
</file>

<file path=ppt/tags/tag117.xml><?xml version="1.0" encoding="utf-8"?>
<p:tagLst xmlns:a="http://schemas.openxmlformats.org/drawingml/2006/main" xmlns:r="http://schemas.openxmlformats.org/officeDocument/2006/relationships" xmlns:p="http://schemas.openxmlformats.org/presentationml/2006/main">
  <p:tag name="DVSHAPEID" val="Jmq6mDfekQFA6KxoijaO8D"/>
</p:tagLst>
</file>

<file path=ppt/tags/tag118.xml><?xml version="1.0" encoding="utf-8"?>
<p:tagLst xmlns:a="http://schemas.openxmlformats.org/drawingml/2006/main" xmlns:r="http://schemas.openxmlformats.org/officeDocument/2006/relationships" xmlns:p="http://schemas.openxmlformats.org/presentationml/2006/main">
  <p:tag name="DVSHAPEID" val="dNzJAqiX5sYaQ0q1N1vR0j"/>
</p:tagLst>
</file>

<file path=ppt/tags/tag119.xml><?xml version="1.0" encoding="utf-8"?>
<p:tagLst xmlns:a="http://schemas.openxmlformats.org/drawingml/2006/main" xmlns:r="http://schemas.openxmlformats.org/officeDocument/2006/relationships" xmlns:p="http://schemas.openxmlformats.org/presentationml/2006/main">
  <p:tag name="DVSHAPEID" val="0giWWh8NI3U59CxC3PVnKd"/>
</p:tagLst>
</file>

<file path=ppt/tags/tag12.xml><?xml version="1.0" encoding="utf-8"?>
<p:tagLst xmlns:a="http://schemas.openxmlformats.org/drawingml/2006/main" xmlns:r="http://schemas.openxmlformats.org/officeDocument/2006/relationships" xmlns:p="http://schemas.openxmlformats.org/presentationml/2006/main">
  <p:tag name="DVSHAPEID" val="7Zh0mnJPcxXhtguRpmTGSG"/>
</p:tagLst>
</file>

<file path=ppt/tags/tag120.xml><?xml version="1.0" encoding="utf-8"?>
<p:tagLst xmlns:a="http://schemas.openxmlformats.org/drawingml/2006/main" xmlns:r="http://schemas.openxmlformats.org/officeDocument/2006/relationships" xmlns:p="http://schemas.openxmlformats.org/presentationml/2006/main">
  <p:tag name="DVSHAPEID" val="BWTxXgw8ihDTNirDu1PiJV"/>
</p:tagLst>
</file>

<file path=ppt/tags/tag121.xml><?xml version="1.0" encoding="utf-8"?>
<p:tagLst xmlns:a="http://schemas.openxmlformats.org/drawingml/2006/main" xmlns:r="http://schemas.openxmlformats.org/officeDocument/2006/relationships" xmlns:p="http://schemas.openxmlformats.org/presentationml/2006/main">
  <p:tag name="DVSHAPEID" val="fLQOtaYFWDyNEm2okRhzLD"/>
</p:tagLst>
</file>

<file path=ppt/tags/tag122.xml><?xml version="1.0" encoding="utf-8"?>
<p:tagLst xmlns:a="http://schemas.openxmlformats.org/drawingml/2006/main" xmlns:r="http://schemas.openxmlformats.org/officeDocument/2006/relationships" xmlns:p="http://schemas.openxmlformats.org/presentationml/2006/main">
  <p:tag name="DVSHAPEID" val="rfPebplUxstGG8G9MlaCk0"/>
</p:tagLst>
</file>

<file path=ppt/tags/tag123.xml><?xml version="1.0" encoding="utf-8"?>
<p:tagLst xmlns:a="http://schemas.openxmlformats.org/drawingml/2006/main" xmlns:r="http://schemas.openxmlformats.org/officeDocument/2006/relationships" xmlns:p="http://schemas.openxmlformats.org/presentationml/2006/main">
  <p:tag name="DVSHAPEID" val="l0E4A5GY0a9CjBYfZzk255"/>
</p:tagLst>
</file>

<file path=ppt/tags/tag124.xml><?xml version="1.0" encoding="utf-8"?>
<p:tagLst xmlns:a="http://schemas.openxmlformats.org/drawingml/2006/main" xmlns:r="http://schemas.openxmlformats.org/officeDocument/2006/relationships" xmlns:p="http://schemas.openxmlformats.org/presentationml/2006/main">
  <p:tag name="DVSHAPEID" val="jYGUHa4Vo8jrTPA6Ofdzri"/>
</p:tagLst>
</file>

<file path=ppt/tags/tag125.xml><?xml version="1.0" encoding="utf-8"?>
<p:tagLst xmlns:a="http://schemas.openxmlformats.org/drawingml/2006/main" xmlns:r="http://schemas.openxmlformats.org/officeDocument/2006/relationships" xmlns:p="http://schemas.openxmlformats.org/presentationml/2006/main">
  <p:tag name="DVSHAPEID" val="w3O5axlBhiUfGFoGnvT5L1"/>
</p:tagLst>
</file>

<file path=ppt/tags/tag126.xml><?xml version="1.0" encoding="utf-8"?>
<p:tagLst xmlns:a="http://schemas.openxmlformats.org/drawingml/2006/main" xmlns:r="http://schemas.openxmlformats.org/officeDocument/2006/relationships" xmlns:p="http://schemas.openxmlformats.org/presentationml/2006/main">
  <p:tag name="DVSHAPEID" val="jSH9ETK5OwD1sC6C0wzNQ0"/>
</p:tagLst>
</file>

<file path=ppt/tags/tag127.xml><?xml version="1.0" encoding="utf-8"?>
<p:tagLst xmlns:a="http://schemas.openxmlformats.org/drawingml/2006/main" xmlns:r="http://schemas.openxmlformats.org/officeDocument/2006/relationships" xmlns:p="http://schemas.openxmlformats.org/presentationml/2006/main">
  <p:tag name="DVSHAPEID" val="wE9VI8RHFmxuKWn0TsQcto"/>
</p:tagLst>
</file>

<file path=ppt/tags/tag128.xml><?xml version="1.0" encoding="utf-8"?>
<p:tagLst xmlns:a="http://schemas.openxmlformats.org/drawingml/2006/main" xmlns:r="http://schemas.openxmlformats.org/officeDocument/2006/relationships" xmlns:p="http://schemas.openxmlformats.org/presentationml/2006/main">
  <p:tag name="DVSHAPEID" val="BFdLAKvmvXail30JaCd7Qh"/>
</p:tagLst>
</file>

<file path=ppt/tags/tag129.xml><?xml version="1.0" encoding="utf-8"?>
<p:tagLst xmlns:a="http://schemas.openxmlformats.org/drawingml/2006/main" xmlns:r="http://schemas.openxmlformats.org/officeDocument/2006/relationships" xmlns:p="http://schemas.openxmlformats.org/presentationml/2006/main">
  <p:tag name="DVSHAPEID" val="tXR9fZD7XEx72tHWx6cjRz"/>
</p:tagLst>
</file>

<file path=ppt/tags/tag13.xml><?xml version="1.0" encoding="utf-8"?>
<p:tagLst xmlns:a="http://schemas.openxmlformats.org/drawingml/2006/main" xmlns:r="http://schemas.openxmlformats.org/officeDocument/2006/relationships" xmlns:p="http://schemas.openxmlformats.org/presentationml/2006/main">
  <p:tag name="DVSHAPEID" val="BkSMneHn7yrNI37IUbHZbP"/>
</p:tagLst>
</file>

<file path=ppt/tags/tag130.xml><?xml version="1.0" encoding="utf-8"?>
<p:tagLst xmlns:a="http://schemas.openxmlformats.org/drawingml/2006/main" xmlns:r="http://schemas.openxmlformats.org/officeDocument/2006/relationships" xmlns:p="http://schemas.openxmlformats.org/presentationml/2006/main">
  <p:tag name="DVSHAPEID" val="ksAj0ahdYmykbgTqvvJoZw"/>
</p:tagLst>
</file>

<file path=ppt/tags/tag131.xml><?xml version="1.0" encoding="utf-8"?>
<p:tagLst xmlns:a="http://schemas.openxmlformats.org/drawingml/2006/main" xmlns:r="http://schemas.openxmlformats.org/officeDocument/2006/relationships" xmlns:p="http://schemas.openxmlformats.org/presentationml/2006/main">
  <p:tag name="DVSECTIONID" val="Y0V1Wiyq8TI2mgrCoimzhq"/>
</p:tagLst>
</file>

<file path=ppt/tags/tag13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3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xml><?xml version="1.0" encoding="utf-8"?>
<p:tagLst xmlns:a="http://schemas.openxmlformats.org/drawingml/2006/main" xmlns:r="http://schemas.openxmlformats.org/officeDocument/2006/relationships" xmlns:p="http://schemas.openxmlformats.org/presentationml/2006/main">
  <p:tag name="DVSHAPEID" val="iYisUkgadgIqnX8zZu7Ppp"/>
</p:tagLst>
</file>

<file path=ppt/tags/tag1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5.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DVSHAPEID" val="PFyrKHrIYTvM1UtVkn7Xkb"/>
</p:tagLst>
</file>

<file path=ppt/tags/tag150.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5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5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xml><?xml version="1.0" encoding="utf-8"?>
<p:tagLst xmlns:a="http://schemas.openxmlformats.org/drawingml/2006/main" xmlns:r="http://schemas.openxmlformats.org/officeDocument/2006/relationships" xmlns:p="http://schemas.openxmlformats.org/presentationml/2006/main">
  <p:tag name="DVSHAPEID" val="5iF9AlbcRmpT8DUszyJvhO"/>
</p:tagLst>
</file>

<file path=ppt/tags/tag16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63.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DVSHAPEID" val="VBWe54aJHs4EAfMB75wL18"/>
</p:tagLst>
</file>

<file path=ppt/tags/tag18.xml><?xml version="1.0" encoding="utf-8"?>
<p:tagLst xmlns:a="http://schemas.openxmlformats.org/drawingml/2006/main" xmlns:r="http://schemas.openxmlformats.org/officeDocument/2006/relationships" xmlns:p="http://schemas.openxmlformats.org/presentationml/2006/main">
  <p:tag name="DVSHAPEID" val="m8LQ0RNyeOUgm4dmg727FX"/>
</p:tagLst>
</file>

<file path=ppt/tags/tag19.xml><?xml version="1.0" encoding="utf-8"?>
<p:tagLst xmlns:a="http://schemas.openxmlformats.org/drawingml/2006/main" xmlns:r="http://schemas.openxmlformats.org/officeDocument/2006/relationships" xmlns:p="http://schemas.openxmlformats.org/presentationml/2006/main">
  <p:tag name="DVSHAPEID" val="Ot2EGYrDYvMNeOse3jW8eg"/>
</p:tagLst>
</file>

<file path=ppt/tags/tag2.xml><?xml version="1.0" encoding="utf-8"?>
<p:tagLst xmlns:a="http://schemas.openxmlformats.org/drawingml/2006/main" xmlns:r="http://schemas.openxmlformats.org/officeDocument/2006/relationships" xmlns:p="http://schemas.openxmlformats.org/presentationml/2006/main">
  <p:tag name="DVSHAPEID" val="Eo2HWuJV9V0smEon833pS8"/>
</p:tagLst>
</file>

<file path=ppt/tags/tag20.xml><?xml version="1.0" encoding="utf-8"?>
<p:tagLst xmlns:a="http://schemas.openxmlformats.org/drawingml/2006/main" xmlns:r="http://schemas.openxmlformats.org/officeDocument/2006/relationships" xmlns:p="http://schemas.openxmlformats.org/presentationml/2006/main">
  <p:tag name="DVSHAPEID" val="KjTHnLPpJTtpjhOmaO7APo"/>
</p:tagLst>
</file>

<file path=ppt/tags/tag21.xml><?xml version="1.0" encoding="utf-8"?>
<p:tagLst xmlns:a="http://schemas.openxmlformats.org/drawingml/2006/main" xmlns:r="http://schemas.openxmlformats.org/officeDocument/2006/relationships" xmlns:p="http://schemas.openxmlformats.org/presentationml/2006/main">
  <p:tag name="DVSHAPEID" val="uzPoT13JbwJyJILYBGNzMS"/>
</p:tagLst>
</file>

<file path=ppt/tags/tag22.xml><?xml version="1.0" encoding="utf-8"?>
<p:tagLst xmlns:a="http://schemas.openxmlformats.org/drawingml/2006/main" xmlns:r="http://schemas.openxmlformats.org/officeDocument/2006/relationships" xmlns:p="http://schemas.openxmlformats.org/presentationml/2006/main">
  <p:tag name="DVSHAPEID" val="jPuaqH871DqlPjSYRNl0IW"/>
</p:tagLst>
</file>

<file path=ppt/tags/tag23.xml><?xml version="1.0" encoding="utf-8"?>
<p:tagLst xmlns:a="http://schemas.openxmlformats.org/drawingml/2006/main" xmlns:r="http://schemas.openxmlformats.org/officeDocument/2006/relationships" xmlns:p="http://schemas.openxmlformats.org/presentationml/2006/main">
  <p:tag name="DVSHAPEID" val="FLy5AbdqNgCBf0UJBmA3u6"/>
</p:tagLst>
</file>

<file path=ppt/tags/tag24.xml><?xml version="1.0" encoding="utf-8"?>
<p:tagLst xmlns:a="http://schemas.openxmlformats.org/drawingml/2006/main" xmlns:r="http://schemas.openxmlformats.org/officeDocument/2006/relationships" xmlns:p="http://schemas.openxmlformats.org/presentationml/2006/main">
  <p:tag name="DVSHAPEID" val="8nSs6CO0dMam9JBk6XUBQ9"/>
</p:tagLst>
</file>

<file path=ppt/tags/tag25.xml><?xml version="1.0" encoding="utf-8"?>
<p:tagLst xmlns:a="http://schemas.openxmlformats.org/drawingml/2006/main" xmlns:r="http://schemas.openxmlformats.org/officeDocument/2006/relationships" xmlns:p="http://schemas.openxmlformats.org/presentationml/2006/main">
  <p:tag name="DVSHAPEID" val="Je3R47cZpEszDac84BBM3Q"/>
</p:tagLst>
</file>

<file path=ppt/tags/tag26.xml><?xml version="1.0" encoding="utf-8"?>
<p:tagLst xmlns:a="http://schemas.openxmlformats.org/drawingml/2006/main" xmlns:r="http://schemas.openxmlformats.org/officeDocument/2006/relationships" xmlns:p="http://schemas.openxmlformats.org/presentationml/2006/main">
  <p:tag name="DVSHAPEID" val="rTRa7ggC9TgYEEpfxHOdmv"/>
</p:tagLst>
</file>

<file path=ppt/tags/tag27.xml><?xml version="1.0" encoding="utf-8"?>
<p:tagLst xmlns:a="http://schemas.openxmlformats.org/drawingml/2006/main" xmlns:r="http://schemas.openxmlformats.org/officeDocument/2006/relationships" xmlns:p="http://schemas.openxmlformats.org/presentationml/2006/main">
  <p:tag name="DVSHAPEID" val="Uz6r8XTiZ36SNaZT0VJNvz"/>
</p:tagLst>
</file>

<file path=ppt/tags/tag28.xml><?xml version="1.0" encoding="utf-8"?>
<p:tagLst xmlns:a="http://schemas.openxmlformats.org/drawingml/2006/main" xmlns:r="http://schemas.openxmlformats.org/officeDocument/2006/relationships" xmlns:p="http://schemas.openxmlformats.org/presentationml/2006/main">
  <p:tag name="DVSHAPEID" val="jFvyJO4UYPuVYh4G8iJQUc"/>
</p:tagLst>
</file>

<file path=ppt/tags/tag29.xml><?xml version="1.0" encoding="utf-8"?>
<p:tagLst xmlns:a="http://schemas.openxmlformats.org/drawingml/2006/main" xmlns:r="http://schemas.openxmlformats.org/officeDocument/2006/relationships" xmlns:p="http://schemas.openxmlformats.org/presentationml/2006/main">
  <p:tag name="DVSHAPEID" val="FaDbSJvOQYWtWxGbyfln2P"/>
</p:tagLst>
</file>

<file path=ppt/tags/tag3.xml><?xml version="1.0" encoding="utf-8"?>
<p:tagLst xmlns:a="http://schemas.openxmlformats.org/drawingml/2006/main" xmlns:r="http://schemas.openxmlformats.org/officeDocument/2006/relationships" xmlns:p="http://schemas.openxmlformats.org/presentationml/2006/main">
  <p:tag name="DVSHAPEID" val="Gqvo4Ium2FZAvgeaSXL2Av"/>
</p:tagLst>
</file>

<file path=ppt/tags/tag30.xml><?xml version="1.0" encoding="utf-8"?>
<p:tagLst xmlns:a="http://schemas.openxmlformats.org/drawingml/2006/main" xmlns:r="http://schemas.openxmlformats.org/officeDocument/2006/relationships" xmlns:p="http://schemas.openxmlformats.org/presentationml/2006/main">
  <p:tag name="DVSHAPEID" val="XdmHq0BQ1hpzXQZzFl9NZa"/>
</p:tagLst>
</file>

<file path=ppt/tags/tag31.xml><?xml version="1.0" encoding="utf-8"?>
<p:tagLst xmlns:a="http://schemas.openxmlformats.org/drawingml/2006/main" xmlns:r="http://schemas.openxmlformats.org/officeDocument/2006/relationships" xmlns:p="http://schemas.openxmlformats.org/presentationml/2006/main">
  <p:tag name="DVSHAPEID" val="DT3wRDPQI7iQcqObivc0XF"/>
</p:tagLst>
</file>

<file path=ppt/tags/tag32.xml><?xml version="1.0" encoding="utf-8"?>
<p:tagLst xmlns:a="http://schemas.openxmlformats.org/drawingml/2006/main" xmlns:r="http://schemas.openxmlformats.org/officeDocument/2006/relationships" xmlns:p="http://schemas.openxmlformats.org/presentationml/2006/main">
  <p:tag name="DVSHAPEID" val="4mzPbYz0efPNzsEU8Y1bzh"/>
</p:tagLst>
</file>

<file path=ppt/tags/tag33.xml><?xml version="1.0" encoding="utf-8"?>
<p:tagLst xmlns:a="http://schemas.openxmlformats.org/drawingml/2006/main" xmlns:r="http://schemas.openxmlformats.org/officeDocument/2006/relationships" xmlns:p="http://schemas.openxmlformats.org/presentationml/2006/main">
  <p:tag name="DVSHAPEID" val="h7EzKt2EAZdYPGW2rQgHT3"/>
</p:tagLst>
</file>

<file path=ppt/tags/tag34.xml><?xml version="1.0" encoding="utf-8"?>
<p:tagLst xmlns:a="http://schemas.openxmlformats.org/drawingml/2006/main" xmlns:r="http://schemas.openxmlformats.org/officeDocument/2006/relationships" xmlns:p="http://schemas.openxmlformats.org/presentationml/2006/main">
  <p:tag name="DVSHAPEID" val="1oQmxoneZL6N5saCe5YAEQ"/>
</p:tagLst>
</file>

<file path=ppt/tags/tag35.xml><?xml version="1.0" encoding="utf-8"?>
<p:tagLst xmlns:a="http://schemas.openxmlformats.org/drawingml/2006/main" xmlns:r="http://schemas.openxmlformats.org/officeDocument/2006/relationships" xmlns:p="http://schemas.openxmlformats.org/presentationml/2006/main">
  <p:tag name="DVSHAPEID" val="ABDXY5xaURne6gJoWDgm0r"/>
</p:tagLst>
</file>

<file path=ppt/tags/tag36.xml><?xml version="1.0" encoding="utf-8"?>
<p:tagLst xmlns:a="http://schemas.openxmlformats.org/drawingml/2006/main" xmlns:r="http://schemas.openxmlformats.org/officeDocument/2006/relationships" xmlns:p="http://schemas.openxmlformats.org/presentationml/2006/main">
  <p:tag name="DVSHAPEID" val="S2BtRPCaIjobNfIzphGORe"/>
</p:tagLst>
</file>

<file path=ppt/tags/tag37.xml><?xml version="1.0" encoding="utf-8"?>
<p:tagLst xmlns:a="http://schemas.openxmlformats.org/drawingml/2006/main" xmlns:r="http://schemas.openxmlformats.org/officeDocument/2006/relationships" xmlns:p="http://schemas.openxmlformats.org/presentationml/2006/main">
  <p:tag name="DVSHAPEID" val="pRmUTP9kjiP9IBlueIyK93"/>
</p:tagLst>
</file>

<file path=ppt/tags/tag38.xml><?xml version="1.0" encoding="utf-8"?>
<p:tagLst xmlns:a="http://schemas.openxmlformats.org/drawingml/2006/main" xmlns:r="http://schemas.openxmlformats.org/officeDocument/2006/relationships" xmlns:p="http://schemas.openxmlformats.org/presentationml/2006/main">
  <p:tag name="DVSHAPEID" val="PVstFmeZFbADCK7WVM1n06"/>
</p:tagLst>
</file>

<file path=ppt/tags/tag39.xml><?xml version="1.0" encoding="utf-8"?>
<p:tagLst xmlns:a="http://schemas.openxmlformats.org/drawingml/2006/main" xmlns:r="http://schemas.openxmlformats.org/officeDocument/2006/relationships" xmlns:p="http://schemas.openxmlformats.org/presentationml/2006/main">
  <p:tag name="DVSHAPEID" val="lEw7eV3Yf65l1rspaM6kCE"/>
</p:tagLst>
</file>

<file path=ppt/tags/tag4.xml><?xml version="1.0" encoding="utf-8"?>
<p:tagLst xmlns:a="http://schemas.openxmlformats.org/drawingml/2006/main" xmlns:r="http://schemas.openxmlformats.org/officeDocument/2006/relationships" xmlns:p="http://schemas.openxmlformats.org/presentationml/2006/main">
  <p:tag name="DVSHAPEID" val="8tY7C9JbeBmvHCbxp1qMTk"/>
</p:tagLst>
</file>

<file path=ppt/tags/tag40.xml><?xml version="1.0" encoding="utf-8"?>
<p:tagLst xmlns:a="http://schemas.openxmlformats.org/drawingml/2006/main" xmlns:r="http://schemas.openxmlformats.org/officeDocument/2006/relationships" xmlns:p="http://schemas.openxmlformats.org/presentationml/2006/main">
  <p:tag name="DVSHAPEID" val="z4ZAniMMJL3JzNWx8jWGWt"/>
</p:tagLst>
</file>

<file path=ppt/tags/tag41.xml><?xml version="1.0" encoding="utf-8"?>
<p:tagLst xmlns:a="http://schemas.openxmlformats.org/drawingml/2006/main" xmlns:r="http://schemas.openxmlformats.org/officeDocument/2006/relationships" xmlns:p="http://schemas.openxmlformats.org/presentationml/2006/main">
  <p:tag name="DVSHAPEID" val="ygJGtwBehFtG5s8EyLctmk"/>
</p:tagLst>
</file>

<file path=ppt/tags/tag42.xml><?xml version="1.0" encoding="utf-8"?>
<p:tagLst xmlns:a="http://schemas.openxmlformats.org/drawingml/2006/main" xmlns:r="http://schemas.openxmlformats.org/officeDocument/2006/relationships" xmlns:p="http://schemas.openxmlformats.org/presentationml/2006/main">
  <p:tag name="DVSHAPEID" val="hhREtCENoVH5wIQHOgavto"/>
</p:tagLst>
</file>

<file path=ppt/tags/tag43.xml><?xml version="1.0" encoding="utf-8"?>
<p:tagLst xmlns:a="http://schemas.openxmlformats.org/drawingml/2006/main" xmlns:r="http://schemas.openxmlformats.org/officeDocument/2006/relationships" xmlns:p="http://schemas.openxmlformats.org/presentationml/2006/main">
  <p:tag name="DVSHAPEID" val="fTIuptKbut6eYrOP3ZAuhy"/>
</p:tagLst>
</file>

<file path=ppt/tags/tag44.xml><?xml version="1.0" encoding="utf-8"?>
<p:tagLst xmlns:a="http://schemas.openxmlformats.org/drawingml/2006/main" xmlns:r="http://schemas.openxmlformats.org/officeDocument/2006/relationships" xmlns:p="http://schemas.openxmlformats.org/presentationml/2006/main">
  <p:tag name="DVSHAPEID" val="YZVqNQWWiRQT1YWYca2dre"/>
</p:tagLst>
</file>

<file path=ppt/tags/tag45.xml><?xml version="1.0" encoding="utf-8"?>
<p:tagLst xmlns:a="http://schemas.openxmlformats.org/drawingml/2006/main" xmlns:r="http://schemas.openxmlformats.org/officeDocument/2006/relationships" xmlns:p="http://schemas.openxmlformats.org/presentationml/2006/main">
  <p:tag name="DVSHAPEID" val="YhJpSYcbVZ7HUIyZGTeyaf"/>
</p:tagLst>
</file>

<file path=ppt/tags/tag46.xml><?xml version="1.0" encoding="utf-8"?>
<p:tagLst xmlns:a="http://schemas.openxmlformats.org/drawingml/2006/main" xmlns:r="http://schemas.openxmlformats.org/officeDocument/2006/relationships" xmlns:p="http://schemas.openxmlformats.org/presentationml/2006/main">
  <p:tag name="DVSHAPEID" val="o5pQS4Mpr36K1EGnYXJ7WQ"/>
</p:tagLst>
</file>

<file path=ppt/tags/tag47.xml><?xml version="1.0" encoding="utf-8"?>
<p:tagLst xmlns:a="http://schemas.openxmlformats.org/drawingml/2006/main" xmlns:r="http://schemas.openxmlformats.org/officeDocument/2006/relationships" xmlns:p="http://schemas.openxmlformats.org/presentationml/2006/main">
  <p:tag name="DVSHAPEID" val="Mk4dpdt8ZS4JTEZ268ovx3"/>
</p:tagLst>
</file>

<file path=ppt/tags/tag48.xml><?xml version="1.0" encoding="utf-8"?>
<p:tagLst xmlns:a="http://schemas.openxmlformats.org/drawingml/2006/main" xmlns:r="http://schemas.openxmlformats.org/officeDocument/2006/relationships" xmlns:p="http://schemas.openxmlformats.org/presentationml/2006/main">
  <p:tag name="DVSHAPEID" val="A9HUjiVgO3ixj5MFEzWj4d"/>
</p:tagLst>
</file>

<file path=ppt/tags/tag49.xml><?xml version="1.0" encoding="utf-8"?>
<p:tagLst xmlns:a="http://schemas.openxmlformats.org/drawingml/2006/main" xmlns:r="http://schemas.openxmlformats.org/officeDocument/2006/relationships" xmlns:p="http://schemas.openxmlformats.org/presentationml/2006/main">
  <p:tag name="DVSHAPEID" val="GhL2oWRBIriIJUwvUadJ40"/>
</p:tagLst>
</file>

<file path=ppt/tags/tag5.xml><?xml version="1.0" encoding="utf-8"?>
<p:tagLst xmlns:a="http://schemas.openxmlformats.org/drawingml/2006/main" xmlns:r="http://schemas.openxmlformats.org/officeDocument/2006/relationships" xmlns:p="http://schemas.openxmlformats.org/presentationml/2006/main">
  <p:tag name="DVSHAPEID" val="tM879Xa5DQyah1pW5lDQqn"/>
</p:tagLst>
</file>

<file path=ppt/tags/tag50.xml><?xml version="1.0" encoding="utf-8"?>
<p:tagLst xmlns:a="http://schemas.openxmlformats.org/drawingml/2006/main" xmlns:r="http://schemas.openxmlformats.org/officeDocument/2006/relationships" xmlns:p="http://schemas.openxmlformats.org/presentationml/2006/main">
  <p:tag name="DVSHAPEID" val="rllUgrtPzeZmtp9hUZodlQ"/>
</p:tagLst>
</file>

<file path=ppt/tags/tag51.xml><?xml version="1.0" encoding="utf-8"?>
<p:tagLst xmlns:a="http://schemas.openxmlformats.org/drawingml/2006/main" xmlns:r="http://schemas.openxmlformats.org/officeDocument/2006/relationships" xmlns:p="http://schemas.openxmlformats.org/presentationml/2006/main">
  <p:tag name="DVSHAPEID" val="eAmR89EL5l9FQpGuGq7SR3"/>
</p:tagLst>
</file>

<file path=ppt/tags/tag52.xml><?xml version="1.0" encoding="utf-8"?>
<p:tagLst xmlns:a="http://schemas.openxmlformats.org/drawingml/2006/main" xmlns:r="http://schemas.openxmlformats.org/officeDocument/2006/relationships" xmlns:p="http://schemas.openxmlformats.org/presentationml/2006/main">
  <p:tag name="DVSHAPEID" val="Jmq6mDfekQFA6KxoijaO8D"/>
</p:tagLst>
</file>

<file path=ppt/tags/tag53.xml><?xml version="1.0" encoding="utf-8"?>
<p:tagLst xmlns:a="http://schemas.openxmlformats.org/drawingml/2006/main" xmlns:r="http://schemas.openxmlformats.org/officeDocument/2006/relationships" xmlns:p="http://schemas.openxmlformats.org/presentationml/2006/main">
  <p:tag name="DVSHAPEID" val="dNzJAqiX5sYaQ0q1N1vR0j"/>
</p:tagLst>
</file>

<file path=ppt/tags/tag54.xml><?xml version="1.0" encoding="utf-8"?>
<p:tagLst xmlns:a="http://schemas.openxmlformats.org/drawingml/2006/main" xmlns:r="http://schemas.openxmlformats.org/officeDocument/2006/relationships" xmlns:p="http://schemas.openxmlformats.org/presentationml/2006/main">
  <p:tag name="DVSHAPEID" val="0giWWh8NI3U59CxC3PVnKd"/>
</p:tagLst>
</file>

<file path=ppt/tags/tag55.xml><?xml version="1.0" encoding="utf-8"?>
<p:tagLst xmlns:a="http://schemas.openxmlformats.org/drawingml/2006/main" xmlns:r="http://schemas.openxmlformats.org/officeDocument/2006/relationships" xmlns:p="http://schemas.openxmlformats.org/presentationml/2006/main">
  <p:tag name="DVSHAPEID" val="BWTxXgw8ihDTNirDu1PiJV"/>
</p:tagLst>
</file>

<file path=ppt/tags/tag56.xml><?xml version="1.0" encoding="utf-8"?>
<p:tagLst xmlns:a="http://schemas.openxmlformats.org/drawingml/2006/main" xmlns:r="http://schemas.openxmlformats.org/officeDocument/2006/relationships" xmlns:p="http://schemas.openxmlformats.org/presentationml/2006/main">
  <p:tag name="DVSHAPEID" val="fLQOtaYFWDyNEm2okRhzLD"/>
</p:tagLst>
</file>

<file path=ppt/tags/tag57.xml><?xml version="1.0" encoding="utf-8"?>
<p:tagLst xmlns:a="http://schemas.openxmlformats.org/drawingml/2006/main" xmlns:r="http://schemas.openxmlformats.org/officeDocument/2006/relationships" xmlns:p="http://schemas.openxmlformats.org/presentationml/2006/main">
  <p:tag name="DVSHAPEID" val="rfPebplUxstGG8G9MlaCk0"/>
</p:tagLst>
</file>

<file path=ppt/tags/tag58.xml><?xml version="1.0" encoding="utf-8"?>
<p:tagLst xmlns:a="http://schemas.openxmlformats.org/drawingml/2006/main" xmlns:r="http://schemas.openxmlformats.org/officeDocument/2006/relationships" xmlns:p="http://schemas.openxmlformats.org/presentationml/2006/main">
  <p:tag name="DVSHAPEID" val="l0E4A5GY0a9CjBYfZzk255"/>
</p:tagLst>
</file>

<file path=ppt/tags/tag59.xml><?xml version="1.0" encoding="utf-8"?>
<p:tagLst xmlns:a="http://schemas.openxmlformats.org/drawingml/2006/main" xmlns:r="http://schemas.openxmlformats.org/officeDocument/2006/relationships" xmlns:p="http://schemas.openxmlformats.org/presentationml/2006/main">
  <p:tag name="DVSHAPEID" val="jYGUHa4Vo8jrTPA6Ofdzri"/>
</p:tagLst>
</file>

<file path=ppt/tags/tag6.xml><?xml version="1.0" encoding="utf-8"?>
<p:tagLst xmlns:a="http://schemas.openxmlformats.org/drawingml/2006/main" xmlns:r="http://schemas.openxmlformats.org/officeDocument/2006/relationships" xmlns:p="http://schemas.openxmlformats.org/presentationml/2006/main">
  <p:tag name="DVSHAPEID" val="dZyBZkxJBNCN0cZvZL09Xw"/>
</p:tagLst>
</file>

<file path=ppt/tags/tag60.xml><?xml version="1.0" encoding="utf-8"?>
<p:tagLst xmlns:a="http://schemas.openxmlformats.org/drawingml/2006/main" xmlns:r="http://schemas.openxmlformats.org/officeDocument/2006/relationships" xmlns:p="http://schemas.openxmlformats.org/presentationml/2006/main">
  <p:tag name="DVSHAPEID" val="w3O5axlBhiUfGFoGnvT5L1"/>
</p:tagLst>
</file>

<file path=ppt/tags/tag61.xml><?xml version="1.0" encoding="utf-8"?>
<p:tagLst xmlns:a="http://schemas.openxmlformats.org/drawingml/2006/main" xmlns:r="http://schemas.openxmlformats.org/officeDocument/2006/relationships" xmlns:p="http://schemas.openxmlformats.org/presentationml/2006/main">
  <p:tag name="DVSHAPEID" val="jSH9ETK5OwD1sC6C0wzNQ0"/>
</p:tagLst>
</file>

<file path=ppt/tags/tag62.xml><?xml version="1.0" encoding="utf-8"?>
<p:tagLst xmlns:a="http://schemas.openxmlformats.org/drawingml/2006/main" xmlns:r="http://schemas.openxmlformats.org/officeDocument/2006/relationships" xmlns:p="http://schemas.openxmlformats.org/presentationml/2006/main">
  <p:tag name="DVSHAPEID" val="wE9VI8RHFmxuKWn0TsQcto"/>
</p:tagLst>
</file>

<file path=ppt/tags/tag63.xml><?xml version="1.0" encoding="utf-8"?>
<p:tagLst xmlns:a="http://schemas.openxmlformats.org/drawingml/2006/main" xmlns:r="http://schemas.openxmlformats.org/officeDocument/2006/relationships" xmlns:p="http://schemas.openxmlformats.org/presentationml/2006/main">
  <p:tag name="DVSHAPEID" val="BFdLAKvmvXail30JaCd7Qh"/>
</p:tagLst>
</file>

<file path=ppt/tags/tag64.xml><?xml version="1.0" encoding="utf-8"?>
<p:tagLst xmlns:a="http://schemas.openxmlformats.org/drawingml/2006/main" xmlns:r="http://schemas.openxmlformats.org/officeDocument/2006/relationships" xmlns:p="http://schemas.openxmlformats.org/presentationml/2006/main">
  <p:tag name="DVSHAPEID" val="tXR9fZD7XEx72tHWx6cjRz"/>
</p:tagLst>
</file>

<file path=ppt/tags/tag65.xml><?xml version="1.0" encoding="utf-8"?>
<p:tagLst xmlns:a="http://schemas.openxmlformats.org/drawingml/2006/main" xmlns:r="http://schemas.openxmlformats.org/officeDocument/2006/relationships" xmlns:p="http://schemas.openxmlformats.org/presentationml/2006/main">
  <p:tag name="DVSHAPEID" val="ksAj0ahdYmykbgTqvvJoZw"/>
</p:tagLst>
</file>

<file path=ppt/tags/tag66.xml><?xml version="1.0" encoding="utf-8"?>
<p:tagLst xmlns:a="http://schemas.openxmlformats.org/drawingml/2006/main" xmlns:r="http://schemas.openxmlformats.org/officeDocument/2006/relationships" xmlns:p="http://schemas.openxmlformats.org/presentationml/2006/main">
  <p:tag name="DVSHAPEID" val="QaEgROsvYJr9WlM1wRei0f"/>
</p:tagLst>
</file>

<file path=ppt/tags/tag67.xml><?xml version="1.0" encoding="utf-8"?>
<p:tagLst xmlns:a="http://schemas.openxmlformats.org/drawingml/2006/main" xmlns:r="http://schemas.openxmlformats.org/officeDocument/2006/relationships" xmlns:p="http://schemas.openxmlformats.org/presentationml/2006/main">
  <p:tag name="DVSHAPEID" val="Eo2HWuJV9V0smEon833pS8"/>
</p:tagLst>
</file>

<file path=ppt/tags/tag68.xml><?xml version="1.0" encoding="utf-8"?>
<p:tagLst xmlns:a="http://schemas.openxmlformats.org/drawingml/2006/main" xmlns:r="http://schemas.openxmlformats.org/officeDocument/2006/relationships" xmlns:p="http://schemas.openxmlformats.org/presentationml/2006/main">
  <p:tag name="DVSHAPEID" val="Gqvo4Ium2FZAvgeaSXL2Av"/>
</p:tagLst>
</file>

<file path=ppt/tags/tag69.xml><?xml version="1.0" encoding="utf-8"?>
<p:tagLst xmlns:a="http://schemas.openxmlformats.org/drawingml/2006/main" xmlns:r="http://schemas.openxmlformats.org/officeDocument/2006/relationships" xmlns:p="http://schemas.openxmlformats.org/presentationml/2006/main">
  <p:tag name="DVSHAPEID" val="8tY7C9JbeBmvHCbxp1qMTk"/>
</p:tagLst>
</file>

<file path=ppt/tags/tag7.xml><?xml version="1.0" encoding="utf-8"?>
<p:tagLst xmlns:a="http://schemas.openxmlformats.org/drawingml/2006/main" xmlns:r="http://schemas.openxmlformats.org/officeDocument/2006/relationships" xmlns:p="http://schemas.openxmlformats.org/presentationml/2006/main">
  <p:tag name="DVSHAPEID" val="Xxl98tW482U5y9yxXQxUeK"/>
</p:tagLst>
</file>

<file path=ppt/tags/tag70.xml><?xml version="1.0" encoding="utf-8"?>
<p:tagLst xmlns:a="http://schemas.openxmlformats.org/drawingml/2006/main" xmlns:r="http://schemas.openxmlformats.org/officeDocument/2006/relationships" xmlns:p="http://schemas.openxmlformats.org/presentationml/2006/main">
  <p:tag name="DVSHAPEID" val="tM879Xa5DQyah1pW5lDQqn"/>
</p:tagLst>
</file>

<file path=ppt/tags/tag71.xml><?xml version="1.0" encoding="utf-8"?>
<p:tagLst xmlns:a="http://schemas.openxmlformats.org/drawingml/2006/main" xmlns:r="http://schemas.openxmlformats.org/officeDocument/2006/relationships" xmlns:p="http://schemas.openxmlformats.org/presentationml/2006/main">
  <p:tag name="DVSHAPEID" val="dZyBZkxJBNCN0cZvZL09Xw"/>
</p:tagLst>
</file>

<file path=ppt/tags/tag72.xml><?xml version="1.0" encoding="utf-8"?>
<p:tagLst xmlns:a="http://schemas.openxmlformats.org/drawingml/2006/main" xmlns:r="http://schemas.openxmlformats.org/officeDocument/2006/relationships" xmlns:p="http://schemas.openxmlformats.org/presentationml/2006/main">
  <p:tag name="DVSHAPEID" val="Xxl98tW482U5y9yxXQxUeK"/>
</p:tagLst>
</file>

<file path=ppt/tags/tag73.xml><?xml version="1.0" encoding="utf-8"?>
<p:tagLst xmlns:a="http://schemas.openxmlformats.org/drawingml/2006/main" xmlns:r="http://schemas.openxmlformats.org/officeDocument/2006/relationships" xmlns:p="http://schemas.openxmlformats.org/presentationml/2006/main">
  <p:tag name="DVSHAPEID" val="yt1cXzmRPhqG21gPc4NxFz"/>
</p:tagLst>
</file>

<file path=ppt/tags/tag74.xml><?xml version="1.0" encoding="utf-8"?>
<p:tagLst xmlns:a="http://schemas.openxmlformats.org/drawingml/2006/main" xmlns:r="http://schemas.openxmlformats.org/officeDocument/2006/relationships" xmlns:p="http://schemas.openxmlformats.org/presentationml/2006/main">
  <p:tag name="DVSHAPEID" val="TUDQWsNaB3icYR7VvmIgcD"/>
</p:tagLst>
</file>

<file path=ppt/tags/tag75.xml><?xml version="1.0" encoding="utf-8"?>
<p:tagLst xmlns:a="http://schemas.openxmlformats.org/drawingml/2006/main" xmlns:r="http://schemas.openxmlformats.org/officeDocument/2006/relationships" xmlns:p="http://schemas.openxmlformats.org/presentationml/2006/main">
  <p:tag name="DVSHAPEID" val="ER6xg7Dt6H5Yz7z7DT3FGn"/>
</p:tagLst>
</file>

<file path=ppt/tags/tag76.xml><?xml version="1.0" encoding="utf-8"?>
<p:tagLst xmlns:a="http://schemas.openxmlformats.org/drawingml/2006/main" xmlns:r="http://schemas.openxmlformats.org/officeDocument/2006/relationships" xmlns:p="http://schemas.openxmlformats.org/presentationml/2006/main">
  <p:tag name="DVSHAPEID" val="oP2pIhzqOomffMJobGx7WB"/>
</p:tagLst>
</file>

<file path=ppt/tags/tag77.xml><?xml version="1.0" encoding="utf-8"?>
<p:tagLst xmlns:a="http://schemas.openxmlformats.org/drawingml/2006/main" xmlns:r="http://schemas.openxmlformats.org/officeDocument/2006/relationships" xmlns:p="http://schemas.openxmlformats.org/presentationml/2006/main">
  <p:tag name="DVSHAPEID" val="7Zh0mnJPcxXhtguRpmTGSG"/>
</p:tagLst>
</file>

<file path=ppt/tags/tag78.xml><?xml version="1.0" encoding="utf-8"?>
<p:tagLst xmlns:a="http://schemas.openxmlformats.org/drawingml/2006/main" xmlns:r="http://schemas.openxmlformats.org/officeDocument/2006/relationships" xmlns:p="http://schemas.openxmlformats.org/presentationml/2006/main">
  <p:tag name="DVSHAPEID" val="BkSMneHn7yrNI37IUbHZbP"/>
</p:tagLst>
</file>

<file path=ppt/tags/tag79.xml><?xml version="1.0" encoding="utf-8"?>
<p:tagLst xmlns:a="http://schemas.openxmlformats.org/drawingml/2006/main" xmlns:r="http://schemas.openxmlformats.org/officeDocument/2006/relationships" xmlns:p="http://schemas.openxmlformats.org/presentationml/2006/main">
  <p:tag name="DVSHAPEID" val="iYisUkgadgIqnX8zZu7Ppp"/>
</p:tagLst>
</file>

<file path=ppt/tags/tag8.xml><?xml version="1.0" encoding="utf-8"?>
<p:tagLst xmlns:a="http://schemas.openxmlformats.org/drawingml/2006/main" xmlns:r="http://schemas.openxmlformats.org/officeDocument/2006/relationships" xmlns:p="http://schemas.openxmlformats.org/presentationml/2006/main">
  <p:tag name="DVSHAPEID" val="yt1cXzmRPhqG21gPc4NxFz"/>
</p:tagLst>
</file>

<file path=ppt/tags/tag80.xml><?xml version="1.0" encoding="utf-8"?>
<p:tagLst xmlns:a="http://schemas.openxmlformats.org/drawingml/2006/main" xmlns:r="http://schemas.openxmlformats.org/officeDocument/2006/relationships" xmlns:p="http://schemas.openxmlformats.org/presentationml/2006/main">
  <p:tag name="DVSHAPEID" val="PFyrKHrIYTvM1UtVkn7Xkb"/>
</p:tagLst>
</file>

<file path=ppt/tags/tag81.xml><?xml version="1.0" encoding="utf-8"?>
<p:tagLst xmlns:a="http://schemas.openxmlformats.org/drawingml/2006/main" xmlns:r="http://schemas.openxmlformats.org/officeDocument/2006/relationships" xmlns:p="http://schemas.openxmlformats.org/presentationml/2006/main">
  <p:tag name="DVSHAPEID" val="5iF9AlbcRmpT8DUszyJvhO"/>
</p:tagLst>
</file>

<file path=ppt/tags/tag82.xml><?xml version="1.0" encoding="utf-8"?>
<p:tagLst xmlns:a="http://schemas.openxmlformats.org/drawingml/2006/main" xmlns:r="http://schemas.openxmlformats.org/officeDocument/2006/relationships" xmlns:p="http://schemas.openxmlformats.org/presentationml/2006/main">
  <p:tag name="DVSHAPEID" val="VBWe54aJHs4EAfMB75wL18"/>
</p:tagLst>
</file>

<file path=ppt/tags/tag83.xml><?xml version="1.0" encoding="utf-8"?>
<p:tagLst xmlns:a="http://schemas.openxmlformats.org/drawingml/2006/main" xmlns:r="http://schemas.openxmlformats.org/officeDocument/2006/relationships" xmlns:p="http://schemas.openxmlformats.org/presentationml/2006/main">
  <p:tag name="DVSHAPEID" val="m8LQ0RNyeOUgm4dmg727FX"/>
</p:tagLst>
</file>

<file path=ppt/tags/tag84.xml><?xml version="1.0" encoding="utf-8"?>
<p:tagLst xmlns:a="http://schemas.openxmlformats.org/drawingml/2006/main" xmlns:r="http://schemas.openxmlformats.org/officeDocument/2006/relationships" xmlns:p="http://schemas.openxmlformats.org/presentationml/2006/main">
  <p:tag name="DVSHAPEID" val="Ot2EGYrDYvMNeOse3jW8eg"/>
</p:tagLst>
</file>

<file path=ppt/tags/tag85.xml><?xml version="1.0" encoding="utf-8"?>
<p:tagLst xmlns:a="http://schemas.openxmlformats.org/drawingml/2006/main" xmlns:r="http://schemas.openxmlformats.org/officeDocument/2006/relationships" xmlns:p="http://schemas.openxmlformats.org/presentationml/2006/main">
  <p:tag name="DVSHAPEID" val="KjTHnLPpJTtpjhOmaO7APo"/>
</p:tagLst>
</file>

<file path=ppt/tags/tag86.xml><?xml version="1.0" encoding="utf-8"?>
<p:tagLst xmlns:a="http://schemas.openxmlformats.org/drawingml/2006/main" xmlns:r="http://schemas.openxmlformats.org/officeDocument/2006/relationships" xmlns:p="http://schemas.openxmlformats.org/presentationml/2006/main">
  <p:tag name="DVSHAPEID" val="uzPoT13JbwJyJILYBGNzMS"/>
</p:tagLst>
</file>

<file path=ppt/tags/tag87.xml><?xml version="1.0" encoding="utf-8"?>
<p:tagLst xmlns:a="http://schemas.openxmlformats.org/drawingml/2006/main" xmlns:r="http://schemas.openxmlformats.org/officeDocument/2006/relationships" xmlns:p="http://schemas.openxmlformats.org/presentationml/2006/main">
  <p:tag name="DVSHAPEID" val="jPuaqH871DqlPjSYRNl0IW"/>
</p:tagLst>
</file>

<file path=ppt/tags/tag88.xml><?xml version="1.0" encoding="utf-8"?>
<p:tagLst xmlns:a="http://schemas.openxmlformats.org/drawingml/2006/main" xmlns:r="http://schemas.openxmlformats.org/officeDocument/2006/relationships" xmlns:p="http://schemas.openxmlformats.org/presentationml/2006/main">
  <p:tag name="DVSHAPEID" val="FLy5AbdqNgCBf0UJBmA3u6"/>
</p:tagLst>
</file>

<file path=ppt/tags/tag89.xml><?xml version="1.0" encoding="utf-8"?>
<p:tagLst xmlns:a="http://schemas.openxmlformats.org/drawingml/2006/main" xmlns:r="http://schemas.openxmlformats.org/officeDocument/2006/relationships" xmlns:p="http://schemas.openxmlformats.org/presentationml/2006/main">
  <p:tag name="DVSHAPEID" val="8nSs6CO0dMam9JBk6XUBQ9"/>
</p:tagLst>
</file>

<file path=ppt/tags/tag9.xml><?xml version="1.0" encoding="utf-8"?>
<p:tagLst xmlns:a="http://schemas.openxmlformats.org/drawingml/2006/main" xmlns:r="http://schemas.openxmlformats.org/officeDocument/2006/relationships" xmlns:p="http://schemas.openxmlformats.org/presentationml/2006/main">
  <p:tag name="DVSHAPEID" val="TUDQWsNaB3icYR7VvmIgcD"/>
</p:tagLst>
</file>

<file path=ppt/tags/tag90.xml><?xml version="1.0" encoding="utf-8"?>
<p:tagLst xmlns:a="http://schemas.openxmlformats.org/drawingml/2006/main" xmlns:r="http://schemas.openxmlformats.org/officeDocument/2006/relationships" xmlns:p="http://schemas.openxmlformats.org/presentationml/2006/main">
  <p:tag name="DVSHAPEID" val="Je3R47cZpEszDac84BBM3Q"/>
</p:tagLst>
</file>

<file path=ppt/tags/tag91.xml><?xml version="1.0" encoding="utf-8"?>
<p:tagLst xmlns:a="http://schemas.openxmlformats.org/drawingml/2006/main" xmlns:r="http://schemas.openxmlformats.org/officeDocument/2006/relationships" xmlns:p="http://schemas.openxmlformats.org/presentationml/2006/main">
  <p:tag name="DVSHAPEID" val="rTRa7ggC9TgYEEpfxHOdmv"/>
</p:tagLst>
</file>

<file path=ppt/tags/tag92.xml><?xml version="1.0" encoding="utf-8"?>
<p:tagLst xmlns:a="http://schemas.openxmlformats.org/drawingml/2006/main" xmlns:r="http://schemas.openxmlformats.org/officeDocument/2006/relationships" xmlns:p="http://schemas.openxmlformats.org/presentationml/2006/main">
  <p:tag name="DVSHAPEID" val="Uz6r8XTiZ36SNaZT0VJNvz"/>
</p:tagLst>
</file>

<file path=ppt/tags/tag93.xml><?xml version="1.0" encoding="utf-8"?>
<p:tagLst xmlns:a="http://schemas.openxmlformats.org/drawingml/2006/main" xmlns:r="http://schemas.openxmlformats.org/officeDocument/2006/relationships" xmlns:p="http://schemas.openxmlformats.org/presentationml/2006/main">
  <p:tag name="DVSHAPEID" val="jFvyJO4UYPuVYh4G8iJQUc"/>
</p:tagLst>
</file>

<file path=ppt/tags/tag94.xml><?xml version="1.0" encoding="utf-8"?>
<p:tagLst xmlns:a="http://schemas.openxmlformats.org/drawingml/2006/main" xmlns:r="http://schemas.openxmlformats.org/officeDocument/2006/relationships" xmlns:p="http://schemas.openxmlformats.org/presentationml/2006/main">
  <p:tag name="DVSHAPEID" val="FaDbSJvOQYWtWxGbyfln2P"/>
</p:tagLst>
</file>

<file path=ppt/tags/tag95.xml><?xml version="1.0" encoding="utf-8"?>
<p:tagLst xmlns:a="http://schemas.openxmlformats.org/drawingml/2006/main" xmlns:r="http://schemas.openxmlformats.org/officeDocument/2006/relationships" xmlns:p="http://schemas.openxmlformats.org/presentationml/2006/main">
  <p:tag name="DVSHAPEID" val="XdmHq0BQ1hpzXQZzFl9NZa"/>
</p:tagLst>
</file>

<file path=ppt/tags/tag96.xml><?xml version="1.0" encoding="utf-8"?>
<p:tagLst xmlns:a="http://schemas.openxmlformats.org/drawingml/2006/main" xmlns:r="http://schemas.openxmlformats.org/officeDocument/2006/relationships" xmlns:p="http://schemas.openxmlformats.org/presentationml/2006/main">
  <p:tag name="DVSHAPEID" val="DT3wRDPQI7iQcqObivc0XF"/>
</p:tagLst>
</file>

<file path=ppt/tags/tag97.xml><?xml version="1.0" encoding="utf-8"?>
<p:tagLst xmlns:a="http://schemas.openxmlformats.org/drawingml/2006/main" xmlns:r="http://schemas.openxmlformats.org/officeDocument/2006/relationships" xmlns:p="http://schemas.openxmlformats.org/presentationml/2006/main">
  <p:tag name="DVSHAPEID" val="4mzPbYz0efPNzsEU8Y1bzh"/>
</p:tagLst>
</file>

<file path=ppt/tags/tag98.xml><?xml version="1.0" encoding="utf-8"?>
<p:tagLst xmlns:a="http://schemas.openxmlformats.org/drawingml/2006/main" xmlns:r="http://schemas.openxmlformats.org/officeDocument/2006/relationships" xmlns:p="http://schemas.openxmlformats.org/presentationml/2006/main">
  <p:tag name="DVSHAPEID" val="h7EzKt2EAZdYPGW2rQgHT3"/>
</p:tagLst>
</file>

<file path=ppt/tags/tag99.xml><?xml version="1.0" encoding="utf-8"?>
<p:tagLst xmlns:a="http://schemas.openxmlformats.org/drawingml/2006/main" xmlns:r="http://schemas.openxmlformats.org/officeDocument/2006/relationships" xmlns:p="http://schemas.openxmlformats.org/presentationml/2006/main">
  <p:tag name="DVSHAPEID" val="1oQmxoneZL6N5saCe5YAEQ"/>
</p:tagLst>
</file>

<file path=ppt/theme/theme1.xml><?xml version="1.0" encoding="utf-8"?>
<a:theme xmlns:a="http://schemas.openxmlformats.org/drawingml/2006/main" name="template">
  <a:themeElements>
    <a:clrScheme name="DBrumley201205 1">
      <a:dk1>
        <a:srgbClr val="000000"/>
      </a:dk1>
      <a:lt1>
        <a:srgbClr val="FFFFFF"/>
      </a:lt1>
      <a:dk2>
        <a:srgbClr val="990000"/>
      </a:dk2>
      <a:lt2>
        <a:srgbClr val="E3E1E1"/>
      </a:lt2>
      <a:accent1>
        <a:srgbClr val="990000"/>
      </a:accent1>
      <a:accent2>
        <a:srgbClr val="E47932"/>
      </a:accent2>
      <a:accent3>
        <a:srgbClr val="00709E"/>
      </a:accent3>
      <a:accent4>
        <a:srgbClr val="595A5A"/>
      </a:accent4>
      <a:accent5>
        <a:srgbClr val="009446"/>
      </a:accent5>
      <a:accent6>
        <a:srgbClr val="936241"/>
      </a:accent6>
      <a:hlink>
        <a:srgbClr val="0000FF"/>
      </a:hlink>
      <a:folHlink>
        <a:srgbClr val="800080"/>
      </a:folHlink>
    </a:clrScheme>
    <a:fontScheme name="Office 2">
      <a:majorFont>
        <a:latin typeface="Calibri"/>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miter lim="800000"/>
        </a:ln>
      </a:spPr>
      <a:bodyPr rot="0" spcFirstLastPara="0" vertOverflow="overflow" horzOverflow="overflow" vert="horz" wrap="square" lIns="0" tIns="0" rIns="0" bIns="0" numCol="1" spcCol="0" rtlCol="0" fromWordArt="0" anchor="ctr" anchorCtr="1" forceAA="0" compatLnSpc="1">
        <a:prstTxWarp prst="textNoShape">
          <a:avLst/>
        </a:prstTxWarp>
        <a:noAutofit/>
      </a:bodyPr>
      <a:lstStyle>
        <a:defPPr algn="ctr">
          <a:defRPr sz="2400" dirty="0" smtClean="0">
            <a:solidFill>
              <a:srgbClr val="000000"/>
            </a:solidFill>
          </a:defRPr>
        </a:defPPr>
      </a:lstStyle>
      <a:style>
        <a:lnRef idx="2">
          <a:schemeClr val="accent4"/>
        </a:lnRef>
        <a:fillRef idx="1">
          <a:schemeClr val="lt1"/>
        </a:fillRef>
        <a:effectRef idx="0">
          <a:schemeClr val="accent4"/>
        </a:effectRef>
        <a:fontRef idx="minor">
          <a:schemeClr val="dk1"/>
        </a:fontRef>
      </a:style>
    </a:spDef>
    <a:lnDef>
      <a:spPr>
        <a:ln w="28575" cap="rnd" cmpd="sng">
          <a:solidFill>
            <a:schemeClr val="tx1"/>
          </a:solidFill>
          <a:miter lim="800000"/>
          <a:headEnd type="none"/>
          <a:tailEnd type="none"/>
        </a:ln>
        <a:effectLst/>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t" anchorCtr="0">
        <a:normAutofit fontScale="92500" lnSpcReduction="10000"/>
      </a:bodyPr>
      <a:lstStyle>
        <a:defPPr marL="0">
          <a:buFont typeface="Arial"/>
          <a:buNone/>
          <a:defRPr sz="28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onstantia-Franklin Gothic Book">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template">
  <a:themeElements>
    <a:clrScheme name="DBrumley201205 1">
      <a:dk1>
        <a:srgbClr val="000000"/>
      </a:dk1>
      <a:lt1>
        <a:srgbClr val="FFFFFF"/>
      </a:lt1>
      <a:dk2>
        <a:srgbClr val="990000"/>
      </a:dk2>
      <a:lt2>
        <a:srgbClr val="E3E1E1"/>
      </a:lt2>
      <a:accent1>
        <a:srgbClr val="990000"/>
      </a:accent1>
      <a:accent2>
        <a:srgbClr val="E47932"/>
      </a:accent2>
      <a:accent3>
        <a:srgbClr val="00709E"/>
      </a:accent3>
      <a:accent4>
        <a:srgbClr val="595A5A"/>
      </a:accent4>
      <a:accent5>
        <a:srgbClr val="009446"/>
      </a:accent5>
      <a:accent6>
        <a:srgbClr val="936241"/>
      </a:accent6>
      <a:hlink>
        <a:srgbClr val="0000FF"/>
      </a:hlink>
      <a:folHlink>
        <a:srgbClr val="800080"/>
      </a:folHlink>
    </a:clrScheme>
    <a:fontScheme name="Office 2">
      <a:majorFont>
        <a:latin typeface="Calibri"/>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28575" cap="rnd" cmpd="sng">
          <a:noFill/>
          <a:prstDash val="solid"/>
          <a:miter lim="800000"/>
        </a:ln>
        <a:effectLst/>
      </a:spPr>
      <a:bodyPr wrap="square" lIns="0" tIns="0" rIns="0" bIns="0" rtlCol="0" anchor="ctr" anchorCtr="1">
        <a:noAutofit/>
      </a:bodyPr>
      <a:lstStyle>
        <a:defPPr algn="ctr">
          <a:defRPr sz="24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28575" cap="rnd" cmpd="sng">
          <a:solidFill>
            <a:schemeClr val="tx1"/>
          </a:solidFill>
          <a:miter lim="800000"/>
          <a:headEnd type="none"/>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nchor="t" anchorCtr="0">
        <a:spAutoFit/>
      </a:bodyPr>
      <a:lstStyle>
        <a:defPPr>
          <a:defRPr sz="3200" dirty="0" smtClean="0"/>
        </a:defPPr>
      </a:lstStyle>
    </a:txDef>
  </a:objectDefaults>
  <a:extraClrSchemeLst/>
</a:theme>
</file>

<file path=ppt/theme/theme4.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24844</TotalTime>
  <Words>5401</Words>
  <Application>Microsoft Office PowerPoint</Application>
  <PresentationFormat>全屏显示(4:3)</PresentationFormat>
  <Paragraphs>975</Paragraphs>
  <Slides>79</Slides>
  <Notes>74</Notes>
  <HiddenSlides>0</HiddenSlides>
  <MMClips>0</MMClips>
  <ScaleCrop>false</ScaleCrop>
  <HeadingPairs>
    <vt:vector size="6" baseType="variant">
      <vt:variant>
        <vt:lpstr>已用的字体</vt:lpstr>
      </vt:variant>
      <vt:variant>
        <vt:i4>16</vt:i4>
      </vt:variant>
      <vt:variant>
        <vt:lpstr>主题</vt:lpstr>
      </vt:variant>
      <vt:variant>
        <vt:i4>4</vt:i4>
      </vt:variant>
      <vt:variant>
        <vt:lpstr>幻灯片标题</vt:lpstr>
      </vt:variant>
      <vt:variant>
        <vt:i4>79</vt:i4>
      </vt:variant>
    </vt:vector>
  </HeadingPairs>
  <TitlesOfParts>
    <vt:vector size="99" baseType="lpstr">
      <vt:lpstr>-apple-system</vt:lpstr>
      <vt:lpstr>Helvetica Neue</vt:lpstr>
      <vt:lpstr>inherit</vt:lpstr>
      <vt:lpstr>Microsoft Yahei</vt:lpstr>
      <vt:lpstr>Microsoft Yahei</vt:lpstr>
      <vt:lpstr>Arial</vt:lpstr>
      <vt:lpstr>Calibri</vt:lpstr>
      <vt:lpstr>Cambria</vt:lpstr>
      <vt:lpstr>Century</vt:lpstr>
      <vt:lpstr>Constantia</vt:lpstr>
      <vt:lpstr>Franklin Gothic Book</vt:lpstr>
      <vt:lpstr>Lato</vt:lpstr>
      <vt:lpstr>Tahoma</vt:lpstr>
      <vt:lpstr>Times New Roman</vt:lpstr>
      <vt:lpstr>Verdana</vt:lpstr>
      <vt:lpstr>Wingdings</vt:lpstr>
      <vt:lpstr>template</vt:lpstr>
      <vt:lpstr>Office Theme</vt:lpstr>
      <vt:lpstr>1_template</vt:lpstr>
      <vt:lpstr>默认设计模板</vt:lpstr>
      <vt:lpstr>Introduction to Cryptography </vt:lpstr>
      <vt:lpstr>Today: Overview</vt:lpstr>
      <vt:lpstr>What is Cryptography</vt:lpstr>
      <vt:lpstr>Goal: Protect Alice’s Communications with Bob</vt:lpstr>
      <vt:lpstr>Goal: Protect Alice’s Communications with Bob</vt:lpstr>
      <vt:lpstr>Terminologies</vt:lpstr>
      <vt:lpstr>Terminology</vt:lpstr>
      <vt:lpstr>Goals of the Attacker</vt:lpstr>
      <vt:lpstr>Goals of the Attacker</vt:lpstr>
      <vt:lpstr>Goals of the Attacker</vt:lpstr>
      <vt:lpstr>Symmetric Encryption</vt:lpstr>
      <vt:lpstr>Symmetric Encryption (cont.)</vt:lpstr>
      <vt:lpstr>Symmetric Encryption (cont.)</vt:lpstr>
      <vt:lpstr>Symmetric Encryption (cont.)</vt:lpstr>
      <vt:lpstr>PowerPoint 演示文稿</vt:lpstr>
      <vt:lpstr>PowerPoint 演示文稿</vt:lpstr>
      <vt:lpstr>Symmetric Encryption (cont.)</vt:lpstr>
      <vt:lpstr>Symmetric Encryption (cont.)</vt:lpstr>
      <vt:lpstr>Symmetric Encryption (cont.)</vt:lpstr>
      <vt:lpstr>Asymmetric Encryption</vt:lpstr>
      <vt:lpstr>Asymmetric Encryption</vt:lpstr>
      <vt:lpstr>Asymmetric Encryption Characteristics</vt:lpstr>
      <vt:lpstr>Pictorial Scenario of Asymmetric Encryption </vt:lpstr>
      <vt:lpstr>Asymmetric Cryptography</vt:lpstr>
      <vt:lpstr>Open vs Closed Design</vt:lpstr>
      <vt:lpstr>Kerckhoffs’ Principle</vt:lpstr>
      <vt:lpstr>Open vs Closed Design</vt:lpstr>
      <vt:lpstr>PowerPoint 演示文稿</vt:lpstr>
      <vt:lpstr>Symmetric Cryptography</vt:lpstr>
      <vt:lpstr>Caesar Cipher (or Shift Cipher)</vt:lpstr>
      <vt:lpstr>Caesar Cipher (or Shift Cipher)</vt:lpstr>
      <vt:lpstr>Caesar Cipher: c = ( m + 5 ) mod 26</vt:lpstr>
      <vt:lpstr>How would you attack messages encrypted with a Caesar cipher?</vt:lpstr>
      <vt:lpstr>Monoalphabetic Substitution</vt:lpstr>
      <vt:lpstr>Monoalphabetic Substitution</vt:lpstr>
      <vt:lpstr>Attacking Caesar Cipher </vt:lpstr>
      <vt:lpstr>PowerPoint 演示文稿</vt:lpstr>
      <vt:lpstr>How would you attack messages encrypted with a substitution cipher?</vt:lpstr>
      <vt:lpstr>Attacking Substitution Ciphers</vt:lpstr>
      <vt:lpstr>Example 1: Attacking Substitution Ciphers</vt:lpstr>
      <vt:lpstr>Example 2: Attacking Substitution Cipher </vt:lpstr>
      <vt:lpstr>Example 2: Attacking Substitution Cipher </vt:lpstr>
      <vt:lpstr>Example 2: Attacking Substitution Cipher </vt:lpstr>
      <vt:lpstr>PowerPoint 演示文稿</vt:lpstr>
      <vt:lpstr>PowerPoint 演示文稿</vt:lpstr>
      <vt:lpstr>Today: Overview</vt:lpstr>
      <vt:lpstr>Polyalphabetic Substitution – Vigenere Cipher</vt:lpstr>
      <vt:lpstr>How would you attack messages encrypted with a Vigenere cipher?</vt:lpstr>
      <vt:lpstr>Problem of Vigenere Cipher</vt:lpstr>
      <vt:lpstr>Today: Overview</vt:lpstr>
      <vt:lpstr>One-Time Pad</vt:lpstr>
      <vt:lpstr>The One Time Pad</vt:lpstr>
      <vt:lpstr>The One Time Pad</vt:lpstr>
      <vt:lpstr>Example: The One Time Pad</vt:lpstr>
      <vt:lpstr>Example: Encryption with The One Time Pad</vt:lpstr>
      <vt:lpstr>Example: Decryption with The One Time Pad</vt:lpstr>
      <vt:lpstr>PowerPoint 演示文稿</vt:lpstr>
      <vt:lpstr>PowerPoint 演示文稿</vt:lpstr>
      <vt:lpstr>Perfect Secrecy [Shannon1945] (Information Theoretic Secrecy)</vt:lpstr>
      <vt:lpstr>Perfect Secrecy [Shannon1945] (Information Theoretic Secrecy)</vt:lpstr>
      <vt:lpstr>Perfect Secrecy [Shannon1945] (Information Theoretic Secrecy)</vt:lpstr>
      <vt:lpstr>PowerPoint 演示文稿</vt:lpstr>
      <vt:lpstr>PowerPoint 演示文稿</vt:lpstr>
      <vt:lpstr>Weaknesses of the One-Time Pad</vt:lpstr>
      <vt:lpstr>Weaknesses of the One-Time Pad</vt:lpstr>
      <vt:lpstr>Why a "One-Time" Pad? Issues with re-use</vt:lpstr>
      <vt:lpstr>PowerPoint 演示文稿</vt:lpstr>
      <vt:lpstr>PowerPoint 演示文稿</vt:lpstr>
      <vt:lpstr>PowerPoint 演示文稿</vt:lpstr>
      <vt:lpstr>PowerPoint 演示文稿</vt:lpstr>
      <vt:lpstr>How Good is One-Time Pad?</vt:lpstr>
      <vt:lpstr>Questions</vt:lpstr>
      <vt:lpstr>How about with AND, OR?</vt:lpstr>
      <vt:lpstr>How about with AND, OR?</vt:lpstr>
      <vt:lpstr>How about with AND?</vt:lpstr>
      <vt:lpstr>How about with OR?</vt:lpstr>
      <vt:lpstr>How about with OR?</vt:lpstr>
      <vt:lpstr>Question</vt:lpstr>
      <vt:lpstr>The “Bad News” Theorem</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Cryptography</dc:title>
  <dc:subject/>
  <dc:creator>zhe4</dc:creator>
  <cp:keywords/>
  <dc:description/>
  <cp:lastModifiedBy>Shouying Xu</cp:lastModifiedBy>
  <cp:revision>5128</cp:revision>
  <dcterms:created xsi:type="dcterms:W3CDTF">2011-11-02T18:57:24Z</dcterms:created>
  <dcterms:modified xsi:type="dcterms:W3CDTF">2023-03-08T02:10:53Z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ogle.Documents.Tracking">
    <vt:lpwstr>false</vt:lpwstr>
  </property>
  <property fmtid="{D5CDD505-2E9C-101B-9397-08002B2CF9AE}" pid="3" name="Google.Documents.DocumentId">
    <vt:lpwstr>11L1CS3lWunNfTuci5gPLtht4ZjOn7gyfIKyZn-f7p20</vt:lpwstr>
  </property>
  <property fmtid="{D5CDD505-2E9C-101B-9397-08002B2CF9AE}" pid="4" name="Google.Documents.RevisionId">
    <vt:lpwstr>13701622749194124332</vt:lpwstr>
  </property>
  <property fmtid="{D5CDD505-2E9C-101B-9397-08002B2CF9AE}" pid="5" name="Google.Documents.PreviousRevisionId">
    <vt:lpwstr>17594234182614114890</vt:lpwstr>
  </property>
  <property fmtid="{D5CDD505-2E9C-101B-9397-08002B2CF9AE}" pid="6" name="Google.Documents.PluginVersion">
    <vt:lpwstr>2.0.2424.7283</vt:lpwstr>
  </property>
  <property fmtid="{D5CDD505-2E9C-101B-9397-08002B2CF9AE}" pid="7" name="Google.Documents.MergeIncapabilityFlags">
    <vt:i4>0</vt:i4>
  </property>
</Properties>
</file>