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1" r:id="rId2"/>
    <p:sldMasterId id="2147483713" r:id="rId3"/>
    <p:sldMasterId id="2147483726" r:id="rId4"/>
  </p:sldMasterIdLst>
  <p:notesMasterIdLst>
    <p:notesMasterId r:id="rId84"/>
  </p:notesMasterIdLst>
  <p:handoutMasterIdLst>
    <p:handoutMasterId r:id="rId85"/>
  </p:handoutMasterIdLst>
  <p:sldIdLst>
    <p:sldId id="836" r:id="rId5"/>
    <p:sldId id="1124" r:id="rId6"/>
    <p:sldId id="1122" r:id="rId7"/>
    <p:sldId id="1125" r:id="rId8"/>
    <p:sldId id="1004" r:id="rId9"/>
    <p:sldId id="1034" r:id="rId10"/>
    <p:sldId id="1035" r:id="rId11"/>
    <p:sldId id="1036" r:id="rId12"/>
    <p:sldId id="1037" r:id="rId13"/>
    <p:sldId id="1038" r:id="rId14"/>
    <p:sldId id="1126" r:id="rId15"/>
    <p:sldId id="1003" r:id="rId16"/>
    <p:sldId id="1006" r:id="rId17"/>
    <p:sldId id="1005" r:id="rId18"/>
    <p:sldId id="1127" r:id="rId19"/>
    <p:sldId id="1128" r:id="rId20"/>
    <p:sldId id="1166" r:id="rId21"/>
    <p:sldId id="1129" r:id="rId22"/>
    <p:sldId id="1131" r:id="rId23"/>
    <p:sldId id="1130" r:id="rId24"/>
    <p:sldId id="1133" r:id="rId25"/>
    <p:sldId id="1169" r:id="rId26"/>
    <p:sldId id="941" r:id="rId27"/>
    <p:sldId id="942" r:id="rId28"/>
    <p:sldId id="948" r:id="rId29"/>
    <p:sldId id="950" r:id="rId30"/>
    <p:sldId id="951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1010" r:id="rId39"/>
    <p:sldId id="1148" r:id="rId40"/>
    <p:sldId id="1150" r:id="rId41"/>
    <p:sldId id="1009" r:id="rId42"/>
    <p:sldId id="1167" r:id="rId43"/>
    <p:sldId id="1134" r:id="rId44"/>
    <p:sldId id="946" r:id="rId45"/>
    <p:sldId id="1137" r:id="rId46"/>
    <p:sldId id="973" r:id="rId47"/>
    <p:sldId id="1168" r:id="rId48"/>
    <p:sldId id="1171" r:id="rId49"/>
    <p:sldId id="1172" r:id="rId50"/>
    <p:sldId id="1173" r:id="rId51"/>
    <p:sldId id="1174" r:id="rId52"/>
    <p:sldId id="1175" r:id="rId53"/>
    <p:sldId id="604" r:id="rId54"/>
    <p:sldId id="1165" r:id="rId55"/>
    <p:sldId id="1151" r:id="rId56"/>
    <p:sldId id="1152" r:id="rId57"/>
    <p:sldId id="1153" r:id="rId58"/>
    <p:sldId id="1154" r:id="rId59"/>
    <p:sldId id="1155" r:id="rId60"/>
    <p:sldId id="1156" r:id="rId61"/>
    <p:sldId id="1157" r:id="rId62"/>
    <p:sldId id="1158" r:id="rId63"/>
    <p:sldId id="1159" r:id="rId64"/>
    <p:sldId id="1160" r:id="rId65"/>
    <p:sldId id="1161" r:id="rId66"/>
    <p:sldId id="1162" r:id="rId67"/>
    <p:sldId id="1163" r:id="rId68"/>
    <p:sldId id="1164" r:id="rId69"/>
    <p:sldId id="990" r:id="rId70"/>
    <p:sldId id="991" r:id="rId71"/>
    <p:sldId id="993" r:id="rId72"/>
    <p:sldId id="1019" r:id="rId73"/>
    <p:sldId id="1176" r:id="rId74"/>
    <p:sldId id="1177" r:id="rId75"/>
    <p:sldId id="1178" r:id="rId76"/>
    <p:sldId id="605" r:id="rId77"/>
    <p:sldId id="615" r:id="rId78"/>
    <p:sldId id="607" r:id="rId79"/>
    <p:sldId id="606" r:id="rId80"/>
    <p:sldId id="609" r:id="rId81"/>
    <p:sldId id="610" r:id="rId82"/>
    <p:sldId id="58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990000"/>
    <a:srgbClr val="FC5C8B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8596" autoAdjust="0"/>
  </p:normalViewPr>
  <p:slideViewPr>
    <p:cSldViewPr snapToObjects="1">
      <p:cViewPr varScale="1">
        <p:scale>
          <a:sx n="104" d="100"/>
          <a:sy n="104" d="100"/>
        </p:scale>
        <p:origin x="2407" y="69"/>
      </p:cViewPr>
      <p:guideLst>
        <p:guide orient="horz" pos="2880"/>
        <p:guide orient="horz" pos="1392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704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3576-5399-4D12-828D-E51C5437116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1. Some guarantee needs to be offered of the authenticity of a public key. </a:t>
            </a:r>
          </a:p>
          <a:p>
            <a:endParaRPr lang="en-US" altLang="en-US" dirty="0"/>
          </a:p>
        </p:txBody>
      </p:sp>
      <p:sp>
        <p:nvSpPr>
          <p:cNvPr id="43013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EC48F-5308-4E9A-B43C-FF6C780A4AD9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9A246-C3CA-4CFC-8211-234C6348764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4037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BED97-F81D-4F6C-BE7D-17CF6D2878FB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2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3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BB26A-40F0-49CC-BF31-A7C9E6FC5F91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6085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6E0A7-D72F-4EFB-8F6F-FB005CD4D774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05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2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4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581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916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16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3576-5399-4D12-828D-E51C5437116D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3013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EEC48F-5308-4E9A-B43C-FF6C780A4AD9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04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4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41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RSA public key encryption algorithm was the first practical implementation of public key encryption discovered.</a:t>
            </a:r>
          </a:p>
          <a:p>
            <a:pPr marL="228600" indent="-228600">
              <a:buAutoNum type="arabicPeriod"/>
            </a:pPr>
            <a:r>
              <a:rPr lang="en-US" dirty="0"/>
              <a:t>It remains the most used public key encryption algorithm today.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451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643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577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418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531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097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863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41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9A246-C3CA-4CFC-8211-234C6348764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4037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BED97-F81D-4F6C-BE7D-17CF6D2878FB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26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814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71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1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78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000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102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257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231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31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08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9A246-C3CA-4CFC-8211-234C63487646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1. The briefcase has to be sent back and forward three times, which seems pretty inefficient. </a:t>
            </a:r>
          </a:p>
          <a:p>
            <a:endParaRPr lang="en-US" altLang="en-US" dirty="0"/>
          </a:p>
        </p:txBody>
      </p:sp>
      <p:sp>
        <p:nvSpPr>
          <p:cNvPr id="44037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BED97-F81D-4F6C-BE7D-17CF6D2878FB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93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837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92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00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902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6820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845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BFD1D2-7ED4-4DCF-81B5-B2DC4B3EA10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50C7C-3866-43F1-9FB9-5E8BCBF97242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533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2436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755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333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8AA46D-1070-4F75-85DF-22C2202E6603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5061" name="Date Placeholder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66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D5360-CA07-4530-9C12-DACEF2A792AC}" type="datetime1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66788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4/12/2024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891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365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3738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537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2458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00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197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448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9356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3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81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Suppose we have n users. Then if all n users want to be able to securely communicate with all of the other users, each user will need to store n-1 keys so there will be a total of n*(n-1) keys stored!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45A8A3-9FBB-431D-AAA8-BEEA360F57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232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606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3715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672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645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658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5009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4643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Web pages, calling apps, and messaging apps all use encryption tools with perfect forward secrecy that switch their keys as often as each call or message in a conversation, or every reload of an encrypted web page. This way, the loss or theft of one decryption key does not compromise any additional sensitive information—including additional keys.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948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78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55BC7-DA9E-D345-B79E-35FF663F00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0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One alternative, is for a Trusted Third Party to hold each person's private key. Then each user needs to keep only their own key until they want to communicate with another user.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45A8A3-9FBB-431D-AAA8-BEEA360F57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7233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349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801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3363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15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762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276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876B367-B6F1-4DBA-BB01-4D7E1E5CC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767F6DB3-5C89-4601-BFB8-9F712EDD7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E5A1D7F-783F-4312-B9C6-845B7E043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031A77-00E8-4041-B279-BEE2C9B5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20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This is secure against eavesdropping but there are other attacks against this. One is the replay attack. For example, suppose Alice buys a book from merchant Bob and an eavesdropper records the session. The eavesdropper can, then, replay the exchange to Bob and, then, Alice will get another copy of the book - probably not a happy event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45A8A3-9FBB-431D-AAA8-BEEA360F57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57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45A8A3-9FBB-431D-AAA8-BEEA360F57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B8F4456-AA0C-594F-A429-1B0C721E192E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D4873D-B183-6F4D-9656-C3AAF27FF0BE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A9226F5-2A93-0B4B-86FE-506669B6C17F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3DE9846-279D-6142-AB82-952D162106A5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ED1A3-29E5-6E41-91F3-AF001B5D064C}" type="datetime1">
              <a:rPr lang="en-US" smtClean="0"/>
              <a:t>4/12/2024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4684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600200"/>
            <a:ext cx="38100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17963"/>
            <a:ext cx="38100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C367F91-D38A-4379-B79F-11997FA6D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21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0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0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5CC9181-00C9-FD49-BFA5-40772B9BAC1B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5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9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84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4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0E55B-CB3F-45B4-BAE8-C549AA5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83047-1726-4D4A-B59A-44DABEC6C43D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0CACB-B5B2-42BC-8811-3FD3BD7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96117-4B01-4263-A765-12D23599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75B11-8F7E-4A05-8AA4-45EBC6831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677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989AC-0C6D-433A-ADA6-20BD8F6D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0B8A-90D0-4677-846D-57F5905904B8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D1801-85D9-4A8F-B3AF-1468E9A3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13C3-D630-443C-B277-D3A1634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45C3-A0A1-4FF3-9702-D5DF48F1E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41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44879-6FC0-4B8D-BD15-EBCA13FF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A2C5-1406-4FCC-861B-8690E201A797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CFC9D-225E-4165-B127-8C71CBE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C373-B0A5-40EB-8762-5BA7B13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B66A-ADDC-4232-98D3-400B7EA32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06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BEC0E73-BCFE-453E-80A8-1197BEE8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6FA0-E73E-4E26-AB3F-A59F75E31CFE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F35A222-EE93-4DD7-A078-DD1633E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BECE2F-C0B9-4308-9866-497E4DC4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2938-3A9A-4CB0-88A0-0CDD398BF4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DEA62A5-2646-A44C-B0C5-8CDF638B5EA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35C44FC-ED62-471A-916B-E680E94A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E6DE-D2D0-4E57-A810-9D291B0ED693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F695ED-2C90-43FB-AAF5-5A896A3C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A29C164-5D93-4918-AD11-9000708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2085-D5BF-48D8-B767-702373815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1196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839771-1A97-4538-8AD1-0A0772D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251CB-F3A1-4FC2-BA44-A35F74EAA432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49B6978-68A7-41F8-903B-4D29A5C6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780D23D-D035-496E-945B-6735F53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BB87-320E-4BE3-86C3-495A38BF2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791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556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1D98942-B349-474E-93CF-EC34335D61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175" y="0"/>
            <a:ext cx="9147175" cy="6858000"/>
            <a:chOff x="-3945" y="0"/>
            <a:chExt cx="9147945" cy="6858000"/>
          </a:xfrm>
        </p:grpSpPr>
        <p:grpSp>
          <p:nvGrpSpPr>
            <p:cNvPr id="3" name="组合 7">
              <a:extLst>
                <a:ext uri="{FF2B5EF4-FFF2-40B4-BE49-F238E27FC236}">
                  <a16:creationId xmlns:a16="http://schemas.microsoft.com/office/drawing/2014/main" id="{0D606FCF-EBDB-4F3B-A7DF-43CE6ECF95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709A78-118A-416B-9A15-D9D1A1F1C844}"/>
                  </a:ext>
                </a:extLst>
              </p:cNvPr>
              <p:cNvSpPr/>
              <p:nvPr userDrawn="1"/>
            </p:nvSpPr>
            <p:spPr>
              <a:xfrm>
                <a:off x="0" y="1233580"/>
                <a:ext cx="9144000" cy="5624420"/>
              </a:xfrm>
              <a:prstGeom prst="rect">
                <a:avLst/>
              </a:prstGeom>
              <a:gradFill flip="none" rotWithShape="1">
                <a:gsLst>
                  <a:gs pos="91000">
                    <a:srgbClr val="7FCBFF">
                      <a:alpha val="20000"/>
                    </a:srgbClr>
                  </a:gs>
                  <a:gs pos="45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0ECACE-13C4-4BC9-A2F5-C9DB63A0D77B}"/>
                  </a:ext>
                </a:extLst>
              </p:cNvPr>
              <p:cNvSpPr/>
              <p:nvPr userDrawn="1"/>
            </p:nvSpPr>
            <p:spPr>
              <a:xfrm rot="10800000">
                <a:off x="0" y="0"/>
                <a:ext cx="9144000" cy="4581128"/>
              </a:xfrm>
              <a:prstGeom prst="rect">
                <a:avLst/>
              </a:prstGeom>
              <a:gradFill flip="none" rotWithShape="1">
                <a:gsLst>
                  <a:gs pos="85000">
                    <a:srgbClr val="7FCBFF">
                      <a:alpha val="20000"/>
                    </a:srgbClr>
                  </a:gs>
                  <a:gs pos="48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" name="组合 8">
              <a:extLst>
                <a:ext uri="{FF2B5EF4-FFF2-40B4-BE49-F238E27FC236}">
                  <a16:creationId xmlns:a16="http://schemas.microsoft.com/office/drawing/2014/main" id="{DFBDB5D5-7E77-4F42-8CE5-EEEE6ACAC0C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3945" y="334336"/>
              <a:ext cx="9147944" cy="6523664"/>
              <a:chOff x="-3945" y="334336"/>
              <a:chExt cx="9147944" cy="6523664"/>
            </a:xfrm>
          </p:grpSpPr>
          <p:pic>
            <p:nvPicPr>
              <p:cNvPr id="5" name="Picture 2" descr="C:\Documents and Settings\Administrator\桌面\未标题-1.jpg">
                <a:extLst>
                  <a:ext uri="{FF2B5EF4-FFF2-40B4-BE49-F238E27FC236}">
                    <a16:creationId xmlns:a16="http://schemas.microsoft.com/office/drawing/2014/main" id="{DE237408-604E-4BB1-90EA-08C94CE83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978"/>
              <a:stretch>
                <a:fillRect/>
              </a:stretch>
            </p:blipFill>
            <p:spPr bwMode="auto">
              <a:xfrm rot="10800000" flipH="1">
                <a:off x="-3945" y="6669360"/>
                <a:ext cx="9144000" cy="188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05D5C5-13C6-4BEE-B47A-AF232A369476}"/>
                  </a:ext>
                </a:extLst>
              </p:cNvPr>
              <p:cNvSpPr/>
              <p:nvPr/>
            </p:nvSpPr>
            <p:spPr>
              <a:xfrm>
                <a:off x="0" y="334336"/>
                <a:ext cx="9143999" cy="28800"/>
              </a:xfrm>
              <a:prstGeom prst="rect">
                <a:avLst/>
              </a:prstGeom>
              <a:gradFill flip="none" rotWithShape="1">
                <a:gsLst>
                  <a:gs pos="65000">
                    <a:srgbClr val="002060"/>
                  </a:gs>
                  <a:gs pos="20000">
                    <a:srgbClr val="002060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</p:grpSp>
      <p:grpSp>
        <p:nvGrpSpPr>
          <p:cNvPr id="9" name="组合 1">
            <a:extLst>
              <a:ext uri="{FF2B5EF4-FFF2-40B4-BE49-F238E27FC236}">
                <a16:creationId xmlns:a16="http://schemas.microsoft.com/office/drawing/2014/main" id="{9F0EDE9A-D1F5-4165-8A75-B5A59A909C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9050" y="0"/>
            <a:ext cx="9163050" cy="6884988"/>
            <a:chOff x="817" y="0"/>
            <a:chExt cx="9164455" cy="50542504"/>
          </a:xfrm>
        </p:grpSpPr>
        <p:sp>
          <p:nvSpPr>
            <p:cNvPr id="10" name="圆角矩形 14">
              <a:extLst>
                <a:ext uri="{FF2B5EF4-FFF2-40B4-BE49-F238E27FC236}">
                  <a16:creationId xmlns:a16="http://schemas.microsoft.com/office/drawing/2014/main" id="{0AB53585-56EA-4BF5-8FDB-13CC8F73DDB9}"/>
                </a:ext>
              </a:extLst>
            </p:cNvPr>
            <p:cNvSpPr/>
            <p:nvPr userDrawn="1"/>
          </p:nvSpPr>
          <p:spPr>
            <a:xfrm>
              <a:off x="18282" y="0"/>
              <a:ext cx="9145403" cy="3045136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100000">
                  <a:srgbClr val="00B0F0"/>
                </a:gs>
                <a:gs pos="40000">
                  <a:srgbClr val="174B8B"/>
                </a:gs>
                <a:gs pos="12000">
                  <a:srgbClr val="00206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A0F2FF-15DF-4A57-8A02-1E8820D6ECBE}"/>
                </a:ext>
              </a:extLst>
            </p:cNvPr>
            <p:cNvCxnSpPr/>
            <p:nvPr/>
          </p:nvCxnSpPr>
          <p:spPr>
            <a:xfrm>
              <a:off x="817" y="30579553"/>
              <a:ext cx="9159692" cy="0"/>
            </a:xfrm>
            <a:prstGeom prst="line">
              <a:avLst/>
            </a:prstGeom>
            <a:ln w="38100">
              <a:solidFill>
                <a:srgbClr val="00206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21">
              <a:extLst>
                <a:ext uri="{FF2B5EF4-FFF2-40B4-BE49-F238E27FC236}">
                  <a16:creationId xmlns:a16="http://schemas.microsoft.com/office/drawing/2014/main" id="{43117A94-1E10-4446-862E-EDB0FE206024}"/>
                </a:ext>
              </a:extLst>
            </p:cNvPr>
            <p:cNvSpPr/>
            <p:nvPr userDrawn="1"/>
          </p:nvSpPr>
          <p:spPr>
            <a:xfrm>
              <a:off x="21458" y="48957588"/>
              <a:ext cx="9143814" cy="158491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1132"/>
                </a:gs>
                <a:gs pos="100000">
                  <a:srgbClr val="00B0F0"/>
                </a:gs>
                <a:gs pos="30000">
                  <a:srgbClr val="00206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1E9DA8C4-4CBA-4A0D-87D5-5F641EC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3FB7-5614-4D0C-9F3C-D095E3E44CA1}" type="datetime1">
              <a:rPr lang="zh-CN" altLang="en-US"/>
              <a:pPr>
                <a:defRPr/>
              </a:pPr>
              <a:t>2024/4/12</a:t>
            </a:fld>
            <a:endParaRPr lang="zh-CN" altLang="en-US" dirty="0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727A9D79-831F-4B42-9CF8-CC1C667C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532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1B7826-E73D-4CD5-9612-A4386167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BA98A-C1B2-4089-905F-6FE2500E21A3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F43056-0547-4F6C-9516-CFB0C3C4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391761-E82C-4111-8758-217361DC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6270B-C33E-4B24-9062-56DC9B850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992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73369F-24F9-4E82-A6BD-41769383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485-7AB4-45CC-8F7F-4F9FC9CB6112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62DEAD-CC14-4243-B7CF-02027055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0BEDE1-4120-46AC-885B-9313E49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64740-F55F-4B27-9969-8704001AD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534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85A6A-BD8E-453B-94B1-9AB7ACA8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609AD-D9EF-45A9-B29D-A156A745FE54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EED76-3FD1-4B53-BDA6-71F4F46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EF62B-4BB1-45FF-9BB0-6ABFD157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0C6E5-4130-40B4-B0AB-A3A03AB5E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245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18ED4-8780-4B92-A3C5-E88892B6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E5C88-8D02-43E2-A6FF-40A8E839411C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1E62-971B-4378-A7CA-BF3F2B15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FAE5D-3F83-47F0-95CC-04928E18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DC030-C20C-4F81-83C4-B82A67ECF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367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0E55B-CB3F-45B4-BAE8-C549AA5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83047-1726-4D4A-B59A-44DABEC6C43D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0CACB-B5B2-42BC-8811-3FD3BD7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96117-4B01-4263-A765-12D23599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75B11-8F7E-4A05-8AA4-45EBC6831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806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989AC-0C6D-433A-ADA6-20BD8F6D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0B8A-90D0-4677-846D-57F5905904B8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D1801-85D9-4A8F-B3AF-1468E9A3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D13C3-D630-443C-B277-D3A1634A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45C3-A0A1-4FF3-9702-D5DF48F1E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8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673BDC-8D51-A54B-8718-BE704D7C52AA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44879-6FC0-4B8D-BD15-EBCA13FF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A2C5-1406-4FCC-861B-8690E201A797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CFC9D-225E-4165-B127-8C71CBE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DC373-B0A5-40EB-8762-5BA7B139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B66A-ADDC-4232-98D3-400B7EA32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557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BEC0E73-BCFE-453E-80A8-1197BEE8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6FA0-E73E-4E26-AB3F-A59F75E31CFE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F35A222-EE93-4DD7-A078-DD1633E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BECE2F-C0B9-4308-9866-497E4DC4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2938-3A9A-4CB0-88A0-0CDD398BF4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6185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35C44FC-ED62-471A-916B-E680E94A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FE6DE-D2D0-4E57-A810-9D291B0ED693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F695ED-2C90-43FB-AAF5-5A896A3C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A29C164-5D93-4918-AD11-9000708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2085-D5BF-48D8-B767-702373815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633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3839771-1A97-4538-8AD1-0A0772D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251CB-F3A1-4FC2-BA44-A35F74EAA432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49B6978-68A7-41F8-903B-4D29A5C6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780D23D-D035-496E-945B-6735F53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BB87-320E-4BE3-86C3-495A38BF2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90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123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>
            <a:extLst>
              <a:ext uri="{FF2B5EF4-FFF2-40B4-BE49-F238E27FC236}">
                <a16:creationId xmlns:a16="http://schemas.microsoft.com/office/drawing/2014/main" id="{61D98942-B349-474E-93CF-EC34335D61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175" y="0"/>
            <a:ext cx="9147175" cy="6858000"/>
            <a:chOff x="-3945" y="0"/>
            <a:chExt cx="9147945" cy="6858000"/>
          </a:xfrm>
        </p:grpSpPr>
        <p:grpSp>
          <p:nvGrpSpPr>
            <p:cNvPr id="3" name="组合 7">
              <a:extLst>
                <a:ext uri="{FF2B5EF4-FFF2-40B4-BE49-F238E27FC236}">
                  <a16:creationId xmlns:a16="http://schemas.microsoft.com/office/drawing/2014/main" id="{0D606FCF-EBDB-4F3B-A7DF-43CE6ECF95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709A78-118A-416B-9A15-D9D1A1F1C844}"/>
                  </a:ext>
                </a:extLst>
              </p:cNvPr>
              <p:cNvSpPr/>
              <p:nvPr userDrawn="1"/>
            </p:nvSpPr>
            <p:spPr>
              <a:xfrm>
                <a:off x="0" y="1233580"/>
                <a:ext cx="9144000" cy="5624420"/>
              </a:xfrm>
              <a:prstGeom prst="rect">
                <a:avLst/>
              </a:prstGeom>
              <a:gradFill flip="none" rotWithShape="1">
                <a:gsLst>
                  <a:gs pos="91000">
                    <a:srgbClr val="7FCBFF">
                      <a:alpha val="20000"/>
                    </a:srgbClr>
                  </a:gs>
                  <a:gs pos="45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C0ECACE-13C4-4BC9-A2F5-C9DB63A0D77B}"/>
                  </a:ext>
                </a:extLst>
              </p:cNvPr>
              <p:cNvSpPr/>
              <p:nvPr userDrawn="1"/>
            </p:nvSpPr>
            <p:spPr>
              <a:xfrm rot="10800000">
                <a:off x="0" y="0"/>
                <a:ext cx="9144000" cy="4581128"/>
              </a:xfrm>
              <a:prstGeom prst="rect">
                <a:avLst/>
              </a:prstGeom>
              <a:gradFill flip="none" rotWithShape="1">
                <a:gsLst>
                  <a:gs pos="85000">
                    <a:srgbClr val="7FCBFF">
                      <a:alpha val="20000"/>
                    </a:srgbClr>
                  </a:gs>
                  <a:gs pos="48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" name="组合 8">
              <a:extLst>
                <a:ext uri="{FF2B5EF4-FFF2-40B4-BE49-F238E27FC236}">
                  <a16:creationId xmlns:a16="http://schemas.microsoft.com/office/drawing/2014/main" id="{DFBDB5D5-7E77-4F42-8CE5-EEEE6ACAC0C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3945" y="334336"/>
              <a:ext cx="9147944" cy="6523664"/>
              <a:chOff x="-3945" y="334336"/>
              <a:chExt cx="9147944" cy="6523664"/>
            </a:xfrm>
          </p:grpSpPr>
          <p:pic>
            <p:nvPicPr>
              <p:cNvPr id="5" name="Picture 2" descr="C:\Documents and Settings\Administrator\桌面\未标题-1.jpg">
                <a:extLst>
                  <a:ext uri="{FF2B5EF4-FFF2-40B4-BE49-F238E27FC236}">
                    <a16:creationId xmlns:a16="http://schemas.microsoft.com/office/drawing/2014/main" id="{DE237408-604E-4BB1-90EA-08C94CE83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978"/>
              <a:stretch>
                <a:fillRect/>
              </a:stretch>
            </p:blipFill>
            <p:spPr bwMode="auto">
              <a:xfrm rot="10800000" flipH="1">
                <a:off x="-3945" y="6669360"/>
                <a:ext cx="9144000" cy="1886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05D5C5-13C6-4BEE-B47A-AF232A369476}"/>
                  </a:ext>
                </a:extLst>
              </p:cNvPr>
              <p:cNvSpPr/>
              <p:nvPr/>
            </p:nvSpPr>
            <p:spPr>
              <a:xfrm>
                <a:off x="0" y="334336"/>
                <a:ext cx="9143999" cy="28800"/>
              </a:xfrm>
              <a:prstGeom prst="rect">
                <a:avLst/>
              </a:prstGeom>
              <a:gradFill flip="none" rotWithShape="1">
                <a:gsLst>
                  <a:gs pos="65000">
                    <a:srgbClr val="002060"/>
                  </a:gs>
                  <a:gs pos="20000">
                    <a:srgbClr val="002060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</p:grpSp>
      <p:grpSp>
        <p:nvGrpSpPr>
          <p:cNvPr id="9" name="组合 1">
            <a:extLst>
              <a:ext uri="{FF2B5EF4-FFF2-40B4-BE49-F238E27FC236}">
                <a16:creationId xmlns:a16="http://schemas.microsoft.com/office/drawing/2014/main" id="{9F0EDE9A-D1F5-4165-8A75-B5A59A909C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9050" y="0"/>
            <a:ext cx="9163050" cy="6884988"/>
            <a:chOff x="817" y="0"/>
            <a:chExt cx="9164455" cy="50542504"/>
          </a:xfrm>
        </p:grpSpPr>
        <p:sp>
          <p:nvSpPr>
            <p:cNvPr id="10" name="圆角矩形 14">
              <a:extLst>
                <a:ext uri="{FF2B5EF4-FFF2-40B4-BE49-F238E27FC236}">
                  <a16:creationId xmlns:a16="http://schemas.microsoft.com/office/drawing/2014/main" id="{0AB53585-56EA-4BF5-8FDB-13CC8F73DDB9}"/>
                </a:ext>
              </a:extLst>
            </p:cNvPr>
            <p:cNvSpPr/>
            <p:nvPr userDrawn="1"/>
          </p:nvSpPr>
          <p:spPr>
            <a:xfrm>
              <a:off x="18282" y="0"/>
              <a:ext cx="9145403" cy="3045136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100000">
                  <a:srgbClr val="00B0F0"/>
                </a:gs>
                <a:gs pos="40000">
                  <a:srgbClr val="174B8B"/>
                </a:gs>
                <a:gs pos="12000">
                  <a:srgbClr val="00206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A0F2FF-15DF-4A57-8A02-1E8820D6ECBE}"/>
                </a:ext>
              </a:extLst>
            </p:cNvPr>
            <p:cNvCxnSpPr/>
            <p:nvPr/>
          </p:nvCxnSpPr>
          <p:spPr>
            <a:xfrm>
              <a:off x="817" y="30579553"/>
              <a:ext cx="9159692" cy="0"/>
            </a:xfrm>
            <a:prstGeom prst="line">
              <a:avLst/>
            </a:prstGeom>
            <a:ln w="38100">
              <a:solidFill>
                <a:srgbClr val="002060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21">
              <a:extLst>
                <a:ext uri="{FF2B5EF4-FFF2-40B4-BE49-F238E27FC236}">
                  <a16:creationId xmlns:a16="http://schemas.microsoft.com/office/drawing/2014/main" id="{43117A94-1E10-4446-862E-EDB0FE206024}"/>
                </a:ext>
              </a:extLst>
            </p:cNvPr>
            <p:cNvSpPr/>
            <p:nvPr userDrawn="1"/>
          </p:nvSpPr>
          <p:spPr>
            <a:xfrm>
              <a:off x="21458" y="48957588"/>
              <a:ext cx="9143814" cy="1584916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1132"/>
                </a:gs>
                <a:gs pos="100000">
                  <a:srgbClr val="00B0F0"/>
                </a:gs>
                <a:gs pos="30000">
                  <a:srgbClr val="00206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13" name="日期占位符 1">
            <a:extLst>
              <a:ext uri="{FF2B5EF4-FFF2-40B4-BE49-F238E27FC236}">
                <a16:creationId xmlns:a16="http://schemas.microsoft.com/office/drawing/2014/main" id="{1E9DA8C4-4CBA-4A0D-87D5-5F641EC6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3FB7-5614-4D0C-9F3C-D095E3E44CA1}" type="datetime1">
              <a:rPr lang="zh-CN" altLang="en-US"/>
              <a:pPr>
                <a:defRPr/>
              </a:pPr>
              <a:t>2024/4/12</a:t>
            </a:fld>
            <a:endParaRPr lang="zh-CN" altLang="en-US" dirty="0"/>
          </a:p>
        </p:txBody>
      </p:sp>
      <p:sp>
        <p:nvSpPr>
          <p:cNvPr id="14" name="页脚占位符 2">
            <a:extLst>
              <a:ext uri="{FF2B5EF4-FFF2-40B4-BE49-F238E27FC236}">
                <a16:creationId xmlns:a16="http://schemas.microsoft.com/office/drawing/2014/main" id="{727A9D79-831F-4B42-9CF8-CC1C667C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63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01B7826-E73D-4CD5-9612-A4386167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BA98A-C1B2-4089-905F-6FE2500E21A3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7F43056-0547-4F6C-9516-CFB0C3C4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391761-E82C-4111-8758-217361DC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6270B-C33E-4B24-9062-56DC9B850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316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73369F-24F9-4E82-A6BD-41769383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485-7AB4-45CC-8F7F-4F9FC9CB6112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62DEAD-CC14-4243-B7CF-02027055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0BEDE1-4120-46AC-885B-9313E49E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64740-F55F-4B27-9969-8704001AD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139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85A6A-BD8E-453B-94B1-9AB7ACA8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609AD-D9EF-45A9-B29D-A156A745FE54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EED76-3FD1-4B53-BDA6-71F4F466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EF62B-4BB1-45FF-9BB0-6ABFD157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0C6E5-4130-40B4-B0AB-A3A03AB5E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6677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18ED4-8780-4B92-A3C5-E88892B6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E5C88-8D02-43E2-A6FF-40A8E839411C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31E62-971B-4378-A7CA-BF3F2B15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FAE5D-3F83-47F0-95CC-04928E18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DC030-C20C-4F81-83C4-B82A67ECFD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8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47D4-E8AF-664C-B786-69950A8A72D0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D597736-55F3-334F-B7D2-9553D27A17AF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972E36D-7928-BE49-88FE-A2EC8AB80DCD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E044A3F-5DAE-404E-8FC0-2778F3DBD1BA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BBEDD43-4F04-904F-9026-01EF20801BCA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C7DF54B7-0E47-7E4B-9C38-40E04D079C39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B370-E42C-364B-8BF5-1DDC07EEF6C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1608-911E-CB43-8055-DC398E07F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CE7635F-9816-4AD3-B76C-DFA66CDF16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43AD6E0-EA04-4476-9C68-D0AABA218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E807-703A-4EDD-AEE9-A9D10CCAE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77A8D07-209D-4FA2-81CD-BB56487EF877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334F6-9904-461E-BFB9-AEA3DB6F1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E937C-4711-4F8D-B74C-CE383BD5D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6B7FBFEE-BA45-4678-A439-8FB8D82F0919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9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CE7635F-9816-4AD3-B76C-DFA66CDF16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43AD6E0-EA04-4476-9C68-D0AABA218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9E807-703A-4EDD-AEE9-A9D10CCAE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77A8D07-209D-4FA2-81CD-BB56487EF877}" type="datetime1">
              <a:rPr lang="zh-CN" altLang="en-US"/>
              <a:pPr>
                <a:defRPr/>
              </a:pPr>
              <a:t>2024/4/12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334F6-9904-461E-BFB9-AEA3DB6F1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E937C-4711-4F8D-B74C-CE383BD5D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6B7FBFEE-BA45-4678-A439-8FB8D82F0919}" type="slidenum">
              <a:rPr lang="en-US" altLang="zh-CN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85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itchFamily="34" charset="0"/>
          <a:ea typeface="华文仿宋" panose="0201060004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hyperlink" Target="http://rangerway.com/way/public-key-one-elgama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0.png"/><Relationship Id="rId5" Type="http://schemas.openxmlformats.org/officeDocument/2006/relationships/image" Target="../media/image79.jpeg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Relationship Id="rId5" Type="http://schemas.openxmlformats.org/officeDocument/2006/relationships/image" Target="NULL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0.png"/><Relationship Id="rId3" Type="http://schemas.openxmlformats.org/officeDocument/2006/relationships/image" Target="../media/image62.png"/><Relationship Id="rId7" Type="http://schemas.openxmlformats.org/officeDocument/2006/relationships/image" Target="../media/image88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5.png"/><Relationship Id="rId11" Type="http://schemas.openxmlformats.org/officeDocument/2006/relationships/image" Target="../media/image94.png"/><Relationship Id="rId5" Type="http://schemas.openxmlformats.org/officeDocument/2006/relationships/image" Target="../media/image97.png"/><Relationship Id="rId10" Type="http://schemas.openxmlformats.org/officeDocument/2006/relationships/image" Target="../media/image93.png"/><Relationship Id="rId4" Type="http://schemas.openxmlformats.org/officeDocument/2006/relationships/image" Target="../media/image96.png"/><Relationship Id="rId9" Type="http://schemas.openxmlformats.org/officeDocument/2006/relationships/image" Target="../media/image92.png"/><Relationship Id="rId14" Type="http://schemas.openxmlformats.org/officeDocument/2006/relationships/image" Target="../media/image9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jp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4.jp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notesSlide" Target="../notesSlides/notesSlide75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62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6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38.png"/><Relationship Id="rId11" Type="http://schemas.openxmlformats.org/officeDocument/2006/relationships/image" Target="../media/image135.png"/><Relationship Id="rId5" Type="http://schemas.openxmlformats.org/officeDocument/2006/relationships/image" Target="../media/image62.png"/><Relationship Id="rId10" Type="http://schemas.openxmlformats.org/officeDocument/2006/relationships/image" Target="../media/image136.jpeg"/><Relationship Id="rId4" Type="http://schemas.openxmlformats.org/officeDocument/2006/relationships/image" Target="../media/image137.png"/><Relationship Id="rId9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802348"/>
            <a:ext cx="7772400" cy="1702852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b="1" dirty="0"/>
              <a:t>Public Key Cryptography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7850" y="457200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/>
              <a:t>Zaobo</a:t>
            </a:r>
            <a:r>
              <a:rPr lang="en-US" sz="2400" b="1" dirty="0"/>
              <a:t> He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40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an </a:t>
            </a:r>
            <a:r>
              <a:rPr lang="en-US" b="1" i="1" u="sng" dirty="0">
                <a:solidFill>
                  <a:srgbClr val="990000"/>
                </a:solidFill>
              </a:rPr>
              <a:t>online</a:t>
            </a:r>
            <a:r>
              <a:rPr lang="en-US" i="1" u="sng" dirty="0">
                <a:solidFill>
                  <a:srgbClr val="990000"/>
                </a:solidFill>
              </a:rPr>
              <a:t> </a:t>
            </a:r>
            <a:r>
              <a:rPr lang="en-US" dirty="0"/>
              <a:t>trusted 3</a:t>
            </a:r>
            <a:r>
              <a:rPr lang="en-US" baseline="30000" dirty="0"/>
              <a:t>rd</a:t>
            </a:r>
            <a:r>
              <a:rPr lang="en-US" dirty="0"/>
              <a:t> party?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  yes!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7839D-A323-47F3-909F-5484993996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1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blueprint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The keys used to encrypt and decrypt are </a:t>
            </a:r>
            <a:r>
              <a:rPr lang="en-US" altLang="en-US" b="1" dirty="0"/>
              <a:t>different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Anyone who wants to be a receiver needs to “publish” an encryption key, which is known as the </a:t>
            </a:r>
            <a:r>
              <a:rPr lang="en-US" altLang="en-US" dirty="0">
                <a:solidFill>
                  <a:srgbClr val="0000FF"/>
                </a:solidFill>
              </a:rPr>
              <a:t>public key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Anyone who wants to be a receiver needs a unique decryption key, which is known as the </a:t>
            </a:r>
            <a:r>
              <a:rPr lang="en-US" altLang="en-US" dirty="0">
                <a:solidFill>
                  <a:srgbClr val="0000FF"/>
                </a:solidFill>
              </a:rPr>
              <a:t>private key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It should </a:t>
            </a:r>
            <a:r>
              <a:rPr lang="en-US" altLang="en-US" b="1" dirty="0"/>
              <a:t>not</a:t>
            </a:r>
            <a:r>
              <a:rPr lang="en-US" altLang="en-US" dirty="0"/>
              <a:t> be possible to deduce the plaintext from knowledge of the ciphertext and the public key.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46D02-3EBB-43E1-9999-B356E1F53C8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76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07163-AFC0-4401-8644-9D8AF5A4E8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D31FCB-B91A-4CF7-B355-EFD6024A66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295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marR="0" lvl="0" indent="-2921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Calibri"/>
              </a:rPr>
              <a:t>Public Key (Asymmetric Key)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Calibri"/>
              </a:rPr>
              <a:t>: Every user has a private key and a public key</a:t>
            </a:r>
          </a:p>
        </p:txBody>
      </p:sp>
      <p:pic>
        <p:nvPicPr>
          <p:cNvPr id="8" name="Picture 4" descr="carl">
            <a:extLst>
              <a:ext uri="{FF2B5EF4-FFF2-40B4-BE49-F238E27FC236}">
                <a16:creationId xmlns:a16="http://schemas.microsoft.com/office/drawing/2014/main" id="{5FABF39A-36DA-4785-8BD8-64AEBBB8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85" y="5107291"/>
            <a:ext cx="12922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arah">
            <a:extLst>
              <a:ext uri="{FF2B5EF4-FFF2-40B4-BE49-F238E27FC236}">
                <a16:creationId xmlns:a16="http://schemas.microsoft.com/office/drawing/2014/main" id="{AB629C0A-D086-4037-9EE1-24E914A9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85" y="5183491"/>
            <a:ext cx="1244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6">
            <a:extLst>
              <a:ext uri="{FF2B5EF4-FFF2-40B4-BE49-F238E27FC236}">
                <a16:creationId xmlns:a16="http://schemas.microsoft.com/office/drawing/2014/main" id="{757F8BA0-E948-4F4F-AF4B-278AB5EBF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185" y="6097891"/>
            <a:ext cx="5638800" cy="0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9" descr="file">
            <a:extLst>
              <a:ext uri="{FF2B5EF4-FFF2-40B4-BE49-F238E27FC236}">
                <a16:creationId xmlns:a16="http://schemas.microsoft.com/office/drawing/2014/main" id="{B7B7643F-C45B-440B-889E-26CC66B7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85" y="480249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9A5CF7-394D-4E3D-B668-5E69AEF51481}"/>
              </a:ext>
            </a:extLst>
          </p:cNvPr>
          <p:cNvGrpSpPr>
            <a:grpSpLocks/>
          </p:cNvGrpSpPr>
          <p:nvPr/>
        </p:nvGrpSpPr>
        <p:grpSpPr bwMode="auto">
          <a:xfrm>
            <a:off x="1628185" y="4650091"/>
            <a:ext cx="685800" cy="685800"/>
            <a:chOff x="1680" y="1824"/>
            <a:chExt cx="432" cy="432"/>
          </a:xfrm>
        </p:grpSpPr>
        <p:pic>
          <p:nvPicPr>
            <p:cNvPr id="13" name="Picture 12" descr="lock">
              <a:extLst>
                <a:ext uri="{FF2B5EF4-FFF2-40B4-BE49-F238E27FC236}">
                  <a16:creationId xmlns:a16="http://schemas.microsoft.com/office/drawing/2014/main" id="{9077017D-FE85-486B-B524-7D37E0085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82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 descr="sarah">
              <a:extLst>
                <a:ext uri="{FF2B5EF4-FFF2-40B4-BE49-F238E27FC236}">
                  <a16:creationId xmlns:a16="http://schemas.microsoft.com/office/drawing/2014/main" id="{EA231A90-FF78-4129-BE22-CECA16CDB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01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37">
            <a:extLst>
              <a:ext uri="{FF2B5EF4-FFF2-40B4-BE49-F238E27FC236}">
                <a16:creationId xmlns:a16="http://schemas.microsoft.com/office/drawing/2014/main" id="{057C7135-720C-4E98-A78F-62B9D6EFA341}"/>
              </a:ext>
            </a:extLst>
          </p:cNvPr>
          <p:cNvGrpSpPr>
            <a:grpSpLocks/>
          </p:cNvGrpSpPr>
          <p:nvPr/>
        </p:nvGrpSpPr>
        <p:grpSpPr bwMode="auto">
          <a:xfrm>
            <a:off x="6733585" y="3430891"/>
            <a:ext cx="1951038" cy="992188"/>
            <a:chOff x="2976" y="3312"/>
            <a:chExt cx="1229" cy="625"/>
          </a:xfrm>
        </p:grpSpPr>
        <p:grpSp>
          <p:nvGrpSpPr>
            <p:cNvPr id="16" name="Group 38">
              <a:extLst>
                <a:ext uri="{FF2B5EF4-FFF2-40B4-BE49-F238E27FC236}">
                  <a16:creationId xmlns:a16="http://schemas.microsoft.com/office/drawing/2014/main" id="{0956B43F-811B-4AF6-BE66-F275C967B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312"/>
              <a:ext cx="1229" cy="625"/>
              <a:chOff x="4030" y="1540"/>
              <a:chExt cx="1229" cy="625"/>
            </a:xfrm>
          </p:grpSpPr>
          <p:pic>
            <p:nvPicPr>
              <p:cNvPr id="18" name="Picture 39" descr="j0085338">
                <a:extLst>
                  <a:ext uri="{FF2B5EF4-FFF2-40B4-BE49-F238E27FC236}">
                    <a16:creationId xmlns:a16="http://schemas.microsoft.com/office/drawing/2014/main" id="{D64F19D8-B9DD-46EC-9438-37772A9AF9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" y="1541"/>
                <a:ext cx="8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40">
                <a:extLst>
                  <a:ext uri="{FF2B5EF4-FFF2-40B4-BE49-F238E27FC236}">
                    <a16:creationId xmlns:a16="http://schemas.microsoft.com/office/drawing/2014/main" id="{6C1CA02D-44D4-49ED-9382-C2D42449B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1540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ＭＳ Ｐゴシック" panose="020B0600070205080204" pitchFamily="34" charset="-128"/>
                    <a:cs typeface="+mn-cs"/>
                  </a:rPr>
                  <a:t>SK</a:t>
                </a:r>
              </a:p>
            </p:txBody>
          </p:sp>
        </p:grpSp>
        <p:pic>
          <p:nvPicPr>
            <p:cNvPr id="17" name="Picture 41" descr="sarah">
              <a:extLst>
                <a:ext uri="{FF2B5EF4-FFF2-40B4-BE49-F238E27FC236}">
                  <a16:creationId xmlns:a16="http://schemas.microsoft.com/office/drawing/2014/main" id="{CC4DBD72-5627-48D0-A2DC-2F426A20F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50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44">
            <a:extLst>
              <a:ext uri="{FF2B5EF4-FFF2-40B4-BE49-F238E27FC236}">
                <a16:creationId xmlns:a16="http://schemas.microsoft.com/office/drawing/2014/main" id="{0209179B-D553-45B7-8D94-D5F828BED364}"/>
              </a:ext>
            </a:extLst>
          </p:cNvPr>
          <p:cNvGrpSpPr>
            <a:grpSpLocks/>
          </p:cNvGrpSpPr>
          <p:nvPr/>
        </p:nvGrpSpPr>
        <p:grpSpPr bwMode="auto">
          <a:xfrm>
            <a:off x="485185" y="3202291"/>
            <a:ext cx="1447800" cy="838200"/>
            <a:chOff x="144" y="1968"/>
            <a:chExt cx="912" cy="528"/>
          </a:xfrm>
        </p:grpSpPr>
        <p:grpSp>
          <p:nvGrpSpPr>
            <p:cNvPr id="21" name="Group 27">
              <a:extLst>
                <a:ext uri="{FF2B5EF4-FFF2-40B4-BE49-F238E27FC236}">
                  <a16:creationId xmlns:a16="http://schemas.microsoft.com/office/drawing/2014/main" id="{6BA539A2-3C21-4A2E-AAC7-181B888F3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016"/>
              <a:ext cx="720" cy="480"/>
              <a:chOff x="528" y="1488"/>
              <a:chExt cx="720" cy="480"/>
            </a:xfrm>
          </p:grpSpPr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971D2740-C2C6-40B9-A0CE-433633BBB2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528" y="1488"/>
                <a:ext cx="720" cy="339"/>
                <a:chOff x="3072" y="768"/>
                <a:chExt cx="624" cy="330"/>
              </a:xfrm>
            </p:grpSpPr>
            <p:grpSp>
              <p:nvGrpSpPr>
                <p:cNvPr id="25" name="Group 29">
                  <a:extLst>
                    <a:ext uri="{FF2B5EF4-FFF2-40B4-BE49-F238E27FC236}">
                      <a16:creationId xmlns:a16="http://schemas.microsoft.com/office/drawing/2014/main" id="{73CD0340-F954-4922-9258-69EDC96C6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2" y="768"/>
                  <a:ext cx="624" cy="192"/>
                  <a:chOff x="1872" y="2976"/>
                  <a:chExt cx="624" cy="192"/>
                </a:xfrm>
              </p:grpSpPr>
              <p:sp>
                <p:nvSpPr>
                  <p:cNvPr id="27" name="Rectangle 30">
                    <a:extLst>
                      <a:ext uri="{FF2B5EF4-FFF2-40B4-BE49-F238E27FC236}">
                        <a16:creationId xmlns:a16="http://schemas.microsoft.com/office/drawing/2014/main" id="{E1716F79-0220-4F1B-8E45-3072EC17D4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072"/>
                    <a:ext cx="480" cy="4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" name="AutoShape 31">
                    <a:extLst>
                      <a:ext uri="{FF2B5EF4-FFF2-40B4-BE49-F238E27FC236}">
                        <a16:creationId xmlns:a16="http://schemas.microsoft.com/office/drawing/2014/main" id="{129FEB4D-82DD-4249-9B11-C464741B05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76"/>
                    <a:ext cx="192" cy="19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50 w 21600"/>
                      <a:gd name="T25" fmla="*/ 3150 h 21600"/>
                      <a:gd name="T26" fmla="*/ 18450 w 21600"/>
                      <a:gd name="T27" fmla="*/ 18450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rgbClr val="FFFF00"/>
                  </a:solidFill>
                  <a:ln w="12700" cap="sq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" name="Rectangle 32">
                    <a:extLst>
                      <a:ext uri="{FF2B5EF4-FFF2-40B4-BE49-F238E27FC236}">
                        <a16:creationId xmlns:a16="http://schemas.microsoft.com/office/drawing/2014/main" id="{9E6C5052-63D7-4711-9AB1-2E6692E1D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024"/>
                    <a:ext cx="48" cy="4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" name="Rectangle 33">
                    <a:extLst>
                      <a:ext uri="{FF2B5EF4-FFF2-40B4-BE49-F238E27FC236}">
                        <a16:creationId xmlns:a16="http://schemas.microsoft.com/office/drawing/2014/main" id="{D8C18FA8-6933-40FF-994D-5611153BD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976"/>
                    <a:ext cx="48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" name="Rectangle 34">
                    <a:extLst>
                      <a:ext uri="{FF2B5EF4-FFF2-40B4-BE49-F238E27FC236}">
                        <a16:creationId xmlns:a16="http://schemas.microsoft.com/office/drawing/2014/main" id="{E1C14A24-108A-451B-9BA2-B17A56A624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976"/>
                    <a:ext cx="48" cy="96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6" name="Text Box 35">
                  <a:extLst>
                    <a:ext uri="{FF2B5EF4-FFF2-40B4-BE49-F238E27FC236}">
                      <a16:creationId xmlns:a16="http://schemas.microsoft.com/office/drawing/2014/main" id="{539EAF2A-B2EC-4541-A2B5-F214777C2D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51" y="818"/>
                  <a:ext cx="101" cy="2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rot="10800000"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pic>
            <p:nvPicPr>
              <p:cNvPr id="24" name="Picture 36" descr="sarah">
                <a:extLst>
                  <a:ext uri="{FF2B5EF4-FFF2-40B4-BE49-F238E27FC236}">
                    <a16:creationId xmlns:a16="http://schemas.microsoft.com/office/drawing/2014/main" id="{4CBD23D9-AB76-46E5-89EC-083D6263C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584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 Box 43">
              <a:extLst>
                <a:ext uri="{FF2B5EF4-FFF2-40B4-BE49-F238E27FC236}">
                  <a16:creationId xmlns:a16="http://schemas.microsoft.com/office/drawing/2014/main" id="{EE8F54F6-EA66-4785-83CD-B85A54364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68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anose="02030602050306030303" pitchFamily="18" charset="0"/>
                  <a:ea typeface="ＭＳ Ｐゴシック" panose="020B0600070205080204" pitchFamily="34" charset="-128"/>
                  <a:cs typeface="+mn-cs"/>
                </a:rPr>
                <a:t>PubK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84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4971E-6 L 0.5375 0.0055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2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8092E-6 L 0.53333 -2.08092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Public Key Encryption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Two keys:</a:t>
            </a:r>
          </a:p>
          <a:p>
            <a:pPr lvl="1" eaLnBrk="1" hangingPunct="1"/>
            <a:r>
              <a:rPr lang="en-US" altLang="en-US" sz="2400" dirty="0"/>
              <a:t>public encryption key </a:t>
            </a:r>
            <a:r>
              <a:rPr lang="en-US" altLang="en-US" sz="2400" i="1" dirty="0"/>
              <a:t>e</a:t>
            </a:r>
          </a:p>
          <a:p>
            <a:pPr lvl="1" eaLnBrk="1" hangingPunct="1"/>
            <a:r>
              <a:rPr lang="en-US" altLang="en-US" sz="2400" dirty="0"/>
              <a:t>private decryption key </a:t>
            </a:r>
            <a:r>
              <a:rPr lang="en-US" altLang="en-US" sz="2400" i="1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53805-89B6-4B26-9830-CF312F36B499}"/>
              </a:ext>
            </a:extLst>
          </p:cNvPr>
          <p:cNvSpPr/>
          <p:nvPr/>
        </p:nvSpPr>
        <p:spPr>
          <a:xfrm>
            <a:off x="63500" y="3480316"/>
            <a:ext cx="2800350" cy="214526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FA46D-718B-49C0-B867-B7E57A3EEAAA}"/>
              </a:ext>
            </a:extLst>
          </p:cNvPr>
          <p:cNvSpPr txBox="1"/>
          <p:nvPr/>
        </p:nvSpPr>
        <p:spPr>
          <a:xfrm>
            <a:off x="736600" y="304851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Part 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07723-5842-4130-9705-AA9D03EEC28A}"/>
              </a:ext>
            </a:extLst>
          </p:cNvPr>
          <p:cNvSpPr txBox="1"/>
          <p:nvPr/>
        </p:nvSpPr>
        <p:spPr>
          <a:xfrm>
            <a:off x="457200" y="358667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A’s private key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3BC9A-F153-4F78-A432-1AE349D2EED3}"/>
              </a:ext>
            </a:extLst>
          </p:cNvPr>
          <p:cNvSpPr txBox="1"/>
          <p:nvPr/>
        </p:nvSpPr>
        <p:spPr>
          <a:xfrm>
            <a:off x="1422400" y="3956011"/>
            <a:ext cx="596900" cy="369332"/>
          </a:xfrm>
          <a:prstGeom prst="rect">
            <a:avLst/>
          </a:prstGeom>
          <a:solidFill>
            <a:srgbClr val="FDFFA9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PR</a:t>
            </a:r>
            <a:r>
              <a: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22A68-5560-449E-AB82-00D2FF525FDC}"/>
              </a:ext>
            </a:extLst>
          </p:cNvPr>
          <p:cNvSpPr txBox="1"/>
          <p:nvPr/>
        </p:nvSpPr>
        <p:spPr>
          <a:xfrm>
            <a:off x="2914650" y="358667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A’s public key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2C6C0-CEBE-4B81-AD2F-96FD58673DAB}"/>
              </a:ext>
            </a:extLst>
          </p:cNvPr>
          <p:cNvSpPr txBox="1"/>
          <p:nvPr/>
        </p:nvSpPr>
        <p:spPr>
          <a:xfrm>
            <a:off x="3727450" y="4063485"/>
            <a:ext cx="596900" cy="369332"/>
          </a:xfrm>
          <a:prstGeom prst="rect">
            <a:avLst/>
          </a:prstGeom>
          <a:solidFill>
            <a:srgbClr val="FDFFA9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PU</a:t>
            </a:r>
            <a:r>
              <a: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697F23-205A-448A-87B2-13CDF0F4CF29}"/>
              </a:ext>
            </a:extLst>
          </p:cNvPr>
          <p:cNvSpPr/>
          <p:nvPr/>
        </p:nvSpPr>
        <p:spPr>
          <a:xfrm>
            <a:off x="6121400" y="3480317"/>
            <a:ext cx="3022600" cy="214526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0323D-387F-4244-860F-A7FB603C4EE2}"/>
              </a:ext>
            </a:extLst>
          </p:cNvPr>
          <p:cNvSpPr txBox="1"/>
          <p:nvPr/>
        </p:nvSpPr>
        <p:spPr>
          <a:xfrm>
            <a:off x="7264400" y="304851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Part 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68133-1296-4186-BF25-C6A30BB1769E}"/>
              </a:ext>
            </a:extLst>
          </p:cNvPr>
          <p:cNvSpPr txBox="1"/>
          <p:nvPr/>
        </p:nvSpPr>
        <p:spPr>
          <a:xfrm>
            <a:off x="7023100" y="358667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A’s private key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B35C4-4245-4E8E-AC85-909AE2B1CB34}"/>
              </a:ext>
            </a:extLst>
          </p:cNvPr>
          <p:cNvSpPr txBox="1"/>
          <p:nvPr/>
        </p:nvSpPr>
        <p:spPr>
          <a:xfrm>
            <a:off x="7988300" y="3956011"/>
            <a:ext cx="596900" cy="369332"/>
          </a:xfrm>
          <a:prstGeom prst="rect">
            <a:avLst/>
          </a:prstGeom>
          <a:solidFill>
            <a:srgbClr val="FFC000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PR</a:t>
            </a:r>
            <a:r>
              <a: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A145B-363E-41DA-805A-D368245B1422}"/>
              </a:ext>
            </a:extLst>
          </p:cNvPr>
          <p:cNvSpPr txBox="1"/>
          <p:nvPr/>
        </p:nvSpPr>
        <p:spPr>
          <a:xfrm>
            <a:off x="4641850" y="358667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B’s public key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3700E-1500-402A-B253-57E428352674}"/>
              </a:ext>
            </a:extLst>
          </p:cNvPr>
          <p:cNvSpPr txBox="1"/>
          <p:nvPr/>
        </p:nvSpPr>
        <p:spPr>
          <a:xfrm>
            <a:off x="5435600" y="4063485"/>
            <a:ext cx="596900" cy="369332"/>
          </a:xfrm>
          <a:prstGeom prst="rect">
            <a:avLst/>
          </a:prstGeom>
          <a:solidFill>
            <a:srgbClr val="FFC000"/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PU</a:t>
            </a:r>
            <a:r>
              <a: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0456A-9330-44A7-BE42-1679DF6A59F9}"/>
              </a:ext>
            </a:extLst>
          </p:cNvPr>
          <p:cNvSpPr txBox="1"/>
          <p:nvPr/>
        </p:nvSpPr>
        <p:spPr>
          <a:xfrm>
            <a:off x="1181100" y="4873027"/>
            <a:ext cx="1587500" cy="646331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Encrypt with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PR</a:t>
            </a:r>
            <a:r>
              <a:rPr kumimoji="0" lang="en-US" altLang="zh-CN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40B957-FE43-4BC8-902B-EC175849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" y="4873027"/>
            <a:ext cx="659025" cy="659025"/>
          </a:xfrm>
          <a:prstGeom prst="rect">
            <a:avLst/>
          </a:prstGeom>
        </p:spPr>
      </p:pic>
      <p:cxnSp>
        <p:nvCxnSpPr>
          <p:cNvPr id="19" name="直接箭头连接符 35">
            <a:extLst>
              <a:ext uri="{FF2B5EF4-FFF2-40B4-BE49-F238E27FC236}">
                <a16:creationId xmlns:a16="http://schemas.microsoft.com/office/drawing/2014/main" id="{08A998C7-96C0-47E3-8A49-E42B6609B9AF}"/>
              </a:ext>
            </a:extLst>
          </p:cNvPr>
          <p:cNvCxnSpPr>
            <a:cxnSpLocks/>
          </p:cNvCxnSpPr>
          <p:nvPr/>
        </p:nvCxnSpPr>
        <p:spPr>
          <a:xfrm flipH="1">
            <a:off x="751678" y="5226043"/>
            <a:ext cx="4294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3D0CC8-BBF4-4815-B57B-78410CE4D55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863850" y="4432817"/>
            <a:ext cx="2870200" cy="5995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接箭头连接符 35">
            <a:extLst>
              <a:ext uri="{FF2B5EF4-FFF2-40B4-BE49-F238E27FC236}">
                <a16:creationId xmlns:a16="http://schemas.microsoft.com/office/drawing/2014/main" id="{EAA32A47-031C-4393-9DA2-EB49F799B9BC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768600" y="5196193"/>
            <a:ext cx="3543300" cy="128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6BA31-2012-477E-A08A-61C20712386E}"/>
              </a:ext>
            </a:extLst>
          </p:cNvPr>
          <p:cNvSpPr txBox="1"/>
          <p:nvPr/>
        </p:nvSpPr>
        <p:spPr>
          <a:xfrm>
            <a:off x="6311900" y="4885881"/>
            <a:ext cx="1587500" cy="646331"/>
          </a:xfrm>
          <a:prstGeom prst="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Decrypt with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PR</a:t>
            </a:r>
            <a:r>
              <a:rPr kumimoji="0" lang="en-US" altLang="zh-CN" sz="18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B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23" name="直接箭头连接符 35">
            <a:extLst>
              <a:ext uri="{FF2B5EF4-FFF2-40B4-BE49-F238E27FC236}">
                <a16:creationId xmlns:a16="http://schemas.microsoft.com/office/drawing/2014/main" id="{F6BC9258-B0C8-488B-A3F2-97DDBE4264A3}"/>
              </a:ext>
            </a:extLst>
          </p:cNvPr>
          <p:cNvCxnSpPr>
            <a:cxnSpLocks/>
          </p:cNvCxnSpPr>
          <p:nvPr/>
        </p:nvCxnSpPr>
        <p:spPr>
          <a:xfrm flipH="1">
            <a:off x="7899400" y="5226043"/>
            <a:ext cx="50046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F6AAEEF-F7F1-4ABE-A5E1-50FA326F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912" y="4933479"/>
            <a:ext cx="659025" cy="65902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C27F2-7C1D-42DA-82C4-24FB502CD3E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264400" y="4325343"/>
            <a:ext cx="1022350" cy="54768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lg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765CFB-C809-49BD-B0CC-DF041E6815A0}"/>
              </a:ext>
            </a:extLst>
          </p:cNvPr>
          <p:cNvGrpSpPr/>
          <p:nvPr/>
        </p:nvGrpSpPr>
        <p:grpSpPr>
          <a:xfrm>
            <a:off x="4211007" y="4872831"/>
            <a:ext cx="777605" cy="685413"/>
            <a:chOff x="3912868" y="5295680"/>
            <a:chExt cx="1034992" cy="91228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742027C-23B5-443D-B4DC-998295E96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2868" y="5295680"/>
              <a:ext cx="857930" cy="857930"/>
            </a:xfrm>
            <a:prstGeom prst="rect">
              <a:avLst/>
            </a:prstGeom>
          </p:spPr>
        </p:pic>
        <p:pic>
          <p:nvPicPr>
            <p:cNvPr id="28" name="Picture 27" descr="A picture containing metalware&#10;&#10;Description generated with high confidence">
              <a:extLst>
                <a:ext uri="{FF2B5EF4-FFF2-40B4-BE49-F238E27FC236}">
                  <a16:creationId xmlns:a16="http://schemas.microsoft.com/office/drawing/2014/main" id="{F01D219D-547D-4C50-9F62-24F8EE56E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0206" r="18790"/>
            <a:stretch/>
          </p:blipFill>
          <p:spPr>
            <a:xfrm>
              <a:off x="4562252" y="5694917"/>
              <a:ext cx="385608" cy="513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Public key cryptography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770562"/>
            <a:ext cx="7772400" cy="7223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26824B"/>
                </a:solidFill>
              </a:rPr>
              <a:t>Good</a:t>
            </a:r>
            <a:r>
              <a:rPr lang="en-US" altLang="en-US" sz="2400" dirty="0"/>
              <a:t>: Key management problem potentially simpler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Bad</a:t>
            </a:r>
            <a:r>
              <a:rPr lang="en-US" altLang="en-US" sz="2400" dirty="0"/>
              <a:t>: Much slower than private key crypto (we’ll see later!)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93BFE6-1533-4A49-83BD-1BFF370C33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0EA50-E8BE-4F31-90DF-D523CDF1F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" r="6056" b="2812"/>
          <a:stretch/>
        </p:blipFill>
        <p:spPr>
          <a:xfrm>
            <a:off x="1078913" y="1235176"/>
            <a:ext cx="7074487" cy="43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3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of a public key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31" name="Picture 3" descr="BD00028_">
            <a:extLst>
              <a:ext uri="{FF2B5EF4-FFF2-40B4-BE49-F238E27FC236}">
                <a16:creationId xmlns:a16="http://schemas.microsoft.com/office/drawing/2014/main" id="{1FE8CB8B-7EC0-422C-B553-4490427E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62013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4">
            <a:extLst>
              <a:ext uri="{FF2B5EF4-FFF2-40B4-BE49-F238E27FC236}">
                <a16:creationId xmlns:a16="http://schemas.microsoft.com/office/drawing/2014/main" id="{24EDA998-B271-4F0F-9B8D-FE50CE83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6096000" cy="4339650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In a public key system, if everyone knows everything necessary: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the encryption algorithm,</a:t>
            </a:r>
            <a:endParaRPr kumimoji="0" lang="en-GB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the encryption key (i.e., public key)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The ciphertext 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then how is it possible that they cannot then work out what the plaintext (decryption key) is from this information?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19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 Way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76DD20-D033-46E9-8A20-9D06D1D3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7950"/>
            <a:ext cx="685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GB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one-way function</a:t>
            </a:r>
            <a:r>
              <a:rPr kumimoji="0" lang="en-GB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a function that is “easy” to compute and “difficult” to reverse.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4" descr="BD00028_">
            <a:extLst>
              <a:ext uri="{FF2B5EF4-FFF2-40B4-BE49-F238E27FC236}">
                <a16:creationId xmlns:a16="http://schemas.microsoft.com/office/drawing/2014/main" id="{CEE2B7FA-52DD-47A9-81E6-12D6853F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17845"/>
            <a:ext cx="862013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683CB6D3-A0FD-49D3-B756-EF05E137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16714"/>
            <a:ext cx="6096000" cy="707886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How might we express this notion of a one way function informally in complexity theoretic terms?</a:t>
            </a:r>
            <a:endParaRPr kumimoji="0" lang="en-GB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954CE3BE-53CE-41E0-9ABA-7F92FC23B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t="3586" r="3988" b="3217"/>
          <a:stretch/>
        </p:blipFill>
        <p:spPr>
          <a:xfrm>
            <a:off x="2293482" y="2405380"/>
            <a:ext cx="4252235" cy="29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0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76DD20-D033-46E9-8A20-9D06D1D3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7950"/>
            <a:ext cx="8001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Factoring Problem</a:t>
            </a:r>
          </a:p>
        </p:txBody>
      </p:sp>
    </p:spTree>
    <p:extLst>
      <p:ext uri="{BB962C8B-B14F-4D97-AF65-F5344CB8AC3E}">
        <p14:creationId xmlns:p14="http://schemas.microsoft.com/office/powerpoint/2010/main" val="352310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Multiplying two primes is Easy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A number is prime if its only divisors are 1 and itself:</a:t>
            </a:r>
          </a:p>
          <a:p>
            <a:pPr lvl="1"/>
            <a:r>
              <a:rPr lang="en-US" altLang="en-US" sz="2400" dirty="0"/>
              <a:t>2,3,5,7,11,13,17,19, …</a:t>
            </a:r>
          </a:p>
          <a:p>
            <a:endParaRPr lang="en-US" altLang="en-US" sz="2800" dirty="0"/>
          </a:p>
          <a:p>
            <a:r>
              <a:rPr lang="en-US" altLang="en-US" sz="2800" dirty="0"/>
              <a:t>It is easy to take two prime numbers and multiply them together</a:t>
            </a:r>
          </a:p>
          <a:p>
            <a:pPr lvl="1"/>
            <a:r>
              <a:rPr lang="en-US" altLang="en-US" sz="2400" dirty="0"/>
              <a:t>If they are fairly </a:t>
            </a:r>
            <a:r>
              <a:rPr lang="en-US" altLang="en-US" sz="2400" dirty="0">
                <a:solidFill>
                  <a:srgbClr val="0000FF"/>
                </a:solidFill>
              </a:rPr>
              <a:t>small</a:t>
            </a:r>
            <a:r>
              <a:rPr lang="en-US" altLang="en-US" sz="2400" dirty="0"/>
              <a:t> we can do this in our heads, on a piece of paper, or on a calculator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As they get </a:t>
            </a:r>
            <a:r>
              <a:rPr lang="en-US" altLang="en-US" sz="2400" dirty="0">
                <a:solidFill>
                  <a:srgbClr val="0000FF"/>
                </a:solidFill>
              </a:rPr>
              <a:t>bigger </a:t>
            </a:r>
            <a:r>
              <a:rPr lang="en-US" altLang="en-US" sz="2400" dirty="0"/>
              <a:t>and bigger it is fairly </a:t>
            </a:r>
            <a:r>
              <a:rPr lang="en-US" altLang="en-US" sz="2400" b="1" dirty="0"/>
              <a:t>easy</a:t>
            </a:r>
            <a:r>
              <a:rPr lang="en-US" altLang="en-US" sz="2400" dirty="0"/>
              <a:t> to write a computer program to compute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14B2C1-E7C8-4814-9DF1-07F5D0A04675}"/>
              </a:ext>
            </a:extLst>
          </p:cNvPr>
          <p:cNvSpPr txBox="1"/>
          <p:nvPr/>
        </p:nvSpPr>
        <p:spPr>
          <a:xfrm>
            <a:off x="1752600" y="612454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Multiplication runs in polynomial time. </a:t>
            </a:r>
          </a:p>
        </p:txBody>
      </p:sp>
    </p:spTree>
    <p:extLst>
      <p:ext uri="{BB962C8B-B14F-4D97-AF65-F5344CB8AC3E}">
        <p14:creationId xmlns:p14="http://schemas.microsoft.com/office/powerpoint/2010/main" val="413649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Multiplying two primes is Easy (Cont.)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>
            <a:normAutofit/>
          </a:bodyPr>
          <a:lstStyle/>
          <a:p>
            <a:pPr marL="342900" lvl="0" indent="-342900">
              <a:buClrTx/>
            </a:pP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It is </a:t>
            </a:r>
            <a:r>
              <a:rPr lang="en-US" sz="2800" b="1" dirty="0">
                <a:solidFill>
                  <a:srgbClr val="0000FF"/>
                </a:solidFill>
                <a:latin typeface="Constantia"/>
                <a:cs typeface="Constantia"/>
              </a:rPr>
              <a:t>easy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to calculate multiplication </a:t>
            </a:r>
            <a:r>
              <a:rPr lang="en-US" sz="2800" i="1" dirty="0" err="1">
                <a:solidFill>
                  <a:prstClr val="black"/>
                </a:solidFill>
                <a:latin typeface="Constantia"/>
                <a:cs typeface="Constantia"/>
              </a:rPr>
              <a:t>pq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= ?</a:t>
            </a:r>
          </a:p>
          <a:p>
            <a:pPr marL="342900" lvl="0" indent="-342900">
              <a:buClrTx/>
            </a:pPr>
            <a:endParaRPr lang="en-US" sz="2800" dirty="0">
              <a:solidFill>
                <a:prstClr val="black"/>
              </a:solidFill>
              <a:latin typeface="Constantia"/>
              <a:cs typeface="Constantia"/>
            </a:endParaRPr>
          </a:p>
          <a:p>
            <a:pPr marL="342900" lvl="0" indent="-342900">
              <a:buClrTx/>
            </a:pP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Problem: </a:t>
            </a:r>
            <a:r>
              <a:rPr lang="en-US" sz="2800" i="1" dirty="0">
                <a:solidFill>
                  <a:prstClr val="black"/>
                </a:solidFill>
                <a:latin typeface="Constantia"/>
                <a:cs typeface="Constantia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= </a:t>
            </a:r>
            <a:r>
              <a:rPr lang="en-US" sz="2800" i="1" dirty="0" err="1">
                <a:solidFill>
                  <a:prstClr val="black"/>
                </a:solidFill>
                <a:latin typeface="Constantia"/>
                <a:cs typeface="Constantia"/>
              </a:rPr>
              <a:t>pq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(</a:t>
            </a:r>
            <a:r>
              <a:rPr lang="en-US" sz="2800" i="1" dirty="0">
                <a:solidFill>
                  <a:prstClr val="black"/>
                </a:solidFill>
                <a:latin typeface="Constantia"/>
                <a:cs typeface="Constantia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and </a:t>
            </a:r>
            <a:r>
              <a:rPr lang="en-US" sz="2800" i="1" dirty="0">
                <a:solidFill>
                  <a:prstClr val="black"/>
                </a:solidFill>
                <a:latin typeface="Constantia"/>
                <a:cs typeface="Constantia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 are </a:t>
            </a:r>
            <a:r>
              <a:rPr lang="en-US" sz="2800" b="1" dirty="0">
                <a:solidFill>
                  <a:srgbClr val="0000FF"/>
                </a:solidFill>
                <a:latin typeface="Constantia"/>
                <a:cs typeface="Constantia"/>
              </a:rPr>
              <a:t>prime</a:t>
            </a:r>
            <a:r>
              <a:rPr lang="en-US"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numbers)</a:t>
            </a:r>
          </a:p>
          <a:p>
            <a:pPr marL="357188" lvl="0" indent="0">
              <a:buClrTx/>
              <a:buNone/>
            </a:pP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2 × 3 = 6</a:t>
            </a:r>
          </a:p>
          <a:p>
            <a:pPr marL="357188" lvl="0" indent="0">
              <a:buClrTx/>
              <a:buNone/>
            </a:pP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5 × 11 = 55</a:t>
            </a:r>
          </a:p>
          <a:p>
            <a:pPr marL="357188" lvl="0" indent="0">
              <a:buClrTx/>
              <a:buNone/>
            </a:pPr>
            <a:r>
              <a:rPr lang="en-US" sz="2800" dirty="0">
                <a:solidFill>
                  <a:prstClr val="black"/>
                </a:solidFill>
                <a:latin typeface="Constantia"/>
                <a:cs typeface="Constantia"/>
              </a:rPr>
              <a:t>89 × 97 = 8633 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5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Symmetric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146D02-3EBB-43E1-9999-B356E1F53C8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0C5D0-0F96-4614-B18F-F1090EC9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2852"/>
            <a:ext cx="6730567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Find factors of large numbers is Hard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>
            <a:normAutofit/>
          </a:bodyPr>
          <a:lstStyle/>
          <a:p>
            <a:pPr marL="342900" lvl="0" indent="-342900">
              <a:buClrTx/>
            </a:pP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It is </a:t>
            </a:r>
            <a:r>
              <a:rPr lang="en-US" sz="2400" b="1" dirty="0">
                <a:solidFill>
                  <a:prstClr val="black"/>
                </a:solidFill>
                <a:latin typeface="Constantia"/>
                <a:cs typeface="Constantia"/>
              </a:rPr>
              <a:t>difficult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 to find factors of large numbers</a:t>
            </a:r>
          </a:p>
          <a:p>
            <a:pPr marL="342900" lvl="0" indent="-342900">
              <a:buClrTx/>
            </a:pP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Problem: </a:t>
            </a:r>
            <a:r>
              <a:rPr lang="en-US" sz="2400" i="1" dirty="0">
                <a:solidFill>
                  <a:prstClr val="black"/>
                </a:solidFill>
                <a:latin typeface="Constantia"/>
                <a:cs typeface="Constantia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 = </a:t>
            </a:r>
            <a:r>
              <a:rPr lang="en-US" sz="2400" i="1" dirty="0" err="1">
                <a:solidFill>
                  <a:prstClr val="black"/>
                </a:solidFill>
                <a:latin typeface="Constantia"/>
                <a:cs typeface="Constantia"/>
              </a:rPr>
              <a:t>pq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 (</a:t>
            </a:r>
            <a:r>
              <a:rPr lang="en-US" sz="2400" i="1" dirty="0">
                <a:solidFill>
                  <a:prstClr val="black"/>
                </a:solidFill>
                <a:latin typeface="Constantia"/>
                <a:cs typeface="Constantia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 and </a:t>
            </a:r>
            <a:r>
              <a:rPr lang="en-US" sz="2400" i="1" dirty="0">
                <a:solidFill>
                  <a:prstClr val="black"/>
                </a:solidFill>
                <a:latin typeface="Constantia"/>
                <a:cs typeface="Constantia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 are </a:t>
            </a:r>
            <a:r>
              <a:rPr lang="en-US" sz="2400" b="1" dirty="0">
                <a:solidFill>
                  <a:srgbClr val="0000FF"/>
                </a:solidFill>
                <a:latin typeface="Constantia"/>
                <a:cs typeface="Constantia"/>
              </a:rPr>
              <a:t>prime</a:t>
            </a:r>
            <a:r>
              <a:rPr lang="en-US" sz="24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numbers)</a:t>
            </a:r>
          </a:p>
          <a:p>
            <a:pPr marL="357188" lvl="0" indent="0"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6 = 2 × 3</a:t>
            </a:r>
          </a:p>
          <a:p>
            <a:pPr marL="357188" lvl="0" indent="0"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55 = 5 × 11</a:t>
            </a:r>
          </a:p>
          <a:p>
            <a:pPr marL="357188" lvl="0" indent="0"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Constantia"/>
                <a:cs typeface="Constantia"/>
              </a:rPr>
              <a:t>8633 = 89 × 97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C35B5F-DDA3-40A4-B2B7-AC29A6F6EDA4}"/>
              </a:ext>
            </a:extLst>
          </p:cNvPr>
          <p:cNvGraphicFramePr>
            <a:graphicFrameLocks noGrp="1"/>
          </p:cNvGraphicFramePr>
          <p:nvPr/>
        </p:nvGraphicFramePr>
        <p:xfrm>
          <a:off x="914401" y="4084637"/>
          <a:ext cx="6737230" cy="2286000"/>
        </p:xfrm>
        <a:graphic>
          <a:graphicData uri="http://schemas.openxmlformats.org/drawingml/2006/table">
            <a:tbl>
              <a:tblPr firstRow="1" bandRow="1"/>
              <a:tblGrid>
                <a:gridCol w="1894051">
                  <a:extLst>
                    <a:ext uri="{9D8B030D-6E8A-4147-A177-3AD203B41FA5}">
                      <a16:colId xmlns:a16="http://schemas.microsoft.com/office/drawing/2014/main" val="4120644275"/>
                    </a:ext>
                  </a:extLst>
                </a:gridCol>
                <a:gridCol w="1754223">
                  <a:extLst>
                    <a:ext uri="{9D8B030D-6E8A-4147-A177-3AD203B41FA5}">
                      <a16:colId xmlns:a16="http://schemas.microsoft.com/office/drawing/2014/main" val="3879016017"/>
                    </a:ext>
                  </a:extLst>
                </a:gridCol>
                <a:gridCol w="3088956">
                  <a:extLst>
                    <a:ext uri="{9D8B030D-6E8A-4147-A177-3AD203B41FA5}">
                      <a16:colId xmlns:a16="http://schemas.microsoft.com/office/drawing/2014/main" val="329545727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i="1" dirty="0">
                          <a:latin typeface="Constantia" panose="02030602050306030303" pitchFamily="18" charset="0"/>
                        </a:rPr>
                        <a:t>n</a:t>
                      </a:r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 has: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or: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it takes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213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300 bits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100 digits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hours 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337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600 bits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200 digits 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months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863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1024 bits 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300 digits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currently not possible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6397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2048 bits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600 digits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r>
                        <a:rPr lang="en-US" altLang="zh-CN" sz="2400" b="0" dirty="0">
                          <a:latin typeface="Constantia" panose="02030602050306030303" pitchFamily="18" charset="0"/>
                        </a:rPr>
                        <a:t>currently not possible</a:t>
                      </a:r>
                      <a:endParaRPr lang="zh-CN" altLang="en-US" sz="2400" b="0" dirty="0">
                        <a:latin typeface="Constantia" panose="02030602050306030303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1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Multiplying two primes: one-way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26EFE90-5A6C-40D0-A17C-200747B0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84860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marR="0" lvl="0" indent="-292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Multiplication of two prime numbers is believed to be a one-way function. </a:t>
            </a:r>
          </a:p>
          <a:p>
            <a:pPr marL="292100" marR="0" lvl="0" indent="-292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We say believed because nobody has been able to prove that it is hard to factorise. </a:t>
            </a:r>
          </a:p>
          <a:p>
            <a:pPr marL="292100" marR="0" lvl="0" indent="-2921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Maybe one day someone will find a way of factorising efficiently. </a:t>
            </a:r>
          </a:p>
        </p:txBody>
      </p:sp>
      <p:pic>
        <p:nvPicPr>
          <p:cNvPr id="9" name="Picture 4" descr="BD00028_">
            <a:extLst>
              <a:ext uri="{FF2B5EF4-FFF2-40B4-BE49-F238E27FC236}">
                <a16:creationId xmlns:a16="http://schemas.microsoft.com/office/drawing/2014/main" id="{BD02928C-7400-41A8-AD7F-0DAA871D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27650"/>
            <a:ext cx="862013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3388C38D-3FDF-4ACA-B0B4-6C90B080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27650"/>
            <a:ext cx="6629400" cy="830997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What will happen if someone does find an efficient way of factorising ?</a:t>
            </a:r>
          </a:p>
        </p:txBody>
      </p:sp>
    </p:spTree>
    <p:extLst>
      <p:ext uri="{BB962C8B-B14F-4D97-AF65-F5344CB8AC3E}">
        <p14:creationId xmlns:p14="http://schemas.microsoft.com/office/powerpoint/2010/main" val="164199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76DD20-D033-46E9-8A20-9D06D1D3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37" y="1377950"/>
            <a:ext cx="266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94941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Algorithm - Introduction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526852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by </a:t>
            </a:r>
            <a:r>
              <a:rPr lang="en-US" sz="2800" dirty="0" err="1">
                <a:latin typeface="Constantia"/>
                <a:cs typeface="Constantia"/>
              </a:rPr>
              <a:t>Rivest</a:t>
            </a:r>
            <a:r>
              <a:rPr lang="en-US" sz="2800" dirty="0">
                <a:latin typeface="Constantia"/>
                <a:cs typeface="Constantia"/>
              </a:rPr>
              <a:t>, Shamir &amp; </a:t>
            </a:r>
            <a:r>
              <a:rPr lang="en-US" sz="2800" dirty="0" err="1">
                <a:latin typeface="Constantia"/>
                <a:cs typeface="Constantia"/>
              </a:rPr>
              <a:t>Adleman</a:t>
            </a:r>
            <a:r>
              <a:rPr lang="en-US" sz="2800" dirty="0">
                <a:latin typeface="Constantia"/>
                <a:cs typeface="Constantia"/>
              </a:rPr>
              <a:t> of MIT in 1977</a:t>
            </a:r>
          </a:p>
          <a:p>
            <a:r>
              <a:rPr lang="en-US" sz="2800" dirty="0">
                <a:latin typeface="Constantia"/>
                <a:cs typeface="Constantia"/>
              </a:rPr>
              <a:t>best known &amp; widely used public-key scheme</a:t>
            </a:r>
            <a:endParaRPr lang="en-US" sz="2400" dirty="0">
              <a:latin typeface="Constantia"/>
              <a:cs typeface="Constant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D2F15-9E2C-44DA-A185-D454FED8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699"/>
            <a:ext cx="7095238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RSA Algorithm – Introduction (cont.)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/>
                <a:cs typeface="Constantia"/>
              </a:rPr>
              <a:t>RSA is the first and most popular asymmetric encryption</a:t>
            </a:r>
          </a:p>
          <a:p>
            <a:endParaRPr lang="en-US" sz="2400" dirty="0">
              <a:latin typeface="Constantia"/>
              <a:cs typeface="Constantia"/>
            </a:endParaRPr>
          </a:p>
          <a:p>
            <a:r>
              <a:rPr lang="en-US" sz="2400" dirty="0">
                <a:latin typeface="Constantia"/>
                <a:cs typeface="Constantia"/>
              </a:rPr>
              <a:t>Idea behind RSA:</a:t>
            </a:r>
          </a:p>
          <a:p>
            <a:pPr lvl="1"/>
            <a:r>
              <a:rPr lang="en-US" sz="2000" dirty="0">
                <a:latin typeface="Constantia"/>
                <a:cs typeface="Constantia"/>
              </a:rPr>
              <a:t>Every number has a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prime factorization</a:t>
            </a:r>
          </a:p>
          <a:p>
            <a:pPr lvl="1"/>
            <a:r>
              <a:rPr lang="en-US" sz="2000" dirty="0">
                <a:latin typeface="Constantia"/>
                <a:cs typeface="Constantia"/>
              </a:rPr>
              <a:t>It is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hard</a:t>
            </a:r>
            <a:r>
              <a:rPr lang="en-US" sz="2000" dirty="0">
                <a:latin typeface="Constantia"/>
                <a:cs typeface="Constantia"/>
              </a:rPr>
              <a:t> to find if the number is very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large</a:t>
            </a:r>
          </a:p>
          <a:p>
            <a:pPr lvl="1"/>
            <a:r>
              <a:rPr lang="en-US" sz="2000" dirty="0">
                <a:latin typeface="Constantia"/>
                <a:cs typeface="Constantia"/>
              </a:rPr>
              <a:t>The time complexity is also very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high</a:t>
            </a:r>
          </a:p>
          <a:p>
            <a:pPr lvl="1"/>
            <a:r>
              <a:rPr lang="en-US" sz="2000" dirty="0">
                <a:latin typeface="Constantia"/>
                <a:cs typeface="Constantia"/>
              </a:rPr>
              <a:t>But on the other hand the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multiplication</a:t>
            </a:r>
            <a:r>
              <a:rPr lang="en-US" sz="2000" dirty="0">
                <a:latin typeface="Constantia"/>
                <a:cs typeface="Constantia"/>
              </a:rPr>
              <a:t> is easy and time complexity is also </a:t>
            </a:r>
            <a:r>
              <a:rPr lang="en-US" sz="2000" b="1" dirty="0">
                <a:solidFill>
                  <a:srgbClr val="0000FF"/>
                </a:solidFill>
                <a:latin typeface="Constantia"/>
                <a:cs typeface="Constantia"/>
              </a:rPr>
              <a:t>not</a:t>
            </a:r>
            <a:r>
              <a:rPr lang="en-US" sz="2000" dirty="0">
                <a:latin typeface="Constantia"/>
                <a:cs typeface="Constantia"/>
              </a:rPr>
              <a:t> very high</a:t>
            </a:r>
          </a:p>
          <a:p>
            <a:pPr lvl="2"/>
            <a:r>
              <a:rPr lang="en-US" sz="1800" dirty="0">
                <a:latin typeface="Constantia"/>
                <a:cs typeface="Constantia"/>
              </a:rPr>
              <a:t>For example the multiplication of 15 and 30 is 450 </a:t>
            </a:r>
          </a:p>
          <a:p>
            <a:pPr lvl="2"/>
            <a:r>
              <a:rPr lang="en-US" sz="1800" dirty="0">
                <a:latin typeface="Constantia"/>
                <a:cs typeface="Constantia"/>
              </a:rPr>
              <a:t>but the prime factorization of 450 is </a:t>
            </a:r>
            <a:r>
              <a:rPr lang="en-US" sz="1800" b="1" dirty="0">
                <a:solidFill>
                  <a:srgbClr val="0000FF"/>
                </a:solidFill>
                <a:latin typeface="Constantia"/>
                <a:cs typeface="Constantia"/>
              </a:rPr>
              <a:t>not easy</a:t>
            </a:r>
            <a:r>
              <a:rPr lang="en-US" sz="1800" b="1" dirty="0">
                <a:solidFill>
                  <a:srgbClr val="3366FF"/>
                </a:solidFill>
                <a:latin typeface="Constantia"/>
                <a:cs typeface="Constantia"/>
              </a:rPr>
              <a:t> </a:t>
            </a:r>
            <a:r>
              <a:rPr lang="en-US" sz="1800" dirty="0">
                <a:latin typeface="Constantia"/>
                <a:cs typeface="Constantia"/>
              </a:rPr>
              <a:t>and also it takes more time as compared to multiplication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9D8A8-D656-4249-AB22-199D021E7C57}"/>
              </a:ext>
            </a:extLst>
          </p:cNvPr>
          <p:cNvSpPr txBox="1"/>
          <p:nvPr/>
        </p:nvSpPr>
        <p:spPr>
          <a:xfrm>
            <a:off x="898472" y="5986175"/>
            <a:ext cx="8116132" cy="49244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One direction is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easy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; The other direction is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difficult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!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800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Rationale Behind RSA: Algorithm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/>
                <a:cs typeface="Constantia"/>
              </a:rPr>
              <a:t>Each user generates a public/private key pair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"/>
                <a:cs typeface="Constantia"/>
              </a:rPr>
              <a:t>Selecting two different large primes at random: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lang="en-US" sz="2400" dirty="0">
                <a:latin typeface="Constantia"/>
                <a:cs typeface="Constantia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"/>
                <a:cs typeface="Constantia"/>
              </a:rPr>
              <a:t>Compute their system modulus: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i="1" dirty="0" err="1">
                <a:solidFill>
                  <a:srgbClr val="0000FF"/>
                </a:solidFill>
                <a:latin typeface="Constantia"/>
                <a:cs typeface="Constantia"/>
              </a:rPr>
              <a:t>pq</a:t>
            </a:r>
            <a:endParaRPr lang="en-US" sz="2400" i="1" dirty="0">
              <a:solidFill>
                <a:srgbClr val="0000FF"/>
              </a:solidFill>
              <a:latin typeface="Constantia"/>
              <a:cs typeface="Constanti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"/>
                <a:cs typeface="Constantia"/>
              </a:rPr>
              <a:t>Calculate the totient: </a:t>
            </a:r>
            <a:r>
              <a:rPr lang="el-GR" sz="2400" i="1" dirty="0">
                <a:latin typeface="Constantia"/>
                <a:cs typeface="Constantia"/>
              </a:rPr>
              <a:t>φ</a:t>
            </a:r>
            <a:r>
              <a:rPr lang="en-US" sz="2400" dirty="0">
                <a:latin typeface="Constantia"/>
                <a:cs typeface="Constantia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sz="2400" dirty="0">
                <a:latin typeface="Constantia"/>
                <a:cs typeface="Constantia"/>
              </a:rPr>
              <a:t>) = (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lang="en-US" sz="2400" dirty="0">
                <a:latin typeface="Constantia"/>
                <a:cs typeface="Constantia"/>
              </a:rPr>
              <a:t> - 1)(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q</a:t>
            </a:r>
            <a:r>
              <a:rPr lang="en-US" sz="2400" dirty="0">
                <a:latin typeface="Constantia"/>
                <a:cs typeface="Constantia"/>
              </a:rPr>
              <a:t> - 1)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tantia"/>
                <a:cs typeface="Constantia"/>
              </a:rPr>
              <a:t>Choose an integer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sz="2400" dirty="0">
                <a:latin typeface="Constantia"/>
                <a:cs typeface="Constantia"/>
              </a:rPr>
              <a:t> such that: </a:t>
            </a:r>
          </a:p>
          <a:p>
            <a:pPr lvl="1"/>
            <a:r>
              <a:rPr lang="en-US" sz="2400" dirty="0">
                <a:latin typeface="Constantia"/>
              </a:rPr>
              <a:t>1 &lt;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 &lt; </a:t>
            </a:r>
            <a:r>
              <a:rPr lang="el-GR" sz="2400" i="1" dirty="0">
                <a:latin typeface="Constantia"/>
              </a:rPr>
              <a:t>φ</a:t>
            </a:r>
            <a:r>
              <a:rPr lang="el-GR" sz="2400" dirty="0">
                <a:latin typeface="Constantia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)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 is coprime to </a:t>
            </a:r>
            <a:r>
              <a:rPr lang="el-GR" altLang="zh-CN" sz="2400" i="1" dirty="0">
                <a:solidFill>
                  <a:prstClr val="black"/>
                </a:solidFill>
                <a:latin typeface="Constantia"/>
              </a:rPr>
              <a:t>φ</a:t>
            </a:r>
            <a:r>
              <a:rPr lang="el-GR" altLang="zh-CN" sz="2400" dirty="0">
                <a:solidFill>
                  <a:prstClr val="black"/>
                </a:solidFill>
                <a:latin typeface="Constanti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</a:rPr>
              <a:t>)</a:t>
            </a:r>
          </a:p>
          <a:p>
            <a:pPr lvl="2"/>
            <a:r>
              <a:rPr lang="en-US" sz="2000" dirty="0">
                <a:latin typeface="Constantia"/>
              </a:rPr>
              <a:t>i.e., </a:t>
            </a:r>
            <a:r>
              <a:rPr lang="en-US" sz="20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000" dirty="0">
                <a:latin typeface="Constantia"/>
              </a:rPr>
              <a:t> and </a:t>
            </a:r>
            <a:r>
              <a:rPr lang="el-GR" sz="2000" i="1" dirty="0">
                <a:latin typeface="Constantia"/>
              </a:rPr>
              <a:t>φ</a:t>
            </a:r>
            <a:r>
              <a:rPr lang="el-GR" sz="2000" dirty="0">
                <a:latin typeface="Constantia"/>
              </a:rPr>
              <a:t>(</a:t>
            </a:r>
            <a:r>
              <a:rPr lang="en-US" sz="20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000" dirty="0">
                <a:latin typeface="Constantia"/>
              </a:rPr>
              <a:t>) share no factors other than 1</a:t>
            </a:r>
          </a:p>
          <a:p>
            <a:pPr lvl="2"/>
            <a:endParaRPr lang="en-US" sz="2000" dirty="0">
              <a:latin typeface="Constantia"/>
            </a:endParaRPr>
          </a:p>
          <a:p>
            <a:pPr marL="342900" lvl="2" indent="-342900"/>
            <a:r>
              <a:rPr lang="en-US" dirty="0">
                <a:latin typeface="Constantia"/>
              </a:rPr>
              <a:t>{</a:t>
            </a:r>
            <a:r>
              <a:rPr lang="en-US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dirty="0">
                <a:latin typeface="Constantia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dirty="0">
                <a:latin typeface="Constantia"/>
              </a:rPr>
              <a:t>} are released as the </a:t>
            </a:r>
            <a:r>
              <a:rPr lang="en-US" b="1" dirty="0">
                <a:solidFill>
                  <a:srgbClr val="0000FF"/>
                </a:solidFill>
                <a:latin typeface="Constantia"/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26579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Encryption: </a:t>
            </a:r>
            <a:r>
              <a:rPr lang="en-US" sz="2800" i="1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lang="en-US" sz="2800" i="1" baseline="300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sz="2800" dirty="0">
                <a:latin typeface="Constantia"/>
                <a:cs typeface="Constantia"/>
              </a:rPr>
              <a:t> mod </a:t>
            </a:r>
            <a:r>
              <a:rPr lang="en-US" sz="28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lang="en-US" altLang="zh-CN" sz="2800" dirty="0">
                <a:latin typeface="Constantia"/>
                <a:cs typeface="Constantia"/>
              </a:rPr>
              <a:t>= </a:t>
            </a:r>
            <a:r>
              <a:rPr lang="en-US" altLang="zh-CN" sz="2800" i="1" dirty="0">
                <a:latin typeface="Constantia"/>
                <a:cs typeface="Constantia"/>
              </a:rPr>
              <a:t>c</a:t>
            </a:r>
            <a:endParaRPr lang="en-US" sz="2800" i="1" dirty="0">
              <a:latin typeface="Constantia"/>
              <a:cs typeface="Constantia"/>
            </a:endParaRPr>
          </a:p>
          <a:p>
            <a:pPr lvl="1"/>
            <a:r>
              <a:rPr lang="en-US" sz="2400" dirty="0">
                <a:latin typeface="Constantia"/>
                <a:cs typeface="Constantia"/>
              </a:rPr>
              <a:t>Secret message: </a:t>
            </a:r>
            <a:r>
              <a:rPr lang="en-US" sz="2400" i="1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Encrypted text: </a:t>
            </a:r>
            <a:r>
              <a:rPr lang="en-US" sz="2400" i="1" dirty="0">
                <a:latin typeface="Constantia"/>
                <a:cs typeface="Constantia"/>
              </a:rPr>
              <a:t>c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Public key: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sz="2400" dirty="0">
                <a:latin typeface="Constantia"/>
                <a:cs typeface="Constantia"/>
              </a:rPr>
              <a:t>,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</a:p>
          <a:p>
            <a:pPr lvl="1"/>
            <a:endParaRPr lang="en-US" sz="2400" dirty="0">
              <a:latin typeface="Constantia"/>
              <a:cs typeface="Constantia"/>
            </a:endParaRPr>
          </a:p>
          <a:p>
            <a:r>
              <a:rPr lang="en-US" sz="2800" dirty="0">
                <a:latin typeface="Constantia"/>
                <a:cs typeface="Constantia"/>
              </a:rPr>
              <a:t>The key for encryption is publicly known</a:t>
            </a:r>
          </a:p>
          <a:p>
            <a:endParaRPr lang="en-US" sz="20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61935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Decryption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Decryption uses the private key </a:t>
            </a:r>
            <a:r>
              <a:rPr lang="en-US" sz="2800" i="1" dirty="0">
                <a:solidFill>
                  <a:srgbClr val="00B050"/>
                </a:solidFill>
                <a:latin typeface="Constantia"/>
                <a:cs typeface="Constantia"/>
              </a:rPr>
              <a:t>d</a:t>
            </a:r>
          </a:p>
          <a:p>
            <a:endParaRPr lang="en-US" sz="2800" dirty="0">
              <a:latin typeface="Constantia"/>
              <a:cs typeface="Constantia"/>
            </a:endParaRPr>
          </a:p>
          <a:p>
            <a:pPr marL="0" indent="361950">
              <a:buNone/>
            </a:pPr>
            <a:r>
              <a:rPr lang="en-US" sz="28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lang="en-US" sz="2800" i="1" baseline="30000" dirty="0">
                <a:solidFill>
                  <a:srgbClr val="00B050"/>
                </a:solidFill>
                <a:latin typeface="Constantia"/>
                <a:cs typeface="Constantia"/>
              </a:rPr>
              <a:t>d</a:t>
            </a:r>
            <a:r>
              <a:rPr lang="en-US" sz="2800" dirty="0">
                <a:latin typeface="Constantia"/>
                <a:cs typeface="Constantia"/>
              </a:rPr>
              <a:t> </a:t>
            </a:r>
            <a:r>
              <a:rPr lang="en-US" altLang="zh-CN" sz="2800" dirty="0">
                <a:latin typeface="Constantia"/>
                <a:cs typeface="Constantia"/>
              </a:rPr>
              <a:t>mod </a:t>
            </a:r>
            <a:r>
              <a:rPr lang="en-US" altLang="zh-CN" sz="28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altLang="zh-CN" sz="2800" dirty="0">
                <a:latin typeface="Constantia"/>
                <a:cs typeface="Constantia"/>
              </a:rPr>
              <a:t> </a:t>
            </a:r>
            <a:r>
              <a:rPr lang="en-US" sz="2800" dirty="0">
                <a:latin typeface="Constantia"/>
                <a:cs typeface="Constantia"/>
              </a:rPr>
              <a:t>= </a:t>
            </a:r>
            <a:r>
              <a:rPr lang="en-US" sz="2800" i="1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endParaRPr lang="en-US" sz="2800" i="1" dirty="0">
              <a:latin typeface="Constantia"/>
              <a:cs typeface="Constantia"/>
            </a:endParaRPr>
          </a:p>
          <a:p>
            <a:pPr marL="0" indent="361950">
              <a:buNone/>
            </a:pPr>
            <a:endParaRPr lang="en-US" sz="28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2032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Rationale Behind RSA: Algorithm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Constantia"/>
                    <a:cs typeface="Constantia"/>
                  </a:rPr>
                  <a:t>Solve following equation to find decryption key </a:t>
                </a:r>
                <a:r>
                  <a:rPr lang="en-US" sz="2800" i="1" dirty="0">
                    <a:solidFill>
                      <a:srgbClr val="00B050"/>
                    </a:solidFill>
                    <a:latin typeface="Constantia"/>
                    <a:cs typeface="Constantia"/>
                  </a:rPr>
                  <a:t>d</a:t>
                </a:r>
                <a:r>
                  <a:rPr lang="en-US" sz="2800" dirty="0">
                    <a:latin typeface="Constantia"/>
                    <a:cs typeface="Constantia"/>
                  </a:rPr>
                  <a:t>:</a:t>
                </a:r>
              </a:p>
              <a:p>
                <a:endParaRPr lang="en-US" sz="2800" dirty="0">
                  <a:latin typeface="Constantia"/>
                  <a:cs typeface="Constantia"/>
                </a:endParaRPr>
              </a:p>
              <a:p>
                <a:r>
                  <a:rPr lang="en-US" sz="2800" i="1" dirty="0">
                    <a:latin typeface="Constantia"/>
                    <a:cs typeface="Constantia"/>
                  </a:rPr>
                  <a:t>d</a:t>
                </a:r>
                <a:r>
                  <a:rPr lang="en-US" sz="2800" dirty="0">
                    <a:latin typeface="Constantia"/>
                    <a:cs typeface="Constantia"/>
                  </a:rPr>
                  <a:t>*</a:t>
                </a:r>
                <a:r>
                  <a:rPr lang="en-US" sz="2800" i="1" dirty="0">
                    <a:latin typeface="Constantia"/>
                    <a:cs typeface="Constantia"/>
                  </a:rPr>
                  <a:t>e</a:t>
                </a:r>
                <a:r>
                  <a:rPr lang="en-US" sz="2800" dirty="0">
                    <a:latin typeface="Constantia"/>
                    <a:cs typeface="Constantia"/>
                  </a:rPr>
                  <a:t> = 1 mod </a:t>
                </a:r>
                <a:r>
                  <a:rPr lang="el-GR" altLang="zh-CN" sz="2800" i="1" dirty="0">
                    <a:solidFill>
                      <a:prstClr val="black"/>
                    </a:solidFill>
                    <a:latin typeface="Constantia"/>
                  </a:rPr>
                  <a:t>φ</a:t>
                </a:r>
                <a:r>
                  <a:rPr lang="el-GR" altLang="zh-CN" sz="2800" dirty="0">
                    <a:solidFill>
                      <a:prstClr val="black"/>
                    </a:solidFill>
                    <a:latin typeface="Constantia"/>
                  </a:rPr>
                  <a:t>(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Constantia"/>
                  </a:rPr>
                  <a:t>n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nstantia"/>
                  </a:rPr>
                  <a:t>)</a:t>
                </a:r>
              </a:p>
              <a:p>
                <a:pPr lvl="1"/>
                <a:r>
                  <a:rPr lang="en-US" sz="2400" dirty="0">
                    <a:latin typeface="Constantia"/>
                    <a:cs typeface="Constantia"/>
                  </a:rPr>
                  <a:t>i.e., </a:t>
                </a:r>
                <a:r>
                  <a:rPr lang="en-US" sz="2400" i="1" dirty="0">
                    <a:solidFill>
                      <a:srgbClr val="00B050"/>
                    </a:solidFill>
                    <a:latin typeface="Constantia"/>
                    <a:cs typeface="Constantia"/>
                  </a:rPr>
                  <a:t>d</a:t>
                </a:r>
                <a:r>
                  <a:rPr lang="en-US" sz="2400" dirty="0">
                    <a:latin typeface="Constantia"/>
                    <a:cs typeface="Constantia"/>
                  </a:rPr>
                  <a:t>*</a:t>
                </a:r>
                <a:r>
                  <a:rPr lang="en-US" sz="24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e</a:t>
                </a:r>
                <a:r>
                  <a:rPr lang="en-US" sz="2400" dirty="0">
                    <a:latin typeface="Constantia"/>
                    <a:cs typeface="Constantia"/>
                  </a:rPr>
                  <a:t> = 1 - </a:t>
                </a:r>
                <a:r>
                  <a:rPr lang="en-US" sz="2400" i="1" dirty="0">
                    <a:latin typeface="Constantia"/>
                    <a:cs typeface="Constantia"/>
                  </a:rPr>
                  <a:t>k*</a:t>
                </a:r>
                <a:r>
                  <a:rPr lang="el-GR" altLang="zh-CN" sz="2400" i="1" dirty="0">
                    <a:solidFill>
                      <a:prstClr val="black"/>
                    </a:solidFill>
                    <a:latin typeface="Constantia"/>
                  </a:rPr>
                  <a:t>φ</a:t>
                </a:r>
                <a:r>
                  <a:rPr lang="el-GR" altLang="zh-CN" sz="2400" dirty="0">
                    <a:solidFill>
                      <a:prstClr val="black"/>
                    </a:solidFill>
                    <a:latin typeface="Constantia"/>
                  </a:rPr>
                  <a:t>(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onstantia"/>
                  </a:rPr>
                  <a:t>n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</a:rPr>
                  <a:t>) for some integer 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Constantia"/>
                  </a:rPr>
                  <a:t>k</a:t>
                </a: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</a:rPr>
                  <a:t>i.e.,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lvl="2"/>
                <a:endParaRPr lang="en-US" sz="2000" dirty="0">
                  <a:latin typeface="Constantia"/>
                  <a:cs typeface="Constantia"/>
                </a:endParaRPr>
              </a:p>
              <a:p>
                <a:pPr lvl="2"/>
                <a:endParaRPr lang="en-US" sz="2000" dirty="0">
                  <a:latin typeface="Constantia"/>
                  <a:cs typeface="Constantia"/>
                </a:endParaRPr>
              </a:p>
              <a:p>
                <a:pPr marL="342900" lvl="2" indent="-342900"/>
                <a:r>
                  <a:rPr lang="en-US" sz="2800" dirty="0">
                    <a:latin typeface="Constantia"/>
                  </a:rPr>
                  <a:t>{</a:t>
                </a:r>
                <a:r>
                  <a:rPr lang="en-US" sz="2800" i="1" dirty="0">
                    <a:solidFill>
                      <a:srgbClr val="00B050"/>
                    </a:solidFill>
                    <a:latin typeface="Constantia"/>
                  </a:rPr>
                  <a:t>d</a:t>
                </a:r>
                <a:r>
                  <a:rPr lang="en-US" sz="2800" dirty="0">
                    <a:latin typeface="Constantia"/>
                  </a:rPr>
                  <a:t>} is the </a:t>
                </a:r>
                <a:r>
                  <a:rPr lang="en-US" sz="2800" b="1" dirty="0">
                    <a:solidFill>
                      <a:srgbClr val="0000FF"/>
                    </a:solidFill>
                    <a:latin typeface="Constantia"/>
                  </a:rPr>
                  <a:t>private key</a:t>
                </a:r>
                <a:endParaRPr lang="en-US" sz="2800" dirty="0">
                  <a:latin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46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(Bob sends message to Alice)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Given:</a:t>
            </a:r>
          </a:p>
          <a:p>
            <a:pPr lvl="1"/>
            <a:endParaRPr lang="en-US" sz="2400" dirty="0">
              <a:latin typeface="Constantia"/>
            </a:endParaRPr>
          </a:p>
          <a:p>
            <a:pPr lvl="1"/>
            <a:r>
              <a:rPr lang="en-US" sz="2400" dirty="0">
                <a:latin typeface="Constantia"/>
              </a:rPr>
              <a:t>Alice want to </a:t>
            </a:r>
            <a:r>
              <a:rPr lang="en-US" sz="2400" b="1" dirty="0">
                <a:latin typeface="Constantia"/>
              </a:rPr>
              <a:t>receive</a:t>
            </a:r>
            <a:r>
              <a:rPr lang="en-US" sz="2400" dirty="0">
                <a:latin typeface="Constantia"/>
              </a:rPr>
              <a:t> message </a:t>
            </a:r>
            <a:r>
              <a:rPr lang="en-US" sz="2400" i="1" dirty="0">
                <a:solidFill>
                  <a:srgbClr val="FF0000"/>
                </a:solidFill>
                <a:latin typeface="Constantia"/>
              </a:rPr>
              <a:t>m</a:t>
            </a:r>
            <a:r>
              <a:rPr lang="en-US" sz="2400" dirty="0">
                <a:latin typeface="Constantia"/>
              </a:rPr>
              <a:t> from Bob</a:t>
            </a:r>
          </a:p>
          <a:p>
            <a:pPr lvl="1"/>
            <a:endParaRPr lang="en-US" sz="2400" dirty="0">
              <a:latin typeface="Constantia"/>
            </a:endParaRPr>
          </a:p>
          <a:p>
            <a:pPr lvl="1"/>
            <a:r>
              <a:rPr lang="en-US" sz="2400" dirty="0">
                <a:latin typeface="Constantia"/>
              </a:rPr>
              <a:t>Bob with message: </a:t>
            </a:r>
            <a:r>
              <a:rPr lang="en-US" sz="2400" i="1" dirty="0">
                <a:solidFill>
                  <a:srgbClr val="FF0000"/>
                </a:solidFill>
                <a:latin typeface="Constantia"/>
              </a:rPr>
              <a:t>m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onstantia"/>
              </a:rPr>
              <a:t>m</a:t>
            </a:r>
            <a:r>
              <a:rPr lang="en-US" sz="2400" dirty="0">
                <a:latin typeface="Constantia"/>
              </a:rPr>
              <a:t> = 89</a:t>
            </a:r>
          </a:p>
          <a:p>
            <a:pPr lvl="1"/>
            <a:endParaRPr lang="en-US" sz="2400" dirty="0">
              <a:latin typeface="Constantia"/>
            </a:endParaRPr>
          </a:p>
          <a:p>
            <a:pPr lvl="1"/>
            <a:r>
              <a:rPr lang="en-US" sz="2400" dirty="0">
                <a:latin typeface="Constantia"/>
              </a:rPr>
              <a:t>Charlie: eavesdropper</a:t>
            </a:r>
          </a:p>
          <a:p>
            <a:pPr lvl="1"/>
            <a:endParaRPr lang="en-US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717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Private Key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990599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 dirty="0"/>
              <a:t>Private Key (Symmetric-key)</a:t>
            </a:r>
            <a:r>
              <a:rPr lang="en-US" sz="2800" dirty="0"/>
              <a:t>: Sender and receiver share a common (private)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07163-AFC0-4401-8644-9D8AF5A4E8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6" name="Picture 52" descr="carl">
            <a:extLst>
              <a:ext uri="{FF2B5EF4-FFF2-40B4-BE49-F238E27FC236}">
                <a16:creationId xmlns:a16="http://schemas.microsoft.com/office/drawing/2014/main" id="{96D04807-7408-4CA9-9E92-12288658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4825999"/>
            <a:ext cx="129222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3" descr="sarah">
            <a:extLst>
              <a:ext uri="{FF2B5EF4-FFF2-40B4-BE49-F238E27FC236}">
                <a16:creationId xmlns:a16="http://schemas.microsoft.com/office/drawing/2014/main" id="{418509F4-BF9C-46E7-856B-9789E7C0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4902199"/>
            <a:ext cx="1244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4">
            <a:extLst>
              <a:ext uri="{FF2B5EF4-FFF2-40B4-BE49-F238E27FC236}">
                <a16:creationId xmlns:a16="http://schemas.microsoft.com/office/drawing/2014/main" id="{C0D48EF1-0AEF-4934-B2BF-265E3ABE6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775" y="5816599"/>
            <a:ext cx="5638800" cy="0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74" descr="file">
            <a:extLst>
              <a:ext uri="{FF2B5EF4-FFF2-40B4-BE49-F238E27FC236}">
                <a16:creationId xmlns:a16="http://schemas.microsoft.com/office/drawing/2014/main" id="{AD1CF956-520E-4A91-800C-FB92848F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467359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1">
            <a:extLst>
              <a:ext uri="{FF2B5EF4-FFF2-40B4-BE49-F238E27FC236}">
                <a16:creationId xmlns:a16="http://schemas.microsoft.com/office/drawing/2014/main" id="{234EC7D8-C26E-447C-9726-65BF46720349}"/>
              </a:ext>
            </a:extLst>
          </p:cNvPr>
          <p:cNvGrpSpPr>
            <a:grpSpLocks/>
          </p:cNvGrpSpPr>
          <p:nvPr/>
        </p:nvGrpSpPr>
        <p:grpSpPr bwMode="auto">
          <a:xfrm>
            <a:off x="1425575" y="4521199"/>
            <a:ext cx="685800" cy="711200"/>
            <a:chOff x="1776" y="1824"/>
            <a:chExt cx="432" cy="448"/>
          </a:xfrm>
        </p:grpSpPr>
        <p:grpSp>
          <p:nvGrpSpPr>
            <p:cNvPr id="11" name="Group 66">
              <a:extLst>
                <a:ext uri="{FF2B5EF4-FFF2-40B4-BE49-F238E27FC236}">
                  <a16:creationId xmlns:a16="http://schemas.microsoft.com/office/drawing/2014/main" id="{68738488-DF57-490E-8586-32F5DE80A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824"/>
              <a:ext cx="432" cy="432"/>
              <a:chOff x="1680" y="1824"/>
              <a:chExt cx="432" cy="432"/>
            </a:xfrm>
          </p:grpSpPr>
          <p:pic>
            <p:nvPicPr>
              <p:cNvPr id="13" name="Picture 67" descr="lock">
                <a:extLst>
                  <a:ext uri="{FF2B5EF4-FFF2-40B4-BE49-F238E27FC236}">
                    <a16:creationId xmlns:a16="http://schemas.microsoft.com/office/drawing/2014/main" id="{D39CC8DF-3244-413A-8461-C6F865B40A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1824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8" descr="sarah">
                <a:extLst>
                  <a:ext uri="{FF2B5EF4-FFF2-40B4-BE49-F238E27FC236}">
                    <a16:creationId xmlns:a16="http://schemas.microsoft.com/office/drawing/2014/main" id="{AB06C170-058C-4D71-87E7-94D88D2CE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" y="201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" name="Picture 78" descr="carl">
              <a:extLst>
                <a:ext uri="{FF2B5EF4-FFF2-40B4-BE49-F238E27FC236}">
                  <a16:creationId xmlns:a16="http://schemas.microsoft.com/office/drawing/2014/main" id="{6055C740-9DB1-46E8-A9CC-20065A144E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016"/>
              <a:ext cx="25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83">
            <a:extLst>
              <a:ext uri="{FF2B5EF4-FFF2-40B4-BE49-F238E27FC236}">
                <a16:creationId xmlns:a16="http://schemas.microsoft.com/office/drawing/2014/main" id="{8FFEE041-E0BC-4479-A1B2-65B10C449E03}"/>
              </a:ext>
            </a:extLst>
          </p:cNvPr>
          <p:cNvGrpSpPr>
            <a:grpSpLocks/>
          </p:cNvGrpSpPr>
          <p:nvPr/>
        </p:nvGrpSpPr>
        <p:grpSpPr bwMode="auto">
          <a:xfrm>
            <a:off x="3254375" y="3530599"/>
            <a:ext cx="1524000" cy="915988"/>
            <a:chOff x="2592" y="1584"/>
            <a:chExt cx="1229" cy="625"/>
          </a:xfrm>
        </p:grpSpPr>
        <p:grpSp>
          <p:nvGrpSpPr>
            <p:cNvPr id="16" name="Group 84">
              <a:extLst>
                <a:ext uri="{FF2B5EF4-FFF2-40B4-BE49-F238E27FC236}">
                  <a16:creationId xmlns:a16="http://schemas.microsoft.com/office/drawing/2014/main" id="{56E5FC61-C5A5-4CC6-877E-D7766E671C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584"/>
              <a:ext cx="1229" cy="625"/>
              <a:chOff x="4030" y="1540"/>
              <a:chExt cx="1229" cy="625"/>
            </a:xfrm>
          </p:grpSpPr>
          <p:pic>
            <p:nvPicPr>
              <p:cNvPr id="19" name="Picture 85" descr="j0085338">
                <a:extLst>
                  <a:ext uri="{FF2B5EF4-FFF2-40B4-BE49-F238E27FC236}">
                    <a16:creationId xmlns:a16="http://schemas.microsoft.com/office/drawing/2014/main" id="{5D56124B-F4CF-46AE-8375-D376D1CCD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" y="1541"/>
                <a:ext cx="8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 Box 86">
                <a:extLst>
                  <a:ext uri="{FF2B5EF4-FFF2-40B4-BE49-F238E27FC236}">
                    <a16:creationId xmlns:a16="http://schemas.microsoft.com/office/drawing/2014/main" id="{E2D20433-BC45-4FB1-B378-EC425A320F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1540"/>
                <a:ext cx="815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ＭＳ Ｐゴシック" panose="020B0600070205080204" pitchFamily="34" charset="-128"/>
                    <a:cs typeface="+mn-cs"/>
                  </a:rPr>
                  <a:t>SK</a:t>
                </a:r>
              </a:p>
            </p:txBody>
          </p:sp>
        </p:grpSp>
        <p:pic>
          <p:nvPicPr>
            <p:cNvPr id="17" name="Picture 87" descr="sarah">
              <a:extLst>
                <a:ext uri="{FF2B5EF4-FFF2-40B4-BE49-F238E27FC236}">
                  <a16:creationId xmlns:a16="http://schemas.microsoft.com/office/drawing/2014/main" id="{79302942-60C1-410E-9A6A-857787F33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8" descr="carl">
              <a:extLst>
                <a:ext uri="{FF2B5EF4-FFF2-40B4-BE49-F238E27FC236}">
                  <a16:creationId xmlns:a16="http://schemas.microsoft.com/office/drawing/2014/main" id="{1DFCEF8F-6B21-485C-AE6E-64550EA5D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872"/>
              <a:ext cx="29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89">
            <a:extLst>
              <a:ext uri="{FF2B5EF4-FFF2-40B4-BE49-F238E27FC236}">
                <a16:creationId xmlns:a16="http://schemas.microsoft.com/office/drawing/2014/main" id="{251044AC-331C-4095-90A3-381447445398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3530599"/>
            <a:ext cx="1524000" cy="915988"/>
            <a:chOff x="2592" y="1584"/>
            <a:chExt cx="1229" cy="625"/>
          </a:xfrm>
        </p:grpSpPr>
        <p:grpSp>
          <p:nvGrpSpPr>
            <p:cNvPr id="22" name="Group 90">
              <a:extLst>
                <a:ext uri="{FF2B5EF4-FFF2-40B4-BE49-F238E27FC236}">
                  <a16:creationId xmlns:a16="http://schemas.microsoft.com/office/drawing/2014/main" id="{2868FC03-4AE2-4DBD-A184-00E17C0D7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584"/>
              <a:ext cx="1229" cy="625"/>
              <a:chOff x="4030" y="1540"/>
              <a:chExt cx="1229" cy="625"/>
            </a:xfrm>
          </p:grpSpPr>
          <p:pic>
            <p:nvPicPr>
              <p:cNvPr id="25" name="Picture 91" descr="j0085338">
                <a:extLst>
                  <a:ext uri="{FF2B5EF4-FFF2-40B4-BE49-F238E27FC236}">
                    <a16:creationId xmlns:a16="http://schemas.microsoft.com/office/drawing/2014/main" id="{12AEA462-65ED-451A-BBA7-73A66A9CBD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" y="1541"/>
                <a:ext cx="82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92">
                <a:extLst>
                  <a:ext uri="{FF2B5EF4-FFF2-40B4-BE49-F238E27FC236}">
                    <a16:creationId xmlns:a16="http://schemas.microsoft.com/office/drawing/2014/main" id="{AC97EB59-8F04-4B8D-A4E2-366859721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1540"/>
                <a:ext cx="815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ＭＳ Ｐゴシック" panose="020B0600070205080204" pitchFamily="34" charset="-128"/>
                    <a:cs typeface="+mn-cs"/>
                  </a:rPr>
                  <a:t>SK</a:t>
                </a:r>
              </a:p>
            </p:txBody>
          </p:sp>
        </p:grpSp>
        <p:pic>
          <p:nvPicPr>
            <p:cNvPr id="23" name="Picture 93" descr="sarah">
              <a:extLst>
                <a:ext uri="{FF2B5EF4-FFF2-40B4-BE49-F238E27FC236}">
                  <a16:creationId xmlns:a16="http://schemas.microsoft.com/office/drawing/2014/main" id="{E8559DEA-60CF-4C59-8C00-D2D40B5CD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8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94" descr="carl">
              <a:extLst>
                <a:ext uri="{FF2B5EF4-FFF2-40B4-BE49-F238E27FC236}">
                  <a16:creationId xmlns:a16="http://schemas.microsoft.com/office/drawing/2014/main" id="{9EE267DD-D659-40CF-A45A-D59D9E082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872"/>
              <a:ext cx="29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21387E-6 L 0.32101 0.00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-0.35139 -0.0018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62428E-6 L -0.34167 -4.62428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62428E-6 L 0.325 -4.62428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0.00186 L -3.33333E-6 -3.33333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0741 L -3.33333E-6 -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39306E-6 L 0.5875 0.014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74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8728E-6 L 0.55833 1.38728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Procedure of Alice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</a:rPr>
              <a:t>RSA algorithm: (work in party Alice)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choose prime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= 53,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 = 59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compute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 = </a:t>
            </a:r>
            <a:r>
              <a:rPr lang="en-US" sz="2400" i="1" dirty="0" err="1">
                <a:solidFill>
                  <a:srgbClr val="0000FF"/>
                </a:solidFill>
                <a:latin typeface="Constantia"/>
              </a:rPr>
              <a:t>pq</a:t>
            </a:r>
            <a:r>
              <a:rPr lang="en-US" sz="2400" dirty="0">
                <a:latin typeface="Constantia"/>
              </a:rPr>
              <a:t> = 53*59 = 3127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calculate the totient: </a:t>
            </a:r>
            <a:r>
              <a:rPr lang="en-US" sz="2400" i="1" dirty="0">
                <a:latin typeface="Constantia"/>
              </a:rPr>
              <a:t>φ</a:t>
            </a:r>
            <a:r>
              <a:rPr lang="en-US" sz="2400" dirty="0">
                <a:latin typeface="Constantia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) = 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- 1)(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 - 1)= (53-1)(59-1) = 3016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choose an integer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 = 3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{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} = {</a:t>
            </a:r>
            <a:r>
              <a:rPr lang="en-US" sz="2400" dirty="0">
                <a:solidFill>
                  <a:srgbClr val="0000FF"/>
                </a:solidFill>
                <a:latin typeface="Constantia"/>
              </a:rPr>
              <a:t>3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tantia"/>
              </a:rPr>
              <a:t>3127</a:t>
            </a:r>
            <a:r>
              <a:rPr lang="en-US" sz="2400" dirty="0">
                <a:latin typeface="Constantia"/>
              </a:rPr>
              <a:t>} are released as the public key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275374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Example: Procedure of Charlie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</a:rPr>
              <a:t>RSA algorithm: (work in Charlie)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Obtain public key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38922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Example: Procedure of Bob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</a:rPr>
              <a:t>RSA algorithm: (work in Bob)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Obtain public key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i="1" dirty="0">
                <a:solidFill>
                  <a:srgbClr val="3366FF"/>
                </a:solidFill>
                <a:latin typeface="Constantia"/>
              </a:rPr>
              <a:t> </a:t>
            </a:r>
            <a:r>
              <a:rPr lang="en-US" sz="2400" dirty="0">
                <a:latin typeface="Constantia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i="1" dirty="0">
              <a:solidFill>
                <a:srgbClr val="0000FF"/>
              </a:solidFill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Encrypt </a:t>
            </a:r>
            <a:r>
              <a:rPr lang="en-US" sz="2400" i="1" dirty="0">
                <a:solidFill>
                  <a:srgbClr val="FF0000"/>
                </a:solidFill>
                <a:latin typeface="Constantia"/>
              </a:rPr>
              <a:t>m</a:t>
            </a:r>
            <a:r>
              <a:rPr lang="en-US" sz="2400" dirty="0">
                <a:latin typeface="Constantia"/>
              </a:rPr>
              <a:t>: </a:t>
            </a:r>
            <a:r>
              <a:rPr lang="en-US" altLang="zh-CN" sz="2400" i="1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lang="en-US" altLang="zh-CN" sz="2400" i="1" baseline="30000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altLang="zh-CN" sz="2400" dirty="0">
                <a:latin typeface="Constantia"/>
                <a:cs typeface="Constantia"/>
              </a:rPr>
              <a:t> mod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altLang="zh-CN" sz="2400" dirty="0">
                <a:latin typeface="Constantia"/>
                <a:cs typeface="Constantia"/>
              </a:rPr>
              <a:t> = </a:t>
            </a:r>
            <a:r>
              <a:rPr lang="en-US" altLang="zh-CN" sz="2400" i="1" dirty="0">
                <a:latin typeface="Constantia"/>
                <a:cs typeface="Constantia"/>
              </a:rPr>
              <a:t>c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i="1" dirty="0">
              <a:latin typeface="Constantia"/>
              <a:cs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Here: </a:t>
            </a:r>
            <a:r>
              <a:rPr lang="en-US" sz="2400" i="1" dirty="0">
                <a:latin typeface="Constantia"/>
              </a:rPr>
              <a:t>c</a:t>
            </a:r>
            <a:r>
              <a:rPr lang="en-US" sz="2400" dirty="0">
                <a:latin typeface="Constantia"/>
              </a:rPr>
              <a:t> = (</a:t>
            </a:r>
            <a:r>
              <a:rPr lang="en-US" sz="2400" dirty="0">
                <a:solidFill>
                  <a:srgbClr val="FF0000"/>
                </a:solidFill>
                <a:latin typeface="Constantia"/>
              </a:rPr>
              <a:t>89</a:t>
            </a:r>
            <a:r>
              <a:rPr lang="en-US" sz="2400" baseline="30000" dirty="0">
                <a:solidFill>
                  <a:srgbClr val="0000FF"/>
                </a:solidFill>
                <a:latin typeface="Constantia"/>
              </a:rPr>
              <a:t>3</a:t>
            </a:r>
            <a:r>
              <a:rPr lang="en-US" sz="2400" dirty="0">
                <a:latin typeface="Constantia"/>
              </a:rPr>
              <a:t>) mod </a:t>
            </a:r>
            <a:r>
              <a:rPr lang="en-US" sz="2400" dirty="0">
                <a:solidFill>
                  <a:srgbClr val="0000FF"/>
                </a:solidFill>
                <a:latin typeface="Constantia"/>
              </a:rPr>
              <a:t>3127 </a:t>
            </a:r>
            <a:r>
              <a:rPr lang="en-US" sz="2400" dirty="0">
                <a:latin typeface="Constantia"/>
              </a:rPr>
              <a:t>= 1394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Transmit </a:t>
            </a:r>
            <a:r>
              <a:rPr lang="en-US" sz="2400" i="1" dirty="0">
                <a:latin typeface="Constantia"/>
              </a:rPr>
              <a:t>c</a:t>
            </a:r>
            <a:r>
              <a:rPr lang="en-US" sz="2400" dirty="0">
                <a:latin typeface="Constantia"/>
              </a:rPr>
              <a:t> to Alice</a:t>
            </a:r>
          </a:p>
        </p:txBody>
      </p:sp>
    </p:spTree>
    <p:extLst>
      <p:ext uri="{BB962C8B-B14F-4D97-AF65-F5344CB8AC3E}">
        <p14:creationId xmlns:p14="http://schemas.microsoft.com/office/powerpoint/2010/main" val="2466240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Example: Procedure of Charlie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</a:rPr>
              <a:t>Intercept encrypted message </a:t>
            </a:r>
            <a:r>
              <a:rPr lang="en-US" i="1" dirty="0">
                <a:latin typeface="Constantia"/>
              </a:rPr>
              <a:t>c</a:t>
            </a:r>
            <a:r>
              <a:rPr lang="en-US" dirty="0">
                <a:latin typeface="Constantia"/>
              </a:rPr>
              <a:t> = 1394 (work in Charlie)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Charlie try to decrypt encrypted message with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i="1" dirty="0">
                <a:latin typeface="Constantia"/>
              </a:rPr>
              <a:t>c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nstantia"/>
              </a:rPr>
              <a:t>But failed! Why?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i="1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Constantia"/>
              </a:rPr>
              <a:t>As long as it is not possible to discover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altLang="zh-CN" sz="2400" dirty="0">
                <a:latin typeface="Constantia"/>
              </a:rPr>
              <a:t> and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altLang="zh-CN" sz="2400" dirty="0">
                <a:latin typeface="Constantia"/>
              </a:rPr>
              <a:t> with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Constantia"/>
              </a:rPr>
              <a:t> </a:t>
            </a:r>
            <a:r>
              <a:rPr lang="en-US" altLang="zh-CN" sz="2400" dirty="0">
                <a:latin typeface="Constantia"/>
              </a:rPr>
              <a:t>= </a:t>
            </a:r>
            <a:r>
              <a:rPr lang="en-US" altLang="zh-CN" sz="2400" i="1" dirty="0" err="1">
                <a:solidFill>
                  <a:srgbClr val="0000FF"/>
                </a:solidFill>
                <a:latin typeface="Constantia"/>
              </a:rPr>
              <a:t>pq</a:t>
            </a:r>
            <a:r>
              <a:rPr lang="en-US" altLang="zh-CN" sz="2400" dirty="0">
                <a:latin typeface="Constantia"/>
              </a:rPr>
              <a:t>, it is not possible to find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d</a:t>
            </a:r>
            <a:r>
              <a:rPr lang="en-US" altLang="zh-CN" sz="2400" dirty="0">
                <a:latin typeface="Constantia"/>
              </a:rPr>
              <a:t> or to decrypt </a:t>
            </a:r>
            <a:r>
              <a:rPr lang="en-US" altLang="zh-CN" sz="2400" i="1" dirty="0">
                <a:solidFill>
                  <a:srgbClr val="FF0000"/>
                </a:solidFill>
                <a:latin typeface="Constantia"/>
              </a:rPr>
              <a:t>m</a:t>
            </a:r>
            <a:endParaRPr lang="en-US" altLang="zh-CN" sz="2400" i="1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73973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Procedure of 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RSA algorithm: (work in Alice)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latin typeface="Constantia"/>
                  </a:rPr>
                  <a:t>Obtain encrypted message </a:t>
                </a:r>
                <a:r>
                  <a:rPr lang="en-US" sz="2400" i="1" dirty="0">
                    <a:latin typeface="Constantia"/>
                  </a:rPr>
                  <a:t>c </a:t>
                </a:r>
                <a:r>
                  <a:rPr lang="en-US" sz="2400" dirty="0">
                    <a:latin typeface="Constantia"/>
                  </a:rPr>
                  <a:t>= 1394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>
                    <a:latin typeface="Constantia"/>
                  </a:rPr>
                  <a:t>Compute private key </a:t>
                </a:r>
                <a:r>
                  <a:rPr lang="en-US" sz="2400" i="1" dirty="0">
                    <a:solidFill>
                      <a:srgbClr val="00B050"/>
                    </a:solidFill>
                    <a:latin typeface="Constantia"/>
                  </a:rPr>
                  <a:t>d</a:t>
                </a:r>
              </a:p>
              <a:p>
                <a:pPr lvl="2"/>
                <a:r>
                  <a:rPr lang="en-US" sz="2000" dirty="0">
                    <a:latin typeface="Constantia"/>
                  </a:rPr>
                  <a:t>suppose </a:t>
                </a:r>
                <a:r>
                  <a:rPr lang="en-US" sz="2000" i="1" dirty="0">
                    <a:latin typeface="Constantia"/>
                  </a:rPr>
                  <a:t>k</a:t>
                </a:r>
                <a:r>
                  <a:rPr lang="en-US" sz="2000" dirty="0">
                    <a:latin typeface="Constantia"/>
                  </a:rPr>
                  <a:t> = -2 (any integer is ok)</a:t>
                </a:r>
              </a:p>
              <a:p>
                <a:pPr lvl="2"/>
                <a:endParaRPr lang="en-US" sz="2000" dirty="0">
                  <a:latin typeface="Constanti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−(−2)×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3016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𝟐𝟎𝟏𝟏</m:t>
                      </m:r>
                    </m:oMath>
                  </m:oMathPara>
                </a14:m>
                <a:endParaRPr lang="en-US" sz="2400" b="1" dirty="0">
                  <a:latin typeface="Constantia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400" dirty="0">
                  <a:latin typeface="Constantia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sz="2400" dirty="0">
                    <a:latin typeface="Constantia"/>
                  </a:rPr>
                  <a:t>Decrypt </a:t>
                </a:r>
                <a:r>
                  <a:rPr lang="en-US" sz="2400" i="1" dirty="0">
                    <a:latin typeface="Constantia"/>
                  </a:rPr>
                  <a:t>c </a:t>
                </a:r>
                <a:r>
                  <a:rPr lang="en-US" sz="2400" dirty="0">
                    <a:latin typeface="Constantia"/>
                  </a:rPr>
                  <a:t>and get </a:t>
                </a:r>
                <a:r>
                  <a:rPr lang="en-US" sz="2400" i="1" dirty="0">
                    <a:solidFill>
                      <a:srgbClr val="FF0000"/>
                    </a:solidFill>
                    <a:latin typeface="Constantia"/>
                  </a:rPr>
                  <a:t>m</a:t>
                </a:r>
                <a:r>
                  <a:rPr lang="en-US" sz="2400" dirty="0">
                    <a:latin typeface="Constantia"/>
                  </a:rPr>
                  <a:t> by computing </a:t>
                </a:r>
                <a:r>
                  <a:rPr lang="da-DK" sz="2400" dirty="0">
                    <a:latin typeface="Constantia"/>
                  </a:rPr>
                  <a:t>(</a:t>
                </a:r>
                <a:r>
                  <a:rPr lang="da-DK" sz="2400" i="1" dirty="0">
                    <a:latin typeface="Constantia"/>
                  </a:rPr>
                  <a:t>c</a:t>
                </a:r>
                <a:r>
                  <a:rPr lang="da-DK" sz="2400" i="1" baseline="30000" dirty="0">
                    <a:solidFill>
                      <a:srgbClr val="00B050"/>
                    </a:solidFill>
                    <a:latin typeface="Constantia"/>
                  </a:rPr>
                  <a:t>d</a:t>
                </a:r>
                <a:r>
                  <a:rPr lang="da-DK" sz="2400" dirty="0">
                    <a:latin typeface="Constantia"/>
                  </a:rPr>
                  <a:t>) mod </a:t>
                </a:r>
                <a:r>
                  <a:rPr lang="da-DK" sz="2400" i="1" dirty="0">
                    <a:solidFill>
                      <a:srgbClr val="3366FF"/>
                    </a:solidFill>
                    <a:latin typeface="Constantia"/>
                  </a:rPr>
                  <a:t>n </a:t>
                </a:r>
                <a:r>
                  <a:rPr lang="da-DK" sz="2400" dirty="0">
                    <a:latin typeface="Constantia"/>
                  </a:rPr>
                  <a:t>= </a:t>
                </a:r>
                <a:r>
                  <a:rPr lang="da-DK" sz="2400" i="1" dirty="0">
                    <a:solidFill>
                      <a:srgbClr val="FF0000"/>
                    </a:solidFill>
                    <a:latin typeface="Constantia"/>
                  </a:rPr>
                  <a:t>m</a:t>
                </a:r>
                <a:endParaRPr lang="en-US" sz="2400" i="1" dirty="0">
                  <a:solidFill>
                    <a:srgbClr val="FF0000"/>
                  </a:solidFill>
                  <a:latin typeface="Constantia"/>
                </a:endParaRPr>
              </a:p>
              <a:p>
                <a:pPr marL="457200" lvl="1" indent="444500">
                  <a:buNone/>
                </a:pPr>
                <a:r>
                  <a:rPr lang="en-US" sz="2400" dirty="0">
                    <a:latin typeface="Constantia"/>
                  </a:rPr>
                  <a:t>(1394</a:t>
                </a:r>
                <a:r>
                  <a:rPr lang="en-US" sz="2400" baseline="30000" dirty="0">
                    <a:solidFill>
                      <a:srgbClr val="00B050"/>
                    </a:solidFill>
                    <a:latin typeface="Constantia"/>
                  </a:rPr>
                  <a:t>2011</a:t>
                </a:r>
                <a:r>
                  <a:rPr lang="en-US" sz="2400" dirty="0">
                    <a:latin typeface="Constantia"/>
                  </a:rPr>
                  <a:t>) mod </a:t>
                </a:r>
                <a:r>
                  <a:rPr lang="en-US" sz="2400" dirty="0">
                    <a:solidFill>
                      <a:srgbClr val="0000FF"/>
                    </a:solidFill>
                    <a:latin typeface="Constantia"/>
                  </a:rPr>
                  <a:t>3127 </a:t>
                </a:r>
                <a:r>
                  <a:rPr lang="en-US" sz="2400" dirty="0">
                    <a:latin typeface="Constantia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Constantia"/>
                  </a:rPr>
                  <a:t>89</a:t>
                </a:r>
              </a:p>
              <a:p>
                <a:pPr marL="457200" lvl="1" indent="444500">
                  <a:buNone/>
                </a:pPr>
                <a:endParaRPr lang="en-US" sz="2400" dirty="0">
                  <a:latin typeface="Constantia"/>
                </a:endParaRPr>
              </a:p>
              <a:p>
                <a:pPr marL="457200" lvl="1" indent="444500">
                  <a:buNone/>
                </a:pPr>
                <a:r>
                  <a:rPr lang="en-US" sz="2400" dirty="0">
                    <a:latin typeface="Constantia"/>
                  </a:rPr>
                  <a:t>Done!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3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Example </a:t>
            </a:r>
            <a:r>
              <a:rPr lang="en-US" sz="2700" dirty="0"/>
              <a:t>(a little different in choosing </a:t>
            </a:r>
            <a:r>
              <a:rPr lang="en-US" sz="2700" b="1" i="1" dirty="0"/>
              <a:t>e</a:t>
            </a:r>
            <a:r>
              <a:rPr lang="en-US" sz="2700" dirty="0"/>
              <a:t> and </a:t>
            </a:r>
            <a:r>
              <a:rPr lang="en-US" sz="2700" b="1" i="1" dirty="0"/>
              <a:t>d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</a:rPr>
              <a:t>RSA algorithm: (work in party Alice)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choose prime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= 3,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 = 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compute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 = </a:t>
            </a:r>
            <a:r>
              <a:rPr lang="en-US" sz="2400" i="1" dirty="0" err="1">
                <a:solidFill>
                  <a:srgbClr val="0000FF"/>
                </a:solidFill>
                <a:latin typeface="Constantia"/>
              </a:rPr>
              <a:t>pq</a:t>
            </a:r>
            <a:r>
              <a:rPr lang="en-US" sz="2400" dirty="0">
                <a:latin typeface="Constantia"/>
              </a:rPr>
              <a:t> = 3 × 11 = 33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calculate the totient: </a:t>
            </a:r>
            <a:r>
              <a:rPr lang="en-US" sz="2400" i="1" dirty="0">
                <a:latin typeface="Constantia"/>
              </a:rPr>
              <a:t>φ</a:t>
            </a:r>
            <a:r>
              <a:rPr lang="en-US" sz="2400" dirty="0">
                <a:latin typeface="Constantia"/>
              </a:rPr>
              <a:t>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) = 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p</a:t>
            </a:r>
            <a:r>
              <a:rPr lang="en-US" sz="2400" dirty="0">
                <a:latin typeface="Constantia"/>
              </a:rPr>
              <a:t> - 1)(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q</a:t>
            </a:r>
            <a:r>
              <a:rPr lang="en-US" sz="2400" dirty="0">
                <a:latin typeface="Constantia"/>
              </a:rPr>
              <a:t> - 1)= (3 - 1)(11 - 1) =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nstantia"/>
              </a:rPr>
              <a:t>according: </a:t>
            </a:r>
            <a:r>
              <a:rPr lang="en-US" altLang="zh-CN" sz="2400" i="1" dirty="0">
                <a:solidFill>
                  <a:srgbClr val="00B050"/>
                </a:solidFill>
                <a:latin typeface="Constantia"/>
                <a:cs typeface="Constantia"/>
              </a:rPr>
              <a:t>d</a:t>
            </a:r>
            <a:r>
              <a:rPr lang="en-US" altLang="zh-CN" sz="2400" dirty="0">
                <a:latin typeface="Constantia"/>
                <a:cs typeface="Constantia"/>
              </a:rPr>
              <a:t>*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altLang="zh-CN" sz="2400" dirty="0">
                <a:latin typeface="Constantia"/>
                <a:cs typeface="Constantia"/>
              </a:rPr>
              <a:t> = 1 - </a:t>
            </a:r>
            <a:r>
              <a:rPr lang="en-US" altLang="zh-CN" sz="2400" i="1" dirty="0">
                <a:latin typeface="Constantia"/>
                <a:cs typeface="Constantia"/>
              </a:rPr>
              <a:t>k*</a:t>
            </a:r>
            <a:r>
              <a:rPr lang="el-GR" altLang="zh-CN" sz="2400" i="1" dirty="0">
                <a:solidFill>
                  <a:prstClr val="black"/>
                </a:solidFill>
                <a:latin typeface="Constantia"/>
              </a:rPr>
              <a:t>φ</a:t>
            </a:r>
            <a:r>
              <a:rPr lang="el-GR" altLang="zh-CN" sz="2400" dirty="0">
                <a:solidFill>
                  <a:prstClr val="black"/>
                </a:solidFill>
                <a:latin typeface="Constanti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</a:rPr>
              <a:t>) for some integer </a:t>
            </a:r>
            <a:r>
              <a:rPr lang="en-US" altLang="zh-CN" sz="2400" i="1" dirty="0">
                <a:solidFill>
                  <a:prstClr val="black"/>
                </a:solidFill>
                <a:latin typeface="Constantia"/>
              </a:rPr>
              <a:t>k</a:t>
            </a:r>
          </a:p>
          <a:p>
            <a:pPr marL="457200" lvl="1" indent="0" algn="ctr">
              <a:buNone/>
            </a:pPr>
            <a:r>
              <a:rPr lang="en-US" altLang="zh-CN" sz="2400" i="1" dirty="0">
                <a:solidFill>
                  <a:srgbClr val="00B050"/>
                </a:solidFill>
                <a:latin typeface="Constantia"/>
                <a:cs typeface="Constantia"/>
              </a:rPr>
              <a:t>d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  <a:cs typeface="Constantia"/>
              </a:rPr>
              <a:t>*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  <a:cs typeface="Constantia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  <a:cs typeface="Constantia"/>
              </a:rPr>
              <a:t> = 1 - </a:t>
            </a:r>
            <a:r>
              <a:rPr lang="en-US" altLang="zh-CN" sz="2400" i="1" dirty="0">
                <a:solidFill>
                  <a:prstClr val="black"/>
                </a:solidFill>
                <a:latin typeface="Constantia"/>
                <a:cs typeface="Constantia"/>
              </a:rPr>
              <a:t>k*</a:t>
            </a:r>
            <a:r>
              <a:rPr lang="el-GR" altLang="zh-CN" sz="2400" i="1" dirty="0">
                <a:solidFill>
                  <a:prstClr val="black"/>
                </a:solidFill>
                <a:latin typeface="Constantia"/>
              </a:rPr>
              <a:t>φ</a:t>
            </a:r>
            <a:r>
              <a:rPr lang="el-GR" altLang="zh-CN" sz="2400" dirty="0">
                <a:solidFill>
                  <a:prstClr val="black"/>
                </a:solidFill>
                <a:latin typeface="Constanti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</a:rPr>
              <a:t>) = 1 – (-1) × 20 = 21 (suppose </a:t>
            </a:r>
            <a:r>
              <a:rPr lang="en-US" altLang="zh-CN" sz="2400" i="1" dirty="0">
                <a:solidFill>
                  <a:prstClr val="black"/>
                </a:solidFill>
                <a:latin typeface="Constantia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</a:rPr>
              <a:t> = -1)</a:t>
            </a:r>
            <a:endParaRPr lang="en-US" sz="2400" dirty="0">
              <a:latin typeface="Constantia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lang="en-US" sz="2400" dirty="0">
                <a:latin typeface="Constantia"/>
              </a:rPr>
              <a:t>choose: an integer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: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 = 3 (because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altLang="zh-CN" sz="2400" dirty="0">
                <a:latin typeface="Constantia"/>
              </a:rPr>
              <a:t> is coprime to </a:t>
            </a:r>
            <a:r>
              <a:rPr lang="el-GR" altLang="zh-CN" sz="2400" i="1" dirty="0">
                <a:solidFill>
                  <a:prstClr val="black"/>
                </a:solidFill>
                <a:latin typeface="Constantia"/>
              </a:rPr>
              <a:t>φ</a:t>
            </a:r>
            <a:r>
              <a:rPr lang="el-GR" altLang="zh-CN" sz="2400" dirty="0">
                <a:solidFill>
                  <a:prstClr val="black"/>
                </a:solidFill>
                <a:latin typeface="Constantia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onstantia"/>
              </a:rPr>
              <a:t>)</a:t>
            </a:r>
            <a:r>
              <a:rPr lang="en-US" sz="2400" dirty="0">
                <a:latin typeface="Constantia"/>
              </a:rPr>
              <a:t> ), then </a:t>
            </a:r>
            <a:r>
              <a:rPr lang="en-US" sz="2400" i="1" dirty="0">
                <a:solidFill>
                  <a:srgbClr val="00B050"/>
                </a:solidFill>
                <a:latin typeface="Constantia"/>
              </a:rPr>
              <a:t>d</a:t>
            </a:r>
            <a:r>
              <a:rPr lang="en-US" sz="2400" dirty="0">
                <a:latin typeface="Constantia"/>
              </a:rPr>
              <a:t> = 7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sz="2400" dirty="0">
                <a:latin typeface="Constantia"/>
              </a:rPr>
              <a:t>{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e</a:t>
            </a:r>
            <a:r>
              <a:rPr lang="en-US" sz="2400" dirty="0">
                <a:latin typeface="Constantia"/>
              </a:rPr>
              <a:t>, </a:t>
            </a:r>
            <a:r>
              <a:rPr lang="en-US" sz="2400" i="1" dirty="0">
                <a:solidFill>
                  <a:srgbClr val="0000FF"/>
                </a:solidFill>
                <a:latin typeface="Constantia"/>
              </a:rPr>
              <a:t>n</a:t>
            </a:r>
            <a:r>
              <a:rPr lang="en-US" sz="2400" dirty="0">
                <a:latin typeface="Constantia"/>
              </a:rPr>
              <a:t>} are released as the public key</a:t>
            </a:r>
          </a:p>
          <a:p>
            <a:pPr marL="914400" lvl="1" indent="-457200">
              <a:buFont typeface="+mj-lt"/>
              <a:buAutoNum type="arabicPeriod" startAt="5"/>
            </a:pPr>
            <a:endParaRPr lang="en-US" sz="2400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3648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21844-A59F-4F1A-A841-C5C9767B5BA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Setting up RSA: example 3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838200" y="1295400"/>
            <a:ext cx="7467600" cy="4686300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7325" indent="-1873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78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63588" indent="-1952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Step 1: Let p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q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59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 Thus n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x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59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2: Select e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3: Publish (n,e) = (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Step 4: (p-1) x (q-1)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46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x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2668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  Use the Euclidean Algorithm to compute the modular 	  inverse of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modulo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2668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The result is d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  &lt;&lt; Check: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x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2669 = 1(mod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2668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 &gt;&gt;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Public key is 	(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187325" marR="0" lvl="0" indent="-187325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Private key is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val="3928045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481C49-FFA8-4F99-B12B-283735CEF5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Encryption and decryption: example 3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143000" y="1371600"/>
            <a:ext cx="6934200" cy="4721225"/>
          </a:xfrm>
          <a:prstGeom prst="rect">
            <a:avLst/>
          </a:prstGeom>
          <a:solidFill>
            <a:srgbClr val="FFCC99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Public key is 	(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Private key is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Plaintext block represented as a number: M = 31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Encryption using Public Key: 	C = 31</a:t>
            </a:r>
            <a:r>
              <a:rPr kumimoji="0" lang="en-GB" altLang="en-US" sz="2000" b="1" i="0" u="none" strike="noStrike" kern="1200" cap="none" spc="0" normalizeH="0" baseline="3000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(mod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  			  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587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Decryption using Private Key: M  =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587</a:t>
            </a:r>
            <a:r>
              <a:rPr kumimoji="0" lang="en-GB" altLang="en-US" sz="2000" b="1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157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(mod </a:t>
            </a:r>
            <a:r>
              <a:rPr kumimoji="0" lang="en-GB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2773</a:t>
            </a: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			     = 31</a:t>
            </a: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634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RSA 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/>
                <a:cs typeface="Constantia"/>
              </a:rPr>
              <a:t>As long as there is no fast solution for finding</a:t>
            </a:r>
          </a:p>
          <a:p>
            <a:pPr marL="0" indent="1433513">
              <a:buNone/>
            </a:pPr>
            <a:r>
              <a:rPr lang="en-US" sz="2400" i="1" dirty="0">
                <a:latin typeface="Constantia"/>
                <a:cs typeface="Constantia"/>
              </a:rPr>
              <a:t>n</a:t>
            </a:r>
            <a:r>
              <a:rPr lang="en-US" sz="2400" dirty="0">
                <a:latin typeface="Constantia"/>
                <a:cs typeface="Constantia"/>
              </a:rPr>
              <a:t> = </a:t>
            </a:r>
            <a:r>
              <a:rPr lang="en-US" sz="2400" i="1" dirty="0" err="1">
                <a:solidFill>
                  <a:srgbClr val="0000FF"/>
                </a:solidFill>
                <a:latin typeface="Constantia"/>
                <a:cs typeface="Constantia"/>
              </a:rPr>
              <a:t>pq</a:t>
            </a:r>
            <a:endParaRPr lang="en-US" sz="2400" i="1" dirty="0">
              <a:solidFill>
                <a:srgbClr val="0000FF"/>
              </a:solidFill>
              <a:latin typeface="Constantia"/>
              <a:cs typeface="Constantia"/>
            </a:endParaRPr>
          </a:p>
          <a:p>
            <a:pPr marL="0" indent="361950">
              <a:buNone/>
            </a:pPr>
            <a:r>
              <a:rPr lang="en-US" sz="2400" dirty="0">
                <a:latin typeface="Constantia"/>
                <a:cs typeface="Constantia"/>
              </a:rPr>
              <a:t>RSA encryption is safe  </a:t>
            </a:r>
            <a:endParaRPr lang="en-US" sz="2000" dirty="0">
              <a:latin typeface="Constantia"/>
              <a:cs typeface="Constant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E1CAAB-4E9E-B843-5775-FD85975A7046}"/>
              </a:ext>
            </a:extLst>
          </p:cNvPr>
          <p:cNvSpPr txBox="1"/>
          <p:nvPr/>
        </p:nvSpPr>
        <p:spPr>
          <a:xfrm>
            <a:off x="1371600" y="3006745"/>
            <a:ext cx="610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theoretical basis of RSA: Factoring Problem 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C3940-3AEF-76FA-09E4-E59D944BB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49" b="17591"/>
          <a:stretch/>
        </p:blipFill>
        <p:spPr>
          <a:xfrm>
            <a:off x="434603" y="3657600"/>
            <a:ext cx="3323363" cy="28431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550E33-174D-C9D9-50C5-7C5AA5D744A3}"/>
              </a:ext>
            </a:extLst>
          </p:cNvPr>
          <p:cNvSpPr txBox="1"/>
          <p:nvPr/>
        </p:nvSpPr>
        <p:spPr>
          <a:xfrm>
            <a:off x="4255291" y="4114800"/>
            <a:ext cx="427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RSA-2048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(key length: 2048 bits)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57D8FA-A6B3-8A22-9CCB-9BCC892FE8E5}"/>
              </a:ext>
            </a:extLst>
          </p:cNvPr>
          <p:cNvSpPr txBox="1"/>
          <p:nvPr/>
        </p:nvSpPr>
        <p:spPr>
          <a:xfrm>
            <a:off x="4298020" y="4829196"/>
            <a:ext cx="4693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Estimated Breakdown Time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300 trillion years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300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万亿年）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D4107-CA19-4A73-81B9-4FF9D913D734}"/>
              </a:ext>
            </a:extLst>
          </p:cNvPr>
          <p:cNvSpPr txBox="1"/>
          <p:nvPr/>
        </p:nvSpPr>
        <p:spPr>
          <a:xfrm>
            <a:off x="5129624" y="5522257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cosmic age: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138 trillion years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76DD20-D033-46E9-8A20-9D06D1D3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7950"/>
            <a:ext cx="8001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Discrete Logarithm Problem</a:t>
            </a:r>
          </a:p>
        </p:txBody>
      </p:sp>
    </p:spTree>
    <p:extLst>
      <p:ext uri="{BB962C8B-B14F-4D97-AF65-F5344CB8AC3E}">
        <p14:creationId xmlns:p14="http://schemas.microsoft.com/office/powerpoint/2010/main" val="361377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The briefcase example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97681" y="1206498"/>
            <a:ext cx="8229600" cy="496889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The procedure of key-sharing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407163-AFC0-4401-8644-9D8AF5A4E8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059F9AA3-B791-457E-B0BF-65AB3675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260850"/>
            <a:ext cx="441325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17E824FC-1F1D-428C-B5A2-FC25530A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5721350"/>
            <a:ext cx="447675" cy="7270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>
            <a:extLst>
              <a:ext uri="{FF2B5EF4-FFF2-40B4-BE49-F238E27FC236}">
                <a16:creationId xmlns:a16="http://schemas.microsoft.com/office/drawing/2014/main" id="{9684FB21-5FD1-4868-8309-A63DC9F9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692775"/>
            <a:ext cx="460375" cy="7477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4C22C137-82E1-4C56-A867-F9C1E0C7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244975"/>
            <a:ext cx="474662" cy="750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DDC17839-5DD5-49AA-8891-8C46C614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874962"/>
            <a:ext cx="9144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CF568F7A-FE11-4071-9EC5-05439F15B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59012"/>
            <a:ext cx="925513" cy="4968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FF35011A-0B72-4DF9-8AE4-B305287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300287"/>
            <a:ext cx="936625" cy="50006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1ACB08CA-E2A2-4212-B35C-E2781DD85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4149725"/>
            <a:ext cx="903287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02C3601E-4D50-4B38-B34F-66D04004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5616575"/>
            <a:ext cx="8604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06D7BB6C-6219-4304-8E9D-8C71F0BD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5707062"/>
            <a:ext cx="441325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E00D0F48-5C79-4EA6-A505-90478097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987675"/>
            <a:ext cx="474662" cy="750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14">
            <a:extLst>
              <a:ext uri="{FF2B5EF4-FFF2-40B4-BE49-F238E27FC236}">
                <a16:creationId xmlns:a16="http://schemas.microsoft.com/office/drawing/2014/main" id="{AFB7E2DA-58B4-4FFD-B76D-090C48EE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22733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9" name="AutoShape 15">
            <a:extLst>
              <a:ext uri="{FF2B5EF4-FFF2-40B4-BE49-F238E27FC236}">
                <a16:creationId xmlns:a16="http://schemas.microsoft.com/office/drawing/2014/main" id="{214AA98E-D987-4A6E-B6AE-DDF49CBD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3203575"/>
            <a:ext cx="1074738" cy="246062"/>
          </a:xfrm>
          <a:prstGeom prst="rightArrow">
            <a:avLst>
              <a:gd name="adj1" fmla="val 50000"/>
              <a:gd name="adj2" fmla="val 109194"/>
            </a:avLst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" name="AutoShape 16">
            <a:extLst>
              <a:ext uri="{FF2B5EF4-FFF2-40B4-BE49-F238E27FC236}">
                <a16:creationId xmlns:a16="http://schemas.microsoft.com/office/drawing/2014/main" id="{C74B88F7-5EEB-4659-940F-1F3F0BDD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5927725"/>
            <a:ext cx="1074737" cy="246062"/>
          </a:xfrm>
          <a:prstGeom prst="rightArrow">
            <a:avLst>
              <a:gd name="adj1" fmla="val 50000"/>
              <a:gd name="adj2" fmla="val 109194"/>
            </a:avLst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" name="AutoShape 17">
            <a:extLst>
              <a:ext uri="{FF2B5EF4-FFF2-40B4-BE49-F238E27FC236}">
                <a16:creationId xmlns:a16="http://schemas.microsoft.com/office/drawing/2014/main" id="{5CF211EC-7CFE-4D11-8097-5F71E3FA0E7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746750" y="4506912"/>
            <a:ext cx="1087438" cy="246063"/>
          </a:xfrm>
          <a:prstGeom prst="rightArrow">
            <a:avLst>
              <a:gd name="adj1" fmla="val 50000"/>
              <a:gd name="adj2" fmla="val 110484"/>
            </a:avLst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B8625C30-440A-472A-857A-F456B3B2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0321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838B3F48-9267-4834-B061-27087398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4383087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C17DEA08-A72A-4E6B-B244-E95513C21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581818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6673B270-B3B8-4B50-8054-7B0EF9A2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8642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BA7F6C33-4F2A-421D-B26B-100ECD1E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936875"/>
            <a:ext cx="474662" cy="7508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3">
            <a:extLst>
              <a:ext uri="{FF2B5EF4-FFF2-40B4-BE49-F238E27FC236}">
                <a16:creationId xmlns:a16="http://schemas.microsoft.com/office/drawing/2014/main" id="{EC60FD6E-B77D-4834-8737-CFBBBB36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4224337"/>
            <a:ext cx="441325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24">
            <a:extLst>
              <a:ext uri="{FF2B5EF4-FFF2-40B4-BE49-F238E27FC236}">
                <a16:creationId xmlns:a16="http://schemas.microsoft.com/office/drawing/2014/main" id="{97A8D507-BDE8-494A-B9DE-18FA0518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Alice</a:t>
            </a: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64B180DB-DB98-4835-A1D0-CA061398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8288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Bob</a:t>
            </a:r>
          </a:p>
        </p:txBody>
      </p:sp>
      <p:sp>
        <p:nvSpPr>
          <p:cNvPr id="50" name="AutoShape 26">
            <a:extLst>
              <a:ext uri="{FF2B5EF4-FFF2-40B4-BE49-F238E27FC236}">
                <a16:creationId xmlns:a16="http://schemas.microsoft.com/office/drawing/2014/main" id="{DC830279-392F-40D3-8625-3E818F3C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73412"/>
            <a:ext cx="1074738" cy="246063"/>
          </a:xfrm>
          <a:prstGeom prst="rightArrow">
            <a:avLst>
              <a:gd name="adj1" fmla="val 50000"/>
              <a:gd name="adj2" fmla="val 109193"/>
            </a:avLst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" name="AutoShape 27">
            <a:extLst>
              <a:ext uri="{FF2B5EF4-FFF2-40B4-BE49-F238E27FC236}">
                <a16:creationId xmlns:a16="http://schemas.microsoft.com/office/drawing/2014/main" id="{EB3E4341-A11E-429B-AAE7-284AFB6BF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916612"/>
            <a:ext cx="1074738" cy="246063"/>
          </a:xfrm>
          <a:prstGeom prst="rightArrow">
            <a:avLst>
              <a:gd name="adj1" fmla="val 50000"/>
              <a:gd name="adj2" fmla="val 109193"/>
            </a:avLst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" name="AutoShape 28">
            <a:extLst>
              <a:ext uri="{FF2B5EF4-FFF2-40B4-BE49-F238E27FC236}">
                <a16:creationId xmlns:a16="http://schemas.microsoft.com/office/drawing/2014/main" id="{D7E45809-92FE-4A37-BE6F-6BEA5F5E081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133600" y="4545012"/>
            <a:ext cx="1087438" cy="246063"/>
          </a:xfrm>
          <a:prstGeom prst="rightArrow">
            <a:avLst>
              <a:gd name="adj1" fmla="val 50000"/>
              <a:gd name="adj2" fmla="val 110484"/>
            </a:avLst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91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Modular exponentiation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>
            <a:normAutofit/>
          </a:bodyPr>
          <a:lstStyle/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Raising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to the power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, normally denoted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b="1" baseline="30000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just means multiplying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by itself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times. In other words: </a:t>
            </a:r>
          </a:p>
          <a:p>
            <a:pPr marL="0" lvl="0" indent="0" algn="ctr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b="1" baseline="30000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x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x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x … x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 </a:t>
            </a:r>
          </a:p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Modular exponentiation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means computing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b="1" baseline="30000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modulo some other number 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. We tend to write this as </a:t>
            </a:r>
          </a:p>
          <a:p>
            <a:pPr marL="0" lvl="0" indent="0" algn="ctr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a</a:t>
            </a:r>
            <a:r>
              <a:rPr lang="en-GB" altLang="en-US" sz="2800" b="1" baseline="30000" dirty="0">
                <a:solidFill>
                  <a:srgbClr val="3333CC"/>
                </a:solidFill>
                <a:cs typeface="Arial" panose="020B0604020202020204" pitchFamily="34" charset="0"/>
              </a:rPr>
              <a:t>b</a:t>
            </a:r>
            <a:r>
              <a:rPr lang="en-GB" altLang="en-US" sz="2800" b="1" dirty="0">
                <a:solidFill>
                  <a:srgbClr val="3333CC"/>
                </a:solidFill>
                <a:cs typeface="Arial" panose="020B0604020202020204" pitchFamily="34" charset="0"/>
              </a:rPr>
              <a:t> mod 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Modular exponentiation is “</a:t>
            </a:r>
            <a:r>
              <a:rPr lang="en-GB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easy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”.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111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exponentiation (Cont.)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  <a:cs typeface="Constantia"/>
              </a:rPr>
              <a:t>Given </a:t>
            </a:r>
            <a:r>
              <a:rPr lang="en-US" i="1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lang="en-US" i="1" baseline="30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lang="en-US" dirty="0">
                <a:latin typeface="Constantia"/>
                <a:cs typeface="Constantia"/>
              </a:rPr>
              <a:t> mod </a:t>
            </a:r>
            <a:r>
              <a:rPr lang="en-US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i="1" dirty="0">
                <a:solidFill>
                  <a:srgbClr val="3366FF"/>
                </a:solidFill>
                <a:latin typeface="Constantia"/>
                <a:cs typeface="Constantia"/>
              </a:rPr>
              <a:t> </a:t>
            </a:r>
            <a:r>
              <a:rPr lang="en-US" i="1" dirty="0">
                <a:latin typeface="Constantia"/>
                <a:cs typeface="Constantia"/>
              </a:rPr>
              <a:t>= c</a:t>
            </a:r>
          </a:p>
          <a:p>
            <a:endParaRPr lang="en-US" i="1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Problem: </a:t>
            </a:r>
            <a:r>
              <a:rPr lang="en-US" i="1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lang="en-US" dirty="0">
                <a:latin typeface="Constantia"/>
                <a:cs typeface="Constantia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lang="en-US" dirty="0">
                <a:latin typeface="Constantia"/>
                <a:cs typeface="Constantia"/>
              </a:rPr>
              <a:t>, </a:t>
            </a:r>
            <a:r>
              <a:rPr lang="en-US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dirty="0">
                <a:latin typeface="Constantia"/>
                <a:cs typeface="Constantia"/>
              </a:rPr>
              <a:t> are known. </a:t>
            </a:r>
            <a:r>
              <a:rPr lang="en-US" i="1" dirty="0">
                <a:latin typeface="Constantia"/>
                <a:cs typeface="Constantia"/>
              </a:rPr>
              <a:t>c</a:t>
            </a:r>
            <a:r>
              <a:rPr lang="en-US" dirty="0">
                <a:latin typeface="Constantia"/>
                <a:cs typeface="Constantia"/>
              </a:rPr>
              <a:t> is unknown</a:t>
            </a:r>
          </a:p>
          <a:p>
            <a:endParaRPr lang="en-US" dirty="0">
              <a:latin typeface="Constantia"/>
              <a:cs typeface="Constantia"/>
            </a:endParaRPr>
          </a:p>
          <a:p>
            <a:pPr marL="361950" indent="0">
              <a:buNone/>
            </a:pPr>
            <a:r>
              <a:rPr lang="en-US" b="1" dirty="0">
                <a:solidFill>
                  <a:srgbClr val="0000FF"/>
                </a:solidFill>
                <a:latin typeface="Constantia"/>
                <a:cs typeface="Constantia"/>
              </a:rPr>
              <a:t>Easy!</a:t>
            </a:r>
          </a:p>
          <a:p>
            <a:pPr marL="361950" indent="0">
              <a:buNone/>
            </a:pPr>
            <a:endParaRPr lang="en-US" dirty="0">
              <a:latin typeface="Constantia"/>
              <a:cs typeface="Constantia"/>
            </a:endParaRPr>
          </a:p>
          <a:p>
            <a:pPr marL="0" lvl="0" indent="361950">
              <a:buNone/>
            </a:pPr>
            <a:endParaRPr lang="en-US" altLang="zh-CN" sz="2400" dirty="0">
              <a:solidFill>
                <a:schemeClr val="tx1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765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0" dirty="0">
                <a:solidFill>
                  <a:srgbClr val="990000"/>
                </a:solidFill>
                <a:latin typeface="Calibri"/>
              </a:rPr>
              <a:t>Modular exponentiation (Cont.)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tantia"/>
                <a:cs typeface="Constantia"/>
              </a:rPr>
              <a:t>Given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lang="en-US" sz="2400" i="1" baseline="300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lang="en-US" sz="2400" dirty="0">
                <a:latin typeface="Constantia"/>
                <a:cs typeface="Constantia"/>
              </a:rPr>
              <a:t> mod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sz="2400" i="1" dirty="0">
                <a:solidFill>
                  <a:srgbClr val="3366FF"/>
                </a:solidFill>
                <a:latin typeface="Constantia"/>
                <a:cs typeface="Constantia"/>
              </a:rPr>
              <a:t> </a:t>
            </a:r>
            <a:r>
              <a:rPr lang="en-US" sz="2400" i="1" dirty="0">
                <a:latin typeface="Constantia"/>
                <a:cs typeface="Constantia"/>
              </a:rPr>
              <a:t>= c</a:t>
            </a:r>
          </a:p>
          <a:p>
            <a:r>
              <a:rPr lang="en-US" sz="2400" dirty="0">
                <a:latin typeface="Constantia"/>
                <a:cs typeface="Constantia"/>
              </a:rPr>
              <a:t>Problem: </a:t>
            </a:r>
            <a:r>
              <a:rPr lang="en-US" altLang="zh-CN" sz="2400" i="1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lang="en-US" sz="2400" dirty="0">
                <a:latin typeface="Constantia"/>
                <a:cs typeface="Constantia"/>
              </a:rPr>
              <a:t>, </a:t>
            </a:r>
            <a:r>
              <a:rPr lang="en-US"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lang="en-US" sz="2400" dirty="0">
                <a:latin typeface="Constantia"/>
                <a:cs typeface="Constantia"/>
              </a:rPr>
              <a:t>, </a:t>
            </a:r>
            <a:r>
              <a:rPr lang="en-US" sz="2400" i="1" dirty="0">
                <a:latin typeface="Constantia"/>
                <a:cs typeface="Constantia"/>
              </a:rPr>
              <a:t>c</a:t>
            </a:r>
            <a:r>
              <a:rPr lang="en-US" sz="2400" dirty="0">
                <a:latin typeface="Constantia"/>
                <a:cs typeface="Constantia"/>
              </a:rPr>
              <a:t> are known. </a:t>
            </a:r>
            <a:r>
              <a:rPr lang="en-US" altLang="zh-CN" sz="2400" i="1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lang="en-US" sz="2400" dirty="0">
                <a:latin typeface="Constantia"/>
                <a:cs typeface="Constantia"/>
              </a:rPr>
              <a:t> is unknown</a:t>
            </a:r>
          </a:p>
          <a:p>
            <a:pPr marL="36195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nstantia"/>
                <a:cs typeface="Constantia"/>
              </a:rPr>
              <a:t>Difficult!</a:t>
            </a:r>
          </a:p>
          <a:p>
            <a:pPr marL="361950" indent="0">
              <a:buNone/>
            </a:pPr>
            <a:endParaRPr lang="en-US" sz="2000" dirty="0">
              <a:latin typeface="Constantia"/>
              <a:cs typeface="Constantia"/>
            </a:endParaRPr>
          </a:p>
          <a:p>
            <a:pPr marL="0" lvl="0" indent="361950">
              <a:buNone/>
            </a:pPr>
            <a:endParaRPr lang="en-US" altLang="zh-CN" sz="2400" dirty="0">
              <a:solidFill>
                <a:schemeClr val="tx1"/>
              </a:solidFill>
              <a:latin typeface="Constant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171F3F-84C5-809E-6F9E-472966B9F83C}"/>
                  </a:ext>
                </a:extLst>
              </p:cNvPr>
              <p:cNvSpPr txBox="1"/>
              <p:nvPr/>
            </p:nvSpPr>
            <p:spPr>
              <a:xfrm>
                <a:off x="4170258" y="4298181"/>
                <a:ext cx="9474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𝒆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171F3F-84C5-809E-6F9E-472966B9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58" y="4298181"/>
                <a:ext cx="94740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F9E308AF-FF5A-1FB1-2199-19ACCA8F2E8C}"/>
              </a:ext>
            </a:extLst>
          </p:cNvPr>
          <p:cNvSpPr/>
          <p:nvPr/>
        </p:nvSpPr>
        <p:spPr>
          <a:xfrm>
            <a:off x="3142986" y="4459630"/>
            <a:ext cx="1045295" cy="182251"/>
          </a:xfrm>
          <a:prstGeom prst="rightArrow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666E10-4156-8000-F461-56C715B1C21A}"/>
              </a:ext>
            </a:extLst>
          </p:cNvPr>
          <p:cNvSpPr txBox="1"/>
          <p:nvPr/>
        </p:nvSpPr>
        <p:spPr>
          <a:xfrm>
            <a:off x="3188432" y="3952220"/>
            <a:ext cx="93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Hard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8417C74-CAB8-72CF-C37D-79D9F1659129}"/>
              </a:ext>
            </a:extLst>
          </p:cNvPr>
          <p:cNvSpPr/>
          <p:nvPr/>
        </p:nvSpPr>
        <p:spPr>
          <a:xfrm>
            <a:off x="4916093" y="3690610"/>
            <a:ext cx="312412" cy="1782406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/>
              <a:ea typeface="方正姚体" panose="02010601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1C4E32-C96F-15DC-06A7-3A24B9977F15}"/>
                  </a:ext>
                </a:extLst>
              </p:cNvPr>
              <p:cNvSpPr txBox="1"/>
              <p:nvPr/>
            </p:nvSpPr>
            <p:spPr>
              <a:xfrm>
                <a:off x="5300313" y="3429000"/>
                <a:ext cx="2767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81C4E32-C96F-15DC-06A7-3A24B99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13" y="3429000"/>
                <a:ext cx="2767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6CB821-BBCA-43CC-E908-4A45A4E0587E}"/>
                  </a:ext>
                </a:extLst>
              </p:cNvPr>
              <p:cNvSpPr txBox="1"/>
              <p:nvPr/>
            </p:nvSpPr>
            <p:spPr>
              <a:xfrm>
                <a:off x="5319466" y="3797678"/>
                <a:ext cx="18225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6CB821-BBCA-43CC-E908-4A45A4E05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66" y="3797678"/>
                <a:ext cx="18225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0D237F-9CA5-9593-AF87-7D42FF8FC7AB}"/>
                  </a:ext>
                </a:extLst>
              </p:cNvPr>
              <p:cNvSpPr txBox="1"/>
              <p:nvPr/>
            </p:nvSpPr>
            <p:spPr>
              <a:xfrm>
                <a:off x="5319466" y="4581813"/>
                <a:ext cx="18225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3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0D237F-9CA5-9593-AF87-7D42FF8F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66" y="4581813"/>
                <a:ext cx="18225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FA7FAE-8936-25C0-D9B2-65834A43C578}"/>
                  </a:ext>
                </a:extLst>
              </p:cNvPr>
              <p:cNvSpPr txBox="1"/>
              <p:nvPr/>
            </p:nvSpPr>
            <p:spPr>
              <a:xfrm>
                <a:off x="1676400" y="4289145"/>
                <a:ext cx="9474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𝒎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31D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𝒄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FA7FAE-8936-25C0-D9B2-65834A43C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289145"/>
                <a:ext cx="947404" cy="523220"/>
              </a:xfrm>
              <a:prstGeom prst="rect">
                <a:avLst/>
              </a:prstGeom>
              <a:blipFill>
                <a:blip r:embed="rId7"/>
                <a:stretch>
                  <a:fillRect r="-4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01496F-9620-D6A3-8563-3FC0931180D3}"/>
                  </a:ext>
                </a:extLst>
              </p:cNvPr>
              <p:cNvSpPr txBox="1"/>
              <p:nvPr/>
            </p:nvSpPr>
            <p:spPr>
              <a:xfrm>
                <a:off x="5319466" y="4299969"/>
                <a:ext cx="18225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01496F-9620-D6A3-8563-3FC09311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66" y="4299969"/>
                <a:ext cx="182259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65EDB8-4AC2-BC82-3EB2-F6171051E8BF}"/>
                  </a:ext>
                </a:extLst>
              </p:cNvPr>
              <p:cNvSpPr txBox="1"/>
              <p:nvPr/>
            </p:nvSpPr>
            <p:spPr>
              <a:xfrm>
                <a:off x="5306250" y="5186822"/>
                <a:ext cx="18225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kumimoji="0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𝒌𝒏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65EDB8-4AC2-BC82-3EB2-F6171051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50" y="5186822"/>
                <a:ext cx="182259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exponentiation (Cont.)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difficult problem is often referred to as the </a:t>
            </a:r>
            <a:r>
              <a:rPr lang="en-GB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logarithm problem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other words, given a number </a:t>
            </a:r>
            <a:r>
              <a:rPr lang="en-GB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a prime number </a:t>
            </a:r>
            <a:r>
              <a:rPr lang="en-GB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function </a:t>
            </a:r>
          </a:p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f(b) = a</a:t>
            </a:r>
            <a:r>
              <a:rPr lang="en-GB" altLang="en-US" sz="2400" b="1" baseline="30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alt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 n</a:t>
            </a:r>
          </a:p>
          <a:p>
            <a:pPr>
              <a:spcBef>
                <a:spcPct val="50000"/>
              </a:spcBef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is believed to be a one-way function.</a:t>
            </a:r>
            <a:endParaRPr lang="en-US" altLang="zh-CN" sz="2400" dirty="0">
              <a:solidFill>
                <a:schemeClr val="tx1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292944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876DD20-D033-46E9-8A20-9D06D1D3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37" y="1377950"/>
            <a:ext cx="266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GB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ElGamal</a:t>
            </a:r>
          </a:p>
        </p:txBody>
      </p:sp>
    </p:spTree>
    <p:extLst>
      <p:ext uri="{BB962C8B-B14F-4D97-AF65-F5344CB8AC3E}">
        <p14:creationId xmlns:p14="http://schemas.microsoft.com/office/powerpoint/2010/main" val="3713659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ElGamal 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>
            <a:normAutofit/>
          </a:bodyPr>
          <a:lstStyle/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The ElGamal encryption algorithm is an asymmetric encryption algorithm based on Diffie-Hellman key (DH) exchange proposed by </a:t>
            </a:r>
            <a:r>
              <a:rPr lang="en-US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Tather</a:t>
            </a: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ElGamal in 1985.</a:t>
            </a:r>
          </a:p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 defTabSz="914400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It is an encryption system based on the discrete logarithm problem.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698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ElGamal – Key generation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35A0D77-7B0D-B200-87A4-51A07A45A13A}"/>
              </a:ext>
            </a:extLst>
          </p:cNvPr>
          <p:cNvGrpSpPr/>
          <p:nvPr/>
        </p:nvGrpSpPr>
        <p:grpSpPr>
          <a:xfrm>
            <a:off x="381000" y="1932112"/>
            <a:ext cx="8601500" cy="4392488"/>
            <a:chOff x="875303" y="1697893"/>
            <a:chExt cx="8601500" cy="439248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EDEFB22-68EE-79FA-EEA4-8684400797C8}"/>
                </a:ext>
              </a:extLst>
            </p:cNvPr>
            <p:cNvCxnSpPr>
              <a:cxnSpLocks/>
            </p:cNvCxnSpPr>
            <p:nvPr/>
          </p:nvCxnSpPr>
          <p:spPr>
            <a:xfrm>
              <a:off x="2648743" y="1697893"/>
              <a:ext cx="0" cy="43924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4DD8ACA-66E9-22BB-97C5-1D46D82971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61" y="1697893"/>
              <a:ext cx="0" cy="43924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86EEA2C-75D7-E47A-6120-ECB7480F1EE4}"/>
                </a:ext>
              </a:extLst>
            </p:cNvPr>
            <p:cNvCxnSpPr>
              <a:cxnSpLocks/>
            </p:cNvCxnSpPr>
            <p:nvPr/>
          </p:nvCxnSpPr>
          <p:spPr>
            <a:xfrm>
              <a:off x="902942" y="1985925"/>
              <a:ext cx="808865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F650D4C-20AA-5C83-9E9E-74D1D72B3BAF}"/>
                    </a:ext>
                  </a:extLst>
                </p:cNvPr>
                <p:cNvSpPr txBox="1"/>
                <p:nvPr/>
              </p:nvSpPr>
              <p:spPr>
                <a:xfrm>
                  <a:off x="875303" y="2063258"/>
                  <a:ext cx="1783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choose:</a:t>
                  </a: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a14:m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,</a:t>
                  </a: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𝒈</m:t>
                      </m:r>
                    </m:oMath>
                  </a14:m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F650D4C-20AA-5C83-9E9E-74D1D72B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03" y="2063258"/>
                  <a:ext cx="1783184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767" t="-9091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965466-EC03-809A-8BE8-2FA682388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3" y="2517357"/>
              <a:ext cx="8116297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C50212-42CD-7401-9FF8-7893DC17DAF1}"/>
                </a:ext>
              </a:extLst>
            </p:cNvPr>
            <p:cNvSpPr txBox="1"/>
            <p:nvPr/>
          </p:nvSpPr>
          <p:spPr>
            <a:xfrm>
              <a:off x="3533900" y="2057758"/>
              <a:ext cx="1892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(Large primes)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33614BA-1EAC-5E51-2A02-9F300B3B0EBD}"/>
                    </a:ext>
                  </a:extLst>
                </p:cNvPr>
                <p:cNvSpPr txBox="1"/>
                <p:nvPr/>
              </p:nvSpPr>
              <p:spPr>
                <a:xfrm>
                  <a:off x="6507863" y="2057933"/>
                  <a:ext cx="218773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𝟏𝟑𝟗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oMath>
                    </m:oMathPara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33614BA-1EAC-5E51-2A02-9F300B3B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863" y="2057933"/>
                  <a:ext cx="218773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FE65EC-92D1-BD77-6ECC-60C74C7C3BA5}"/>
                    </a:ext>
                  </a:extLst>
                </p:cNvPr>
                <p:cNvSpPr txBox="1"/>
                <p:nvPr/>
              </p:nvSpPr>
              <p:spPr>
                <a:xfrm>
                  <a:off x="875303" y="2593927"/>
                  <a:ext cx="1783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choose:</a:t>
                  </a: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FE65EC-92D1-BD77-6ECC-60C74C7C3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03" y="2593927"/>
                  <a:ext cx="1783184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3767" t="-9091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42BD87D-1720-35C2-831A-7C9E2E52DC69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3" y="3032137"/>
              <a:ext cx="8116297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3197FF-775D-71F7-D89B-44543992E20C}"/>
                </a:ext>
              </a:extLst>
            </p:cNvPr>
            <p:cNvCxnSpPr>
              <a:cxnSpLocks/>
            </p:cNvCxnSpPr>
            <p:nvPr/>
          </p:nvCxnSpPr>
          <p:spPr>
            <a:xfrm>
              <a:off x="902942" y="3539961"/>
              <a:ext cx="808865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300C6B1-83A9-4844-0E20-09888662152C}"/>
                </a:ext>
              </a:extLst>
            </p:cNvPr>
            <p:cNvCxnSpPr>
              <a:cxnSpLocks/>
            </p:cNvCxnSpPr>
            <p:nvPr/>
          </p:nvCxnSpPr>
          <p:spPr>
            <a:xfrm>
              <a:off x="910290" y="4331806"/>
              <a:ext cx="8086843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011EDE-34ED-D40D-9C66-2491EDD45979}"/>
                </a:ext>
              </a:extLst>
            </p:cNvPr>
            <p:cNvSpPr txBox="1"/>
            <p:nvPr/>
          </p:nvSpPr>
          <p:spPr>
            <a:xfrm>
              <a:off x="2715122" y="2591043"/>
              <a:ext cx="35192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(Random numbers)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
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0606CFC-CB63-914E-53F2-C677135E73ED}"/>
                    </a:ext>
                  </a:extLst>
                </p:cNvPr>
                <p:cNvSpPr txBox="1"/>
                <p:nvPr/>
              </p:nvSpPr>
              <p:spPr>
                <a:xfrm>
                  <a:off x="6715813" y="2595376"/>
                  <a:ext cx="140848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0606CFC-CB63-914E-53F2-C677135E7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813" y="2595376"/>
                  <a:ext cx="140848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5AF24D-5E3C-B3C9-4A50-E5114C8AC937}"/>
                    </a:ext>
                  </a:extLst>
                </p:cNvPr>
                <p:cNvSpPr txBox="1"/>
                <p:nvPr/>
              </p:nvSpPr>
              <p:spPr>
                <a:xfrm>
                  <a:off x="875303" y="3099575"/>
                  <a:ext cx="1783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compute: </a:t>
                  </a:r>
                  <a14:m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F31D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5AF24D-5E3C-B3C9-4A50-E5114C8AC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03" y="3099575"/>
                  <a:ext cx="1783184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3767" t="-9091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9D31121-2910-9D18-2E6E-1D4AACCE895E}"/>
                    </a:ext>
                  </a:extLst>
                </p:cNvPr>
                <p:cNvSpPr txBox="1"/>
                <p:nvPr/>
              </p:nvSpPr>
              <p:spPr>
                <a:xfrm>
                  <a:off x="3252363" y="3075825"/>
                  <a:ext cx="28954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9D31121-2910-9D18-2E6E-1D4AACCE8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63" y="3075825"/>
                  <a:ext cx="289540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2317EE7-F2BA-61D0-24F1-0C05E543CA54}"/>
                    </a:ext>
                  </a:extLst>
                </p:cNvPr>
                <p:cNvSpPr txBox="1"/>
                <p:nvPr/>
              </p:nvSpPr>
              <p:spPr>
                <a:xfrm>
                  <a:off x="6581399" y="3073176"/>
                  <a:ext cx="2895404" cy="411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𝟏𝟐</m:t>
                            </m:r>
                          </m:sup>
                        </m:s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𝟏𝟑𝟗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𝟒𝟒</m:t>
                        </m:r>
                      </m:oMath>
                    </m:oMathPara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2317EE7-F2BA-61D0-24F1-0C05E543C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399" y="3073176"/>
                  <a:ext cx="2895404" cy="411651"/>
                </a:xfrm>
                <a:prstGeom prst="rect">
                  <a:avLst/>
                </a:prstGeom>
                <a:blipFill>
                  <a:blip r:embed="rId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1E7AD12-6BF5-B348-27A6-8903586BF367}"/>
                </a:ext>
              </a:extLst>
            </p:cNvPr>
            <p:cNvSpPr txBox="1"/>
            <p:nvPr/>
          </p:nvSpPr>
          <p:spPr>
            <a:xfrm>
              <a:off x="880740" y="3599364"/>
              <a:ext cx="20180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generate a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F31D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 key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BECDD5E-F9CD-619A-6686-8C7EA6158943}"/>
                </a:ext>
              </a:extLst>
            </p:cNvPr>
            <p:cNvSpPr txBox="1"/>
            <p:nvPr/>
          </p:nvSpPr>
          <p:spPr>
            <a:xfrm>
              <a:off x="906859" y="4331806"/>
              <a:ext cx="21180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generate a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 key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77AE605-0516-B229-A356-54143B0A72F3}"/>
                </a:ext>
              </a:extLst>
            </p:cNvPr>
            <p:cNvCxnSpPr>
              <a:cxnSpLocks/>
            </p:cNvCxnSpPr>
            <p:nvPr/>
          </p:nvCxnSpPr>
          <p:spPr>
            <a:xfrm>
              <a:off x="902942" y="5105400"/>
              <a:ext cx="808865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80F7485-9AFD-ADF8-94E1-43A398977BB1}"/>
                    </a:ext>
                  </a:extLst>
                </p:cNvPr>
                <p:cNvSpPr txBox="1"/>
                <p:nvPr/>
              </p:nvSpPr>
              <p:spPr>
                <a:xfrm>
                  <a:off x="4006308" y="3733800"/>
                  <a:ext cx="94740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F31D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380F7485-9AFD-ADF8-94E1-43A398977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308" y="3733800"/>
                  <a:ext cx="947404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3205" r="-14744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B6B5EFD-F4B4-68A1-15DA-FB873D92EEAD}"/>
                    </a:ext>
                  </a:extLst>
                </p:cNvPr>
                <p:cNvSpPr txBox="1"/>
                <p:nvPr/>
              </p:nvSpPr>
              <p:spPr>
                <a:xfrm>
                  <a:off x="6654325" y="3733800"/>
                  <a:ext cx="183544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𝟏𝟑𝟗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2F31D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B6B5EFD-F4B4-68A1-15DA-FB873D92E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325" y="3733800"/>
                  <a:ext cx="1835444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1661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784167C-74F9-1405-359E-B4F2CE3FBE0F}"/>
                    </a:ext>
                  </a:extLst>
                </p:cNvPr>
                <p:cNvSpPr txBox="1"/>
                <p:nvPr/>
              </p:nvSpPr>
              <p:spPr>
                <a:xfrm>
                  <a:off x="4006308" y="4600955"/>
                  <a:ext cx="94740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784167C-74F9-1405-359E-B4F2CE3FB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308" y="4600955"/>
                  <a:ext cx="947404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E7213C-D4D7-8D06-745A-1D9858D752E6}"/>
                    </a:ext>
                  </a:extLst>
                </p:cNvPr>
                <p:cNvSpPr txBox="1"/>
                <p:nvPr/>
              </p:nvSpPr>
              <p:spPr>
                <a:xfrm>
                  <a:off x="6715812" y="4607230"/>
                  <a:ext cx="140848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6E7213C-D4D7-8D06-745A-1D9858D75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812" y="4607230"/>
                  <a:ext cx="1408487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E1F8D349-52B3-849F-ABB2-6B4AF9084446}"/>
              </a:ext>
            </a:extLst>
          </p:cNvPr>
          <p:cNvSpPr txBox="1"/>
          <p:nvPr/>
        </p:nvSpPr>
        <p:spPr>
          <a:xfrm>
            <a:off x="228600" y="1287357"/>
            <a:ext cx="808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generate his private key and his public key Bob does the following.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82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6805"/>
            <a:ext cx="8229600" cy="64519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ElGamal –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8613DE-FC3D-D51B-CF49-4DF7BBFB493E}"/>
              </a:ext>
            </a:extLst>
          </p:cNvPr>
          <p:cNvSpPr txBox="1"/>
          <p:nvPr/>
        </p:nvSpPr>
        <p:spPr>
          <a:xfrm>
            <a:off x="156546" y="859319"/>
            <a:ext cx="4872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encrypt a message, Alice does the following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C59EF-1C71-CF2F-BE5D-AE8DB19E8236}"/>
              </a:ext>
            </a:extLst>
          </p:cNvPr>
          <p:cNvSpPr txBox="1"/>
          <p:nvPr/>
        </p:nvSpPr>
        <p:spPr>
          <a:xfrm>
            <a:off x="5072351" y="972575"/>
            <a:ext cx="287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key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Bob:</a:t>
            </a:r>
            <a:endParaRPr lang="zh-CN" altLang="en-US" sz="2000" b="1" i="1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4344B48-5DAE-1F07-705E-8AB3716565F9}"/>
                  </a:ext>
                </a:extLst>
              </p:cNvPr>
              <p:cNvSpPr txBox="1"/>
              <p:nvPr/>
            </p:nvSpPr>
            <p:spPr>
              <a:xfrm>
                <a:off x="7018468" y="940858"/>
                <a:ext cx="15258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4344B48-5DAE-1F07-705E-8AB37165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468" y="940858"/>
                <a:ext cx="1525804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E5B7B865-7DA7-FDD4-9D88-CD5DD76BE77F}"/>
              </a:ext>
            </a:extLst>
          </p:cNvPr>
          <p:cNvGrpSpPr/>
          <p:nvPr/>
        </p:nvGrpSpPr>
        <p:grpSpPr>
          <a:xfrm>
            <a:off x="695400" y="1628420"/>
            <a:ext cx="7848872" cy="3095980"/>
            <a:chOff x="695400" y="1628420"/>
            <a:chExt cx="7848872" cy="309598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44AF394-B34E-B45E-D413-657117FF84E5}"/>
                </a:ext>
              </a:extLst>
            </p:cNvPr>
            <p:cNvCxnSpPr>
              <a:cxnSpLocks/>
            </p:cNvCxnSpPr>
            <p:nvPr/>
          </p:nvCxnSpPr>
          <p:spPr>
            <a:xfrm>
              <a:off x="839416" y="2375808"/>
              <a:ext cx="756084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DBC364E-15BD-CE9E-4401-D731FC593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528" y="1628420"/>
              <a:ext cx="0" cy="30959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C526161-4BFA-F54E-90CD-7DDF6EBDECBF}"/>
                    </a:ext>
                  </a:extLst>
                </p:cNvPr>
                <p:cNvSpPr txBox="1"/>
                <p:nvPr/>
              </p:nvSpPr>
              <p:spPr>
                <a:xfrm>
                  <a:off x="1585034" y="2453141"/>
                  <a:ext cx="1783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choose:    </a:t>
                  </a:r>
                  <a14:m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𝒌</m:t>
                      </m:r>
                    </m:oMath>
                  </a14:m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C526161-4BFA-F54E-90CD-7DDF6EBDE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034" y="2453141"/>
                  <a:ext cx="178318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3413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193E7B3-2608-68BF-A5D5-2382F92E5084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8" y="2907240"/>
              <a:ext cx="762999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45E8F30-DB9B-0DAF-D8EA-3FB5A743096E}"/>
                </a:ext>
              </a:extLst>
            </p:cNvPr>
            <p:cNvSpPr txBox="1"/>
            <p:nvPr/>
          </p:nvSpPr>
          <p:spPr>
            <a:xfrm>
              <a:off x="5303912" y="2449859"/>
              <a:ext cx="26250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Random number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7309149-D816-15D0-7548-AA870C7A6F0B}"/>
                    </a:ext>
                  </a:extLst>
                </p:cNvPr>
                <p:cNvSpPr txBox="1"/>
                <p:nvPr/>
              </p:nvSpPr>
              <p:spPr>
                <a:xfrm>
                  <a:off x="695400" y="2981318"/>
                  <a:ext cx="32403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compute the ciphertext: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7309149-D816-15D0-7548-AA870C7A6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2981318"/>
                  <a:ext cx="3240359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88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9C23704-55D4-E666-45E0-CAE817E85F07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8" y="3448428"/>
              <a:ext cx="7702006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65D5996-78D7-D41E-EC32-1C5DF1AAD3E5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8" y="3956252"/>
              <a:ext cx="7774014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E4D76C1-EE17-3911-6092-B7E11FDB1A0E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8" y="4542017"/>
              <a:ext cx="7774014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30BBD6B-B90F-55C8-85E1-25DC4FF7C244}"/>
                </a:ext>
              </a:extLst>
            </p:cNvPr>
            <p:cNvSpPr txBox="1"/>
            <p:nvPr/>
          </p:nvSpPr>
          <p:spPr>
            <a:xfrm>
              <a:off x="1585034" y="4077576"/>
              <a:ext cx="1783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Ciphertext:</a:t>
              </a:r>
              <a:endPara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A75309C-CD45-3351-B2C2-3C50EDDCDDCC}"/>
                    </a:ext>
                  </a:extLst>
                </p:cNvPr>
                <p:cNvSpPr txBox="1"/>
                <p:nvPr/>
              </p:nvSpPr>
              <p:spPr>
                <a:xfrm>
                  <a:off x="6300776" y="4078494"/>
                  <a:ext cx="94740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altLang="zh-CN" sz="2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A75309C-CD45-3351-B2C2-3C50EDDC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776" y="4078494"/>
                  <a:ext cx="947404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3226" r="-14839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90065D7-DA14-F216-8CF0-E13FF3FC3D18}"/>
                    </a:ext>
                  </a:extLst>
                </p:cNvPr>
                <p:cNvSpPr txBox="1"/>
                <p:nvPr/>
              </p:nvSpPr>
              <p:spPr>
                <a:xfrm>
                  <a:off x="5296370" y="2971800"/>
                  <a:ext cx="2895404" cy="4117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90065D7-DA14-F216-8CF0-E13FF3FC3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370" y="2971800"/>
                  <a:ext cx="2895404" cy="411779"/>
                </a:xfrm>
                <a:prstGeom prst="rect">
                  <a:avLst/>
                </a:prstGeom>
                <a:blipFill>
                  <a:blip r:embed="rId7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0CBA3EC-75A7-853B-AC0D-5B2D61DA0296}"/>
                    </a:ext>
                  </a:extLst>
                </p:cNvPr>
                <p:cNvSpPr txBox="1"/>
                <p:nvPr/>
              </p:nvSpPr>
              <p:spPr>
                <a:xfrm>
                  <a:off x="5447927" y="3505304"/>
                  <a:ext cx="3024337" cy="426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kumimoji="0" lang="en-US" altLang="zh-CN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𝒎𝒐𝒅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0CBA3EC-75A7-853B-AC0D-5B2D61DA0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927" y="3505304"/>
                  <a:ext cx="3024337" cy="426463"/>
                </a:xfrm>
                <a:prstGeom prst="rect">
                  <a:avLst/>
                </a:prstGeom>
                <a:blipFill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E65EBFB-AF6F-B504-1A97-15F923CB3D33}"/>
                </a:ext>
              </a:extLst>
            </p:cNvPr>
            <p:cNvCxnSpPr>
              <a:cxnSpLocks/>
            </p:cNvCxnSpPr>
            <p:nvPr/>
          </p:nvCxnSpPr>
          <p:spPr>
            <a:xfrm>
              <a:off x="839416" y="1871752"/>
              <a:ext cx="756084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AF89C68-2D1F-57EE-7DCF-168DE54888C9}"/>
                    </a:ext>
                  </a:extLst>
                </p:cNvPr>
                <p:cNvSpPr txBox="1"/>
                <p:nvPr/>
              </p:nvSpPr>
              <p:spPr>
                <a:xfrm>
                  <a:off x="1582163" y="1958457"/>
                  <a:ext cx="1783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message: </a:t>
                  </a:r>
                  <a14:m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</m:t>
                      </m:r>
                    </m:oMath>
                  </a14:m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AF89C68-2D1F-57EE-7DCF-168DE5488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163" y="1958457"/>
                  <a:ext cx="1783184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3767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1CE1977-8F0D-F9D7-C88B-3E3B69759E04}"/>
                </a:ext>
              </a:extLst>
            </p:cNvPr>
            <p:cNvSpPr txBox="1"/>
            <p:nvPr/>
          </p:nvSpPr>
          <p:spPr>
            <a:xfrm>
              <a:off x="4576868" y="1921121"/>
              <a:ext cx="3823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(The message to be encrypted)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079E3BC-F5E5-9848-3C62-977422738C2C}"/>
                    </a:ext>
                  </a:extLst>
                </p:cNvPr>
                <p:cNvSpPr txBox="1"/>
                <p:nvPr/>
              </p:nvSpPr>
              <p:spPr>
                <a:xfrm>
                  <a:off x="695400" y="3485619"/>
                  <a:ext cx="32403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compute the ciphertext: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E079E3BC-F5E5-9848-3C62-977422738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3485619"/>
                  <a:ext cx="3240359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1880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0470A98-9972-129D-ABDF-3D3F14B39C70}"/>
                  </a:ext>
                </a:extLst>
              </p:cNvPr>
              <p:cNvSpPr txBox="1"/>
              <p:nvPr/>
            </p:nvSpPr>
            <p:spPr>
              <a:xfrm>
                <a:off x="7156156" y="1308300"/>
                <a:ext cx="1835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𝟏𝟑𝟗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2F31D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0470A98-9972-129D-ABDF-3D3F14B3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56" y="1308300"/>
                <a:ext cx="1835444" cy="400110"/>
              </a:xfrm>
              <a:prstGeom prst="rect">
                <a:avLst/>
              </a:prstGeom>
              <a:blipFill>
                <a:blip r:embed="rId11"/>
                <a:stretch>
                  <a:fillRect l="-1661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FC14EA8F-8CD8-CF6F-7E98-AE635D103426}"/>
              </a:ext>
            </a:extLst>
          </p:cNvPr>
          <p:cNvSpPr txBox="1"/>
          <p:nvPr/>
        </p:nvSpPr>
        <p:spPr>
          <a:xfrm>
            <a:off x="1405018" y="4989074"/>
            <a:ext cx="108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B783E3-E87C-1D20-8650-88EBE9B27737}"/>
              </a:ext>
            </a:extLst>
          </p:cNvPr>
          <p:cNvSpPr txBox="1"/>
          <p:nvPr/>
        </p:nvSpPr>
        <p:spPr>
          <a:xfrm>
            <a:off x="1405018" y="5465077"/>
            <a:ext cx="1080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 52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316D31-0229-9874-5822-06D25E450151}"/>
                  </a:ext>
                </a:extLst>
              </p:cNvPr>
              <p:cNvSpPr txBox="1"/>
              <p:nvPr/>
            </p:nvSpPr>
            <p:spPr>
              <a:xfrm>
                <a:off x="2743200" y="4953000"/>
                <a:ext cx="4800600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p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  <m: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𝟓𝟐</m:t>
                        </m:r>
                      </m:sup>
                    </m:sSup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𝟏𝟑𝟗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𝟑𝟖</m:t>
                    </m:r>
                  </m:oMath>
                </a14:m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E316D31-0229-9874-5822-06D25E450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953000"/>
                <a:ext cx="4800600" cy="411779"/>
              </a:xfrm>
              <a:prstGeom prst="rect">
                <a:avLst/>
              </a:prstGeom>
              <a:blipFill>
                <a:blip r:embed="rId1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4C602F7-44AB-6D88-7447-3E03CBF13E0C}"/>
                  </a:ext>
                </a:extLst>
              </p:cNvPr>
              <p:cNvSpPr txBox="1"/>
              <p:nvPr/>
            </p:nvSpPr>
            <p:spPr>
              <a:xfrm>
                <a:off x="2667000" y="5465077"/>
                <a:ext cx="6324600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p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𝟏𝟎𝟎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𝟒𝟒</m:t>
                          </m:r>
                        </m:e>
                        <m:sup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𝟓𝟐</m:t>
                          </m:r>
                        </m:sup>
                      </m:sSup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𝟏𝟑𝟗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𝟖𝟎</m:t>
                      </m:r>
                    </m:oMath>
                  </m:oMathPara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4C602F7-44AB-6D88-7447-3E03CBF13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65077"/>
                <a:ext cx="6324600" cy="411779"/>
              </a:xfrm>
              <a:prstGeom prst="rect">
                <a:avLst/>
              </a:prstGeom>
              <a:blipFill>
                <a:blip r:embed="rId1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E047C3-44E8-BD88-3F5D-93D45427ED5D}"/>
                  </a:ext>
                </a:extLst>
              </p:cNvPr>
              <p:cNvSpPr txBox="1"/>
              <p:nvPr/>
            </p:nvSpPr>
            <p:spPr>
              <a:xfrm>
                <a:off x="2988354" y="6115234"/>
                <a:ext cx="2650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E047C3-44E8-BD88-3F5D-93D45427E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354" y="6115234"/>
                <a:ext cx="2650445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433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ElGamal – </a:t>
            </a:r>
            <a:r>
              <a:rPr lang="en-US" altLang="zh-CN" dirty="0"/>
              <a:t>De</a:t>
            </a:r>
            <a:r>
              <a:rPr lang="en-US" altLang="en-US" dirty="0"/>
              <a:t>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8613DE-FC3D-D51B-CF49-4DF7BBFB493E}"/>
              </a:ext>
            </a:extLst>
          </p:cNvPr>
          <p:cNvSpPr txBox="1"/>
          <p:nvPr/>
        </p:nvSpPr>
        <p:spPr>
          <a:xfrm>
            <a:off x="533400" y="1281239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decrypt a message, Bob does the following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C59EF-1C71-CF2F-BE5D-AE8DB19E8236}"/>
              </a:ext>
            </a:extLst>
          </p:cNvPr>
          <p:cNvSpPr txBox="1"/>
          <p:nvPr/>
        </p:nvSpPr>
        <p:spPr>
          <a:xfrm>
            <a:off x="774462" y="1741297"/>
            <a:ext cx="287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 key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Bob:</a:t>
            </a:r>
            <a:endParaRPr lang="zh-CN" altLang="en-US" sz="2000" b="1" i="1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E59123-27F0-7ED4-CCE5-C05F703ADBDF}"/>
                  </a:ext>
                </a:extLst>
              </p:cNvPr>
              <p:cNvSpPr txBox="1"/>
              <p:nvPr/>
            </p:nvSpPr>
            <p:spPr>
              <a:xfrm>
                <a:off x="2466348" y="1732287"/>
                <a:ext cx="21056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𝟏𝟐</m:t>
                      </m:r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E59123-27F0-7ED4-CCE5-C05F703A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48" y="1732287"/>
                <a:ext cx="21056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E144B8-C620-0BF9-2FE7-1200850FB74A}"/>
                  </a:ext>
                </a:extLst>
              </p:cNvPr>
              <p:cNvSpPr txBox="1"/>
              <p:nvPr/>
            </p:nvSpPr>
            <p:spPr>
              <a:xfrm>
                <a:off x="1143000" y="2362200"/>
                <a:ext cx="48945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Plaintext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E144B8-C620-0BF9-2FE7-1200850FB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62200"/>
                <a:ext cx="4894524" cy="400110"/>
              </a:xfrm>
              <a:prstGeom prst="rect">
                <a:avLst/>
              </a:prstGeom>
              <a:blipFill>
                <a:blip r:embed="rId4"/>
                <a:stretch>
                  <a:fillRect t="-10769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75ACAD-8B63-E686-2CB7-CB16CE36A67D}"/>
                  </a:ext>
                </a:extLst>
              </p:cNvPr>
              <p:cNvSpPr txBox="1"/>
              <p:nvPr/>
            </p:nvSpPr>
            <p:spPr>
              <a:xfrm>
                <a:off x="1981200" y="2962440"/>
                <a:ext cx="4572000" cy="757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sup>
                          </m:sSubSup>
                        </m:den>
                      </m:f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𝟑𝟖</m:t>
                              </m:r>
                            </m:e>
                            <m:sup>
                              <m:r>
                                <a:rPr lang="en-US" altLang="zh-CN" sz="20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2000" b="1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𝟏𝟑𝟗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75ACAD-8B63-E686-2CB7-CB16CE36A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62440"/>
                <a:ext cx="4572000" cy="757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453C1F-C0DF-A659-4757-73AB50E22D8A}"/>
                  </a:ext>
                </a:extLst>
              </p:cNvPr>
              <p:cNvSpPr txBox="1"/>
              <p:nvPr/>
            </p:nvSpPr>
            <p:spPr>
              <a:xfrm>
                <a:off x="5780327" y="1694957"/>
                <a:ext cx="2650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453C1F-C0DF-A659-4757-73AB50E2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27" y="1694957"/>
                <a:ext cx="2650445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E85E211-2A7B-B1A3-E4E6-289C454BCBC8}"/>
              </a:ext>
            </a:extLst>
          </p:cNvPr>
          <p:cNvSpPr txBox="1"/>
          <p:nvPr/>
        </p:nvSpPr>
        <p:spPr>
          <a:xfrm>
            <a:off x="1524000" y="5410200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7"/>
              </a:rPr>
              <a:t>http://rangerway.com/way/public-key-one-elgamal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51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ElGamal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DB12F-3826-45B6-AD4E-6FEF1333B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356BEC-2CD1-E86E-9435-BCA7D8576363}"/>
                  </a:ext>
                </a:extLst>
              </p:cNvPr>
              <p:cNvSpPr txBox="1"/>
              <p:nvPr/>
            </p:nvSpPr>
            <p:spPr>
              <a:xfrm>
                <a:off x="-118256" y="2300462"/>
                <a:ext cx="48945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000" b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Plaintext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bSup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356BEC-2CD1-E86E-9435-BCA7D857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256" y="2300462"/>
                <a:ext cx="4894524" cy="400110"/>
              </a:xfrm>
              <a:prstGeom prst="rect">
                <a:avLst/>
              </a:prstGeom>
              <a:blipFill>
                <a:blip r:embed="rId3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55AD70-984B-EE55-C2F5-0B2BFA7546FB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7239526" cy="78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bSup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altLang="zh-CN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  <m:sup>
                              <m:r>
                                <a:rPr kumimoji="0" lang="en-US" altLang="zh-CN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𝒌𝒙</m:t>
                              </m:r>
                            </m:sup>
                          </m:sSup>
                        </m:den>
                      </m:f>
                      <m:r>
                        <a:rPr lang="en-US" altLang="zh-CN" b="1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𝒌𝒙</m:t>
                              </m:r>
                            </m:sup>
                          </m:sSup>
                        </m:den>
                      </m:f>
                      <m:r>
                        <a:rPr lang="en-US" altLang="zh-CN" b="1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1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altLang="zh-CN" b="1" i="1" ker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𝒌𝒙</m:t>
                              </m:r>
                            </m:sup>
                          </m:sSup>
                        </m:den>
                      </m:f>
                      <m:r>
                        <a:rPr lang="en-US" altLang="zh-CN" b="1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altLang="zh-CN" b="1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b="1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𝒌𝒙</m:t>
                              </m:r>
                            </m:sup>
                          </m:sSup>
                        </m:den>
                      </m:f>
                      <m:r>
                        <a:rPr lang="en-US" altLang="zh-CN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55AD70-984B-EE55-C2F5-0B2BFA754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7239526" cy="78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784369-87C5-EED7-0302-0D0466D0C2C8}"/>
                  </a:ext>
                </a:extLst>
              </p:cNvPr>
              <p:cNvSpPr txBox="1"/>
              <p:nvPr/>
            </p:nvSpPr>
            <p:spPr>
              <a:xfrm>
                <a:off x="381000" y="1283610"/>
                <a:ext cx="2895404" cy="41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p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8784369-87C5-EED7-0302-0D0466D0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83610"/>
                <a:ext cx="2895404" cy="411779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0089D8-82BE-7A9B-67B7-79888F5130F1}"/>
                  </a:ext>
                </a:extLst>
              </p:cNvPr>
              <p:cNvSpPr txBox="1"/>
              <p:nvPr/>
            </p:nvSpPr>
            <p:spPr>
              <a:xfrm>
                <a:off x="533400" y="1773902"/>
                <a:ext cx="3024337" cy="426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p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0089D8-82BE-7A9B-67B7-79888F513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73902"/>
                <a:ext cx="3024337" cy="426463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6EC133-9771-80D5-1D6E-C2ADED3B0C17}"/>
                  </a:ext>
                </a:extLst>
              </p:cNvPr>
              <p:cNvSpPr txBox="1"/>
              <p:nvPr/>
            </p:nvSpPr>
            <p:spPr>
              <a:xfrm>
                <a:off x="4533900" y="1275767"/>
                <a:ext cx="2895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CN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altLang="zh-CN" sz="20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6EC133-9771-80D5-1D6E-C2ADED3B0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1275767"/>
                <a:ext cx="2895404" cy="40011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9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 key cryptography revisited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772400" cy="12557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26824B"/>
                </a:solidFill>
              </a:rPr>
              <a:t>Good</a:t>
            </a:r>
            <a:r>
              <a:rPr lang="en-US" altLang="en-US" sz="2400" dirty="0"/>
              <a:t>: Quite efficient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Bad</a:t>
            </a:r>
            <a:r>
              <a:rPr lang="en-US" altLang="en-US" sz="2400" dirty="0"/>
              <a:t>: Key distribution and management is a serious problem – for N users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keys are needed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3300-3146-40DD-AF2A-ACC066F4B5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Calibri"/>
            </a:endParaRPr>
          </a:p>
        </p:txBody>
      </p:sp>
      <p:pic>
        <p:nvPicPr>
          <p:cNvPr id="8197" name="Picture 4" descr="F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01980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9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0" descr="bsd-big">
            <a:extLst>
              <a:ext uri="{FF2B5EF4-FFF2-40B4-BE49-F238E27FC236}">
                <a16:creationId xmlns:a16="http://schemas.microsoft.com/office/drawing/2014/main" id="{0C44337A-0798-A70B-E283-CC9D8FE0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" y="1783012"/>
            <a:ext cx="862617" cy="104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E54A29BC-C9F5-1D52-A66C-88896713584C}"/>
              </a:ext>
            </a:extLst>
          </p:cNvPr>
          <p:cNvSpPr txBox="1"/>
          <p:nvPr/>
        </p:nvSpPr>
        <p:spPr>
          <a:xfrm>
            <a:off x="966915" y="1816529"/>
            <a:ext cx="768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5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key:</a:t>
            </a:r>
            <a:endParaRPr lang="zh-CN" altLang="en-US" sz="1500" b="1" i="1" dirty="0">
              <a:solidFill>
                <a:srgbClr val="0000FF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AA024CE-2DE0-BEE7-7EE6-FCB2CFBCF880}"/>
              </a:ext>
            </a:extLst>
          </p:cNvPr>
          <p:cNvSpPr txBox="1"/>
          <p:nvPr/>
        </p:nvSpPr>
        <p:spPr>
          <a:xfrm>
            <a:off x="1030786" y="2372833"/>
            <a:ext cx="133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 key:
</a:t>
            </a:r>
            <a:endParaRPr lang="zh-CN" altLang="en-US" sz="15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C44BB23-483B-102B-A23A-C6EA52191FCF}"/>
                  </a:ext>
                </a:extLst>
              </p:cNvPr>
              <p:cNvSpPr txBox="1"/>
              <p:nvPr/>
            </p:nvSpPr>
            <p:spPr>
              <a:xfrm>
                <a:off x="1628872" y="1813358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b="1" i="1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C44BB23-483B-102B-A23A-C6EA5219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72" y="1813358"/>
                <a:ext cx="710553" cy="323165"/>
              </a:xfrm>
              <a:prstGeom prst="rect">
                <a:avLst/>
              </a:prstGeom>
              <a:blipFill>
                <a:blip r:embed="rId4"/>
                <a:stretch>
                  <a:fillRect r="-18803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E37DE01-5E13-BEF3-C9D8-19C23BCDF0D6}"/>
                  </a:ext>
                </a:extLst>
              </p:cNvPr>
              <p:cNvSpPr txBox="1"/>
              <p:nvPr/>
            </p:nvSpPr>
            <p:spPr>
              <a:xfrm>
                <a:off x="2087724" y="1808820"/>
                <a:ext cx="217155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E37DE01-5E13-BEF3-C9D8-19C23BCD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724" y="1808820"/>
                <a:ext cx="2171553" cy="323165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CAAEF9-986A-774B-ACC0-081893A43865}"/>
                  </a:ext>
                </a:extLst>
              </p:cNvPr>
              <p:cNvSpPr txBox="1"/>
              <p:nvPr/>
            </p:nvSpPr>
            <p:spPr>
              <a:xfrm>
                <a:off x="2249742" y="2370294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35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CAAEF9-986A-774B-ACC0-081893A4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42" y="2370294"/>
                <a:ext cx="710553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1AC697A5-CDFA-173B-FF4D-FAAA9F60E1A4}"/>
              </a:ext>
            </a:extLst>
          </p:cNvPr>
          <p:cNvSpPr/>
          <p:nvPr/>
        </p:nvSpPr>
        <p:spPr>
          <a:xfrm>
            <a:off x="3867292" y="1923642"/>
            <a:ext cx="783971" cy="13668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4D61F7F-48AE-D0A7-705B-F88F9ED0DFBE}"/>
              </a:ext>
            </a:extLst>
          </p:cNvPr>
          <p:cNvSpPr txBox="1"/>
          <p:nvPr/>
        </p:nvSpPr>
        <p:spPr>
          <a:xfrm>
            <a:off x="4067282" y="1599801"/>
            <a:ext cx="58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135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3377BF-E8B7-C177-9036-61E57630F3E7}"/>
                  </a:ext>
                </a:extLst>
              </p:cNvPr>
              <p:cNvSpPr txBox="1"/>
              <p:nvPr/>
            </p:nvSpPr>
            <p:spPr>
              <a:xfrm>
                <a:off x="4529448" y="1808820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35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13377BF-E8B7-C177-9036-61E57630F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48" y="1808820"/>
                <a:ext cx="710553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箭头: 右 44">
            <a:extLst>
              <a:ext uri="{FF2B5EF4-FFF2-40B4-BE49-F238E27FC236}">
                <a16:creationId xmlns:a16="http://schemas.microsoft.com/office/drawing/2014/main" id="{6FBB9D07-F023-4128-9431-F1EDDA3D4109}"/>
              </a:ext>
            </a:extLst>
          </p:cNvPr>
          <p:cNvSpPr/>
          <p:nvPr/>
        </p:nvSpPr>
        <p:spPr>
          <a:xfrm>
            <a:off x="2329408" y="3473357"/>
            <a:ext cx="783971" cy="13668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D6D11F-5595-990B-2412-C8985224DB31}"/>
                  </a:ext>
                </a:extLst>
              </p:cNvPr>
              <p:cNvSpPr txBox="1"/>
              <p:nvPr/>
            </p:nvSpPr>
            <p:spPr>
              <a:xfrm>
                <a:off x="2984697" y="4391939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15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D6D11F-5595-990B-2412-C8985224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697" y="4391939"/>
                <a:ext cx="710553" cy="323165"/>
              </a:xfrm>
              <a:prstGeom prst="rect">
                <a:avLst/>
              </a:prstGeom>
              <a:blipFill>
                <a:blip r:embed="rId8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箭头: 右 53">
            <a:extLst>
              <a:ext uri="{FF2B5EF4-FFF2-40B4-BE49-F238E27FC236}">
                <a16:creationId xmlns:a16="http://schemas.microsoft.com/office/drawing/2014/main" id="{E6A2E452-F6AA-0015-E1E4-BAD6CE4A06D2}"/>
              </a:ext>
            </a:extLst>
          </p:cNvPr>
          <p:cNvSpPr/>
          <p:nvPr/>
        </p:nvSpPr>
        <p:spPr>
          <a:xfrm>
            <a:off x="2336629" y="4513026"/>
            <a:ext cx="783971" cy="13668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9F6CDF0-12F5-8081-0A87-2F3A87C8CF9D}"/>
              </a:ext>
            </a:extLst>
          </p:cNvPr>
          <p:cNvSpPr txBox="1"/>
          <p:nvPr/>
        </p:nvSpPr>
        <p:spPr>
          <a:xfrm>
            <a:off x="2444637" y="3173274"/>
            <a:ext cx="540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easy
</a:t>
            </a:r>
            <a:endParaRPr lang="zh-CN" altLang="en-US" sz="1500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BFEF24C-D411-AC76-505D-B7021F4CD176}"/>
              </a:ext>
            </a:extLst>
          </p:cNvPr>
          <p:cNvSpPr txBox="1"/>
          <p:nvPr/>
        </p:nvSpPr>
        <p:spPr>
          <a:xfrm>
            <a:off x="2453981" y="4241898"/>
            <a:ext cx="540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难</a:t>
            </a:r>
            <a:endParaRPr lang="zh-CN" altLang="en-US" sz="1500" b="1" i="1" dirty="0">
              <a:solidFill>
                <a:prstClr val="black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C73E65F7-AFBC-7D1F-C6D7-0A6D13B3C545}"/>
              </a:ext>
            </a:extLst>
          </p:cNvPr>
          <p:cNvSpPr/>
          <p:nvPr/>
        </p:nvSpPr>
        <p:spPr>
          <a:xfrm>
            <a:off x="3542604" y="3936260"/>
            <a:ext cx="234309" cy="133680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prstClr val="black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D7C038A-042C-6E8E-5FF8-75061CDEF28F}"/>
                  </a:ext>
                </a:extLst>
              </p:cNvPr>
              <p:cNvSpPr txBox="1"/>
              <p:nvPr/>
            </p:nvSpPr>
            <p:spPr>
              <a:xfrm>
                <a:off x="3830770" y="3740053"/>
                <a:ext cx="20756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D7C038A-042C-6E8E-5FF8-75061CDE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770" y="3740053"/>
                <a:ext cx="207563" cy="323165"/>
              </a:xfrm>
              <a:prstGeom prst="rect">
                <a:avLst/>
              </a:prstGeom>
              <a:blipFill>
                <a:blip r:embed="rId9"/>
                <a:stretch>
                  <a:fillRect r="-35294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6198CA5-317C-DD23-7EB6-D0EC436CAC5B}"/>
                  </a:ext>
                </a:extLst>
              </p:cNvPr>
              <p:cNvSpPr txBox="1"/>
              <p:nvPr/>
            </p:nvSpPr>
            <p:spPr>
              <a:xfrm>
                <a:off x="3845134" y="4016562"/>
                <a:ext cx="1366944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6198CA5-317C-DD23-7EB6-D0EC436C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34" y="4016562"/>
                <a:ext cx="1366944" cy="323165"/>
              </a:xfrm>
              <a:prstGeom prst="rect">
                <a:avLst/>
              </a:prstGeom>
              <a:blipFill>
                <a:blip r:embed="rId1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CFD0788-2A8E-0AAB-1ADA-26BF75DB2137}"/>
                  </a:ext>
                </a:extLst>
              </p:cNvPr>
              <p:cNvSpPr txBox="1"/>
              <p:nvPr/>
            </p:nvSpPr>
            <p:spPr>
              <a:xfrm>
                <a:off x="3845134" y="4604662"/>
                <a:ext cx="136694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1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CFD0788-2A8E-0AAB-1ADA-26BF75DB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34" y="4604662"/>
                <a:ext cx="1366944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1BF8BC48-458A-A17B-7B1E-04733D28F8B6}"/>
              </a:ext>
            </a:extLst>
          </p:cNvPr>
          <p:cNvSpPr txBox="1"/>
          <p:nvPr/>
        </p:nvSpPr>
        <p:spPr>
          <a:xfrm>
            <a:off x="5166066" y="1762654"/>
            <a:ext cx="3674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Foundations of ElGamal: </a:t>
            </a: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Discrete Logarithm Problem</a:t>
            </a:r>
            <a:endParaRPr lang="zh-CN" altLang="en-US" sz="15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2D0455D-7582-37E3-6481-92E31D856D1F}"/>
                  </a:ext>
                </a:extLst>
              </p:cNvPr>
              <p:cNvSpPr txBox="1"/>
              <p:nvPr/>
            </p:nvSpPr>
            <p:spPr>
              <a:xfrm>
                <a:off x="1387199" y="3365513"/>
                <a:ext cx="1771797" cy="317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5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35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2D0455D-7582-37E3-6481-92E31D85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99" y="3365513"/>
                <a:ext cx="1771797" cy="317844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994C201-6DAD-1812-9001-8C384FBD80DC}"/>
                  </a:ext>
                </a:extLst>
              </p:cNvPr>
              <p:cNvSpPr txBox="1"/>
              <p:nvPr/>
            </p:nvSpPr>
            <p:spPr>
              <a:xfrm>
                <a:off x="2842757" y="3337165"/>
                <a:ext cx="217155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994C201-6DAD-1812-9001-8C384FBD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57" y="3337165"/>
                <a:ext cx="2171553" cy="323165"/>
              </a:xfrm>
              <a:prstGeom prst="rect">
                <a:avLst/>
              </a:prstGeom>
              <a:blipFill>
                <a:blip r:embed="rId1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3475357-62B1-C8BA-57FA-AB16BBC8A197}"/>
                  </a:ext>
                </a:extLst>
              </p:cNvPr>
              <p:cNvSpPr txBox="1"/>
              <p:nvPr/>
            </p:nvSpPr>
            <p:spPr>
              <a:xfrm>
                <a:off x="1385646" y="4391939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b="1" i="1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3475357-62B1-C8BA-57FA-AB16BBC8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646" y="4391939"/>
                <a:ext cx="710553" cy="323165"/>
              </a:xfrm>
              <a:prstGeom prst="rect">
                <a:avLst/>
              </a:prstGeom>
              <a:blipFill>
                <a:blip r:embed="rId14"/>
                <a:stretch>
                  <a:fillRect r="-18803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B2CF5EE-9418-58D1-0466-A79B924D0199}"/>
                  </a:ext>
                </a:extLst>
              </p:cNvPr>
              <p:cNvSpPr txBox="1"/>
              <p:nvPr/>
            </p:nvSpPr>
            <p:spPr>
              <a:xfrm>
                <a:off x="3845134" y="4393280"/>
                <a:ext cx="1366944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B2CF5EE-9418-58D1-0466-A79B924D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134" y="4393280"/>
                <a:ext cx="1366944" cy="323165"/>
              </a:xfrm>
              <a:prstGeom prst="rect">
                <a:avLst/>
              </a:prstGeom>
              <a:blipFill>
                <a:blip r:embed="rId1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48B7C2A-0911-8940-31BD-703DEF71E5B4}"/>
                  </a:ext>
                </a:extLst>
              </p:cNvPr>
              <p:cNvSpPr txBox="1"/>
              <p:nvPr/>
            </p:nvSpPr>
            <p:spPr>
              <a:xfrm>
                <a:off x="3835222" y="5058420"/>
                <a:ext cx="1366944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48B7C2A-0911-8940-31BD-703DEF71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22" y="5058420"/>
                <a:ext cx="1366944" cy="323165"/>
              </a:xfrm>
              <a:prstGeom prst="rect">
                <a:avLst/>
              </a:prstGeom>
              <a:blipFill>
                <a:blip r:embed="rId1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5">
            <a:extLst>
              <a:ext uri="{FF2B5EF4-FFF2-40B4-BE49-F238E27FC236}">
                <a16:creationId xmlns:a16="http://schemas.microsoft.com/office/drawing/2014/main" id="{4FCC0129-348C-01BF-B0FB-A59A7F7A94E7}"/>
              </a:ext>
            </a:extLst>
          </p:cNvPr>
          <p:cNvSpPr txBox="1"/>
          <p:nvPr/>
        </p:nvSpPr>
        <p:spPr>
          <a:xfrm>
            <a:off x="5208348" y="4512329"/>
            <a:ext cx="3218573" cy="9694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 defTabSz="685800">
              <a:spcAft>
                <a:spcPts val="900"/>
              </a:spcAft>
              <a:defRPr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One-way function:
</a:t>
            </a:r>
            <a:r>
              <a:rPr lang="en-US" altLang="zh-CN" sz="15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"Easy" calculation and "difficult" reversal
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图示&#10;&#10;描述已自动生成">
            <a:extLst>
              <a:ext uri="{FF2B5EF4-FFF2-40B4-BE49-F238E27FC236}">
                <a16:creationId xmlns:a16="http://schemas.microsoft.com/office/drawing/2014/main" id="{9D9049EB-5057-53B1-F667-313E6F17864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8650" r="4913" b="28083"/>
          <a:stretch/>
        </p:blipFill>
        <p:spPr>
          <a:xfrm>
            <a:off x="5353059" y="2674471"/>
            <a:ext cx="3300440" cy="1278116"/>
          </a:xfrm>
          <a:prstGeom prst="rect">
            <a:avLst/>
          </a:prstGeom>
        </p:spPr>
      </p:pic>
      <p:sp>
        <p:nvSpPr>
          <p:cNvPr id="36" name="灯片编号占位符 1">
            <a:extLst>
              <a:ext uri="{FF2B5EF4-FFF2-40B4-BE49-F238E27FC236}">
                <a16:creationId xmlns:a16="http://schemas.microsoft.com/office/drawing/2014/main" id="{1E4D64C9-F60D-A9A0-18EA-8943282D9C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15/21</a:t>
            </a:r>
          </a:p>
        </p:txBody>
      </p:sp>
      <p:sp>
        <p:nvSpPr>
          <p:cNvPr id="3" name="Rectangle 1026">
            <a:extLst>
              <a:ext uri="{FF2B5EF4-FFF2-40B4-BE49-F238E27FC236}">
                <a16:creationId xmlns:a16="http://schemas.microsoft.com/office/drawing/2014/main" id="{A72CAE39-9056-B099-697D-81A5B0C082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-5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+mj-ea"/>
              </a:rPr>
              <a:t>Security analysis of ElGamal</a:t>
            </a:r>
          </a:p>
        </p:txBody>
      </p:sp>
    </p:spTree>
    <p:extLst>
      <p:ext uri="{BB962C8B-B14F-4D97-AF65-F5344CB8AC3E}">
        <p14:creationId xmlns:p14="http://schemas.microsoft.com/office/powerpoint/2010/main" val="34410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5" grpId="0" animBg="1"/>
      <p:bldP spid="49" grpId="0"/>
      <p:bldP spid="54" grpId="0" animBg="1"/>
      <p:bldP spid="55" grpId="0"/>
      <p:bldP spid="56" grpId="0"/>
      <p:bldP spid="57" grpId="0" animBg="1"/>
      <p:bldP spid="58" grpId="0"/>
      <p:bldP spid="59" grpId="0"/>
      <p:bldP spid="62" grpId="0"/>
      <p:bldP spid="64" grpId="0"/>
      <p:bldP spid="65" grpId="0"/>
      <p:bldP spid="68" grpId="0"/>
      <p:bldP spid="72" grpId="0"/>
      <p:bldP spid="73" grpId="0"/>
      <p:bldP spid="74" grpId="0"/>
      <p:bldP spid="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45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nstantia"/>
                <a:cs typeface="Constantia"/>
              </a:rPr>
              <a:t>One of the Applications of R</a:t>
            </a:r>
            <a:r>
              <a:rPr lang="en-US" altLang="zh-CN" sz="3600" dirty="0">
                <a:latin typeface="Constantia"/>
                <a:cs typeface="Constantia"/>
              </a:rPr>
              <a:t>SA</a:t>
            </a:r>
            <a:r>
              <a:rPr lang="en-US" sz="3600" dirty="0">
                <a:latin typeface="Constantia"/>
                <a:cs typeface="Constantia"/>
              </a:rPr>
              <a:t>:</a:t>
            </a:r>
          </a:p>
          <a:p>
            <a:pPr marL="0" indent="0">
              <a:buNone/>
            </a:pPr>
            <a:endParaRPr lang="en-US" sz="3600" dirty="0">
              <a:latin typeface="Constantia"/>
              <a:cs typeface="Constantia"/>
            </a:endParaRPr>
          </a:p>
          <a:p>
            <a:pPr marL="0" indent="0">
              <a:buNone/>
            </a:pPr>
            <a:r>
              <a:rPr lang="en-US" sz="2800" b="1" dirty="0">
                <a:latin typeface="Constantia"/>
                <a:cs typeface="Constantia"/>
              </a:rPr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034202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Homomorphic 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Now the only thing anyone did with encrypted data was:</a:t>
            </a:r>
          </a:p>
          <a:p>
            <a:pPr lvl="1"/>
            <a:r>
              <a:rPr lang="en-US" sz="2400" dirty="0">
                <a:latin typeface="Constantia"/>
                <a:cs typeface="Constantia"/>
              </a:rPr>
              <a:t>Decrypt it!</a:t>
            </a:r>
          </a:p>
          <a:p>
            <a:pPr lvl="1"/>
            <a:endParaRPr lang="en-US" sz="2400" dirty="0">
              <a:latin typeface="Constantia"/>
              <a:cs typeface="Constantia"/>
            </a:endParaRPr>
          </a:p>
          <a:p>
            <a:pPr lvl="1"/>
            <a:endParaRPr lang="en-US" sz="2400" dirty="0">
              <a:latin typeface="Constantia"/>
              <a:cs typeface="Constantia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latin typeface="Constantia"/>
                <a:cs typeface="Constantia"/>
              </a:rPr>
              <a:t>What else can we do with encrypted data, anyway?</a:t>
            </a:r>
          </a:p>
          <a:p>
            <a:pPr lvl="1"/>
            <a:endParaRPr lang="en-US" sz="24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860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can we do with encrypted data?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00A0C-F440-4993-8100-33DBFFF848D1}"/>
              </a:ext>
            </a:extLst>
          </p:cNvPr>
          <p:cNvSpPr/>
          <p:nvPr/>
        </p:nvSpPr>
        <p:spPr>
          <a:xfrm>
            <a:off x="228600" y="2375142"/>
            <a:ext cx="8720138" cy="3001963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6" descr="MC900439836">
            <a:extLst>
              <a:ext uri="{FF2B5EF4-FFF2-40B4-BE49-F238E27FC236}">
                <a16:creationId xmlns:a16="http://schemas.microsoft.com/office/drawing/2014/main" id="{FD7564E6-02AA-42C0-BC4D-58159916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3870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6">
            <a:extLst>
              <a:ext uri="{FF2B5EF4-FFF2-40B4-BE49-F238E27FC236}">
                <a16:creationId xmlns:a16="http://schemas.microsoft.com/office/drawing/2014/main" id="{B3F6634E-3747-4081-8D9C-E36E9F266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677" y="2907036"/>
            <a:ext cx="15240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Query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Function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</a:b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7B5C3213-9B88-4DD9-A382-58A017E5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4350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E7ADAEDE-51BF-4417-B9E2-9B5B2E22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61030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search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query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D96B68FC-CAFA-49CC-878F-565D6A6F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411" y="4955401"/>
            <a:ext cx="2123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Google server</a:t>
            </a: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5EF82044-24E3-4CF1-B37D-252D3758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15067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Search results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BE28A0C-5214-4B20-9A64-834A228B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3222867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05760370-C38D-4068-90AA-67886B66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2675180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x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76167C9-9421-4CB6-95D7-CDA1479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70070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FC8E416C-F21C-464F-B21F-78851CDC2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4234105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4" descr="MC900435242[1]">
            <a:extLst>
              <a:ext uri="{FF2B5EF4-FFF2-40B4-BE49-F238E27FC236}">
                <a16:creationId xmlns:a16="http://schemas.microsoft.com/office/drawing/2014/main" id="{8B607AC9-E793-4641-8480-624B2BF96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79"/>
          <a:stretch/>
        </p:blipFill>
        <p:spPr bwMode="auto">
          <a:xfrm>
            <a:off x="5997576" y="2355453"/>
            <a:ext cx="1885950" cy="29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6">
            <a:extLst>
              <a:ext uri="{FF2B5EF4-FFF2-40B4-BE49-F238E27FC236}">
                <a16:creationId xmlns:a16="http://schemas.microsoft.com/office/drawing/2014/main" id="{03B9CC28-5125-401E-BDAF-1FF30C73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58104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WANT PRIVACY!</a:t>
            </a:r>
          </a:p>
        </p:txBody>
      </p:sp>
    </p:spTree>
    <p:extLst>
      <p:ext uri="{BB962C8B-B14F-4D97-AF65-F5344CB8AC3E}">
        <p14:creationId xmlns:p14="http://schemas.microsoft.com/office/powerpoint/2010/main" val="7995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15" grpId="0"/>
      <p:bldP spid="16" grpId="0"/>
      <p:bldP spid="18" grpId="0" animBg="1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Homomorphic Encryption: The Objective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tantia"/>
                <a:cs typeface="Constantia"/>
              </a:rPr>
              <a:t>Delegate </a:t>
            </a:r>
            <a:r>
              <a:rPr lang="en-US" sz="2800" b="1" dirty="0">
                <a:solidFill>
                  <a:srgbClr val="0000FF"/>
                </a:solidFill>
                <a:latin typeface="Constantia"/>
                <a:cs typeface="Constantia"/>
              </a:rPr>
              <a:t>processing</a:t>
            </a:r>
            <a:r>
              <a:rPr lang="en-US" sz="2800" dirty="0">
                <a:solidFill>
                  <a:srgbClr val="0000FF"/>
                </a:solidFill>
                <a:latin typeface="Constantia"/>
                <a:cs typeface="Constantia"/>
              </a:rPr>
              <a:t> of data </a:t>
            </a:r>
            <a:r>
              <a:rPr lang="en-US" sz="2800" dirty="0">
                <a:solidFill>
                  <a:srgbClr val="FF0000"/>
                </a:solidFill>
                <a:latin typeface="Constantia"/>
                <a:cs typeface="Constantia"/>
              </a:rPr>
              <a:t>without giving away </a:t>
            </a:r>
            <a:r>
              <a:rPr lang="en-US" sz="2800" b="1" dirty="0">
                <a:solidFill>
                  <a:srgbClr val="FF0000"/>
                </a:solidFill>
                <a:latin typeface="Constantia"/>
                <a:cs typeface="Constantia"/>
              </a:rPr>
              <a:t>access</a:t>
            </a:r>
            <a:r>
              <a:rPr lang="en-US" sz="2800" dirty="0">
                <a:solidFill>
                  <a:srgbClr val="FF0000"/>
                </a:solidFill>
                <a:latin typeface="Constantia"/>
                <a:cs typeface="Constantia"/>
              </a:rPr>
              <a:t> to it </a:t>
            </a:r>
          </a:p>
          <a:p>
            <a:pPr lvl="1"/>
            <a:endParaRPr lang="en-US" sz="24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8543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on Encrypted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43128-348F-498F-A9E3-910D40ED410D}"/>
              </a:ext>
            </a:extLst>
          </p:cNvPr>
          <p:cNvSpPr/>
          <p:nvPr/>
        </p:nvSpPr>
        <p:spPr>
          <a:xfrm>
            <a:off x="292100" y="1521967"/>
            <a:ext cx="8720138" cy="3001963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1" name="Picture 6" descr="MC900439836">
            <a:extLst>
              <a:ext uri="{FF2B5EF4-FFF2-40B4-BE49-F238E27FC236}">
                <a16:creationId xmlns:a16="http://schemas.microsoft.com/office/drawing/2014/main" id="{0D9FFD5F-9E6A-4C52-924C-7EE36E61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0238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6">
            <a:extLst>
              <a:ext uri="{FF2B5EF4-FFF2-40B4-BE49-F238E27FC236}">
                <a16:creationId xmlns:a16="http://schemas.microsoft.com/office/drawing/2014/main" id="{6E7E5EE0-31A9-481B-A5C5-4AA134E5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0081" y="2383026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Function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f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76EBEB2F-3B8C-4706-8233-DB3EEAD49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232862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x</a:t>
            </a:r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85A706E1-1A32-402A-BE21-D877BAE8B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2307987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8F5C7637-48F7-4317-8409-D1238ABC3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1760300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Enc(x)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charset="0"/>
            </a:endParaRP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DED59559-003F-40F3-BBB4-CA9AB983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2785825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Enc(f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(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charset="0"/>
              </a:rPr>
              <a:t>))</a:t>
            </a:r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7165801E-6F10-4619-8CF4-823B7595D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319225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8" name="Picture 4" descr="MC900435242[1]">
            <a:extLst>
              <a:ext uri="{FF2B5EF4-FFF2-40B4-BE49-F238E27FC236}">
                <a16:creationId xmlns:a16="http://schemas.microsoft.com/office/drawing/2014/main" id="{31CD8711-F6A7-4001-81A5-74EE9A2E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536462"/>
            <a:ext cx="18859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1A6FBD-AD7F-4AB4-A9CA-472EA1129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367969"/>
            <a:ext cx="8858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0552C-FA99-4B21-92DF-C8C9A5E8CC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000" b="27417"/>
          <a:stretch/>
        </p:blipFill>
        <p:spPr>
          <a:xfrm>
            <a:off x="7691939" y="3501288"/>
            <a:ext cx="1202322" cy="49498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463477-129C-4474-B75D-820A209A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50426"/>
            <a:ext cx="8229600" cy="1810340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>
                <a:latin typeface="Constantia"/>
                <a:cs typeface="Constantia"/>
              </a:rPr>
              <a:t>You</a:t>
            </a:r>
            <a:r>
              <a:rPr lang="en-US" sz="2800" dirty="0">
                <a:latin typeface="Constantia"/>
                <a:cs typeface="Constantia"/>
              </a:rPr>
              <a:t>: encrypt the query (e.g., </a:t>
            </a:r>
            <a:r>
              <a:rPr lang="en-US" sz="2800" i="1" dirty="0">
                <a:latin typeface="Constantia"/>
                <a:cs typeface="Constantia"/>
              </a:rPr>
              <a:t>x</a:t>
            </a:r>
            <a:r>
              <a:rPr lang="en-US" sz="2800" dirty="0">
                <a:latin typeface="Constantia"/>
                <a:cs typeface="Constantia"/>
              </a:rPr>
              <a:t>), send to Google </a:t>
            </a:r>
          </a:p>
          <a:p>
            <a:pPr marL="355600" indent="0">
              <a:buNone/>
            </a:pPr>
            <a:r>
              <a:rPr lang="en-US" sz="2800" dirty="0">
                <a:latin typeface="Constantia"/>
                <a:cs typeface="Constantia"/>
              </a:rPr>
              <a:t>(Google does not know the key, cannot “see the </a:t>
            </a:r>
            <a:r>
              <a:rPr lang="en-US" sz="2800" i="1" dirty="0">
                <a:latin typeface="Constantia" panose="02030602050306030303" pitchFamily="18" charset="0"/>
                <a:cs typeface="Constantia"/>
              </a:rPr>
              <a:t>x</a:t>
            </a:r>
            <a:r>
              <a:rPr lang="en-US" sz="2800" dirty="0">
                <a:latin typeface="Constantia" panose="02030602050306030303" pitchFamily="18" charset="0"/>
                <a:cs typeface="Constantia"/>
              </a:rPr>
              <a:t>”)</a:t>
            </a:r>
          </a:p>
          <a:p>
            <a:r>
              <a:rPr lang="en-US" sz="2800" b="1" dirty="0">
                <a:latin typeface="Constantia" panose="02030602050306030303" pitchFamily="18" charset="0"/>
                <a:cs typeface="Constantia"/>
              </a:rPr>
              <a:t>Google</a:t>
            </a:r>
            <a:r>
              <a:rPr lang="en-US" sz="2800" dirty="0">
                <a:latin typeface="Constantia" panose="02030602050306030303" pitchFamily="18" charset="0"/>
                <a:cs typeface="Constantia"/>
              </a:rPr>
              <a:t>: return encrypted query results (e.g., </a:t>
            </a:r>
            <a:r>
              <a:rPr lang="en-US" sz="2800" i="1" dirty="0">
                <a:latin typeface="Constantia" panose="02030602050306030303" pitchFamily="18" charset="0"/>
                <a:cs typeface="Constantia"/>
              </a:rPr>
              <a:t>f</a:t>
            </a:r>
            <a:r>
              <a:rPr lang="en-US" sz="2800" dirty="0">
                <a:latin typeface="Constantia" panose="02030602050306030303" pitchFamily="18" charset="0"/>
                <a:cs typeface="Constantia"/>
              </a:rPr>
              <a:t>(</a:t>
            </a:r>
            <a:r>
              <a:rPr lang="en-US" sz="2800" i="1" dirty="0">
                <a:latin typeface="Constantia" panose="02030602050306030303" pitchFamily="18" charset="0"/>
                <a:cs typeface="Constantia"/>
              </a:rPr>
              <a:t>x</a:t>
            </a:r>
            <a:r>
              <a:rPr lang="en-US" sz="2800" dirty="0">
                <a:latin typeface="Constantia" panose="02030602050306030303" pitchFamily="18" charset="0"/>
                <a:cs typeface="Constantia"/>
              </a:rPr>
              <a:t>)) to you </a:t>
            </a:r>
          </a:p>
          <a:p>
            <a:pPr marL="0" indent="355600">
              <a:buNone/>
            </a:pPr>
            <a:r>
              <a:rPr lang="en-US" sz="2800" dirty="0">
                <a:latin typeface="Constantia" panose="02030602050306030303" pitchFamily="18" charset="0"/>
                <a:cs typeface="Constantia"/>
              </a:rPr>
              <a:t>(You decrypted and recover the search results)</a:t>
            </a:r>
          </a:p>
        </p:txBody>
      </p:sp>
    </p:spTree>
    <p:extLst>
      <p:ext uri="{BB962C8B-B14F-4D97-AF65-F5344CB8AC3E}">
        <p14:creationId xmlns:p14="http://schemas.microsoft.com/office/powerpoint/2010/main" val="33297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on Encrypted Data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Homomorphic encryption</a:t>
                </a: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operations on plaintexts while manipulating only ciphertexts.</a:t>
                </a: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Normally, this seems not possible:</a:t>
                </a:r>
              </a:p>
              <a:p>
                <a:pPr lvl="1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= 0x3c7317c6bc5634a4ad8479c64714f4f8</a:t>
                </a: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=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0x7619884e1961b051be1aa407da6cac2c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⊕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?</a:t>
                </a:r>
              </a:p>
              <a:p>
                <a:pPr marL="457200" lvl="1" indent="0"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ox25C…………………………………………..7AE</a:t>
                </a: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(ox25C…………………………………………..7AE)</a:t>
                </a:r>
              </a:p>
              <a:p>
                <a:pPr marL="457200" lvl="1" indent="0">
                  <a:buNone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m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⊕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2426" b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on Encrypted Data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Normally, this seems not possible:</a:t>
                </a:r>
              </a:p>
              <a:p>
                <a:pPr lvl="1"/>
                <a:r>
                  <a:rPr lang="en-US" sz="2400" dirty="0">
                    <a:latin typeface="Constantia"/>
                    <a:cs typeface="Constantia"/>
                  </a:rPr>
                  <a:t>E</a:t>
                </a:r>
                <a:r>
                  <a:rPr lang="en-US" sz="2400" baseline="-25000" dirty="0">
                    <a:latin typeface="Constantia"/>
                    <a:cs typeface="Constantia"/>
                  </a:rPr>
                  <a:t>k</a:t>
                </a:r>
                <a:r>
                  <a:rPr lang="en-US" sz="2400" dirty="0">
                    <a:latin typeface="Constantia"/>
                    <a:cs typeface="Constantia"/>
                  </a:rPr>
                  <a:t>(</a:t>
                </a:r>
                <a:r>
                  <a:rPr lang="en-US" sz="2400" i="1" dirty="0">
                    <a:latin typeface="Constantia"/>
                    <a:cs typeface="Constantia"/>
                  </a:rPr>
                  <a:t>m</a:t>
                </a:r>
                <a:r>
                  <a:rPr lang="en-US" sz="2400" baseline="-25000" dirty="0">
                    <a:latin typeface="Constantia"/>
                    <a:cs typeface="Constantia"/>
                  </a:rPr>
                  <a:t>1</a:t>
                </a:r>
                <a:r>
                  <a:rPr lang="en-US" sz="2400" dirty="0">
                    <a:latin typeface="Constantia"/>
                    <a:cs typeface="Constantia"/>
                  </a:rPr>
                  <a:t>)           = 0x3c7317c6bc5634a4ad8479c64714f4f8</a:t>
                </a: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E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k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(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Constantia"/>
                    <a:cs typeface="Constantia"/>
                  </a:rPr>
                  <a:t>m</a:t>
                </a:r>
                <a:r>
                  <a:rPr lang="en-US" altLang="zh-CN" sz="2400" baseline="-25000" dirty="0" err="1">
                    <a:solidFill>
                      <a:prstClr val="black"/>
                    </a:solidFill>
                    <a:latin typeface="Constantia"/>
                    <a:cs typeface="Constantia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)           = </a:t>
                </a:r>
                <a:r>
                  <a:rPr lang="en-US" altLang="zh-CN" sz="2400" dirty="0" err="1">
                    <a:solidFill>
                      <a:prstClr val="black"/>
                    </a:solidFill>
                    <a:latin typeface="Constantia"/>
                    <a:cs typeface="Constantia"/>
                  </a:rPr>
                  <a:t>0x7619884e1961b051be1aa407da6cac2c</a:t>
                </a:r>
                <a:endParaRPr lang="en-US" altLang="zh-CN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lvl="1"/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E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k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(</a:t>
                </a:r>
                <a:r>
                  <a:rPr lang="en-US" altLang="zh-CN" sz="2400" i="1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m</a:t>
                </a:r>
                <a:r>
                  <a:rPr lang="en-US" altLang="zh-CN" sz="2400" baseline="-250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1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⊕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altLang="zh-CN" sz="2400" i="1" dirty="0" err="1">
                    <a:solidFill>
                      <a:prstClr val="black"/>
                    </a:solidFill>
                    <a:latin typeface="Constantia"/>
                    <a:cs typeface="Constantia"/>
                  </a:rPr>
                  <a:t>m</a:t>
                </a:r>
                <a:r>
                  <a:rPr lang="en-US" altLang="zh-CN" sz="2400" baseline="-25000" dirty="0" err="1">
                    <a:solidFill>
                      <a:prstClr val="black"/>
                    </a:solidFill>
                    <a:latin typeface="Constantia"/>
                    <a:cs typeface="Constantia"/>
                  </a:rPr>
                  <a:t>2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) = ?</a:t>
                </a:r>
              </a:p>
              <a:p>
                <a:pPr lvl="1"/>
                <a:endParaRPr lang="en-US" sz="2400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For some cryptosystems with algebraic structure, this is possible!</a:t>
                </a:r>
              </a:p>
              <a:p>
                <a:pPr marL="715963" lvl="1" indent="7938">
                  <a:buNone/>
                </a:pPr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667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Homomorphic Encryption with RSA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Multiplicative property of RSA:</a:t>
                </a:r>
              </a:p>
              <a:p>
                <a:pPr marL="715963" lvl="1" indent="79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  <m:t>𝑚</m:t>
                          </m:r>
                          <m:r>
                            <a:rPr lang="en-US" sz="2400" b="0" i="0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𝑐</m:t>
                      </m:r>
                      <m:r>
                        <a:rPr lang="en-US" sz="24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1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marL="715963" lvl="1" indent="7938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  <m:t>𝑚</m:t>
                          </m:r>
                          <m:r>
                            <a:rPr lang="en-US" altLang="zh-CN" sz="2400" b="0" i="0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tantia"/>
                            </a:rPr>
                            <m:t>2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𝑐</m:t>
                      </m:r>
                      <m:r>
                        <a:rPr lang="en-US" altLang="zh-CN" sz="24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2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marL="715963" lvl="1" indent="7938">
                  <a:buNone/>
                </a:pPr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marL="715963" lvl="1" indent="7938">
                  <a:buNone/>
                </a:pPr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marL="715963" lvl="1" indent="7938">
                  <a:buNone/>
                </a:pPr>
                <a:endParaRPr lang="en-US" sz="2400" dirty="0">
                  <a:solidFill>
                    <a:prstClr val="black"/>
                  </a:solidFill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Given </a:t>
                </a:r>
                <a:r>
                  <a:rPr lang="en-US" i="1" dirty="0" err="1">
                    <a:latin typeface="Constantia"/>
                  </a:rPr>
                  <a:t>c</a:t>
                </a:r>
                <a:r>
                  <a:rPr lang="en-US" baseline="-25000" dirty="0" err="1">
                    <a:latin typeface="Constantia"/>
                  </a:rPr>
                  <a:t>1</a:t>
                </a:r>
                <a:r>
                  <a:rPr lang="en-US" dirty="0">
                    <a:latin typeface="Constantia"/>
                  </a:rPr>
                  <a:t> and </a:t>
                </a:r>
                <a:r>
                  <a:rPr lang="en-US" i="1" dirty="0" err="1">
                    <a:latin typeface="Constantia"/>
                  </a:rPr>
                  <a:t>c</a:t>
                </a:r>
                <a:r>
                  <a:rPr lang="en-US" baseline="-25000" dirty="0" err="1">
                    <a:latin typeface="Constantia"/>
                  </a:rPr>
                  <a:t>2</a:t>
                </a:r>
                <a:r>
                  <a:rPr lang="en-US" dirty="0">
                    <a:latin typeface="Constantia"/>
                  </a:rPr>
                  <a:t>, we can compute the ciphertext </a:t>
                </a:r>
                <a:r>
                  <a:rPr lang="en-US" i="1" dirty="0">
                    <a:latin typeface="Constantia"/>
                  </a:rPr>
                  <a:t>c</a:t>
                </a:r>
                <a:r>
                  <a:rPr lang="en-US" dirty="0">
                    <a:latin typeface="Constantia"/>
                  </a:rPr>
                  <a:t> for plaintext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solidFill>
                    <a:srgbClr val="0000FF"/>
                  </a:solidFill>
                  <a:latin typeface="Constantia"/>
                </a:endParaRP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Using only the public-key</a:t>
                </a: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Without knowing the plaintexts </a:t>
                </a:r>
                <a:r>
                  <a:rPr lang="en-US" sz="2400" i="1" dirty="0">
                    <a:solidFill>
                      <a:prstClr val="black"/>
                    </a:solidFill>
                    <a:latin typeface="Constantia"/>
                  </a:rPr>
                  <a:t>m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onstantia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 and </a:t>
                </a:r>
                <a:r>
                  <a:rPr lang="en-US" sz="2400" i="1" dirty="0" err="1">
                    <a:solidFill>
                      <a:prstClr val="black"/>
                    </a:solidFill>
                    <a:latin typeface="Constantia"/>
                  </a:rPr>
                  <a:t>m</a:t>
                </a:r>
                <a:r>
                  <a:rPr lang="en-US" sz="2400" baseline="-25000" dirty="0" err="1">
                    <a:solidFill>
                      <a:prstClr val="black"/>
                    </a:solidFill>
                    <a:latin typeface="Constantia"/>
                  </a:rPr>
                  <a:t>2</a:t>
                </a:r>
                <a:endParaRPr lang="en-US" sz="2400" dirty="0">
                  <a:solidFill>
                    <a:prstClr val="black"/>
                  </a:solidFill>
                  <a:latin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77B28882-FB1D-460A-9C05-F3C2DB855B12}"/>
              </a:ext>
            </a:extLst>
          </p:cNvPr>
          <p:cNvSpPr/>
          <p:nvPr/>
        </p:nvSpPr>
        <p:spPr>
          <a:xfrm rot="5400000">
            <a:off x="2669502" y="3087504"/>
            <a:ext cx="334964" cy="25253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A2D87-1B9A-4373-AB46-F29FFEDB7C41}"/>
                  </a:ext>
                </a:extLst>
              </p:cNvPr>
              <p:cNvSpPr txBox="1"/>
              <p:nvPr/>
            </p:nvSpPr>
            <p:spPr>
              <a:xfrm>
                <a:off x="105507" y="3476747"/>
                <a:ext cx="83233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15963" marR="0" lvl="1" indent="7938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∙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∙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华文楷体" panose="02010600040101010101" pitchFamily="2" charset="-122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𝑐</m:t>
                    </m:r>
                    <m:r>
                      <a:rPr kumimoji="0" lang="en-US" altLang="zh-CN" sz="24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1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∙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𝑐</m:t>
                    </m:r>
                    <m:r>
                      <a:rPr kumimoji="0" lang="en-US" altLang="zh-CN" sz="24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2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华文楷体" panose="02010600040101010101" pitchFamily="2" charset="-122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𝐸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∙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𝐸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华文楷体" panose="02010600040101010101" pitchFamily="2" charset="-122"/>
                    <a:cs typeface="Constantia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7A2D87-1B9A-4373-AB46-F29FFEDB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" y="3476747"/>
                <a:ext cx="832338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Multiplicative Homomorphism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Constantia"/>
                    <a:cs typeface="Constantia"/>
                  </a:rPr>
                  <a:t>Multiplicative Homomorphism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Constantia"/>
                    <a:cs typeface="Constantia"/>
                  </a:rPr>
                  <a:t> 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>
                    <a:latin typeface="Constantia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>
                  <a:latin typeface="Constantia"/>
                  <a:cs typeface="Constantia"/>
                </a:endParaRPr>
              </a:p>
              <a:p>
                <a:pPr lvl="1"/>
                <a:endParaRPr lang="en-US" sz="2400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RSA is one type of multiplicative homomorphism</a:t>
                </a:r>
              </a:p>
              <a:p>
                <a:pPr lvl="1"/>
                <a:endParaRPr lang="en-US" sz="2400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See the example of homomorphic encryption with RSA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1348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0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 Communicating among </a:t>
            </a:r>
            <a:r>
              <a:rPr lang="en-US" i="1" dirty="0"/>
              <a:t>n</a:t>
            </a:r>
            <a:r>
              <a:rPr lang="en-US" dirty="0"/>
              <a:t>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Total:   O(n) keys per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15739" y="2386240"/>
            <a:ext cx="3512523" cy="2793180"/>
            <a:chOff x="1550493" y="2386240"/>
            <a:chExt cx="3512523" cy="2793180"/>
          </a:xfrm>
        </p:grpSpPr>
        <p:sp>
          <p:nvSpPr>
            <p:cNvPr id="6" name="Rectangle 5"/>
            <p:cNvSpPr/>
            <p:nvPr/>
          </p:nvSpPr>
          <p:spPr>
            <a:xfrm>
              <a:off x="1676400" y="24384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6400" y="44196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44196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0478" y="2445584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>
            <a:xfrm>
              <a:off x="2095500" y="3124200"/>
              <a:ext cx="0" cy="1295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14600" y="2788484"/>
              <a:ext cx="1675878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37186" y="2386240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1,2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50493" y="3505200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1,4</a:t>
              </a:r>
            </a:p>
          </p:txBody>
        </p:sp>
        <p:cxnSp>
          <p:nvCxnSpPr>
            <p:cNvPr id="22" name="Straight Arrow Connector 21"/>
            <p:cNvCxnSpPr>
              <a:stCxn id="7" idx="3"/>
              <a:endCxn id="8" idx="1"/>
            </p:cNvCxnSpPr>
            <p:nvPr/>
          </p:nvCxnSpPr>
          <p:spPr>
            <a:xfrm>
              <a:off x="2514600" y="4762500"/>
              <a:ext cx="16764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0"/>
              <a:endCxn id="9" idx="2"/>
            </p:cNvCxnSpPr>
            <p:nvPr/>
          </p:nvCxnSpPr>
          <p:spPr>
            <a:xfrm flipH="1" flipV="1">
              <a:off x="4609578" y="3131384"/>
              <a:ext cx="522" cy="1288216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632309" y="3536077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3,2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6062" y="4810088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4,3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2514600" y="3124200"/>
              <a:ext cx="1675878" cy="1295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38400" y="3733800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4,2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6493" y="3733800"/>
              <a:ext cx="43070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1,3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514600" y="3124200"/>
              <a:ext cx="1676400" cy="1295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7839D-A323-47F3-909F-5484993996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960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Example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Imagine:</a:t>
            </a:r>
            <a:endParaRPr lang="en-US" sz="2400" dirty="0">
              <a:latin typeface="Constantia"/>
              <a:cs typeface="Constanti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A318AF-51C9-4AFC-80CF-F448B34A6E42}"/>
              </a:ext>
            </a:extLst>
          </p:cNvPr>
          <p:cNvGrpSpPr/>
          <p:nvPr/>
        </p:nvGrpSpPr>
        <p:grpSpPr>
          <a:xfrm>
            <a:off x="2403231" y="3217984"/>
            <a:ext cx="4056184" cy="2039816"/>
            <a:chOff x="2403231" y="2801815"/>
            <a:chExt cx="4056184" cy="203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156F34-FA4E-47A5-92C3-AECD79E75BE5}"/>
                </a:ext>
              </a:extLst>
            </p:cNvPr>
            <p:cNvSpPr/>
            <p:nvPr/>
          </p:nvSpPr>
          <p:spPr>
            <a:xfrm>
              <a:off x="2403231" y="2801815"/>
              <a:ext cx="4056184" cy="203981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7FDAD5-9B03-4762-BD29-BF9B6D6A6584}"/>
                </a:ext>
              </a:extLst>
            </p:cNvPr>
            <p:cNvSpPr txBox="1"/>
            <p:nvPr/>
          </p:nvSpPr>
          <p:spPr>
            <a:xfrm>
              <a:off x="3516922" y="3036893"/>
              <a:ext cx="21101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/>
                  <a:cs typeface="+mn-cs"/>
                </a:rPr>
                <a:t>Width = 7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/>
                  <a:cs typeface="+mn-cs"/>
                </a:rPr>
                <a:t>Height = 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2B518A-FF9C-4911-800B-1B4A9C3955DF}"/>
              </a:ext>
            </a:extLst>
          </p:cNvPr>
          <p:cNvSpPr txBox="1"/>
          <p:nvPr/>
        </p:nvSpPr>
        <p:spPr>
          <a:xfrm>
            <a:off x="2913184" y="2386408"/>
            <a:ext cx="303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What’s the area?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934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Example (cont.)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Resort to </a:t>
            </a:r>
            <a:r>
              <a:rPr lang="en-US" sz="2800" dirty="0">
                <a:solidFill>
                  <a:srgbClr val="0000FF"/>
                </a:solidFill>
                <a:latin typeface="Constantia"/>
                <a:cs typeface="Constantia"/>
              </a:rPr>
              <a:t>Clouding Computing</a:t>
            </a:r>
            <a:r>
              <a:rPr lang="en-US" sz="2800" dirty="0">
                <a:latin typeface="Constantia"/>
                <a:cs typeface="Constantia"/>
              </a:rPr>
              <a:t> with </a:t>
            </a:r>
            <a:r>
              <a:rPr lang="en-US" sz="2800" b="1" dirty="0">
                <a:latin typeface="Constantia"/>
                <a:cs typeface="Constantia"/>
              </a:rPr>
              <a:t>plaintext</a:t>
            </a:r>
            <a:r>
              <a:rPr lang="en-US" sz="2800" dirty="0">
                <a:latin typeface="Constantia"/>
                <a:cs typeface="Constantia"/>
              </a:rPr>
              <a:t>:</a:t>
            </a:r>
            <a:endParaRPr lang="en-US" sz="2400" dirty="0">
              <a:latin typeface="Constantia"/>
              <a:cs typeface="Constanti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75A143-9255-4DF4-9E74-DEE994FCC155}"/>
              </a:ext>
            </a:extLst>
          </p:cNvPr>
          <p:cNvGrpSpPr/>
          <p:nvPr/>
        </p:nvGrpSpPr>
        <p:grpSpPr>
          <a:xfrm>
            <a:off x="816940" y="3341930"/>
            <a:ext cx="2657465" cy="2039816"/>
            <a:chOff x="556846" y="3159606"/>
            <a:chExt cx="2657465" cy="2039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156F34-FA4E-47A5-92C3-AECD79E75BE5}"/>
                </a:ext>
              </a:extLst>
            </p:cNvPr>
            <p:cNvSpPr/>
            <p:nvPr/>
          </p:nvSpPr>
          <p:spPr>
            <a:xfrm>
              <a:off x="556846" y="3159606"/>
              <a:ext cx="2657465" cy="203981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7FDAD5-9B03-4762-BD29-BF9B6D6A6584}"/>
                </a:ext>
              </a:extLst>
            </p:cNvPr>
            <p:cNvSpPr txBox="1"/>
            <p:nvPr/>
          </p:nvSpPr>
          <p:spPr>
            <a:xfrm>
              <a:off x="803029" y="3394684"/>
              <a:ext cx="21101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Width = 7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Height = 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2B518A-FF9C-4911-800B-1B4A9C3955DF}"/>
              </a:ext>
            </a:extLst>
          </p:cNvPr>
          <p:cNvSpPr txBox="1"/>
          <p:nvPr/>
        </p:nvSpPr>
        <p:spPr>
          <a:xfrm>
            <a:off x="5896706" y="3108784"/>
            <a:ext cx="303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What’s the area?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B8947-DE44-4D43-99D1-C477F84D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61" y="3370394"/>
            <a:ext cx="2844687" cy="1887406"/>
          </a:xfrm>
          <a:prstGeom prst="rect">
            <a:avLst/>
          </a:prstGeom>
        </p:spPr>
      </p:pic>
      <p:cxnSp>
        <p:nvCxnSpPr>
          <p:cNvPr id="10" name="直接箭头连接符 35">
            <a:extLst>
              <a:ext uri="{FF2B5EF4-FFF2-40B4-BE49-F238E27FC236}">
                <a16:creationId xmlns:a16="http://schemas.microsoft.com/office/drawing/2014/main" id="{5B32D3CF-BC3C-47D0-9B9C-78FE333C75F3}"/>
              </a:ext>
            </a:extLst>
          </p:cNvPr>
          <p:cNvCxnSpPr>
            <a:cxnSpLocks/>
          </p:cNvCxnSpPr>
          <p:nvPr/>
        </p:nvCxnSpPr>
        <p:spPr>
          <a:xfrm flipH="1" flipV="1">
            <a:off x="3173279" y="3988799"/>
            <a:ext cx="3520597" cy="33701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computing">
            <a:extLst>
              <a:ext uri="{FF2B5EF4-FFF2-40B4-BE49-F238E27FC236}">
                <a16:creationId xmlns:a16="http://schemas.microsoft.com/office/drawing/2014/main" id="{F80537C8-C21C-47BD-A600-689590E96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7" t="40883" r="32268"/>
          <a:stretch/>
        </p:blipFill>
        <p:spPr bwMode="auto">
          <a:xfrm>
            <a:off x="6693876" y="3988798"/>
            <a:ext cx="1008185" cy="91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35">
            <a:extLst>
              <a:ext uri="{FF2B5EF4-FFF2-40B4-BE49-F238E27FC236}">
                <a16:creationId xmlns:a16="http://schemas.microsoft.com/office/drawing/2014/main" id="{AF4E0D29-2DF7-4E6F-8CD5-F2F2DD2E81E9}"/>
              </a:ext>
            </a:extLst>
          </p:cNvPr>
          <p:cNvCxnSpPr>
            <a:cxnSpLocks/>
          </p:cNvCxnSpPr>
          <p:nvPr/>
        </p:nvCxnSpPr>
        <p:spPr>
          <a:xfrm flipH="1">
            <a:off x="3194541" y="4478215"/>
            <a:ext cx="3499335" cy="4227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C761A7-D2DC-4FE0-900F-83B42450BE13}"/>
              </a:ext>
            </a:extLst>
          </p:cNvPr>
          <p:cNvCxnSpPr/>
          <p:nvPr/>
        </p:nvCxnSpPr>
        <p:spPr>
          <a:xfrm>
            <a:off x="4572000" y="2719754"/>
            <a:ext cx="0" cy="31886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ED557-38D9-4B81-A484-F0D35AC4A1BD}"/>
              </a:ext>
            </a:extLst>
          </p:cNvPr>
          <p:cNvSpPr txBox="1"/>
          <p:nvPr/>
        </p:nvSpPr>
        <p:spPr>
          <a:xfrm>
            <a:off x="3194541" y="6079727"/>
            <a:ext cx="310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Privacy is threatened!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2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to the Rescue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33E601-7550-4E20-8906-245F9B0A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7" y="1417638"/>
            <a:ext cx="1370395" cy="2578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49F0B8-0F76-4536-92F5-072E38BC6C77}"/>
              </a:ext>
            </a:extLst>
          </p:cNvPr>
          <p:cNvSpPr txBox="1"/>
          <p:nvPr/>
        </p:nvSpPr>
        <p:spPr>
          <a:xfrm>
            <a:off x="1827595" y="1417638"/>
            <a:ext cx="6859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Select: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11,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13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Calculate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pq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143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Calculate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totient: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) = 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 - 1)(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 - 1)= (11 - 1)(13 - 1) = 120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Select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 with condition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gcd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, 120) =1: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 = 23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/>
                <a:ea typeface="华文楷体" panose="02010600040101010101"/>
                <a:cs typeface="+mn-cs"/>
              </a:rPr>
              <a:t>Public key: (23, 143)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DC9843-210B-4863-993F-90193E7A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27" y="4344817"/>
            <a:ext cx="1307481" cy="2473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3DE1D5-4AA2-4A16-96FD-0665AEDB0A37}"/>
                  </a:ext>
                </a:extLst>
              </p:cNvPr>
              <p:cNvSpPr txBox="1"/>
              <p:nvPr/>
            </p:nvSpPr>
            <p:spPr>
              <a:xfrm>
                <a:off x="815357" y="4460071"/>
                <a:ext cx="6859205" cy="221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 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d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*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e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 = 1 - 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k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*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φ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(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n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) = 1 – (-9) × 120 = 1081, suppose </a:t>
                </a:r>
                <a:r>
                  <a:rPr kumimoji="0" lang="pt-BR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k</a:t>
                </a:r>
                <a:r>
                  <a:rPr kumimoji="0" lang="pt-B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/>
                    <a:cs typeface="+mn-cs"/>
                  </a:rPr>
                  <a:t> = -9, then;</a:t>
                </a: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altLang="zh-CN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zh-CN" alt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den>
                      </m:f>
                      <m:r>
                        <a:rPr kumimoji="0" lang="en-US" altLang="zh-CN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1−(−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120</m:t>
                          </m:r>
                        </m:num>
                        <m:den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n-US" altLang="zh-CN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𝟒𝟕</m:t>
                      </m:r>
                    </m:oMath>
                  </m:oMathPara>
                </a14:m>
                <a:endPara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华文楷体" panose="02010600040101010101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华文楷体" panose="02010600040101010101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onstantia"/>
                    <a:ea typeface="华文楷体" panose="02010600040101010101"/>
                    <a:cs typeface="+mn-cs"/>
                  </a:rPr>
                  <a:t>Private key: (47, 143)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3DE1D5-4AA2-4A16-96FD-0665AEDB0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7" y="4460071"/>
                <a:ext cx="6859205" cy="2214517"/>
              </a:xfrm>
              <a:prstGeom prst="rect">
                <a:avLst/>
              </a:prstGeom>
              <a:blipFill>
                <a:blip r:embed="rId5"/>
                <a:stretch>
                  <a:fillRect l="-1422" t="-3030" r="-444" b="-5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to the Rescue (cont.)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844D1C-126B-4057-A455-51A2F622E7A5}"/>
              </a:ext>
            </a:extLst>
          </p:cNvPr>
          <p:cNvGrpSpPr/>
          <p:nvPr/>
        </p:nvGrpSpPr>
        <p:grpSpPr>
          <a:xfrm>
            <a:off x="932353" y="2088946"/>
            <a:ext cx="1799121" cy="947326"/>
            <a:chOff x="3183187" y="3765349"/>
            <a:chExt cx="1799121" cy="9473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2AD531-72D4-43D7-A0EE-4FF45AECF5A6}"/>
                </a:ext>
              </a:extLst>
            </p:cNvPr>
            <p:cNvSpPr/>
            <p:nvPr/>
          </p:nvSpPr>
          <p:spPr>
            <a:xfrm>
              <a:off x="3183187" y="3765349"/>
              <a:ext cx="1799121" cy="94732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00BDEF-66BD-4A85-BAAA-2E44D28C94AE}"/>
                </a:ext>
              </a:extLst>
            </p:cNvPr>
            <p:cNvSpPr txBox="1"/>
            <p:nvPr/>
          </p:nvSpPr>
          <p:spPr>
            <a:xfrm>
              <a:off x="3183187" y="3823513"/>
              <a:ext cx="17991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Width = 7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Height = 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17F4BA-D630-44E7-91EB-A326763DCE5C}"/>
              </a:ext>
            </a:extLst>
          </p:cNvPr>
          <p:cNvCxnSpPr>
            <a:cxnSpLocks/>
          </p:cNvCxnSpPr>
          <p:nvPr/>
        </p:nvCxnSpPr>
        <p:spPr>
          <a:xfrm>
            <a:off x="2922561" y="247356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79FC6C-C2D9-4620-92B6-C9EC642A86D3}"/>
              </a:ext>
            </a:extLst>
          </p:cNvPr>
          <p:cNvSpPr txBox="1"/>
          <p:nvPr/>
        </p:nvSpPr>
        <p:spPr>
          <a:xfrm>
            <a:off x="5580182" y="2088946"/>
            <a:ext cx="2965938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Public key =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23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143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Private key = 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47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143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84C-90F6-4D2C-8BA4-073D9430D5E8}"/>
              </a:ext>
            </a:extLst>
          </p:cNvPr>
          <p:cNvSpPr txBox="1"/>
          <p:nvPr/>
        </p:nvSpPr>
        <p:spPr>
          <a:xfrm>
            <a:off x="3561469" y="1784276"/>
            <a:ext cx="127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Encrypt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99C57-84E5-4D81-9605-53D4344E17D3}"/>
              </a:ext>
            </a:extLst>
          </p:cNvPr>
          <p:cNvSpPr/>
          <p:nvPr/>
        </p:nvSpPr>
        <p:spPr>
          <a:xfrm>
            <a:off x="2922561" y="3763666"/>
            <a:ext cx="2759606" cy="2677656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c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width</a:t>
            </a:r>
            <a:r>
              <a:rPr kumimoji="0" lang="en-US" altLang="zh-CN" sz="24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mod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7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23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mod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143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   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=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height</a:t>
            </a:r>
            <a:r>
              <a:rPr kumimoji="0" lang="en-US" altLang="zh-CN" sz="24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mod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   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23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mod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143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     = 126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99C3EA-514F-43C6-B30D-95B1888458BC}"/>
              </a:ext>
            </a:extLst>
          </p:cNvPr>
          <p:cNvCxnSpPr/>
          <p:nvPr/>
        </p:nvCxnSpPr>
        <p:spPr>
          <a:xfrm>
            <a:off x="4223822" y="2485735"/>
            <a:ext cx="0" cy="118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1FAA65-129A-4BF6-9DF7-2EBF89C0B912}"/>
              </a:ext>
            </a:extLst>
          </p:cNvPr>
          <p:cNvGrpSpPr/>
          <p:nvPr/>
        </p:nvGrpSpPr>
        <p:grpSpPr>
          <a:xfrm>
            <a:off x="6365628" y="4256134"/>
            <a:ext cx="2602523" cy="1569660"/>
            <a:chOff x="5978769" y="4001881"/>
            <a:chExt cx="2602523" cy="15696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3339BA-DB00-4D0D-8172-DBFE34780BA2}"/>
                </a:ext>
              </a:extLst>
            </p:cNvPr>
            <p:cNvSpPr txBox="1"/>
            <p:nvPr/>
          </p:nvSpPr>
          <p:spPr>
            <a:xfrm>
              <a:off x="5978769" y="4001881"/>
              <a:ext cx="26025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/>
                  <a:cs typeface="+mn-cs"/>
                </a:rPr>
                <a:t>Ciphertext: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6D9707-2A70-4245-85D2-FC08EE14D853}"/>
                </a:ext>
              </a:extLst>
            </p:cNvPr>
            <p:cNvSpPr/>
            <p:nvPr/>
          </p:nvSpPr>
          <p:spPr>
            <a:xfrm>
              <a:off x="6125679" y="4621129"/>
              <a:ext cx="1892905" cy="94732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026DD4-6E13-4B64-BF8E-97EA5DB39B97}"/>
                </a:ext>
              </a:extLst>
            </p:cNvPr>
            <p:cNvSpPr txBox="1"/>
            <p:nvPr/>
          </p:nvSpPr>
          <p:spPr>
            <a:xfrm>
              <a:off x="6125680" y="4679293"/>
              <a:ext cx="18929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Width = 2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Height = 126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125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to the Rescue (cont.)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nstantia"/>
                <a:cs typeface="Constantia"/>
              </a:rPr>
              <a:t>Resort to </a:t>
            </a:r>
            <a:r>
              <a:rPr lang="en-US" sz="2800" dirty="0">
                <a:solidFill>
                  <a:srgbClr val="0000FF"/>
                </a:solidFill>
                <a:latin typeface="Constantia"/>
                <a:cs typeface="Constantia"/>
              </a:rPr>
              <a:t>Clouding Computing </a:t>
            </a:r>
            <a:r>
              <a:rPr lang="en-US" sz="2800" dirty="0">
                <a:latin typeface="Constantia"/>
                <a:cs typeface="Constantia"/>
              </a:rPr>
              <a:t>with </a:t>
            </a:r>
            <a:r>
              <a:rPr lang="en-US" sz="2800" b="1" dirty="0">
                <a:latin typeface="Constantia"/>
                <a:cs typeface="Constantia"/>
              </a:rPr>
              <a:t>ciphertext</a:t>
            </a:r>
            <a:r>
              <a:rPr lang="en-US" sz="2800" dirty="0">
                <a:latin typeface="Constantia"/>
                <a:cs typeface="Constantia"/>
              </a:rPr>
              <a:t>:</a:t>
            </a:r>
            <a:endParaRPr lang="en-US" sz="2400" dirty="0">
              <a:latin typeface="Constantia"/>
              <a:cs typeface="Constant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B518A-FF9C-4911-800B-1B4A9C3955DF}"/>
              </a:ext>
            </a:extLst>
          </p:cNvPr>
          <p:cNvSpPr txBox="1"/>
          <p:nvPr/>
        </p:nvSpPr>
        <p:spPr>
          <a:xfrm>
            <a:off x="5896706" y="3108784"/>
            <a:ext cx="3036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What’s the area?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B8947-DE44-4D43-99D1-C477F84D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61" y="3370394"/>
            <a:ext cx="2844687" cy="1887406"/>
          </a:xfrm>
          <a:prstGeom prst="rect">
            <a:avLst/>
          </a:prstGeom>
        </p:spPr>
      </p:pic>
      <p:pic>
        <p:nvPicPr>
          <p:cNvPr id="1028" name="Picture 4" descr="Image result for computing">
            <a:extLst>
              <a:ext uri="{FF2B5EF4-FFF2-40B4-BE49-F238E27FC236}">
                <a16:creationId xmlns:a16="http://schemas.microsoft.com/office/drawing/2014/main" id="{F80537C8-C21C-47BD-A600-689590E96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7" t="40883" r="32268"/>
          <a:stretch/>
        </p:blipFill>
        <p:spPr bwMode="auto">
          <a:xfrm>
            <a:off x="6693876" y="3988798"/>
            <a:ext cx="1008185" cy="91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C761A7-D2DC-4FE0-900F-83B42450BE13}"/>
              </a:ext>
            </a:extLst>
          </p:cNvPr>
          <p:cNvCxnSpPr/>
          <p:nvPr/>
        </p:nvCxnSpPr>
        <p:spPr>
          <a:xfrm>
            <a:off x="4572000" y="2719754"/>
            <a:ext cx="0" cy="318867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ED557-38D9-4B81-A484-F0D35AC4A1BD}"/>
              </a:ext>
            </a:extLst>
          </p:cNvPr>
          <p:cNvSpPr txBox="1"/>
          <p:nvPr/>
        </p:nvSpPr>
        <p:spPr>
          <a:xfrm>
            <a:off x="3119347" y="6083439"/>
            <a:ext cx="290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Privacy is protected !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D5FD0A-3F00-4621-AC17-515A0EB6B6D7}"/>
              </a:ext>
            </a:extLst>
          </p:cNvPr>
          <p:cNvGrpSpPr/>
          <p:nvPr/>
        </p:nvGrpSpPr>
        <p:grpSpPr>
          <a:xfrm>
            <a:off x="791308" y="3253057"/>
            <a:ext cx="2602523" cy="1569660"/>
            <a:chOff x="5978769" y="4001881"/>
            <a:chExt cx="2602523" cy="15696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63134C-AD83-48CF-A3CE-E662E0443C4A}"/>
                </a:ext>
              </a:extLst>
            </p:cNvPr>
            <p:cNvSpPr txBox="1"/>
            <p:nvPr/>
          </p:nvSpPr>
          <p:spPr>
            <a:xfrm>
              <a:off x="5978769" y="4001881"/>
              <a:ext cx="26025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/>
                  <a:cs typeface="+mn-cs"/>
                </a:rPr>
                <a:t>Ciphertext: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6830F3-93C0-42FC-84A4-B7B128B5A06C}"/>
                </a:ext>
              </a:extLst>
            </p:cNvPr>
            <p:cNvSpPr/>
            <p:nvPr/>
          </p:nvSpPr>
          <p:spPr>
            <a:xfrm>
              <a:off x="6125679" y="4621129"/>
              <a:ext cx="1892905" cy="94732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8E638A-A74E-4FF3-A9C8-1E721B17BB5B}"/>
                </a:ext>
              </a:extLst>
            </p:cNvPr>
            <p:cNvSpPr txBox="1"/>
            <p:nvPr/>
          </p:nvSpPr>
          <p:spPr>
            <a:xfrm>
              <a:off x="6125680" y="4679293"/>
              <a:ext cx="18929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Width = 2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Height = 126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10" name="直接箭头连接符 35">
            <a:extLst>
              <a:ext uri="{FF2B5EF4-FFF2-40B4-BE49-F238E27FC236}">
                <a16:creationId xmlns:a16="http://schemas.microsoft.com/office/drawing/2014/main" id="{5B32D3CF-BC3C-47D0-9B9C-78FE333C75F3}"/>
              </a:ext>
            </a:extLst>
          </p:cNvPr>
          <p:cNvCxnSpPr>
            <a:cxnSpLocks/>
          </p:cNvCxnSpPr>
          <p:nvPr/>
        </p:nvCxnSpPr>
        <p:spPr>
          <a:xfrm flipH="1" flipV="1">
            <a:off x="2450125" y="4178902"/>
            <a:ext cx="4243752" cy="1469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5">
            <a:extLst>
              <a:ext uri="{FF2B5EF4-FFF2-40B4-BE49-F238E27FC236}">
                <a16:creationId xmlns:a16="http://schemas.microsoft.com/office/drawing/2014/main" id="{AF4E0D29-2DF7-4E6F-8CD5-F2F2DD2E81E9}"/>
              </a:ext>
            </a:extLst>
          </p:cNvPr>
          <p:cNvCxnSpPr>
            <a:cxnSpLocks/>
          </p:cNvCxnSpPr>
          <p:nvPr/>
        </p:nvCxnSpPr>
        <p:spPr>
          <a:xfrm flipH="1">
            <a:off x="2696308" y="4478215"/>
            <a:ext cx="3997569" cy="4657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B8540-7BE9-46AA-8323-06B64582F7CE}"/>
              </a:ext>
            </a:extLst>
          </p:cNvPr>
          <p:cNvSpPr txBox="1"/>
          <p:nvPr/>
        </p:nvSpPr>
        <p:spPr>
          <a:xfrm>
            <a:off x="6492577" y="5688011"/>
            <a:ext cx="20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area = 252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4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RSA to the Rescue (cont.)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C1D0A7-79E7-4B5D-9241-FD052724624E}"/>
              </a:ext>
            </a:extLst>
          </p:cNvPr>
          <p:cNvGrpSpPr/>
          <p:nvPr/>
        </p:nvGrpSpPr>
        <p:grpSpPr>
          <a:xfrm>
            <a:off x="6428207" y="4508414"/>
            <a:ext cx="2415956" cy="1900782"/>
            <a:chOff x="6188783" y="4515551"/>
            <a:chExt cx="2415956" cy="19007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B518A-FF9C-4911-800B-1B4A9C3955DF}"/>
                </a:ext>
              </a:extLst>
            </p:cNvPr>
            <p:cNvSpPr txBox="1"/>
            <p:nvPr/>
          </p:nvSpPr>
          <p:spPr>
            <a:xfrm>
              <a:off x="6188783" y="4515551"/>
              <a:ext cx="2415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What’s the area?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2B8947-DE44-4D43-99D1-C477F84DC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7277" y="4818754"/>
              <a:ext cx="2367461" cy="1597579"/>
            </a:xfrm>
            <a:prstGeom prst="rect">
              <a:avLst/>
            </a:prstGeom>
          </p:spPr>
        </p:pic>
        <p:pic>
          <p:nvPicPr>
            <p:cNvPr id="1028" name="Picture 4" descr="Image result for computing">
              <a:extLst>
                <a:ext uri="{FF2B5EF4-FFF2-40B4-BE49-F238E27FC236}">
                  <a16:creationId xmlns:a16="http://schemas.microsoft.com/office/drawing/2014/main" id="{F80537C8-C21C-47BD-A600-689590E964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7" t="40883" r="32268"/>
            <a:stretch/>
          </p:blipFill>
          <p:spPr bwMode="auto">
            <a:xfrm>
              <a:off x="6921579" y="5355682"/>
              <a:ext cx="803929" cy="73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AB3C1B-705C-4A82-B081-9B990A4A0744}"/>
              </a:ext>
            </a:extLst>
          </p:cNvPr>
          <p:cNvGrpSpPr/>
          <p:nvPr/>
        </p:nvGrpSpPr>
        <p:grpSpPr>
          <a:xfrm>
            <a:off x="791308" y="4845336"/>
            <a:ext cx="2602523" cy="1569660"/>
            <a:chOff x="791308" y="3253057"/>
            <a:chExt cx="2602523" cy="156966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63134C-AD83-48CF-A3CE-E662E0443C4A}"/>
                </a:ext>
              </a:extLst>
            </p:cNvPr>
            <p:cNvSpPr txBox="1"/>
            <p:nvPr/>
          </p:nvSpPr>
          <p:spPr>
            <a:xfrm>
              <a:off x="791308" y="3253057"/>
              <a:ext cx="26025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Ciphertext: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96042E-A0B8-4DED-AB85-F95A203A5365}"/>
                </a:ext>
              </a:extLst>
            </p:cNvPr>
            <p:cNvGrpSpPr/>
            <p:nvPr/>
          </p:nvGrpSpPr>
          <p:grpSpPr>
            <a:xfrm>
              <a:off x="873741" y="3705239"/>
              <a:ext cx="1892905" cy="947326"/>
              <a:chOff x="938218" y="3872305"/>
              <a:chExt cx="1892905" cy="9473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6830F3-93C0-42FC-84A4-B7B128B5A06C}"/>
                  </a:ext>
                </a:extLst>
              </p:cNvPr>
              <p:cNvSpPr/>
              <p:nvPr/>
            </p:nvSpPr>
            <p:spPr>
              <a:xfrm>
                <a:off x="938218" y="3872305"/>
                <a:ext cx="1892905" cy="947326"/>
              </a:xfrm>
              <a:prstGeom prst="rect">
                <a:avLst/>
              </a:prstGeom>
              <a:solidFill>
                <a:srgbClr val="CCEC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Franklin Gothic Book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8E638A-A74E-4FF3-A9C8-1E721B17BB5B}"/>
                  </a:ext>
                </a:extLst>
              </p:cNvPr>
              <p:cNvSpPr txBox="1"/>
              <p:nvPr/>
            </p:nvSpPr>
            <p:spPr>
              <a:xfrm>
                <a:off x="938219" y="3930469"/>
                <a:ext cx="189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 pitchFamily="2" charset="-122"/>
                    <a:cs typeface="+mn-cs"/>
                  </a:rPr>
                  <a:t>Width = 2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 panose="02030602050306030303" pitchFamily="18" charset="0"/>
                    <a:ea typeface="华文楷体" panose="02010600040101010101" pitchFamily="2" charset="-122"/>
                    <a:cs typeface="+mn-cs"/>
                  </a:rPr>
                  <a:t>Height = 126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5" name="直接箭头连接符 35">
            <a:extLst>
              <a:ext uri="{FF2B5EF4-FFF2-40B4-BE49-F238E27FC236}">
                <a16:creationId xmlns:a16="http://schemas.microsoft.com/office/drawing/2014/main" id="{AF4E0D29-2DF7-4E6F-8CD5-F2F2DD2E81E9}"/>
              </a:ext>
            </a:extLst>
          </p:cNvPr>
          <p:cNvCxnSpPr>
            <a:cxnSpLocks/>
          </p:cNvCxnSpPr>
          <p:nvPr/>
        </p:nvCxnSpPr>
        <p:spPr>
          <a:xfrm flipH="1">
            <a:off x="2883876" y="5771180"/>
            <a:ext cx="356674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CB8540-7BE9-46AA-8323-06B64582F7CE}"/>
              </a:ext>
            </a:extLst>
          </p:cNvPr>
          <p:cNvSpPr txBox="1"/>
          <p:nvPr/>
        </p:nvSpPr>
        <p:spPr>
          <a:xfrm>
            <a:off x="6668429" y="6308008"/>
            <a:ext cx="2018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rPr>
              <a:t>area = 252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5946BF-277F-4849-993D-D8F0C60591A8}"/>
              </a:ext>
            </a:extLst>
          </p:cNvPr>
          <p:cNvGrpSpPr/>
          <p:nvPr/>
        </p:nvGrpSpPr>
        <p:grpSpPr>
          <a:xfrm>
            <a:off x="791308" y="1573071"/>
            <a:ext cx="2602523" cy="1569660"/>
            <a:chOff x="2426679" y="1216061"/>
            <a:chExt cx="260252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AFF59-3669-4B3F-B852-696A18270948}"/>
                </a:ext>
              </a:extLst>
            </p:cNvPr>
            <p:cNvSpPr txBox="1"/>
            <p:nvPr/>
          </p:nvSpPr>
          <p:spPr>
            <a:xfrm>
              <a:off x="2426679" y="1216061"/>
              <a:ext cx="26025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Plaintext: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9CE4B9-B659-4537-A9D6-43FBC9D9C41E}"/>
                </a:ext>
              </a:extLst>
            </p:cNvPr>
            <p:cNvSpPr/>
            <p:nvPr/>
          </p:nvSpPr>
          <p:spPr>
            <a:xfrm>
              <a:off x="2509113" y="1660857"/>
              <a:ext cx="1892905" cy="947326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71DD6B-3C87-48A0-8B73-F1E98B665429}"/>
                </a:ext>
              </a:extLst>
            </p:cNvPr>
            <p:cNvSpPr txBox="1"/>
            <p:nvPr/>
          </p:nvSpPr>
          <p:spPr>
            <a:xfrm>
              <a:off x="2512235" y="1727334"/>
              <a:ext cx="18929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Width = 7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Height = 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 pitchFamily="2" charset="-122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5BFB3-E092-47D6-AC7B-0CD6833D53C5}"/>
              </a:ext>
            </a:extLst>
          </p:cNvPr>
          <p:cNvCxnSpPr/>
          <p:nvPr/>
        </p:nvCxnSpPr>
        <p:spPr>
          <a:xfrm>
            <a:off x="1844037" y="3122680"/>
            <a:ext cx="0" cy="1732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975504-9A94-4F27-A20C-9BDF09EB553D}"/>
              </a:ext>
            </a:extLst>
          </p:cNvPr>
          <p:cNvSpPr txBox="1"/>
          <p:nvPr/>
        </p:nvSpPr>
        <p:spPr>
          <a:xfrm rot="5400000">
            <a:off x="1072084" y="3715521"/>
            <a:ext cx="109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Encrypt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0FC2F8-BB82-47D8-AF56-9461053F7048}"/>
              </a:ext>
            </a:extLst>
          </p:cNvPr>
          <p:cNvSpPr txBox="1"/>
          <p:nvPr/>
        </p:nvSpPr>
        <p:spPr>
          <a:xfrm>
            <a:off x="3029948" y="5875512"/>
            <a:ext cx="327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Cloud computing on ciphertext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D29D1-3162-40C9-8E45-2B09C0EA18DD}"/>
              </a:ext>
            </a:extLst>
          </p:cNvPr>
          <p:cNvCxnSpPr>
            <a:cxnSpLocks/>
          </p:cNvCxnSpPr>
          <p:nvPr/>
        </p:nvCxnSpPr>
        <p:spPr>
          <a:xfrm flipV="1">
            <a:off x="7562967" y="2787284"/>
            <a:ext cx="0" cy="167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DAF48-E800-495E-A2DA-D0953F5D5A3A}"/>
              </a:ext>
            </a:extLst>
          </p:cNvPr>
          <p:cNvSpPr txBox="1"/>
          <p:nvPr/>
        </p:nvSpPr>
        <p:spPr>
          <a:xfrm rot="16200000">
            <a:off x="7140535" y="3377993"/>
            <a:ext cx="132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 panose="02030602050306030303" pitchFamily="18" charset="0"/>
                <a:ea typeface="华文楷体" panose="02010600040101010101"/>
                <a:cs typeface="+mn-cs"/>
              </a:rPr>
              <a:t>Decrypt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 panose="02030602050306030303" pitchFamily="18" charset="0"/>
              <a:ea typeface="华文楷体" panose="02010600040101010101"/>
              <a:cs typeface="+mn-cs"/>
            </a:endParaRP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CE4578B-F36C-4A37-9A29-D6E8B32D1129}"/>
              </a:ext>
            </a:extLst>
          </p:cNvPr>
          <p:cNvGrpSpPr/>
          <p:nvPr/>
        </p:nvGrpSpPr>
        <p:grpSpPr>
          <a:xfrm>
            <a:off x="5041029" y="1494622"/>
            <a:ext cx="3803134" cy="1292662"/>
            <a:chOff x="4876804" y="767154"/>
            <a:chExt cx="3803134" cy="129266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28FB14-5A18-4719-8A10-B1F80488CCFE}"/>
                </a:ext>
              </a:extLst>
            </p:cNvPr>
            <p:cNvSpPr/>
            <p:nvPr/>
          </p:nvSpPr>
          <p:spPr>
            <a:xfrm>
              <a:off x="4876804" y="769647"/>
              <a:ext cx="3796272" cy="1248220"/>
            </a:xfrm>
            <a:prstGeom prst="rect">
              <a:avLst/>
            </a:prstGeom>
            <a:solidFill>
              <a:srgbClr val="CCEC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7E114E-6C00-4E0A-B408-7B87D497389B}"/>
                </a:ext>
              </a:extLst>
            </p:cNvPr>
            <p:cNvSpPr txBox="1"/>
            <p:nvPr/>
          </p:nvSpPr>
          <p:spPr>
            <a:xfrm>
              <a:off x="4883668" y="767154"/>
              <a:ext cx="37962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area = decrypt(252) = 21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area = </a:t>
              </a:r>
              <a:r>
                <a:rPr kumimoji="0" lang="en-US" altLang="zh-CN" sz="18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cipher</a:t>
              </a:r>
              <a:r>
                <a:rPr kumimoji="0" lang="en-US" altLang="zh-CN" sz="1800" b="1" i="1" u="none" strike="noStrike" kern="1200" cap="none" spc="0" normalizeH="0" baseline="30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d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mod </a:t>
              </a:r>
              <a:r>
                <a: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        = 252</a:t>
              </a:r>
              <a:r>
                <a:rPr kumimoji="0" lang="en-US" altLang="zh-CN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47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 mod 143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tantia" panose="02030602050306030303" pitchFamily="18" charset="0"/>
                  <a:ea typeface="华文楷体" panose="02010600040101010101" pitchFamily="2" charset="-122"/>
                  <a:cs typeface="+mn-cs"/>
                </a:rPr>
                <a:t>        = 21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6E19EFE9-C7B4-4C8E-8317-DCCA8879491D}"/>
                  </a:ext>
                </a:extLst>
              </p:cNvPr>
              <p:cNvSpPr/>
              <p:nvPr/>
            </p:nvSpPr>
            <p:spPr>
              <a:xfrm>
                <a:off x="2257801" y="3498649"/>
                <a:ext cx="4875003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华文楷体" panose="02010600040101010101"/>
                    <a:cs typeface="Constantia"/>
                  </a:rPr>
                  <a:t> 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tantia"/>
                    <a:ea typeface="华文楷体" panose="02010600040101010101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×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kumimoji="0" lang="en-US" altLang="zh-CN" sz="2400" b="0" i="0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华文楷体" panose="02010600040101010101"/>
                  <a:cs typeface="Constantia"/>
                </a:endParaRPr>
              </a:p>
            </p:txBody>
          </p:sp>
        </mc:Choice>
        <mc:Fallback xmlns=""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6E19EFE9-C7B4-4C8E-8317-DCCA88794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01" y="3498649"/>
                <a:ext cx="4875003" cy="461665"/>
              </a:xfrm>
              <a:prstGeom prst="rect">
                <a:avLst/>
              </a:prstGeom>
              <a:blipFill>
                <a:blip r:embed="rId5"/>
                <a:stretch>
                  <a:fillRect t="-1025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Additive Homomorphism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Constantia"/>
                    <a:cs typeface="Constantia"/>
                  </a:rPr>
                  <a:t>RSA allows only multiplication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Constantia"/>
                    <a:cs typeface="Constantia"/>
                  </a:rPr>
                  <a:t> 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>
                    <a:latin typeface="Constantia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>
                  <a:latin typeface="Constantia"/>
                  <a:cs typeface="Constantia"/>
                </a:endParaRPr>
              </a:p>
              <a:p>
                <a:pPr lvl="1"/>
                <a:endParaRPr lang="en-US" sz="2400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Other schemes allow different operations</a:t>
                </a:r>
              </a:p>
              <a:p>
                <a:pPr marL="342900" lvl="1" indent="-342900">
                  <a:buFont typeface="Arial"/>
                  <a:buChar char="•"/>
                </a:pPr>
                <a:endParaRPr lang="en-US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Algebra homomorphisms allows × and +</a:t>
                </a:r>
              </a:p>
              <a:p>
                <a:pPr marL="742950" lvl="2" indent="-342900"/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Much more powerful</a:t>
                </a:r>
              </a:p>
              <a:p>
                <a:pPr marL="742950" lvl="2" indent="-342900"/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Additive Homomorphism</a:t>
                </a:r>
              </a:p>
              <a:p>
                <a:pPr lvl="1"/>
                <a:endParaRPr lang="en-US" sz="24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546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Additively Homomorphism: </a:t>
            </a:r>
            <a:r>
              <a:rPr lang="en-US" dirty="0" err="1"/>
              <a:t>Paillier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  <a:cs typeface="Constantia"/>
                  </a:rPr>
                  <a:t>Additive Homomorphism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∙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  <a:cs typeface="Constanti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lvl="1"/>
                <a:endParaRPr lang="en-US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Example: </a:t>
                </a:r>
                <a:r>
                  <a:rPr lang="en-US" dirty="0" err="1">
                    <a:solidFill>
                      <a:srgbClr val="3366FF"/>
                    </a:solidFill>
                    <a:latin typeface="Constantia"/>
                  </a:rPr>
                  <a:t>Paillier</a:t>
                </a:r>
                <a:r>
                  <a:rPr lang="en-US" dirty="0">
                    <a:solidFill>
                      <a:srgbClr val="3366FF"/>
                    </a:solidFill>
                    <a:latin typeface="Constantia"/>
                  </a:rPr>
                  <a:t> Cryptosystem</a:t>
                </a: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Let </a:t>
                </a:r>
                <a:r>
                  <a:rPr lang="en-US" sz="2400" i="1" dirty="0">
                    <a:solidFill>
                      <a:srgbClr val="FF0000"/>
                    </a:solidFill>
                    <a:latin typeface="Constantia"/>
                  </a:rPr>
                  <a:t>m</a:t>
                </a:r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 be a message to be encrypted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Select random </a:t>
                </a:r>
                <a:r>
                  <a:rPr lang="en-US" sz="2400" i="1" dirty="0">
                    <a:solidFill>
                      <a:srgbClr val="0000FF"/>
                    </a:solidFill>
                    <a:latin typeface="Constantia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lvl="1"/>
                <a:r>
                  <a:rPr lang="en-US" sz="2400" dirty="0">
                    <a:solidFill>
                      <a:prstClr val="black"/>
                    </a:solidFill>
                    <a:latin typeface="Constantia"/>
                  </a:rPr>
                  <a:t>Computer ciphertext as: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Constantia"/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lvl="1"/>
                <a:endParaRPr 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363538" lvl="1" indent="0">
                  <a:buNone/>
                </a:pPr>
                <a:r>
                  <a:rPr lang="en-US" sz="26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600" dirty="0">
                    <a:latin typeface="Constantia"/>
                  </a:rPr>
                  <a:t> </a:t>
                </a:r>
              </a:p>
              <a:p>
                <a:pPr marL="363538" lvl="1" indent="0">
                  <a:buNone/>
                </a:pPr>
                <a:r>
                  <a:rPr lang="en-US" altLang="zh-CN" sz="2600" b="0" dirty="0">
                    <a:solidFill>
                      <a:prstClr val="black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600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6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600" dirty="0">
                    <a:solidFill>
                      <a:prstClr val="black"/>
                    </a:solidFill>
                    <a:latin typeface="Constantia"/>
                  </a:rPr>
                  <a:t> </a:t>
                </a:r>
              </a:p>
              <a:p>
                <a:pPr marL="363538" lvl="1" indent="0">
                  <a:buNone/>
                </a:pPr>
                <a:endParaRPr lang="en-US" sz="2400" dirty="0">
                  <a:latin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111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811A19C4-99A4-444F-97A1-E3A13E4EFAE7}"/>
              </a:ext>
            </a:extLst>
          </p:cNvPr>
          <p:cNvSpPr/>
          <p:nvPr/>
        </p:nvSpPr>
        <p:spPr>
          <a:xfrm rot="5400000">
            <a:off x="5010247" y="4541919"/>
            <a:ext cx="446258" cy="32173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8636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Additively Homomorphism: </a:t>
            </a:r>
            <a:r>
              <a:rPr lang="en-US" dirty="0" err="1"/>
              <a:t>Paillier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The </a:t>
                </a:r>
                <a:r>
                  <a:rPr lang="en-US" b="1" dirty="0">
                    <a:latin typeface="Constantia"/>
                  </a:rPr>
                  <a:t>product</a:t>
                </a:r>
                <a:r>
                  <a:rPr lang="en-US" dirty="0">
                    <a:latin typeface="Constantia"/>
                  </a:rPr>
                  <a:t> of two </a:t>
                </a:r>
                <a:r>
                  <a:rPr lang="en-US" b="1" dirty="0">
                    <a:solidFill>
                      <a:srgbClr val="0000FF"/>
                    </a:solidFill>
                    <a:latin typeface="Constantia"/>
                  </a:rPr>
                  <a:t>ciphertexts</a:t>
                </a:r>
                <a:r>
                  <a:rPr lang="en-US" dirty="0">
                    <a:latin typeface="Constantia"/>
                  </a:rPr>
                  <a:t> will </a:t>
                </a:r>
                <a:r>
                  <a:rPr lang="en-US" b="1" dirty="0">
                    <a:latin typeface="Constantia"/>
                  </a:rPr>
                  <a:t>decrypt</a:t>
                </a:r>
                <a:r>
                  <a:rPr lang="en-US" dirty="0">
                    <a:latin typeface="Constantia"/>
                  </a:rPr>
                  <a:t> to the </a:t>
                </a:r>
                <a:r>
                  <a:rPr lang="en-US" b="1" dirty="0">
                    <a:solidFill>
                      <a:srgbClr val="0000FF"/>
                    </a:solidFill>
                    <a:latin typeface="Constantia"/>
                  </a:rPr>
                  <a:t>sum</a:t>
                </a:r>
                <a:r>
                  <a:rPr lang="en-US" dirty="0">
                    <a:latin typeface="Constantia"/>
                  </a:rPr>
                  <a:t> of their corresponding </a:t>
                </a:r>
                <a:r>
                  <a:rPr lang="en-US" b="1" dirty="0">
                    <a:solidFill>
                      <a:srgbClr val="0000FF"/>
                    </a:solidFill>
                    <a:latin typeface="Constantia"/>
                  </a:rPr>
                  <a:t>plaintexts</a:t>
                </a:r>
                <a:r>
                  <a:rPr lang="en-US" dirty="0">
                    <a:latin typeface="Constantia"/>
                  </a:rPr>
                  <a:t>,</a:t>
                </a:r>
              </a:p>
              <a:p>
                <a:pPr marL="363538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Constantia"/>
                  </a:rPr>
                  <a:t> </a:t>
                </a:r>
              </a:p>
              <a:p>
                <a:pPr marL="363538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Constantia"/>
                  </a:rPr>
                  <a:t>   </a:t>
                </a:r>
              </a:p>
              <a:p>
                <a:pPr marL="1077913" lvl="1" indent="0">
                  <a:buNone/>
                </a:pPr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onstantia"/>
                </a:endParaRPr>
              </a:p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onstantia"/>
                </a:endParaRPr>
              </a:p>
              <a:p>
                <a:pPr marL="363538" lvl="1" indent="0">
                  <a:buNone/>
                </a:pPr>
                <a:endParaRPr lang="en-US" altLang="zh-CN" sz="2400" i="1" dirty="0">
                  <a:solidFill>
                    <a:prstClr val="black"/>
                  </a:solidFill>
                  <a:latin typeface="Constantia"/>
                </a:endParaRPr>
              </a:p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5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500" i="1" baseline="30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5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5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5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sz="25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3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5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5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5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25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5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5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sz="25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5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solidFill>
                    <a:prstClr val="black"/>
                  </a:solidFill>
                  <a:latin typeface="Constantia"/>
                </a:endParaRPr>
              </a:p>
              <a:p>
                <a:pPr marL="363538" lvl="1" indent="0">
                  <a:buNone/>
                </a:pPr>
                <a:endParaRPr lang="en-US" altLang="zh-CN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marL="363538" lvl="1" indent="0">
                  <a:buNone/>
                </a:pPr>
                <a:endParaRPr lang="en-US" altLang="zh-CN" sz="2400" dirty="0">
                  <a:solidFill>
                    <a:prstClr val="black"/>
                  </a:solidFill>
                  <a:latin typeface="Constantia"/>
                </a:endParaRPr>
              </a:p>
              <a:p>
                <a:pPr marL="715963" lvl="1" indent="7938">
                  <a:buNone/>
                  <a:defRPr/>
                </a:pPr>
                <a:r>
                  <a:rPr lang="en-US" sz="2400" dirty="0">
                    <a:latin typeface="Constantia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tantia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𝑚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tantia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tantia"/>
                      </a:rPr>
                      <m:t>=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latin typeface="Constanti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400" dirty="0">
                  <a:latin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BA882813-FECF-4C34-863F-EACCE6445E84}"/>
              </a:ext>
            </a:extLst>
          </p:cNvPr>
          <p:cNvSpPr/>
          <p:nvPr/>
        </p:nvSpPr>
        <p:spPr>
          <a:xfrm>
            <a:off x="1025525" y="5728563"/>
            <a:ext cx="368808" cy="1816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4767-3735-43B6-AA6D-689516AF40B3}"/>
              </a:ext>
            </a:extLst>
          </p:cNvPr>
          <p:cNvSpPr txBox="1"/>
          <p:nvPr/>
        </p:nvSpPr>
        <p:spPr>
          <a:xfrm>
            <a:off x="6495691" y="4477109"/>
            <a:ext cx="793630" cy="3693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BD48D-6301-47A5-A6E1-2CB44179A157}"/>
              </a:ext>
            </a:extLst>
          </p:cNvPr>
          <p:cNvSpPr txBox="1"/>
          <p:nvPr/>
        </p:nvSpPr>
        <p:spPr>
          <a:xfrm>
            <a:off x="3551208" y="4492561"/>
            <a:ext cx="2702943" cy="36933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926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Application: e-voting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09323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Constantia"/>
                    <a:cs typeface="Constantia"/>
                  </a:rPr>
                  <a:t>Voter </a:t>
                </a:r>
                <a:r>
                  <a:rPr lang="en-US" sz="2800" i="1" dirty="0" err="1">
                    <a:latin typeface="Constantia"/>
                    <a:cs typeface="Constantia"/>
                  </a:rPr>
                  <a:t>i</a:t>
                </a:r>
                <a:r>
                  <a:rPr lang="en-US" sz="2800" dirty="0">
                    <a:latin typeface="Constantia"/>
                    <a:cs typeface="Constantia"/>
                  </a:rPr>
                  <a:t> encrypts his vote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tantia"/>
                      </a:rPr>
                      <m:t>𝑚</m:t>
                    </m:r>
                    <m:r>
                      <a:rPr lang="en-US" sz="2800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tantia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{0, 1}</m:t>
                    </m:r>
                  </m:oMath>
                </a14:m>
                <a:r>
                  <a:rPr lang="en-US" sz="2800" dirty="0">
                    <a:latin typeface="Constantia"/>
                    <a:cs typeface="Constantia"/>
                  </a:rPr>
                  <a:t> into:</a:t>
                </a:r>
              </a:p>
              <a:p>
                <a:pPr marL="457200" lvl="1" indent="0">
                  <a:buNone/>
                </a:pPr>
                <a:endParaRPr lang="en-US" altLang="zh-CN" sz="1200" b="0" i="1" dirty="0">
                  <a:solidFill>
                    <a:prstClr val="black"/>
                  </a:solidFill>
                  <a:latin typeface="Cambria Math" panose="02040503050406030204" pitchFamily="18" charset="0"/>
                  <a:cs typeface="Constanti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𝑐</m:t>
                      </m:r>
                      <m:r>
                        <a:rPr lang="en-US" altLang="zh-CN" sz="2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𝑖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tantia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onstantia"/>
                  <a:cs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dirty="0">
                    <a:latin typeface="Constantia"/>
                  </a:rPr>
                  <a:t>Votes can be aggregated using only the public-key:</a:t>
                </a:r>
              </a:p>
              <a:p>
                <a:pPr marL="342900" lvl="1" indent="-342900" algn="ctr">
                  <a:buFont typeface="Arial"/>
                  <a:buChar char="•"/>
                </a:pPr>
                <a:endParaRPr lang="en-US" sz="1200" dirty="0">
                  <a:latin typeface="Constantia"/>
                </a:endParaRPr>
              </a:p>
              <a:p>
                <a:pPr marL="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onstantia"/>
                  </a:rPr>
                  <a:t> </a:t>
                </a:r>
              </a:p>
              <a:p>
                <a:pPr marL="0" lvl="1" indent="0" algn="ctr">
                  <a:buNone/>
                </a:pPr>
                <a:endParaRPr lang="en-US" sz="2400" dirty="0">
                  <a:latin typeface="Constantia"/>
                </a:endParaRPr>
              </a:p>
              <a:p>
                <a:pPr marL="342900" lvl="1" indent="-342900">
                  <a:buFont typeface="Arial"/>
                  <a:buChar char="•"/>
                </a:pPr>
                <a:r>
                  <a:rPr lang="en-US" i="1" dirty="0">
                    <a:latin typeface="Constantia"/>
                  </a:rPr>
                  <a:t>c</a:t>
                </a:r>
                <a:r>
                  <a:rPr lang="en-US" dirty="0">
                    <a:latin typeface="Constantia"/>
                  </a:rPr>
                  <a:t> is eventually decrypted to recover</a:t>
                </a:r>
                <a:endParaRPr lang="en-US" altLang="zh-CN" sz="1200" dirty="0">
                  <a:solidFill>
                    <a:prstClr val="black"/>
                  </a:solidFill>
                  <a:latin typeface="Constantia"/>
                </a:endParaRPr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Constantia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1B41A01-3494-4FFC-BEAD-A47839914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093234"/>
              </a:xfrm>
              <a:blipFill>
                <a:blip r:embed="rId3"/>
                <a:stretch>
                  <a:fillRect l="-1333" t="-1490" r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40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Solution: Trusted Third Party (TTP)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Everyone needs only </a:t>
            </a:r>
            <a:r>
              <a:rPr lang="en-US" i="1" u="sng" dirty="0"/>
              <a:t>one</a:t>
            </a:r>
            <a:r>
              <a:rPr lang="en-US" dirty="0"/>
              <a:t>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7839D-A323-47F3-909F-5484993996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41646" y="2895600"/>
            <a:ext cx="3352800" cy="2667000"/>
            <a:chOff x="1676400" y="2438400"/>
            <a:chExt cx="3352800" cy="2667000"/>
          </a:xfrm>
        </p:grpSpPr>
        <p:sp>
          <p:nvSpPr>
            <p:cNvPr id="23" name="Rectangle 22"/>
            <p:cNvSpPr/>
            <p:nvPr/>
          </p:nvSpPr>
          <p:spPr>
            <a:xfrm>
              <a:off x="1676400" y="24384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76400" y="44196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1000" y="4419600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90478" y="2445584"/>
              <a:ext cx="838200" cy="685800"/>
            </a:xfrm>
            <a:prstGeom prst="rect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U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514600" y="4032766"/>
              <a:ext cx="354507" cy="386834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14600" y="3124200"/>
              <a:ext cx="354507" cy="310634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4134353" y="3892034"/>
            <a:ext cx="967386" cy="59793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TTP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101739" y="3555729"/>
            <a:ext cx="354507" cy="386834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01217" y="4489966"/>
            <a:ext cx="354507" cy="310634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02188" y="3222427"/>
            <a:ext cx="676868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1,TTP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0" y="3222427"/>
            <a:ext cx="676868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2,TTP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0612" y="4572000"/>
            <a:ext cx="678071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4,TTP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12824" y="4572000"/>
            <a:ext cx="678071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3,TTP</a:t>
            </a:r>
          </a:p>
        </p:txBody>
      </p:sp>
    </p:spTree>
    <p:extLst>
      <p:ext uri="{BB962C8B-B14F-4D97-AF65-F5344CB8AC3E}">
        <p14:creationId xmlns:p14="http://schemas.microsoft.com/office/powerpoint/2010/main" val="4049418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secrecy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Constantia"/>
                <a:cs typeface="Constantia"/>
              </a:rPr>
              <a:t>Perfect Forward Secrecy, also called forward secrecy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Constantia"/>
                <a:cs typeface="Constantia"/>
              </a:rPr>
              <a:t>Refers to an encryption system that </a:t>
            </a:r>
            <a:r>
              <a:rPr lang="en-US" sz="2400" b="1" dirty="0">
                <a:solidFill>
                  <a:srgbClr val="C00000"/>
                </a:solidFill>
                <a:latin typeface="Constantia"/>
                <a:cs typeface="Constantia"/>
              </a:rPr>
              <a:t>changes the keys</a:t>
            </a:r>
            <a:r>
              <a:rPr lang="en-US" sz="2400" dirty="0">
                <a:latin typeface="Constantia"/>
                <a:cs typeface="Constantia"/>
              </a:rPr>
              <a:t> used to encrypt and decrypt information </a:t>
            </a:r>
            <a:r>
              <a:rPr lang="en-US" sz="2400" b="1" dirty="0">
                <a:latin typeface="Constantia"/>
                <a:cs typeface="Constantia"/>
              </a:rPr>
              <a:t>frequently and automatically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Constantia"/>
              </a:rPr>
              <a:t>Ensures that even if the </a:t>
            </a:r>
            <a:r>
              <a:rPr lang="en-US" altLang="zh-CN" sz="2400" b="1" dirty="0">
                <a:latin typeface="Constantia"/>
              </a:rPr>
              <a:t>most recent key is hacked</a:t>
            </a:r>
            <a:r>
              <a:rPr lang="en-US" altLang="zh-CN" sz="2400" dirty="0">
                <a:latin typeface="Constantia"/>
              </a:rPr>
              <a:t>, a minimal amount of sensitive data is exposed</a:t>
            </a:r>
          </a:p>
          <a:p>
            <a:pPr lvl="1">
              <a:spcBef>
                <a:spcPts val="600"/>
              </a:spcBef>
            </a:pPr>
            <a:endParaRPr lang="en-US" altLang="zh-CN" sz="2400" dirty="0">
              <a:latin typeface="Constantia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Constantia"/>
              </a:rPr>
              <a:t>Web pages, calling apps, and messaging apps all use encryption tools with perfect forward secrecy that switch their keys as often as each call or message in a conversation, or every reload of an encrypted web page. This way, the loss or theft of one decryption key does not compromise any additional sensitive information—including additional keys.</a:t>
            </a:r>
          </a:p>
          <a:p>
            <a:pPr lvl="1">
              <a:spcBef>
                <a:spcPts val="600"/>
              </a:spcBef>
            </a:pPr>
            <a:endParaRPr lang="en-US" altLang="zh-CN" sz="2400" dirty="0">
              <a:latin typeface="Constanti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58E0F4-FE4F-26CB-E2C6-384384FE00EA}"/>
              </a:ext>
            </a:extLst>
          </p:cNvPr>
          <p:cNvSpPr txBox="1"/>
          <p:nvPr/>
        </p:nvSpPr>
        <p:spPr>
          <a:xfrm>
            <a:off x="1219200" y="6131417"/>
            <a:ext cx="6705600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Whether RSA and El Gamal satisfy forward secrecy?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58E0F4-FE4F-26CB-E2C6-384384FE00EA}"/>
              </a:ext>
            </a:extLst>
          </p:cNvPr>
          <p:cNvSpPr txBox="1"/>
          <p:nvPr/>
        </p:nvSpPr>
        <p:spPr>
          <a:xfrm>
            <a:off x="838200" y="2643963"/>
            <a:ext cx="8077200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/>
            <a:r>
              <a:rPr lang="en-US" altLang="zh-CN" sz="3600" dirty="0">
                <a:solidFill>
                  <a:srgbClr val="C00000"/>
                </a:solidFill>
              </a:rPr>
              <a:t>Diffie-Hellman key agreement protocol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201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Diffie-Hellman Key Exchange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B41A01-3494-4FFC-BEAD-A478399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latin typeface="Constantia"/>
                <a:cs typeface="Constantia"/>
              </a:rPr>
              <a:t>The question of key exchange was one of the first problems addressed by a cryptographic protocol. This was prior to the invention of public key cryptography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Constantia"/>
              </a:rPr>
              <a:t>The Diffie-Hellman key agreement protocol (1976) was the first practical method for establishing a shared secret over an unsecured communication channel.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Constantia"/>
              </a:rPr>
              <a:t>The point is to agree on a key that two parties can use for a symmetric encryption, in such a way that an eavesdropper cannot obtain the key</a:t>
            </a:r>
          </a:p>
        </p:txBody>
      </p:sp>
    </p:spTree>
    <p:extLst>
      <p:ext uri="{BB962C8B-B14F-4D97-AF65-F5344CB8AC3E}">
        <p14:creationId xmlns:p14="http://schemas.microsoft.com/office/powerpoint/2010/main" val="1772244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3">
            <a:extLst>
              <a:ext uri="{FF2B5EF4-FFF2-40B4-BE49-F238E27FC236}">
                <a16:creationId xmlns:a16="http://schemas.microsoft.com/office/drawing/2014/main" id="{DBA83A42-A698-1C88-C02F-D79510D925DC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Diffie-Hellman Key Exchange Protocol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71360B-A88B-B913-652A-BE6C499CD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791580" y="1748923"/>
            <a:ext cx="2813668" cy="39911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5F008AF-7A45-D67A-5317-32A59DDC5053}"/>
              </a:ext>
            </a:extLst>
          </p:cNvPr>
          <p:cNvSpPr txBox="1"/>
          <p:nvPr/>
        </p:nvSpPr>
        <p:spPr>
          <a:xfrm>
            <a:off x="791580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DBEBB6-6CB2-89FB-7673-44A6AFEE6F43}"/>
              </a:ext>
            </a:extLst>
          </p:cNvPr>
          <p:cNvSpPr txBox="1"/>
          <p:nvPr/>
        </p:nvSpPr>
        <p:spPr>
          <a:xfrm>
            <a:off x="3011182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C8D30C-592E-D9B2-819C-1D865F7555AB}"/>
              </a:ext>
            </a:extLst>
          </p:cNvPr>
          <p:cNvSpPr txBox="1"/>
          <p:nvPr/>
        </p:nvSpPr>
        <p:spPr>
          <a:xfrm>
            <a:off x="1462758" y="1938200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890A92-6DDD-0685-FCA2-5AF7B9AF1DE1}"/>
              </a:ext>
            </a:extLst>
          </p:cNvPr>
          <p:cNvSpPr txBox="1"/>
          <p:nvPr/>
        </p:nvSpPr>
        <p:spPr>
          <a:xfrm>
            <a:off x="1420376" y="3046960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87F2C0-CCA5-AC7C-963E-13D2F73E30F8}"/>
              </a:ext>
            </a:extLst>
          </p:cNvPr>
          <p:cNvSpPr txBox="1"/>
          <p:nvPr/>
        </p:nvSpPr>
        <p:spPr>
          <a:xfrm>
            <a:off x="1723161" y="3429000"/>
            <a:ext cx="95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
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C8A6A0-B78D-1105-5AA5-125C4F7F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07532"/>
            <a:ext cx="3962400" cy="43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Objective: A and B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secret key </a:t>
            </a:r>
            <a:endParaRPr lang="zh-CN" altLang="en-US" sz="1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3D2CFF-BB30-1625-982C-209F8A0C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76" y="2831372"/>
            <a:ext cx="3800424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 A and B infer each other’s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pigments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successfully?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7" name="Picture 20" descr="bsd-big">
            <a:extLst>
              <a:ext uri="{FF2B5EF4-FFF2-40B4-BE49-F238E27FC236}">
                <a16:creationId xmlns:a16="http://schemas.microsoft.com/office/drawing/2014/main" id="{68D3B41B-8C11-2458-1CFB-2B54014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799823" y="3326431"/>
            <a:ext cx="746814" cy="8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FE5DDFB-4310-8402-6D46-7FB0E0D7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821" y="4856980"/>
            <a:ext cx="4292779" cy="9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eavesdropping, can the attacker infer the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pigments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A or B?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A3E0E1-C21D-BD11-16D4-FCE53DB7C1D7}"/>
              </a:ext>
            </a:extLst>
          </p:cNvPr>
          <p:cNvGrpSpPr/>
          <p:nvPr/>
        </p:nvGrpSpPr>
        <p:grpSpPr>
          <a:xfrm>
            <a:off x="0" y="1839720"/>
            <a:ext cx="672210" cy="1620093"/>
            <a:chOff x="8048800" y="4509120"/>
            <a:chExt cx="896280" cy="216012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29A6B757-77DA-A6E6-21BE-1322FED45C1B}"/>
                </a:ext>
              </a:extLst>
            </p:cNvPr>
            <p:cNvCxnSpPr>
              <a:cxnSpLocks/>
            </p:cNvCxnSpPr>
            <p:nvPr/>
          </p:nvCxnSpPr>
          <p:spPr>
            <a:xfrm>
              <a:off x="8904312" y="4509120"/>
              <a:ext cx="0" cy="2160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324EBF1-96CC-0F21-BC47-549264D21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800" y="5094519"/>
              <a:ext cx="8962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6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easy</a:t>
              </a:r>
              <a:endParaRPr lang="zh-CN" altLang="en-US" sz="16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89950C6-F747-DAFA-BD56-A0BB3B5B8DEB}"/>
              </a:ext>
            </a:extLst>
          </p:cNvPr>
          <p:cNvGrpSpPr/>
          <p:nvPr/>
        </p:nvGrpSpPr>
        <p:grpSpPr>
          <a:xfrm>
            <a:off x="3785332" y="1839720"/>
            <a:ext cx="761303" cy="1620093"/>
            <a:chOff x="8948312" y="4078607"/>
            <a:chExt cx="1015070" cy="2160124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90980F6-F575-9A08-9124-353E9D46E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312" y="4078607"/>
              <a:ext cx="0" cy="2160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F2C6264-C09D-E335-52E0-5D7874EE7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9053" y="4664006"/>
              <a:ext cx="9443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Rockwell" panose="02060603020205020403" pitchFamily="18" charset="0"/>
                  <a:ea typeface="方正姚体" panose="02010601030101010101" pitchFamily="2" charset="-122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65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hard</a:t>
              </a:r>
              <a:endParaRPr lang="zh-CN" altLang="en-US" sz="16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灯片编号占位符 1">
            <a:extLst>
              <a:ext uri="{FF2B5EF4-FFF2-40B4-BE49-F238E27FC236}">
                <a16:creationId xmlns:a16="http://schemas.microsoft.com/office/drawing/2014/main" id="{46FD3513-5E96-9320-C41A-8DE168BAD22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7/21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4EF53-E6B2-14BC-A569-B6092EC25528}"/>
              </a:ext>
            </a:extLst>
          </p:cNvPr>
          <p:cNvSpPr txBox="1"/>
          <p:nvPr/>
        </p:nvSpPr>
        <p:spPr>
          <a:xfrm>
            <a:off x="1466978" y="2511266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B22AD-B88A-4C1B-FF06-E74D3009459E}"/>
              </a:ext>
            </a:extLst>
          </p:cNvPr>
          <p:cNvSpPr txBox="1"/>
          <p:nvPr/>
        </p:nvSpPr>
        <p:spPr>
          <a:xfrm>
            <a:off x="1466978" y="4743400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930D1-07D5-3EDF-1275-3DA5001CA913}"/>
              </a:ext>
            </a:extLst>
          </p:cNvPr>
          <p:cNvSpPr txBox="1"/>
          <p:nvPr/>
        </p:nvSpPr>
        <p:spPr>
          <a:xfrm>
            <a:off x="1398201" y="5344742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9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8D71360B-A88B-B913-652A-BE6C499CD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791580" y="1748923"/>
            <a:ext cx="2813668" cy="3991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802559-75C7-CA0A-7A83-404D20FA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934" y="1839216"/>
                <a:ext cx="4644516" cy="380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and B share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big primes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and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𝒈</m:t>
                    </m:r>
                  </m:oMath>
                </a14:m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802559-75C7-CA0A-7A83-404D20FAB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7934" y="1839216"/>
                <a:ext cx="4644516" cy="380489"/>
              </a:xfrm>
              <a:prstGeom prst="rect">
                <a:avLst/>
              </a:prstGeom>
              <a:blipFill>
                <a:blip r:embed="rId4"/>
                <a:stretch>
                  <a:fillRect l="-526" b="-161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495F16-F207-9A53-B64D-C14082833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50" y="2274690"/>
                <a:ext cx="4644516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choose </a:t>
                </a:r>
                <a:r>
                  <a:rPr lang="en-US" altLang="zh-CN" sz="15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private key (random number):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5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US" altLang="zh-CN" sz="15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495F16-F207-9A53-B64D-C14082833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3350" y="2274690"/>
                <a:ext cx="4644516" cy="553998"/>
              </a:xfrm>
              <a:prstGeom prst="rect">
                <a:avLst/>
              </a:prstGeom>
              <a:blipFill>
                <a:blip r:embed="rId5"/>
                <a:stretch>
                  <a:fillRect l="-525" t="-2198" b="-120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B2D0406-D2DD-C4CA-E0E6-3BAA831B7767}"/>
                  </a:ext>
                </a:extLst>
              </p:cNvPr>
              <p:cNvSpPr txBox="1"/>
              <p:nvPr/>
            </p:nvSpPr>
            <p:spPr>
              <a:xfrm>
                <a:off x="377829" y="2486382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B2D0406-D2DD-C4CA-E0E6-3BAA831B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9" y="2486382"/>
                <a:ext cx="413751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FB8DB3E-6991-5FBB-C6AB-9084D230A1BA}"/>
                  </a:ext>
                </a:extLst>
              </p:cNvPr>
              <p:cNvSpPr txBox="1"/>
              <p:nvPr/>
            </p:nvSpPr>
            <p:spPr>
              <a:xfrm>
                <a:off x="2680430" y="2486382"/>
                <a:ext cx="362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FB8DB3E-6991-5FBB-C6AB-9084D230A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30" y="2486382"/>
                <a:ext cx="362423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68BBBA83-CC80-A13C-AC00-232EFD82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477" y="2888940"/>
            <a:ext cx="4644516" cy="3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Compute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key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59C7CB-628B-37A7-C6EB-BC040B37C67C}"/>
              </a:ext>
            </a:extLst>
          </p:cNvPr>
          <p:cNvSpPr txBox="1"/>
          <p:nvPr/>
        </p:nvSpPr>
        <p:spPr>
          <a:xfrm>
            <a:off x="6124206" y="3307493"/>
            <a:ext cx="18046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500" b="1" i="1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5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9E165E6-896A-7A2A-5EC6-B73388B22E3F}"/>
              </a:ext>
            </a:extLst>
          </p:cNvPr>
          <p:cNvSpPr txBox="1"/>
          <p:nvPr/>
        </p:nvSpPr>
        <p:spPr>
          <a:xfrm>
            <a:off x="418894" y="3096983"/>
            <a:ext cx="2517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6EA709E-9E79-505B-488D-31FE9B78D073}"/>
              </a:ext>
            </a:extLst>
          </p:cNvPr>
          <p:cNvSpPr txBox="1"/>
          <p:nvPr/>
        </p:nvSpPr>
        <p:spPr>
          <a:xfrm>
            <a:off x="2689691" y="3055359"/>
            <a:ext cx="305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8C4E682-F6BD-8A8D-831C-DFF6285A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477" y="3785151"/>
            <a:ext cx="4644516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After exchange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C8E27B2-4092-10C7-D3D5-04FB06ED97F8}"/>
              </a:ext>
            </a:extLst>
          </p:cNvPr>
          <p:cNvSpPr txBox="1"/>
          <p:nvPr/>
        </p:nvSpPr>
        <p:spPr>
          <a:xfrm>
            <a:off x="5791200" y="3831096"/>
            <a:ext cx="20081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get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500" b="1" i="1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5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5ADD633-CE9E-3330-0047-F3DF48996292}"/>
              </a:ext>
            </a:extLst>
          </p:cNvPr>
          <p:cNvSpPr txBox="1"/>
          <p:nvPr/>
        </p:nvSpPr>
        <p:spPr>
          <a:xfrm>
            <a:off x="5791200" y="4180904"/>
            <a:ext cx="198515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get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0C01ACC-CFBD-58C6-AAFA-0A598667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4" y="4779150"/>
            <a:ext cx="3200406" cy="70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computes the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 key</a:t>
            </a:r>
          </a:p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66AEF4D-7ED1-85B3-15A0-CB9AEC687430}"/>
              </a:ext>
            </a:extLst>
          </p:cNvPr>
          <p:cNvSpPr txBox="1"/>
          <p:nvPr/>
        </p:nvSpPr>
        <p:spPr>
          <a:xfrm>
            <a:off x="5486400" y="5146252"/>
            <a:ext cx="14005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C51A7F-F996-08B2-A7BF-2D542DC03C88}"/>
              </a:ext>
            </a:extLst>
          </p:cNvPr>
          <p:cNvSpPr txBox="1"/>
          <p:nvPr/>
        </p:nvSpPr>
        <p:spPr>
          <a:xfrm>
            <a:off x="5486400" y="5925235"/>
            <a:ext cx="14005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82F45E1-E909-F156-5E3F-23CB88B93626}"/>
                  </a:ext>
                </a:extLst>
              </p:cNvPr>
              <p:cNvSpPr txBox="1"/>
              <p:nvPr/>
            </p:nvSpPr>
            <p:spPr>
              <a:xfrm>
                <a:off x="6561773" y="5170913"/>
                <a:ext cx="1819574" cy="307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sz="13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sup>
                        </m:sSup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5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𝐦𝐨𝐝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82F45E1-E909-F156-5E3F-23CB88B93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73" y="5170913"/>
                <a:ext cx="1819574" cy="307969"/>
              </a:xfrm>
              <a:prstGeom prst="rect">
                <a:avLst/>
              </a:prstGeom>
              <a:blipFill>
                <a:blip r:embed="rId8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BE3C8F3-271C-7011-36E6-63CD1042643C}"/>
                  </a:ext>
                </a:extLst>
              </p:cNvPr>
              <p:cNvSpPr txBox="1"/>
              <p:nvPr/>
            </p:nvSpPr>
            <p:spPr>
              <a:xfrm>
                <a:off x="6584718" y="5934652"/>
                <a:ext cx="1819574" cy="307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sz="13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5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𝒃</m:t>
                        </m:r>
                      </m:sup>
                    </m:sSup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𝐦𝐨𝐝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BE3C8F3-271C-7011-36E6-63CD10426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18" y="5934652"/>
                <a:ext cx="1819574" cy="307969"/>
              </a:xfrm>
              <a:prstGeom prst="rect">
                <a:avLst/>
              </a:prstGeom>
              <a:blipFill>
                <a:blip r:embed="rId9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EF276E66-970A-A46F-6EB7-559D2A7CAEC0}"/>
              </a:ext>
            </a:extLst>
          </p:cNvPr>
          <p:cNvSpPr txBox="1"/>
          <p:nvPr/>
        </p:nvSpPr>
        <p:spPr>
          <a:xfrm>
            <a:off x="418894" y="4113244"/>
            <a:ext cx="305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09FA9A9-8B7E-E46C-9D09-0992CA701846}"/>
              </a:ext>
            </a:extLst>
          </p:cNvPr>
          <p:cNvSpPr txBox="1"/>
          <p:nvPr/>
        </p:nvSpPr>
        <p:spPr>
          <a:xfrm>
            <a:off x="2670004" y="4113244"/>
            <a:ext cx="2517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444F3E-D2F5-D5A8-945F-AAC05FFFDD22}"/>
                  </a:ext>
                </a:extLst>
              </p:cNvPr>
              <p:cNvSpPr txBox="1"/>
              <p:nvPr/>
            </p:nvSpPr>
            <p:spPr>
              <a:xfrm>
                <a:off x="327860" y="4735940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444F3E-D2F5-D5A8-945F-AAC05FFFD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0" y="4735940"/>
                <a:ext cx="41375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619F81D-17C5-D8E4-E310-4EAA447442C5}"/>
                  </a:ext>
                </a:extLst>
              </p:cNvPr>
              <p:cNvSpPr txBox="1"/>
              <p:nvPr/>
            </p:nvSpPr>
            <p:spPr>
              <a:xfrm>
                <a:off x="2712475" y="4766206"/>
                <a:ext cx="362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619F81D-17C5-D8E4-E310-4EAA4474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75" y="4766206"/>
                <a:ext cx="362423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576A82-0F89-AFB9-B51D-C2910EAC1BAC}"/>
                  </a:ext>
                </a:extLst>
              </p:cNvPr>
              <p:cNvSpPr txBox="1"/>
              <p:nvPr/>
            </p:nvSpPr>
            <p:spPr>
              <a:xfrm>
                <a:off x="324030" y="5270394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E576A82-0F89-AFB9-B51D-C2910EAC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0" y="5270394"/>
                <a:ext cx="41375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D77A8C5-7AB1-7569-6335-9790D32DF5D2}"/>
                  </a:ext>
                </a:extLst>
              </p:cNvPr>
              <p:cNvSpPr txBox="1"/>
              <p:nvPr/>
            </p:nvSpPr>
            <p:spPr>
              <a:xfrm>
                <a:off x="2666506" y="5268014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D77A8C5-7AB1-7569-6335-9790D32D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06" y="5268014"/>
                <a:ext cx="413751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灯片编号占位符 1">
            <a:extLst>
              <a:ext uri="{FF2B5EF4-FFF2-40B4-BE49-F238E27FC236}">
                <a16:creationId xmlns:a16="http://schemas.microsoft.com/office/drawing/2014/main" id="{E3C10971-30C7-32FA-BDC6-38D7157F6F5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086609" y="6050756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8/21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C9BA61D-51B1-ABF1-1505-A8E369F24797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Diffie-Hellman Key Exchange Protocol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10565-9C5F-D8D5-441B-AFCDFE11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590" y="1077646"/>
            <a:ext cx="3962400" cy="43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Objective: A and B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</a:t>
            </a: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secret key </a:t>
            </a:r>
            <a:endParaRPr lang="zh-CN" altLang="en-US" sz="1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CFEDF5-E80F-6C58-F777-23BCC5520071}"/>
              </a:ext>
            </a:extLst>
          </p:cNvPr>
          <p:cNvSpPr txBox="1"/>
          <p:nvPr/>
        </p:nvSpPr>
        <p:spPr>
          <a:xfrm>
            <a:off x="791580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687AE-2F4E-C081-DB2A-037BB39F7ECB}"/>
              </a:ext>
            </a:extLst>
          </p:cNvPr>
          <p:cNvSpPr txBox="1"/>
          <p:nvPr/>
        </p:nvSpPr>
        <p:spPr>
          <a:xfrm>
            <a:off x="3011182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1BDE9D-0EE7-D5DD-C14A-FD1DBB01BFBF}"/>
              </a:ext>
            </a:extLst>
          </p:cNvPr>
          <p:cNvSpPr txBox="1"/>
          <p:nvPr/>
        </p:nvSpPr>
        <p:spPr>
          <a:xfrm>
            <a:off x="1352678" y="1938200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19114-DFF8-1676-87B5-E43A8B66800B}"/>
              </a:ext>
            </a:extLst>
          </p:cNvPr>
          <p:cNvSpPr txBox="1"/>
          <p:nvPr/>
        </p:nvSpPr>
        <p:spPr>
          <a:xfrm>
            <a:off x="1310296" y="3046960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754566-E050-2A35-5274-C110E86857D5}"/>
              </a:ext>
            </a:extLst>
          </p:cNvPr>
          <p:cNvSpPr txBox="1"/>
          <p:nvPr/>
        </p:nvSpPr>
        <p:spPr>
          <a:xfrm>
            <a:off x="1723161" y="3429000"/>
            <a:ext cx="95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
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955235-D398-9C94-65F3-26EE1A32CD45}"/>
              </a:ext>
            </a:extLst>
          </p:cNvPr>
          <p:cNvSpPr txBox="1"/>
          <p:nvPr/>
        </p:nvSpPr>
        <p:spPr>
          <a:xfrm>
            <a:off x="1356898" y="2511266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84362-33D5-EEFF-2471-85B56ADFF42E}"/>
              </a:ext>
            </a:extLst>
          </p:cNvPr>
          <p:cNvSpPr txBox="1"/>
          <p:nvPr/>
        </p:nvSpPr>
        <p:spPr>
          <a:xfrm>
            <a:off x="1337105" y="4734902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76040B-5BCA-BA2C-FCAD-434B0380AF01}"/>
              </a:ext>
            </a:extLst>
          </p:cNvPr>
          <p:cNvSpPr txBox="1"/>
          <p:nvPr/>
        </p:nvSpPr>
        <p:spPr>
          <a:xfrm>
            <a:off x="1288121" y="5344742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F64146-9616-ECA5-F55B-8080E3D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4" y="5488299"/>
            <a:ext cx="3200406" cy="70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computes the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 key</a:t>
            </a:r>
          </a:p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6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39" grpId="0"/>
      <p:bldP spid="41" grpId="0"/>
      <p:bldP spid="42" grpId="0"/>
      <p:bldP spid="46" grpId="0"/>
      <p:bldP spid="53" grpId="0"/>
      <p:bldP spid="57" grpId="0"/>
      <p:bldP spid="58" grpId="0"/>
      <p:bldP spid="59" grpId="0"/>
      <p:bldP spid="64" grpId="0"/>
      <p:bldP spid="71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36" grpId="0"/>
      <p:bldP spid="37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C84112FE-5999-112C-8370-C692C638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373" y="1476443"/>
            <a:ext cx="4870673" cy="121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Security analysis: Can an attacker get the shared secret key?
</a:t>
            </a:r>
            <a:endParaRPr lang="zh-CN" altLang="en-US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4" name="Picture 20" descr="bsd-big">
            <a:extLst>
              <a:ext uri="{FF2B5EF4-FFF2-40B4-BE49-F238E27FC236}">
                <a16:creationId xmlns:a16="http://schemas.microsoft.com/office/drawing/2014/main" id="{C87163C2-8578-4F1C-EE09-E6997EA1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413657" y="3751442"/>
            <a:ext cx="746814" cy="8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1EBD8384-CF06-5B75-6519-757BB65510DC}"/>
              </a:ext>
            </a:extLst>
          </p:cNvPr>
          <p:cNvGrpSpPr/>
          <p:nvPr/>
        </p:nvGrpSpPr>
        <p:grpSpPr>
          <a:xfrm>
            <a:off x="4017832" y="2713877"/>
            <a:ext cx="1538465" cy="799737"/>
            <a:chOff x="4009652" y="3933056"/>
            <a:chExt cx="2518395" cy="1066317"/>
          </a:xfrm>
        </p:grpSpPr>
        <p:sp>
          <p:nvSpPr>
            <p:cNvPr id="40" name="思想气泡: 云 39">
              <a:extLst>
                <a:ext uri="{FF2B5EF4-FFF2-40B4-BE49-F238E27FC236}">
                  <a16:creationId xmlns:a16="http://schemas.microsoft.com/office/drawing/2014/main" id="{B9C5E18B-0A4A-5F98-FB1D-42EA12E3FAD8}"/>
                </a:ext>
              </a:extLst>
            </p:cNvPr>
            <p:cNvSpPr/>
            <p:nvPr/>
          </p:nvSpPr>
          <p:spPr>
            <a:xfrm>
              <a:off x="4009652" y="3933056"/>
              <a:ext cx="2518395" cy="873463"/>
            </a:xfrm>
            <a:prstGeom prst="cloudCallout">
              <a:avLst>
                <a:gd name="adj1" fmla="val 330"/>
                <a:gd name="adj2" fmla="val 102848"/>
              </a:avLst>
            </a:prstGeom>
            <a:solidFill>
              <a:srgbClr val="DBEE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prstClr val="white"/>
                </a:solidFill>
                <a:latin typeface="Rockwell"/>
                <a:ea typeface="方正姚体" panose="02010601030101010101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85DFB9A-881A-D593-9D95-FB23DEB913AF}"/>
                </a:ext>
              </a:extLst>
            </p:cNvPr>
            <p:cNvSpPr txBox="1"/>
            <p:nvPr/>
          </p:nvSpPr>
          <p:spPr>
            <a:xfrm>
              <a:off x="4250481" y="4045264"/>
              <a:ext cx="2175750" cy="95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b="1" dirty="0">
                  <a:solidFill>
                    <a:prstClr val="black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Eavesdropping: A and B
</a:t>
              </a:r>
              <a:endParaRPr lang="zh-CN" altLang="en-US" sz="135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箭头: 下 43">
            <a:extLst>
              <a:ext uri="{FF2B5EF4-FFF2-40B4-BE49-F238E27FC236}">
                <a16:creationId xmlns:a16="http://schemas.microsoft.com/office/drawing/2014/main" id="{2843286E-4B27-48C5-7E7E-F62F9B76F6BA}"/>
              </a:ext>
            </a:extLst>
          </p:cNvPr>
          <p:cNvSpPr/>
          <p:nvPr/>
        </p:nvSpPr>
        <p:spPr>
          <a:xfrm rot="16200000">
            <a:off x="6342874" y="2925111"/>
            <a:ext cx="202878" cy="1427319"/>
          </a:xfrm>
          <a:prstGeom prst="downArrow">
            <a:avLst/>
          </a:prstGeom>
          <a:solidFill>
            <a:srgbClr val="DBEE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42C96D0-E6BE-7E96-9474-28B0FE693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173" y="3208174"/>
                <a:ext cx="14005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Infer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42C96D0-E6BE-7E96-9474-28B0FE693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6173" y="3208174"/>
                <a:ext cx="1400589" cy="323165"/>
              </a:xfrm>
              <a:prstGeom prst="rect">
                <a:avLst/>
              </a:prstGeom>
              <a:blipFill>
                <a:blip r:embed="rId4"/>
                <a:stretch>
                  <a:fillRect l="-1739" t="-3774" b="-20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E72AD2B-3AA7-C44F-5F4C-80DD3069990C}"/>
                  </a:ext>
                </a:extLst>
              </p:cNvPr>
              <p:cNvSpPr txBox="1"/>
              <p:nvPr/>
            </p:nvSpPr>
            <p:spPr>
              <a:xfrm>
                <a:off x="7320619" y="3358505"/>
                <a:ext cx="1705062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Shared secret key: 
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E72AD2B-3AA7-C44F-5F4C-80DD30699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19" y="3358505"/>
                <a:ext cx="1705062" cy="784830"/>
              </a:xfrm>
              <a:prstGeom prst="rect">
                <a:avLst/>
              </a:prstGeom>
              <a:blipFill>
                <a:blip r:embed="rId5"/>
                <a:stretch>
                  <a:fillRect l="-1429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6C65ABCF-411F-3C05-D474-73AD589C33E6}"/>
              </a:ext>
            </a:extLst>
          </p:cNvPr>
          <p:cNvSpPr txBox="1"/>
          <p:nvPr/>
        </p:nvSpPr>
        <p:spPr>
          <a:xfrm>
            <a:off x="6342532" y="3795169"/>
            <a:ext cx="3863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灯片编号占位符 1">
            <a:extLst>
              <a:ext uri="{FF2B5EF4-FFF2-40B4-BE49-F238E27FC236}">
                <a16:creationId xmlns:a16="http://schemas.microsoft.com/office/drawing/2014/main" id="{1C999603-4D9D-CBA0-8D11-4207E88BD59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9/21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FFEE6F0-4699-A5D0-AF93-4F7026556FFA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Diffie-Hellman Key Exchange Protocol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354C13-AAF4-7469-D16B-E0B4F2B9DE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791580" y="1748923"/>
            <a:ext cx="2813668" cy="3991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8265C2-8E61-6384-AA17-A8EEE7AD1082}"/>
                  </a:ext>
                </a:extLst>
              </p:cNvPr>
              <p:cNvSpPr txBox="1"/>
              <p:nvPr/>
            </p:nvSpPr>
            <p:spPr>
              <a:xfrm>
                <a:off x="377829" y="2486382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8265C2-8E61-6384-AA17-A8EEE7AD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9" y="2486382"/>
                <a:ext cx="413751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4DAA95-5A32-440C-98D6-C1A14C309AFB}"/>
                  </a:ext>
                </a:extLst>
              </p:cNvPr>
              <p:cNvSpPr txBox="1"/>
              <p:nvPr/>
            </p:nvSpPr>
            <p:spPr>
              <a:xfrm>
                <a:off x="2680430" y="2486382"/>
                <a:ext cx="362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4DAA95-5A32-440C-98D6-C1A14C30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30" y="2486382"/>
                <a:ext cx="362423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98D6E43-6511-7C0D-3DEF-902575958B60}"/>
              </a:ext>
            </a:extLst>
          </p:cNvPr>
          <p:cNvSpPr txBox="1"/>
          <p:nvPr/>
        </p:nvSpPr>
        <p:spPr>
          <a:xfrm>
            <a:off x="418894" y="3096983"/>
            <a:ext cx="2517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C6961-D801-0FA0-4EA6-5B900886731C}"/>
              </a:ext>
            </a:extLst>
          </p:cNvPr>
          <p:cNvSpPr txBox="1"/>
          <p:nvPr/>
        </p:nvSpPr>
        <p:spPr>
          <a:xfrm>
            <a:off x="2689691" y="3055359"/>
            <a:ext cx="305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89D337-1E7E-091A-9BA8-DCCA9B209CA3}"/>
              </a:ext>
            </a:extLst>
          </p:cNvPr>
          <p:cNvSpPr txBox="1"/>
          <p:nvPr/>
        </p:nvSpPr>
        <p:spPr>
          <a:xfrm>
            <a:off x="418894" y="4113244"/>
            <a:ext cx="305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E60C6A-9226-3654-1E22-6F910BACD9F3}"/>
              </a:ext>
            </a:extLst>
          </p:cNvPr>
          <p:cNvSpPr txBox="1"/>
          <p:nvPr/>
        </p:nvSpPr>
        <p:spPr>
          <a:xfrm>
            <a:off x="2670004" y="4113244"/>
            <a:ext cx="2517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C4BFD8-C580-57BA-C644-CCE0F1DC6CC2}"/>
                  </a:ext>
                </a:extLst>
              </p:cNvPr>
              <p:cNvSpPr txBox="1"/>
              <p:nvPr/>
            </p:nvSpPr>
            <p:spPr>
              <a:xfrm>
                <a:off x="327860" y="4735940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C4BFD8-C580-57BA-C644-CCE0F1DC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0" y="4735940"/>
                <a:ext cx="413751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6A02A-EFC8-BF36-3FB3-A7418FF812EC}"/>
                  </a:ext>
                </a:extLst>
              </p:cNvPr>
              <p:cNvSpPr txBox="1"/>
              <p:nvPr/>
            </p:nvSpPr>
            <p:spPr>
              <a:xfrm>
                <a:off x="2712475" y="4766206"/>
                <a:ext cx="36242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06A02A-EFC8-BF36-3FB3-A7418FF81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75" y="4766206"/>
                <a:ext cx="362423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2D0A01-E5CB-3886-7E11-1C2F1055ECA8}"/>
                  </a:ext>
                </a:extLst>
              </p:cNvPr>
              <p:cNvSpPr txBox="1"/>
              <p:nvPr/>
            </p:nvSpPr>
            <p:spPr>
              <a:xfrm>
                <a:off x="324030" y="5270394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2D0A01-E5CB-3886-7E11-1C2F1055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0" y="5270394"/>
                <a:ext cx="413751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C2639-44EE-5C34-F8AD-DDDD0F8E3594}"/>
                  </a:ext>
                </a:extLst>
              </p:cNvPr>
              <p:cNvSpPr txBox="1"/>
              <p:nvPr/>
            </p:nvSpPr>
            <p:spPr>
              <a:xfrm>
                <a:off x="2666506" y="5268014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0C2639-44EE-5C34-F8AD-DDDD0F8E3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06" y="5268014"/>
                <a:ext cx="41375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B51AE14-52B9-486A-BFB3-F3E0F213E8D5}"/>
              </a:ext>
            </a:extLst>
          </p:cNvPr>
          <p:cNvSpPr txBox="1"/>
          <p:nvPr/>
        </p:nvSpPr>
        <p:spPr>
          <a:xfrm>
            <a:off x="791580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DB9E3-EACB-26A6-ECD4-7B2D10625B4C}"/>
              </a:ext>
            </a:extLst>
          </p:cNvPr>
          <p:cNvSpPr txBox="1"/>
          <p:nvPr/>
        </p:nvSpPr>
        <p:spPr>
          <a:xfrm>
            <a:off x="3011182" y="1414719"/>
            <a:ext cx="5940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46A78B-7925-FA0E-5D28-9516413BA50B}"/>
              </a:ext>
            </a:extLst>
          </p:cNvPr>
          <p:cNvSpPr txBox="1"/>
          <p:nvPr/>
        </p:nvSpPr>
        <p:spPr>
          <a:xfrm>
            <a:off x="1352678" y="1938200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A94F3C-A8FF-D932-E26E-96983832089A}"/>
              </a:ext>
            </a:extLst>
          </p:cNvPr>
          <p:cNvSpPr txBox="1"/>
          <p:nvPr/>
        </p:nvSpPr>
        <p:spPr>
          <a:xfrm>
            <a:off x="1310296" y="3046960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A12A17-5A38-69AE-9E10-D084CD6A4EC1}"/>
              </a:ext>
            </a:extLst>
          </p:cNvPr>
          <p:cNvSpPr txBox="1"/>
          <p:nvPr/>
        </p:nvSpPr>
        <p:spPr>
          <a:xfrm>
            <a:off x="1723161" y="3429000"/>
            <a:ext cx="95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exchange
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BA397-6F44-229E-34D5-723072B21EBD}"/>
              </a:ext>
            </a:extLst>
          </p:cNvPr>
          <p:cNvSpPr txBox="1"/>
          <p:nvPr/>
        </p:nvSpPr>
        <p:spPr>
          <a:xfrm>
            <a:off x="1356898" y="2511266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4BE08F-ECCD-DB09-807D-8C7414DE83BF}"/>
              </a:ext>
            </a:extLst>
          </p:cNvPr>
          <p:cNvSpPr txBox="1"/>
          <p:nvPr/>
        </p:nvSpPr>
        <p:spPr>
          <a:xfrm>
            <a:off x="1337105" y="4734902"/>
            <a:ext cx="1625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E5A0B-62BF-1516-392C-1EFDFB60B5D0}"/>
              </a:ext>
            </a:extLst>
          </p:cNvPr>
          <p:cNvSpPr txBox="1"/>
          <p:nvPr/>
        </p:nvSpPr>
        <p:spPr>
          <a:xfrm>
            <a:off x="1288121" y="5344742"/>
            <a:ext cx="155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pigments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29FAFD0-CCE7-DA33-2316-2095BD07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4" y="4779150"/>
            <a:ext cx="3200406" cy="70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computes the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 key</a:t>
            </a:r>
          </a:p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9E3982E-CEE5-EDEC-8562-E716593E296F}"/>
              </a:ext>
            </a:extLst>
          </p:cNvPr>
          <p:cNvSpPr txBox="1"/>
          <p:nvPr/>
        </p:nvSpPr>
        <p:spPr>
          <a:xfrm>
            <a:off x="5486400" y="5146252"/>
            <a:ext cx="14005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E5FF51-4697-C757-98DD-18655BB980A8}"/>
              </a:ext>
            </a:extLst>
          </p:cNvPr>
          <p:cNvSpPr txBox="1"/>
          <p:nvPr/>
        </p:nvSpPr>
        <p:spPr>
          <a:xfrm>
            <a:off x="5486400" y="5925235"/>
            <a:ext cx="140058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5F036F-F6C4-B42B-F934-63CA4A4C08C1}"/>
                  </a:ext>
                </a:extLst>
              </p:cNvPr>
              <p:cNvSpPr txBox="1"/>
              <p:nvPr/>
            </p:nvSpPr>
            <p:spPr>
              <a:xfrm>
                <a:off x="6561773" y="5170913"/>
                <a:ext cx="1819574" cy="307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sz="13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sup>
                        </m:sSup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5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𝐦𝐨𝐝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5F036F-F6C4-B42B-F934-63CA4A4C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73" y="5170913"/>
                <a:ext cx="1819574" cy="307969"/>
              </a:xfrm>
              <a:prstGeom prst="rect">
                <a:avLst/>
              </a:prstGeom>
              <a:blipFill>
                <a:blip r:embed="rId13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0CCDD-4DE5-B207-01B1-60AE158BB8E1}"/>
                  </a:ext>
                </a:extLst>
              </p:cNvPr>
              <p:cNvSpPr txBox="1"/>
              <p:nvPr/>
            </p:nvSpPr>
            <p:spPr>
              <a:xfrm>
                <a:off x="6584718" y="5934652"/>
                <a:ext cx="1819574" cy="307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35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sz="135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zh-CN" sz="13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35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𝒃</m:t>
                        </m:r>
                      </m:sup>
                    </m:sSup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𝐦𝐨𝐝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3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0CCDD-4DE5-B207-01B1-60AE158B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18" y="5934652"/>
                <a:ext cx="1819574" cy="307969"/>
              </a:xfrm>
              <a:prstGeom prst="rect">
                <a:avLst/>
              </a:prstGeom>
              <a:blipFill>
                <a:blip r:embed="rId14"/>
                <a:stretch>
                  <a:fillRect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灯片编号占位符 1">
            <a:extLst>
              <a:ext uri="{FF2B5EF4-FFF2-40B4-BE49-F238E27FC236}">
                <a16:creationId xmlns:a16="http://schemas.microsoft.com/office/drawing/2014/main" id="{07959EF1-A9E3-7486-197C-C39979B86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609" y="6050756"/>
            <a:ext cx="737574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1pPr>
            <a:lvl2pPr marL="557213" indent="-214313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2pPr>
            <a:lvl3pPr marL="8572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3pPr>
            <a:lvl4pPr marL="12001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4pPr>
            <a:lvl5pPr marL="15430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5pPr>
            <a:lvl6pPr marL="1885950" indent="-1714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6pPr>
            <a:lvl7pPr marL="2228850" indent="-1714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7pPr>
            <a:lvl8pPr marL="2571750" indent="-1714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8pPr>
            <a:lvl9pPr marL="2914650" indent="-1714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  <a:cs typeface="+mn-cs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8/21</a:t>
            </a:r>
            <a:endParaRPr lang="en-US" altLang="zh-CN" sz="12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A71532B-6861-CFB0-0078-0AB82478B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4" y="5488299"/>
            <a:ext cx="3200406" cy="70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computes the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 key</a:t>
            </a:r>
          </a:p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 animBg="1"/>
      <p:bldP spid="45" grpId="0"/>
      <p:bldP spid="47" grpId="0"/>
      <p:bldP spid="48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52" grpId="0"/>
      <p:bldP spid="54" grpId="0"/>
      <p:bldP spid="55" grpId="0"/>
      <p:bldP spid="56" grpId="0"/>
      <p:bldP spid="58" grpId="0"/>
      <p:bldP spid="6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箭头: 右 69">
            <a:extLst>
              <a:ext uri="{FF2B5EF4-FFF2-40B4-BE49-F238E27FC236}">
                <a16:creationId xmlns:a16="http://schemas.microsoft.com/office/drawing/2014/main" id="{1F412681-074B-BF3C-4C8C-178CFFAEA5A6}"/>
              </a:ext>
            </a:extLst>
          </p:cNvPr>
          <p:cNvSpPr/>
          <p:nvPr/>
        </p:nvSpPr>
        <p:spPr>
          <a:xfrm>
            <a:off x="6049161" y="3297035"/>
            <a:ext cx="783971" cy="13668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F6BF01A-4EF6-EA59-81AD-F3100FC5B757}"/>
                  </a:ext>
                </a:extLst>
              </p:cNvPr>
              <p:cNvSpPr txBox="1"/>
              <p:nvPr/>
            </p:nvSpPr>
            <p:spPr>
              <a:xfrm>
                <a:off x="6704451" y="4215617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p>
                      </m:sSup>
                    </m:oMath>
                  </m:oMathPara>
                </a14:m>
                <a:endParaRPr lang="zh-CN" altLang="en-US" sz="15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F6BF01A-4EF6-EA59-81AD-F3100FC5B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451" y="4215617"/>
                <a:ext cx="710553" cy="323165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箭头: 右 78">
            <a:extLst>
              <a:ext uri="{FF2B5EF4-FFF2-40B4-BE49-F238E27FC236}">
                <a16:creationId xmlns:a16="http://schemas.microsoft.com/office/drawing/2014/main" id="{4BAC5F5C-45B8-7CFF-503E-D5A7E9B89331}"/>
              </a:ext>
            </a:extLst>
          </p:cNvPr>
          <p:cNvSpPr/>
          <p:nvPr/>
        </p:nvSpPr>
        <p:spPr>
          <a:xfrm>
            <a:off x="6056382" y="4336704"/>
            <a:ext cx="783971" cy="13668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D3515AE-D710-8D21-B931-7CCA12C8BF25}"/>
              </a:ext>
            </a:extLst>
          </p:cNvPr>
          <p:cNvSpPr txBox="1"/>
          <p:nvPr/>
        </p:nvSpPr>
        <p:spPr>
          <a:xfrm>
            <a:off x="6034469" y="2896908"/>
            <a:ext cx="668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easy
</a:t>
            </a:r>
            <a:endParaRPr lang="zh-CN" altLang="en-US" sz="1500" b="1" i="1" dirty="0">
              <a:solidFill>
                <a:prstClr val="black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4CCC26F-9AEB-AAC4-D43A-A7BBFD6D9585}"/>
              </a:ext>
            </a:extLst>
          </p:cNvPr>
          <p:cNvSpPr txBox="1"/>
          <p:nvPr/>
        </p:nvSpPr>
        <p:spPr>
          <a:xfrm>
            <a:off x="5930944" y="3975917"/>
            <a:ext cx="1020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difficult
</a:t>
            </a:r>
            <a:endParaRPr lang="zh-CN" altLang="en-US" sz="1500" b="1" i="1" dirty="0">
              <a:solidFill>
                <a:prstClr val="black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左大括号 81">
            <a:extLst>
              <a:ext uri="{FF2B5EF4-FFF2-40B4-BE49-F238E27FC236}">
                <a16:creationId xmlns:a16="http://schemas.microsoft.com/office/drawing/2014/main" id="{80E46D43-5E8F-2788-03BC-B37951BF6A6D}"/>
              </a:ext>
            </a:extLst>
          </p:cNvPr>
          <p:cNvSpPr/>
          <p:nvPr/>
        </p:nvSpPr>
        <p:spPr>
          <a:xfrm>
            <a:off x="7262358" y="3759938"/>
            <a:ext cx="234309" cy="133680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black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528482E-9B64-641A-8B5E-EDDE3772DF82}"/>
                  </a:ext>
                </a:extLst>
              </p:cNvPr>
              <p:cNvSpPr txBox="1"/>
              <p:nvPr/>
            </p:nvSpPr>
            <p:spPr>
              <a:xfrm>
                <a:off x="7550523" y="3563731"/>
                <a:ext cx="20756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528482E-9B64-641A-8B5E-EDDE3772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23" y="3563731"/>
                <a:ext cx="207563" cy="323165"/>
              </a:xfrm>
              <a:prstGeom prst="rect">
                <a:avLst/>
              </a:prstGeom>
              <a:blipFill>
                <a:blip r:embed="rId4"/>
                <a:stretch>
                  <a:fillRect r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ACDFDB0-72EC-7585-8D0A-D0F98AACA733}"/>
                  </a:ext>
                </a:extLst>
              </p:cNvPr>
              <p:cNvSpPr txBox="1"/>
              <p:nvPr/>
            </p:nvSpPr>
            <p:spPr>
              <a:xfrm>
                <a:off x="7564887" y="3840240"/>
                <a:ext cx="725816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ACDFDB0-72EC-7585-8D0A-D0F98AAC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7" y="3840240"/>
                <a:ext cx="725816" cy="323165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8492313-BAD6-1EF2-8AFD-C90646DBC040}"/>
                  </a:ext>
                </a:extLst>
              </p:cNvPr>
              <p:cNvSpPr txBox="1"/>
              <p:nvPr/>
            </p:nvSpPr>
            <p:spPr>
              <a:xfrm>
                <a:off x="7564887" y="4428340"/>
                <a:ext cx="78515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1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8492313-BAD6-1EF2-8AFD-C90646DB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7" y="4428340"/>
                <a:ext cx="7851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F58251D-8235-893E-9062-06121BA8B5F8}"/>
                  </a:ext>
                </a:extLst>
              </p:cNvPr>
              <p:cNvSpPr txBox="1"/>
              <p:nvPr/>
            </p:nvSpPr>
            <p:spPr>
              <a:xfrm>
                <a:off x="5106953" y="3189191"/>
                <a:ext cx="1771797" cy="317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5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sz="1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5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35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350" b="1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F58251D-8235-893E-9062-06121BA8B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53" y="3189191"/>
                <a:ext cx="1771797" cy="3178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C77CCFD-17DD-309F-2B3D-0F3D12AE6A24}"/>
                  </a:ext>
                </a:extLst>
              </p:cNvPr>
              <p:cNvSpPr txBox="1"/>
              <p:nvPr/>
            </p:nvSpPr>
            <p:spPr>
              <a:xfrm>
                <a:off x="6973994" y="3173907"/>
                <a:ext cx="143393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500" b="1" i="1" dirty="0">
                          <a:solidFill>
                            <a:srgbClr val="2F31D6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z="15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15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5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zh-CN" sz="15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5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 sz="15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C77CCFD-17DD-309F-2B3D-0F3D12AE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94" y="3173907"/>
                <a:ext cx="1433932" cy="323165"/>
              </a:xfrm>
              <a:prstGeom prst="rect">
                <a:avLst/>
              </a:prstGeom>
              <a:blipFill>
                <a:blip r:embed="rId8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0E5EF3-B616-8120-A803-BD55AB699523}"/>
                  </a:ext>
                </a:extLst>
              </p:cNvPr>
              <p:cNvSpPr txBox="1"/>
              <p:nvPr/>
            </p:nvSpPr>
            <p:spPr>
              <a:xfrm>
                <a:off x="5105400" y="4215617"/>
                <a:ext cx="71055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500" b="1" i="1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5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40E5EF3-B616-8120-A803-BD55AB699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215617"/>
                <a:ext cx="710553" cy="323165"/>
              </a:xfrm>
              <a:prstGeom prst="rect">
                <a:avLst/>
              </a:prstGeom>
              <a:blipFill>
                <a:blip r:embed="rId9"/>
                <a:stretch>
                  <a:fillRect r="-2069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B57DC5B-78B5-85ED-32C3-AA3891931ECB}"/>
                  </a:ext>
                </a:extLst>
              </p:cNvPr>
              <p:cNvSpPr txBox="1"/>
              <p:nvPr/>
            </p:nvSpPr>
            <p:spPr>
              <a:xfrm>
                <a:off x="7564887" y="4216958"/>
                <a:ext cx="887834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B57DC5B-78B5-85ED-32C3-AA389193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7" y="4216958"/>
                <a:ext cx="887834" cy="323165"/>
              </a:xfrm>
              <a:prstGeom prst="rect">
                <a:avLst/>
              </a:prstGeom>
              <a:blipFill>
                <a:blip r:embed="rId10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3425131-258C-5ABD-20D7-2DF7EDDC6DD3}"/>
                  </a:ext>
                </a:extLst>
              </p:cNvPr>
              <p:cNvSpPr txBox="1"/>
              <p:nvPr/>
            </p:nvSpPr>
            <p:spPr>
              <a:xfrm>
                <a:off x="7554975" y="4882098"/>
                <a:ext cx="897746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𝒏𝒑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3425131-258C-5ABD-20D7-2DF7EDDC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975" y="4882098"/>
                <a:ext cx="897746" cy="323165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764E41C8-E60C-EC16-2CB9-6188690D0D78}"/>
              </a:ext>
            </a:extLst>
          </p:cNvPr>
          <p:cNvSpPr txBox="1"/>
          <p:nvPr/>
        </p:nvSpPr>
        <p:spPr>
          <a:xfrm>
            <a:off x="4048935" y="5466377"/>
            <a:ext cx="481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Theoretical foundations of the Diffie-Hellman key exchange protocol: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discrete logarithmic problem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5" name="图片 94" descr="图片包含 图示&#10;&#10;描述已自动生成">
            <a:extLst>
              <a:ext uri="{FF2B5EF4-FFF2-40B4-BE49-F238E27FC236}">
                <a16:creationId xmlns:a16="http://schemas.microsoft.com/office/drawing/2014/main" id="{D17C76EE-BDA5-922B-EE30-861B4D8C6C3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8650" r="4913" b="28083"/>
          <a:stretch/>
        </p:blipFill>
        <p:spPr>
          <a:xfrm>
            <a:off x="429240" y="3689303"/>
            <a:ext cx="3000400" cy="1161924"/>
          </a:xfrm>
          <a:prstGeom prst="rect">
            <a:avLst/>
          </a:prstGeom>
        </p:spPr>
      </p:pic>
      <p:sp>
        <p:nvSpPr>
          <p:cNvPr id="96" name="TextBox 5">
            <a:extLst>
              <a:ext uri="{FF2B5EF4-FFF2-40B4-BE49-F238E27FC236}">
                <a16:creationId xmlns:a16="http://schemas.microsoft.com/office/drawing/2014/main" id="{300BB791-4AD0-86F6-D57E-906962A864A5}"/>
              </a:ext>
            </a:extLst>
          </p:cNvPr>
          <p:cNvSpPr txBox="1"/>
          <p:nvPr/>
        </p:nvSpPr>
        <p:spPr>
          <a:xfrm>
            <a:off x="429240" y="5145064"/>
            <a:ext cx="2689854" cy="11541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685800">
              <a:spcAft>
                <a:spcPts val="900"/>
              </a:spcAft>
              <a:defRPr/>
            </a:pP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One-way functions:
"Easy" calculation and "difficult" reversal
</a:t>
            </a:r>
            <a:endParaRPr 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灯片编号占位符 1">
            <a:extLst>
              <a:ext uri="{FF2B5EF4-FFF2-40B4-BE49-F238E27FC236}">
                <a16:creationId xmlns:a16="http://schemas.microsoft.com/office/drawing/2014/main" id="{574E37AC-6044-5FC6-4F5B-11E32BC58C8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10/21</a:t>
            </a:r>
          </a:p>
        </p:txBody>
      </p:sp>
      <p:pic>
        <p:nvPicPr>
          <p:cNvPr id="2" name="Picture 20" descr="bsd-big">
            <a:extLst>
              <a:ext uri="{FF2B5EF4-FFF2-40B4-BE49-F238E27FC236}">
                <a16:creationId xmlns:a16="http://schemas.microsoft.com/office/drawing/2014/main" id="{197CE24E-026A-85AF-7590-AB8925FE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74839" y="2550888"/>
            <a:ext cx="746814" cy="8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7F6181C-EB2E-5E05-8BCB-EFA5F69CC2BD}"/>
              </a:ext>
            </a:extLst>
          </p:cNvPr>
          <p:cNvGrpSpPr/>
          <p:nvPr/>
        </p:nvGrpSpPr>
        <p:grpSpPr>
          <a:xfrm>
            <a:off x="179014" y="1513323"/>
            <a:ext cx="1538465" cy="799737"/>
            <a:chOff x="4009652" y="3933056"/>
            <a:chExt cx="2518395" cy="1066317"/>
          </a:xfrm>
        </p:grpSpPr>
        <p:sp>
          <p:nvSpPr>
            <p:cNvPr id="4" name="思想气泡: 云 3">
              <a:extLst>
                <a:ext uri="{FF2B5EF4-FFF2-40B4-BE49-F238E27FC236}">
                  <a16:creationId xmlns:a16="http://schemas.microsoft.com/office/drawing/2014/main" id="{0A9BD03D-6CE2-53ED-5735-2FF4757DD925}"/>
                </a:ext>
              </a:extLst>
            </p:cNvPr>
            <p:cNvSpPr/>
            <p:nvPr/>
          </p:nvSpPr>
          <p:spPr>
            <a:xfrm>
              <a:off x="4009652" y="3933056"/>
              <a:ext cx="2518395" cy="873463"/>
            </a:xfrm>
            <a:prstGeom prst="cloudCallout">
              <a:avLst>
                <a:gd name="adj1" fmla="val 330"/>
                <a:gd name="adj2" fmla="val 102848"/>
              </a:avLst>
            </a:prstGeom>
            <a:solidFill>
              <a:srgbClr val="DBEE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prstClr val="white"/>
                </a:solidFill>
                <a:latin typeface="Rockwell"/>
                <a:ea typeface="方正姚体" panose="02010601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6F30F84-2D65-8818-7A68-517AE7582949}"/>
                </a:ext>
              </a:extLst>
            </p:cNvPr>
            <p:cNvSpPr txBox="1"/>
            <p:nvPr/>
          </p:nvSpPr>
          <p:spPr>
            <a:xfrm>
              <a:off x="4250481" y="4045264"/>
              <a:ext cx="2175750" cy="95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b="1" dirty="0">
                  <a:solidFill>
                    <a:prstClr val="black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Eavesdropping: A and B
</a:t>
              </a:r>
              <a:endParaRPr lang="zh-CN" altLang="en-US" sz="135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DC27CC55-B136-32E4-F2EA-4CDD7516F8E6}"/>
              </a:ext>
            </a:extLst>
          </p:cNvPr>
          <p:cNvSpPr/>
          <p:nvPr/>
        </p:nvSpPr>
        <p:spPr>
          <a:xfrm rot="16200000">
            <a:off x="2504056" y="1724557"/>
            <a:ext cx="202878" cy="1427319"/>
          </a:xfrm>
          <a:prstGeom prst="downArrow">
            <a:avLst/>
          </a:prstGeom>
          <a:solidFill>
            <a:srgbClr val="DBEE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prstClr val="white"/>
              </a:solidFill>
              <a:latin typeface="Rockwell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DB9B3F-70E4-70B8-5EA8-6BCCAD978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355" y="2007620"/>
                <a:ext cx="140058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Infer</a:t>
                </a:r>
                <a:r>
                  <a:rPr lang="zh-CN" altLang="en-US" sz="15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sz="135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6DB9B3F-70E4-70B8-5EA8-6BCCAD978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7355" y="2007620"/>
                <a:ext cx="1400589" cy="323165"/>
              </a:xfrm>
              <a:prstGeom prst="rect">
                <a:avLst/>
              </a:prstGeom>
              <a:blipFill>
                <a:blip r:embed="rId14"/>
                <a:stretch>
                  <a:fillRect l="-1739" t="-3774" b="-20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A4EA2-F20D-BCFC-4131-60B97F64D3DC}"/>
                  </a:ext>
                </a:extLst>
              </p:cNvPr>
              <p:cNvSpPr txBox="1"/>
              <p:nvPr/>
            </p:nvSpPr>
            <p:spPr>
              <a:xfrm>
                <a:off x="3481801" y="2157951"/>
                <a:ext cx="1705062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Shared secret key: 
</a:t>
                </a:r>
                <a14:m>
                  <m:oMath xmlns:m="http://schemas.openxmlformats.org/officeDocument/2006/math"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en-US" altLang="zh-CN" sz="15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A4EA2-F20D-BCFC-4131-60B97F64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801" y="2157951"/>
                <a:ext cx="1705062" cy="784830"/>
              </a:xfrm>
              <a:prstGeom prst="rect">
                <a:avLst/>
              </a:prstGeom>
              <a:blipFill>
                <a:blip r:embed="rId15"/>
                <a:stretch>
                  <a:fillRect l="-1429" t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4F7DB67-1B40-1F10-2395-04290AE67928}"/>
              </a:ext>
            </a:extLst>
          </p:cNvPr>
          <p:cNvSpPr txBox="1"/>
          <p:nvPr/>
        </p:nvSpPr>
        <p:spPr>
          <a:xfrm>
            <a:off x="2503714" y="2594615"/>
            <a:ext cx="38635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B476857C-F8E8-618C-83E9-B2D3664E2C27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Diffie-Hellman Key Exchange Protocol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B26DB-DED1-C32D-A08E-56958F8D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978" y="1624602"/>
            <a:ext cx="3745266" cy="3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Compute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key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g</a:t>
            </a:r>
            <a:r>
              <a:rPr lang="en-US" altLang="zh-CN" sz="15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EE61D5-9FBB-7C28-5A02-9E1908EC3482}"/>
              </a:ext>
            </a:extLst>
          </p:cNvPr>
          <p:cNvSpPr txBox="1"/>
          <p:nvPr/>
        </p:nvSpPr>
        <p:spPr>
          <a:xfrm>
            <a:off x="7168707" y="2043155"/>
            <a:ext cx="18046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5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1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500" b="1" i="1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altLang="zh-CN" sz="15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endParaRPr lang="zh-CN" altLang="en-US" sz="15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/>
      <p:bldP spid="79" grpId="0" animBg="1"/>
      <p:bldP spid="80" grpId="0"/>
      <p:bldP spid="81" grpId="0"/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96" grpId="0"/>
      <p:bldP spid="6" grpId="0" animBg="1"/>
      <p:bldP spid="7" grpId="0"/>
      <p:bldP spid="8" grpId="0"/>
      <p:bldP spid="9" grpId="0"/>
      <p:bldP spid="19" grpId="0"/>
      <p:bldP spid="2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8F3461F3-0DEB-ED4F-31C5-833F4418B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7176" r="18985" b="13829"/>
          <a:stretch/>
        </p:blipFill>
        <p:spPr>
          <a:xfrm>
            <a:off x="2992302" y="1650041"/>
            <a:ext cx="881274" cy="1195346"/>
          </a:xfrm>
          <a:prstGeom prst="rect">
            <a:avLst/>
          </a:prstGeom>
        </p:spPr>
      </p:pic>
      <p:pic>
        <p:nvPicPr>
          <p:cNvPr id="56" name="图片 55" descr="图片包含 图标&#10;&#10;描述已自动生成">
            <a:extLst>
              <a:ext uri="{FF2B5EF4-FFF2-40B4-BE49-F238E27FC236}">
                <a16:creationId xmlns:a16="http://schemas.microsoft.com/office/drawing/2014/main" id="{D175A43E-34B6-38DD-B0BD-7F22C650E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16" y="1648997"/>
            <a:ext cx="951758" cy="117320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A6D053CA-06E7-378E-7F8C-40238B6EC88A}"/>
              </a:ext>
            </a:extLst>
          </p:cNvPr>
          <p:cNvSpPr txBox="1"/>
          <p:nvPr/>
        </p:nvSpPr>
        <p:spPr>
          <a:xfrm>
            <a:off x="3092431" y="2861335"/>
            <a:ext cx="6830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
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38118A2-1B81-EF77-89D4-3E8CB5272489}"/>
              </a:ext>
            </a:extLst>
          </p:cNvPr>
          <p:cNvSpPr txBox="1"/>
          <p:nvPr/>
        </p:nvSpPr>
        <p:spPr>
          <a:xfrm>
            <a:off x="7997630" y="2861335"/>
            <a:ext cx="729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
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5336CB9-2D28-D5B0-0083-76DC60A13365}"/>
              </a:ext>
            </a:extLst>
          </p:cNvPr>
          <p:cNvCxnSpPr>
            <a:cxnSpLocks/>
          </p:cNvCxnSpPr>
          <p:nvPr/>
        </p:nvCxnSpPr>
        <p:spPr bwMode="auto">
          <a:xfrm>
            <a:off x="3940159" y="2164524"/>
            <a:ext cx="3853356" cy="0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2D13226-CFE3-CA2F-B5F4-A517FF9E25FF}"/>
              </a:ext>
            </a:extLst>
          </p:cNvPr>
          <p:cNvSpPr txBox="1"/>
          <p:nvPr/>
        </p:nvSpPr>
        <p:spPr>
          <a:xfrm>
            <a:off x="4987544" y="1843315"/>
            <a:ext cx="18898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a message
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63EEC8C-511C-A11D-FCBB-A26BDC3669D3}"/>
              </a:ext>
            </a:extLst>
          </p:cNvPr>
          <p:cNvGrpSpPr/>
          <p:nvPr/>
        </p:nvGrpSpPr>
        <p:grpSpPr>
          <a:xfrm>
            <a:off x="4461434" y="3807270"/>
            <a:ext cx="3015401" cy="1279227"/>
            <a:chOff x="4273873" y="3388340"/>
            <a:chExt cx="4422588" cy="1876199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EB38950-5456-B1A1-C806-81B44ECB6746}"/>
                </a:ext>
              </a:extLst>
            </p:cNvPr>
            <p:cNvSpPr/>
            <p:nvPr/>
          </p:nvSpPr>
          <p:spPr>
            <a:xfrm>
              <a:off x="4331481" y="3388340"/>
              <a:ext cx="4333621" cy="1876199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C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71" name="图片 70" descr="卡通人物&#10;&#10;低可信度描述已自动生成">
              <a:extLst>
                <a:ext uri="{FF2B5EF4-FFF2-40B4-BE49-F238E27FC236}">
                  <a16:creationId xmlns:a16="http://schemas.microsoft.com/office/drawing/2014/main" id="{7B29AC70-A1A8-43A7-EECD-B0A53B85E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36" t="17059" r="15491" b="15490"/>
            <a:stretch/>
          </p:blipFill>
          <p:spPr>
            <a:xfrm>
              <a:off x="4561578" y="3578366"/>
              <a:ext cx="1203924" cy="119467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F46A0F9-F27D-A745-2325-F1519DFF59D8}"/>
                </a:ext>
              </a:extLst>
            </p:cNvPr>
            <p:cNvSpPr/>
            <p:nvPr/>
          </p:nvSpPr>
          <p:spPr>
            <a:xfrm>
              <a:off x="4550074" y="3533394"/>
              <a:ext cx="1256317" cy="1256318"/>
            </a:xfrm>
            <a:prstGeom prst="ellips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63FDF73-165F-4E24-9309-4CB94A839DF2}"/>
                </a:ext>
              </a:extLst>
            </p:cNvPr>
            <p:cNvSpPr txBox="1"/>
            <p:nvPr/>
          </p:nvSpPr>
          <p:spPr>
            <a:xfrm>
              <a:off x="4273873" y="4830866"/>
              <a:ext cx="1993697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1200" b="1" kern="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FoxAcid</a:t>
              </a: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server</a:t>
              </a:r>
              <a:endPara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B68D7C46-D65C-4B9A-BD2C-896C5AC5028A}"/>
                </a:ext>
              </a:extLst>
            </p:cNvPr>
            <p:cNvGrpSpPr/>
            <p:nvPr/>
          </p:nvGrpSpPr>
          <p:grpSpPr>
            <a:xfrm>
              <a:off x="7232149" y="3517982"/>
              <a:ext cx="1317811" cy="1255058"/>
              <a:chOff x="6895120" y="4161865"/>
              <a:chExt cx="1317811" cy="1255058"/>
            </a:xfrm>
          </p:grpSpPr>
          <p:sp>
            <p:nvSpPr>
              <p:cNvPr id="92" name="五边形 91">
                <a:extLst>
                  <a:ext uri="{FF2B5EF4-FFF2-40B4-BE49-F238E27FC236}">
                    <a16:creationId xmlns:a16="http://schemas.microsoft.com/office/drawing/2014/main" id="{51E9CD19-9CBD-4860-FD61-7D8261E2B257}"/>
                  </a:ext>
                </a:extLst>
              </p:cNvPr>
              <p:cNvSpPr/>
              <p:nvPr/>
            </p:nvSpPr>
            <p:spPr>
              <a:xfrm>
                <a:off x="6895120" y="4161865"/>
                <a:ext cx="1317811" cy="1255058"/>
              </a:xfrm>
              <a:prstGeom prst="pentagon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 kern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3" name="五边形 92">
                <a:extLst>
                  <a:ext uri="{FF2B5EF4-FFF2-40B4-BE49-F238E27FC236}">
                    <a16:creationId xmlns:a16="http://schemas.microsoft.com/office/drawing/2014/main" id="{5787EC02-AF3C-079D-28C0-5E5072069C59}"/>
                  </a:ext>
                </a:extLst>
              </p:cNvPr>
              <p:cNvSpPr/>
              <p:nvPr/>
            </p:nvSpPr>
            <p:spPr>
              <a:xfrm>
                <a:off x="7178597" y="4348121"/>
                <a:ext cx="977042" cy="930516"/>
              </a:xfrm>
              <a:prstGeom prst="pentagon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zh-CN" altLang="en-US" sz="1350" kern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pic>
            <p:nvPicPr>
              <p:cNvPr id="99" name="图片 98" descr="图标&#10;&#10;描述已自动生成">
                <a:extLst>
                  <a:ext uri="{FF2B5EF4-FFF2-40B4-BE49-F238E27FC236}">
                    <a16:creationId xmlns:a16="http://schemas.microsoft.com/office/drawing/2014/main" id="{19F9734C-C96A-0EF4-50EB-20F4F8B7F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0" t="6186" r="3356" b="13949"/>
              <a:stretch/>
            </p:blipFill>
            <p:spPr>
              <a:xfrm>
                <a:off x="7207765" y="4503130"/>
                <a:ext cx="730623" cy="68773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BDDDB17-81E4-19AD-5035-0FBF9601324C}"/>
                </a:ext>
              </a:extLst>
            </p:cNvPr>
            <p:cNvSpPr txBox="1"/>
            <p:nvPr/>
          </p:nvSpPr>
          <p:spPr>
            <a:xfrm>
              <a:off x="7239904" y="4812812"/>
              <a:ext cx="1456557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12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APT-C-40</a:t>
              </a:r>
              <a:endParaRPr lang="zh-CN" altLang="en-US" sz="12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60C5A21-BC2E-43D6-6C13-1F40BD47D5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3068" y="4091766"/>
              <a:ext cx="1424223" cy="0"/>
            </a:xfrm>
            <a:prstGeom prst="straightConnector1">
              <a:avLst/>
            </a:prstGeom>
            <a:solidFill>
              <a:srgbClr val="4472C4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2A71B14-83D1-2F42-4B35-669C174C1B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90514" y="4277779"/>
              <a:ext cx="1426777" cy="0"/>
            </a:xfrm>
            <a:prstGeom prst="straightConnector1">
              <a:avLst/>
            </a:prstGeom>
            <a:solidFill>
              <a:srgbClr val="4472C4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3627949-EE17-FF44-53AC-A78F9F7653AD}"/>
              </a:ext>
            </a:extLst>
          </p:cNvPr>
          <p:cNvGrpSpPr/>
          <p:nvPr/>
        </p:nvGrpSpPr>
        <p:grpSpPr>
          <a:xfrm>
            <a:off x="5750625" y="2656337"/>
            <a:ext cx="1261783" cy="1148224"/>
            <a:chOff x="6819005" y="2431003"/>
            <a:chExt cx="1682377" cy="1530965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A78373B-2345-82FA-484A-4A51E596A3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19005" y="2431003"/>
              <a:ext cx="0" cy="1530965"/>
            </a:xfrm>
            <a:prstGeom prst="straightConnector1">
              <a:avLst/>
            </a:prstGeom>
            <a:solidFill>
              <a:srgbClr val="4472C4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51719FB-731E-E537-E884-37B399B90A9F}"/>
                </a:ext>
              </a:extLst>
            </p:cNvPr>
            <p:cNvSpPr txBox="1"/>
            <p:nvPr/>
          </p:nvSpPr>
          <p:spPr>
            <a:xfrm>
              <a:off x="6867914" y="2897963"/>
              <a:ext cx="1633468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Monitoring, interception</a:t>
              </a: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1245F7B-C32B-206C-18EC-BB43984294CE}"/>
              </a:ext>
            </a:extLst>
          </p:cNvPr>
          <p:cNvSpPr txBox="1"/>
          <p:nvPr/>
        </p:nvSpPr>
        <p:spPr>
          <a:xfrm rot="2165073">
            <a:off x="7788291" y="3557814"/>
            <a:ext cx="106656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</a:p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Masquerading as a user
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55567B1-4F4F-CCF8-8F78-9FDF9577B785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0159" y="2318844"/>
            <a:ext cx="3825542" cy="0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25A1C19-5778-5112-E817-97326588F8B4}"/>
              </a:ext>
            </a:extLst>
          </p:cNvPr>
          <p:cNvSpPr txBox="1"/>
          <p:nvPr/>
        </p:nvSpPr>
        <p:spPr>
          <a:xfrm>
            <a:off x="4649753" y="2373025"/>
            <a:ext cx="18898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packets
</a:t>
            </a:r>
            <a:endParaRPr lang="zh-CN" altLang="en-US" sz="13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5850BFDA-2C9E-6A0C-96B1-D421130FA09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786734" y="5247207"/>
            <a:ext cx="275201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Quantum Attack Platform (NSA):
</a:t>
            </a: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10F5D8C3-4A23-EAE3-E3D8-F34F34F637FD}"/>
              </a:ext>
            </a:extLst>
          </p:cNvPr>
          <p:cNvSpPr/>
          <p:nvPr/>
        </p:nvSpPr>
        <p:spPr>
          <a:xfrm>
            <a:off x="4348376" y="1784655"/>
            <a:ext cx="3143488" cy="874953"/>
          </a:xfrm>
          <a:prstGeom prst="roundRect">
            <a:avLst/>
          </a:prstGeom>
          <a:noFill/>
          <a:ln w="12700" cap="flat" cmpd="sng" algn="ctr">
            <a:solidFill>
              <a:srgbClr val="0066FF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1350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6CD8059-C33C-452B-480A-20EC404CE9DC}"/>
              </a:ext>
            </a:extLst>
          </p:cNvPr>
          <p:cNvGrpSpPr/>
          <p:nvPr/>
        </p:nvGrpSpPr>
        <p:grpSpPr>
          <a:xfrm>
            <a:off x="6140325" y="1948442"/>
            <a:ext cx="1741238" cy="1038745"/>
            <a:chOff x="7338605" y="1487143"/>
            <a:chExt cx="2321651" cy="1384993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CF31AF9-51E7-1C21-E5F1-0E4126401904}"/>
                </a:ext>
              </a:extLst>
            </p:cNvPr>
            <p:cNvSpPr txBox="1"/>
            <p:nvPr/>
          </p:nvSpPr>
          <p:spPr>
            <a:xfrm>
              <a:off x="7338605" y="1487143"/>
              <a:ext cx="488645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45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zh-CN" altLang="en-US" sz="45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D123495-5B88-3360-0E0A-F672E521E47D}"/>
                </a:ext>
              </a:extLst>
            </p:cNvPr>
            <p:cNvSpPr txBox="1"/>
            <p:nvPr/>
          </p:nvSpPr>
          <p:spPr>
            <a:xfrm>
              <a:off x="7600561" y="2195028"/>
              <a:ext cx="205969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altLang="zh-CN" sz="13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Intercept the response</a:t>
              </a: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E708E86-E375-1352-65A3-C8AE92A53B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8749" y="3163935"/>
            <a:ext cx="851243" cy="1134934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FE1C19-0DA8-7C37-A3AC-BC3D4C7B0F7D}"/>
              </a:ext>
            </a:extLst>
          </p:cNvPr>
          <p:cNvSpPr txBox="1"/>
          <p:nvPr/>
        </p:nvSpPr>
        <p:spPr>
          <a:xfrm rot="19046599">
            <a:off x="2310456" y="3857158"/>
            <a:ext cx="213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</a:p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Masquerading as a server
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F5BC971-D70F-E955-3D6C-AA6C62BDCCF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82575" y="3094910"/>
            <a:ext cx="956450" cy="1084158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6BB83CCB-4514-62D4-CA9A-0D13FB6F3363}"/>
              </a:ext>
            </a:extLst>
          </p:cNvPr>
          <p:cNvCxnSpPr>
            <a:cxnSpLocks/>
          </p:cNvCxnSpPr>
          <p:nvPr/>
        </p:nvCxnSpPr>
        <p:spPr bwMode="auto">
          <a:xfrm>
            <a:off x="3611343" y="3046602"/>
            <a:ext cx="830555" cy="924570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FF54AF8-F2A9-4265-39B0-11106DD0A854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4269" y="3163934"/>
            <a:ext cx="738880" cy="949800"/>
          </a:xfrm>
          <a:prstGeom prst="straightConnector1">
            <a:avLst/>
          </a:prstGeom>
          <a:solidFill>
            <a:srgbClr val="4472C4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DC3B5C3-8787-5C2C-F6E9-B6DCAFE35EA6}"/>
              </a:ext>
            </a:extLst>
          </p:cNvPr>
          <p:cNvSpPr txBox="1"/>
          <p:nvPr/>
        </p:nvSpPr>
        <p:spPr>
          <a:xfrm>
            <a:off x="3923606" y="3171902"/>
            <a:ext cx="12251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a message
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FCB114A-3D25-9BA9-9D5D-7E7BA0950458}"/>
              </a:ext>
            </a:extLst>
          </p:cNvPr>
          <p:cNvSpPr txBox="1"/>
          <p:nvPr/>
        </p:nvSpPr>
        <p:spPr>
          <a:xfrm>
            <a:off x="6993198" y="3135885"/>
            <a:ext cx="122510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packets
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279D0EF-1397-5D37-9062-7350D076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" y="1725582"/>
            <a:ext cx="2954960" cy="74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marL="269081" lvl="1" indent="-269081" defTabSz="685800" fontAlgn="base">
              <a:lnSpc>
                <a:spcPct val="125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65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Man-in-the-middle attacks</a:t>
            </a:r>
            <a:r>
              <a:rPr lang="zh-CN" altLang="en-US" sz="165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5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9081" lvl="1" indent="-269081" defTabSz="685800" fontAlgn="base">
              <a:lnSpc>
                <a:spcPct val="125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zh-CN" altLang="en-US" sz="165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9D0636E-8192-A551-FAFC-CD1D79BE9D78}"/>
              </a:ext>
            </a:extLst>
          </p:cNvPr>
          <p:cNvSpPr txBox="1"/>
          <p:nvPr/>
        </p:nvSpPr>
        <p:spPr>
          <a:xfrm>
            <a:off x="88606" y="2216690"/>
            <a:ext cx="3010820" cy="2187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9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 intercepting normal network traffic
</a:t>
            </a:r>
            <a:r>
              <a: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Tampering with the content of communications
</a:t>
            </a:r>
            <a:r>
              <a: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Both sides of normal communication were unaware of the attack</a:t>
            </a:r>
            <a:endParaRPr lang="en-US" altLang="zh-CN" sz="13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A2BCCAB-9ECA-F85E-94D1-FC4ABC491B94}"/>
              </a:ext>
            </a:extLst>
          </p:cNvPr>
          <p:cNvSpPr txBox="1"/>
          <p:nvPr/>
        </p:nvSpPr>
        <p:spPr>
          <a:xfrm>
            <a:off x="88606" y="5781148"/>
            <a:ext cx="469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the Diffie-Hellman protocol resist man-in-the-middle attacks?
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灯片编号占位符 1">
            <a:extLst>
              <a:ext uri="{FF2B5EF4-FFF2-40B4-BE49-F238E27FC236}">
                <a16:creationId xmlns:a16="http://schemas.microsoft.com/office/drawing/2014/main" id="{58F6224F-D5F4-0952-F824-584E37A6ED1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12/21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598B4D41-09A1-D730-9E67-E99DB347BEA9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Man-in-the-middle attacks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3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14" grpId="0"/>
      <p:bldP spid="117" grpId="0"/>
      <p:bldP spid="119" grpId="0" animBg="1"/>
      <p:bldP spid="128" grpId="0"/>
      <p:bldP spid="132" grpId="0"/>
      <p:bldP spid="133" grpId="0"/>
      <p:bldP spid="134" grpId="0"/>
      <p:bldP spid="135" grpId="0"/>
      <p:bldP spid="1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3">
            <a:extLst>
              <a:ext uri="{FF2B5EF4-FFF2-40B4-BE49-F238E27FC236}">
                <a16:creationId xmlns:a16="http://schemas.microsoft.com/office/drawing/2014/main" id="{C3B27452-1868-8311-D860-4EEC61598656}"/>
              </a:ext>
            </a:extLst>
          </p:cNvPr>
          <p:cNvSpPr txBox="1"/>
          <p:nvPr/>
        </p:nvSpPr>
        <p:spPr>
          <a:xfrm>
            <a:off x="757757" y="219828"/>
            <a:ext cx="7987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Diffie-Hellman protocol security—man-in-the-middle attacks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B1FDAA-098F-0531-A10B-8D23C03863E1}"/>
              </a:ext>
            </a:extLst>
          </p:cNvPr>
          <p:cNvGrpSpPr/>
          <p:nvPr/>
        </p:nvGrpSpPr>
        <p:grpSpPr>
          <a:xfrm>
            <a:off x="3001612" y="1510438"/>
            <a:ext cx="670670" cy="1050883"/>
            <a:chOff x="6384032" y="2348880"/>
            <a:chExt cx="894226" cy="1541295"/>
          </a:xfrm>
        </p:grpSpPr>
        <p:pic>
          <p:nvPicPr>
            <p:cNvPr id="5" name="图片 4" descr="图标&#10;&#10;描述已自动生成">
              <a:extLst>
                <a:ext uri="{FF2B5EF4-FFF2-40B4-BE49-F238E27FC236}">
                  <a16:creationId xmlns:a16="http://schemas.microsoft.com/office/drawing/2014/main" id="{5DC06C21-01E2-5A9B-03CD-18DB68D03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40" r="12641"/>
            <a:stretch/>
          </p:blipFill>
          <p:spPr>
            <a:xfrm>
              <a:off x="6384032" y="2348880"/>
              <a:ext cx="894226" cy="109976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3CA8713-F1F8-58A3-E030-D9A406630EC5}"/>
                </a:ext>
              </a:extLst>
            </p:cNvPr>
            <p:cNvSpPr txBox="1"/>
            <p:nvPr/>
          </p:nvSpPr>
          <p:spPr>
            <a:xfrm>
              <a:off x="6485492" y="3416669"/>
              <a:ext cx="691305" cy="47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E4D6CD9-8FD1-5282-529C-B0FD5F4BA69D}"/>
              </a:ext>
            </a:extLst>
          </p:cNvPr>
          <p:cNvGrpSpPr/>
          <p:nvPr/>
        </p:nvGrpSpPr>
        <p:grpSpPr>
          <a:xfrm>
            <a:off x="7606372" y="1509308"/>
            <a:ext cx="728390" cy="1028281"/>
            <a:chOff x="2978424" y="3897819"/>
            <a:chExt cx="971186" cy="150814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1CE29F-143B-5A70-A2D4-F24B135A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8424" y="3897819"/>
              <a:ext cx="971186" cy="109562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D06AD75-0C8D-6CA3-E7F9-7B6F5E9CC7BF}"/>
                </a:ext>
              </a:extLst>
            </p:cNvPr>
            <p:cNvSpPr txBox="1"/>
            <p:nvPr/>
          </p:nvSpPr>
          <p:spPr>
            <a:xfrm>
              <a:off x="3118364" y="4932459"/>
              <a:ext cx="691305" cy="47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Picture 20" descr="bsd-big">
            <a:extLst>
              <a:ext uri="{FF2B5EF4-FFF2-40B4-BE49-F238E27FC236}">
                <a16:creationId xmlns:a16="http://schemas.microsoft.com/office/drawing/2014/main" id="{053EED68-FF27-F6E5-1393-CFF3F2CC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01666" y="1554241"/>
            <a:ext cx="642743" cy="79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EB509E6-76AB-393E-EDD8-CB30A9A19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1826" y="2756553"/>
                <a:ext cx="145816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EB509E6-76AB-393E-EDD8-CB30A9A1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1826" y="2756553"/>
                <a:ext cx="145816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620DB1-615F-BE20-9C7D-7BFAD0A905FD}"/>
                  </a:ext>
                </a:extLst>
              </p:cNvPr>
              <p:cNvSpPr txBox="1"/>
              <p:nvPr/>
            </p:nvSpPr>
            <p:spPr>
              <a:xfrm>
                <a:off x="3214031" y="2526906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620DB1-615F-BE20-9C7D-7BFAD0A90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31" y="2526906"/>
                <a:ext cx="413751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101017F-5404-9A49-EF62-B6CE2B697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2336" y="2984891"/>
                <a:ext cx="1458162" cy="427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101017F-5404-9A49-EF62-B6CE2B69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2336" y="2984891"/>
                <a:ext cx="1458162" cy="42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11AAD2C-4189-426D-6417-F29872F09B17}"/>
                  </a:ext>
                </a:extLst>
              </p:cNvPr>
              <p:cNvSpPr txBox="1"/>
              <p:nvPr/>
            </p:nvSpPr>
            <p:spPr>
              <a:xfrm>
                <a:off x="7750535" y="2722143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11AAD2C-4189-426D-6417-F29872F0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535" y="2722143"/>
                <a:ext cx="413751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4D63C9-94C2-51F0-FBE9-933BDC00500E}"/>
              </a:ext>
            </a:extLst>
          </p:cNvPr>
          <p:cNvCxnSpPr>
            <a:cxnSpLocks/>
          </p:cNvCxnSpPr>
          <p:nvPr/>
        </p:nvCxnSpPr>
        <p:spPr>
          <a:xfrm>
            <a:off x="4582036" y="1473432"/>
            <a:ext cx="0" cy="3983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021E379-A04F-6D80-4B5A-FC542537E5B0}"/>
              </a:ext>
            </a:extLst>
          </p:cNvPr>
          <p:cNvCxnSpPr>
            <a:cxnSpLocks/>
          </p:cNvCxnSpPr>
          <p:nvPr/>
        </p:nvCxnSpPr>
        <p:spPr>
          <a:xfrm>
            <a:off x="6958300" y="1460409"/>
            <a:ext cx="0" cy="4050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7105D0F-43BE-BBFD-E005-C1A2DBF1E602}"/>
              </a:ext>
            </a:extLst>
          </p:cNvPr>
          <p:cNvSpPr txBox="1"/>
          <p:nvPr/>
        </p:nvSpPr>
        <p:spPr>
          <a:xfrm>
            <a:off x="4314646" y="2756553"/>
            <a:ext cx="1117424" cy="64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intercept
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6F0A2B1-FB27-45C9-545B-CAE828775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865" y="3593212"/>
                <a:ext cx="145816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6F0A2B1-FB27-45C9-545B-CAE82877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6865" y="3593212"/>
                <a:ext cx="1458162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29E8CDA-2F34-BB9E-2803-761DBD0B32EC}"/>
                  </a:ext>
                </a:extLst>
              </p:cNvPr>
              <p:cNvSpPr txBox="1"/>
              <p:nvPr/>
            </p:nvSpPr>
            <p:spPr>
              <a:xfrm>
                <a:off x="5659070" y="3397534"/>
                <a:ext cx="41375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29E8CDA-2F34-BB9E-2803-761DBD0B3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070" y="3397534"/>
                <a:ext cx="413751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CEFCBCA-18FD-738F-FF88-3D3E4DA93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131" y="3591027"/>
                <a:ext cx="145816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CEFCBCA-18FD-738F-FF88-3D3E4DA93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9131" y="3591027"/>
                <a:ext cx="1458162" cy="415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89DEE6A-FC75-CAB9-6E60-C380C6C67A7D}"/>
                  </a:ext>
                </a:extLst>
              </p:cNvPr>
              <p:cNvSpPr txBox="1"/>
              <p:nvPr/>
            </p:nvSpPr>
            <p:spPr>
              <a:xfrm>
                <a:off x="2738245" y="4106703"/>
                <a:ext cx="1533515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altLang="zh-CN" sz="1500" b="1" i="1" baseline="30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89DEE6A-FC75-CAB9-6E60-C380C6C67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45" y="4106703"/>
                <a:ext cx="1533515" cy="323165"/>
              </a:xfrm>
              <a:prstGeom prst="rect">
                <a:avLst/>
              </a:prstGeom>
              <a:blipFill>
                <a:blip r:embed="rId1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8146575-7329-B668-D437-DA8F183B90EA}"/>
                  </a:ext>
                </a:extLst>
              </p:cNvPr>
              <p:cNvSpPr txBox="1"/>
              <p:nvPr/>
            </p:nvSpPr>
            <p:spPr>
              <a:xfrm>
                <a:off x="7340655" y="4502559"/>
                <a:ext cx="1533515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altLang="zh-CN" sz="1500" b="1" i="1" baseline="30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8146575-7329-B668-D437-DA8F183B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55" y="4502559"/>
                <a:ext cx="1533515" cy="323165"/>
              </a:xfrm>
              <a:prstGeom prst="rect">
                <a:avLst/>
              </a:prstGeom>
              <a:blipFill>
                <a:blip r:embed="rId1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14078DC5-4608-CE68-1CAD-DAB6B812C28B}"/>
              </a:ext>
            </a:extLst>
          </p:cNvPr>
          <p:cNvSpPr txBox="1"/>
          <p:nvPr/>
        </p:nvSpPr>
        <p:spPr>
          <a:xfrm>
            <a:off x="4483797" y="3593213"/>
            <a:ext cx="673442" cy="642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forge
</a:t>
            </a:r>
            <a:endParaRPr lang="zh-CN" altLang="en-US" sz="13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8F82372-05D5-48CB-A7FE-F2F02AE429BB}"/>
                  </a:ext>
                </a:extLst>
              </p:cNvPr>
              <p:cNvSpPr txBox="1"/>
              <p:nvPr/>
            </p:nvSpPr>
            <p:spPr>
              <a:xfrm>
                <a:off x="2984265" y="4429464"/>
                <a:ext cx="122384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1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8F82372-05D5-48CB-A7FE-F2F02AE4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65" y="4429464"/>
                <a:ext cx="1223841" cy="323165"/>
              </a:xfrm>
              <a:prstGeom prst="rect">
                <a:avLst/>
              </a:prstGeom>
              <a:blipFill>
                <a:blip r:embed="rId15"/>
                <a:stretch>
                  <a:fillRect r="-1750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296E49-7C84-B47C-D49B-BF6AB83FB8B0}"/>
                  </a:ext>
                </a:extLst>
              </p:cNvPr>
              <p:cNvSpPr txBox="1"/>
              <p:nvPr/>
            </p:nvSpPr>
            <p:spPr>
              <a:xfrm>
                <a:off x="2990187" y="4729547"/>
                <a:ext cx="122384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1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296E49-7C84-B47C-D49B-BF6AB83F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87" y="4729547"/>
                <a:ext cx="1223841" cy="323165"/>
              </a:xfrm>
              <a:prstGeom prst="rect">
                <a:avLst/>
              </a:prstGeom>
              <a:blipFill>
                <a:blip r:embed="rId16"/>
                <a:stretch>
                  <a:fillRect r="-1750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A53E373-D4D8-203A-F150-8840ABE0A113}"/>
                  </a:ext>
                </a:extLst>
              </p:cNvPr>
              <p:cNvSpPr txBox="1"/>
              <p:nvPr/>
            </p:nvSpPr>
            <p:spPr>
              <a:xfrm>
                <a:off x="2990187" y="5010876"/>
                <a:ext cx="122384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srgbClr val="2F31D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A53E373-D4D8-203A-F150-8840ABE0A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87" y="5010876"/>
                <a:ext cx="1223841" cy="323165"/>
              </a:xfrm>
              <a:prstGeom prst="rect">
                <a:avLst/>
              </a:prstGeom>
              <a:blipFill>
                <a:blip r:embed="rId1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7C7728-A68C-F320-04C9-5B0F4DF0105D}"/>
                  </a:ext>
                </a:extLst>
              </p:cNvPr>
              <p:cNvSpPr txBox="1"/>
              <p:nvPr/>
            </p:nvSpPr>
            <p:spPr>
              <a:xfrm>
                <a:off x="7592368" y="4779406"/>
                <a:ext cx="1223841" cy="331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1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7C7728-A68C-F320-04C9-5B0F4DF0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368" y="4779406"/>
                <a:ext cx="1223841" cy="331886"/>
              </a:xfrm>
              <a:prstGeom prst="rect">
                <a:avLst/>
              </a:prstGeom>
              <a:blipFill>
                <a:blip r:embed="rId18"/>
                <a:stretch>
                  <a:fillRect r="-17413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0257667-632B-328A-1D39-034BC7223111}"/>
                  </a:ext>
                </a:extLst>
              </p:cNvPr>
              <p:cNvSpPr txBox="1"/>
              <p:nvPr/>
            </p:nvSpPr>
            <p:spPr>
              <a:xfrm>
                <a:off x="7598290" y="5079489"/>
                <a:ext cx="1223841" cy="331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15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sup>
                          </m:s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0257667-632B-328A-1D39-034BC722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0" y="5079489"/>
                <a:ext cx="1223841" cy="331886"/>
              </a:xfrm>
              <a:prstGeom prst="rect">
                <a:avLst/>
              </a:prstGeom>
              <a:blipFill>
                <a:blip r:embed="rId19"/>
                <a:stretch>
                  <a:fillRect r="-1741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462270D-9FC0-7492-A10B-EE9F349E873D}"/>
                  </a:ext>
                </a:extLst>
              </p:cNvPr>
              <p:cNvSpPr txBox="1"/>
              <p:nvPr/>
            </p:nvSpPr>
            <p:spPr>
              <a:xfrm>
                <a:off x="7598290" y="5360818"/>
                <a:ext cx="1223841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srgbClr val="2F31D6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462270D-9FC0-7492-A10B-EE9F349E8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0" y="5360818"/>
                <a:ext cx="1223841" cy="323165"/>
              </a:xfrm>
              <a:prstGeom prst="rect">
                <a:avLst/>
              </a:prstGeom>
              <a:blipFill>
                <a:blip r:embed="rId20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05A10A4-993B-3DA8-572C-AE5987DE42FD}"/>
                  </a:ext>
                </a:extLst>
              </p:cNvPr>
              <p:cNvSpPr txBox="1"/>
              <p:nvPr/>
            </p:nvSpPr>
            <p:spPr>
              <a:xfrm>
                <a:off x="5567692" y="4093167"/>
                <a:ext cx="40787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05A10A4-993B-3DA8-572C-AE5987DE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692" y="4093167"/>
                <a:ext cx="407873" cy="3231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2243A2E-8638-2D8D-AFA5-CAC17655C9EF}"/>
              </a:ext>
            </a:extLst>
          </p:cNvPr>
          <p:cNvCxnSpPr>
            <a:cxnSpLocks/>
          </p:cNvCxnSpPr>
          <p:nvPr/>
        </p:nvCxnSpPr>
        <p:spPr>
          <a:xfrm>
            <a:off x="4229785" y="4268721"/>
            <a:ext cx="13349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63632B4-6ABA-A7D1-0DFD-34252A13DF6E}"/>
                  </a:ext>
                </a:extLst>
              </p:cNvPr>
              <p:cNvSpPr txBox="1"/>
              <p:nvPr/>
            </p:nvSpPr>
            <p:spPr>
              <a:xfrm>
                <a:off x="5626255" y="4495635"/>
                <a:ext cx="40787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63632B4-6ABA-A7D1-0DFD-34252A13D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55" y="4495635"/>
                <a:ext cx="407873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6F1E097-E479-8A2D-CFD9-AF4638817692}"/>
              </a:ext>
            </a:extLst>
          </p:cNvPr>
          <p:cNvCxnSpPr>
            <a:cxnSpLocks/>
          </p:cNvCxnSpPr>
          <p:nvPr/>
        </p:nvCxnSpPr>
        <p:spPr>
          <a:xfrm>
            <a:off x="5949986" y="4669504"/>
            <a:ext cx="13349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9BE8F32-F429-2ED7-EA4F-D17B850C4D15}"/>
                  </a:ext>
                </a:extLst>
              </p:cNvPr>
              <p:cNvSpPr txBox="1"/>
              <p:nvPr/>
            </p:nvSpPr>
            <p:spPr>
              <a:xfrm>
                <a:off x="4350950" y="4244186"/>
                <a:ext cx="1223840" cy="839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Attacker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with A</a:t>
                </a:r>
                <a:endPara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9BE8F32-F429-2ED7-EA4F-D17B850C4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950" y="4244186"/>
                <a:ext cx="1223840" cy="839910"/>
              </a:xfrm>
              <a:prstGeom prst="rect">
                <a:avLst/>
              </a:prstGeom>
              <a:blipFill>
                <a:blip r:embed="rId23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23585F9-27B7-F2B1-867B-80B83BDF3D25}"/>
                  </a:ext>
                </a:extLst>
              </p:cNvPr>
              <p:cNvSpPr txBox="1"/>
              <p:nvPr/>
            </p:nvSpPr>
            <p:spPr>
              <a:xfrm>
                <a:off x="6128067" y="4713730"/>
                <a:ext cx="1080255" cy="839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Attacker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sz="12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with B</a:t>
                </a:r>
                <a:endPara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23585F9-27B7-F2B1-867B-80B83BDF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067" y="4713730"/>
                <a:ext cx="1080255" cy="839910"/>
              </a:xfrm>
              <a:prstGeom prst="rect">
                <a:avLst/>
              </a:prstGeom>
              <a:blipFill>
                <a:blip r:embed="rId24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80900EA4-ED38-9539-7F5A-973048F662B2}"/>
              </a:ext>
            </a:extLst>
          </p:cNvPr>
          <p:cNvSpPr txBox="1"/>
          <p:nvPr/>
        </p:nvSpPr>
        <p:spPr>
          <a:xfrm>
            <a:off x="364435" y="5972997"/>
            <a:ext cx="41945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5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Diffie-Hellman protocol is not resistant to man-in-the-middle attacks
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灯片编号占位符 1">
            <a:extLst>
              <a:ext uri="{FF2B5EF4-FFF2-40B4-BE49-F238E27FC236}">
                <a16:creationId xmlns:a16="http://schemas.microsoft.com/office/drawing/2014/main" id="{BE57BAD7-C7AF-8539-0C89-4EF50179FCD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13/21</a:t>
            </a:r>
          </a:p>
        </p:txBody>
      </p:sp>
      <p:pic>
        <p:nvPicPr>
          <p:cNvPr id="30" name="图片 29" descr="图示&#10;&#10;描述已自动生成">
            <a:extLst>
              <a:ext uri="{FF2B5EF4-FFF2-40B4-BE49-F238E27FC236}">
                <a16:creationId xmlns:a16="http://schemas.microsoft.com/office/drawing/2014/main" id="{B0367A96-F229-5A86-AA93-8811598986B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0" y="1963382"/>
            <a:ext cx="2240823" cy="29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26289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23828 0.00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24791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6849 4.0740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7" grpId="0"/>
      <p:bldP spid="37" grpId="1"/>
      <p:bldP spid="38" grpId="0"/>
      <p:bldP spid="42" grpId="0"/>
      <p:bldP spid="47" grpId="0"/>
      <p:bldP spid="47" grpId="1"/>
      <p:bldP spid="48" grpId="0"/>
      <p:bldP spid="49" grpId="0"/>
      <p:bldP spid="49" grpId="1"/>
      <p:bldP spid="52" grpId="0"/>
      <p:bldP spid="53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6" grpId="0"/>
      <p:bldP spid="70" grpId="0"/>
      <p:bldP spid="73" grpId="0"/>
      <p:bldP spid="74" grpId="0"/>
      <p:bldP spid="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圆角矩形 44">
            <a:extLst>
              <a:ext uri="{FF2B5EF4-FFF2-40B4-BE49-F238E27FC236}">
                <a16:creationId xmlns:a16="http://schemas.microsoft.com/office/drawing/2014/main" id="{F9F09220-72D2-3E9E-7EA7-E6547690F46C}"/>
              </a:ext>
            </a:extLst>
          </p:cNvPr>
          <p:cNvSpPr/>
          <p:nvPr/>
        </p:nvSpPr>
        <p:spPr>
          <a:xfrm>
            <a:off x="251519" y="1538790"/>
            <a:ext cx="8221581" cy="567928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685800">
              <a:lnSpc>
                <a:spcPts val="2100"/>
              </a:lnSpc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Is there a way to make the DH protocol resistant to man-in-the-middle attacks?
</a:t>
            </a:r>
            <a:endParaRPr lang="zh-CN" altLang="en-US" sz="1500" kern="0" dirty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C2218E7-1D29-9F85-8AEF-F5EFC60059C7}"/>
              </a:ext>
            </a:extLst>
          </p:cNvPr>
          <p:cNvSpPr txBox="1"/>
          <p:nvPr/>
        </p:nvSpPr>
        <p:spPr>
          <a:xfrm>
            <a:off x="2905344" y="3177144"/>
            <a:ext cx="926139" cy="36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Intercept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F19643-1FEF-4033-0F49-8EA063E1E867}"/>
              </a:ext>
            </a:extLst>
          </p:cNvPr>
          <p:cNvSpPr txBox="1"/>
          <p:nvPr/>
        </p:nvSpPr>
        <p:spPr>
          <a:xfrm>
            <a:off x="2971800" y="3742147"/>
            <a:ext cx="708608" cy="36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Forge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17FB50D-0729-F716-98FD-05EEC6990F36}"/>
                  </a:ext>
                </a:extLst>
              </p:cNvPr>
              <p:cNvSpPr txBox="1"/>
              <p:nvPr/>
            </p:nvSpPr>
            <p:spPr>
              <a:xfrm>
                <a:off x="3688854" y="4200923"/>
                <a:ext cx="40787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17FB50D-0729-F716-98FD-05EEC6990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4" y="4200923"/>
                <a:ext cx="407873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BD42226-41B5-A86F-6DFB-FB248671D38B}"/>
                  </a:ext>
                </a:extLst>
              </p:cNvPr>
              <p:cNvSpPr txBox="1"/>
              <p:nvPr/>
            </p:nvSpPr>
            <p:spPr>
              <a:xfrm>
                <a:off x="4072802" y="4199343"/>
                <a:ext cx="40787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BD42226-41B5-A86F-6DFB-FB248671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802" y="4199343"/>
                <a:ext cx="407873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20" descr="bsd-big">
            <a:extLst>
              <a:ext uri="{FF2B5EF4-FFF2-40B4-BE49-F238E27FC236}">
                <a16:creationId xmlns:a16="http://schemas.microsoft.com/office/drawing/2014/main" id="{88AD8BC7-38C7-C90F-F718-02067FF0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534886" y="3364612"/>
            <a:ext cx="594066" cy="87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40FE1B3-ED6C-3AE5-1A5F-D648AACA5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239" y="3039117"/>
                <a:ext cx="145816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340FE1B3-ED6C-3AE5-1A5F-D648AACA5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8239" y="3039117"/>
                <a:ext cx="145816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F0CF48E-40EE-A190-EBF1-B94A842B0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028" y="3313172"/>
                <a:ext cx="1458162" cy="427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𝒃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F0CF48E-40EE-A190-EBF1-B94A842B0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9028" y="3313172"/>
                <a:ext cx="1458162" cy="4276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21228DA-D453-E589-AEE7-A5908026B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0582" y="3722356"/>
                <a:ext cx="145816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Rockwell" panose="02060603020205020403" pitchFamily="18" charset="0"/>
                    <a:ea typeface="方正姚体" panose="02010601030101010101" pitchFamily="2" charset="-122"/>
                  </a:defRPr>
                </a:lvl9pPr>
              </a:lstStyle>
              <a:p>
                <a:pPr defTabSz="685800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 dirty="0">
                          <a:solidFill>
                            <a:srgbClr val="2F31D6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𝒎𝒐𝒅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5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15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21228DA-D453-E589-AEE7-A5908026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582" y="3722356"/>
                <a:ext cx="1458162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7F2007D2-F686-AB85-E032-F1F1EA74D071}"/>
              </a:ext>
            </a:extLst>
          </p:cNvPr>
          <p:cNvSpPr txBox="1"/>
          <p:nvPr/>
        </p:nvSpPr>
        <p:spPr>
          <a:xfrm>
            <a:off x="2833217" y="4178063"/>
            <a:ext cx="950699" cy="36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Compute</a:t>
            </a:r>
            <a:endParaRPr lang="zh-CN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5A2CE6AA-0243-270D-5A41-024BF9EE1E1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5" b="26866"/>
          <a:stretch/>
        </p:blipFill>
        <p:spPr>
          <a:xfrm>
            <a:off x="6078813" y="2196103"/>
            <a:ext cx="2813668" cy="168602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3999AC7A-E3E4-17D1-A78F-14EAB2057BA3}"/>
              </a:ext>
            </a:extLst>
          </p:cNvPr>
          <p:cNvSpPr txBox="1"/>
          <p:nvPr/>
        </p:nvSpPr>
        <p:spPr>
          <a:xfrm>
            <a:off x="5779988" y="2410289"/>
            <a:ext cx="2517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4ACB4D0-131B-069E-97CC-656BDC8147A8}"/>
              </a:ext>
            </a:extLst>
          </p:cNvPr>
          <p:cNvSpPr txBox="1"/>
          <p:nvPr/>
        </p:nvSpPr>
        <p:spPr>
          <a:xfrm>
            <a:off x="7831709" y="2368665"/>
            <a:ext cx="305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i="1" dirty="0">
                <a:solidFill>
                  <a:srgbClr val="2F31D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135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0" name="图片 99" descr="图片包含 游戏机, 房间&#10;&#10;描述已自动生成">
            <a:extLst>
              <a:ext uri="{FF2B5EF4-FFF2-40B4-BE49-F238E27FC236}">
                <a16:creationId xmlns:a16="http://schemas.microsoft.com/office/drawing/2014/main" id="{4898126C-6C03-F2E2-0DC6-14568E1D51B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17320" r="6951" b="11151"/>
          <a:stretch/>
        </p:blipFill>
        <p:spPr>
          <a:xfrm>
            <a:off x="5137114" y="2234860"/>
            <a:ext cx="658268" cy="546881"/>
          </a:xfrm>
          <a:prstGeom prst="rect">
            <a:avLst/>
          </a:prstGeom>
        </p:spPr>
      </p:pic>
      <p:sp>
        <p:nvSpPr>
          <p:cNvPr id="101" name="文本框 100">
            <a:extLst>
              <a:ext uri="{FF2B5EF4-FFF2-40B4-BE49-F238E27FC236}">
                <a16:creationId xmlns:a16="http://schemas.microsoft.com/office/drawing/2014/main" id="{72B10B64-1660-B60A-6349-0DEC1509A057}"/>
              </a:ext>
            </a:extLst>
          </p:cNvPr>
          <p:cNvSpPr txBox="1"/>
          <p:nvPr/>
        </p:nvSpPr>
        <p:spPr>
          <a:xfrm>
            <a:off x="5137114" y="4128337"/>
            <a:ext cx="3922388" cy="109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Digital signature: authenticity of the source, untampered with the message, non-repudiation of the sender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44">
            <a:extLst>
              <a:ext uri="{FF2B5EF4-FFF2-40B4-BE49-F238E27FC236}">
                <a16:creationId xmlns:a16="http://schemas.microsoft.com/office/drawing/2014/main" id="{0E28144A-BE0E-9069-4602-C8F17D5E7973}"/>
              </a:ext>
            </a:extLst>
          </p:cNvPr>
          <p:cNvSpPr/>
          <p:nvPr/>
        </p:nvSpPr>
        <p:spPr>
          <a:xfrm>
            <a:off x="1476375" y="5928089"/>
            <a:ext cx="6534726" cy="567928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685800">
              <a:lnSpc>
                <a:spcPts val="2100"/>
              </a:lnSpc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Based on digital signature technology, the DH protocol is modified to make it resistant to man-in-the-middle attacks
</a:t>
            </a:r>
            <a:endParaRPr lang="zh-CN" altLang="en-US" sz="1500" kern="0" dirty="0">
              <a:solidFill>
                <a:srgbClr val="C0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E82B6BB9-8517-ED28-C04C-A5281D3C827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73101" y="5722145"/>
            <a:ext cx="737574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Rockwell" panose="02060603020205020403" pitchFamily="18" charset="0"/>
                <a:ea typeface="方正姚体" panose="02010601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19/21</a:t>
            </a:r>
          </a:p>
        </p:txBody>
      </p:sp>
      <p:pic>
        <p:nvPicPr>
          <p:cNvPr id="23" name="图片 22" descr="图片包含 游戏机, 房间&#10;&#10;描述已自动生成">
            <a:extLst>
              <a:ext uri="{FF2B5EF4-FFF2-40B4-BE49-F238E27FC236}">
                <a16:creationId xmlns:a16="http://schemas.microsoft.com/office/drawing/2014/main" id="{DFB3E59C-823C-4AAF-7102-180358391FC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17320" r="6951" b="11151"/>
          <a:stretch/>
        </p:blipFill>
        <p:spPr>
          <a:xfrm>
            <a:off x="7174389" y="2234860"/>
            <a:ext cx="658268" cy="546881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07CF1937-3BB8-3574-5664-4A59AF9FC813}"/>
              </a:ext>
            </a:extLst>
          </p:cNvPr>
          <p:cNvSpPr txBox="1"/>
          <p:nvPr/>
        </p:nvSpPr>
        <p:spPr>
          <a:xfrm>
            <a:off x="1090475" y="508630"/>
            <a:ext cx="696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r">
              <a:defRPr sz="2000" b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Quiz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9EC473-1A67-1F00-3580-F29AB7C1CC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4" y="2319649"/>
            <a:ext cx="2240823" cy="29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8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3281 0.206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10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23308 0.196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22018 0.197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988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-0.22383 0.19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990000"/>
                </a:solidFill>
              </a:rPr>
              <a:t>Trusted Third Party (TTP)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7839D-A323-47F3-909F-548499399628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173" y="1447800"/>
            <a:ext cx="7417839" cy="430887"/>
            <a:chOff x="1433511" y="2771776"/>
            <a:chExt cx="6486983" cy="430887"/>
          </a:xfrm>
        </p:grpSpPr>
        <p:sp>
          <p:nvSpPr>
            <p:cNvPr id="5" name="TextBox 4"/>
            <p:cNvSpPr txBox="1"/>
            <p:nvPr/>
          </p:nvSpPr>
          <p:spPr>
            <a:xfrm>
              <a:off x="1433511" y="2771776"/>
              <a:ext cx="1234128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Alice (</a:t>
              </a:r>
              <a:r>
                <a:rPr kumimoji="0" lang="en-US" sz="2800" b="0" i="0" u="sng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800" b="0" i="0" u="sng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</a:t>
              </a: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38575" y="2771776"/>
              <a:ext cx="1117158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Bob (k</a:t>
              </a:r>
              <a:r>
                <a:rPr kumimoji="0" lang="en-US" sz="2800" b="0" i="0" u="sng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</a:t>
              </a: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24252" y="2771776"/>
              <a:ext cx="1096242" cy="43088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TTP (</a:t>
              </a:r>
              <a:r>
                <a:rPr kumimoji="0" lang="en-US" sz="2800" b="0" i="0" u="sng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2800" b="0" i="0" u="sng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t</a:t>
              </a:r>
              <a:r>
                <a:rPr kumimoji="0" lang="en-US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6818" y="2057400"/>
            <a:ext cx="6696362" cy="444044"/>
            <a:chOff x="799295" y="3594556"/>
            <a:chExt cx="6515905" cy="44404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838200" y="4025443"/>
              <a:ext cx="6477000" cy="1315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99295" y="3594556"/>
              <a:ext cx="309315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1.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Alice wants to talk to Bob”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43874" y="2664023"/>
            <a:ext cx="2390526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2. Choose random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7420" y="3249541"/>
            <a:ext cx="7356467" cy="714243"/>
            <a:chOff x="838200" y="4163941"/>
            <a:chExt cx="7158221" cy="714243"/>
          </a:xfrm>
        </p:grpSpPr>
        <p:sp>
          <p:nvSpPr>
            <p:cNvPr id="17" name="TextBox 16"/>
            <p:cNvSpPr txBox="1"/>
            <p:nvPr/>
          </p:nvSpPr>
          <p:spPr>
            <a:xfrm>
              <a:off x="5945591" y="4163941"/>
              <a:ext cx="2050830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3. E(k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, K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    ticket = E(k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, K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838200" y="4863643"/>
              <a:ext cx="7158221" cy="14541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966624" y="5425376"/>
            <a:ext cx="6784788" cy="22766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4662088"/>
            <a:ext cx="3674778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5. E(K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, “Hi,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Bob, this is Alice!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”)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 ticket = E(k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,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1630" y="5708954"/>
            <a:ext cx="3376886" cy="61555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6.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=D(k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,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  E(K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,“Hi,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t>Alice, this is Bob”)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357F6-7484-48EA-996B-894BB2A60336}"/>
              </a:ext>
            </a:extLst>
          </p:cNvPr>
          <p:cNvSpPr txBox="1"/>
          <p:nvPr/>
        </p:nvSpPr>
        <p:spPr>
          <a:xfrm>
            <a:off x="3393060" y="3253332"/>
            <a:ext cx="2743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 using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to encrypt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BB1C5-E945-421B-814B-A989BC143D27}"/>
              </a:ext>
            </a:extLst>
          </p:cNvPr>
          <p:cNvSpPr txBox="1"/>
          <p:nvPr/>
        </p:nvSpPr>
        <p:spPr>
          <a:xfrm>
            <a:off x="3581400" y="3588095"/>
            <a:ext cx="27432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 using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to encrypt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8C229-71CD-44D2-A6EB-19DB270F162B}"/>
              </a:ext>
            </a:extLst>
          </p:cNvPr>
          <p:cNvSpPr txBox="1"/>
          <p:nvPr/>
        </p:nvSpPr>
        <p:spPr>
          <a:xfrm>
            <a:off x="4565653" y="4719251"/>
            <a:ext cx="333181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  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to encrypt “Hi, ….”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6800" y="4177831"/>
            <a:ext cx="1761444" cy="51296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4.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=D(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k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, K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cxnSp>
        <p:nvCxnSpPr>
          <p:cNvPr id="28" name="Straight Arrow Connector 17">
            <a:extLst>
              <a:ext uri="{FF2B5EF4-FFF2-40B4-BE49-F238E27FC236}">
                <a16:creationId xmlns:a16="http://schemas.microsoft.com/office/drawing/2014/main" id="{CA9E30EE-1881-4256-81FE-D85834A75EEE}"/>
              </a:ext>
            </a:extLst>
          </p:cNvPr>
          <p:cNvCxnSpPr>
            <a:cxnSpLocks/>
          </p:cNvCxnSpPr>
          <p:nvPr/>
        </p:nvCxnSpPr>
        <p:spPr>
          <a:xfrm>
            <a:off x="887419" y="6478334"/>
            <a:ext cx="7356467" cy="1454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9" grpId="0"/>
      <p:bldP spid="10" grpId="0" animBg="1"/>
      <p:bldP spid="22" grpId="0" animBg="1"/>
      <p:bldP spid="23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Suppose (E,D) is secure (i.e., semantically secure). </a:t>
            </a:r>
          </a:p>
          <a:p>
            <a:pPr marL="0" indent="0">
              <a:buNone/>
            </a:pPr>
            <a:r>
              <a:rPr lang="en-US" sz="2800" dirty="0"/>
              <a:t>Eve sees traffic, but learns nothing about </a:t>
            </a:r>
            <a:r>
              <a:rPr lang="en-US" sz="2800" dirty="0" err="1"/>
              <a:t>k</a:t>
            </a:r>
            <a:r>
              <a:rPr lang="en-US" sz="2800" baseline="-25000" dirty="0" err="1"/>
              <a:t>ab</a:t>
            </a:r>
            <a:endParaRPr lang="en-US" sz="2800" baseline="-25000" dirty="0"/>
          </a:p>
          <a:p>
            <a:pPr marL="0" indent="0">
              <a:buNone/>
            </a:pPr>
            <a:r>
              <a:rPr lang="en-US" sz="2800" dirty="0"/>
              <a:t>TTP needed to set up every session</a:t>
            </a:r>
          </a:p>
          <a:p>
            <a:pPr marL="0" indent="0">
              <a:buNone/>
            </a:pPr>
            <a:r>
              <a:rPr lang="en-US" sz="2800" dirty="0"/>
              <a:t>TTP can decrypt everything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7839D-A323-47F3-909F-5484993996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5173" y="4536757"/>
            <a:ext cx="7853654" cy="492443"/>
            <a:chOff x="1433511" y="2771776"/>
            <a:chExt cx="6868108" cy="492443"/>
          </a:xfrm>
        </p:grpSpPr>
        <p:sp>
          <p:nvSpPr>
            <p:cNvPr id="6" name="TextBox 5"/>
            <p:cNvSpPr txBox="1"/>
            <p:nvPr/>
          </p:nvSpPr>
          <p:spPr>
            <a:xfrm>
              <a:off x="1433511" y="2771776"/>
              <a:ext cx="1412124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Alice (</a:t>
              </a:r>
              <a:r>
                <a:rPr kumimoji="0" lang="en-US" sz="3200" b="0" i="0" u="sng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k</a:t>
              </a:r>
              <a:r>
                <a:rPr kumimoji="0" lang="en-US" sz="3200" b="0" i="0" u="sng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a</a:t>
              </a:r>
              <a:r>
                <a:rPr kumimoji="0" lang="en-US" sz="3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38575" y="2771776"/>
              <a:ext cx="127854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Bob (k</a:t>
              </a:r>
              <a:r>
                <a:rPr kumimoji="0" lang="en-US" sz="3200" b="0" i="0" u="sng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b</a:t>
              </a:r>
              <a:r>
                <a:rPr kumimoji="0" lang="en-US" sz="3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2190" y="2771776"/>
              <a:ext cx="62942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rPr>
                <a:t>TTP</a:t>
              </a:r>
            </a:p>
          </p:txBody>
        </p:sp>
      </p:grpSp>
      <p:sp>
        <p:nvSpPr>
          <p:cNvPr id="13" name="Right Brace 12"/>
          <p:cNvSpPr/>
          <p:nvPr/>
        </p:nvSpPr>
        <p:spPr>
          <a:xfrm rot="5400000">
            <a:off x="4181060" y="1721915"/>
            <a:ext cx="523597" cy="7595370"/>
          </a:xfrm>
          <a:prstGeom prst="rightBrac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57016" y="5883275"/>
            <a:ext cx="3162784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Eve Sees All Traffic</a:t>
            </a:r>
          </a:p>
        </p:txBody>
      </p:sp>
    </p:spTree>
    <p:extLst>
      <p:ext uri="{BB962C8B-B14F-4D97-AF65-F5344CB8AC3E}">
        <p14:creationId xmlns:p14="http://schemas.microsoft.com/office/powerpoint/2010/main" val="2593820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tantia-Franklin Gothic Book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4731</Words>
  <Application>Microsoft Office PowerPoint</Application>
  <PresentationFormat>全屏显示(4:3)</PresentationFormat>
  <Paragraphs>912</Paragraphs>
  <Slides>79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79</vt:i4>
      </vt:variant>
    </vt:vector>
  </HeadingPairs>
  <TitlesOfParts>
    <vt:vector size="97" baseType="lpstr">
      <vt:lpstr>等线</vt:lpstr>
      <vt:lpstr>微软雅黑</vt:lpstr>
      <vt:lpstr>Arial</vt:lpstr>
      <vt:lpstr>Calibri</vt:lpstr>
      <vt:lpstr>Cambria</vt:lpstr>
      <vt:lpstr>Cambria Math</vt:lpstr>
      <vt:lpstr>Constantia</vt:lpstr>
      <vt:lpstr>Franklin Gothic Book</vt:lpstr>
      <vt:lpstr>Rockwell</vt:lpstr>
      <vt:lpstr>Tahoma</vt:lpstr>
      <vt:lpstr>Times New Roman</vt:lpstr>
      <vt:lpstr>Tw Cen MT</vt:lpstr>
      <vt:lpstr>Verdana</vt:lpstr>
      <vt:lpstr>Wingdings</vt:lpstr>
      <vt:lpstr>template</vt:lpstr>
      <vt:lpstr>Office Theme</vt:lpstr>
      <vt:lpstr>1_Office 主题​​</vt:lpstr>
      <vt:lpstr>2_Office 主题​​</vt:lpstr>
      <vt:lpstr>Public Key Cryptography</vt:lpstr>
      <vt:lpstr>Symmetric Assumptions</vt:lpstr>
      <vt:lpstr>Private Key</vt:lpstr>
      <vt:lpstr>The briefcase example</vt:lpstr>
      <vt:lpstr>Private key cryptography revisited</vt:lpstr>
      <vt:lpstr>Key management</vt:lpstr>
      <vt:lpstr>One Solution: Trusted Third Party (TTP)</vt:lpstr>
      <vt:lpstr>Trusted Third Party (TTP)</vt:lpstr>
      <vt:lpstr>Security Analysis</vt:lpstr>
      <vt:lpstr>Key question</vt:lpstr>
      <vt:lpstr>Public key blueprint</vt:lpstr>
      <vt:lpstr>Public Key</vt:lpstr>
      <vt:lpstr>Public Key Encryption</vt:lpstr>
      <vt:lpstr>Public key cryptography model</vt:lpstr>
      <vt:lpstr>Design of a public key algorithm</vt:lpstr>
      <vt:lpstr>One Way Function</vt:lpstr>
      <vt:lpstr>PowerPoint 演示文稿</vt:lpstr>
      <vt:lpstr>Multiplying two primes is Easy</vt:lpstr>
      <vt:lpstr>Multiplying two primes is Easy (Cont.)</vt:lpstr>
      <vt:lpstr>Find factors of large numbers is Hard</vt:lpstr>
      <vt:lpstr>Multiplying two primes: one-way function</vt:lpstr>
      <vt:lpstr>PowerPoint 演示文稿</vt:lpstr>
      <vt:lpstr>RSA Algorithm - Introduction</vt:lpstr>
      <vt:lpstr>RSA Algorithm – Introduction (cont.)</vt:lpstr>
      <vt:lpstr>Rationale Behind RSA: Algorithm </vt:lpstr>
      <vt:lpstr>RSA Encryption</vt:lpstr>
      <vt:lpstr>RSA Decryption</vt:lpstr>
      <vt:lpstr>Rationale Behind RSA: Algorithm (cont.) </vt:lpstr>
      <vt:lpstr>Examples (Bob sends message to Alice) </vt:lpstr>
      <vt:lpstr>Example: Procedure of Alice</vt:lpstr>
      <vt:lpstr>Example: Procedure of Charlie</vt:lpstr>
      <vt:lpstr>Example: Procedure of Bob</vt:lpstr>
      <vt:lpstr>Example: Procedure of Charlie</vt:lpstr>
      <vt:lpstr>Example: Procedure of Alice</vt:lpstr>
      <vt:lpstr>Another Example (a little different in choosing e and d)</vt:lpstr>
      <vt:lpstr>Setting up RSA: example 3</vt:lpstr>
      <vt:lpstr>Encryption and decryption: example 3</vt:lpstr>
      <vt:lpstr>Breaking RSA Encryption</vt:lpstr>
      <vt:lpstr>PowerPoint 演示文稿</vt:lpstr>
      <vt:lpstr>Modular exponentiation</vt:lpstr>
      <vt:lpstr>Modular exponentiation (Cont.)</vt:lpstr>
      <vt:lpstr>Modular exponentiation (Cont.)</vt:lpstr>
      <vt:lpstr>Modular exponentiation (Cont.)</vt:lpstr>
      <vt:lpstr>PowerPoint 演示文稿</vt:lpstr>
      <vt:lpstr>ElGamal </vt:lpstr>
      <vt:lpstr>ElGamal – Key generation </vt:lpstr>
      <vt:lpstr>ElGamal – Encryption</vt:lpstr>
      <vt:lpstr>ElGamal – Decryption</vt:lpstr>
      <vt:lpstr>ElGamal</vt:lpstr>
      <vt:lpstr>PowerPoint 演示文稿</vt:lpstr>
      <vt:lpstr>PowerPoint 演示文稿</vt:lpstr>
      <vt:lpstr>Introduction to Homomorphic Encryption</vt:lpstr>
      <vt:lpstr>What else can we do with encrypted data?</vt:lpstr>
      <vt:lpstr>Homomorphic Encryption: The Objective</vt:lpstr>
      <vt:lpstr>Computing on Encrypted Data</vt:lpstr>
      <vt:lpstr>Computing on Encrypted Data (cont.)</vt:lpstr>
      <vt:lpstr>Computing on Encrypted Data (cont.)</vt:lpstr>
      <vt:lpstr>Homomorphic Encryption with RSA</vt:lpstr>
      <vt:lpstr>Multiplicative Homomorphism</vt:lpstr>
      <vt:lpstr>Practical Example</vt:lpstr>
      <vt:lpstr>Practical Example (cont.)</vt:lpstr>
      <vt:lpstr>RSA to the Rescue</vt:lpstr>
      <vt:lpstr>RSA to the Rescue (cont.)</vt:lpstr>
      <vt:lpstr>RSA to the Rescue (cont.)</vt:lpstr>
      <vt:lpstr>RSA to the Rescue (cont.)</vt:lpstr>
      <vt:lpstr>Additive Homomorphism</vt:lpstr>
      <vt:lpstr>Additively Homomorphism: Paillier</vt:lpstr>
      <vt:lpstr>Additively Homomorphism: Paillier (cont.)</vt:lpstr>
      <vt:lpstr>Application: e-voting</vt:lpstr>
      <vt:lpstr>Forward secrecy</vt:lpstr>
      <vt:lpstr>PowerPoint 演示文稿</vt:lpstr>
      <vt:lpstr>Diffie-Hellman Key Exchange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365VIP</cp:lastModifiedBy>
  <cp:revision>5034</cp:revision>
  <dcterms:created xsi:type="dcterms:W3CDTF">2011-11-02T18:57:24Z</dcterms:created>
  <dcterms:modified xsi:type="dcterms:W3CDTF">2024-04-12T02:59:11Z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