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2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4" r:id="rId2"/>
  </p:sldMasterIdLst>
  <p:notesMasterIdLst>
    <p:notesMasterId r:id="rId103"/>
  </p:notesMasterIdLst>
  <p:handoutMasterIdLst>
    <p:handoutMasterId r:id="rId104"/>
  </p:handoutMasterIdLst>
  <p:sldIdLst>
    <p:sldId id="836" r:id="rId3"/>
    <p:sldId id="1142" r:id="rId4"/>
    <p:sldId id="967" r:id="rId5"/>
    <p:sldId id="968" r:id="rId6"/>
    <p:sldId id="1145" r:id="rId7"/>
    <p:sldId id="840" r:id="rId8"/>
    <p:sldId id="979" r:id="rId9"/>
    <p:sldId id="914" r:id="rId10"/>
    <p:sldId id="969" r:id="rId11"/>
    <p:sldId id="971" r:id="rId12"/>
    <p:sldId id="1034" r:id="rId13"/>
    <p:sldId id="1037" r:id="rId14"/>
    <p:sldId id="1111" r:id="rId15"/>
    <p:sldId id="974" r:id="rId16"/>
    <p:sldId id="1112" r:id="rId17"/>
    <p:sldId id="1038" r:id="rId18"/>
    <p:sldId id="1039" r:id="rId19"/>
    <p:sldId id="1040" r:id="rId20"/>
    <p:sldId id="1041" r:id="rId21"/>
    <p:sldId id="1042" r:id="rId22"/>
    <p:sldId id="1044" r:id="rId23"/>
    <p:sldId id="1045" r:id="rId24"/>
    <p:sldId id="1046" r:id="rId25"/>
    <p:sldId id="1061" r:id="rId26"/>
    <p:sldId id="1047" r:id="rId27"/>
    <p:sldId id="1048" r:id="rId28"/>
    <p:sldId id="1049" r:id="rId29"/>
    <p:sldId id="1050" r:id="rId30"/>
    <p:sldId id="1052" r:id="rId31"/>
    <p:sldId id="1051" r:id="rId32"/>
    <p:sldId id="1113" r:id="rId33"/>
    <p:sldId id="1053" r:id="rId34"/>
    <p:sldId id="1062" r:id="rId35"/>
    <p:sldId id="1063" r:id="rId36"/>
    <p:sldId id="1064" r:id="rId37"/>
    <p:sldId id="1065" r:id="rId38"/>
    <p:sldId id="1066" r:id="rId39"/>
    <p:sldId id="1067" r:id="rId40"/>
    <p:sldId id="1069" r:id="rId41"/>
    <p:sldId id="1068" r:id="rId42"/>
    <p:sldId id="1114" r:id="rId43"/>
    <p:sldId id="1115" r:id="rId44"/>
    <p:sldId id="1054" r:id="rId45"/>
    <p:sldId id="1116" r:id="rId46"/>
    <p:sldId id="1055" r:id="rId47"/>
    <p:sldId id="1056" r:id="rId48"/>
    <p:sldId id="1057" r:id="rId49"/>
    <p:sldId id="1070" r:id="rId50"/>
    <p:sldId id="1074" r:id="rId51"/>
    <p:sldId id="1078" r:id="rId52"/>
    <p:sldId id="1117" r:id="rId53"/>
    <p:sldId id="940" r:id="rId54"/>
    <p:sldId id="302" r:id="rId55"/>
    <p:sldId id="920" r:id="rId56"/>
    <p:sldId id="966" r:id="rId57"/>
    <p:sldId id="991" r:id="rId58"/>
    <p:sldId id="337" r:id="rId59"/>
    <p:sldId id="339" r:id="rId60"/>
    <p:sldId id="1079" r:id="rId61"/>
    <p:sldId id="1075" r:id="rId62"/>
    <p:sldId id="272" r:id="rId63"/>
    <p:sldId id="1076" r:id="rId64"/>
    <p:sldId id="1077" r:id="rId65"/>
    <p:sldId id="1080" r:id="rId66"/>
    <p:sldId id="313" r:id="rId67"/>
    <p:sldId id="315" r:id="rId68"/>
    <p:sldId id="1081" r:id="rId69"/>
    <p:sldId id="1082" r:id="rId70"/>
    <p:sldId id="1083" r:id="rId71"/>
    <p:sldId id="1104" r:id="rId72"/>
    <p:sldId id="1105" r:id="rId73"/>
    <p:sldId id="1106" r:id="rId74"/>
    <p:sldId id="1107" r:id="rId75"/>
    <p:sldId id="1108" r:id="rId76"/>
    <p:sldId id="1085" r:id="rId77"/>
    <p:sldId id="1109" r:id="rId78"/>
    <p:sldId id="822" r:id="rId79"/>
    <p:sldId id="825" r:id="rId80"/>
    <p:sldId id="826" r:id="rId81"/>
    <p:sldId id="913" r:id="rId82"/>
    <p:sldId id="1110" r:id="rId83"/>
    <p:sldId id="915" r:id="rId84"/>
    <p:sldId id="916" r:id="rId85"/>
    <p:sldId id="827" r:id="rId86"/>
    <p:sldId id="921" r:id="rId87"/>
    <p:sldId id="835" r:id="rId88"/>
    <p:sldId id="922" r:id="rId89"/>
    <p:sldId id="842" r:id="rId90"/>
    <p:sldId id="844" r:id="rId91"/>
    <p:sldId id="1138" r:id="rId92"/>
    <p:sldId id="1139" r:id="rId93"/>
    <p:sldId id="1140" r:id="rId94"/>
    <p:sldId id="1141" r:id="rId95"/>
    <p:sldId id="1143" r:id="rId96"/>
    <p:sldId id="1144" r:id="rId97"/>
    <p:sldId id="880" r:id="rId98"/>
    <p:sldId id="786" r:id="rId99"/>
    <p:sldId id="1147" r:id="rId100"/>
    <p:sldId id="1146" r:id="rId101"/>
    <p:sldId id="1103"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p15:clr>
            <a:srgbClr val="A4A3A4"/>
          </p15:clr>
        </p15:guide>
        <p15:guide id="2" orient="horz" pos="2928">
          <p15:clr>
            <a:srgbClr val="A4A3A4"/>
          </p15:clr>
        </p15:guide>
        <p15:guide id="3" pos="3840">
          <p15:clr>
            <a:srgbClr val="A4A3A4"/>
          </p15:clr>
        </p15:guide>
        <p15:guide id="4" pos="19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verick Woo" initials="ma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990000"/>
    <a:srgbClr val="FC5C8B"/>
    <a:srgbClr val="FF0000"/>
    <a:srgbClr val="0080FF"/>
    <a:srgbClr val="3F5842"/>
    <a:srgbClr val="595A5A"/>
    <a:srgbClr val="A32D1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73050" autoAdjust="0"/>
  </p:normalViewPr>
  <p:slideViewPr>
    <p:cSldViewPr snapToObjects="1">
      <p:cViewPr varScale="1">
        <p:scale>
          <a:sx n="87" d="100"/>
          <a:sy n="87" d="100"/>
        </p:scale>
        <p:origin x="2909" y="77"/>
      </p:cViewPr>
      <p:guideLst>
        <p:guide orient="horz" pos="1392"/>
        <p:guide orient="horz" pos="2928"/>
        <p:guide pos="3840"/>
        <p:guide pos="192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8" d="100"/>
        <a:sy n="68" d="100"/>
      </p:scale>
      <p:origin x="0" y="0"/>
    </p:cViewPr>
  </p:sorterViewPr>
  <p:notesViewPr>
    <p:cSldViewPr snapToGrid="0" snapToObjects="1">
      <p:cViewPr varScale="1">
        <p:scale>
          <a:sx n="90" d="100"/>
          <a:sy n="90" d="100"/>
        </p:scale>
        <p:origin x="-347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281C90-955A-E944-AB32-466E55900D6A}" type="datetime1">
              <a:rPr lang="en-US" smtClean="0"/>
              <a:t>4/6/2023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2BF8D97-067E-974E-BD5D-FA8C0988A610}" type="slidenum">
              <a:rPr lang="en-US" smtClean="0"/>
              <a:t>‹#›</a:t>
            </a:fld>
            <a:endParaRPr lang="en-US"/>
          </a:p>
        </p:txBody>
      </p:sp>
    </p:spTree>
    <p:extLst>
      <p:ext uri="{BB962C8B-B14F-4D97-AF65-F5344CB8AC3E}">
        <p14:creationId xmlns:p14="http://schemas.microsoft.com/office/powerpoint/2010/main" val="25950919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EA11A-7C1A-F544-A99B-661F38A45889}" type="datetime1">
              <a:rPr lang="en-US" smtClean="0"/>
              <a:t>4/6/2023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5A8A3-9FBB-431D-AAA8-BEEA360F5701}" type="slidenum">
              <a:rPr lang="en-US" smtClean="0"/>
              <a:t>‹#›</a:t>
            </a:fld>
            <a:endParaRPr lang="en-US"/>
          </a:p>
        </p:txBody>
      </p:sp>
    </p:spTree>
    <p:extLst>
      <p:ext uri="{BB962C8B-B14F-4D97-AF65-F5344CB8AC3E}">
        <p14:creationId xmlns:p14="http://schemas.microsoft.com/office/powerpoint/2010/main" val="32917664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1</a:t>
            </a:fld>
            <a:endParaRPr lang="en-US"/>
          </a:p>
        </p:txBody>
      </p:sp>
    </p:spTree>
    <p:extLst>
      <p:ext uri="{BB962C8B-B14F-4D97-AF65-F5344CB8AC3E}">
        <p14:creationId xmlns:p14="http://schemas.microsoft.com/office/powerpoint/2010/main" val="3544013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encryption process is made of two permutations, which we call initial and final permutations, and sixteen Feistel rounds. </a:t>
            </a:r>
          </a:p>
          <a:p>
            <a:pPr marL="228600" indent="-228600">
              <a:buAutoNum type="arabicPeriod"/>
            </a:pPr>
            <a:r>
              <a:rPr lang="en-US" dirty="0"/>
              <a:t>Each round uses a </a:t>
            </a:r>
            <a:r>
              <a:rPr lang="en-US" b="1" dirty="0"/>
              <a:t>different</a:t>
            </a:r>
            <a:r>
              <a:rPr lang="en-US" dirty="0"/>
              <a:t> 48-bit round key generated from the cipher key according to a predefined algorithm described later in the Lecture.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t>10</a:t>
            </a:fld>
            <a:endParaRPr lang="en-US"/>
          </a:p>
        </p:txBody>
      </p:sp>
    </p:spTree>
    <p:extLst>
      <p:ext uri="{BB962C8B-B14F-4D97-AF65-F5344CB8AC3E}">
        <p14:creationId xmlns:p14="http://schemas.microsoft.com/office/powerpoint/2010/main" val="3641096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t>11</a:t>
            </a:fld>
            <a:endParaRPr lang="en-US"/>
          </a:p>
        </p:txBody>
      </p:sp>
    </p:spTree>
    <p:extLst>
      <p:ext uri="{BB962C8B-B14F-4D97-AF65-F5344CB8AC3E}">
        <p14:creationId xmlns:p14="http://schemas.microsoft.com/office/powerpoint/2010/main" val="1129514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above Figure shows the initial and final permutations. Each of these permutations takes a 64-bit input and permutes them according to a predefined rule. We have shown only a few input ports and the corresponding output ports.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314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1918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t>14</a:t>
            </a:fld>
            <a:endParaRPr lang="en-US"/>
          </a:p>
        </p:txBody>
      </p:sp>
    </p:spTree>
    <p:extLst>
      <p:ext uri="{BB962C8B-B14F-4D97-AF65-F5344CB8AC3E}">
        <p14:creationId xmlns:p14="http://schemas.microsoft.com/office/powerpoint/2010/main" val="3184031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3047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Bit 15 in the input becomes bit 63 in the output. Bit 64 in the input becomes bit 25 in the output.</a:t>
            </a:r>
          </a:p>
          <a:p>
            <a:pPr marL="228600" indent="-228600">
              <a:buAutoNum type="arabicPeriod"/>
            </a:pPr>
            <a:r>
              <a:rPr lang="en-US" dirty="0"/>
              <a:t>So the output has only two 1s, bit 25 and bit 63.</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9419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Only bit 25 and bit 64 are 1s; the other bits are 0s. </a:t>
            </a:r>
          </a:p>
          <a:p>
            <a:pPr marL="228600" indent="-228600">
              <a:buAutoNum type="arabicPeriod"/>
            </a:pPr>
            <a:r>
              <a:rPr lang="en-US" dirty="0"/>
              <a:t>In the final permutation, bit 25 becomes bit 64 and bit 63 becomes bit 15.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527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393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round takes LI−1 and RI−1 from previous round (or the initial permutation box) and creates LI and RI, which go to the next round (or final permutation box).</a:t>
            </a:r>
          </a:p>
          <a:p>
            <a:pPr marL="228600" indent="-228600">
              <a:buAutoNum type="arabicPeriod"/>
            </a:pPr>
            <a:r>
              <a:rPr lang="en-US" dirty="0"/>
              <a:t>We can assume that each round has two cipher elements (mixer and swapper). Each of these elements is invertible. The swapper is obviously invertible. It swaps the left half of the text with the right half. The mixer is invertible because of the XOR operation. All noninvertible elements are collected inside the function f (RI−1, KI).</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0755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8936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5009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3776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73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Although the relationship between the input and output can be defined mathematically, DES uses a Table to define this data expansion. </a:t>
            </a:r>
          </a:p>
          <a:p>
            <a:pPr marL="228600" indent="-228600">
              <a:buAutoNum type="arabicPeriod"/>
            </a:pPr>
            <a:r>
              <a:rPr lang="en-US" dirty="0"/>
              <a:t>Note that the number of output ports is 48, but the value range is only 1 to 32. Some of the inputs go to more than one output. For example, the value of input bit 5 becomes the value of output bits 6 and 8.</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1124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87532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After the expansion, DES uses the XOR operation on the expanded right section and the round key. Note that both the right section and the key are 48-bits in length. Also note that the round key is used only in this operation.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58785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48-bit data from the second operation is divided into eight 6-bit chunks, and each chunk is fed into a box.</a:t>
            </a:r>
          </a:p>
          <a:p>
            <a:pPr marL="228600" indent="-228600">
              <a:buAutoNum type="arabicPeriod"/>
            </a:pPr>
            <a:r>
              <a:rPr lang="en-US" dirty="0"/>
              <a:t>The result of each box is a 4-bit chunk; when these are combined the result is a 32-bit text.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967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590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values of the inputs (row number and column number) and the values of the outputs are given as decimal numbers to save space. These need to be changed to binary.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3427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6605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dt" sz="quarter" idx="1"/>
          </p:nvPr>
        </p:nvSpPr>
        <p:spPr>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fld id="{C74B7AFA-C777-4A10-9CDB-8F93050B9746}" type="datetime1">
              <a:rPr lang="en-US" altLang="en-US" sz="1300" smtClean="0">
                <a:solidFill>
                  <a:schemeClr val="accent1"/>
                </a:solidFill>
              </a:rPr>
              <a:pPr/>
              <a:t>4/6/2023</a:t>
            </a:fld>
            <a:endParaRPr lang="en-US" altLang="en-US" sz="1300">
              <a:solidFill>
                <a:schemeClr val="accent1"/>
              </a:solidFill>
            </a:endParaRPr>
          </a:p>
        </p:txBody>
      </p:sp>
      <p:sp>
        <p:nvSpPr>
          <p:cNvPr id="71683" name="Rectangle 7"/>
          <p:cNvSpPr>
            <a:spLocks noGrp="1" noChangeArrowheads="1"/>
          </p:cNvSpPr>
          <p:nvPr>
            <p:ph type="sldNum" sz="quarter" idx="5"/>
          </p:nvPr>
        </p:nvSpPr>
        <p:spPr>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fld id="{6C471B12-70F8-4227-9305-3C580A6F9EAB}" type="slidenum">
              <a:rPr lang="en-US" altLang="en-US" sz="1300">
                <a:solidFill>
                  <a:schemeClr val="accent1"/>
                </a:solidFill>
              </a:rPr>
              <a:pPr/>
              <a:t>3</a:t>
            </a:fld>
            <a:endParaRPr lang="en-US" altLang="en-US" sz="1300">
              <a:solidFill>
                <a:schemeClr val="accent1"/>
              </a:solidFill>
            </a:endParaRPr>
          </a:p>
        </p:txBody>
      </p:sp>
      <p:sp>
        <p:nvSpPr>
          <p:cNvPr id="71684" name="Rectangle 2"/>
          <p:cNvSpPr>
            <a:spLocks noGrp="1" noRot="1" noChangeAspect="1" noChangeArrowheads="1" noTextEdit="1"/>
          </p:cNvSpPr>
          <p:nvPr>
            <p:ph type="sldImg"/>
          </p:nvPr>
        </p:nvSpPr>
        <p:spPr>
          <a:ln/>
        </p:spPr>
      </p:sp>
      <p:sp>
        <p:nvSpPr>
          <p:cNvPr id="71685"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832919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62963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9138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269862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2454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48174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7701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62939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371984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75059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9191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dt" sz="quarter" idx="1"/>
          </p:nvPr>
        </p:nvSpPr>
        <p:spPr>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fld id="{87FA78F2-8FB1-49C0-8EDE-9A88B32B31DF}" type="datetime1">
              <a:rPr lang="en-US" altLang="en-US" sz="1300" smtClean="0">
                <a:solidFill>
                  <a:schemeClr val="accent1"/>
                </a:solidFill>
              </a:rPr>
              <a:pPr/>
              <a:t>4/6/2023</a:t>
            </a:fld>
            <a:endParaRPr lang="en-US" altLang="en-US" sz="1300">
              <a:solidFill>
                <a:schemeClr val="accent1"/>
              </a:solidFill>
            </a:endParaRPr>
          </a:p>
        </p:txBody>
      </p:sp>
      <p:sp>
        <p:nvSpPr>
          <p:cNvPr id="72707" name="Rectangle 7"/>
          <p:cNvSpPr>
            <a:spLocks noGrp="1" noChangeArrowheads="1"/>
          </p:cNvSpPr>
          <p:nvPr>
            <p:ph type="sldNum" sz="quarter" idx="5"/>
          </p:nvPr>
        </p:nvSpPr>
        <p:spPr>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fld id="{44F46513-D19A-437C-A8B5-4A0E57295A31}" type="slidenum">
              <a:rPr lang="en-US" altLang="en-US" sz="1300">
                <a:solidFill>
                  <a:schemeClr val="accent1"/>
                </a:solidFill>
              </a:rPr>
              <a:pPr/>
              <a:t>4</a:t>
            </a:fld>
            <a:endParaRPr lang="en-US" altLang="en-US" sz="1300">
              <a:solidFill>
                <a:schemeClr val="accent1"/>
              </a:solidFill>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0906186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42244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67418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0186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4904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09095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12389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45471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268328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very important point we need to remember about the ciphers is that the round keys (K1 to K16) should be applied in the reverse order. At the encryption site, round 1 uses K1 and round 16 uses K16; at the decryption site, round 1 uses K16 and round 16 uses K1.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090918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1009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dt" sz="quarter" idx="1"/>
          </p:nvPr>
        </p:nvSpPr>
        <p:spPr>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87FA78F2-8FB1-49C0-8EDE-9A88B32B31DF}" type="datetime1">
              <a:rPr kumimoji="0" lang="en-US" altLang="en-US" sz="1300" b="0" i="0" u="none" strike="noStrike" kern="1200" cap="none" spc="0" normalizeH="0" baseline="0" noProof="0" smtClean="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4/6/2023</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
        <p:nvSpPr>
          <p:cNvPr id="72707" name="Rectangle 7"/>
          <p:cNvSpPr>
            <a:spLocks noGrp="1" noChangeArrowheads="1"/>
          </p:cNvSpPr>
          <p:nvPr>
            <p:ph type="sldNum" sz="quarter" idx="5"/>
          </p:nvPr>
        </p:nvSpPr>
        <p:spPr>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44F46513-D19A-437C-A8B5-4A0E57295A31}" type="slidenum">
              <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5</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Block cipher uses ECB (Electronic Code Book) and CBC (Cipher Block Chaining) algorithm modes. On the contrary, Stream cipher uses CFB (Cipher Feedback) and OFB (Output Feedback) algorithm modes.</a:t>
            </a:r>
          </a:p>
          <a:p>
            <a:endParaRPr lang="en-US" altLang="en-US" dirty="0"/>
          </a:p>
        </p:txBody>
      </p:sp>
    </p:spTree>
    <p:extLst>
      <p:ext uri="{BB962C8B-B14F-4D97-AF65-F5344CB8AC3E}">
        <p14:creationId xmlns:p14="http://schemas.microsoft.com/office/powerpoint/2010/main" val="20399146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p:spPr>
        <p:txBody>
          <a:bodyPr/>
          <a:lstStyle/>
          <a:p>
            <a:pPr marL="228600" indent="-228600">
              <a:buAutoNum type="arabicPeriod"/>
            </a:pPr>
            <a:endParaRPr lang="en-US" altLang="en-US" dirty="0"/>
          </a:p>
        </p:txBody>
      </p:sp>
      <p:sp>
        <p:nvSpPr>
          <p:cNvPr id="88068" name="Date Placeholder 3"/>
          <p:cNvSpPr>
            <a:spLocks noGrp="1"/>
          </p:cNvSpPr>
          <p:nvPr>
            <p:ph type="dt" sz="quarter" idx="1"/>
          </p:nvPr>
        </p:nvSpPr>
        <p:spPr>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BA035D0C-BC22-4435-BE36-31C100C22303}" type="datetime1">
              <a:rPr kumimoji="0" lang="en-US" altLang="en-US" sz="1300" b="0" i="0" u="none" strike="noStrike" kern="1200" cap="none" spc="0" normalizeH="0" baseline="0" noProof="0" smtClean="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4/6/2023</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
        <p:nvSpPr>
          <p:cNvPr id="88069" name="Slide Number Placeholder 4"/>
          <p:cNvSpPr>
            <a:spLocks noGrp="1"/>
          </p:cNvSpPr>
          <p:nvPr>
            <p:ph type="sldNum" sz="quarter" idx="5"/>
          </p:nvPr>
        </p:nvSpPr>
        <p:spPr>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E95400E7-E00F-4D65-A664-EDE34450E53D}" type="slidenum">
              <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50</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4806755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p:spPr>
        <p:txBody>
          <a:bodyPr/>
          <a:lstStyle/>
          <a:p>
            <a:pPr marL="228600" indent="-228600">
              <a:buAutoNum type="arabicPeriod"/>
            </a:pPr>
            <a:endParaRPr lang="en-US" altLang="en-US" dirty="0"/>
          </a:p>
        </p:txBody>
      </p:sp>
      <p:sp>
        <p:nvSpPr>
          <p:cNvPr id="88068" name="Date Placeholder 3"/>
          <p:cNvSpPr>
            <a:spLocks noGrp="1"/>
          </p:cNvSpPr>
          <p:nvPr>
            <p:ph type="dt" sz="quarter" idx="1"/>
          </p:nvPr>
        </p:nvSpPr>
        <p:spPr>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BA035D0C-BC22-4435-BE36-31C100C22303}" type="datetime1">
              <a:rPr kumimoji="0" lang="en-US" altLang="en-US" sz="1300" b="0" i="0" u="none" strike="noStrike" kern="1200" cap="none" spc="0" normalizeH="0" baseline="0" noProof="0" smtClean="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4/6/2023</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
        <p:nvSpPr>
          <p:cNvPr id="88069" name="Slide Number Placeholder 4"/>
          <p:cNvSpPr>
            <a:spLocks noGrp="1"/>
          </p:cNvSpPr>
          <p:nvPr>
            <p:ph type="sldNum" sz="quarter" idx="5"/>
          </p:nvPr>
        </p:nvSpPr>
        <p:spPr>
          <a:noFill/>
        </p:spPr>
        <p:txBody>
          <a:bodyPr/>
          <a:lstStyle>
            <a:lvl1pPr defTabSz="966788" eaLnBrk="0" hangingPunct="0">
              <a:defRPr sz="2400">
                <a:solidFill>
                  <a:srgbClr val="FF3300"/>
                </a:solidFill>
                <a:latin typeface="Tahoma" panose="020B0604030504040204" pitchFamily="34" charset="0"/>
              </a:defRPr>
            </a:lvl1pPr>
            <a:lvl2pPr marL="742950" indent="-285750" defTabSz="966788" eaLnBrk="0" hangingPunct="0">
              <a:defRPr sz="2400">
                <a:solidFill>
                  <a:srgbClr val="FF3300"/>
                </a:solidFill>
                <a:latin typeface="Tahoma" panose="020B0604030504040204" pitchFamily="34" charset="0"/>
              </a:defRPr>
            </a:lvl2pPr>
            <a:lvl3pPr marL="1143000" indent="-228600" defTabSz="966788" eaLnBrk="0" hangingPunct="0">
              <a:defRPr sz="2400">
                <a:solidFill>
                  <a:srgbClr val="FF3300"/>
                </a:solidFill>
                <a:latin typeface="Tahoma" panose="020B0604030504040204" pitchFamily="34" charset="0"/>
              </a:defRPr>
            </a:lvl3pPr>
            <a:lvl4pPr marL="1600200" indent="-228600" defTabSz="966788" eaLnBrk="0" hangingPunct="0">
              <a:defRPr sz="2400">
                <a:solidFill>
                  <a:srgbClr val="FF3300"/>
                </a:solidFill>
                <a:latin typeface="Tahoma" panose="020B0604030504040204" pitchFamily="34" charset="0"/>
              </a:defRPr>
            </a:lvl4pPr>
            <a:lvl5pPr marL="2057400" indent="-228600" defTabSz="966788" eaLnBrk="0" hangingPunct="0">
              <a:defRPr sz="2400">
                <a:solidFill>
                  <a:srgbClr val="FF3300"/>
                </a:solidFill>
                <a:latin typeface="Tahoma" panose="020B0604030504040204" pitchFamily="34" charset="0"/>
              </a:defRPr>
            </a:lvl5pPr>
            <a:lvl6pPr marL="2514600" indent="-228600" algn="r" defTabSz="966788"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6788"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6788"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6788" eaLnBrk="0" fontAlgn="base" hangingPunct="0">
              <a:spcBef>
                <a:spcPct val="0"/>
              </a:spcBef>
              <a:spcAft>
                <a:spcPct val="0"/>
              </a:spcAft>
              <a:defRPr sz="2400">
                <a:solidFill>
                  <a:srgbClr val="FF3300"/>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E95400E7-E00F-4D65-A664-EDE34450E53D}" type="slidenum">
              <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51</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6223603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2152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However, users did not want to replace DES as it takes an enormous amount of time and money to change encryption algorithms that are widely adopted and embedded in large security architectures.</a:t>
            </a:r>
          </a:p>
          <a:p>
            <a:pPr marL="228600" indent="-228600">
              <a:buAutoNum type="arabicPeriod"/>
            </a:pPr>
            <a:r>
              <a:rPr lang="en-US" dirty="0"/>
              <a:t>The pragmatic approach was not to abandon the DES completely, but to change the manner in which DES is used. This led to the modified schemes of Triple DES (sometimes known as 3DES).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t>53</a:t>
            </a:fld>
            <a:endParaRPr lang="en-US"/>
          </a:p>
        </p:txBody>
      </p:sp>
    </p:spTree>
    <p:extLst>
      <p:ext uri="{BB962C8B-B14F-4D97-AF65-F5344CB8AC3E}">
        <p14:creationId xmlns:p14="http://schemas.microsoft.com/office/powerpoint/2010/main" val="2383961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661358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60122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726754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t>57</a:t>
            </a:fld>
            <a:endParaRPr lang="en-US"/>
          </a:p>
        </p:txBody>
      </p:sp>
    </p:spTree>
    <p:extLst>
      <p:ext uri="{BB962C8B-B14F-4D97-AF65-F5344CB8AC3E}">
        <p14:creationId xmlns:p14="http://schemas.microsoft.com/office/powerpoint/2010/main" val="25891215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58</a:t>
            </a:fld>
            <a:endParaRPr lang="en-US"/>
          </a:p>
        </p:txBody>
      </p:sp>
    </p:spTree>
    <p:extLst>
      <p:ext uri="{BB962C8B-B14F-4D97-AF65-F5344CB8AC3E}">
        <p14:creationId xmlns:p14="http://schemas.microsoft.com/office/powerpoint/2010/main" val="39362181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F797B88-F34C-4CD6-A439-15A66BECEF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79EA5B-6206-4BEE-B984-9EC9F7A0BB5E}" type="slidenum">
              <a:rPr lang="en-AU" altLang="en-US">
                <a:latin typeface="Calibri" panose="020F0502020204030204" pitchFamily="34" charset="0"/>
              </a:rPr>
              <a:pPr eaLnBrk="1" hangingPunct="1"/>
              <a:t>61</a:t>
            </a:fld>
            <a:endParaRPr lang="en-AU" altLang="en-US">
              <a:latin typeface="Calibri" panose="020F0502020204030204" pitchFamily="34" charset="0"/>
            </a:endParaRPr>
          </a:p>
        </p:txBody>
      </p:sp>
      <p:sp>
        <p:nvSpPr>
          <p:cNvPr id="89091" name="Rectangle 2">
            <a:extLst>
              <a:ext uri="{FF2B5EF4-FFF2-40B4-BE49-F238E27FC236}">
                <a16:creationId xmlns:a16="http://schemas.microsoft.com/office/drawing/2014/main" id="{7CAD645E-9D0D-4DF6-BDE9-020BCC000F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id="{57039419-E0DB-4833-B9C7-492FDB73DC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6</a:t>
            </a:fld>
            <a:endParaRPr lang="en-US"/>
          </a:p>
        </p:txBody>
      </p:sp>
    </p:spTree>
    <p:extLst>
      <p:ext uri="{BB962C8B-B14F-4D97-AF65-F5344CB8AC3E}">
        <p14:creationId xmlns:p14="http://schemas.microsoft.com/office/powerpoint/2010/main" val="30505596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F797B88-F34C-4CD6-A439-15A66BECEF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179EA5B-6206-4BEE-B984-9EC9F7A0BB5E}" type="slidenum">
              <a:rPr kumimoji="0" lang="en-AU"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AU"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89091" name="Rectangle 2">
            <a:extLst>
              <a:ext uri="{FF2B5EF4-FFF2-40B4-BE49-F238E27FC236}">
                <a16:creationId xmlns:a16="http://schemas.microsoft.com/office/drawing/2014/main" id="{7CAD645E-9D0D-4DF6-BDE9-020BCC000F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id="{57039419-E0DB-4833-B9C7-492FDB73DC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6229179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F797B88-F34C-4CD6-A439-15A66BECEF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179EA5B-6206-4BEE-B984-9EC9F7A0BB5E}" type="slidenum">
              <a:rPr kumimoji="0" lang="en-AU"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AU"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89091" name="Rectangle 2">
            <a:extLst>
              <a:ext uri="{FF2B5EF4-FFF2-40B4-BE49-F238E27FC236}">
                <a16:creationId xmlns:a16="http://schemas.microsoft.com/office/drawing/2014/main" id="{7CAD645E-9D0D-4DF6-BDE9-020BCC000F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id="{57039419-E0DB-4833-B9C7-492FDB73DC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4470324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F797B88-F34C-4CD6-A439-15A66BECEF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179EA5B-6206-4BEE-B984-9EC9F7A0BB5E}" type="slidenum">
              <a:rPr kumimoji="0" lang="en-AU"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AU"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89091" name="Rectangle 2">
            <a:extLst>
              <a:ext uri="{FF2B5EF4-FFF2-40B4-BE49-F238E27FC236}">
                <a16:creationId xmlns:a16="http://schemas.microsoft.com/office/drawing/2014/main" id="{7CAD645E-9D0D-4DF6-BDE9-020BCC000FB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a:extLst>
              <a:ext uri="{FF2B5EF4-FFF2-40B4-BE49-F238E27FC236}">
                <a16:creationId xmlns:a16="http://schemas.microsoft.com/office/drawing/2014/main" id="{57039419-E0DB-4833-B9C7-492FDB73DC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1988644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22CB517C-B685-4198-89D1-60538A6C50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AA933C-606D-433A-AAB3-84F4C2A2AE33}" type="slidenum">
              <a:rPr lang="en-AU" altLang="en-US">
                <a:latin typeface="Calibri" panose="020F0502020204030204" pitchFamily="34" charset="0"/>
              </a:rPr>
              <a:pPr eaLnBrk="1" hangingPunct="1"/>
              <a:t>65</a:t>
            </a:fld>
            <a:endParaRPr lang="en-AU" altLang="en-US">
              <a:latin typeface="Calibri" panose="020F0502020204030204" pitchFamily="34" charset="0"/>
            </a:endParaRPr>
          </a:p>
        </p:txBody>
      </p:sp>
      <p:sp>
        <p:nvSpPr>
          <p:cNvPr id="90115" name="Rectangle 2">
            <a:extLst>
              <a:ext uri="{FF2B5EF4-FFF2-40B4-BE49-F238E27FC236}">
                <a16:creationId xmlns:a16="http://schemas.microsoft.com/office/drawing/2014/main" id="{83D9BFDE-199E-497E-9C71-EC590424B4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a:extLst>
              <a:ext uri="{FF2B5EF4-FFF2-40B4-BE49-F238E27FC236}">
                <a16:creationId xmlns:a16="http://schemas.microsoft.com/office/drawing/2014/main" id="{56118CB4-2F91-4848-AE18-BE25CF828E6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C2456F9-A349-40F8-AFDD-DEA32662B9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4F7D92-A4BD-4B96-8A0C-7BFC126F8CB1}" type="slidenum">
              <a:rPr lang="en-AU" altLang="en-US">
                <a:latin typeface="Calibri" panose="020F0502020204030204" pitchFamily="34" charset="0"/>
              </a:rPr>
              <a:pPr eaLnBrk="1" hangingPunct="1"/>
              <a:t>66</a:t>
            </a:fld>
            <a:endParaRPr lang="en-AU" altLang="en-US">
              <a:latin typeface="Calibri" panose="020F0502020204030204" pitchFamily="34" charset="0"/>
            </a:endParaRPr>
          </a:p>
        </p:txBody>
      </p:sp>
      <p:sp>
        <p:nvSpPr>
          <p:cNvPr id="91139" name="Rectangle 2">
            <a:extLst>
              <a:ext uri="{FF2B5EF4-FFF2-40B4-BE49-F238E27FC236}">
                <a16:creationId xmlns:a16="http://schemas.microsoft.com/office/drawing/2014/main" id="{97210DED-8D04-481B-9CAB-51C16A95D97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a:extLst>
              <a:ext uri="{FF2B5EF4-FFF2-40B4-BE49-F238E27FC236}">
                <a16:creationId xmlns:a16="http://schemas.microsoft.com/office/drawing/2014/main" id="{93E1ED84-09BC-44C3-92B2-C30A3A5019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266196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National Institute of Standards and Technology (NIST) set up a contest.</a:t>
            </a:r>
          </a:p>
          <a:p>
            <a:pPr marL="228600" indent="-228600">
              <a:buAutoNum type="arabicPeriod"/>
            </a:pPr>
            <a:r>
              <a:rPr lang="en-US" dirty="0"/>
              <a:t>In the first round of the competition</a:t>
            </a:r>
            <a:r>
              <a:rPr lang="en-US" altLang="zh-CN" dirty="0"/>
              <a:t>, </a:t>
            </a:r>
            <a:r>
              <a:rPr lang="en-US" dirty="0"/>
              <a:t>15 algorithms were accepted, and this was narrowed to 5 in the second round.</a:t>
            </a:r>
          </a:p>
          <a:p>
            <a:pPr marL="228600" indent="-228600">
              <a:buAutoNum type="arabicPeriod"/>
            </a:pPr>
            <a:r>
              <a:rPr lang="en-US" dirty="0"/>
              <a:t>Triple DES on the other hand, has three times as many rounds as DES and is correspondingly slower. </a:t>
            </a:r>
          </a:p>
          <a:p>
            <a:pPr marL="228600" indent="-228600">
              <a:buAutoNum type="arabicPeriod"/>
            </a:pPr>
            <a:r>
              <a:rPr lang="en-US" dirty="0"/>
              <a:t>As well as this, the 64 bit block size of triple DES and DES is not very efficient and is questionable when it comes to security.</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28898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algorithm can only accept a block size of 128 bits and a choice of three keys - 128, 192, 256 bits. </a:t>
            </a:r>
          </a:p>
          <a:p>
            <a:pPr marL="228600" indent="-228600">
              <a:buAutoNum type="arabicPeriod"/>
            </a:pPr>
            <a:r>
              <a:rPr lang="en-US" dirty="0"/>
              <a:t>Depending on which version is used, the name of the standard is modified to AES-128, AES-192 or AES-256 respectively.</a:t>
            </a:r>
          </a:p>
          <a:p>
            <a:pPr marL="228600" indent="-228600">
              <a:buAutoNum type="arabicPeriod"/>
            </a:pPr>
            <a:r>
              <a:rPr lang="en-US" dirty="0"/>
              <a:t>At present the most common key size likely to be used is the 128 bit key.</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696625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One byte contains eight binary bits</a:t>
            </a:r>
          </a:p>
          <a:p>
            <a:pPr marL="228600" indent="-228600">
              <a:buAutoNum type="arabicPeriod"/>
            </a:pPr>
            <a:r>
              <a:rPr lang="en-US" dirty="0"/>
              <a:t>As well as these differences AES differs from DES in that it is not a </a:t>
            </a:r>
            <a:r>
              <a:rPr lang="en-US" dirty="0" err="1"/>
              <a:t>feistel</a:t>
            </a:r>
            <a:r>
              <a:rPr lang="en-US" dirty="0"/>
              <a:t> structure. </a:t>
            </a:r>
          </a:p>
          <a:p>
            <a:pPr marL="228600" indent="-228600">
              <a:buAutoNum type="arabicPeriod"/>
            </a:pPr>
            <a:r>
              <a:rPr lang="en-US" dirty="0"/>
              <a:t>Recall that in a </a:t>
            </a:r>
            <a:r>
              <a:rPr lang="en-US" dirty="0" err="1"/>
              <a:t>feistel</a:t>
            </a:r>
            <a:r>
              <a:rPr lang="en-US" dirty="0"/>
              <a:t> structure, half of the data block is used to modify the other half of the data block and then the halves are swapped. </a:t>
            </a:r>
          </a:p>
          <a:p>
            <a:pPr marL="228600" indent="-228600">
              <a:buAutoNum type="arabicPeriod"/>
            </a:pPr>
            <a:r>
              <a:rPr lang="en-US" dirty="0"/>
              <a:t>In this case the entire data block is processed in parallel during each round using substitutions and permutations.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723426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68276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CC45A8A3-9FBB-431D-AAA8-BEEA360F5701}" type="slidenum">
              <a:rPr lang="en-US" smtClean="0"/>
              <a:t>7</a:t>
            </a:fld>
            <a:endParaRPr lang="en-US"/>
          </a:p>
        </p:txBody>
      </p:sp>
    </p:spTree>
    <p:extLst>
      <p:ext uri="{BB962C8B-B14F-4D97-AF65-F5344CB8AC3E}">
        <p14:creationId xmlns:p14="http://schemas.microsoft.com/office/powerpoint/2010/main" val="37224500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177466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27496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97328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96596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F38DAD-5F37-4EA5-A798-26ED1E45393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39166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7E17F63-86F6-4B76-9A52-17DE441B6287}"/>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97880CB-55E8-4449-AC27-3FF8EDA504F7}" type="slidenum">
              <a:rPr lang="en-US" altLang="en-US" sz="1200" b="0">
                <a:latin typeface="Times New Roman" panose="02020603050405020304" pitchFamily="18" charset="0"/>
              </a:rPr>
              <a:pPr/>
              <a:t>77</a:t>
            </a:fld>
            <a:endParaRPr lang="en-US" altLang="en-US" sz="1200" b="0">
              <a:latin typeface="Times New Roman" panose="02020603050405020304" pitchFamily="18" charset="0"/>
            </a:endParaRPr>
          </a:p>
        </p:txBody>
      </p:sp>
      <p:sp>
        <p:nvSpPr>
          <p:cNvPr id="17411" name="Rectangle 2">
            <a:extLst>
              <a:ext uri="{FF2B5EF4-FFF2-40B4-BE49-F238E27FC236}">
                <a16:creationId xmlns:a16="http://schemas.microsoft.com/office/drawing/2014/main" id="{E3031794-87E1-4C12-B05F-E21853AD1F9F}"/>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FD94C06-45E9-41A8-BF2B-2E58271FEB5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3D7C4D89-5665-4307-83BF-0A7BC499AC64}"/>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635682B-ACEE-4E40-9BE4-D599C4D8CC1B}" type="slidenum">
              <a:rPr lang="en-US" altLang="en-US" sz="1200" b="0">
                <a:latin typeface="Times New Roman" panose="02020603050405020304" pitchFamily="18" charset="0"/>
              </a:rPr>
              <a:pPr/>
              <a:t>78</a:t>
            </a:fld>
            <a:endParaRPr lang="en-US" altLang="en-US" sz="1200" b="0">
              <a:latin typeface="Times New Roman" panose="02020603050405020304" pitchFamily="18" charset="0"/>
            </a:endParaRPr>
          </a:p>
        </p:txBody>
      </p:sp>
      <p:sp>
        <p:nvSpPr>
          <p:cNvPr id="19459" name="Rectangle 2">
            <a:extLst>
              <a:ext uri="{FF2B5EF4-FFF2-40B4-BE49-F238E27FC236}">
                <a16:creationId xmlns:a16="http://schemas.microsoft.com/office/drawing/2014/main" id="{6CC19D2F-C973-47D8-B0CA-F978E3699B5C}"/>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ACB9A33-4DF6-45BB-BA00-F372CFED9C66}"/>
              </a:ext>
            </a:extLst>
          </p:cNvPr>
          <p:cNvSpPr>
            <a:spLocks noGrp="1" noChangeArrowheads="1"/>
          </p:cNvSpPr>
          <p:nvPr>
            <p:ph type="body" idx="1"/>
          </p:nvPr>
        </p:nvSpPr>
        <p:spPr>
          <a:noFill/>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altLang="en-US" sz="1200" b="0" i="0" u="none" strike="noStrike" kern="1200" cap="none" spc="0" normalizeH="0" baseline="0" noProof="0" dirty="0">
                <a:ln>
                  <a:noFill/>
                </a:ln>
                <a:solidFill>
                  <a:prstClr val="black"/>
                </a:solidFill>
                <a:effectLst/>
                <a:uLnTx/>
                <a:uFillTx/>
                <a:latin typeface="+mn-lt"/>
                <a:ea typeface="+mn-ea"/>
                <a:cs typeface="+mn-cs"/>
              </a:rPr>
              <a:t>The s-box is designed to be resistant to known cryptanalytic attacks.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altLang="en-US" sz="1200" b="0" i="0" u="none" strike="noStrike" kern="1200" cap="none" spc="0" normalizeH="0" baseline="0" noProof="0" dirty="0">
                <a:ln>
                  <a:noFill/>
                </a:ln>
                <a:solidFill>
                  <a:prstClr val="black"/>
                </a:solidFill>
                <a:effectLst/>
                <a:uLnTx/>
                <a:uFillTx/>
                <a:latin typeface="+mn-lt"/>
                <a:ea typeface="+mn-ea"/>
                <a:cs typeface="+mn-cs"/>
              </a:rPr>
              <a:t>Specifically, the AES developers sought a design that has a low correlation between input bits and output bits, and the property that the output cannot be described as a simple mathematical function of the input.</a:t>
            </a:r>
          </a:p>
          <a:p>
            <a:pPr eaLnBrk="1" hangingPunct="1"/>
            <a:endParaRPr lang="en-US"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2A02637-28C4-45A8-8272-F651D9A19555}"/>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5925FBB-1D07-434C-98DD-E652DBA1D9C6}" type="slidenum">
              <a:rPr lang="en-US" altLang="en-US" sz="1200" b="0">
                <a:latin typeface="Times New Roman" panose="02020603050405020304" pitchFamily="18" charset="0"/>
              </a:rPr>
              <a:pPr/>
              <a:t>79</a:t>
            </a:fld>
            <a:endParaRPr lang="en-US" altLang="en-US" sz="1200" b="0">
              <a:latin typeface="Times New Roman" panose="02020603050405020304" pitchFamily="18" charset="0"/>
            </a:endParaRPr>
          </a:p>
        </p:txBody>
      </p:sp>
      <p:sp>
        <p:nvSpPr>
          <p:cNvPr id="21507" name="Rectangle 2">
            <a:extLst>
              <a:ext uri="{FF2B5EF4-FFF2-40B4-BE49-F238E27FC236}">
                <a16:creationId xmlns:a16="http://schemas.microsoft.com/office/drawing/2014/main" id="{5EEBB15C-F615-4181-AC6B-F2F272977E51}"/>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84499C3-6D2A-40C8-BF0C-F3896DA1CE6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70B93B1-7EA0-4D67-BA1E-061831635302}"/>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6DE6DF3-9EBA-4CE0-BCE0-E41E3A952E65}" type="slidenum">
              <a:rPr lang="en-US" altLang="en-US" sz="1200" b="0">
                <a:latin typeface="Times New Roman" panose="02020603050405020304" pitchFamily="18" charset="0"/>
              </a:rPr>
              <a:pPr/>
              <a:t>80</a:t>
            </a:fld>
            <a:endParaRPr lang="en-US" altLang="en-US" sz="1200" b="0">
              <a:latin typeface="Times New Roman" panose="02020603050405020304" pitchFamily="18" charset="0"/>
            </a:endParaRPr>
          </a:p>
        </p:txBody>
      </p:sp>
      <p:sp>
        <p:nvSpPr>
          <p:cNvPr id="23555" name="Rectangle 2">
            <a:extLst>
              <a:ext uri="{FF2B5EF4-FFF2-40B4-BE49-F238E27FC236}">
                <a16:creationId xmlns:a16="http://schemas.microsoft.com/office/drawing/2014/main" id="{A9186CC9-901D-4A8D-BF9E-A68557CDD34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43D14FA-156F-40BC-9EFF-CA83EE96005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6A47F92D-CC0B-4980-BBC4-EEB9FDBA5820}"/>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FA39144-8C37-4D1A-B0BF-6F49708002EC}" type="slidenum">
              <a:rPr lang="en-US" altLang="en-US" sz="1200" b="0">
                <a:latin typeface="Times New Roman" panose="02020603050405020304" pitchFamily="18" charset="0"/>
              </a:rPr>
              <a:pPr/>
              <a:t>81</a:t>
            </a:fld>
            <a:endParaRPr lang="en-US" altLang="en-US" sz="1200" b="0">
              <a:latin typeface="Times New Roman" panose="02020603050405020304" pitchFamily="18" charset="0"/>
            </a:endParaRPr>
          </a:p>
        </p:txBody>
      </p:sp>
      <p:sp>
        <p:nvSpPr>
          <p:cNvPr id="25603" name="Rectangle 2">
            <a:extLst>
              <a:ext uri="{FF2B5EF4-FFF2-40B4-BE49-F238E27FC236}">
                <a16:creationId xmlns:a16="http://schemas.microsoft.com/office/drawing/2014/main" id="{93B2C4E2-DC5D-4A07-B2C7-9C71B27D1CB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C5C8A64-926F-4EE0-BECF-08EB9BAD021D}"/>
              </a:ext>
            </a:extLst>
          </p:cNvPr>
          <p:cNvSpPr>
            <a:spLocks noGrp="1" noChangeArrowheads="1"/>
          </p:cNvSpPr>
          <p:nvPr>
            <p:ph type="body" idx="1"/>
          </p:nvPr>
        </p:nvSpPr>
        <p:spPr>
          <a:noFill/>
        </p:spPr>
        <p:txBody>
          <a:bodyPr/>
          <a:lstStyle/>
          <a:p>
            <a:pPr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8</a:t>
            </a:fld>
            <a:endParaRPr lang="en-US"/>
          </a:p>
        </p:txBody>
      </p:sp>
    </p:spTree>
    <p:extLst>
      <p:ext uri="{BB962C8B-B14F-4D97-AF65-F5344CB8AC3E}">
        <p14:creationId xmlns:p14="http://schemas.microsoft.com/office/powerpoint/2010/main" val="3820679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FB69EE9F-3A24-4D1A-AD51-1E002143C50D}"/>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68E75A4-90DA-4ACB-AB94-B63045472B2A}" type="slidenum">
              <a:rPr lang="en-US" altLang="en-US" sz="1200" b="0">
                <a:latin typeface="Times New Roman" panose="02020603050405020304" pitchFamily="18" charset="0"/>
              </a:rPr>
              <a:pPr/>
              <a:t>82</a:t>
            </a:fld>
            <a:endParaRPr lang="en-US" altLang="en-US" sz="1200" b="0">
              <a:latin typeface="Times New Roman" panose="02020603050405020304" pitchFamily="18" charset="0"/>
            </a:endParaRPr>
          </a:p>
        </p:txBody>
      </p:sp>
      <p:sp>
        <p:nvSpPr>
          <p:cNvPr id="27651" name="Rectangle 2">
            <a:extLst>
              <a:ext uri="{FF2B5EF4-FFF2-40B4-BE49-F238E27FC236}">
                <a16:creationId xmlns:a16="http://schemas.microsoft.com/office/drawing/2014/main" id="{AD0B8D0A-C9F1-43D4-8D22-E768F05DC756}"/>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38F21384-8A45-42C6-8799-DB14095D9D0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9451D94D-F880-4AFF-96D0-BAA3A14F54FB}"/>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6306EF0-7336-404A-8E9D-FD0BE874ADB9}" type="slidenum">
              <a:rPr lang="en-US" altLang="en-US" sz="1200" b="0">
                <a:latin typeface="Times New Roman" panose="02020603050405020304" pitchFamily="18" charset="0"/>
              </a:rPr>
              <a:pPr/>
              <a:t>83</a:t>
            </a:fld>
            <a:endParaRPr lang="en-US" altLang="en-US" sz="1200" b="0">
              <a:latin typeface="Times New Roman" panose="02020603050405020304" pitchFamily="18" charset="0"/>
            </a:endParaRPr>
          </a:p>
        </p:txBody>
      </p:sp>
      <p:sp>
        <p:nvSpPr>
          <p:cNvPr id="29699" name="Rectangle 2">
            <a:extLst>
              <a:ext uri="{FF2B5EF4-FFF2-40B4-BE49-F238E27FC236}">
                <a16:creationId xmlns:a16="http://schemas.microsoft.com/office/drawing/2014/main" id="{817A164A-53CE-4F4D-B839-5D3CEE8D6BD2}"/>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55AA08F0-F72A-48DA-913C-71EC3E02715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C85A1BC-329D-4DB0-9D18-A3E863404A2B}"/>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53B10E5-0D02-4F76-9FBE-EC4122ED1F04}" type="slidenum">
              <a:rPr lang="en-US" altLang="en-US" sz="1200" b="0">
                <a:latin typeface="Times New Roman" panose="02020603050405020304" pitchFamily="18" charset="0"/>
              </a:rPr>
              <a:pPr/>
              <a:t>84</a:t>
            </a:fld>
            <a:endParaRPr lang="en-US" altLang="en-US" sz="1200" b="0">
              <a:latin typeface="Times New Roman" panose="02020603050405020304" pitchFamily="18" charset="0"/>
            </a:endParaRPr>
          </a:p>
        </p:txBody>
      </p:sp>
      <p:sp>
        <p:nvSpPr>
          <p:cNvPr id="39939" name="Rectangle 2">
            <a:extLst>
              <a:ext uri="{FF2B5EF4-FFF2-40B4-BE49-F238E27FC236}">
                <a16:creationId xmlns:a16="http://schemas.microsoft.com/office/drawing/2014/main" id="{8B11FD74-E32B-4106-9951-698193FD8A01}"/>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D6F4EF67-A055-48F3-BCFF-A97176254CD2}"/>
              </a:ext>
            </a:extLst>
          </p:cNvPr>
          <p:cNvSpPr>
            <a:spLocks noGrp="1" noChangeArrowheads="1"/>
          </p:cNvSpPr>
          <p:nvPr>
            <p:ph type="body" idx="1"/>
          </p:nvPr>
        </p:nvSpPr>
        <p:spPr>
          <a:noFill/>
        </p:spPr>
        <p:txBody>
          <a:bodyPr/>
          <a:lstStyle/>
          <a:p>
            <a:pPr marL="228600" indent="-228600" eaLnBrk="1" hangingPunct="1">
              <a:buAutoNum type="arabicPeriod"/>
            </a:pPr>
            <a:r>
              <a:rPr lang="en-US" altLang="en-US" dirty="0"/>
              <a:t>The first row of state is not altered.</a:t>
            </a:r>
          </a:p>
          <a:p>
            <a:pPr marL="228600" indent="-228600" eaLnBrk="1" hangingPunct="1">
              <a:buAutoNum type="arabicPeriod"/>
            </a:pPr>
            <a:r>
              <a:rPr lang="en-US" altLang="en-US" dirty="0"/>
              <a:t>The second row is shifted 1 bytes to the left in a circular manner.</a:t>
            </a:r>
          </a:p>
          <a:p>
            <a:pPr marL="228600" indent="-228600" eaLnBrk="1" hangingPunct="1">
              <a:buAutoNum type="arabicPeriod"/>
            </a:pPr>
            <a:r>
              <a:rPr lang="en-US" altLang="en-US" dirty="0"/>
              <a:t>The third row is shifted 2 bytes to the left in a circular manner.</a:t>
            </a:r>
          </a:p>
          <a:p>
            <a:pPr marL="228600" indent="-228600" eaLnBrk="1" hangingPunct="1">
              <a:buAutoNum type="arabicPeriod"/>
            </a:pPr>
            <a:endParaRPr lang="en-US" altLang="en-US" dirty="0"/>
          </a:p>
          <a:p>
            <a:pPr marL="228600" indent="-228600" eaLnBrk="1" hangingPunct="1">
              <a:buAutoNum type="arabicPeriod"/>
            </a:pPr>
            <a:endParaRPr lang="en-US"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4A6E6C3-8228-420C-B3C6-2756A2132D3B}"/>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1AE8969-7373-471C-B1DB-9A94EC54AAAE}" type="slidenum">
              <a:rPr lang="en-US" altLang="en-US" sz="1200" b="0">
                <a:latin typeface="Times New Roman" panose="02020603050405020304" pitchFamily="18" charset="0"/>
              </a:rPr>
              <a:pPr/>
              <a:t>85</a:t>
            </a:fld>
            <a:endParaRPr lang="en-US" altLang="en-US" sz="1200" b="0">
              <a:latin typeface="Times New Roman" panose="02020603050405020304" pitchFamily="18" charset="0"/>
            </a:endParaRPr>
          </a:p>
        </p:txBody>
      </p:sp>
      <p:sp>
        <p:nvSpPr>
          <p:cNvPr id="44035" name="Rectangle 2">
            <a:extLst>
              <a:ext uri="{FF2B5EF4-FFF2-40B4-BE49-F238E27FC236}">
                <a16:creationId xmlns:a16="http://schemas.microsoft.com/office/drawing/2014/main" id="{A46A2E97-FAF5-4ABC-8FB7-42AA1D60B20B}"/>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0D436293-5007-4B8E-9614-0A7DE12C424C}"/>
              </a:ext>
            </a:extLst>
          </p:cNvPr>
          <p:cNvSpPr>
            <a:spLocks noGrp="1" noChangeArrowheads="1"/>
          </p:cNvSpPr>
          <p:nvPr>
            <p:ph type="body" idx="1"/>
          </p:nvPr>
        </p:nvSpPr>
        <p:spPr>
          <a:noFill/>
        </p:spPr>
        <p:txBody>
          <a:bodyPr/>
          <a:lstStyle/>
          <a:p>
            <a:pPr marL="228600" indent="-228600" eaLnBrk="1" hangingPunct="1">
              <a:buAutoNum type="arabicPeriod"/>
            </a:pPr>
            <a:r>
              <a:rPr lang="en-US" altLang="en-US" dirty="0"/>
              <a:t>This operation may not appear to do much but if you think about </a:t>
            </a:r>
            <a:r>
              <a:rPr lang="en-US" altLang="en-US" b="1" dirty="0"/>
              <a:t>how the bytes are ordered </a:t>
            </a:r>
            <a:r>
              <a:rPr lang="en-US" altLang="en-US" dirty="0"/>
              <a:t>within state then it can be seen to have far more of an impact. </a:t>
            </a:r>
          </a:p>
          <a:p>
            <a:pPr marL="228600" indent="-228600" eaLnBrk="1" hangingPunct="1">
              <a:buAutoNum type="arabicPeriod"/>
            </a:pPr>
            <a:r>
              <a:rPr lang="en-US" altLang="en-US" dirty="0"/>
              <a:t>Remember that state is treated as an array of four byte columns, i.e. the first column actually represents bytes 1, 2, 3 and 4. A one byte shift is therefore a linear distance of four bytes.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A39C6A3-6515-455B-8B18-45A8C53468DF}"/>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0D35ECE-370E-4B1C-9011-12BB30FB77C6}" type="slidenum">
              <a:rPr lang="en-US" altLang="en-US" sz="1200" b="0">
                <a:latin typeface="Times New Roman" panose="02020603050405020304" pitchFamily="18" charset="0"/>
              </a:rPr>
              <a:pPr/>
              <a:t>86</a:t>
            </a:fld>
            <a:endParaRPr lang="en-US" altLang="en-US" sz="1200" b="0">
              <a:latin typeface="Times New Roman" panose="02020603050405020304" pitchFamily="18" charset="0"/>
            </a:endParaRPr>
          </a:p>
        </p:txBody>
      </p:sp>
      <p:sp>
        <p:nvSpPr>
          <p:cNvPr id="46083" name="Rectangle 2">
            <a:extLst>
              <a:ext uri="{FF2B5EF4-FFF2-40B4-BE49-F238E27FC236}">
                <a16:creationId xmlns:a16="http://schemas.microsoft.com/office/drawing/2014/main" id="{C00AF203-8F92-4367-B9C3-99820FA54EE1}"/>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E6B84649-939B-40DA-95B0-5CC10C2015D4}"/>
              </a:ext>
            </a:extLst>
          </p:cNvPr>
          <p:cNvSpPr>
            <a:spLocks noGrp="1" noChangeArrowheads="1"/>
          </p:cNvSpPr>
          <p:nvPr>
            <p:ph type="body" idx="1"/>
          </p:nvPr>
        </p:nvSpPr>
        <p:spPr>
          <a:noFill/>
        </p:spPr>
        <p:txBody>
          <a:bodyPr/>
          <a:lstStyle/>
          <a:p>
            <a:pPr marL="228600" indent="-228600" eaLnBrk="1" hangingPunct="1">
              <a:buAutoNum type="arabicPeriod"/>
            </a:pPr>
            <a:endParaRPr lang="en-US"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51295059-2189-4E2B-A1CC-31D00864C716}"/>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633BF4E-ADB4-4602-A701-3FA0DAC64DA6}" type="slidenum">
              <a:rPr lang="en-US" altLang="en-US" sz="1200" b="0">
                <a:latin typeface="Times New Roman" panose="02020603050405020304" pitchFamily="18" charset="0"/>
              </a:rPr>
              <a:pPr/>
              <a:t>87</a:t>
            </a:fld>
            <a:endParaRPr lang="en-US" altLang="en-US" sz="1200" b="0">
              <a:latin typeface="Times New Roman" panose="02020603050405020304" pitchFamily="18" charset="0"/>
            </a:endParaRPr>
          </a:p>
        </p:txBody>
      </p:sp>
      <p:sp>
        <p:nvSpPr>
          <p:cNvPr id="56323" name="Rectangle 2">
            <a:extLst>
              <a:ext uri="{FF2B5EF4-FFF2-40B4-BE49-F238E27FC236}">
                <a16:creationId xmlns:a16="http://schemas.microsoft.com/office/drawing/2014/main" id="{10D0536A-9E28-4C9C-AF09-A053F030B2EE}"/>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42D1BA9E-57BF-46EB-B22C-0881202C12A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C776082-6AC1-4509-8FDE-BE83187D0676}"/>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387CFEF-1395-413E-B354-80707D06038F}" type="slidenum">
              <a:rPr lang="en-US" altLang="en-US" sz="1200" b="0">
                <a:latin typeface="Times New Roman" panose="02020603050405020304" pitchFamily="18" charset="0"/>
              </a:rPr>
              <a:pPr/>
              <a:t>88</a:t>
            </a:fld>
            <a:endParaRPr lang="en-US" altLang="en-US" sz="1200" b="0">
              <a:latin typeface="Times New Roman" panose="02020603050405020304" pitchFamily="18" charset="0"/>
            </a:endParaRPr>
          </a:p>
        </p:txBody>
      </p:sp>
      <p:sp>
        <p:nvSpPr>
          <p:cNvPr id="58371" name="Rectangle 2">
            <a:extLst>
              <a:ext uri="{FF2B5EF4-FFF2-40B4-BE49-F238E27FC236}">
                <a16:creationId xmlns:a16="http://schemas.microsoft.com/office/drawing/2014/main" id="{24E002CE-9182-48EE-B4D9-136D079FA00A}"/>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5BAC0891-5CE2-4F1B-A545-32E42F51B29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C12A11B5-C85E-4E66-B1F5-586E6C2EC892}"/>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6F6A9F6-F1CC-4073-86E2-190E32A427B2}" type="slidenum">
              <a:rPr lang="en-US" altLang="en-US" sz="1200" b="0">
                <a:latin typeface="Times New Roman" panose="02020603050405020304" pitchFamily="18" charset="0"/>
              </a:rPr>
              <a:pPr/>
              <a:t>89</a:t>
            </a:fld>
            <a:endParaRPr lang="en-US" altLang="en-US" sz="1200" b="0">
              <a:latin typeface="Times New Roman" panose="02020603050405020304" pitchFamily="18" charset="0"/>
            </a:endParaRPr>
          </a:p>
        </p:txBody>
      </p:sp>
      <p:sp>
        <p:nvSpPr>
          <p:cNvPr id="60419" name="Rectangle 2">
            <a:extLst>
              <a:ext uri="{FF2B5EF4-FFF2-40B4-BE49-F238E27FC236}">
                <a16:creationId xmlns:a16="http://schemas.microsoft.com/office/drawing/2014/main" id="{D1C4992E-2CEA-49FD-944F-9F7814036E1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2EA9A57D-8A3D-448E-AACF-93941B5A531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03873576-5399-4D12-828D-E51C5437116D}" type="slidenum">
              <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90</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dirty="0"/>
          </a:p>
        </p:txBody>
      </p:sp>
      <p:sp>
        <p:nvSpPr>
          <p:cNvPr id="43013" name="Date Placeholder 1"/>
          <p:cNvSpPr>
            <a:spLocks noGrp="1"/>
          </p:cNvSpPr>
          <p:nvPr>
            <p:ph type="dt" sz="quarter" idx="1"/>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DCEEC48F-5308-4E9A-B43C-FF6C780A4AD9}" type="datetime1">
              <a:rPr kumimoji="0" lang="en-US" altLang="en-US" sz="1300" b="0" i="0" u="none" strike="noStrike" kern="1200" cap="none" spc="0" normalizeH="0" baseline="0" noProof="0" smtClean="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4/6/2023</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471784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03873576-5399-4D12-828D-E51C5437116D}" type="slidenum">
              <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91</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a:p>
        </p:txBody>
      </p:sp>
      <p:sp>
        <p:nvSpPr>
          <p:cNvPr id="43013" name="Date Placeholder 1"/>
          <p:cNvSpPr>
            <a:spLocks noGrp="1"/>
          </p:cNvSpPr>
          <p:nvPr>
            <p:ph type="dt" sz="quarter" idx="1"/>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DCEEC48F-5308-4E9A-B43C-FF6C780A4AD9}" type="datetime1">
              <a:rPr kumimoji="0" lang="en-US" altLang="en-US" sz="1300" b="0" i="0" u="none" strike="noStrike" kern="1200" cap="none" spc="0" normalizeH="0" baseline="0" noProof="0" smtClean="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4/6/2023</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75045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At the encryption site, DES takes a 64-bit plaintext and creates a 64-bit ciphertext; at the decryption site, DES takes a 64-bit ciphertext and creates a 64-bit block of plaintext. The same 56-bit cipher key is used for both encryption and decryption. </a:t>
            </a:r>
          </a:p>
          <a:p>
            <a:pPr marL="228600" indent="-228600">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CC45A8A3-9FBB-431D-AAA8-BEEA360F5701}" type="slidenum">
              <a:rPr lang="en-US" smtClean="0"/>
              <a:t>9</a:t>
            </a:fld>
            <a:endParaRPr lang="en-US"/>
          </a:p>
        </p:txBody>
      </p:sp>
    </p:spTree>
    <p:extLst>
      <p:ext uri="{BB962C8B-B14F-4D97-AF65-F5344CB8AC3E}">
        <p14:creationId xmlns:p14="http://schemas.microsoft.com/office/powerpoint/2010/main" val="359501969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03873576-5399-4D12-828D-E51C5437116D}" type="slidenum">
              <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92</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marL="228600" indent="-228600">
              <a:buAutoNum type="arabicPeriod"/>
            </a:pPr>
            <a:r>
              <a:rPr lang="en-US" altLang="en-US" dirty="0"/>
              <a:t>this non-linear layer is for resistance to differential and linear cryptanalysis attacks.</a:t>
            </a:r>
          </a:p>
          <a:p>
            <a:pPr marL="228600" indent="-228600">
              <a:buAutoNum type="arabicPeriod"/>
            </a:pPr>
            <a:endParaRPr lang="en-US" altLang="en-US" dirty="0"/>
          </a:p>
        </p:txBody>
      </p:sp>
      <p:sp>
        <p:nvSpPr>
          <p:cNvPr id="43013" name="Date Placeholder 1"/>
          <p:cNvSpPr>
            <a:spLocks noGrp="1"/>
          </p:cNvSpPr>
          <p:nvPr>
            <p:ph type="dt" sz="quarter" idx="1"/>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DCEEC48F-5308-4E9A-B43C-FF6C780A4AD9}" type="datetime1">
              <a:rPr kumimoji="0" lang="en-US" altLang="en-US" sz="1300" b="0" i="0" u="none" strike="noStrike" kern="1200" cap="none" spc="0" normalizeH="0" baseline="0" noProof="0" smtClean="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4/6/2023</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08260588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03873576-5399-4D12-828D-E51C5437116D}" type="slidenum">
              <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93</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marL="228600" indent="-228600">
              <a:buAutoNum type="arabicPeriod"/>
            </a:pPr>
            <a:r>
              <a:rPr lang="en-US" altLang="en-US" dirty="0"/>
              <a:t>this linear mixing step causes diffusion of the bits over multiple rounds</a:t>
            </a:r>
          </a:p>
        </p:txBody>
      </p:sp>
      <p:sp>
        <p:nvSpPr>
          <p:cNvPr id="43013" name="Date Placeholder 1"/>
          <p:cNvSpPr>
            <a:spLocks noGrp="1"/>
          </p:cNvSpPr>
          <p:nvPr>
            <p:ph type="dt" sz="quarter" idx="1"/>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DCEEC48F-5308-4E9A-B43C-FF6C780A4AD9}" type="datetime1">
              <a:rPr kumimoji="0" lang="en-US" altLang="en-US" sz="1300" b="0" i="0" u="none" strike="noStrike" kern="1200" cap="none" spc="0" normalizeH="0" baseline="0" noProof="0" smtClean="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4/6/2023</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4969811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03873576-5399-4D12-828D-E51C5437116D}" type="slidenum">
              <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94</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marL="228600" indent="-228600">
              <a:buAutoNum type="arabicPeriod"/>
            </a:pPr>
            <a:endParaRPr lang="en-US" altLang="en-US" dirty="0"/>
          </a:p>
        </p:txBody>
      </p:sp>
      <p:sp>
        <p:nvSpPr>
          <p:cNvPr id="43013" name="Date Placeholder 1"/>
          <p:cNvSpPr>
            <a:spLocks noGrp="1"/>
          </p:cNvSpPr>
          <p:nvPr>
            <p:ph type="dt" sz="quarter" idx="1"/>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DCEEC48F-5308-4E9A-B43C-FF6C780A4AD9}" type="datetime1">
              <a:rPr kumimoji="0" lang="en-US" altLang="en-US" sz="1300" b="0" i="0" u="none" strike="noStrike" kern="1200" cap="none" spc="0" normalizeH="0" baseline="0" noProof="0" smtClean="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4/6/2023</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2845407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03873576-5399-4D12-828D-E51C5437116D}" type="slidenum">
              <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95</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marL="228600" indent="-228600">
              <a:buAutoNum type="arabicPeriod"/>
            </a:pPr>
            <a:endParaRPr lang="en-US" altLang="en-US" dirty="0"/>
          </a:p>
        </p:txBody>
      </p:sp>
      <p:sp>
        <p:nvSpPr>
          <p:cNvPr id="43013" name="Date Placeholder 1"/>
          <p:cNvSpPr>
            <a:spLocks noGrp="1"/>
          </p:cNvSpPr>
          <p:nvPr>
            <p:ph type="dt" sz="quarter" idx="1"/>
          </p:nvPr>
        </p:nvSpPr>
        <p:spPr>
          <a:noFill/>
        </p:spPr>
        <p:txBody>
          <a:bodyPr/>
          <a:lstStyle>
            <a:lvl1pPr defTabSz="966788" eaLnBrk="0" hangingPunct="0">
              <a:defRPr sz="2400">
                <a:solidFill>
                  <a:schemeClr val="tx1"/>
                </a:solidFill>
                <a:latin typeface="Tahoma" panose="020B0604030504040204" pitchFamily="34" charset="0"/>
              </a:defRPr>
            </a:lvl1pPr>
            <a:lvl2pPr marL="742950" indent="-285750" defTabSz="966788" eaLnBrk="0" hangingPunct="0">
              <a:defRPr sz="2400">
                <a:solidFill>
                  <a:schemeClr val="tx1"/>
                </a:solidFill>
                <a:latin typeface="Tahoma" panose="020B0604030504040204" pitchFamily="34" charset="0"/>
              </a:defRPr>
            </a:lvl2pPr>
            <a:lvl3pPr marL="1143000" indent="-228600" defTabSz="966788" eaLnBrk="0" hangingPunct="0">
              <a:defRPr sz="2400">
                <a:solidFill>
                  <a:schemeClr val="tx1"/>
                </a:solidFill>
                <a:latin typeface="Tahoma" panose="020B0604030504040204" pitchFamily="34" charset="0"/>
              </a:defRPr>
            </a:lvl3pPr>
            <a:lvl4pPr marL="1600200" indent="-228600" defTabSz="966788" eaLnBrk="0" hangingPunct="0">
              <a:defRPr sz="2400">
                <a:solidFill>
                  <a:schemeClr val="tx1"/>
                </a:solidFill>
                <a:latin typeface="Tahoma" panose="020B0604030504040204" pitchFamily="34" charset="0"/>
              </a:defRPr>
            </a:lvl4pPr>
            <a:lvl5pPr marL="2057400" indent="-228600" defTabSz="966788" eaLnBrk="0" hangingPunct="0">
              <a:defRPr sz="2400">
                <a:solidFill>
                  <a:schemeClr val="tx1"/>
                </a:solidFill>
                <a:latin typeface="Tahoma" panose="020B0604030504040204" pitchFamily="34"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66788" rtl="0" eaLnBrk="0" fontAlgn="auto" latinLnBrk="0" hangingPunct="0">
              <a:lnSpc>
                <a:spcPct val="100000"/>
              </a:lnSpc>
              <a:spcBef>
                <a:spcPts val="0"/>
              </a:spcBef>
              <a:spcAft>
                <a:spcPts val="0"/>
              </a:spcAft>
              <a:buClrTx/>
              <a:buSzTx/>
              <a:buFontTx/>
              <a:buNone/>
              <a:tabLst/>
              <a:defRPr/>
            </a:pPr>
            <a:fld id="{DCEEC48F-5308-4E9A-B43C-FF6C780A4AD9}" type="datetime1">
              <a:rPr kumimoji="0" lang="en-US" altLang="en-US" sz="1300" b="0" i="0" u="none" strike="noStrike" kern="1200" cap="none" spc="0" normalizeH="0" baseline="0" noProof="0" smtClean="0">
                <a:ln>
                  <a:noFill/>
                </a:ln>
                <a:solidFill>
                  <a:srgbClr val="4F81BD"/>
                </a:solidFill>
                <a:effectLst/>
                <a:uLnTx/>
                <a:uFillTx/>
                <a:latin typeface="Tahoma" panose="020B0604030504040204" pitchFamily="34" charset="0"/>
                <a:ea typeface="+mn-ea"/>
                <a:cs typeface="+mn-cs"/>
              </a:rPr>
              <a:pPr marL="0" marR="0" lvl="0" indent="0" algn="r" defTabSz="966788" rtl="0" eaLnBrk="0" fontAlgn="auto" latinLnBrk="0" hangingPunct="0">
                <a:lnSpc>
                  <a:spcPct val="100000"/>
                </a:lnSpc>
                <a:spcBef>
                  <a:spcPts val="0"/>
                </a:spcBef>
                <a:spcAft>
                  <a:spcPts val="0"/>
                </a:spcAft>
                <a:buClrTx/>
                <a:buSzTx/>
                <a:buFontTx/>
                <a:buNone/>
                <a:tabLst/>
                <a:defRPr/>
              </a:pPr>
              <a:t>4/6/2023</a:t>
            </a:fld>
            <a:endParaRPr kumimoji="0" lang="en-US" altLang="en-US" sz="1300" b="0" i="0" u="none" strike="noStrike" kern="1200" cap="none" spc="0" normalizeH="0" baseline="0" noProof="0">
              <a:ln>
                <a:noFill/>
              </a:ln>
              <a:solidFill>
                <a:srgbClr val="4F81BD"/>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7414000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FA37D69D-9A28-45CA-A7A4-5AC0A6BA05B4}"/>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BCE4539-347D-421D-A541-3B60176F3C88}" type="slidenum">
              <a:rPr lang="en-US" altLang="en-US" sz="1200" b="0">
                <a:latin typeface="Times New Roman" panose="02020603050405020304" pitchFamily="18" charset="0"/>
              </a:rPr>
              <a:pPr/>
              <a:t>96</a:t>
            </a:fld>
            <a:endParaRPr lang="en-US" altLang="en-US" sz="1200" b="0">
              <a:latin typeface="Times New Roman" panose="02020603050405020304" pitchFamily="18" charset="0"/>
            </a:endParaRPr>
          </a:p>
        </p:txBody>
      </p:sp>
      <p:sp>
        <p:nvSpPr>
          <p:cNvPr id="119811" name="Rectangle 2">
            <a:extLst>
              <a:ext uri="{FF2B5EF4-FFF2-40B4-BE49-F238E27FC236}">
                <a16:creationId xmlns:a16="http://schemas.microsoft.com/office/drawing/2014/main" id="{76B2400A-7649-443B-A5B8-51BE927ED658}"/>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3514BBCD-5F43-43A3-94BC-10E3E67A1FB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E8DC9F1C-15E9-4E44-8B29-14C26944D509}"/>
              </a:ext>
            </a:extLst>
          </p:cNvPr>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F7FADF4-020C-4FD1-9350-496E32A64AE9}" type="slidenum">
              <a:rPr lang="en-US" altLang="en-US" sz="1200" b="0">
                <a:latin typeface="Times New Roman" panose="02020603050405020304" pitchFamily="18" charset="0"/>
              </a:rPr>
              <a:pPr/>
              <a:t>97</a:t>
            </a:fld>
            <a:endParaRPr lang="en-US" altLang="en-US" sz="1200" b="0">
              <a:latin typeface="Times New Roman" panose="02020603050405020304" pitchFamily="18" charset="0"/>
            </a:endParaRPr>
          </a:p>
        </p:txBody>
      </p:sp>
      <p:sp>
        <p:nvSpPr>
          <p:cNvPr id="125955" name="Rectangle 2">
            <a:extLst>
              <a:ext uri="{FF2B5EF4-FFF2-40B4-BE49-F238E27FC236}">
                <a16:creationId xmlns:a16="http://schemas.microsoft.com/office/drawing/2014/main" id="{CC17F268-D7AF-49F0-B33C-2C2965F9DDDE}"/>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3CB1E89B-F221-45D5-A194-62C70D31C13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033693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361167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45A8A3-9FBB-431D-AAA8-BEEA360F570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99464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slideMaster" Target="../slideMasters/slideMaster1.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2.xml"/><Relationship Id="rId5" Type="http://schemas.openxmlformats.org/officeDocument/2006/relationships/tags" Target="../tags/tag72.xml"/><Relationship Id="rId4" Type="http://schemas.openxmlformats.org/officeDocument/2006/relationships/tags" Target="../tags/tag7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Master" Target="../slideMasters/slideMaster2.xml"/><Relationship Id="rId5" Type="http://schemas.openxmlformats.org/officeDocument/2006/relationships/tags" Target="../tags/tag77.xml"/><Relationship Id="rId4" Type="http://schemas.openxmlformats.org/officeDocument/2006/relationships/tags" Target="../tags/tag76.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slideMaster" Target="../slideMasters/slideMaster2.xml"/><Relationship Id="rId5" Type="http://schemas.openxmlformats.org/officeDocument/2006/relationships/tags" Target="../tags/tag82.xml"/><Relationship Id="rId4" Type="http://schemas.openxmlformats.org/officeDocument/2006/relationships/tags" Target="../tags/tag8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Master" Target="../slideMasters/slideMaster2.xml"/><Relationship Id="rId5" Type="http://schemas.openxmlformats.org/officeDocument/2006/relationships/tags" Target="../tags/tag87.xml"/><Relationship Id="rId4" Type="http://schemas.openxmlformats.org/officeDocument/2006/relationships/tags" Target="../tags/tag8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slideMaster" Target="../slideMasters/slideMaster2.xml"/><Relationship Id="rId4" Type="http://schemas.openxmlformats.org/officeDocument/2006/relationships/tags" Target="../tags/tag10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slideMaster" Target="../slideMasters/slideMaster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slideMaster" Target="../slideMasters/slideMaster2.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Master" Target="../slideMasters/slideMaster2.xml"/><Relationship Id="rId5" Type="http://schemas.openxmlformats.org/officeDocument/2006/relationships/tags" Target="../tags/tag122.xml"/><Relationship Id="rId4" Type="http://schemas.openxmlformats.org/officeDocument/2006/relationships/tags" Target="../tags/tag12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slideMaster" Target="../slideMasters/slideMaster1.xml"/><Relationship Id="rId4" Type="http://schemas.openxmlformats.org/officeDocument/2006/relationships/tags" Target="../tags/tag3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6"/>
          <p:cNvSpPr>
            <a:spLocks noGrp="1"/>
          </p:cNvSpPr>
          <p:nvPr>
            <p:ph type="dt" sz="half" idx="10"/>
          </p:nvPr>
        </p:nvSpPr>
        <p:spPr/>
        <p:txBody>
          <a:bodyPr/>
          <a:lstStyle/>
          <a:p>
            <a:fld id="{C65AA5E3-3C97-4B99-9788-5FA1357C0271}" type="datetime1">
              <a:rPr lang="en-US" smtClean="0"/>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DC1E2DF-1635-4EB7-B05B-9761AC2D9042}" type="slidenum">
              <a:rPr lang="en-US" smtClean="0"/>
              <a:t>‹#›</a:t>
            </a:fld>
            <a:endParaRPr lang="en-US" dirty="0"/>
          </a:p>
        </p:txBody>
      </p:sp>
    </p:spTree>
    <p:extLst>
      <p:ext uri="{BB962C8B-B14F-4D97-AF65-F5344CB8AC3E}">
        <p14:creationId xmlns:p14="http://schemas.microsoft.com/office/powerpoint/2010/main" val="104657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87CE69EF-6D8F-4B78-A271-43CFEFA9C8E2}" type="datetime1">
              <a:rPr lang="en-US" smtClean="0"/>
              <a:t>4/6/2023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218236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C680A744-86E0-4C90-AABB-D0856B23196A}" type="datetime1">
              <a:rPr lang="en-US" smtClean="0"/>
              <a:t>4/6/2023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53715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p>
            <a:fld id="{6C924A00-AAD0-4A4F-8238-9DF28CE28DD0}" type="datetime1">
              <a:rPr lang="en-US" smtClean="0"/>
              <a:t>4/6/2023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25644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4"/>
          <p:cNvSpPr>
            <a:spLocks noGrp="1" noChangeArrowheads="1"/>
          </p:cNvSpPr>
          <p:nvPr>
            <p:ph type="dt" sz="half" idx="10"/>
          </p:nvPr>
        </p:nvSpPr>
        <p:spPr>
          <a:ln/>
        </p:spPr>
        <p:txBody>
          <a:bodyPr/>
          <a:lstStyle>
            <a:lvl1pPr>
              <a:defRPr/>
            </a:lvl1pPr>
          </a:lstStyle>
          <a:p>
            <a:pPr>
              <a:defRPr/>
            </a:pPr>
            <a:fld id="{E237D6BA-BFE7-4158-8762-FD4188B2B312}" type="datetime1">
              <a:rPr lang="en-US" smtClean="0"/>
              <a:t>4/6/2023</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9AD5B71E-FB01-F541-8DE0-7E75CAB5AD6F}" type="slidenum">
              <a:rPr lang="en-GB"/>
              <a:pPr/>
              <a:t>‹#›</a:t>
            </a:fld>
            <a:endParaRPr lang="en-GB"/>
          </a:p>
        </p:txBody>
      </p:sp>
    </p:spTree>
    <p:extLst>
      <p:ext uri="{BB962C8B-B14F-4D97-AF65-F5344CB8AC3E}">
        <p14:creationId xmlns:p14="http://schemas.microsoft.com/office/powerpoint/2010/main" val="172735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lvl1pPr>
              <a:defRPr b="0" i="0">
                <a:solidFill>
                  <a:schemeClr val="tx2"/>
                </a:solidFill>
                <a:latin typeface="+mj-lt"/>
                <a:cs typeface="Calibri"/>
              </a:defRPr>
            </a:lvl1pPr>
          </a:lstStyle>
          <a:p>
            <a:r>
              <a:rPr lang="en-US" dirty="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custDataLst>
              <p:tags r:id="rId3"/>
            </p:custDataLst>
          </p:nvPr>
        </p:nvSpPr>
        <p:spPr/>
        <p:txBody>
          <a:bodyPr/>
          <a:lstStyle/>
          <a:p>
            <a:fld id="{2B8F4456-AA0C-594F-A429-1B0C721E192E}" type="datetime1">
              <a:rPr lang="en-US" smtClean="0"/>
              <a:t>4/6/2023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240271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p>
            <a:fld id="{65CC9181-00C9-FD49-BFA5-40772B9BAC1B}" type="datetime1">
              <a:rPr lang="en-US" smtClean="0"/>
              <a:t>4/6/2023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96817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1" i="0" cap="none">
                <a:latin typeface="+mj-lt"/>
                <a:cs typeface="Calibri"/>
              </a:defRPr>
            </a:lvl1pPr>
          </a:lstStyle>
          <a:p>
            <a:r>
              <a:rPr lang="en-US" dirty="0"/>
              <a:t>Section Header</a:t>
            </a:r>
          </a:p>
        </p:txBody>
      </p:sp>
      <p:sp>
        <p:nvSpPr>
          <p:cNvPr id="3" name="Text Placeholder 2"/>
          <p:cNvSpPr>
            <a:spLocks noGrp="1"/>
          </p:cNvSpPr>
          <p:nvPr>
            <p:ph type="body" idx="1"/>
            <p:custDataLst>
              <p:tags r:id="rId2"/>
            </p:custDataLst>
          </p:nvPr>
        </p:nvSpPr>
        <p:spPr>
          <a:xfrm>
            <a:off x="47413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custDataLst>
              <p:tags r:id="rId3"/>
            </p:custDataLst>
          </p:nvPr>
        </p:nvSpPr>
        <p:spPr/>
        <p:txBody>
          <a:bodyPr/>
          <a:lstStyle/>
          <a:p>
            <a:fld id="{ADEA62A5-2646-A44C-B0C5-8CDF638B5EA8}" type="datetime1">
              <a:rPr lang="en-US" smtClean="0"/>
              <a:t>4/6/2023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2256781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a:t>Section Header 2</a:t>
            </a:r>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custDataLst>
              <p:tags r:id="rId3"/>
            </p:custDataLst>
          </p:nvPr>
        </p:nvSpPr>
        <p:spPr/>
        <p:txBody>
          <a:bodyPr/>
          <a:lstStyle/>
          <a:p>
            <a:fld id="{28673BDC-8D51-A54B-8718-BE704D7C52AA}" type="datetime1">
              <a:rPr lang="en-US" smtClean="0"/>
              <a:t>4/6/2023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731162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Content Placeholder 2"/>
          <p:cNvSpPr>
            <a:spLocks noGrp="1"/>
          </p:cNvSpPr>
          <p:nvPr>
            <p:ph sz="half" idx="1"/>
            <p:custDataLst>
              <p:tags r:id="rId2"/>
            </p:custDataLst>
          </p:nvPr>
        </p:nvSpPr>
        <p:spPr>
          <a:xfrm>
            <a:off x="457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648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EB7E47D4-E8AF-664C-B786-69950A8A72D0}" type="datetime1">
              <a:rPr lang="en-US" smtClean="0"/>
              <a:t>4/6/2023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275287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a:t>Click to edit Master title style</a:t>
            </a:r>
          </a:p>
        </p:txBody>
      </p:sp>
      <p:sp>
        <p:nvSpPr>
          <p:cNvPr id="3" name="Text Placeholder 2"/>
          <p:cNvSpPr>
            <a:spLocks noGrp="1"/>
          </p:cNvSpPr>
          <p:nvPr>
            <p:ph type="body" idx="1"/>
            <p:custDataLst>
              <p:tags r:id="rId2"/>
            </p:custDataLst>
          </p:nvPr>
        </p:nvSpPr>
        <p:spPr>
          <a:xfrm>
            <a:off x="457200" y="1535113"/>
            <a:ext cx="4040188"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custDataLst>
              <p:tags r:id="rId6"/>
            </p:custDataLst>
          </p:nvPr>
        </p:nvSpPr>
        <p:spPr/>
        <p:txBody>
          <a:bodyPr/>
          <a:lstStyle/>
          <a:p>
            <a:fld id="{AD597736-55F3-334F-B7D2-9553D27A17AF}" type="datetime1">
              <a:rPr lang="en-US" smtClean="0"/>
              <a:t>4/6/2023</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552814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lvl1pPr marL="292100" indent="-29210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p>
            <a:fld id="{4E2DD7A6-E8A5-4F31-AD2C-61DE00E22258}" type="datetime1">
              <a:rPr lang="en-US" smtClean="0"/>
              <a:t>4/6/2023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A887439D-C917-4EDB-AE93-DD258BDEFED5}" type="slidenum">
              <a:rPr lang="en-US" smtClean="0"/>
              <a:t>‹#›</a:t>
            </a:fld>
            <a:endParaRPr lang="en-US" dirty="0"/>
          </a:p>
        </p:txBody>
      </p:sp>
    </p:spTree>
    <p:extLst>
      <p:ext uri="{BB962C8B-B14F-4D97-AF65-F5344CB8AC3E}">
        <p14:creationId xmlns:p14="http://schemas.microsoft.com/office/powerpoint/2010/main" val="1389415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Date Placeholder 2"/>
          <p:cNvSpPr>
            <a:spLocks noGrp="1"/>
          </p:cNvSpPr>
          <p:nvPr>
            <p:ph type="dt" sz="half" idx="10"/>
            <p:custDataLst>
              <p:tags r:id="rId2"/>
            </p:custDataLst>
          </p:nvPr>
        </p:nvSpPr>
        <p:spPr/>
        <p:txBody>
          <a:bodyPr/>
          <a:lstStyle/>
          <a:p>
            <a:fld id="{6972E36D-7928-BE49-88FE-A2EC8AB80DCD}" type="datetime1">
              <a:rPr lang="en-US" smtClean="0"/>
              <a:t>4/6/2023</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86374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BE044A3F-5DAE-404E-8FC0-2778F3DBD1BA}" type="datetime1">
              <a:rPr lang="en-US" smtClean="0"/>
              <a:t>4/6/2023</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2194808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a:t>Click to edit Master title style</a:t>
            </a:r>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custDataLst>
              <p:tags r:id="rId4"/>
            </p:custDataLst>
          </p:nvPr>
        </p:nvSpPr>
        <p:spPr/>
        <p:txBody>
          <a:bodyPr/>
          <a:lstStyle/>
          <a:p>
            <a:fld id="{EBBEDD43-4F04-904F-9026-01EF20801BCA}" type="datetime1">
              <a:rPr lang="en-US" smtClean="0"/>
              <a:t>4/6/2023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2151443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19D4873D-B183-6F4D-9656-C3AAF27FF0BE}" type="datetime1">
              <a:rPr lang="en-US" smtClean="0"/>
              <a:t>4/6/2023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9582812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1A9226F5-2A93-0B4B-86FE-506669B6C17F}" type="datetime1">
              <a:rPr lang="en-US" smtClean="0"/>
              <a:t>4/6/2023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2333247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p>
            <a:fld id="{13DE9846-279D-6142-AB82-952D162106A5}" type="datetime1">
              <a:rPr lang="en-US" smtClean="0"/>
              <a:t>4/6/2023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440951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Rectangle 4"/>
          <p:cNvSpPr>
            <a:spLocks noGrp="1" noChangeArrowheads="1"/>
          </p:cNvSpPr>
          <p:nvPr>
            <p:ph type="dt" sz="half" idx="10"/>
          </p:nvPr>
        </p:nvSpPr>
        <p:spPr>
          <a:ln/>
        </p:spPr>
        <p:txBody>
          <a:bodyPr/>
          <a:lstStyle>
            <a:lvl1pPr>
              <a:defRPr/>
            </a:lvl1pPr>
          </a:lstStyle>
          <a:p>
            <a:pPr>
              <a:defRPr/>
            </a:pPr>
            <a:fld id="{716ED1A3-29E5-6E41-91F3-AF001B5D064C}" type="datetime1">
              <a:rPr lang="en-US" smtClean="0"/>
              <a:t>4/6/2023</a:t>
            </a:fld>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9AD5B71E-FB01-F541-8DE0-7E75CAB5AD6F}" type="slidenum">
              <a:rPr lang="en-GB"/>
              <a:pPr/>
              <a:t>‹#›</a:t>
            </a:fld>
            <a:endParaRPr lang="en-GB"/>
          </a:p>
        </p:txBody>
      </p:sp>
    </p:spTree>
    <p:extLst>
      <p:ext uri="{BB962C8B-B14F-4D97-AF65-F5344CB8AC3E}">
        <p14:creationId xmlns:p14="http://schemas.microsoft.com/office/powerpoint/2010/main" val="1601277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793038" cy="1143000"/>
          </a:xfrm>
        </p:spPr>
        <p:txBody>
          <a:bodyPr/>
          <a:lstStyle/>
          <a:p>
            <a:r>
              <a:rPr lang="en-US"/>
              <a:t>Click to edit Master title style</a:t>
            </a:r>
          </a:p>
        </p:txBody>
      </p:sp>
      <p:sp>
        <p:nvSpPr>
          <p:cNvPr id="3" name="Text Placeholder 2"/>
          <p:cNvSpPr>
            <a:spLocks noGrp="1"/>
          </p:cNvSpPr>
          <p:nvPr>
            <p:ph type="body" sz="half" idx="1"/>
          </p:nvPr>
        </p:nvSpPr>
        <p:spPr>
          <a:xfrm>
            <a:off x="1143000" y="1600200"/>
            <a:ext cx="3810000" cy="4684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105400" y="1600200"/>
            <a:ext cx="3810000" cy="2265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105400" y="4017963"/>
            <a:ext cx="3810000" cy="2266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6781800" y="6400800"/>
            <a:ext cx="1905000" cy="457200"/>
          </a:xfrm>
        </p:spPr>
        <p:txBody>
          <a:bodyPr/>
          <a:lstStyle>
            <a:lvl1pPr>
              <a:defRPr/>
            </a:lvl1pPr>
          </a:lstStyle>
          <a:p>
            <a:fld id="{6C367F91-D38A-4379-B79F-11997FA6D417}" type="slidenum">
              <a:rPr lang="en-US" altLang="en-US"/>
              <a:pPr/>
              <a:t>‹#›</a:t>
            </a:fld>
            <a:endParaRPr lang="en-US" altLang="en-US"/>
          </a:p>
        </p:txBody>
      </p:sp>
    </p:spTree>
    <p:extLst>
      <p:ext uri="{BB962C8B-B14F-4D97-AF65-F5344CB8AC3E}">
        <p14:creationId xmlns:p14="http://schemas.microsoft.com/office/powerpoint/2010/main" val="6520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457200" y="3034508"/>
            <a:ext cx="6951274" cy="1308892"/>
          </a:xfrm>
        </p:spPr>
        <p:txBody>
          <a:bodyPr anchor="t"/>
          <a:lstStyle>
            <a:lvl1pPr algn="l">
              <a:defRPr sz="4000" b="1" i="0" cap="none">
                <a:latin typeface="+mj-lt"/>
                <a:cs typeface="Calibri"/>
              </a:defRPr>
            </a:lvl1pPr>
          </a:lstStyle>
          <a:p>
            <a:r>
              <a:rPr lang="en-US" dirty="0"/>
              <a:t>Section Header</a:t>
            </a:r>
          </a:p>
        </p:txBody>
      </p:sp>
      <p:sp>
        <p:nvSpPr>
          <p:cNvPr id="3" name="Text Placeholder 2"/>
          <p:cNvSpPr>
            <a:spLocks noGrp="1"/>
          </p:cNvSpPr>
          <p:nvPr>
            <p:ph type="body" idx="1"/>
            <p:custDataLst>
              <p:tags r:id="rId2"/>
            </p:custDataLst>
          </p:nvPr>
        </p:nvSpPr>
        <p:spPr>
          <a:xfrm>
            <a:off x="474134" y="1524000"/>
            <a:ext cx="6951274" cy="1500187"/>
          </a:xfrm>
        </p:spPr>
        <p:txBody>
          <a:bodyPr lIns="0" rIns="0" anchor="b"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custDataLst>
              <p:tags r:id="rId3"/>
            </p:custDataLst>
          </p:nvPr>
        </p:nvSpPr>
        <p:spPr/>
        <p:txBody>
          <a:bodyPr/>
          <a:lstStyle/>
          <a:p>
            <a:fld id="{B1280213-CFD4-4F39-88E7-070D55001F96}" type="datetime1">
              <a:rPr lang="en-US" smtClean="0"/>
              <a:t>4/6/2023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0451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1264380" y="2013343"/>
            <a:ext cx="6951274" cy="753670"/>
          </a:xfrm>
        </p:spPr>
        <p:txBody>
          <a:bodyPr anchor="t"/>
          <a:lstStyle>
            <a:lvl1pPr algn="l">
              <a:defRPr sz="4000" b="0" i="0" cap="none">
                <a:latin typeface="+mj-lt"/>
                <a:cs typeface="Calibri"/>
              </a:defRPr>
            </a:lvl1pPr>
          </a:lstStyle>
          <a:p>
            <a:r>
              <a:rPr lang="en-US" dirty="0"/>
              <a:t>Section Header 2</a:t>
            </a:r>
          </a:p>
        </p:txBody>
      </p:sp>
      <p:sp>
        <p:nvSpPr>
          <p:cNvPr id="3" name="Text Placeholder 2"/>
          <p:cNvSpPr>
            <a:spLocks noGrp="1"/>
          </p:cNvSpPr>
          <p:nvPr>
            <p:ph type="body" idx="1"/>
            <p:custDataLst>
              <p:tags r:id="rId2"/>
            </p:custDataLst>
          </p:nvPr>
        </p:nvSpPr>
        <p:spPr>
          <a:xfrm>
            <a:off x="1264380" y="2919413"/>
            <a:ext cx="6951274" cy="1500187"/>
          </a:xfrm>
        </p:spPr>
        <p:txBody>
          <a:bodyPr anchor="t"/>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custDataLst>
              <p:tags r:id="rId3"/>
            </p:custDataLst>
          </p:nvPr>
        </p:nvSpPr>
        <p:spPr/>
        <p:txBody>
          <a:bodyPr/>
          <a:lstStyle/>
          <a:p>
            <a:fld id="{CD902A02-E163-45EE-8D61-3B0ADE556485}" type="datetime1">
              <a:rPr lang="en-US" smtClean="0"/>
              <a:t>4/6/2023</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62649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Content Placeholder 2"/>
          <p:cNvSpPr>
            <a:spLocks noGrp="1"/>
          </p:cNvSpPr>
          <p:nvPr>
            <p:ph sz="half" idx="1"/>
            <p:custDataLst>
              <p:tags r:id="rId2"/>
            </p:custDataLst>
          </p:nvPr>
        </p:nvSpPr>
        <p:spPr>
          <a:xfrm>
            <a:off x="457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648200" y="1447800"/>
            <a:ext cx="4038600" cy="4678363"/>
          </a:xfrm>
        </p:spPr>
        <p:txBody>
          <a:bodyPr anchor="t" anchorCtr="0">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087909DF-D460-48A3-A925-92F6F017B56F}" type="datetime1">
              <a:rPr lang="en-US" smtClean="0"/>
              <a:t>4/6/2023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831320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dirty="0"/>
              <a:t>Click to edit Master title style</a:t>
            </a:r>
          </a:p>
        </p:txBody>
      </p:sp>
      <p:sp>
        <p:nvSpPr>
          <p:cNvPr id="3" name="Text Placeholder 2"/>
          <p:cNvSpPr>
            <a:spLocks noGrp="1"/>
          </p:cNvSpPr>
          <p:nvPr>
            <p:ph type="body" idx="1"/>
            <p:custDataLst>
              <p:tags r:id="rId2"/>
            </p:custDataLst>
          </p:nvPr>
        </p:nvSpPr>
        <p:spPr>
          <a:xfrm>
            <a:off x="457200" y="1535113"/>
            <a:ext cx="4040188"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custDataLst>
              <p:tags r:id="rId3"/>
            </p:custDataLst>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custDataLst>
              <p:tags r:id="rId4"/>
            </p:custDataLst>
          </p:nvPr>
        </p:nvSpPr>
        <p:spPr>
          <a:xfrm>
            <a:off x="4645025" y="1535113"/>
            <a:ext cx="4041775"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custDataLst>
              <p:tags r:id="rId5"/>
            </p:custDataLst>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custDataLst>
              <p:tags r:id="rId6"/>
            </p:custDataLst>
          </p:nvPr>
        </p:nvSpPr>
        <p:spPr/>
        <p:txBody>
          <a:bodyPr/>
          <a:lstStyle/>
          <a:p>
            <a:fld id="{6791D6AC-4B4E-4291-9C45-2CA51E087DD2}" type="datetime1">
              <a:rPr lang="en-US" smtClean="0"/>
              <a:t>4/6/2023</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419685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a:t>Click to edit Master title style</a:t>
            </a:r>
          </a:p>
        </p:txBody>
      </p:sp>
      <p:sp>
        <p:nvSpPr>
          <p:cNvPr id="3" name="Date Placeholder 2"/>
          <p:cNvSpPr>
            <a:spLocks noGrp="1"/>
          </p:cNvSpPr>
          <p:nvPr>
            <p:ph type="dt" sz="half" idx="10"/>
            <p:custDataLst>
              <p:tags r:id="rId2"/>
            </p:custDataLst>
          </p:nvPr>
        </p:nvSpPr>
        <p:spPr/>
        <p:txBody>
          <a:bodyPr/>
          <a:lstStyle/>
          <a:p>
            <a:fld id="{869CBD9B-6D05-47CF-A73B-E0FB8F2F13B9}" type="datetime1">
              <a:rPr lang="en-US" smtClean="0"/>
              <a:t>4/6/2023</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302077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A0055440-840A-4E79-973C-388A2E142E7D}" type="datetime1">
              <a:rPr lang="en-US" smtClean="0"/>
              <a:t>4/6/2023</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394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noAutofit/>
          </a:bodyPr>
          <a:lstStyle>
            <a:lvl1pPr algn="l">
              <a:defRPr sz="4800" b="1"/>
            </a:lvl1pPr>
          </a:lstStyle>
          <a:p>
            <a:r>
              <a:rPr lang="en-US" dirty="0"/>
              <a:t>Click to edit Master title style</a:t>
            </a:r>
          </a:p>
        </p:txBody>
      </p:sp>
      <p:sp>
        <p:nvSpPr>
          <p:cNvPr id="3" name="Content Placeholder 2"/>
          <p:cNvSpPr>
            <a:spLocks noGrp="1"/>
          </p:cNvSpPr>
          <p:nvPr>
            <p:ph idx="1"/>
            <p:custDataLst>
              <p:tags r:id="rId2"/>
            </p:custDataLst>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custDataLst>
              <p:tags r:id="rId4"/>
            </p:custDataLst>
          </p:nvPr>
        </p:nvSpPr>
        <p:spPr/>
        <p:txBody>
          <a:bodyPr/>
          <a:lstStyle/>
          <a:p>
            <a:fld id="{7DCEB072-629C-4BB1-9C96-FAA95CD93E31}" type="datetime1">
              <a:rPr lang="en-US" smtClean="0"/>
              <a:t>4/6/2023</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B747839D-A323-47F3-909F-548499399628}" type="slidenum">
              <a:rPr lang="en-US" smtClean="0"/>
              <a:t>‹#›</a:t>
            </a:fld>
            <a:endParaRPr lang="en-US"/>
          </a:p>
        </p:txBody>
      </p:sp>
    </p:spTree>
    <p:extLst>
      <p:ext uri="{BB962C8B-B14F-4D97-AF65-F5344CB8AC3E}">
        <p14:creationId xmlns:p14="http://schemas.microsoft.com/office/powerpoint/2010/main" val="105480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ags" Target="../tags/tag65.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ags" Target="../tags/tag64.xml"/><Relationship Id="rId2" Type="http://schemas.openxmlformats.org/officeDocument/2006/relationships/slideLayout" Target="../slideLayouts/slideLayout15.xml"/><Relationship Id="rId16" Type="http://schemas.openxmlformats.org/officeDocument/2006/relationships/tags" Target="../tags/tag63.xml"/><Relationship Id="rId20" Type="http://schemas.openxmlformats.org/officeDocument/2006/relationships/tags" Target="../tags/tag67.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tags" Target="../tags/tag6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5"/>
            </p:custDataLst>
          </p:nvPr>
        </p:nvSpPr>
        <p:spPr>
          <a:xfrm>
            <a:off x="457200" y="152400"/>
            <a:ext cx="8229600" cy="1143000"/>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custDataLst>
              <p:tags r:id="rId16"/>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custDataLst>
              <p:tags r:id="rId17"/>
            </p:custDataLst>
          </p:nvPr>
        </p:nvSpPr>
        <p:spPr>
          <a:xfrm>
            <a:off x="152400" y="6492875"/>
            <a:ext cx="2133600" cy="365125"/>
          </a:xfrm>
          <a:prstGeom prst="rect">
            <a:avLst/>
          </a:prstGeom>
        </p:spPr>
        <p:txBody>
          <a:bodyPr vert="horz" lIns="0" tIns="0" rIns="0" bIns="0" rtlCol="0" anchor="ctr"/>
          <a:lstStyle>
            <a:lvl1pPr algn="l">
              <a:defRPr sz="1200">
                <a:solidFill>
                  <a:schemeClr val="tx1"/>
                </a:solidFill>
                <a:latin typeface="+mj-lt"/>
                <a:cs typeface="Calibri"/>
              </a:defRPr>
            </a:lvl1pPr>
          </a:lstStyle>
          <a:p>
            <a:fld id="{668A971F-2510-4CCD-A77D-C452792C1D9C}" type="datetime1">
              <a:rPr lang="en-US" smtClean="0"/>
              <a:t>4/6/2023</a:t>
            </a:fld>
            <a:endParaRPr lang="en-US" dirty="0"/>
          </a:p>
        </p:txBody>
      </p:sp>
      <p:sp>
        <p:nvSpPr>
          <p:cNvPr id="5" name="Footer Placeholder 4"/>
          <p:cNvSpPr>
            <a:spLocks noGrp="1"/>
          </p:cNvSpPr>
          <p:nvPr>
            <p:ph type="ftr" sz="quarter" idx="3"/>
            <p:custDataLst>
              <p:tags r:id="rId18"/>
            </p:custDataLst>
          </p:nvPr>
        </p:nvSpPr>
        <p:spPr>
          <a:xfrm>
            <a:off x="3124200" y="6492875"/>
            <a:ext cx="2895600" cy="365125"/>
          </a:xfrm>
          <a:prstGeom prst="rect">
            <a:avLst/>
          </a:prstGeom>
        </p:spPr>
        <p:txBody>
          <a:bodyPr vert="horz" lIns="0" tIns="0" rIns="0" bIns="0" rtlCol="0" anchor="ctr"/>
          <a:lstStyle>
            <a:lvl1pPr algn="ctr">
              <a:defRPr sz="1200">
                <a:solidFill>
                  <a:schemeClr val="tx1"/>
                </a:solidFill>
                <a:latin typeface="+mj-lt"/>
                <a:cs typeface="Calibri"/>
              </a:defRPr>
            </a:lvl1pPr>
          </a:lstStyle>
          <a:p>
            <a:endParaRPr lang="en-US" dirty="0"/>
          </a:p>
        </p:txBody>
      </p:sp>
      <p:sp>
        <p:nvSpPr>
          <p:cNvPr id="6" name="Slide Number Placeholder 5"/>
          <p:cNvSpPr>
            <a:spLocks noGrp="1"/>
          </p:cNvSpPr>
          <p:nvPr>
            <p:ph type="sldNum" sz="quarter" idx="4"/>
            <p:custDataLst>
              <p:tags r:id="rId19"/>
            </p:custDataLst>
          </p:nvPr>
        </p:nvSpPr>
        <p:spPr>
          <a:xfrm>
            <a:off x="6858000" y="6492875"/>
            <a:ext cx="2133600" cy="365125"/>
          </a:xfrm>
          <a:prstGeom prst="rect">
            <a:avLst/>
          </a:prstGeom>
        </p:spPr>
        <p:txBody>
          <a:bodyPr vert="horz" lIns="0" tIns="0" rIns="0" bIns="0" rtlCol="0" anchor="ctr"/>
          <a:lstStyle>
            <a:lvl1pPr algn="r">
              <a:defRPr sz="1200">
                <a:solidFill>
                  <a:schemeClr val="tx1"/>
                </a:solidFill>
                <a:latin typeface="+mj-lt"/>
                <a:cs typeface="Calibri"/>
              </a:defRPr>
            </a:lvl1p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3229604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6"/>
            </p:custDataLst>
          </p:nvPr>
        </p:nvSpPr>
        <p:spPr>
          <a:xfrm>
            <a:off x="457200" y="152400"/>
            <a:ext cx="8229600" cy="1143000"/>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custDataLst>
              <p:tags r:id="rId17"/>
            </p:custDataLst>
          </p:nvPr>
        </p:nvSpPr>
        <p:spPr>
          <a:xfrm>
            <a:off x="457200" y="1371600"/>
            <a:ext cx="8229600" cy="4754563"/>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custDataLst>
              <p:tags r:id="rId18"/>
            </p:custDataLst>
          </p:nvPr>
        </p:nvSpPr>
        <p:spPr>
          <a:xfrm>
            <a:off x="152400" y="6492875"/>
            <a:ext cx="2133600" cy="365125"/>
          </a:xfrm>
          <a:prstGeom prst="rect">
            <a:avLst/>
          </a:prstGeom>
        </p:spPr>
        <p:txBody>
          <a:bodyPr vert="horz" lIns="0" tIns="0" rIns="0" bIns="0" rtlCol="0" anchor="ctr"/>
          <a:lstStyle>
            <a:lvl1pPr algn="l">
              <a:defRPr sz="1200">
                <a:solidFill>
                  <a:schemeClr val="tx1"/>
                </a:solidFill>
                <a:latin typeface="+mj-lt"/>
                <a:cs typeface="Calibri"/>
              </a:defRPr>
            </a:lvl1pPr>
          </a:lstStyle>
          <a:p>
            <a:fld id="{C7DF54B7-0E47-7E4B-9C38-40E04D079C39}" type="datetime1">
              <a:rPr lang="en-US" smtClean="0"/>
              <a:t>4/6/2023</a:t>
            </a:fld>
            <a:endParaRPr lang="en-US" dirty="0"/>
          </a:p>
        </p:txBody>
      </p:sp>
      <p:sp>
        <p:nvSpPr>
          <p:cNvPr id="5" name="Footer Placeholder 4"/>
          <p:cNvSpPr>
            <a:spLocks noGrp="1"/>
          </p:cNvSpPr>
          <p:nvPr>
            <p:ph type="ftr" sz="quarter" idx="3"/>
            <p:custDataLst>
              <p:tags r:id="rId19"/>
            </p:custDataLst>
          </p:nvPr>
        </p:nvSpPr>
        <p:spPr>
          <a:xfrm>
            <a:off x="3124200" y="6492875"/>
            <a:ext cx="2895600" cy="365125"/>
          </a:xfrm>
          <a:prstGeom prst="rect">
            <a:avLst/>
          </a:prstGeom>
        </p:spPr>
        <p:txBody>
          <a:bodyPr vert="horz" lIns="0" tIns="0" rIns="0" bIns="0" rtlCol="0" anchor="ctr"/>
          <a:lstStyle>
            <a:lvl1pPr algn="ctr">
              <a:defRPr sz="1200">
                <a:solidFill>
                  <a:schemeClr val="tx1"/>
                </a:solidFill>
                <a:latin typeface="+mj-lt"/>
                <a:cs typeface="Calibri"/>
              </a:defRPr>
            </a:lvl1pPr>
          </a:lstStyle>
          <a:p>
            <a:endParaRPr lang="en-US" dirty="0"/>
          </a:p>
        </p:txBody>
      </p:sp>
      <p:sp>
        <p:nvSpPr>
          <p:cNvPr id="6" name="Slide Number Placeholder 5"/>
          <p:cNvSpPr>
            <a:spLocks noGrp="1"/>
          </p:cNvSpPr>
          <p:nvPr>
            <p:ph type="sldNum" sz="quarter" idx="4"/>
            <p:custDataLst>
              <p:tags r:id="rId20"/>
            </p:custDataLst>
          </p:nvPr>
        </p:nvSpPr>
        <p:spPr>
          <a:xfrm>
            <a:off x="6858000" y="6492875"/>
            <a:ext cx="2133600" cy="365125"/>
          </a:xfrm>
          <a:prstGeom prst="rect">
            <a:avLst/>
          </a:prstGeom>
        </p:spPr>
        <p:txBody>
          <a:bodyPr vert="horz" lIns="0" tIns="0" rIns="0" bIns="0" rtlCol="0" anchor="ctr"/>
          <a:lstStyle>
            <a:lvl1pPr algn="r">
              <a:defRPr sz="1200">
                <a:solidFill>
                  <a:schemeClr val="tx1"/>
                </a:solidFill>
                <a:latin typeface="+mj-lt"/>
                <a:cs typeface="Calibri"/>
              </a:defRPr>
            </a:lvl1pPr>
          </a:lstStyle>
          <a:p>
            <a:fld id="{B747839D-A323-47F3-909F-548499399628}" type="slidenum">
              <a:rPr lang="en-US" smtClean="0"/>
              <a:pPr/>
              <a:t>‹#›</a:t>
            </a:fld>
            <a:endParaRPr lang="en-US" dirty="0"/>
          </a:p>
        </p:txBody>
      </p:sp>
    </p:spTree>
    <p:extLst>
      <p:ext uri="{BB962C8B-B14F-4D97-AF65-F5344CB8AC3E}">
        <p14:creationId xmlns:p14="http://schemas.microsoft.com/office/powerpoint/2010/main" val="2674222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hf hdr="0" ftr="0" dt="0"/>
  <p:txStyles>
    <p:titleStyle>
      <a:lvl1pPr algn="ctr" defTabSz="457200" rtl="0" eaLnBrk="1" latinLnBrk="0" hangingPunct="1">
        <a:spcBef>
          <a:spcPct val="0"/>
        </a:spcBef>
        <a:buNone/>
        <a:defRPr sz="4400" b="0" i="0" kern="1200" spc="-50" normalizeH="0">
          <a:solidFill>
            <a:schemeClr val="tx2"/>
          </a:solidFill>
          <a:latin typeface="+mj-lt"/>
          <a:ea typeface="+mj-ea"/>
          <a:cs typeface="Cambria"/>
        </a:defRPr>
      </a:lvl1pPr>
    </p:titleStyle>
    <p:body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web.cs.ucdavis.edu/~rogaway/classes/227/spring05/book/main.pdf" TargetMode="External"/><Relationship Id="rId2" Type="http://schemas.openxmlformats.org/officeDocument/2006/relationships/notesSlide" Target="../notesSlides/notesSlide98.xml"/><Relationship Id="rId1" Type="http://schemas.openxmlformats.org/officeDocument/2006/relationships/slideLayout" Target="../slideLayouts/slideLayout2.xml"/><Relationship Id="rId5" Type="http://schemas.openxmlformats.org/officeDocument/2006/relationships/hyperlink" Target="https://www.youtube.com/watch?v=mlzxpkdXP58" TargetMode="External"/><Relationship Id="rId4" Type="http://schemas.openxmlformats.org/officeDocument/2006/relationships/hyperlink" Target="http://kathrynneugent.com/animation.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7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8.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79.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80.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1.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2.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5.xml"/><Relationship Id="rId1" Type="http://schemas.openxmlformats.org/officeDocument/2006/relationships/slideLayout" Target="../slideLayouts/slideLayout8.xml"/><Relationship Id="rId4" Type="http://schemas.openxmlformats.org/officeDocument/2006/relationships/image" Target="../media/image49.png"/></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6.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8.xml"/><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9.xml"/><Relationship Id="rId1" Type="http://schemas.openxmlformats.org/officeDocument/2006/relationships/slideLayout" Target="../slideLayouts/slideLayout15.xml"/><Relationship Id="rId5" Type="http://schemas.openxmlformats.org/officeDocument/2006/relationships/image" Target="../media/image54.png"/><Relationship Id="rId4" Type="http://schemas.openxmlformats.org/officeDocument/2006/relationships/image" Target="../media/image53.png"/></Relationships>
</file>

<file path=ppt/slides/_rels/slide9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0.xml"/><Relationship Id="rId1" Type="http://schemas.openxmlformats.org/officeDocument/2006/relationships/slideLayout" Target="../slideLayouts/slideLayout15.xml"/><Relationship Id="rId4" Type="http://schemas.openxmlformats.org/officeDocument/2006/relationships/image" Target="../media/image55.png"/></Relationships>
</file>

<file path=ppt/slides/_rels/slide9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1.xml"/><Relationship Id="rId1" Type="http://schemas.openxmlformats.org/officeDocument/2006/relationships/slideLayout" Target="../slideLayouts/slideLayout15.xml"/><Relationship Id="rId4" Type="http://schemas.openxmlformats.org/officeDocument/2006/relationships/image" Target="../media/image56.png"/></Relationships>
</file>

<file path=ppt/slides/_rels/slide9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2.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3.xml"/><Relationship Id="rId1" Type="http://schemas.openxmlformats.org/officeDocument/2006/relationships/slideLayout" Target="../slideLayouts/slideLayout15.xml"/><Relationship Id="rId4" Type="http://schemas.openxmlformats.org/officeDocument/2006/relationships/image" Target="../media/image59.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9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85800" y="1802348"/>
            <a:ext cx="7772400" cy="1702852"/>
          </a:xfrm>
        </p:spPr>
        <p:txBody>
          <a:bodyPr>
            <a:noAutofit/>
          </a:bodyPr>
          <a:lstStyle/>
          <a:p>
            <a:pPr algn="l">
              <a:spcBef>
                <a:spcPts val="0"/>
              </a:spcBef>
            </a:pPr>
            <a:r>
              <a:rPr lang="en-US" sz="3600" b="1" dirty="0"/>
              <a:t>Cryptography: Block Ciphers</a:t>
            </a:r>
            <a:endParaRPr lang="en-US" sz="3600" b="1" dirty="0">
              <a:solidFill>
                <a:schemeClr val="tx1">
                  <a:lumMod val="65000"/>
                  <a:lumOff val="35000"/>
                </a:schemeClr>
              </a:solidFill>
            </a:endParaRPr>
          </a:p>
        </p:txBody>
      </p:sp>
      <p:sp>
        <p:nvSpPr>
          <p:cNvPr id="5" name="TextBox 4"/>
          <p:cNvSpPr txBox="1"/>
          <p:nvPr/>
        </p:nvSpPr>
        <p:spPr>
          <a:xfrm>
            <a:off x="6273662" y="4572000"/>
            <a:ext cx="1510350" cy="461665"/>
          </a:xfrm>
          <a:prstGeom prst="rect">
            <a:avLst/>
          </a:prstGeom>
          <a:noFill/>
        </p:spPr>
        <p:txBody>
          <a:bodyPr wrap="none" rtlCol="0">
            <a:spAutoFit/>
          </a:bodyPr>
          <a:lstStyle/>
          <a:p>
            <a:pPr algn="ctr"/>
            <a:r>
              <a:rPr lang="en-US" sz="2400" b="1" dirty="0" err="1"/>
              <a:t>Zaobo</a:t>
            </a:r>
            <a:r>
              <a:rPr lang="en-US" sz="2400" b="1" dirty="0"/>
              <a:t> He</a:t>
            </a:r>
            <a:endParaRPr lang="en-US" sz="2400" dirty="0"/>
          </a:p>
        </p:txBody>
      </p:sp>
    </p:spTree>
    <p:custDataLst>
      <p:tags r:id="rId1"/>
    </p:custDataLst>
    <p:extLst>
      <p:ext uri="{BB962C8B-B14F-4D97-AF65-F5344CB8AC3E}">
        <p14:creationId xmlns:p14="http://schemas.microsoft.com/office/powerpoint/2010/main" val="294340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 – Overview</a:t>
            </a:r>
          </a:p>
        </p:txBody>
      </p:sp>
      <p:sp>
        <p:nvSpPr>
          <p:cNvPr id="4" name="Slide Number Placeholder 3"/>
          <p:cNvSpPr>
            <a:spLocks noGrp="1"/>
          </p:cNvSpPr>
          <p:nvPr>
            <p:ph type="sldNum" sz="quarter" idx="12"/>
          </p:nvPr>
        </p:nvSpPr>
        <p:spPr/>
        <p:txBody>
          <a:bodyPr/>
          <a:lstStyle/>
          <a:p>
            <a:fld id="{A887439D-C917-4EDB-AE93-DD258BDEFED5}" type="slidenum">
              <a:rPr lang="en-US" smtClean="0"/>
              <a:t>10</a:t>
            </a:fld>
            <a:endParaRPr lang="en-US" dirty="0"/>
          </a:p>
        </p:txBody>
      </p:sp>
      <p:pic>
        <p:nvPicPr>
          <p:cNvPr id="3" name="Picture 2">
            <a:extLst>
              <a:ext uri="{FF2B5EF4-FFF2-40B4-BE49-F238E27FC236}">
                <a16:creationId xmlns:a16="http://schemas.microsoft.com/office/drawing/2014/main" id="{929B4236-B379-4A39-9DC5-F090A12FC73A}"/>
              </a:ext>
            </a:extLst>
          </p:cNvPr>
          <p:cNvPicPr>
            <a:picLocks noChangeAspect="1"/>
          </p:cNvPicPr>
          <p:nvPr/>
        </p:nvPicPr>
        <p:blipFill>
          <a:blip r:embed="rId3"/>
          <a:stretch>
            <a:fillRect/>
          </a:stretch>
        </p:blipFill>
        <p:spPr>
          <a:xfrm>
            <a:off x="609600" y="1122709"/>
            <a:ext cx="6523809" cy="5542857"/>
          </a:xfrm>
          <a:prstGeom prst="rect">
            <a:avLst/>
          </a:prstGeom>
        </p:spPr>
      </p:pic>
      <p:sp>
        <p:nvSpPr>
          <p:cNvPr id="6" name="Rectangle 5">
            <a:extLst>
              <a:ext uri="{FF2B5EF4-FFF2-40B4-BE49-F238E27FC236}">
                <a16:creationId xmlns:a16="http://schemas.microsoft.com/office/drawing/2014/main" id="{F7B7CB3F-754A-4B90-A225-32637060E45E}"/>
              </a:ext>
            </a:extLst>
          </p:cNvPr>
          <p:cNvSpPr/>
          <p:nvPr/>
        </p:nvSpPr>
        <p:spPr>
          <a:xfrm>
            <a:off x="6248400" y="6006528"/>
            <a:ext cx="2605842" cy="369332"/>
          </a:xfrm>
          <a:prstGeom prst="rect">
            <a:avLst/>
          </a:prstGeom>
        </p:spPr>
        <p:txBody>
          <a:bodyPr wrap="none">
            <a:spAutoFit/>
          </a:bodyPr>
          <a:lstStyle/>
          <a:p>
            <a:r>
              <a:rPr lang="en-US" dirty="0"/>
              <a:t>General structure of DES</a:t>
            </a:r>
          </a:p>
        </p:txBody>
      </p:sp>
      <p:sp>
        <p:nvSpPr>
          <p:cNvPr id="7" name="文本框 6">
            <a:extLst>
              <a:ext uri="{FF2B5EF4-FFF2-40B4-BE49-F238E27FC236}">
                <a16:creationId xmlns:a16="http://schemas.microsoft.com/office/drawing/2014/main" id="{EB22721F-ABAD-412D-9174-D523E4EFD193}"/>
              </a:ext>
            </a:extLst>
          </p:cNvPr>
          <p:cNvSpPr txBox="1"/>
          <p:nvPr/>
        </p:nvSpPr>
        <p:spPr>
          <a:xfrm>
            <a:off x="5791547" y="1676400"/>
            <a:ext cx="3225981" cy="1631216"/>
          </a:xfrm>
          <a:prstGeom prst="rect">
            <a:avLst/>
          </a:prstGeom>
          <a:noFill/>
        </p:spPr>
        <p:txBody>
          <a:bodyPr wrap="square">
            <a:spAutoFit/>
          </a:bodyPr>
          <a:lstStyle/>
          <a:p>
            <a:r>
              <a:rPr lang="en-US" altLang="zh-CN" sz="2000" dirty="0">
                <a:solidFill>
                  <a:srgbClr val="FF0000"/>
                </a:solidFill>
              </a:rPr>
              <a:t>Each round uses a different 48-bit round key generated from the cipher key according to a predefined algorithm</a:t>
            </a:r>
            <a:endParaRPr lang="zh-CN" altLang="en-US" sz="2000" dirty="0">
              <a:solidFill>
                <a:srgbClr val="FF0000"/>
              </a:solidFill>
            </a:endParaRPr>
          </a:p>
        </p:txBody>
      </p:sp>
    </p:spTree>
    <p:extLst>
      <p:ext uri="{BB962C8B-B14F-4D97-AF65-F5344CB8AC3E}">
        <p14:creationId xmlns:p14="http://schemas.microsoft.com/office/powerpoint/2010/main" val="35590780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p:txBody>
          <a:bodyPr/>
          <a:lstStyle/>
          <a:p>
            <a:r>
              <a:rPr lang="en-US" dirty="0">
                <a:hlinkClick r:id="rId3"/>
              </a:rPr>
              <a:t>http://web.cs.ucdavis.edu/~rogaway/classes/227/spring05/book/main.pdf</a:t>
            </a:r>
            <a:r>
              <a:rPr lang="en-US" dirty="0"/>
              <a:t> (Chapter 3)</a:t>
            </a:r>
          </a:p>
          <a:p>
            <a:r>
              <a:rPr lang="en-US" dirty="0">
                <a:hlinkClick r:id="rId4"/>
              </a:rPr>
              <a:t>http://kathrynneugent.com/animation.html</a:t>
            </a:r>
            <a:endParaRPr lang="en-US" dirty="0"/>
          </a:p>
          <a:p>
            <a:r>
              <a:rPr lang="en-US" dirty="0">
                <a:hlinkClick r:id="rId5"/>
              </a:rPr>
              <a:t>https://www.youtube.com/watch?v=mlzxpkdXP58</a:t>
            </a:r>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Tree>
    <p:extLst>
      <p:ext uri="{BB962C8B-B14F-4D97-AF65-F5344CB8AC3E}">
        <p14:creationId xmlns:p14="http://schemas.microsoft.com/office/powerpoint/2010/main" val="405852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Many Questions You Want to Ask</a:t>
            </a:r>
          </a:p>
        </p:txBody>
      </p:sp>
      <p:sp>
        <p:nvSpPr>
          <p:cNvPr id="3" name="Content Placeholder 2"/>
          <p:cNvSpPr>
            <a:spLocks noGrp="1"/>
          </p:cNvSpPr>
          <p:nvPr>
            <p:ph idx="1"/>
          </p:nvPr>
        </p:nvSpPr>
        <p:spPr/>
        <p:txBody>
          <a:bodyPr>
            <a:normAutofit/>
          </a:bodyPr>
          <a:lstStyle/>
          <a:p>
            <a:r>
              <a:rPr lang="en-US" dirty="0"/>
              <a:t>How to perform Initial and Final Permutations?</a:t>
            </a:r>
          </a:p>
          <a:p>
            <a:endParaRPr lang="en-US" dirty="0"/>
          </a:p>
          <a:p>
            <a:r>
              <a:rPr lang="en-US" dirty="0"/>
              <a:t>How to perform each round?</a:t>
            </a:r>
          </a:p>
          <a:p>
            <a:endParaRPr lang="en-US" dirty="0"/>
          </a:p>
          <a:p>
            <a:r>
              <a:rPr lang="en-US" dirty="0"/>
              <a:t>How to generate </a:t>
            </a:r>
            <a:r>
              <a:rPr lang="en-US" b="1" dirty="0"/>
              <a:t>sixteen </a:t>
            </a:r>
            <a:r>
              <a:rPr lang="en-US" dirty="0"/>
              <a:t>48-bit keys out of a 56-bit cipher key?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322351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baseline="30000" dirty="0"/>
              <a:t>st</a:t>
            </a:r>
            <a:r>
              <a:rPr lang="en-US" dirty="0"/>
              <a:t>: Initial and Final Permutations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pic>
        <p:nvPicPr>
          <p:cNvPr id="5" name="Picture 4">
            <a:extLst>
              <a:ext uri="{FF2B5EF4-FFF2-40B4-BE49-F238E27FC236}">
                <a16:creationId xmlns:a16="http://schemas.microsoft.com/office/drawing/2014/main" id="{996098A5-CCCC-4E0E-8C95-8079A57DAE0D}"/>
              </a:ext>
            </a:extLst>
          </p:cNvPr>
          <p:cNvPicPr>
            <a:picLocks noChangeAspect="1"/>
          </p:cNvPicPr>
          <p:nvPr/>
        </p:nvPicPr>
        <p:blipFill>
          <a:blip r:embed="rId3"/>
          <a:stretch>
            <a:fillRect/>
          </a:stretch>
        </p:blipFill>
        <p:spPr>
          <a:xfrm>
            <a:off x="570169" y="1295400"/>
            <a:ext cx="7828571" cy="4866667"/>
          </a:xfrm>
          <a:prstGeom prst="rect">
            <a:avLst/>
          </a:prstGeom>
        </p:spPr>
      </p:pic>
      <p:sp>
        <p:nvSpPr>
          <p:cNvPr id="6" name="Rectangle 5">
            <a:extLst>
              <a:ext uri="{FF2B5EF4-FFF2-40B4-BE49-F238E27FC236}">
                <a16:creationId xmlns:a16="http://schemas.microsoft.com/office/drawing/2014/main" id="{9FE5B997-36F4-4760-9BA3-6D49E4C32414}"/>
              </a:ext>
            </a:extLst>
          </p:cNvPr>
          <p:cNvSpPr/>
          <p:nvPr/>
        </p:nvSpPr>
        <p:spPr>
          <a:xfrm>
            <a:off x="1981200" y="6336268"/>
            <a:ext cx="4396909" cy="369332"/>
          </a:xfrm>
          <a:prstGeom prst="rect">
            <a:avLst/>
          </a:prstGeom>
        </p:spPr>
        <p:txBody>
          <a:bodyPr wrap="none">
            <a:spAutoFit/>
          </a:bodyPr>
          <a:lstStyle/>
          <a:p>
            <a:r>
              <a:rPr lang="en-US" dirty="0"/>
              <a:t>Initial and final permutation steps in DES</a:t>
            </a:r>
          </a:p>
        </p:txBody>
      </p:sp>
      <p:sp>
        <p:nvSpPr>
          <p:cNvPr id="7" name="文本框 6">
            <a:extLst>
              <a:ext uri="{FF2B5EF4-FFF2-40B4-BE49-F238E27FC236}">
                <a16:creationId xmlns:a16="http://schemas.microsoft.com/office/drawing/2014/main" id="{2A540CB0-29AC-4DC1-B137-BC8CCFEC9A6C}"/>
              </a:ext>
            </a:extLst>
          </p:cNvPr>
          <p:cNvSpPr txBox="1"/>
          <p:nvPr/>
        </p:nvSpPr>
        <p:spPr>
          <a:xfrm>
            <a:off x="7467600" y="2955262"/>
            <a:ext cx="1676400" cy="1200329"/>
          </a:xfrm>
          <a:prstGeom prst="rect">
            <a:avLst/>
          </a:prstGeom>
          <a:noFill/>
        </p:spPr>
        <p:txBody>
          <a:bodyPr wrap="square">
            <a:spAutoFit/>
          </a:bodyPr>
          <a:lstStyle/>
          <a:p>
            <a:r>
              <a:rPr lang="en-US" altLang="zh-CN" dirty="0">
                <a:solidFill>
                  <a:srgbClr val="FF0000"/>
                </a:solidFill>
              </a:rPr>
              <a:t>permutes them according to a predefined rule</a:t>
            </a:r>
            <a:endParaRPr lang="zh-CN" altLang="en-US" dirty="0">
              <a:solidFill>
                <a:srgbClr val="FF0000"/>
              </a:solidFill>
            </a:endParaRPr>
          </a:p>
        </p:txBody>
      </p:sp>
    </p:spTree>
    <p:extLst>
      <p:ext uri="{BB962C8B-B14F-4D97-AF65-F5344CB8AC3E}">
        <p14:creationId xmlns:p14="http://schemas.microsoft.com/office/powerpoint/2010/main" val="58959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a:t>
            </a:r>
            <a:r>
              <a:rPr lang="en-US" baseline="30000" dirty="0"/>
              <a:t>st</a:t>
            </a:r>
            <a:r>
              <a:rPr lang="en-US" dirty="0"/>
              <a:t>: Initial and Final Permutations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5" name="Picture 4">
            <a:extLst>
              <a:ext uri="{FF2B5EF4-FFF2-40B4-BE49-F238E27FC236}">
                <a16:creationId xmlns:a16="http://schemas.microsoft.com/office/drawing/2014/main" id="{996098A5-CCCC-4E0E-8C95-8079A57DAE0D}"/>
              </a:ext>
            </a:extLst>
          </p:cNvPr>
          <p:cNvPicPr>
            <a:picLocks noChangeAspect="1"/>
          </p:cNvPicPr>
          <p:nvPr/>
        </p:nvPicPr>
        <p:blipFill>
          <a:blip r:embed="rId3"/>
          <a:stretch>
            <a:fillRect/>
          </a:stretch>
        </p:blipFill>
        <p:spPr>
          <a:xfrm>
            <a:off x="1305690" y="1143000"/>
            <a:ext cx="6619110" cy="4114800"/>
          </a:xfrm>
          <a:prstGeom prst="rect">
            <a:avLst/>
          </a:prstGeom>
        </p:spPr>
      </p:pic>
      <p:sp>
        <p:nvSpPr>
          <p:cNvPr id="8" name="文本框 7">
            <a:extLst>
              <a:ext uri="{FF2B5EF4-FFF2-40B4-BE49-F238E27FC236}">
                <a16:creationId xmlns:a16="http://schemas.microsoft.com/office/drawing/2014/main" id="{A2E70E8C-C098-4478-B716-BDE02CD68433}"/>
              </a:ext>
            </a:extLst>
          </p:cNvPr>
          <p:cNvSpPr txBox="1"/>
          <p:nvPr/>
        </p:nvSpPr>
        <p:spPr>
          <a:xfrm>
            <a:off x="609600" y="5477212"/>
            <a:ext cx="7772400" cy="1200329"/>
          </a:xfrm>
          <a:prstGeom prst="rect">
            <a:avLst/>
          </a:prstGeom>
          <a:noFill/>
        </p:spPr>
        <p:txBody>
          <a:bodyPr wrap="square">
            <a:spAutoFit/>
          </a:bodyPr>
          <a:lstStyle/>
          <a:p>
            <a:r>
              <a:rPr lang="en-US" altLang="zh-CN" b="1" dirty="0">
                <a:solidFill>
                  <a:srgbClr val="FF0000"/>
                </a:solidFill>
              </a:rPr>
              <a:t>keyless straight permutations that are the inverse of each other. </a:t>
            </a:r>
          </a:p>
          <a:p>
            <a:r>
              <a:rPr lang="en-US" altLang="zh-CN" dirty="0"/>
              <a:t>For example, in the initial permutation, the 58th bit in the input becomes the first bit in the output. Similarly, in the final permutation, the first bit in the input becomes the 58th bit in the output.</a:t>
            </a:r>
          </a:p>
        </p:txBody>
      </p:sp>
    </p:spTree>
    <p:extLst>
      <p:ext uri="{BB962C8B-B14F-4D97-AF65-F5344CB8AC3E}">
        <p14:creationId xmlns:p14="http://schemas.microsoft.com/office/powerpoint/2010/main" val="98678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Initial and final permutation tables</a:t>
            </a:r>
          </a:p>
        </p:txBody>
      </p:sp>
      <p:sp>
        <p:nvSpPr>
          <p:cNvPr id="4" name="Slide Number Placeholder 3"/>
          <p:cNvSpPr>
            <a:spLocks noGrp="1"/>
          </p:cNvSpPr>
          <p:nvPr>
            <p:ph type="sldNum" sz="quarter" idx="12"/>
          </p:nvPr>
        </p:nvSpPr>
        <p:spPr/>
        <p:txBody>
          <a:bodyPr/>
          <a:lstStyle/>
          <a:p>
            <a:fld id="{A887439D-C917-4EDB-AE93-DD258BDEFED5}" type="slidenum">
              <a:rPr lang="en-US" smtClean="0"/>
              <a:t>14</a:t>
            </a:fld>
            <a:endParaRPr lang="en-US" dirty="0"/>
          </a:p>
        </p:txBody>
      </p:sp>
      <p:pic>
        <p:nvPicPr>
          <p:cNvPr id="3" name="Picture 2">
            <a:extLst>
              <a:ext uri="{FF2B5EF4-FFF2-40B4-BE49-F238E27FC236}">
                <a16:creationId xmlns:a16="http://schemas.microsoft.com/office/drawing/2014/main" id="{41081B2F-ECF8-423F-8038-CDD79484E7A4}"/>
              </a:ext>
            </a:extLst>
          </p:cNvPr>
          <p:cNvPicPr>
            <a:picLocks noChangeAspect="1"/>
          </p:cNvPicPr>
          <p:nvPr/>
        </p:nvPicPr>
        <p:blipFill>
          <a:blip r:embed="rId3"/>
          <a:stretch>
            <a:fillRect/>
          </a:stretch>
        </p:blipFill>
        <p:spPr>
          <a:xfrm>
            <a:off x="1143000" y="1295400"/>
            <a:ext cx="6548754" cy="3810000"/>
          </a:xfrm>
          <a:prstGeom prst="rect">
            <a:avLst/>
          </a:prstGeom>
        </p:spPr>
      </p:pic>
      <p:sp>
        <p:nvSpPr>
          <p:cNvPr id="6" name="Rectangle 5">
            <a:extLst>
              <a:ext uri="{FF2B5EF4-FFF2-40B4-BE49-F238E27FC236}">
                <a16:creationId xmlns:a16="http://schemas.microsoft.com/office/drawing/2014/main" id="{41E37BA7-9E33-41A9-A718-AC557E2E459A}"/>
              </a:ext>
            </a:extLst>
          </p:cNvPr>
          <p:cNvSpPr/>
          <p:nvPr/>
        </p:nvSpPr>
        <p:spPr>
          <a:xfrm>
            <a:off x="2625281" y="5162490"/>
            <a:ext cx="3893438" cy="400110"/>
          </a:xfrm>
          <a:prstGeom prst="rect">
            <a:avLst/>
          </a:prstGeom>
        </p:spPr>
        <p:txBody>
          <a:bodyPr wrap="none">
            <a:spAutoFit/>
          </a:bodyPr>
          <a:lstStyle/>
          <a:p>
            <a:r>
              <a:rPr lang="en-US" sz="2000" dirty="0"/>
              <a:t>The predefined permutation rules</a:t>
            </a:r>
          </a:p>
        </p:txBody>
      </p:sp>
      <p:sp>
        <p:nvSpPr>
          <p:cNvPr id="7" name="文本框 6">
            <a:extLst>
              <a:ext uri="{FF2B5EF4-FFF2-40B4-BE49-F238E27FC236}">
                <a16:creationId xmlns:a16="http://schemas.microsoft.com/office/drawing/2014/main" id="{333A7F4E-0CDD-436D-8B1C-51CAA4835696}"/>
              </a:ext>
            </a:extLst>
          </p:cNvPr>
          <p:cNvSpPr txBox="1"/>
          <p:nvPr/>
        </p:nvSpPr>
        <p:spPr>
          <a:xfrm>
            <a:off x="1524000" y="5740568"/>
            <a:ext cx="7086600" cy="1015663"/>
          </a:xfrm>
          <a:prstGeom prst="rect">
            <a:avLst/>
          </a:prstGeom>
          <a:noFill/>
        </p:spPr>
        <p:txBody>
          <a:bodyPr wrap="square">
            <a:spAutoFit/>
          </a:bodyPr>
          <a:lstStyle/>
          <a:p>
            <a:r>
              <a:rPr lang="en-US" altLang="zh-CN" sz="2000" dirty="0">
                <a:solidFill>
                  <a:srgbClr val="FF0000"/>
                </a:solidFill>
              </a:rPr>
              <a:t>The value of each element defines the input port number, and the order (index) of the element defines the output port number.</a:t>
            </a:r>
          </a:p>
        </p:txBody>
      </p:sp>
    </p:spTree>
    <p:extLst>
      <p:ext uri="{BB962C8B-B14F-4D97-AF65-F5344CB8AC3E}">
        <p14:creationId xmlns:p14="http://schemas.microsoft.com/office/powerpoint/2010/main" val="1909326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9" name="Text Placeholder 5">
            <a:extLst>
              <a:ext uri="{FF2B5EF4-FFF2-40B4-BE49-F238E27FC236}">
                <a16:creationId xmlns:a16="http://schemas.microsoft.com/office/drawing/2014/main" id="{96BF1A62-D5D4-4B60-BA5A-E3FA8A753383}"/>
              </a:ext>
            </a:extLst>
          </p:cNvPr>
          <p:cNvSpPr txBox="1">
            <a:spLocks/>
          </p:cNvSpPr>
          <p:nvPr/>
        </p:nvSpPr>
        <p:spPr>
          <a:xfrm>
            <a:off x="1752600" y="4724400"/>
            <a:ext cx="6951274" cy="750093"/>
          </a:xfrm>
          <a:prstGeom prst="rect">
            <a:avLst/>
          </a:prstGeom>
        </p:spPr>
        <p:txBody>
          <a:bodyPr vert="horz" lIns="0" tIns="45720" rIns="91440" bIns="45720" rtlCol="0" anchor="t" anchorCtr="0">
            <a:normAutofit/>
          </a:bodyPr>
          <a:lst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solidFill>
                  <a:srgbClr val="FF0000"/>
                </a:solidFill>
              </a:rPr>
              <a:t>Why DES needs these two permutations?</a:t>
            </a:r>
          </a:p>
        </p:txBody>
      </p:sp>
      <p:sp>
        <p:nvSpPr>
          <p:cNvPr id="3" name="文本框 2">
            <a:extLst>
              <a:ext uri="{FF2B5EF4-FFF2-40B4-BE49-F238E27FC236}">
                <a16:creationId xmlns:a16="http://schemas.microsoft.com/office/drawing/2014/main" id="{5B771544-C84A-B06A-F83A-9128B4A86058}"/>
              </a:ext>
            </a:extLst>
          </p:cNvPr>
          <p:cNvSpPr txBox="1"/>
          <p:nvPr/>
        </p:nvSpPr>
        <p:spPr>
          <a:xfrm>
            <a:off x="609600" y="1219200"/>
            <a:ext cx="8229600" cy="2246769"/>
          </a:xfrm>
          <a:prstGeom prst="rect">
            <a:avLst/>
          </a:prstGeom>
          <a:noFill/>
        </p:spPr>
        <p:txBody>
          <a:bodyPr wrap="square">
            <a:spAutoFit/>
          </a:bodyPr>
          <a:lstStyle/>
          <a:p>
            <a:pPr marL="457200" indent="-457200">
              <a:buFont typeface="+mj-lt"/>
              <a:buAutoNum type="arabicPeriod"/>
            </a:pPr>
            <a:r>
              <a:rPr lang="en-US" altLang="zh-CN" sz="2800" dirty="0"/>
              <a:t>These two permutations have </a:t>
            </a:r>
            <a:r>
              <a:rPr lang="en-US" altLang="zh-CN" sz="2800" b="1" dirty="0">
                <a:solidFill>
                  <a:srgbClr val="FF0000"/>
                </a:solidFill>
              </a:rPr>
              <a:t>no</a:t>
            </a:r>
            <a:r>
              <a:rPr lang="en-US" altLang="zh-CN" sz="2800" dirty="0"/>
              <a:t> cryptography significance in DES. </a:t>
            </a:r>
          </a:p>
          <a:p>
            <a:pPr marL="457200" indent="-457200">
              <a:buFont typeface="+mj-lt"/>
              <a:buAutoNum type="arabicPeriod"/>
            </a:pPr>
            <a:endParaRPr lang="en-US" altLang="zh-CN" sz="2800" dirty="0"/>
          </a:p>
          <a:p>
            <a:pPr marL="457200" indent="-457200">
              <a:buFont typeface="+mj-lt"/>
              <a:buAutoNum type="arabicPeriod"/>
            </a:pPr>
            <a:r>
              <a:rPr lang="en-US" altLang="zh-CN" sz="2800" dirty="0"/>
              <a:t>Both permutations are </a:t>
            </a:r>
            <a:r>
              <a:rPr lang="en-US" altLang="zh-CN" sz="2800" b="1" dirty="0">
                <a:solidFill>
                  <a:srgbClr val="FF0000"/>
                </a:solidFill>
              </a:rPr>
              <a:t>keyless</a:t>
            </a:r>
            <a:r>
              <a:rPr lang="en-US" altLang="zh-CN" sz="2800" dirty="0"/>
              <a:t> and </a:t>
            </a:r>
            <a:r>
              <a:rPr lang="en-US" altLang="zh-CN" sz="2800" b="1" dirty="0">
                <a:solidFill>
                  <a:srgbClr val="FF0000"/>
                </a:solidFill>
              </a:rPr>
              <a:t>predetermined</a:t>
            </a:r>
            <a:r>
              <a:rPr lang="en-US" altLang="zh-CN" sz="2800" dirty="0"/>
              <a:t>. </a:t>
            </a:r>
          </a:p>
        </p:txBody>
      </p:sp>
    </p:spTree>
    <p:extLst>
      <p:ext uri="{BB962C8B-B14F-4D97-AF65-F5344CB8AC3E}">
        <p14:creationId xmlns:p14="http://schemas.microsoft.com/office/powerpoint/2010/main" val="308111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1 for Permutation</a:t>
            </a:r>
          </a:p>
        </p:txBody>
      </p:sp>
      <p:sp>
        <p:nvSpPr>
          <p:cNvPr id="3" name="Content Placeholder 2"/>
          <p:cNvSpPr>
            <a:spLocks noGrp="1"/>
          </p:cNvSpPr>
          <p:nvPr>
            <p:ph idx="1"/>
          </p:nvPr>
        </p:nvSpPr>
        <p:spPr>
          <a:xfrm>
            <a:off x="228600" y="1371601"/>
            <a:ext cx="8915400" cy="2925684"/>
          </a:xfrm>
        </p:spPr>
        <p:txBody>
          <a:bodyPr>
            <a:normAutofit fontScale="92500"/>
          </a:bodyPr>
          <a:lstStyle/>
          <a:p>
            <a:r>
              <a:rPr lang="en-US" sz="2800" dirty="0"/>
              <a:t>Find the output of the initial permutation when the input is given in hexadecimal as:</a:t>
            </a:r>
          </a:p>
          <a:p>
            <a:pPr marL="0" indent="0">
              <a:buNone/>
            </a:pPr>
            <a:r>
              <a:rPr lang="en-US" sz="2800" dirty="0"/>
              <a:t>                0x0002 0000 0000 0001</a:t>
            </a:r>
          </a:p>
          <a:p>
            <a:pPr marL="342900" lvl="1" indent="0">
              <a:buNone/>
            </a:pPr>
            <a:r>
              <a:rPr lang="en-US" sz="2400" dirty="0"/>
              <a:t>Write 0x0002 0000 0000 0001 in binary:</a:t>
            </a:r>
          </a:p>
          <a:p>
            <a:pPr marL="342900" lvl="1" indent="0">
              <a:buNone/>
            </a:pPr>
            <a:r>
              <a:rPr lang="en-US" sz="2400" dirty="0"/>
              <a:t>     </a:t>
            </a:r>
            <a:r>
              <a:rPr lang="en-US" sz="1900" dirty="0"/>
              <a:t>00000000000000</a:t>
            </a:r>
            <a:r>
              <a:rPr lang="en-US" sz="1900" b="1" dirty="0">
                <a:solidFill>
                  <a:srgbClr val="FF0000"/>
                </a:solidFill>
              </a:rPr>
              <a:t>1</a:t>
            </a:r>
            <a:r>
              <a:rPr lang="en-US" sz="1900" dirty="0"/>
              <a:t>000000000000000000000000000000000000000000000000</a:t>
            </a:r>
            <a:r>
              <a:rPr lang="en-US" sz="1900" b="1" dirty="0">
                <a:solidFill>
                  <a:srgbClr val="FF0000"/>
                </a:solidFill>
              </a:rPr>
              <a:t>1</a:t>
            </a:r>
          </a:p>
          <a:p>
            <a:pPr marL="0" indent="0">
              <a:buNone/>
            </a:pPr>
            <a:r>
              <a:rPr lang="en-US" sz="2400" dirty="0"/>
              <a:t>	   The input has only two 1s (bit </a:t>
            </a:r>
            <a:r>
              <a:rPr lang="en-US" sz="2400" b="1" dirty="0">
                <a:solidFill>
                  <a:srgbClr val="FF0000"/>
                </a:solidFill>
              </a:rPr>
              <a:t>15</a:t>
            </a:r>
            <a:r>
              <a:rPr lang="en-US" sz="2400" dirty="0"/>
              <a:t> and bit </a:t>
            </a:r>
            <a:r>
              <a:rPr lang="en-US" sz="2400" b="1" dirty="0">
                <a:solidFill>
                  <a:srgbClr val="FF0000"/>
                </a:solidFill>
              </a:rPr>
              <a:t>64</a:t>
            </a:r>
            <a:r>
              <a:rPr lang="en-US" sz="2400" dirty="0"/>
              <a:t>);</a:t>
            </a:r>
            <a:endParaRPr lang="en-US" sz="2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cxnSp>
        <p:nvCxnSpPr>
          <p:cNvPr id="6" name="Straight Arrow Connector 5">
            <a:extLst>
              <a:ext uri="{FF2B5EF4-FFF2-40B4-BE49-F238E27FC236}">
                <a16:creationId xmlns:a16="http://schemas.microsoft.com/office/drawing/2014/main" id="{EF31749A-E5AA-43EA-9301-79E08CE83A44}"/>
              </a:ext>
            </a:extLst>
          </p:cNvPr>
          <p:cNvCxnSpPr/>
          <p:nvPr/>
        </p:nvCxnSpPr>
        <p:spPr>
          <a:xfrm>
            <a:off x="4724400" y="4133216"/>
            <a:ext cx="0" cy="533400"/>
          </a:xfrm>
          <a:prstGeom prst="straightConnector1">
            <a:avLst/>
          </a:prstGeom>
          <a:ln w="28575" cap="rnd" cmpd="sng">
            <a:solidFill>
              <a:srgbClr val="FF0000"/>
            </a:solidFill>
            <a:miter lim="800000"/>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FAFF9C7-0638-40C0-B07E-F1E42811E1D0}"/>
              </a:ext>
            </a:extLst>
          </p:cNvPr>
          <p:cNvSpPr txBox="1"/>
          <p:nvPr/>
        </p:nvSpPr>
        <p:spPr>
          <a:xfrm>
            <a:off x="4528465" y="4648200"/>
            <a:ext cx="457192" cy="369332"/>
          </a:xfrm>
          <a:prstGeom prst="rect">
            <a:avLst/>
          </a:prstGeom>
          <a:noFill/>
        </p:spPr>
        <p:txBody>
          <a:bodyPr wrap="square" lIns="0" tIns="0" rIns="0" bIns="0" rtlCol="0" anchor="t" anchorCtr="0">
            <a:spAutoFit/>
          </a:bodyPr>
          <a:lstStyle/>
          <a:p>
            <a:r>
              <a:rPr lang="en-US" sz="2400" b="1" dirty="0">
                <a:solidFill>
                  <a:srgbClr val="FF0000"/>
                </a:solidFill>
              </a:rPr>
              <a:t>63</a:t>
            </a:r>
          </a:p>
        </p:txBody>
      </p:sp>
      <p:cxnSp>
        <p:nvCxnSpPr>
          <p:cNvPr id="9" name="Straight Arrow Connector 8">
            <a:extLst>
              <a:ext uri="{FF2B5EF4-FFF2-40B4-BE49-F238E27FC236}">
                <a16:creationId xmlns:a16="http://schemas.microsoft.com/office/drawing/2014/main" id="{23D7392D-E613-4548-BD4E-9A844C0CE96A}"/>
              </a:ext>
            </a:extLst>
          </p:cNvPr>
          <p:cNvCxnSpPr/>
          <p:nvPr/>
        </p:nvCxnSpPr>
        <p:spPr>
          <a:xfrm>
            <a:off x="6019800" y="4114800"/>
            <a:ext cx="0" cy="533400"/>
          </a:xfrm>
          <a:prstGeom prst="straightConnector1">
            <a:avLst/>
          </a:prstGeom>
          <a:ln w="28575" cap="rnd" cmpd="sng">
            <a:solidFill>
              <a:srgbClr val="FF0000"/>
            </a:solidFill>
            <a:miter lim="800000"/>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1F3B387D-74B0-4320-B56A-8FECF852EA79}"/>
              </a:ext>
            </a:extLst>
          </p:cNvPr>
          <p:cNvSpPr txBox="1"/>
          <p:nvPr/>
        </p:nvSpPr>
        <p:spPr>
          <a:xfrm>
            <a:off x="5867400" y="4659086"/>
            <a:ext cx="457192" cy="369332"/>
          </a:xfrm>
          <a:prstGeom prst="rect">
            <a:avLst/>
          </a:prstGeom>
          <a:noFill/>
        </p:spPr>
        <p:txBody>
          <a:bodyPr wrap="square" lIns="0" tIns="0" rIns="0" bIns="0" rtlCol="0" anchor="t" anchorCtr="0">
            <a:spAutoFit/>
          </a:bodyPr>
          <a:lstStyle/>
          <a:p>
            <a:r>
              <a:rPr lang="en-US" sz="2400" b="1" dirty="0">
                <a:solidFill>
                  <a:srgbClr val="FF0000"/>
                </a:solidFill>
              </a:rPr>
              <a:t>25</a:t>
            </a:r>
          </a:p>
        </p:txBody>
      </p:sp>
      <p:sp>
        <p:nvSpPr>
          <p:cNvPr id="11" name="Rectangle 10">
            <a:extLst>
              <a:ext uri="{FF2B5EF4-FFF2-40B4-BE49-F238E27FC236}">
                <a16:creationId xmlns:a16="http://schemas.microsoft.com/office/drawing/2014/main" id="{6D04DD72-3802-4BE6-93FA-1B46CFE3AB51}"/>
              </a:ext>
            </a:extLst>
          </p:cNvPr>
          <p:cNvSpPr/>
          <p:nvPr/>
        </p:nvSpPr>
        <p:spPr>
          <a:xfrm>
            <a:off x="261257" y="5355255"/>
            <a:ext cx="8305800" cy="646331"/>
          </a:xfrm>
          <a:prstGeom prst="rect">
            <a:avLst/>
          </a:prstGeom>
        </p:spPr>
        <p:txBody>
          <a:bodyPr wrap="square">
            <a:spAutoFit/>
          </a:bodyPr>
          <a:lstStyle/>
          <a:p>
            <a:pPr marL="342900" lvl="1" indent="0">
              <a:buNone/>
            </a:pPr>
            <a:r>
              <a:rPr lang="en-US" dirty="0"/>
              <a:t>0000000000 0000000000 0000</a:t>
            </a:r>
            <a:r>
              <a:rPr lang="en-US" b="1" dirty="0">
                <a:solidFill>
                  <a:srgbClr val="FF0000"/>
                </a:solidFill>
              </a:rPr>
              <a:t>1</a:t>
            </a:r>
            <a:r>
              <a:rPr lang="en-US" dirty="0"/>
              <a:t>00000 0000000000 0000000000 0000000000 00</a:t>
            </a:r>
            <a:r>
              <a:rPr lang="en-US" b="1" dirty="0">
                <a:solidFill>
                  <a:srgbClr val="FF0000"/>
                </a:solidFill>
              </a:rPr>
              <a:t>1</a:t>
            </a:r>
            <a:r>
              <a:rPr lang="en-US" dirty="0"/>
              <a:t>0</a:t>
            </a:r>
          </a:p>
        </p:txBody>
      </p:sp>
      <p:sp>
        <p:nvSpPr>
          <p:cNvPr id="12" name="Rectangle 11">
            <a:extLst>
              <a:ext uri="{FF2B5EF4-FFF2-40B4-BE49-F238E27FC236}">
                <a16:creationId xmlns:a16="http://schemas.microsoft.com/office/drawing/2014/main" id="{0313F3FD-92A1-4563-ACE6-0AB8B72F960A}"/>
              </a:ext>
            </a:extLst>
          </p:cNvPr>
          <p:cNvSpPr/>
          <p:nvPr/>
        </p:nvSpPr>
        <p:spPr>
          <a:xfrm>
            <a:off x="1219200" y="6117167"/>
            <a:ext cx="7467600" cy="461665"/>
          </a:xfrm>
          <a:prstGeom prst="rect">
            <a:avLst/>
          </a:prstGeom>
        </p:spPr>
        <p:txBody>
          <a:bodyPr wrap="square">
            <a:spAutoFit/>
          </a:bodyPr>
          <a:lstStyle/>
          <a:p>
            <a:r>
              <a:rPr lang="en-US" sz="2400" dirty="0"/>
              <a:t>The result in hexadecimal is: 0x0000 0080 0000 0002  </a:t>
            </a:r>
          </a:p>
        </p:txBody>
      </p:sp>
    </p:spTree>
    <p:extLst>
      <p:ext uri="{BB962C8B-B14F-4D97-AF65-F5344CB8AC3E}">
        <p14:creationId xmlns:p14="http://schemas.microsoft.com/office/powerpoint/2010/main" val="97434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ircle(in)">
                                      <p:cBhvr>
                                        <p:cTn id="32" dur="2000"/>
                                        <p:tgtEl>
                                          <p:spTgt spid="9"/>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ircle(in)">
                                      <p:cBhvr>
                                        <p:cTn id="35" dur="2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2 for Permutation</a:t>
            </a:r>
          </a:p>
        </p:txBody>
      </p:sp>
      <p:sp>
        <p:nvSpPr>
          <p:cNvPr id="3" name="Content Placeholder 2"/>
          <p:cNvSpPr>
            <a:spLocks noGrp="1"/>
          </p:cNvSpPr>
          <p:nvPr>
            <p:ph idx="1"/>
          </p:nvPr>
        </p:nvSpPr>
        <p:spPr>
          <a:xfrm>
            <a:off x="457200" y="1371601"/>
            <a:ext cx="8229600" cy="2925684"/>
          </a:xfrm>
        </p:spPr>
        <p:txBody>
          <a:bodyPr>
            <a:normAutofit fontScale="92500" lnSpcReduction="20000"/>
          </a:bodyPr>
          <a:lstStyle/>
          <a:p>
            <a:r>
              <a:rPr lang="en-US" sz="2800" dirty="0"/>
              <a:t>Prove that the initial and final permutations are the inverse of each other by finding the output of the final permutation if the input is:</a:t>
            </a:r>
          </a:p>
          <a:p>
            <a:pPr marL="0" indent="0">
              <a:buNone/>
            </a:pPr>
            <a:r>
              <a:rPr lang="en-US" sz="2800" dirty="0"/>
              <a:t>                0x0000 0080 0000 0002</a:t>
            </a:r>
          </a:p>
          <a:p>
            <a:pPr marL="342900" lvl="1" indent="0">
              <a:buNone/>
            </a:pPr>
            <a:endParaRPr lang="en-US" sz="2400" dirty="0"/>
          </a:p>
          <a:p>
            <a:pPr marL="342900" lvl="1" indent="0">
              <a:buNone/>
            </a:pPr>
            <a:endParaRPr lang="en-US" dirty="0"/>
          </a:p>
          <a:p>
            <a:pPr marL="0" indent="0">
              <a:buNone/>
            </a:pPr>
            <a:r>
              <a:rPr lang="en-US" sz="2400" dirty="0"/>
              <a:t>	   </a:t>
            </a:r>
          </a:p>
          <a:p>
            <a:pPr marL="0" indent="0">
              <a:buNone/>
            </a:pPr>
            <a:r>
              <a:rPr lang="en-US" sz="2400" dirty="0"/>
              <a:t>The input has only two 1s (bit </a:t>
            </a:r>
            <a:r>
              <a:rPr lang="en-US" sz="2400" b="1" dirty="0">
                <a:solidFill>
                  <a:srgbClr val="FF0000"/>
                </a:solidFill>
              </a:rPr>
              <a:t>25</a:t>
            </a:r>
            <a:r>
              <a:rPr lang="en-US" sz="2400" dirty="0"/>
              <a:t> and bit </a:t>
            </a:r>
            <a:r>
              <a:rPr lang="en-US" sz="2400" b="1" dirty="0">
                <a:solidFill>
                  <a:srgbClr val="FF0000"/>
                </a:solidFill>
              </a:rPr>
              <a:t>63</a:t>
            </a:r>
            <a:r>
              <a:rPr lang="en-US" sz="2400" dirty="0"/>
              <a:t>);</a:t>
            </a:r>
            <a:endParaRPr lang="en-US" sz="2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cxnSp>
        <p:nvCxnSpPr>
          <p:cNvPr id="6" name="Straight Arrow Connector 5">
            <a:extLst>
              <a:ext uri="{FF2B5EF4-FFF2-40B4-BE49-F238E27FC236}">
                <a16:creationId xmlns:a16="http://schemas.microsoft.com/office/drawing/2014/main" id="{EF31749A-E5AA-43EA-9301-79E08CE83A44}"/>
              </a:ext>
            </a:extLst>
          </p:cNvPr>
          <p:cNvCxnSpPr/>
          <p:nvPr/>
        </p:nvCxnSpPr>
        <p:spPr>
          <a:xfrm>
            <a:off x="4343400" y="4149326"/>
            <a:ext cx="0" cy="533400"/>
          </a:xfrm>
          <a:prstGeom prst="straightConnector1">
            <a:avLst/>
          </a:prstGeom>
          <a:ln w="28575" cap="rnd" cmpd="sng">
            <a:solidFill>
              <a:srgbClr val="FF0000"/>
            </a:solidFill>
            <a:miter lim="800000"/>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FAFF9C7-0638-40C0-B07E-F1E42811E1D0}"/>
              </a:ext>
            </a:extLst>
          </p:cNvPr>
          <p:cNvSpPr txBox="1"/>
          <p:nvPr/>
        </p:nvSpPr>
        <p:spPr>
          <a:xfrm>
            <a:off x="4125694" y="4682726"/>
            <a:ext cx="457192"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mbria"/>
                <a:ea typeface="+mn-ea"/>
                <a:cs typeface="+mn-cs"/>
              </a:rPr>
              <a:t>64</a:t>
            </a:r>
          </a:p>
        </p:txBody>
      </p:sp>
      <p:cxnSp>
        <p:nvCxnSpPr>
          <p:cNvPr id="9" name="Straight Arrow Connector 8">
            <a:extLst>
              <a:ext uri="{FF2B5EF4-FFF2-40B4-BE49-F238E27FC236}">
                <a16:creationId xmlns:a16="http://schemas.microsoft.com/office/drawing/2014/main" id="{23D7392D-E613-4548-BD4E-9A844C0CE96A}"/>
              </a:ext>
            </a:extLst>
          </p:cNvPr>
          <p:cNvCxnSpPr/>
          <p:nvPr/>
        </p:nvCxnSpPr>
        <p:spPr>
          <a:xfrm>
            <a:off x="5638800" y="4133216"/>
            <a:ext cx="0" cy="533400"/>
          </a:xfrm>
          <a:prstGeom prst="straightConnector1">
            <a:avLst/>
          </a:prstGeom>
          <a:ln w="28575" cap="rnd" cmpd="sng">
            <a:solidFill>
              <a:srgbClr val="FF0000"/>
            </a:solidFill>
            <a:miter lim="800000"/>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1F3B387D-74B0-4320-B56A-8FECF852EA79}"/>
              </a:ext>
            </a:extLst>
          </p:cNvPr>
          <p:cNvSpPr txBox="1"/>
          <p:nvPr/>
        </p:nvSpPr>
        <p:spPr>
          <a:xfrm>
            <a:off x="5468249" y="4682726"/>
            <a:ext cx="457192"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mbria"/>
                <a:ea typeface="+mn-ea"/>
                <a:cs typeface="+mn-cs"/>
              </a:rPr>
              <a:t>15</a:t>
            </a:r>
          </a:p>
        </p:txBody>
      </p:sp>
      <p:sp>
        <p:nvSpPr>
          <p:cNvPr id="12" name="Rectangle 11">
            <a:extLst>
              <a:ext uri="{FF2B5EF4-FFF2-40B4-BE49-F238E27FC236}">
                <a16:creationId xmlns:a16="http://schemas.microsoft.com/office/drawing/2014/main" id="{0313F3FD-92A1-4563-ACE6-0AB8B72F960A}"/>
              </a:ext>
            </a:extLst>
          </p:cNvPr>
          <p:cNvSpPr/>
          <p:nvPr/>
        </p:nvSpPr>
        <p:spPr>
          <a:xfrm>
            <a:off x="1219200" y="6117167"/>
            <a:ext cx="7467600" cy="461665"/>
          </a:xfrm>
          <a:prstGeom prst="rect">
            <a:avLst/>
          </a:prstGeom>
        </p:spPr>
        <p:txBody>
          <a:bodyPr wrap="square">
            <a:spAutoFit/>
          </a:bodyPr>
          <a:lstStyle/>
          <a:p>
            <a:pPr lvl="0"/>
            <a:r>
              <a:rPr kumimoji="0" lang="en-US" sz="2400" b="0" i="0" u="none" strike="noStrike" kern="1200" cap="none" spc="0" normalizeH="0" baseline="0" noProof="0" dirty="0">
                <a:ln>
                  <a:noFill/>
                </a:ln>
                <a:solidFill>
                  <a:srgbClr val="000000"/>
                </a:solidFill>
                <a:effectLst/>
                <a:uLnTx/>
                <a:uFillTx/>
                <a:latin typeface="Cambria"/>
                <a:ea typeface="+mn-ea"/>
                <a:cs typeface="+mn-cs"/>
              </a:rPr>
              <a:t>The result in hexadecimal is</a:t>
            </a:r>
            <a:r>
              <a:rPr lang="en-US" sz="2400" dirty="0">
                <a:solidFill>
                  <a:srgbClr val="000000"/>
                </a:solidFill>
              </a:rPr>
              <a:t>: 0x0002 0000 0000 0001</a:t>
            </a:r>
            <a:endParaRPr kumimoji="0" lang="en-US" sz="2400" b="0" i="0" u="none" strike="noStrike" kern="1200" cap="none" spc="0" normalizeH="0" baseline="0" noProof="0" dirty="0">
              <a:ln>
                <a:noFill/>
              </a:ln>
              <a:solidFill>
                <a:srgbClr val="000000"/>
              </a:solidFill>
              <a:effectLst/>
              <a:uLnTx/>
              <a:uFillTx/>
              <a:latin typeface="Cambria"/>
              <a:ea typeface="+mn-ea"/>
              <a:cs typeface="+mn-cs"/>
            </a:endParaRPr>
          </a:p>
        </p:txBody>
      </p:sp>
      <p:sp>
        <p:nvSpPr>
          <p:cNvPr id="13" name="Rectangle 10">
            <a:extLst>
              <a:ext uri="{FF2B5EF4-FFF2-40B4-BE49-F238E27FC236}">
                <a16:creationId xmlns:a16="http://schemas.microsoft.com/office/drawing/2014/main" id="{76EED2CA-EB24-414D-90C6-A5B7555ED894}"/>
              </a:ext>
            </a:extLst>
          </p:cNvPr>
          <p:cNvSpPr/>
          <p:nvPr/>
        </p:nvSpPr>
        <p:spPr>
          <a:xfrm>
            <a:off x="370114" y="2968614"/>
            <a:ext cx="8305800" cy="646331"/>
          </a:xfrm>
          <a:prstGeom prst="rect">
            <a:avLst/>
          </a:prstGeom>
        </p:spPr>
        <p:txBody>
          <a:bodyPr wrap="square">
            <a:spAutoFit/>
          </a:bodyPr>
          <a:lstStyle/>
          <a:p>
            <a:pPr marL="342900" lvl="1" indent="0">
              <a:buNone/>
            </a:pPr>
            <a:r>
              <a:rPr lang="en-US" dirty="0"/>
              <a:t>0000000000 0000000000 0000</a:t>
            </a:r>
            <a:r>
              <a:rPr lang="en-US" b="1" dirty="0">
                <a:solidFill>
                  <a:srgbClr val="FF0000"/>
                </a:solidFill>
              </a:rPr>
              <a:t>1</a:t>
            </a:r>
            <a:r>
              <a:rPr lang="en-US" dirty="0"/>
              <a:t>00000 0000000000 0000000000 0000000000 00</a:t>
            </a:r>
            <a:r>
              <a:rPr lang="en-US" b="1" dirty="0">
                <a:solidFill>
                  <a:srgbClr val="FF0000"/>
                </a:solidFill>
              </a:rPr>
              <a:t>1</a:t>
            </a:r>
            <a:r>
              <a:rPr lang="en-US" dirty="0"/>
              <a:t>0</a:t>
            </a:r>
          </a:p>
        </p:txBody>
      </p:sp>
      <p:sp>
        <p:nvSpPr>
          <p:cNvPr id="14" name="文本框 13">
            <a:extLst>
              <a:ext uri="{FF2B5EF4-FFF2-40B4-BE49-F238E27FC236}">
                <a16:creationId xmlns:a16="http://schemas.microsoft.com/office/drawing/2014/main" id="{B0059B85-817D-4E44-98EE-58D8DFAE850A}"/>
              </a:ext>
            </a:extLst>
          </p:cNvPr>
          <p:cNvSpPr txBox="1"/>
          <p:nvPr/>
        </p:nvSpPr>
        <p:spPr>
          <a:xfrm>
            <a:off x="304800" y="5217190"/>
            <a:ext cx="8763000" cy="384721"/>
          </a:xfrm>
          <a:prstGeom prst="rect">
            <a:avLst/>
          </a:prstGeom>
          <a:noFill/>
        </p:spPr>
        <p:txBody>
          <a:bodyPr wrap="square">
            <a:spAutoFit/>
          </a:bodyPr>
          <a:lstStyle/>
          <a:p>
            <a:r>
              <a:rPr kumimoji="0" lang="en-US" altLang="zh-CN" sz="1900" b="0" i="0" u="none" strike="noStrike" kern="1200" cap="none" spc="0" normalizeH="0" baseline="0" noProof="0" dirty="0">
                <a:ln>
                  <a:noFill/>
                </a:ln>
                <a:solidFill>
                  <a:srgbClr val="000000"/>
                </a:solidFill>
                <a:effectLst/>
                <a:uLnTx/>
                <a:uFillTx/>
                <a:latin typeface="Cambria"/>
                <a:ea typeface="+mn-ea"/>
                <a:cs typeface="Calibri"/>
              </a:rPr>
              <a:t>00000000000000</a:t>
            </a:r>
            <a:r>
              <a:rPr kumimoji="0" lang="en-US" altLang="zh-CN" sz="1900" b="1" i="0" u="none" strike="noStrike" kern="1200" cap="none" spc="0" normalizeH="0" baseline="0" noProof="0" dirty="0">
                <a:ln>
                  <a:noFill/>
                </a:ln>
                <a:solidFill>
                  <a:srgbClr val="FF0000"/>
                </a:solidFill>
                <a:effectLst/>
                <a:uLnTx/>
                <a:uFillTx/>
                <a:latin typeface="Cambria"/>
                <a:ea typeface="+mn-ea"/>
                <a:cs typeface="Calibri"/>
              </a:rPr>
              <a:t>1</a:t>
            </a:r>
            <a:r>
              <a:rPr kumimoji="0" lang="en-US" altLang="zh-CN" sz="1900" b="0" i="0" u="none" strike="noStrike" kern="1200" cap="none" spc="0" normalizeH="0" baseline="0" noProof="0" dirty="0">
                <a:ln>
                  <a:noFill/>
                </a:ln>
                <a:solidFill>
                  <a:srgbClr val="000000"/>
                </a:solidFill>
                <a:effectLst/>
                <a:uLnTx/>
                <a:uFillTx/>
                <a:latin typeface="Cambria"/>
                <a:ea typeface="+mn-ea"/>
                <a:cs typeface="Calibri"/>
              </a:rPr>
              <a:t>000000000000000000000000000000000000000000000000</a:t>
            </a:r>
            <a:r>
              <a:rPr kumimoji="0" lang="en-US" altLang="zh-CN" sz="1900" b="1" i="0" u="none" strike="noStrike" kern="1200" cap="none" spc="0" normalizeH="0" baseline="0" noProof="0" dirty="0">
                <a:ln>
                  <a:noFill/>
                </a:ln>
                <a:solidFill>
                  <a:srgbClr val="FF0000"/>
                </a:solidFill>
                <a:effectLst/>
                <a:uLnTx/>
                <a:uFillTx/>
                <a:latin typeface="Cambria"/>
                <a:ea typeface="+mn-ea"/>
                <a:cs typeface="Calibri"/>
              </a:rPr>
              <a:t>1</a:t>
            </a:r>
            <a:endParaRPr lang="zh-CN" altLang="en-US" dirty="0"/>
          </a:p>
        </p:txBody>
      </p:sp>
    </p:spTree>
    <p:extLst>
      <p:ext uri="{BB962C8B-B14F-4D97-AF65-F5344CB8AC3E}">
        <p14:creationId xmlns:p14="http://schemas.microsoft.com/office/powerpoint/2010/main" val="15051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3352800" cy="1143000"/>
          </a:xfrm>
        </p:spPr>
        <p:txBody>
          <a:bodyPr>
            <a:normAutofit/>
          </a:bodyPr>
          <a:lstStyle/>
          <a:p>
            <a:r>
              <a:rPr lang="en-US" dirty="0"/>
              <a:t>2</a:t>
            </a:r>
            <a:r>
              <a:rPr lang="en-US" baseline="30000" dirty="0"/>
              <a:t>nd</a:t>
            </a:r>
            <a:r>
              <a:rPr lang="en-US" dirty="0"/>
              <a:t>: Rounds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pic>
        <p:nvPicPr>
          <p:cNvPr id="9" name="Picture 8">
            <a:extLst>
              <a:ext uri="{FF2B5EF4-FFF2-40B4-BE49-F238E27FC236}">
                <a16:creationId xmlns:a16="http://schemas.microsoft.com/office/drawing/2014/main" id="{BD18D946-D3F9-4EA0-9D2A-BA1532F47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2671" y="25400"/>
            <a:ext cx="5301329" cy="6858000"/>
          </a:xfrm>
          <a:prstGeom prst="rect">
            <a:avLst/>
          </a:prstGeom>
        </p:spPr>
      </p:pic>
      <p:sp>
        <p:nvSpPr>
          <p:cNvPr id="10" name="Rectangle 9">
            <a:extLst>
              <a:ext uri="{FF2B5EF4-FFF2-40B4-BE49-F238E27FC236}">
                <a16:creationId xmlns:a16="http://schemas.microsoft.com/office/drawing/2014/main" id="{F5DB5997-47DE-4FC7-B484-7F75F6E42909}"/>
              </a:ext>
            </a:extLst>
          </p:cNvPr>
          <p:cNvSpPr/>
          <p:nvPr/>
        </p:nvSpPr>
        <p:spPr>
          <a:xfrm>
            <a:off x="131117" y="6308209"/>
            <a:ext cx="3479479" cy="369332"/>
          </a:xfrm>
          <a:prstGeom prst="rect">
            <a:avLst/>
          </a:prstGeom>
        </p:spPr>
        <p:txBody>
          <a:bodyPr wrap="none">
            <a:spAutoFit/>
          </a:bodyPr>
          <a:lstStyle/>
          <a:p>
            <a:r>
              <a:rPr lang="en-US" dirty="0"/>
              <a:t>Detailed General structure of DES</a:t>
            </a:r>
          </a:p>
        </p:txBody>
      </p:sp>
      <p:pic>
        <p:nvPicPr>
          <p:cNvPr id="5" name="图片 4">
            <a:extLst>
              <a:ext uri="{FF2B5EF4-FFF2-40B4-BE49-F238E27FC236}">
                <a16:creationId xmlns:a16="http://schemas.microsoft.com/office/drawing/2014/main" id="{D271B004-3489-407A-A8A1-B8273F95EE16}"/>
              </a:ext>
            </a:extLst>
          </p:cNvPr>
          <p:cNvPicPr>
            <a:picLocks noChangeAspect="1"/>
          </p:cNvPicPr>
          <p:nvPr/>
        </p:nvPicPr>
        <p:blipFill>
          <a:blip r:embed="rId4"/>
          <a:stretch>
            <a:fillRect/>
          </a:stretch>
        </p:blipFill>
        <p:spPr>
          <a:xfrm>
            <a:off x="382182" y="2667000"/>
            <a:ext cx="3123018" cy="2552466"/>
          </a:xfrm>
          <a:prstGeom prst="rect">
            <a:avLst/>
          </a:prstGeom>
        </p:spPr>
      </p:pic>
    </p:spTree>
    <p:extLst>
      <p:ext uri="{BB962C8B-B14F-4D97-AF65-F5344CB8AC3E}">
        <p14:creationId xmlns:p14="http://schemas.microsoft.com/office/powerpoint/2010/main" val="3625896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t>
            </a:r>
            <a:r>
              <a:rPr lang="en-US" baseline="30000" dirty="0"/>
              <a:t>nd</a:t>
            </a:r>
            <a:r>
              <a:rPr lang="en-US" dirty="0"/>
              <a:t>: Rounds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pic>
        <p:nvPicPr>
          <p:cNvPr id="3" name="Picture 2">
            <a:extLst>
              <a:ext uri="{FF2B5EF4-FFF2-40B4-BE49-F238E27FC236}">
                <a16:creationId xmlns:a16="http://schemas.microsoft.com/office/drawing/2014/main" id="{8ECE7069-39A7-4060-8317-E4F2BAB7D0C8}"/>
              </a:ext>
            </a:extLst>
          </p:cNvPr>
          <p:cNvPicPr>
            <a:picLocks noChangeAspect="1"/>
          </p:cNvPicPr>
          <p:nvPr/>
        </p:nvPicPr>
        <p:blipFill>
          <a:blip r:embed="rId3"/>
          <a:stretch>
            <a:fillRect/>
          </a:stretch>
        </p:blipFill>
        <p:spPr>
          <a:xfrm>
            <a:off x="2292924" y="1219200"/>
            <a:ext cx="4590476" cy="4838095"/>
          </a:xfrm>
          <a:prstGeom prst="rect">
            <a:avLst/>
          </a:prstGeom>
        </p:spPr>
      </p:pic>
      <p:sp>
        <p:nvSpPr>
          <p:cNvPr id="7" name="Rectangle 6">
            <a:extLst>
              <a:ext uri="{FF2B5EF4-FFF2-40B4-BE49-F238E27FC236}">
                <a16:creationId xmlns:a16="http://schemas.microsoft.com/office/drawing/2014/main" id="{91D6B178-000E-45B9-9C4C-2D915FF4ADEE}"/>
              </a:ext>
            </a:extLst>
          </p:cNvPr>
          <p:cNvSpPr/>
          <p:nvPr/>
        </p:nvSpPr>
        <p:spPr>
          <a:xfrm>
            <a:off x="2971800" y="6275327"/>
            <a:ext cx="344812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TrebuchetMS-Italic"/>
                <a:ea typeface="+mn-ea"/>
                <a:cs typeface="+mn-cs"/>
              </a:rPr>
              <a:t>A round in DES (encryption site)</a:t>
            </a:r>
            <a:endParaRPr kumimoji="0" lang="en-US" sz="4800" b="0" i="0" u="none" strike="noStrike" kern="1200" cap="none" spc="0" normalizeH="0" baseline="0" noProof="0" dirty="0">
              <a:ln>
                <a:noFill/>
              </a:ln>
              <a:solidFill>
                <a:srgbClr val="000000"/>
              </a:solidFill>
              <a:effectLst/>
              <a:uLnTx/>
              <a:uFillTx/>
              <a:latin typeface="Cambria"/>
              <a:ea typeface="+mn-ea"/>
              <a:cs typeface="+mn-cs"/>
            </a:endParaRPr>
          </a:p>
        </p:txBody>
      </p:sp>
      <p:sp>
        <p:nvSpPr>
          <p:cNvPr id="5" name="Rectangle 4">
            <a:extLst>
              <a:ext uri="{FF2B5EF4-FFF2-40B4-BE49-F238E27FC236}">
                <a16:creationId xmlns:a16="http://schemas.microsoft.com/office/drawing/2014/main" id="{E426FB30-651B-4D1C-92EE-A0E2A38B3C27}"/>
              </a:ext>
            </a:extLst>
          </p:cNvPr>
          <p:cNvSpPr/>
          <p:nvPr/>
        </p:nvSpPr>
        <p:spPr>
          <a:xfrm>
            <a:off x="6929759" y="2738735"/>
            <a:ext cx="918841" cy="461665"/>
          </a:xfrm>
          <a:prstGeom prst="rect">
            <a:avLst/>
          </a:prstGeom>
        </p:spPr>
        <p:txBody>
          <a:bodyPr wrap="none">
            <a:spAutoFit/>
          </a:bodyPr>
          <a:lstStyle/>
          <a:p>
            <a:r>
              <a:rPr lang="en-US" sz="2400" dirty="0">
                <a:solidFill>
                  <a:srgbClr val="FF0000"/>
                </a:solidFill>
                <a:latin typeface="TimesNewRomanPSMT"/>
              </a:rPr>
              <a:t>48-bit</a:t>
            </a:r>
            <a:endParaRPr lang="en-US" sz="4800" dirty="0">
              <a:solidFill>
                <a:srgbClr val="FF0000"/>
              </a:solidFill>
            </a:endParaRPr>
          </a:p>
        </p:txBody>
      </p:sp>
      <p:sp>
        <p:nvSpPr>
          <p:cNvPr id="8" name="文本框 7">
            <a:extLst>
              <a:ext uri="{FF2B5EF4-FFF2-40B4-BE49-F238E27FC236}">
                <a16:creationId xmlns:a16="http://schemas.microsoft.com/office/drawing/2014/main" id="{0D0F2B81-0B00-4960-9636-7FC74642AD60}"/>
              </a:ext>
            </a:extLst>
          </p:cNvPr>
          <p:cNvSpPr txBox="1"/>
          <p:nvPr/>
        </p:nvSpPr>
        <p:spPr>
          <a:xfrm>
            <a:off x="29980" y="1873477"/>
            <a:ext cx="2554035" cy="646331"/>
          </a:xfrm>
          <a:prstGeom prst="rect">
            <a:avLst/>
          </a:prstGeom>
          <a:noFill/>
        </p:spPr>
        <p:txBody>
          <a:bodyPr wrap="square">
            <a:spAutoFit/>
          </a:bodyPr>
          <a:lstStyle/>
          <a:p>
            <a:r>
              <a:rPr lang="en-US" altLang="zh-CN" dirty="0"/>
              <a:t>Two cipher elements</a:t>
            </a:r>
            <a:r>
              <a:rPr lang="zh-CN" altLang="en-US" dirty="0"/>
              <a:t>：</a:t>
            </a:r>
            <a:endParaRPr lang="en-US" altLang="zh-CN" dirty="0"/>
          </a:p>
          <a:p>
            <a:r>
              <a:rPr lang="en-US" altLang="zh-CN" b="1" dirty="0">
                <a:solidFill>
                  <a:srgbClr val="FF0000"/>
                </a:solidFill>
              </a:rPr>
              <a:t>mixer</a:t>
            </a:r>
            <a:r>
              <a:rPr lang="en-US" altLang="zh-CN" dirty="0"/>
              <a:t> and </a:t>
            </a:r>
            <a:r>
              <a:rPr lang="en-US" altLang="zh-CN" b="1" dirty="0">
                <a:solidFill>
                  <a:srgbClr val="FF0000"/>
                </a:solidFill>
              </a:rPr>
              <a:t>swapper</a:t>
            </a:r>
            <a:endParaRPr lang="zh-CN" altLang="en-US" b="1" dirty="0">
              <a:solidFill>
                <a:srgbClr val="FF0000"/>
              </a:solidFill>
            </a:endParaRPr>
          </a:p>
        </p:txBody>
      </p:sp>
      <p:sp>
        <p:nvSpPr>
          <p:cNvPr id="10" name="文本框 9">
            <a:extLst>
              <a:ext uri="{FF2B5EF4-FFF2-40B4-BE49-F238E27FC236}">
                <a16:creationId xmlns:a16="http://schemas.microsoft.com/office/drawing/2014/main" id="{D2628CDC-CFAA-4753-920C-2F10B7BFCE08}"/>
              </a:ext>
            </a:extLst>
          </p:cNvPr>
          <p:cNvSpPr txBox="1"/>
          <p:nvPr/>
        </p:nvSpPr>
        <p:spPr>
          <a:xfrm>
            <a:off x="-45056" y="3244334"/>
            <a:ext cx="2407256" cy="646331"/>
          </a:xfrm>
          <a:prstGeom prst="rect">
            <a:avLst/>
          </a:prstGeom>
          <a:noFill/>
        </p:spPr>
        <p:txBody>
          <a:bodyPr wrap="square">
            <a:spAutoFit/>
          </a:bodyPr>
          <a:lstStyle/>
          <a:p>
            <a:r>
              <a:rPr lang="en-US" altLang="zh-CN" dirty="0"/>
              <a:t>Each of these elements is </a:t>
            </a:r>
            <a:r>
              <a:rPr lang="en-US" altLang="zh-CN" b="1" dirty="0">
                <a:solidFill>
                  <a:srgbClr val="FF0000"/>
                </a:solidFill>
              </a:rPr>
              <a:t>invertible</a:t>
            </a:r>
            <a:endParaRPr lang="zh-CN" altLang="en-US" b="1" dirty="0">
              <a:solidFill>
                <a:srgbClr val="FF0000"/>
              </a:solidFill>
            </a:endParaRPr>
          </a:p>
        </p:txBody>
      </p:sp>
    </p:spTree>
    <p:extLst>
      <p:ext uri="{BB962C8B-B14F-4D97-AF65-F5344CB8AC3E}">
        <p14:creationId xmlns:p14="http://schemas.microsoft.com/office/powerpoint/2010/main" val="1857879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Primitive Operations for Strong Cipher</a:t>
            </a:r>
          </a:p>
        </p:txBody>
      </p:sp>
      <p:sp>
        <p:nvSpPr>
          <p:cNvPr id="3" name="Content Placeholder 2"/>
          <p:cNvSpPr>
            <a:spLocks noGrp="1"/>
          </p:cNvSpPr>
          <p:nvPr>
            <p:ph idx="1"/>
          </p:nvPr>
        </p:nvSpPr>
        <p:spPr/>
        <p:txBody>
          <a:bodyPr>
            <a:normAutofit fontScale="92500" lnSpcReduction="10000"/>
          </a:bodyPr>
          <a:lstStyle/>
          <a:p>
            <a:r>
              <a:rPr lang="en-US" dirty="0"/>
              <a:t>Shannon: there are two primitive operations with which strong encryption algorithms can be built: </a:t>
            </a:r>
          </a:p>
          <a:p>
            <a:pPr marL="857250" lvl="1" indent="-514350">
              <a:buFont typeface="+mj-lt"/>
              <a:buAutoNum type="arabicPeriod"/>
            </a:pPr>
            <a:r>
              <a:rPr lang="en-US" b="1" dirty="0"/>
              <a:t>Confusion:</a:t>
            </a:r>
            <a:r>
              <a:rPr lang="en-US" dirty="0"/>
              <a:t> An encryption operation where the </a:t>
            </a:r>
            <a:r>
              <a:rPr lang="en-US" dirty="0">
                <a:solidFill>
                  <a:srgbClr val="FF3300"/>
                </a:solidFill>
              </a:rPr>
              <a:t>relationship</a:t>
            </a:r>
            <a:r>
              <a:rPr lang="en-US" dirty="0"/>
              <a:t> between key and </a:t>
            </a:r>
            <a:r>
              <a:rPr lang="en-US" dirty="0" err="1"/>
              <a:t>ciphertext</a:t>
            </a:r>
            <a:r>
              <a:rPr lang="en-US" dirty="0"/>
              <a:t> is obscured. E.g., </a:t>
            </a:r>
            <a:r>
              <a:rPr lang="en-US" dirty="0">
                <a:solidFill>
                  <a:srgbClr val="FF3300"/>
                </a:solidFill>
              </a:rPr>
              <a:t>substitution</a:t>
            </a:r>
            <a:r>
              <a:rPr lang="en-US" dirty="0"/>
              <a:t>.</a:t>
            </a:r>
          </a:p>
          <a:p>
            <a:pPr marL="857250" lvl="1" indent="-514350">
              <a:buFont typeface="+mj-lt"/>
              <a:buAutoNum type="arabicPeriod"/>
            </a:pPr>
            <a:r>
              <a:rPr lang="en-US" b="1" dirty="0"/>
              <a:t>Diffusion:</a:t>
            </a:r>
            <a:r>
              <a:rPr lang="en-US" dirty="0"/>
              <a:t> An encryption operation where the influence of one plaintext symbol is </a:t>
            </a:r>
            <a:r>
              <a:rPr lang="en-US" dirty="0">
                <a:solidFill>
                  <a:srgbClr val="FF3300"/>
                </a:solidFill>
              </a:rPr>
              <a:t>spread</a:t>
            </a:r>
            <a:r>
              <a:rPr lang="en-US" dirty="0"/>
              <a:t> over many </a:t>
            </a:r>
            <a:r>
              <a:rPr lang="en-US" dirty="0" err="1"/>
              <a:t>ciphertext</a:t>
            </a:r>
            <a:r>
              <a:rPr lang="en-US" dirty="0"/>
              <a:t> symbols with the goal of hiding statistical properties of the plaintext. E.g., </a:t>
            </a:r>
            <a:r>
              <a:rPr lang="en-US" dirty="0">
                <a:solidFill>
                  <a:srgbClr val="FF3300"/>
                </a:solidFill>
              </a:rPr>
              <a:t>permutation</a:t>
            </a:r>
            <a:r>
              <a:rPr lang="en-US"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spTree>
    <p:extLst>
      <p:ext uri="{BB962C8B-B14F-4D97-AF65-F5344CB8AC3E}">
        <p14:creationId xmlns:p14="http://schemas.microsoft.com/office/powerpoint/2010/main" val="839778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a:t>
            </a:r>
            <a:r>
              <a:rPr lang="en-US" baseline="30000" dirty="0"/>
              <a:t>nd</a:t>
            </a:r>
            <a:r>
              <a:rPr lang="en-US" dirty="0"/>
              <a:t>: Rounds: DES Function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0"/>
            <a:ext cx="3657600" cy="4754563"/>
          </a:xfrm>
        </p:spPr>
        <p:txBody>
          <a:bodyPr>
            <a:normAutofit fontScale="92500" lnSpcReduction="10000"/>
          </a:bodyPr>
          <a:lstStyle/>
          <a:p>
            <a:r>
              <a:rPr lang="en-US" dirty="0"/>
              <a:t>Function:</a:t>
            </a:r>
          </a:p>
          <a:p>
            <a:pPr lvl="1"/>
            <a:r>
              <a:rPr lang="en-US" dirty="0"/>
              <a:t>It applies a 48-bit key to the rightmost 32 bits (R</a:t>
            </a:r>
            <a:r>
              <a:rPr lang="en-US" baseline="-25000" dirty="0"/>
              <a:t>I−1</a:t>
            </a:r>
            <a:r>
              <a:rPr lang="en-US" dirty="0"/>
              <a:t>) to produce a 32-bit output</a:t>
            </a:r>
          </a:p>
          <a:p>
            <a:endParaRPr lang="en-US" dirty="0"/>
          </a:p>
          <a:p>
            <a:r>
              <a:rPr lang="en-US" dirty="0"/>
              <a:t>3 steps:</a:t>
            </a:r>
          </a:p>
          <a:p>
            <a:pPr lvl="1"/>
            <a:r>
              <a:rPr lang="en-US" dirty="0"/>
              <a:t>Data expansion</a:t>
            </a:r>
          </a:p>
          <a:p>
            <a:pPr lvl="1"/>
            <a:r>
              <a:rPr lang="en-US" dirty="0"/>
              <a:t>Whitener (XOR)</a:t>
            </a:r>
          </a:p>
          <a:p>
            <a:pPr lvl="1"/>
            <a:r>
              <a:rPr lang="en-US" dirty="0"/>
              <a:t>S-Boxes</a:t>
            </a:r>
          </a:p>
          <a:p>
            <a:pPr lvl="1"/>
            <a:endParaRPr lang="en-US" dirty="0"/>
          </a:p>
          <a:p>
            <a:endParaRPr lang="en-US" dirty="0"/>
          </a:p>
        </p:txBody>
      </p:sp>
      <p:pic>
        <p:nvPicPr>
          <p:cNvPr id="8" name="Picture 7">
            <a:extLst>
              <a:ext uri="{FF2B5EF4-FFF2-40B4-BE49-F238E27FC236}">
                <a16:creationId xmlns:a16="http://schemas.microsoft.com/office/drawing/2014/main" id="{0C7F54F6-8ED9-46B5-801A-96ED6500BB21}"/>
              </a:ext>
            </a:extLst>
          </p:cNvPr>
          <p:cNvPicPr>
            <a:picLocks noChangeAspect="1"/>
          </p:cNvPicPr>
          <p:nvPr/>
        </p:nvPicPr>
        <p:blipFill>
          <a:blip r:embed="rId3"/>
          <a:stretch>
            <a:fillRect/>
          </a:stretch>
        </p:blipFill>
        <p:spPr>
          <a:xfrm>
            <a:off x="4129726" y="1826443"/>
            <a:ext cx="4924459" cy="4116595"/>
          </a:xfrm>
          <a:prstGeom prst="rect">
            <a:avLst/>
          </a:prstGeom>
        </p:spPr>
      </p:pic>
    </p:spTree>
    <p:extLst>
      <p:ext uri="{BB962C8B-B14F-4D97-AF65-F5344CB8AC3E}">
        <p14:creationId xmlns:p14="http://schemas.microsoft.com/office/powerpoint/2010/main" val="3815284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a:t>
            </a:r>
            <a:r>
              <a:rPr lang="en-US" baseline="30000" dirty="0"/>
              <a:t>nd</a:t>
            </a:r>
            <a:r>
              <a:rPr lang="en-US" dirty="0"/>
              <a:t>: Rounds: DES Function - Data Expansion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0"/>
            <a:ext cx="8229600" cy="4754563"/>
          </a:xfrm>
        </p:spPr>
        <p:txBody>
          <a:bodyPr>
            <a:normAutofit fontScale="92500"/>
          </a:bodyPr>
          <a:lstStyle/>
          <a:p>
            <a:r>
              <a:rPr lang="en-US" dirty="0"/>
              <a:t>Function:</a:t>
            </a:r>
          </a:p>
          <a:p>
            <a:pPr lvl="1"/>
            <a:r>
              <a:rPr lang="en-US" dirty="0"/>
              <a:t>Since R</a:t>
            </a:r>
            <a:r>
              <a:rPr lang="en-US" baseline="-25000" dirty="0"/>
              <a:t>I−1</a:t>
            </a:r>
            <a:r>
              <a:rPr lang="en-US" dirty="0"/>
              <a:t> is a 32-bit input and K</a:t>
            </a:r>
            <a:r>
              <a:rPr lang="en-US" baseline="-25000" dirty="0"/>
              <a:t>I</a:t>
            </a:r>
            <a:r>
              <a:rPr lang="en-US" dirty="0"/>
              <a:t> is a 48-bit key, we first need to expand R</a:t>
            </a:r>
            <a:r>
              <a:rPr lang="en-US" baseline="-25000" dirty="0"/>
              <a:t>I−1</a:t>
            </a:r>
            <a:r>
              <a:rPr lang="en-US" dirty="0"/>
              <a:t> to 48 bits.</a:t>
            </a:r>
          </a:p>
          <a:p>
            <a:pPr marL="857250" lvl="1" indent="-514350">
              <a:buFont typeface="+mj-lt"/>
              <a:buAutoNum type="arabicParenR"/>
            </a:pPr>
            <a:r>
              <a:rPr lang="en-US" dirty="0">
                <a:highlight>
                  <a:srgbClr val="FFFF00"/>
                </a:highlight>
              </a:rPr>
              <a:t>R</a:t>
            </a:r>
            <a:r>
              <a:rPr lang="en-US" baseline="-25000" dirty="0">
                <a:highlight>
                  <a:srgbClr val="FFFF00"/>
                </a:highlight>
              </a:rPr>
              <a:t>I−1</a:t>
            </a:r>
            <a:r>
              <a:rPr lang="en-US" dirty="0">
                <a:highlight>
                  <a:srgbClr val="FFFF00"/>
                </a:highlight>
              </a:rPr>
              <a:t> is divided into eight 4-bit sections</a:t>
            </a:r>
          </a:p>
          <a:p>
            <a:pPr marL="857250" lvl="1" indent="-514350">
              <a:buFont typeface="+mj-lt"/>
              <a:buAutoNum type="arabicParenR"/>
            </a:pPr>
            <a:r>
              <a:rPr lang="en-US" dirty="0">
                <a:highlight>
                  <a:srgbClr val="FFFF00"/>
                </a:highlight>
              </a:rPr>
              <a:t>Each 4-bit section is then expanded to 6 bits. </a:t>
            </a:r>
          </a:p>
          <a:p>
            <a:pPr marL="857250" lvl="1" indent="0">
              <a:buNone/>
            </a:pPr>
            <a:r>
              <a:rPr lang="en-US" sz="2400" dirty="0"/>
              <a:t>This expansion permutation follows </a:t>
            </a:r>
            <a:r>
              <a:rPr lang="en-US" sz="2400" b="1" dirty="0"/>
              <a:t>a predetermined rule</a:t>
            </a:r>
            <a:r>
              <a:rPr lang="en-US" sz="2400" dirty="0"/>
              <a:t>:</a:t>
            </a:r>
          </a:p>
          <a:p>
            <a:pPr marL="1200150" lvl="1" indent="-342900">
              <a:buFont typeface="Wingdings" panose="05000000000000000000" pitchFamily="2" charset="2"/>
              <a:buChar char="Ø"/>
            </a:pPr>
            <a:r>
              <a:rPr lang="en-US" sz="2400" dirty="0"/>
              <a:t>For each section, input bits 1, 2, 3, and 4 are copied to output bits 2, 3, 4, and 5, respectively.</a:t>
            </a:r>
          </a:p>
          <a:p>
            <a:pPr marL="1200150" lvl="1" indent="-342900">
              <a:buFont typeface="Wingdings" panose="05000000000000000000" pitchFamily="2" charset="2"/>
              <a:buChar char="Ø"/>
            </a:pPr>
            <a:r>
              <a:rPr lang="en-US" sz="2400" dirty="0"/>
              <a:t>Output bit 1 comes from bit 4 of the previous section; output bit 6 comes from bit 1 of the next section.</a:t>
            </a:r>
          </a:p>
          <a:p>
            <a:pPr marL="857250" lvl="1" indent="0">
              <a:buNone/>
            </a:pPr>
            <a:endParaRPr lang="en-US" sz="2400" dirty="0"/>
          </a:p>
          <a:p>
            <a:pPr marL="342900" lvl="1" indent="0">
              <a:buNone/>
            </a:pPr>
            <a:endParaRPr lang="en-US" dirty="0"/>
          </a:p>
        </p:txBody>
      </p:sp>
    </p:spTree>
    <p:extLst>
      <p:ext uri="{BB962C8B-B14F-4D97-AF65-F5344CB8AC3E}">
        <p14:creationId xmlns:p14="http://schemas.microsoft.com/office/powerpoint/2010/main" val="1592156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a:t>
            </a:r>
            <a:r>
              <a:rPr lang="en-US" baseline="30000" dirty="0"/>
              <a:t>nd</a:t>
            </a:r>
            <a:r>
              <a:rPr lang="en-US" dirty="0"/>
              <a:t>: Rounds: DES Function - Data Expansion (Cont.)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pic>
        <p:nvPicPr>
          <p:cNvPr id="7" name="Picture 6">
            <a:extLst>
              <a:ext uri="{FF2B5EF4-FFF2-40B4-BE49-F238E27FC236}">
                <a16:creationId xmlns:a16="http://schemas.microsoft.com/office/drawing/2014/main" id="{79DA7CB4-E030-41AF-98FA-7010EB0DD36C}"/>
              </a:ext>
            </a:extLst>
          </p:cNvPr>
          <p:cNvPicPr>
            <a:picLocks noChangeAspect="1"/>
          </p:cNvPicPr>
          <p:nvPr/>
        </p:nvPicPr>
        <p:blipFill>
          <a:blip r:embed="rId3"/>
          <a:stretch>
            <a:fillRect/>
          </a:stretch>
        </p:blipFill>
        <p:spPr>
          <a:xfrm>
            <a:off x="0" y="2514600"/>
            <a:ext cx="9144000" cy="1086045"/>
          </a:xfrm>
          <a:prstGeom prst="rect">
            <a:avLst/>
          </a:prstGeom>
        </p:spPr>
      </p:pic>
      <p:sp>
        <p:nvSpPr>
          <p:cNvPr id="8" name="Rectangle 7">
            <a:extLst>
              <a:ext uri="{FF2B5EF4-FFF2-40B4-BE49-F238E27FC236}">
                <a16:creationId xmlns:a16="http://schemas.microsoft.com/office/drawing/2014/main" id="{C0971B35-5EEA-4EF4-BA39-66495C452C1A}"/>
              </a:ext>
            </a:extLst>
          </p:cNvPr>
          <p:cNvSpPr/>
          <p:nvPr/>
        </p:nvSpPr>
        <p:spPr>
          <a:xfrm>
            <a:off x="3627670" y="4861945"/>
            <a:ext cx="1888659" cy="400110"/>
          </a:xfrm>
          <a:prstGeom prst="rect">
            <a:avLst/>
          </a:prstGeom>
        </p:spPr>
        <p:txBody>
          <a:bodyPr wrap="none">
            <a:spAutoFit/>
          </a:bodyPr>
          <a:lstStyle/>
          <a:p>
            <a:r>
              <a:rPr lang="en-US" sz="2000" dirty="0"/>
              <a:t>Data Expansion</a:t>
            </a:r>
          </a:p>
        </p:txBody>
      </p:sp>
    </p:spTree>
    <p:extLst>
      <p:ext uri="{BB962C8B-B14F-4D97-AF65-F5344CB8AC3E}">
        <p14:creationId xmlns:p14="http://schemas.microsoft.com/office/powerpoint/2010/main" val="108456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a:t>
            </a:r>
            <a:r>
              <a:rPr lang="en-US" baseline="30000" dirty="0"/>
              <a:t>nd</a:t>
            </a:r>
            <a:r>
              <a:rPr lang="en-US" dirty="0"/>
              <a:t>: Rounds: DES Function - Data Expansion (Cont.)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0"/>
            <a:ext cx="8229600" cy="4754563"/>
          </a:xfrm>
        </p:spPr>
        <p:txBody>
          <a:bodyPr>
            <a:normAutofit/>
          </a:bodyPr>
          <a:lstStyle/>
          <a:p>
            <a:r>
              <a:rPr lang="en-US" dirty="0"/>
              <a:t>Use a table to define such data expansion </a:t>
            </a:r>
          </a:p>
          <a:p>
            <a:pPr marL="342900" lvl="1" indent="0">
              <a:buNone/>
            </a:pPr>
            <a:endParaRPr lang="en-US" dirty="0"/>
          </a:p>
        </p:txBody>
      </p:sp>
      <p:pic>
        <p:nvPicPr>
          <p:cNvPr id="3" name="Picture 2">
            <a:extLst>
              <a:ext uri="{FF2B5EF4-FFF2-40B4-BE49-F238E27FC236}">
                <a16:creationId xmlns:a16="http://schemas.microsoft.com/office/drawing/2014/main" id="{8CD26A6A-03CA-4406-8603-5D0931271196}"/>
              </a:ext>
            </a:extLst>
          </p:cNvPr>
          <p:cNvPicPr>
            <a:picLocks noChangeAspect="1"/>
          </p:cNvPicPr>
          <p:nvPr/>
        </p:nvPicPr>
        <p:blipFill>
          <a:blip r:embed="rId3"/>
          <a:stretch>
            <a:fillRect/>
          </a:stretch>
        </p:blipFill>
        <p:spPr>
          <a:xfrm>
            <a:off x="706228" y="2338090"/>
            <a:ext cx="7971428" cy="3971429"/>
          </a:xfrm>
          <a:prstGeom prst="rect">
            <a:avLst/>
          </a:prstGeom>
        </p:spPr>
      </p:pic>
    </p:spTree>
    <p:extLst>
      <p:ext uri="{BB962C8B-B14F-4D97-AF65-F5344CB8AC3E}">
        <p14:creationId xmlns:p14="http://schemas.microsoft.com/office/powerpoint/2010/main" val="2505485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for Data Expansion</a:t>
            </a:r>
          </a:p>
        </p:txBody>
      </p:sp>
      <p:sp>
        <p:nvSpPr>
          <p:cNvPr id="3" name="Content Placeholder 2"/>
          <p:cNvSpPr>
            <a:spLocks noGrp="1"/>
          </p:cNvSpPr>
          <p:nvPr>
            <p:ph idx="1"/>
          </p:nvPr>
        </p:nvSpPr>
        <p:spPr>
          <a:xfrm>
            <a:off x="457200" y="1371601"/>
            <a:ext cx="8229600" cy="2925684"/>
          </a:xfrm>
        </p:spPr>
        <p:txBody>
          <a:bodyPr>
            <a:normAutofit/>
          </a:bodyPr>
          <a:lstStyle/>
          <a:p>
            <a:r>
              <a:rPr lang="en-US" sz="2800" dirty="0"/>
              <a:t>Given </a:t>
            </a:r>
            <a:r>
              <a:rPr lang="en-US" sz="3000" dirty="0">
                <a:solidFill>
                  <a:srgbClr val="000000"/>
                </a:solidFill>
              </a:rPr>
              <a:t>R</a:t>
            </a:r>
            <a:r>
              <a:rPr lang="en-US" sz="3000" baseline="-25000" dirty="0">
                <a:solidFill>
                  <a:srgbClr val="000000"/>
                </a:solidFill>
              </a:rPr>
              <a:t>I−1</a:t>
            </a:r>
            <a:r>
              <a:rPr lang="en-US" sz="2800" dirty="0"/>
              <a:t> as:</a:t>
            </a:r>
          </a:p>
          <a:p>
            <a:pPr marL="0" indent="0">
              <a:buNone/>
            </a:pPr>
            <a:r>
              <a:rPr lang="en-US" sz="2800" dirty="0"/>
              <a:t>    0001 0011 1001 1110 1011 0000 0000 0001</a:t>
            </a:r>
          </a:p>
          <a:p>
            <a:pPr marL="0" indent="0">
              <a:buNone/>
            </a:pPr>
            <a:endParaRPr lang="en-US" sz="2800" dirty="0">
              <a:solidFill>
                <a:srgbClr val="C00000"/>
              </a:solidFill>
            </a:endParaRPr>
          </a:p>
          <a:p>
            <a:pPr marL="0" indent="0">
              <a:buNone/>
            </a:pPr>
            <a:r>
              <a:rPr lang="en-US" sz="2800" dirty="0">
                <a:solidFill>
                  <a:srgbClr val="C00000"/>
                </a:solidFill>
              </a:rPr>
              <a:t>What’s the result after expanding 32-bit input to 48-bit output?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5" name="Rectangle 4">
            <a:extLst>
              <a:ext uri="{FF2B5EF4-FFF2-40B4-BE49-F238E27FC236}">
                <a16:creationId xmlns:a16="http://schemas.microsoft.com/office/drawing/2014/main" id="{4D2B5AEA-5760-43D6-BFD7-99C36F6C1854}"/>
              </a:ext>
            </a:extLst>
          </p:cNvPr>
          <p:cNvSpPr/>
          <p:nvPr/>
        </p:nvSpPr>
        <p:spPr>
          <a:xfrm>
            <a:off x="838200" y="4847548"/>
            <a:ext cx="7467600" cy="523220"/>
          </a:xfrm>
          <a:prstGeom prst="rect">
            <a:avLst/>
          </a:prstGeom>
        </p:spPr>
        <p:txBody>
          <a:bodyPr wrap="square">
            <a:spAutoFit/>
          </a:bodyPr>
          <a:lstStyle/>
          <a:p>
            <a:r>
              <a:rPr lang="en-US" sz="2800" dirty="0"/>
              <a:t>100010  100111 … … </a:t>
            </a:r>
          </a:p>
        </p:txBody>
      </p:sp>
    </p:spTree>
    <p:extLst>
      <p:ext uri="{BB962C8B-B14F-4D97-AF65-F5344CB8AC3E}">
        <p14:creationId xmlns:p14="http://schemas.microsoft.com/office/powerpoint/2010/main" val="27657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a:t>
            </a:r>
            <a:r>
              <a:rPr lang="en-US" baseline="30000" dirty="0"/>
              <a:t>nd</a:t>
            </a:r>
            <a:r>
              <a:rPr lang="en-US" dirty="0"/>
              <a:t>: Rounds: DES Function - Whitener (XOR)</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1"/>
            <a:ext cx="8229600" cy="2209800"/>
          </a:xfrm>
        </p:spPr>
        <p:txBody>
          <a:bodyPr>
            <a:normAutofit/>
          </a:bodyPr>
          <a:lstStyle/>
          <a:p>
            <a:r>
              <a:rPr lang="en-US" dirty="0"/>
              <a:t>Function:</a:t>
            </a:r>
          </a:p>
          <a:p>
            <a:pPr lvl="1"/>
            <a:r>
              <a:rPr lang="en-US" dirty="0"/>
              <a:t>After the data expansion, DES uses the </a:t>
            </a:r>
            <a:r>
              <a:rPr lang="en-US" b="1" dirty="0"/>
              <a:t>XOR</a:t>
            </a:r>
            <a:r>
              <a:rPr lang="en-US" dirty="0"/>
              <a:t> operation on the </a:t>
            </a:r>
            <a:r>
              <a:rPr lang="en-US" dirty="0">
                <a:solidFill>
                  <a:srgbClr val="0000FF"/>
                </a:solidFill>
              </a:rPr>
              <a:t>expanded right section </a:t>
            </a:r>
            <a:r>
              <a:rPr lang="en-US" dirty="0"/>
              <a:t>and the </a:t>
            </a:r>
            <a:r>
              <a:rPr lang="en-US" dirty="0">
                <a:solidFill>
                  <a:srgbClr val="0000FF"/>
                </a:solidFill>
              </a:rPr>
              <a:t>round key</a:t>
            </a:r>
            <a:r>
              <a:rPr lang="en-US" dirty="0"/>
              <a:t>.</a:t>
            </a:r>
          </a:p>
          <a:p>
            <a:pPr lvl="1"/>
            <a:endParaRPr lang="en-US" dirty="0"/>
          </a:p>
        </p:txBody>
      </p:sp>
      <p:sp>
        <p:nvSpPr>
          <p:cNvPr id="5" name="Rectangle 4">
            <a:extLst>
              <a:ext uri="{FF2B5EF4-FFF2-40B4-BE49-F238E27FC236}">
                <a16:creationId xmlns:a16="http://schemas.microsoft.com/office/drawing/2014/main" id="{360E0BD9-5F8C-414C-A48A-F934C46A5675}"/>
              </a:ext>
            </a:extLst>
          </p:cNvPr>
          <p:cNvSpPr/>
          <p:nvPr/>
        </p:nvSpPr>
        <p:spPr>
          <a:xfrm>
            <a:off x="2819400" y="3962400"/>
            <a:ext cx="5257800" cy="523220"/>
          </a:xfrm>
          <a:prstGeom prst="rect">
            <a:avLst/>
          </a:prstGeom>
        </p:spPr>
        <p:txBody>
          <a:bodyPr wrap="square">
            <a:spAutoFit/>
          </a:bodyPr>
          <a:lstStyle/>
          <a:p>
            <a:r>
              <a:rPr lang="en-US" sz="2800" dirty="0"/>
              <a:t>1000 1010 0111 … … </a:t>
            </a:r>
          </a:p>
        </p:txBody>
      </p:sp>
      <p:sp>
        <p:nvSpPr>
          <p:cNvPr id="7" name="Rectangle 6">
            <a:extLst>
              <a:ext uri="{FF2B5EF4-FFF2-40B4-BE49-F238E27FC236}">
                <a16:creationId xmlns:a16="http://schemas.microsoft.com/office/drawing/2014/main" id="{99FC3AAE-2EF9-4575-B9FC-F4743EE26C44}"/>
              </a:ext>
            </a:extLst>
          </p:cNvPr>
          <p:cNvSpPr/>
          <p:nvPr/>
        </p:nvSpPr>
        <p:spPr>
          <a:xfrm>
            <a:off x="101592" y="3921964"/>
            <a:ext cx="2614818" cy="553998"/>
          </a:xfrm>
          <a:prstGeom prst="rect">
            <a:avLst/>
          </a:prstGeom>
        </p:spPr>
        <p:txBody>
          <a:bodyPr wrap="none">
            <a:spAutoFit/>
          </a:bodyPr>
          <a:lstStyle/>
          <a:p>
            <a:r>
              <a:rPr lang="en-US" sz="3000" dirty="0">
                <a:solidFill>
                  <a:srgbClr val="000000"/>
                </a:solidFill>
              </a:rPr>
              <a:t>Expended R</a:t>
            </a:r>
            <a:r>
              <a:rPr lang="en-US" sz="3000" baseline="-25000" dirty="0">
                <a:solidFill>
                  <a:srgbClr val="000000"/>
                </a:solidFill>
              </a:rPr>
              <a:t>I−1</a:t>
            </a:r>
            <a:r>
              <a:rPr lang="en-US" sz="3000" dirty="0">
                <a:solidFill>
                  <a:srgbClr val="000000"/>
                </a:solidFill>
              </a:rPr>
              <a:t>:</a:t>
            </a:r>
            <a:endParaRPr lang="en-US" dirty="0"/>
          </a:p>
        </p:txBody>
      </p:sp>
      <p:sp>
        <p:nvSpPr>
          <p:cNvPr id="8" name="Rectangle 7">
            <a:extLst>
              <a:ext uri="{FF2B5EF4-FFF2-40B4-BE49-F238E27FC236}">
                <a16:creationId xmlns:a16="http://schemas.microsoft.com/office/drawing/2014/main" id="{F67FAF39-8897-4104-A6BF-4DE2346C1CC6}"/>
              </a:ext>
            </a:extLst>
          </p:cNvPr>
          <p:cNvSpPr/>
          <p:nvPr/>
        </p:nvSpPr>
        <p:spPr>
          <a:xfrm>
            <a:off x="2819400" y="4475962"/>
            <a:ext cx="5257800" cy="523220"/>
          </a:xfrm>
          <a:prstGeom prst="rect">
            <a:avLst/>
          </a:prstGeom>
        </p:spPr>
        <p:txBody>
          <a:bodyPr wrap="square">
            <a:spAutoFit/>
          </a:bodyPr>
          <a:lstStyle/>
          <a:p>
            <a:r>
              <a:rPr lang="en-US" sz="2800" dirty="0"/>
              <a:t>1101 0010 0001 … … </a:t>
            </a:r>
          </a:p>
        </p:txBody>
      </p:sp>
      <p:sp>
        <p:nvSpPr>
          <p:cNvPr id="9" name="Rectangle 8">
            <a:extLst>
              <a:ext uri="{FF2B5EF4-FFF2-40B4-BE49-F238E27FC236}">
                <a16:creationId xmlns:a16="http://schemas.microsoft.com/office/drawing/2014/main" id="{134CF1A7-C757-4074-853E-C59823A622DB}"/>
              </a:ext>
            </a:extLst>
          </p:cNvPr>
          <p:cNvSpPr/>
          <p:nvPr/>
        </p:nvSpPr>
        <p:spPr>
          <a:xfrm>
            <a:off x="1828800" y="4435526"/>
            <a:ext cx="858761" cy="553998"/>
          </a:xfrm>
          <a:prstGeom prst="rect">
            <a:avLst/>
          </a:prstGeom>
        </p:spPr>
        <p:txBody>
          <a:bodyPr wrap="none">
            <a:spAutoFit/>
          </a:bodyPr>
          <a:lstStyle/>
          <a:p>
            <a:r>
              <a:rPr lang="en-US" sz="3000" dirty="0">
                <a:solidFill>
                  <a:srgbClr val="000000"/>
                </a:solidFill>
              </a:rPr>
              <a:t>key:</a:t>
            </a:r>
            <a:endParaRPr lang="en-US" dirty="0"/>
          </a:p>
        </p:txBody>
      </p:sp>
      <p:sp>
        <p:nvSpPr>
          <p:cNvPr id="10" name="Rectangle 9">
            <a:extLst>
              <a:ext uri="{FF2B5EF4-FFF2-40B4-BE49-F238E27FC236}">
                <a16:creationId xmlns:a16="http://schemas.microsoft.com/office/drawing/2014/main" id="{B6477C4B-7ADD-452D-AF8E-3BB152156B53}"/>
              </a:ext>
            </a:extLst>
          </p:cNvPr>
          <p:cNvSpPr/>
          <p:nvPr/>
        </p:nvSpPr>
        <p:spPr>
          <a:xfrm>
            <a:off x="1700816" y="4989524"/>
            <a:ext cx="986745" cy="553998"/>
          </a:xfrm>
          <a:prstGeom prst="rect">
            <a:avLst/>
          </a:prstGeom>
        </p:spPr>
        <p:txBody>
          <a:bodyPr wrap="none">
            <a:spAutoFit/>
          </a:bodyPr>
          <a:lstStyle/>
          <a:p>
            <a:r>
              <a:rPr lang="en-US" sz="3000" dirty="0">
                <a:solidFill>
                  <a:srgbClr val="000000"/>
                </a:solidFill>
              </a:rPr>
              <a:t>XOR:</a:t>
            </a:r>
            <a:endParaRPr lang="en-US" dirty="0"/>
          </a:p>
        </p:txBody>
      </p:sp>
      <p:sp>
        <p:nvSpPr>
          <p:cNvPr id="11" name="Rectangle 10">
            <a:extLst>
              <a:ext uri="{FF2B5EF4-FFF2-40B4-BE49-F238E27FC236}">
                <a16:creationId xmlns:a16="http://schemas.microsoft.com/office/drawing/2014/main" id="{ACBAC6E5-CB6A-45A2-A908-B3DF77A34E00}"/>
              </a:ext>
            </a:extLst>
          </p:cNvPr>
          <p:cNvSpPr/>
          <p:nvPr/>
        </p:nvSpPr>
        <p:spPr>
          <a:xfrm>
            <a:off x="2833914" y="5041159"/>
            <a:ext cx="5257800" cy="523220"/>
          </a:xfrm>
          <a:prstGeom prst="rect">
            <a:avLst/>
          </a:prstGeom>
        </p:spPr>
        <p:txBody>
          <a:bodyPr wrap="square">
            <a:spAutoFit/>
          </a:bodyPr>
          <a:lstStyle/>
          <a:p>
            <a:r>
              <a:rPr lang="en-US" sz="2800" dirty="0"/>
              <a:t>0101 1000 0110 … … </a:t>
            </a:r>
          </a:p>
        </p:txBody>
      </p:sp>
    </p:spTree>
    <p:extLst>
      <p:ext uri="{BB962C8B-B14F-4D97-AF65-F5344CB8AC3E}">
        <p14:creationId xmlns:p14="http://schemas.microsoft.com/office/powerpoint/2010/main" val="1257591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a:t>
            </a:r>
            <a:r>
              <a:rPr lang="en-US" baseline="30000" dirty="0"/>
              <a:t>nd</a:t>
            </a:r>
            <a:r>
              <a:rPr lang="en-US" dirty="0"/>
              <a:t>: Rounds: DES Function - S-boxes (Data Compression)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0"/>
            <a:ext cx="8229600" cy="4754563"/>
          </a:xfrm>
        </p:spPr>
        <p:txBody>
          <a:bodyPr>
            <a:normAutofit/>
          </a:bodyPr>
          <a:lstStyle/>
          <a:p>
            <a:r>
              <a:rPr lang="en-US" dirty="0"/>
              <a:t>Function:</a:t>
            </a:r>
          </a:p>
          <a:p>
            <a:pPr lvl="1"/>
            <a:r>
              <a:rPr lang="en-US" dirty="0"/>
              <a:t>Because the output of one round </a:t>
            </a:r>
            <a:r>
              <a:rPr lang="en-US" b="1" dirty="0">
                <a:solidFill>
                  <a:srgbClr val="FF0000"/>
                </a:solidFill>
              </a:rPr>
              <a:t>should be 32 bits, not 48 bits</a:t>
            </a:r>
          </a:p>
          <a:p>
            <a:pPr lvl="1"/>
            <a:r>
              <a:rPr lang="en-US" dirty="0"/>
              <a:t>DES uses 8 S-boxes, each with a 6-bit input and a 4-bit output</a:t>
            </a:r>
          </a:p>
        </p:txBody>
      </p:sp>
      <p:pic>
        <p:nvPicPr>
          <p:cNvPr id="3" name="Picture 2">
            <a:extLst>
              <a:ext uri="{FF2B5EF4-FFF2-40B4-BE49-F238E27FC236}">
                <a16:creationId xmlns:a16="http://schemas.microsoft.com/office/drawing/2014/main" id="{0F72D012-42A4-4B66-B6AB-04C9B004ABEB}"/>
              </a:ext>
            </a:extLst>
          </p:cNvPr>
          <p:cNvPicPr>
            <a:picLocks noChangeAspect="1"/>
          </p:cNvPicPr>
          <p:nvPr/>
        </p:nvPicPr>
        <p:blipFill>
          <a:blip r:embed="rId3"/>
          <a:stretch>
            <a:fillRect/>
          </a:stretch>
        </p:blipFill>
        <p:spPr>
          <a:xfrm>
            <a:off x="0" y="3818259"/>
            <a:ext cx="9144000" cy="2384104"/>
          </a:xfrm>
          <a:prstGeom prst="rect">
            <a:avLst/>
          </a:prstGeom>
        </p:spPr>
      </p:pic>
    </p:spTree>
    <p:extLst>
      <p:ext uri="{BB962C8B-B14F-4D97-AF65-F5344CB8AC3E}">
        <p14:creationId xmlns:p14="http://schemas.microsoft.com/office/powerpoint/2010/main" val="2679103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a:t>
            </a:r>
            <a:r>
              <a:rPr lang="en-US" baseline="30000" dirty="0"/>
              <a:t>nd</a:t>
            </a:r>
            <a:r>
              <a:rPr lang="en-US" dirty="0"/>
              <a:t>: Rounds: DES Function - S-boxes (Data Compression)   (cont.)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0"/>
            <a:ext cx="8229600" cy="4754563"/>
          </a:xfrm>
        </p:spPr>
        <p:txBody>
          <a:bodyPr>
            <a:normAutofit lnSpcReduction="10000"/>
          </a:bodyPr>
          <a:lstStyle/>
          <a:p>
            <a:r>
              <a:rPr lang="en-US" dirty="0"/>
              <a:t>The substitution in each box follows a </a:t>
            </a:r>
            <a:r>
              <a:rPr lang="en-US" b="1" dirty="0">
                <a:solidFill>
                  <a:srgbClr val="FF0000"/>
                </a:solidFill>
              </a:rPr>
              <a:t>pre-determined rule </a:t>
            </a:r>
            <a:r>
              <a:rPr lang="en-US" dirty="0"/>
              <a:t>based on a </a:t>
            </a:r>
            <a:r>
              <a:rPr lang="en-US" b="1" dirty="0"/>
              <a:t>4-row</a:t>
            </a:r>
            <a:r>
              <a:rPr lang="en-US" dirty="0"/>
              <a:t> by </a:t>
            </a:r>
            <a:r>
              <a:rPr lang="en-US" b="1" dirty="0"/>
              <a:t>16-column table</a:t>
            </a:r>
          </a:p>
          <a:p>
            <a:endParaRPr lang="en-US" dirty="0"/>
          </a:p>
          <a:p>
            <a:r>
              <a:rPr lang="en-US" dirty="0"/>
              <a:t>The combination of bits </a:t>
            </a:r>
            <a:r>
              <a:rPr lang="en-US" dirty="0">
                <a:solidFill>
                  <a:srgbClr val="FF0000"/>
                </a:solidFill>
              </a:rPr>
              <a:t>1</a:t>
            </a:r>
            <a:r>
              <a:rPr lang="en-US" dirty="0"/>
              <a:t> and </a:t>
            </a:r>
            <a:r>
              <a:rPr lang="en-US" dirty="0">
                <a:solidFill>
                  <a:srgbClr val="FF0000"/>
                </a:solidFill>
              </a:rPr>
              <a:t>6</a:t>
            </a:r>
            <a:r>
              <a:rPr lang="en-US" dirty="0"/>
              <a:t> of the input defines one of four </a:t>
            </a:r>
            <a:r>
              <a:rPr lang="en-US" dirty="0">
                <a:solidFill>
                  <a:srgbClr val="FF0000"/>
                </a:solidFill>
              </a:rPr>
              <a:t>rows</a:t>
            </a:r>
          </a:p>
          <a:p>
            <a:endParaRPr lang="en-US" dirty="0"/>
          </a:p>
          <a:p>
            <a:r>
              <a:rPr lang="en-US" dirty="0"/>
              <a:t>The combination of bits </a:t>
            </a:r>
            <a:r>
              <a:rPr lang="en-US" dirty="0">
                <a:solidFill>
                  <a:srgbClr val="FF0000"/>
                </a:solidFill>
              </a:rPr>
              <a:t>2 through 5 </a:t>
            </a:r>
            <a:r>
              <a:rPr lang="en-US" dirty="0"/>
              <a:t>defines one of the sixteen </a:t>
            </a:r>
            <a:r>
              <a:rPr lang="en-US" dirty="0">
                <a:solidFill>
                  <a:srgbClr val="FF0000"/>
                </a:solidFill>
              </a:rPr>
              <a:t>columns</a:t>
            </a:r>
          </a:p>
          <a:p>
            <a:endParaRPr lang="en-US" dirty="0"/>
          </a:p>
        </p:txBody>
      </p:sp>
    </p:spTree>
    <p:extLst>
      <p:ext uri="{BB962C8B-B14F-4D97-AF65-F5344CB8AC3E}">
        <p14:creationId xmlns:p14="http://schemas.microsoft.com/office/powerpoint/2010/main" val="3020053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a:t>
            </a:r>
            <a:r>
              <a:rPr lang="en-US" baseline="30000" dirty="0"/>
              <a:t>nd</a:t>
            </a:r>
            <a:r>
              <a:rPr lang="en-US" dirty="0"/>
              <a:t>: Rounds: DES Function - S-boxes (cont.)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0"/>
            <a:ext cx="8229600" cy="4754563"/>
          </a:xfrm>
        </p:spPr>
        <p:txBody>
          <a:bodyPr>
            <a:normAutofit/>
          </a:bodyPr>
          <a:lstStyle/>
          <a:p>
            <a:r>
              <a:rPr lang="en-US" dirty="0"/>
              <a:t>Because each S-box has its own table, we need eight tables:</a:t>
            </a:r>
          </a:p>
        </p:txBody>
      </p:sp>
      <p:pic>
        <p:nvPicPr>
          <p:cNvPr id="3" name="Picture 2">
            <a:extLst>
              <a:ext uri="{FF2B5EF4-FFF2-40B4-BE49-F238E27FC236}">
                <a16:creationId xmlns:a16="http://schemas.microsoft.com/office/drawing/2014/main" id="{F6C97D49-F990-4E84-8D6E-7290F0A956F8}"/>
              </a:ext>
            </a:extLst>
          </p:cNvPr>
          <p:cNvPicPr>
            <a:picLocks noChangeAspect="1"/>
          </p:cNvPicPr>
          <p:nvPr/>
        </p:nvPicPr>
        <p:blipFill>
          <a:blip r:embed="rId3"/>
          <a:stretch>
            <a:fillRect/>
          </a:stretch>
        </p:blipFill>
        <p:spPr>
          <a:xfrm>
            <a:off x="0" y="2590800"/>
            <a:ext cx="9144000" cy="1558170"/>
          </a:xfrm>
          <a:prstGeom prst="rect">
            <a:avLst/>
          </a:prstGeom>
        </p:spPr>
      </p:pic>
      <p:sp>
        <p:nvSpPr>
          <p:cNvPr id="5" name="Rectangle 4">
            <a:extLst>
              <a:ext uri="{FF2B5EF4-FFF2-40B4-BE49-F238E27FC236}">
                <a16:creationId xmlns:a16="http://schemas.microsoft.com/office/drawing/2014/main" id="{E4B5A130-0012-4DEE-AA7D-985F5EF171A1}"/>
              </a:ext>
            </a:extLst>
          </p:cNvPr>
          <p:cNvSpPr/>
          <p:nvPr/>
        </p:nvSpPr>
        <p:spPr>
          <a:xfrm>
            <a:off x="4133466" y="4175374"/>
            <a:ext cx="912237" cy="369332"/>
          </a:xfrm>
          <a:prstGeom prst="rect">
            <a:avLst/>
          </a:prstGeom>
        </p:spPr>
        <p:txBody>
          <a:bodyPr wrap="none">
            <a:spAutoFit/>
          </a:bodyPr>
          <a:lstStyle/>
          <a:p>
            <a:r>
              <a:rPr lang="en-US" dirty="0"/>
              <a:t>S-box 1</a:t>
            </a:r>
          </a:p>
        </p:txBody>
      </p:sp>
      <p:pic>
        <p:nvPicPr>
          <p:cNvPr id="7" name="Picture 6">
            <a:extLst>
              <a:ext uri="{FF2B5EF4-FFF2-40B4-BE49-F238E27FC236}">
                <a16:creationId xmlns:a16="http://schemas.microsoft.com/office/drawing/2014/main" id="{52C4550F-FD86-4B55-87F9-4E4637253B9C}"/>
              </a:ext>
            </a:extLst>
          </p:cNvPr>
          <p:cNvPicPr>
            <a:picLocks noChangeAspect="1"/>
          </p:cNvPicPr>
          <p:nvPr/>
        </p:nvPicPr>
        <p:blipFill>
          <a:blip r:embed="rId4"/>
          <a:stretch>
            <a:fillRect/>
          </a:stretch>
        </p:blipFill>
        <p:spPr>
          <a:xfrm>
            <a:off x="0" y="4706747"/>
            <a:ext cx="9144000" cy="1559305"/>
          </a:xfrm>
          <a:prstGeom prst="rect">
            <a:avLst/>
          </a:prstGeom>
        </p:spPr>
      </p:pic>
      <p:sp>
        <p:nvSpPr>
          <p:cNvPr id="8" name="Rectangle 7">
            <a:extLst>
              <a:ext uri="{FF2B5EF4-FFF2-40B4-BE49-F238E27FC236}">
                <a16:creationId xmlns:a16="http://schemas.microsoft.com/office/drawing/2014/main" id="{4A031D81-AEDA-4D37-AFA0-5B894FEA6204}"/>
              </a:ext>
            </a:extLst>
          </p:cNvPr>
          <p:cNvSpPr/>
          <p:nvPr/>
        </p:nvSpPr>
        <p:spPr>
          <a:xfrm>
            <a:off x="4337538" y="6335096"/>
            <a:ext cx="912237" cy="369332"/>
          </a:xfrm>
          <a:prstGeom prst="rect">
            <a:avLst/>
          </a:prstGeom>
        </p:spPr>
        <p:txBody>
          <a:bodyPr wrap="none">
            <a:spAutoFit/>
          </a:bodyPr>
          <a:lstStyle/>
          <a:p>
            <a:r>
              <a:rPr lang="en-US" dirty="0"/>
              <a:t>S-box 2</a:t>
            </a:r>
          </a:p>
        </p:txBody>
      </p:sp>
    </p:spTree>
    <p:extLst>
      <p:ext uri="{BB962C8B-B14F-4D97-AF65-F5344CB8AC3E}">
        <p14:creationId xmlns:p14="http://schemas.microsoft.com/office/powerpoint/2010/main" val="3527847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1</a:t>
            </a:r>
          </a:p>
        </p:txBody>
      </p:sp>
      <p:sp>
        <p:nvSpPr>
          <p:cNvPr id="3" name="Content Placeholder 2"/>
          <p:cNvSpPr>
            <a:spLocks noGrp="1"/>
          </p:cNvSpPr>
          <p:nvPr>
            <p:ph idx="1"/>
          </p:nvPr>
        </p:nvSpPr>
        <p:spPr>
          <a:xfrm>
            <a:off x="457200" y="1371600"/>
            <a:ext cx="8229600" cy="4648199"/>
          </a:xfrm>
        </p:spPr>
        <p:txBody>
          <a:bodyPr>
            <a:normAutofit fontScale="92500"/>
          </a:bodyPr>
          <a:lstStyle/>
          <a:p>
            <a:r>
              <a:rPr lang="en-US" sz="2800" dirty="0">
                <a:solidFill>
                  <a:srgbClr val="FF0000"/>
                </a:solidFill>
              </a:rPr>
              <a:t>The input to S-box 1 is 100011. What is the output?</a:t>
            </a:r>
          </a:p>
          <a:p>
            <a:r>
              <a:rPr lang="en-US" sz="2800" b="1" dirty="0"/>
              <a:t>Solution:</a:t>
            </a:r>
          </a:p>
          <a:p>
            <a:pPr marL="692150" indent="-411163">
              <a:buFont typeface="Wingdings" panose="05000000000000000000" pitchFamily="2" charset="2"/>
              <a:buChar char="Ø"/>
            </a:pPr>
            <a:r>
              <a:rPr lang="en-US" sz="2800" dirty="0"/>
              <a:t>If we write the first and the sixth bits together, we get 11 in binary, which is 3 in decimal</a:t>
            </a:r>
          </a:p>
          <a:p>
            <a:pPr marL="692150" indent="-411163">
              <a:buFont typeface="Wingdings" panose="05000000000000000000" pitchFamily="2" charset="2"/>
              <a:buChar char="Ø"/>
            </a:pPr>
            <a:r>
              <a:rPr lang="en-US" sz="2800" dirty="0"/>
              <a:t>The remaining bits are 0001 in binary, which is 1 in decimal </a:t>
            </a:r>
          </a:p>
          <a:p>
            <a:pPr marL="692150" indent="-411163">
              <a:buFont typeface="Wingdings" panose="05000000000000000000" pitchFamily="2" charset="2"/>
              <a:buChar char="Ø"/>
            </a:pPr>
            <a:r>
              <a:rPr lang="en-US" sz="2800" dirty="0"/>
              <a:t>We look for the value in row 3, column 1, in S-box 1</a:t>
            </a:r>
          </a:p>
          <a:p>
            <a:pPr marL="692150" indent="-411163">
              <a:buFont typeface="Wingdings" panose="05000000000000000000" pitchFamily="2" charset="2"/>
              <a:buChar char="Ø"/>
            </a:pPr>
            <a:r>
              <a:rPr lang="en-US" sz="2800" dirty="0"/>
              <a:t>The result is 12 in decimal, which in binary is 1100. So the input 100011 yields the output 1100</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300955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Outline of today’s lecture</a:t>
            </a:r>
          </a:p>
        </p:txBody>
      </p:sp>
      <p:sp>
        <p:nvSpPr>
          <p:cNvPr id="7171" name="Rectangle 3"/>
          <p:cNvSpPr>
            <a:spLocks noGrp="1" noChangeArrowheads="1"/>
          </p:cNvSpPr>
          <p:nvPr>
            <p:ph idx="1"/>
          </p:nvPr>
        </p:nvSpPr>
        <p:spPr/>
        <p:txBody>
          <a:bodyPr>
            <a:normAutofit/>
          </a:bodyPr>
          <a:lstStyle/>
          <a:p>
            <a:pPr>
              <a:buFont typeface="Arial" charset="0"/>
              <a:buChar char="•"/>
              <a:defRPr/>
            </a:pPr>
            <a:r>
              <a:rPr lang="en-US" dirty="0"/>
              <a:t>Symmetric key cryptography is classified into two types: </a:t>
            </a:r>
          </a:p>
          <a:p>
            <a:pPr lvl="1">
              <a:buFont typeface="Arial" charset="0"/>
              <a:buChar char="•"/>
              <a:defRPr/>
            </a:pPr>
            <a:r>
              <a:rPr lang="en-US" b="1" dirty="0"/>
              <a:t>Block Ciphers</a:t>
            </a:r>
          </a:p>
          <a:p>
            <a:pPr lvl="1">
              <a:buFont typeface="Arial" charset="0"/>
              <a:buChar char="•"/>
              <a:defRPr/>
            </a:pPr>
            <a:r>
              <a:rPr lang="en-US" dirty="0"/>
              <a:t>Stream Cipher</a:t>
            </a:r>
          </a:p>
          <a:p>
            <a:pPr eaLnBrk="1" hangingPunct="1">
              <a:buFont typeface="Arial" charset="0"/>
              <a:buChar char="•"/>
              <a:defRPr/>
            </a:pPr>
            <a:endParaRPr lang="en-US" dirty="0"/>
          </a:p>
          <a:p>
            <a:pPr marL="0" indent="0" eaLnBrk="1" hangingPunct="1">
              <a:buFont typeface="Arial" panose="020B0604020202020204" pitchFamily="34" charset="0"/>
              <a:buNone/>
              <a:defRPr/>
            </a:pPr>
            <a:endParaRPr lang="en-US" dirty="0"/>
          </a:p>
          <a:p>
            <a:pPr lvl="1" eaLnBrk="1" hangingPunct="1">
              <a:buFont typeface="Wingdings" pitchFamily="2" charset="2"/>
              <a:buNone/>
              <a:defRPr/>
            </a:pPr>
            <a:endParaRPr lang="en-US" dirty="0"/>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eaLnBrk="1" hangingPunct="1"/>
            <a:fld id="{9CD33684-1F83-44B4-AF87-5C1D52B33F7C}" type="slidenum">
              <a:rPr lang="en-US" altLang="en-US" sz="1200">
                <a:solidFill>
                  <a:srgbClr val="898989"/>
                </a:solidFill>
              </a:rPr>
              <a:pPr eaLnBrk="1" hangingPunct="1"/>
              <a:t>3</a:t>
            </a:fld>
            <a:endParaRPr lang="en-US" altLang="en-US" sz="1200">
              <a:solidFill>
                <a:srgbClr val="898989"/>
              </a:solidFill>
            </a:endParaRPr>
          </a:p>
        </p:txBody>
      </p:sp>
    </p:spTree>
    <p:extLst>
      <p:ext uri="{BB962C8B-B14F-4D97-AF65-F5344CB8AC3E}">
        <p14:creationId xmlns:p14="http://schemas.microsoft.com/office/powerpoint/2010/main" val="1095419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Exercise 2</a:t>
            </a:r>
          </a:p>
        </p:txBody>
      </p:sp>
      <p:sp>
        <p:nvSpPr>
          <p:cNvPr id="3" name="Content Placeholder 2"/>
          <p:cNvSpPr>
            <a:spLocks noGrp="1"/>
          </p:cNvSpPr>
          <p:nvPr>
            <p:ph idx="1"/>
          </p:nvPr>
        </p:nvSpPr>
        <p:spPr>
          <a:xfrm>
            <a:off x="457200" y="1371600"/>
            <a:ext cx="8229600" cy="4648199"/>
          </a:xfrm>
        </p:spPr>
        <p:txBody>
          <a:bodyPr>
            <a:normAutofit fontScale="92500"/>
          </a:bodyPr>
          <a:lstStyle/>
          <a:p>
            <a:r>
              <a:rPr lang="en-US" sz="2800" dirty="0">
                <a:solidFill>
                  <a:srgbClr val="FF0000"/>
                </a:solidFill>
              </a:rPr>
              <a:t>The input to S-box 2 is 000000. What is the output?</a:t>
            </a:r>
          </a:p>
          <a:p>
            <a:r>
              <a:rPr lang="en-US" sz="2800" b="1" dirty="0"/>
              <a:t>Solution:</a:t>
            </a:r>
          </a:p>
          <a:p>
            <a:pPr marL="692150" indent="-411163">
              <a:buFont typeface="Wingdings" panose="05000000000000000000" pitchFamily="2" charset="2"/>
              <a:buChar char="Ø"/>
            </a:pPr>
            <a:r>
              <a:rPr lang="en-US" sz="2800" dirty="0"/>
              <a:t>If we write the first and the sixth bits together, we get 00 in binary, which is 0 in decimal</a:t>
            </a:r>
          </a:p>
          <a:p>
            <a:pPr marL="692150" indent="-411163">
              <a:buFont typeface="Wingdings" panose="05000000000000000000" pitchFamily="2" charset="2"/>
              <a:buChar char="Ø"/>
            </a:pPr>
            <a:r>
              <a:rPr lang="en-US" sz="2800" dirty="0"/>
              <a:t>The remaining bits are 0000 in binary, which is 0 in decimal. We look for the value in row 0, column 0, in S-box 2</a:t>
            </a:r>
          </a:p>
          <a:p>
            <a:pPr marL="692150" indent="-411163">
              <a:buFont typeface="Wingdings" panose="05000000000000000000" pitchFamily="2" charset="2"/>
              <a:buChar char="Ø"/>
            </a:pPr>
            <a:r>
              <a:rPr lang="en-US" sz="2800" dirty="0"/>
              <a:t>The result is 15 in decimal, which is 1111 in binary. So the input 000000 yields the output 1111</a:t>
            </a:r>
          </a:p>
          <a:p>
            <a:pPr marL="692150" indent="-411163">
              <a:buFont typeface="Wingdings" panose="05000000000000000000" pitchFamily="2" charset="2"/>
              <a:buChar char="Ø"/>
            </a:pPr>
            <a:endParaRPr lang="en-US" sz="2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4952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a:t>
            </a:r>
            <a:r>
              <a:rPr lang="en-US" baseline="30000" dirty="0"/>
              <a:t>nd</a:t>
            </a:r>
            <a:r>
              <a:rPr lang="en-US" dirty="0"/>
              <a:t>: Rounds: </a:t>
            </a:r>
            <a:r>
              <a:rPr lang="en-US" altLang="zh-CN" dirty="0"/>
              <a:t>Output of Function </a:t>
            </a:r>
            <a:r>
              <a:rPr lang="en-US" b="1" dirty="0"/>
              <a:t>XOR</a:t>
            </a:r>
            <a:r>
              <a:rPr lang="en-US" dirty="0"/>
              <a:t> L</a:t>
            </a:r>
            <a:r>
              <a:rPr lang="en-US" baseline="-25000" dirty="0"/>
              <a:t>i-1</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5" name="Rectangle 4">
            <a:extLst>
              <a:ext uri="{FF2B5EF4-FFF2-40B4-BE49-F238E27FC236}">
                <a16:creationId xmlns:a16="http://schemas.microsoft.com/office/drawing/2014/main" id="{360E0BD9-5F8C-414C-A48A-F934C46A5675}"/>
              </a:ext>
            </a:extLst>
          </p:cNvPr>
          <p:cNvSpPr/>
          <p:nvPr/>
        </p:nvSpPr>
        <p:spPr>
          <a:xfrm>
            <a:off x="2819400" y="5103621"/>
            <a:ext cx="52578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1000 1010 0111 … … </a:t>
            </a:r>
          </a:p>
        </p:txBody>
      </p:sp>
      <p:sp>
        <p:nvSpPr>
          <p:cNvPr id="7" name="Rectangle 6">
            <a:extLst>
              <a:ext uri="{FF2B5EF4-FFF2-40B4-BE49-F238E27FC236}">
                <a16:creationId xmlns:a16="http://schemas.microsoft.com/office/drawing/2014/main" id="{99FC3AAE-2EF9-4575-B9FC-F4743EE26C44}"/>
              </a:ext>
            </a:extLst>
          </p:cNvPr>
          <p:cNvSpPr/>
          <p:nvPr/>
        </p:nvSpPr>
        <p:spPr>
          <a:xfrm>
            <a:off x="101592" y="5063185"/>
            <a:ext cx="274145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mbria"/>
                <a:ea typeface="+mn-ea"/>
                <a:cs typeface="+mn-cs"/>
              </a:rPr>
              <a:t>Out</a:t>
            </a:r>
            <a:r>
              <a:rPr lang="en-US" altLang="zh-CN" sz="2400" dirty="0">
                <a:solidFill>
                  <a:srgbClr val="000000"/>
                </a:solidFill>
                <a:latin typeface="Cambria"/>
              </a:rPr>
              <a:t>put</a:t>
            </a:r>
            <a:r>
              <a:rPr lang="zh-CN" altLang="en-US" sz="2400" dirty="0">
                <a:solidFill>
                  <a:srgbClr val="000000"/>
                </a:solidFill>
                <a:latin typeface="Cambria"/>
              </a:rPr>
              <a:t> </a:t>
            </a:r>
            <a:r>
              <a:rPr lang="en-US" altLang="zh-CN" sz="2400" dirty="0">
                <a:solidFill>
                  <a:srgbClr val="000000"/>
                </a:solidFill>
                <a:latin typeface="Cambria"/>
              </a:rPr>
              <a:t>of</a:t>
            </a:r>
            <a:r>
              <a:rPr lang="zh-CN" altLang="en-US" sz="2400" dirty="0">
                <a:solidFill>
                  <a:srgbClr val="000000"/>
                </a:solidFill>
                <a:latin typeface="Cambria"/>
              </a:rPr>
              <a:t> </a:t>
            </a:r>
            <a:r>
              <a:rPr lang="en-US" altLang="zh-CN" sz="2400" i="1" dirty="0">
                <a:solidFill>
                  <a:srgbClr val="000000"/>
                </a:solidFill>
                <a:latin typeface="Cambria"/>
              </a:rPr>
              <a:t>f</a:t>
            </a:r>
            <a:r>
              <a:rPr lang="en-US" altLang="zh-CN" sz="2400" dirty="0">
                <a:solidFill>
                  <a:srgbClr val="000000"/>
                </a:solidFill>
                <a:latin typeface="Cambria"/>
              </a:rPr>
              <a:t>(</a:t>
            </a:r>
            <a:r>
              <a:rPr lang="en-US" altLang="zh-CN" sz="2400" i="1" dirty="0">
                <a:solidFill>
                  <a:srgbClr val="000000"/>
                </a:solidFill>
                <a:latin typeface="Cambria"/>
              </a:rPr>
              <a:t>R</a:t>
            </a:r>
            <a:r>
              <a:rPr lang="en-US" altLang="zh-CN" sz="2400" i="1" baseline="-25000" dirty="0">
                <a:solidFill>
                  <a:srgbClr val="000000"/>
                </a:solidFill>
                <a:latin typeface="Cambria"/>
              </a:rPr>
              <a:t>i</a:t>
            </a:r>
            <a:r>
              <a:rPr lang="en-US" altLang="zh-CN" sz="2400" baseline="-25000" dirty="0">
                <a:solidFill>
                  <a:srgbClr val="000000"/>
                </a:solidFill>
                <a:latin typeface="Cambria"/>
              </a:rPr>
              <a:t>-1</a:t>
            </a:r>
            <a:r>
              <a:rPr lang="en-US" altLang="zh-CN" sz="2400" dirty="0">
                <a:solidFill>
                  <a:srgbClr val="000000"/>
                </a:solidFill>
                <a:latin typeface="Cambria"/>
              </a:rPr>
              <a:t>, </a:t>
            </a:r>
            <a:r>
              <a:rPr lang="en-US" altLang="zh-CN" sz="2400" i="1" dirty="0">
                <a:solidFill>
                  <a:srgbClr val="000000"/>
                </a:solidFill>
                <a:latin typeface="Cambria"/>
              </a:rPr>
              <a:t>K</a:t>
            </a:r>
            <a:r>
              <a:rPr lang="en-US" altLang="zh-CN" sz="2400" i="1" baseline="-25000" dirty="0">
                <a:solidFill>
                  <a:srgbClr val="000000"/>
                </a:solidFill>
                <a:latin typeface="Cambria"/>
              </a:rPr>
              <a:t>i</a:t>
            </a:r>
            <a:r>
              <a:rPr lang="en-US" altLang="zh-CN" sz="2400" dirty="0">
                <a:solidFill>
                  <a:srgbClr val="000000"/>
                </a:solidFill>
                <a:latin typeface="Cambria"/>
              </a:rPr>
              <a:t>)</a:t>
            </a:r>
            <a:r>
              <a:rPr kumimoji="0" lang="en-US" sz="2400" b="0" i="0" u="none" strike="noStrike" kern="1200" cap="none" spc="0" normalizeH="0" baseline="0" noProof="0" dirty="0">
                <a:ln>
                  <a:noFill/>
                </a:ln>
                <a:solidFill>
                  <a:srgbClr val="000000"/>
                </a:solidFill>
                <a:effectLst/>
                <a:uLnTx/>
                <a:uFillTx/>
                <a:latin typeface="Cambria"/>
                <a:ea typeface="+mn-ea"/>
                <a:cs typeface="+mn-cs"/>
              </a:rPr>
              <a:t>:</a:t>
            </a:r>
          </a:p>
        </p:txBody>
      </p:sp>
      <p:sp>
        <p:nvSpPr>
          <p:cNvPr id="8" name="Rectangle 7">
            <a:extLst>
              <a:ext uri="{FF2B5EF4-FFF2-40B4-BE49-F238E27FC236}">
                <a16:creationId xmlns:a16="http://schemas.microsoft.com/office/drawing/2014/main" id="{F67FAF39-8897-4104-A6BF-4DE2346C1CC6}"/>
              </a:ext>
            </a:extLst>
          </p:cNvPr>
          <p:cNvSpPr/>
          <p:nvPr/>
        </p:nvSpPr>
        <p:spPr>
          <a:xfrm>
            <a:off x="2819400" y="5617183"/>
            <a:ext cx="52578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1101 0010 0001 … … </a:t>
            </a:r>
          </a:p>
        </p:txBody>
      </p:sp>
      <p:sp>
        <p:nvSpPr>
          <p:cNvPr id="9" name="Rectangle 8">
            <a:extLst>
              <a:ext uri="{FF2B5EF4-FFF2-40B4-BE49-F238E27FC236}">
                <a16:creationId xmlns:a16="http://schemas.microsoft.com/office/drawing/2014/main" id="{134CF1A7-C757-4074-853E-C59823A622DB}"/>
              </a:ext>
            </a:extLst>
          </p:cNvPr>
          <p:cNvSpPr/>
          <p:nvPr/>
        </p:nvSpPr>
        <p:spPr>
          <a:xfrm>
            <a:off x="2085403" y="5555167"/>
            <a:ext cx="67197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L</a:t>
            </a:r>
            <a:r>
              <a:rPr kumimoji="0" lang="en-US" sz="2400" b="0" i="0" u="none" strike="noStrike" kern="1200" cap="none" spc="0" normalizeH="0" baseline="-25000" noProof="0" dirty="0">
                <a:ln>
                  <a:noFill/>
                </a:ln>
                <a:solidFill>
                  <a:srgbClr val="000000"/>
                </a:solidFill>
                <a:effectLst/>
                <a:uLnTx/>
                <a:uFillTx/>
                <a:latin typeface="Cambria"/>
                <a:ea typeface="+mn-ea"/>
                <a:cs typeface="+mn-cs"/>
              </a:rPr>
              <a:t>i-1</a:t>
            </a:r>
            <a:r>
              <a:rPr kumimoji="0" lang="en-US" sz="2400" b="0" i="0" u="none" strike="noStrike" kern="1200" cap="none" spc="0" normalizeH="0" baseline="0" noProof="0" dirty="0">
                <a:ln>
                  <a:noFill/>
                </a:ln>
                <a:solidFill>
                  <a:srgbClr val="000000"/>
                </a:solidFill>
                <a:effectLst/>
                <a:uLnTx/>
                <a:uFillTx/>
                <a:latin typeface="Cambria"/>
                <a:ea typeface="+mn-ea"/>
                <a:cs typeface="+mn-cs"/>
              </a:rPr>
              <a:t>:</a:t>
            </a:r>
          </a:p>
        </p:txBody>
      </p:sp>
      <p:sp>
        <p:nvSpPr>
          <p:cNvPr id="10" name="Rectangle 9">
            <a:extLst>
              <a:ext uri="{FF2B5EF4-FFF2-40B4-BE49-F238E27FC236}">
                <a16:creationId xmlns:a16="http://schemas.microsoft.com/office/drawing/2014/main" id="{B6477C4B-7ADD-452D-AF8E-3BB152156B53}"/>
              </a:ext>
            </a:extLst>
          </p:cNvPr>
          <p:cNvSpPr/>
          <p:nvPr/>
        </p:nvSpPr>
        <p:spPr>
          <a:xfrm>
            <a:off x="1930745" y="6101101"/>
            <a:ext cx="82663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XOR:</a:t>
            </a:r>
          </a:p>
        </p:txBody>
      </p:sp>
      <p:sp>
        <p:nvSpPr>
          <p:cNvPr id="11" name="Rectangle 10">
            <a:extLst>
              <a:ext uri="{FF2B5EF4-FFF2-40B4-BE49-F238E27FC236}">
                <a16:creationId xmlns:a16="http://schemas.microsoft.com/office/drawing/2014/main" id="{ACBAC6E5-CB6A-45A2-A908-B3DF77A34E00}"/>
              </a:ext>
            </a:extLst>
          </p:cNvPr>
          <p:cNvSpPr/>
          <p:nvPr/>
        </p:nvSpPr>
        <p:spPr>
          <a:xfrm>
            <a:off x="2833914" y="6182380"/>
            <a:ext cx="52578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0101 1000 0110 … … </a:t>
            </a:r>
          </a:p>
        </p:txBody>
      </p:sp>
      <p:pic>
        <p:nvPicPr>
          <p:cNvPr id="13" name="Picture 2">
            <a:extLst>
              <a:ext uri="{FF2B5EF4-FFF2-40B4-BE49-F238E27FC236}">
                <a16:creationId xmlns:a16="http://schemas.microsoft.com/office/drawing/2014/main" id="{D13DCC03-B842-454D-9821-22906FA39671}"/>
              </a:ext>
            </a:extLst>
          </p:cNvPr>
          <p:cNvPicPr>
            <a:picLocks noChangeAspect="1"/>
          </p:cNvPicPr>
          <p:nvPr/>
        </p:nvPicPr>
        <p:blipFill>
          <a:blip r:embed="rId3"/>
          <a:stretch>
            <a:fillRect/>
          </a:stretch>
        </p:blipFill>
        <p:spPr>
          <a:xfrm>
            <a:off x="5394962" y="1178890"/>
            <a:ext cx="3596638" cy="3790647"/>
          </a:xfrm>
          <a:prstGeom prst="rect">
            <a:avLst/>
          </a:prstGeom>
        </p:spPr>
      </p:pic>
    </p:spTree>
    <p:extLst>
      <p:ext uri="{BB962C8B-B14F-4D97-AF65-F5344CB8AC3E}">
        <p14:creationId xmlns:p14="http://schemas.microsoft.com/office/powerpoint/2010/main" val="1922502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3388"/>
            <a:ext cx="8229600" cy="1143000"/>
          </a:xfrm>
        </p:spPr>
        <p:txBody>
          <a:bodyPr>
            <a:normAutofit fontScale="90000"/>
          </a:bodyPr>
          <a:lstStyle/>
          <a:p>
            <a:r>
              <a:rPr lang="en-US" dirty="0"/>
              <a:t>Final Permutation</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0"/>
            <a:ext cx="8229600" cy="4754563"/>
          </a:xfrm>
        </p:spPr>
        <p:txBody>
          <a:bodyPr>
            <a:normAutofit fontScale="92500" lnSpcReduction="20000"/>
          </a:bodyPr>
          <a:lstStyle/>
          <a:p>
            <a:r>
              <a:rPr lang="en-US" b="1" dirty="0"/>
              <a:t>Just perform permutation after all rounds</a:t>
            </a:r>
          </a:p>
          <a:p>
            <a:r>
              <a:rPr lang="en-US" dirty="0"/>
              <a:t>Function:</a:t>
            </a:r>
          </a:p>
          <a:p>
            <a:pPr lvl="1"/>
            <a:r>
              <a:rPr lang="en-US" dirty="0"/>
              <a:t>A permutation with a 32-bit input and a 32-bit output</a:t>
            </a:r>
          </a:p>
          <a:p>
            <a:pPr lvl="1"/>
            <a:endParaRPr lang="en-US" dirty="0"/>
          </a:p>
          <a:p>
            <a:pPr lvl="1"/>
            <a:endParaRPr lang="en-US" dirty="0"/>
          </a:p>
          <a:p>
            <a:pPr lvl="1"/>
            <a:endParaRPr lang="en-US" dirty="0"/>
          </a:p>
          <a:p>
            <a:pPr lvl="1"/>
            <a:endParaRPr lang="en-US" dirty="0"/>
          </a:p>
          <a:p>
            <a:pPr lvl="1"/>
            <a:endParaRPr lang="en-US" dirty="0"/>
          </a:p>
          <a:p>
            <a:pPr lvl="1"/>
            <a:r>
              <a:rPr lang="en-US" dirty="0"/>
              <a:t>For example, the seventh bit of the input becomes the second bit of the output</a:t>
            </a:r>
          </a:p>
          <a:p>
            <a:pPr lvl="1"/>
            <a:endParaRPr lang="en-US" dirty="0"/>
          </a:p>
        </p:txBody>
      </p:sp>
      <p:pic>
        <p:nvPicPr>
          <p:cNvPr id="3" name="Picture 2">
            <a:extLst>
              <a:ext uri="{FF2B5EF4-FFF2-40B4-BE49-F238E27FC236}">
                <a16:creationId xmlns:a16="http://schemas.microsoft.com/office/drawing/2014/main" id="{E0CF6455-BEF4-456D-A309-2F7D8FE2762E}"/>
              </a:ext>
            </a:extLst>
          </p:cNvPr>
          <p:cNvPicPr>
            <a:picLocks noChangeAspect="1"/>
          </p:cNvPicPr>
          <p:nvPr/>
        </p:nvPicPr>
        <p:blipFill>
          <a:blip r:embed="rId3"/>
          <a:stretch>
            <a:fillRect/>
          </a:stretch>
        </p:blipFill>
        <p:spPr>
          <a:xfrm>
            <a:off x="990600" y="3091962"/>
            <a:ext cx="7850983" cy="1809140"/>
          </a:xfrm>
          <a:prstGeom prst="rect">
            <a:avLst/>
          </a:prstGeom>
        </p:spPr>
      </p:pic>
    </p:spTree>
    <p:extLst>
      <p:ext uri="{BB962C8B-B14F-4D97-AF65-F5344CB8AC3E}">
        <p14:creationId xmlns:p14="http://schemas.microsoft.com/office/powerpoint/2010/main" val="3001629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highlight>
                  <a:srgbClr val="FFFF00"/>
                </a:highlight>
              </a:rPr>
              <a:t>Example of DES Encryption</a:t>
            </a:r>
          </a:p>
        </p:txBody>
      </p:sp>
      <p:sp>
        <p:nvSpPr>
          <p:cNvPr id="3" name="Content Placeholder 2"/>
          <p:cNvSpPr>
            <a:spLocks noGrp="1"/>
          </p:cNvSpPr>
          <p:nvPr>
            <p:ph idx="1"/>
          </p:nvPr>
        </p:nvSpPr>
        <p:spPr>
          <a:xfrm>
            <a:off x="457200" y="1371600"/>
            <a:ext cx="8229600" cy="4648199"/>
          </a:xfrm>
        </p:spPr>
        <p:txBody>
          <a:bodyPr>
            <a:normAutofit fontScale="92500" lnSpcReduction="10000"/>
          </a:bodyPr>
          <a:lstStyle/>
          <a:p>
            <a:r>
              <a:rPr lang="en-US" sz="2800" b="1" dirty="0"/>
              <a:t>We do it together! </a:t>
            </a:r>
          </a:p>
          <a:p>
            <a:r>
              <a:rPr lang="en-US" sz="2800" dirty="0"/>
              <a:t>Plaintext: 0002050000400001 (it is hexadecimal!)</a:t>
            </a:r>
          </a:p>
          <a:p>
            <a:r>
              <a:rPr lang="en-US" sz="2800" dirty="0"/>
              <a:t>Key: 1000 0000 0000 0101 0000 0000 0001 0001 1000 0000 0000 1000 (Assume it is given as </a:t>
            </a:r>
            <a:r>
              <a:rPr lang="en-US" sz="2800" b="1" dirty="0">
                <a:solidFill>
                  <a:srgbClr val="FF0000"/>
                </a:solidFill>
              </a:rPr>
              <a:t>48 </a:t>
            </a:r>
            <a:r>
              <a:rPr lang="en-US" sz="2800" dirty="0"/>
              <a:t>bits)</a:t>
            </a:r>
          </a:p>
          <a:p>
            <a:r>
              <a:rPr lang="en-US" sz="2800" dirty="0"/>
              <a:t>Ciphertext: ?</a:t>
            </a:r>
          </a:p>
          <a:p>
            <a:r>
              <a:rPr lang="en-US" sz="2800" dirty="0"/>
              <a:t>Encryption method: DES</a:t>
            </a:r>
          </a:p>
          <a:p>
            <a:pPr lvl="1"/>
            <a:r>
              <a:rPr lang="en-US" sz="2400" dirty="0"/>
              <a:t>Initial permutation</a:t>
            </a:r>
          </a:p>
          <a:p>
            <a:pPr lvl="1"/>
            <a:r>
              <a:rPr lang="en-US" sz="2400" dirty="0"/>
              <a:t>16 rounds</a:t>
            </a:r>
          </a:p>
          <a:p>
            <a:pPr lvl="2"/>
            <a:r>
              <a:rPr lang="en-US" sz="2000" dirty="0"/>
              <a:t>Data expansion</a:t>
            </a:r>
          </a:p>
          <a:p>
            <a:pPr lvl="2"/>
            <a:r>
              <a:rPr lang="en-US" sz="2000" dirty="0"/>
              <a:t>Whitener (XOR)</a:t>
            </a:r>
          </a:p>
          <a:p>
            <a:pPr lvl="2"/>
            <a:r>
              <a:rPr lang="en-US" sz="2000" dirty="0"/>
              <a:t>S-Boxes</a:t>
            </a:r>
          </a:p>
          <a:p>
            <a:pPr lvl="1"/>
            <a:r>
              <a:rPr lang="en-US" sz="2400" dirty="0"/>
              <a:t>Final permutation</a:t>
            </a:r>
          </a:p>
          <a:p>
            <a:endParaRPr lang="en-US" sz="2800" dirty="0"/>
          </a:p>
          <a:p>
            <a:endParaRPr lang="en-US" sz="2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370904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1: Initial Permutation</a:t>
            </a:r>
          </a:p>
        </p:txBody>
      </p:sp>
      <p:sp>
        <p:nvSpPr>
          <p:cNvPr id="3" name="Content Placeholder 2"/>
          <p:cNvSpPr>
            <a:spLocks noGrp="1"/>
          </p:cNvSpPr>
          <p:nvPr>
            <p:ph idx="1"/>
          </p:nvPr>
        </p:nvSpPr>
        <p:spPr>
          <a:xfrm>
            <a:off x="457200" y="1371600"/>
            <a:ext cx="8229600" cy="4648199"/>
          </a:xfrm>
        </p:spPr>
        <p:txBody>
          <a:bodyPr>
            <a:normAutofit/>
          </a:bodyPr>
          <a:lstStyle/>
          <a:p>
            <a:r>
              <a:rPr lang="en-US" sz="2800" dirty="0"/>
              <a:t>Plaintext: 0002050000400001 (it is hexadecimal!)</a:t>
            </a:r>
          </a:p>
          <a:p>
            <a:r>
              <a:rPr lang="en-US" sz="2800" dirty="0"/>
              <a:t>Transferred to Binary:           </a:t>
            </a:r>
            <a:r>
              <a:rPr lang="en-US" dirty="0"/>
              <a:t>     </a:t>
            </a:r>
          </a:p>
          <a:p>
            <a:pPr marL="0" indent="0">
              <a:buNone/>
            </a:pPr>
            <a:r>
              <a:rPr lang="en-US" sz="2800" dirty="0"/>
              <a:t>0000 0000 0000 00</a:t>
            </a:r>
            <a:r>
              <a:rPr lang="en-US" sz="2800" dirty="0">
                <a:highlight>
                  <a:srgbClr val="FF0000"/>
                </a:highlight>
              </a:rPr>
              <a:t>1</a:t>
            </a:r>
            <a:r>
              <a:rPr lang="en-US" sz="2800" dirty="0"/>
              <a:t>0 0000 0</a:t>
            </a:r>
            <a:r>
              <a:rPr lang="en-US" sz="2800" dirty="0">
                <a:highlight>
                  <a:srgbClr val="FF0000"/>
                </a:highlight>
              </a:rPr>
              <a:t>1</a:t>
            </a:r>
            <a:r>
              <a:rPr lang="en-US" sz="2800" dirty="0"/>
              <a:t>0</a:t>
            </a:r>
            <a:r>
              <a:rPr lang="en-US" sz="2800" dirty="0">
                <a:highlight>
                  <a:srgbClr val="FF0000"/>
                </a:highlight>
              </a:rPr>
              <a:t>1</a:t>
            </a:r>
            <a:r>
              <a:rPr lang="en-US" sz="2800" dirty="0"/>
              <a:t> 0000 0000 </a:t>
            </a:r>
          </a:p>
          <a:p>
            <a:pPr marL="0" indent="0">
              <a:buNone/>
            </a:pPr>
            <a:r>
              <a:rPr lang="en-US" sz="2800" dirty="0"/>
              <a:t>0000 0000 0</a:t>
            </a:r>
            <a:r>
              <a:rPr lang="en-US" sz="2800" dirty="0">
                <a:highlight>
                  <a:srgbClr val="FF0000"/>
                </a:highlight>
              </a:rPr>
              <a:t>1</a:t>
            </a:r>
            <a:r>
              <a:rPr lang="en-US" sz="2800" dirty="0"/>
              <a:t>00 0000 0000 0000 0000 000</a:t>
            </a:r>
            <a:r>
              <a:rPr lang="en-US" sz="2800" dirty="0">
                <a:highlight>
                  <a:srgbClr val="FF0000"/>
                </a:highlight>
              </a:rPr>
              <a:t>1</a:t>
            </a:r>
            <a:r>
              <a:rPr lang="en-US" sz="2800" dirty="0"/>
              <a:t>  </a:t>
            </a:r>
          </a:p>
          <a:p>
            <a:endParaRPr lang="en-US" sz="2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5" name="TextBox 4">
            <a:extLst>
              <a:ext uri="{FF2B5EF4-FFF2-40B4-BE49-F238E27FC236}">
                <a16:creationId xmlns:a16="http://schemas.microsoft.com/office/drawing/2014/main" id="{24EA0713-ACB9-470A-860B-BCEFDA07C1AB}"/>
              </a:ext>
            </a:extLst>
          </p:cNvPr>
          <p:cNvSpPr txBox="1"/>
          <p:nvPr/>
        </p:nvSpPr>
        <p:spPr>
          <a:xfrm>
            <a:off x="609600" y="4000382"/>
            <a:ext cx="8077200" cy="861774"/>
          </a:xfrm>
          <a:prstGeom prst="rect">
            <a:avLst/>
          </a:prstGeom>
          <a:noFill/>
        </p:spPr>
        <p:txBody>
          <a:bodyPr wrap="square" lIns="0" tIns="0" rIns="0" bIns="0" rtlCol="0" anchor="t" anchorCtr="0">
            <a:spAutoFit/>
          </a:bodyPr>
          <a:lstStyle/>
          <a:p>
            <a:r>
              <a:rPr lang="en-US" sz="2800" dirty="0"/>
              <a:t>It is </a:t>
            </a:r>
            <a:r>
              <a:rPr lang="en-US" sz="2800" dirty="0">
                <a:solidFill>
                  <a:srgbClr val="FF0000"/>
                </a:solidFill>
              </a:rPr>
              <a:t>64</a:t>
            </a:r>
            <a:r>
              <a:rPr lang="en-US" sz="2800" dirty="0"/>
              <a:t> bits.</a:t>
            </a:r>
          </a:p>
          <a:p>
            <a:r>
              <a:rPr lang="en-US" sz="2800" dirty="0"/>
              <a:t>What’s the position of each “1”?</a:t>
            </a:r>
          </a:p>
        </p:txBody>
      </p:sp>
      <p:sp>
        <p:nvSpPr>
          <p:cNvPr id="6" name="TextBox 5">
            <a:extLst>
              <a:ext uri="{FF2B5EF4-FFF2-40B4-BE49-F238E27FC236}">
                <a16:creationId xmlns:a16="http://schemas.microsoft.com/office/drawing/2014/main" id="{7C0E7305-AF12-4B7D-9F20-097AB72D55E1}"/>
              </a:ext>
            </a:extLst>
          </p:cNvPr>
          <p:cNvSpPr txBox="1"/>
          <p:nvPr/>
        </p:nvSpPr>
        <p:spPr>
          <a:xfrm>
            <a:off x="3467100" y="2057400"/>
            <a:ext cx="381000" cy="369332"/>
          </a:xfrm>
          <a:prstGeom prst="rect">
            <a:avLst/>
          </a:prstGeom>
          <a:noFill/>
        </p:spPr>
        <p:txBody>
          <a:bodyPr wrap="square" lIns="0" tIns="0" rIns="0" bIns="0" rtlCol="0" anchor="t" anchorCtr="0">
            <a:spAutoFit/>
          </a:bodyPr>
          <a:lstStyle/>
          <a:p>
            <a:r>
              <a:rPr lang="en-US" sz="2400" dirty="0">
                <a:highlight>
                  <a:srgbClr val="FFFF00"/>
                </a:highlight>
              </a:rPr>
              <a:t>15</a:t>
            </a:r>
          </a:p>
        </p:txBody>
      </p:sp>
      <p:sp>
        <p:nvSpPr>
          <p:cNvPr id="7" name="TextBox 6">
            <a:extLst>
              <a:ext uri="{FF2B5EF4-FFF2-40B4-BE49-F238E27FC236}">
                <a16:creationId xmlns:a16="http://schemas.microsoft.com/office/drawing/2014/main" id="{846ECAC1-CEE6-4EFE-80E5-4E8EAD136325}"/>
              </a:ext>
            </a:extLst>
          </p:cNvPr>
          <p:cNvSpPr txBox="1"/>
          <p:nvPr/>
        </p:nvSpPr>
        <p:spPr>
          <a:xfrm>
            <a:off x="4914902" y="2057400"/>
            <a:ext cx="381000" cy="369332"/>
          </a:xfrm>
          <a:prstGeom prst="rect">
            <a:avLst/>
          </a:prstGeom>
          <a:noFill/>
        </p:spPr>
        <p:txBody>
          <a:bodyPr wrap="square" lIns="0" tIns="0" rIns="0" bIns="0" rtlCol="0" anchor="t" anchorCtr="0">
            <a:spAutoFit/>
          </a:bodyPr>
          <a:lstStyle/>
          <a:p>
            <a:r>
              <a:rPr lang="en-US" sz="2400" dirty="0">
                <a:highlight>
                  <a:srgbClr val="FFFF00"/>
                </a:highlight>
              </a:rPr>
              <a:t>22</a:t>
            </a:r>
          </a:p>
        </p:txBody>
      </p:sp>
      <p:sp>
        <p:nvSpPr>
          <p:cNvPr id="8" name="TextBox 7">
            <a:extLst>
              <a:ext uri="{FF2B5EF4-FFF2-40B4-BE49-F238E27FC236}">
                <a16:creationId xmlns:a16="http://schemas.microsoft.com/office/drawing/2014/main" id="{4309D4D6-C515-418E-BA10-1C40C11F2095}"/>
              </a:ext>
            </a:extLst>
          </p:cNvPr>
          <p:cNvSpPr txBox="1"/>
          <p:nvPr/>
        </p:nvSpPr>
        <p:spPr>
          <a:xfrm>
            <a:off x="5353049" y="2057400"/>
            <a:ext cx="381000" cy="369332"/>
          </a:xfrm>
          <a:prstGeom prst="rect">
            <a:avLst/>
          </a:prstGeom>
          <a:noFill/>
        </p:spPr>
        <p:txBody>
          <a:bodyPr wrap="square" lIns="0" tIns="0" rIns="0" bIns="0" rtlCol="0" anchor="t" anchorCtr="0">
            <a:spAutoFit/>
          </a:bodyPr>
          <a:lstStyle/>
          <a:p>
            <a:r>
              <a:rPr lang="en-US" sz="2400" dirty="0">
                <a:highlight>
                  <a:srgbClr val="FFFF00"/>
                </a:highlight>
              </a:rPr>
              <a:t>24</a:t>
            </a:r>
          </a:p>
        </p:txBody>
      </p:sp>
      <p:sp>
        <p:nvSpPr>
          <p:cNvPr id="9" name="TextBox 8">
            <a:extLst>
              <a:ext uri="{FF2B5EF4-FFF2-40B4-BE49-F238E27FC236}">
                <a16:creationId xmlns:a16="http://schemas.microsoft.com/office/drawing/2014/main" id="{88CE013E-EC17-46DA-A663-2DF512D93C9F}"/>
              </a:ext>
            </a:extLst>
          </p:cNvPr>
          <p:cNvSpPr txBox="1"/>
          <p:nvPr/>
        </p:nvSpPr>
        <p:spPr>
          <a:xfrm>
            <a:off x="2438400" y="3511033"/>
            <a:ext cx="381000" cy="369332"/>
          </a:xfrm>
          <a:prstGeom prst="rect">
            <a:avLst/>
          </a:prstGeom>
          <a:noFill/>
        </p:spPr>
        <p:txBody>
          <a:bodyPr wrap="square" lIns="0" tIns="0" rIns="0" bIns="0" rtlCol="0" anchor="t" anchorCtr="0">
            <a:spAutoFit/>
          </a:bodyPr>
          <a:lstStyle/>
          <a:p>
            <a:r>
              <a:rPr lang="en-US" sz="2400" dirty="0">
                <a:highlight>
                  <a:srgbClr val="FFFF00"/>
                </a:highlight>
              </a:rPr>
              <a:t>42</a:t>
            </a:r>
          </a:p>
        </p:txBody>
      </p:sp>
      <p:sp>
        <p:nvSpPr>
          <p:cNvPr id="10" name="TextBox 9">
            <a:extLst>
              <a:ext uri="{FF2B5EF4-FFF2-40B4-BE49-F238E27FC236}">
                <a16:creationId xmlns:a16="http://schemas.microsoft.com/office/drawing/2014/main" id="{0213A2B1-1166-4BE8-887C-5B4114DB9DE3}"/>
              </a:ext>
            </a:extLst>
          </p:cNvPr>
          <p:cNvSpPr txBox="1"/>
          <p:nvPr/>
        </p:nvSpPr>
        <p:spPr>
          <a:xfrm>
            <a:off x="7162800" y="3503719"/>
            <a:ext cx="381000" cy="369332"/>
          </a:xfrm>
          <a:prstGeom prst="rect">
            <a:avLst/>
          </a:prstGeom>
          <a:noFill/>
        </p:spPr>
        <p:txBody>
          <a:bodyPr wrap="square" lIns="0" tIns="0" rIns="0" bIns="0" rtlCol="0" anchor="t" anchorCtr="0">
            <a:spAutoFit/>
          </a:bodyPr>
          <a:lstStyle/>
          <a:p>
            <a:r>
              <a:rPr lang="en-US" sz="2400" dirty="0">
                <a:highlight>
                  <a:srgbClr val="FFFF00"/>
                </a:highlight>
              </a:rPr>
              <a:t>64</a:t>
            </a:r>
          </a:p>
        </p:txBody>
      </p:sp>
    </p:spTree>
    <p:extLst>
      <p:ext uri="{BB962C8B-B14F-4D97-AF65-F5344CB8AC3E}">
        <p14:creationId xmlns:p14="http://schemas.microsoft.com/office/powerpoint/2010/main" val="296519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714"/>
            <a:ext cx="8229600" cy="691635"/>
          </a:xfrm>
        </p:spPr>
        <p:txBody>
          <a:bodyPr>
            <a:normAutofit fontScale="90000"/>
          </a:bodyPr>
          <a:lstStyle/>
          <a:p>
            <a:r>
              <a:rPr lang="en-US" dirty="0"/>
              <a:t>Step 1: Initial Permutation (Cont.)</a:t>
            </a:r>
          </a:p>
        </p:txBody>
      </p:sp>
      <p:sp>
        <p:nvSpPr>
          <p:cNvPr id="3" name="Content Placeholder 2"/>
          <p:cNvSpPr>
            <a:spLocks noGrp="1"/>
          </p:cNvSpPr>
          <p:nvPr>
            <p:ph idx="1"/>
          </p:nvPr>
        </p:nvSpPr>
        <p:spPr>
          <a:xfrm>
            <a:off x="457200" y="1142999"/>
            <a:ext cx="8229600" cy="1143001"/>
          </a:xfrm>
        </p:spPr>
        <p:txBody>
          <a:bodyPr>
            <a:normAutofit/>
          </a:bodyPr>
          <a:lstStyle/>
          <a:p>
            <a:pPr marL="0" indent="0">
              <a:buNone/>
            </a:pPr>
            <a:r>
              <a:rPr lang="en-US" sz="2800" dirty="0"/>
              <a:t>0000 0000 0000 00</a:t>
            </a:r>
            <a:r>
              <a:rPr lang="en-US" sz="2800" dirty="0">
                <a:highlight>
                  <a:srgbClr val="FF0000"/>
                </a:highlight>
              </a:rPr>
              <a:t>1</a:t>
            </a:r>
            <a:r>
              <a:rPr lang="en-US" sz="2800" dirty="0"/>
              <a:t>0 0000 0</a:t>
            </a:r>
            <a:r>
              <a:rPr lang="en-US" sz="2800" dirty="0">
                <a:highlight>
                  <a:srgbClr val="FF0000"/>
                </a:highlight>
              </a:rPr>
              <a:t>1</a:t>
            </a:r>
            <a:r>
              <a:rPr lang="en-US" sz="2800" dirty="0"/>
              <a:t>0</a:t>
            </a:r>
            <a:r>
              <a:rPr lang="en-US" sz="2800" dirty="0">
                <a:highlight>
                  <a:srgbClr val="FF0000"/>
                </a:highlight>
              </a:rPr>
              <a:t>1</a:t>
            </a:r>
            <a:r>
              <a:rPr lang="en-US" sz="2800" dirty="0"/>
              <a:t> 0000 0000 </a:t>
            </a:r>
          </a:p>
          <a:p>
            <a:pPr marL="0" indent="0">
              <a:buNone/>
            </a:pPr>
            <a:r>
              <a:rPr lang="en-US" sz="2800" dirty="0"/>
              <a:t>0000 0000 0</a:t>
            </a:r>
            <a:r>
              <a:rPr lang="en-US" sz="2800" dirty="0">
                <a:highlight>
                  <a:srgbClr val="FF0000"/>
                </a:highlight>
              </a:rPr>
              <a:t>1</a:t>
            </a:r>
            <a:r>
              <a:rPr lang="en-US" sz="2800" dirty="0"/>
              <a:t>00 0000 0000 0000 0000 000</a:t>
            </a:r>
            <a:r>
              <a:rPr lang="en-US" sz="2800" dirty="0">
                <a:highlight>
                  <a:srgbClr val="FF0000"/>
                </a:highlight>
              </a:rPr>
              <a:t>1</a:t>
            </a:r>
            <a:r>
              <a:rPr lang="en-US" sz="2800" dirty="0"/>
              <a:t>  </a:t>
            </a:r>
          </a:p>
          <a:p>
            <a:endParaRPr lang="en-US" sz="2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TextBox 5">
            <a:extLst>
              <a:ext uri="{FF2B5EF4-FFF2-40B4-BE49-F238E27FC236}">
                <a16:creationId xmlns:a16="http://schemas.microsoft.com/office/drawing/2014/main" id="{7C0E7305-AF12-4B7D-9F20-097AB72D55E1}"/>
              </a:ext>
            </a:extLst>
          </p:cNvPr>
          <p:cNvSpPr txBox="1"/>
          <p:nvPr/>
        </p:nvSpPr>
        <p:spPr>
          <a:xfrm>
            <a:off x="3467100" y="762000"/>
            <a:ext cx="381000"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highlight>
                  <a:srgbClr val="FFFF00"/>
                </a:highlight>
                <a:uLnTx/>
                <a:uFillTx/>
                <a:latin typeface="Cambria"/>
                <a:ea typeface="+mn-ea"/>
                <a:cs typeface="+mn-cs"/>
              </a:rPr>
              <a:t>15</a:t>
            </a:r>
          </a:p>
        </p:txBody>
      </p:sp>
      <p:sp>
        <p:nvSpPr>
          <p:cNvPr id="7" name="TextBox 6">
            <a:extLst>
              <a:ext uri="{FF2B5EF4-FFF2-40B4-BE49-F238E27FC236}">
                <a16:creationId xmlns:a16="http://schemas.microsoft.com/office/drawing/2014/main" id="{846ECAC1-CEE6-4EFE-80E5-4E8EAD136325}"/>
              </a:ext>
            </a:extLst>
          </p:cNvPr>
          <p:cNvSpPr txBox="1"/>
          <p:nvPr/>
        </p:nvSpPr>
        <p:spPr>
          <a:xfrm>
            <a:off x="4914902" y="762000"/>
            <a:ext cx="381000"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highlight>
                  <a:srgbClr val="FFFF00"/>
                </a:highlight>
                <a:uLnTx/>
                <a:uFillTx/>
                <a:latin typeface="Cambria"/>
                <a:ea typeface="+mn-ea"/>
                <a:cs typeface="+mn-cs"/>
              </a:rPr>
              <a:t>22</a:t>
            </a:r>
          </a:p>
        </p:txBody>
      </p:sp>
      <p:sp>
        <p:nvSpPr>
          <p:cNvPr id="8" name="TextBox 7">
            <a:extLst>
              <a:ext uri="{FF2B5EF4-FFF2-40B4-BE49-F238E27FC236}">
                <a16:creationId xmlns:a16="http://schemas.microsoft.com/office/drawing/2014/main" id="{4309D4D6-C515-418E-BA10-1C40C11F2095}"/>
              </a:ext>
            </a:extLst>
          </p:cNvPr>
          <p:cNvSpPr txBox="1"/>
          <p:nvPr/>
        </p:nvSpPr>
        <p:spPr>
          <a:xfrm>
            <a:off x="5353049" y="762000"/>
            <a:ext cx="381000"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highlight>
                  <a:srgbClr val="FFFF00"/>
                </a:highlight>
                <a:uLnTx/>
                <a:uFillTx/>
                <a:latin typeface="Cambria"/>
                <a:ea typeface="+mn-ea"/>
                <a:cs typeface="+mn-cs"/>
              </a:rPr>
              <a:t>24</a:t>
            </a:r>
          </a:p>
        </p:txBody>
      </p:sp>
      <p:sp>
        <p:nvSpPr>
          <p:cNvPr id="9" name="TextBox 8">
            <a:extLst>
              <a:ext uri="{FF2B5EF4-FFF2-40B4-BE49-F238E27FC236}">
                <a16:creationId xmlns:a16="http://schemas.microsoft.com/office/drawing/2014/main" id="{88CE013E-EC17-46DA-A663-2DF512D93C9F}"/>
              </a:ext>
            </a:extLst>
          </p:cNvPr>
          <p:cNvSpPr txBox="1"/>
          <p:nvPr/>
        </p:nvSpPr>
        <p:spPr>
          <a:xfrm>
            <a:off x="2438400" y="2215633"/>
            <a:ext cx="381000"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highlight>
                  <a:srgbClr val="FFFF00"/>
                </a:highlight>
                <a:uLnTx/>
                <a:uFillTx/>
                <a:latin typeface="Cambria"/>
                <a:ea typeface="+mn-ea"/>
                <a:cs typeface="+mn-cs"/>
              </a:rPr>
              <a:t>42</a:t>
            </a:r>
          </a:p>
        </p:txBody>
      </p:sp>
      <p:sp>
        <p:nvSpPr>
          <p:cNvPr id="10" name="TextBox 9">
            <a:extLst>
              <a:ext uri="{FF2B5EF4-FFF2-40B4-BE49-F238E27FC236}">
                <a16:creationId xmlns:a16="http://schemas.microsoft.com/office/drawing/2014/main" id="{0213A2B1-1166-4BE8-887C-5B4114DB9DE3}"/>
              </a:ext>
            </a:extLst>
          </p:cNvPr>
          <p:cNvSpPr txBox="1"/>
          <p:nvPr/>
        </p:nvSpPr>
        <p:spPr>
          <a:xfrm>
            <a:off x="7162800" y="2208319"/>
            <a:ext cx="381000"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highlight>
                  <a:srgbClr val="FFFF00"/>
                </a:highlight>
                <a:uLnTx/>
                <a:uFillTx/>
                <a:latin typeface="Cambria"/>
                <a:ea typeface="+mn-ea"/>
                <a:cs typeface="+mn-cs"/>
              </a:rPr>
              <a:t>64</a:t>
            </a:r>
          </a:p>
        </p:txBody>
      </p:sp>
      <p:pic>
        <p:nvPicPr>
          <p:cNvPr id="11" name="Picture 10">
            <a:extLst>
              <a:ext uri="{FF2B5EF4-FFF2-40B4-BE49-F238E27FC236}">
                <a16:creationId xmlns:a16="http://schemas.microsoft.com/office/drawing/2014/main" id="{462CDEA3-30EE-4969-9521-1D910D3E7E27}"/>
              </a:ext>
            </a:extLst>
          </p:cNvPr>
          <p:cNvPicPr>
            <a:picLocks noChangeAspect="1"/>
          </p:cNvPicPr>
          <p:nvPr/>
        </p:nvPicPr>
        <p:blipFill rotWithShape="1">
          <a:blip r:embed="rId3"/>
          <a:srcRect r="48802"/>
          <a:stretch/>
        </p:blipFill>
        <p:spPr>
          <a:xfrm>
            <a:off x="444499" y="2670654"/>
            <a:ext cx="3644900" cy="4141932"/>
          </a:xfrm>
          <a:prstGeom prst="rect">
            <a:avLst/>
          </a:prstGeom>
        </p:spPr>
      </p:pic>
      <p:sp>
        <p:nvSpPr>
          <p:cNvPr id="12" name="Oval 11">
            <a:extLst>
              <a:ext uri="{FF2B5EF4-FFF2-40B4-BE49-F238E27FC236}">
                <a16:creationId xmlns:a16="http://schemas.microsoft.com/office/drawing/2014/main" id="{1DD96FF6-1FF6-4EED-B836-A972757C6A1F}"/>
              </a:ext>
            </a:extLst>
          </p:cNvPr>
          <p:cNvSpPr/>
          <p:nvPr/>
        </p:nvSpPr>
        <p:spPr>
          <a:xfrm>
            <a:off x="3022600" y="6297757"/>
            <a:ext cx="415636" cy="415636"/>
          </a:xfrm>
          <a:prstGeom prst="ellipse">
            <a:avLst/>
          </a:prstGeom>
          <a:noFill/>
          <a:ln w="28575" cap="rnd" cmpd="sng">
            <a:solidFill>
              <a:srgbClr val="FF000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a:solidFill>
                <a:schemeClr val="bg1"/>
              </a:solidFill>
            </a:endParaRPr>
          </a:p>
        </p:txBody>
      </p:sp>
      <p:cxnSp>
        <p:nvCxnSpPr>
          <p:cNvPr id="14" name="Straight Connector 13">
            <a:extLst>
              <a:ext uri="{FF2B5EF4-FFF2-40B4-BE49-F238E27FC236}">
                <a16:creationId xmlns:a16="http://schemas.microsoft.com/office/drawing/2014/main" id="{357F394E-C68C-4C05-B0E7-AF592D180827}"/>
              </a:ext>
            </a:extLst>
          </p:cNvPr>
          <p:cNvCxnSpPr/>
          <p:nvPr/>
        </p:nvCxnSpPr>
        <p:spPr>
          <a:xfrm>
            <a:off x="3467100" y="6505575"/>
            <a:ext cx="2076449" cy="0"/>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82FB5F3-93F1-403B-B226-6E2B51CDE669}"/>
              </a:ext>
            </a:extLst>
          </p:cNvPr>
          <p:cNvSpPr txBox="1"/>
          <p:nvPr/>
        </p:nvSpPr>
        <p:spPr>
          <a:xfrm>
            <a:off x="5562600" y="6297757"/>
            <a:ext cx="472788" cy="369332"/>
          </a:xfrm>
          <a:prstGeom prst="rect">
            <a:avLst/>
          </a:prstGeom>
          <a:noFill/>
        </p:spPr>
        <p:txBody>
          <a:bodyPr wrap="square" lIns="0" tIns="0" rIns="0" bIns="0" rtlCol="0" anchor="t" anchorCtr="0">
            <a:spAutoFit/>
          </a:bodyPr>
          <a:lstStyle/>
          <a:p>
            <a:r>
              <a:rPr lang="en-US" sz="2400" dirty="0">
                <a:solidFill>
                  <a:srgbClr val="FF0000"/>
                </a:solidFill>
              </a:rPr>
              <a:t>63</a:t>
            </a:r>
          </a:p>
        </p:txBody>
      </p:sp>
      <p:sp>
        <p:nvSpPr>
          <p:cNvPr id="17" name="Oval 16">
            <a:extLst>
              <a:ext uri="{FF2B5EF4-FFF2-40B4-BE49-F238E27FC236}">
                <a16:creationId xmlns:a16="http://schemas.microsoft.com/office/drawing/2014/main" id="{E24C3BB3-687B-4D48-B2AC-AE552DB653FB}"/>
              </a:ext>
            </a:extLst>
          </p:cNvPr>
          <p:cNvSpPr/>
          <p:nvPr/>
        </p:nvSpPr>
        <p:spPr>
          <a:xfrm>
            <a:off x="2654872" y="4143223"/>
            <a:ext cx="415636" cy="415636"/>
          </a:xfrm>
          <a:prstGeom prst="ellipse">
            <a:avLst/>
          </a:prstGeom>
          <a:noFill/>
          <a:ln w="28575" cap="rnd" cmpd="sng">
            <a:solidFill>
              <a:srgbClr val="FF000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a:solidFill>
                <a:schemeClr val="bg1"/>
              </a:solidFill>
            </a:endParaRPr>
          </a:p>
        </p:txBody>
      </p:sp>
      <p:cxnSp>
        <p:nvCxnSpPr>
          <p:cNvPr id="18" name="Straight Connector 17">
            <a:extLst>
              <a:ext uri="{FF2B5EF4-FFF2-40B4-BE49-F238E27FC236}">
                <a16:creationId xmlns:a16="http://schemas.microsoft.com/office/drawing/2014/main" id="{6A56B7B7-5150-41B6-BF2E-0B6FBEBA266D}"/>
              </a:ext>
            </a:extLst>
          </p:cNvPr>
          <p:cNvCxnSpPr/>
          <p:nvPr/>
        </p:nvCxnSpPr>
        <p:spPr>
          <a:xfrm>
            <a:off x="3099372" y="4351041"/>
            <a:ext cx="2076449" cy="0"/>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8115AF5-F369-410A-91A9-0016172B1050}"/>
              </a:ext>
            </a:extLst>
          </p:cNvPr>
          <p:cNvSpPr txBox="1"/>
          <p:nvPr/>
        </p:nvSpPr>
        <p:spPr>
          <a:xfrm>
            <a:off x="5194872" y="4143223"/>
            <a:ext cx="472788" cy="369332"/>
          </a:xfrm>
          <a:prstGeom prst="rect">
            <a:avLst/>
          </a:prstGeom>
          <a:noFill/>
        </p:spPr>
        <p:txBody>
          <a:bodyPr wrap="square" lIns="0" tIns="0" rIns="0" bIns="0" rtlCol="0" anchor="t" anchorCtr="0">
            <a:spAutoFit/>
          </a:bodyPr>
          <a:lstStyle/>
          <a:p>
            <a:r>
              <a:rPr lang="en-US" sz="2400" dirty="0">
                <a:solidFill>
                  <a:srgbClr val="FF0000"/>
                </a:solidFill>
              </a:rPr>
              <a:t>22</a:t>
            </a:r>
          </a:p>
        </p:txBody>
      </p:sp>
      <p:sp>
        <p:nvSpPr>
          <p:cNvPr id="20" name="Oval 19">
            <a:extLst>
              <a:ext uri="{FF2B5EF4-FFF2-40B4-BE49-F238E27FC236}">
                <a16:creationId xmlns:a16="http://schemas.microsoft.com/office/drawing/2014/main" id="{93272505-E9FA-4204-AE99-156D1031FE15}"/>
              </a:ext>
            </a:extLst>
          </p:cNvPr>
          <p:cNvSpPr/>
          <p:nvPr/>
        </p:nvSpPr>
        <p:spPr>
          <a:xfrm>
            <a:off x="2670461" y="4563919"/>
            <a:ext cx="415636" cy="415636"/>
          </a:xfrm>
          <a:prstGeom prst="ellipse">
            <a:avLst/>
          </a:prstGeom>
          <a:noFill/>
          <a:ln w="28575" cap="rnd" cmpd="sng">
            <a:solidFill>
              <a:srgbClr val="FF000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a:solidFill>
                <a:schemeClr val="bg1"/>
              </a:solidFill>
            </a:endParaRPr>
          </a:p>
        </p:txBody>
      </p:sp>
      <p:cxnSp>
        <p:nvCxnSpPr>
          <p:cNvPr id="21" name="Straight Connector 20">
            <a:extLst>
              <a:ext uri="{FF2B5EF4-FFF2-40B4-BE49-F238E27FC236}">
                <a16:creationId xmlns:a16="http://schemas.microsoft.com/office/drawing/2014/main" id="{110CCF28-1574-444C-BB17-3CC3F06346AA}"/>
              </a:ext>
            </a:extLst>
          </p:cNvPr>
          <p:cNvCxnSpPr/>
          <p:nvPr/>
        </p:nvCxnSpPr>
        <p:spPr>
          <a:xfrm>
            <a:off x="3114961" y="4771737"/>
            <a:ext cx="2076449" cy="0"/>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36F06CC-F934-43E0-9A99-7EC6C4972ECF}"/>
              </a:ext>
            </a:extLst>
          </p:cNvPr>
          <p:cNvSpPr txBox="1"/>
          <p:nvPr/>
        </p:nvSpPr>
        <p:spPr>
          <a:xfrm>
            <a:off x="5210461" y="4563919"/>
            <a:ext cx="472788" cy="369332"/>
          </a:xfrm>
          <a:prstGeom prst="rect">
            <a:avLst/>
          </a:prstGeom>
          <a:noFill/>
        </p:spPr>
        <p:txBody>
          <a:bodyPr wrap="square" lIns="0" tIns="0" rIns="0" bIns="0" rtlCol="0" anchor="t" anchorCtr="0">
            <a:spAutoFit/>
          </a:bodyPr>
          <a:lstStyle/>
          <a:p>
            <a:r>
              <a:rPr lang="en-US" sz="2400" dirty="0">
                <a:solidFill>
                  <a:srgbClr val="FF0000"/>
                </a:solidFill>
              </a:rPr>
              <a:t>30</a:t>
            </a:r>
          </a:p>
        </p:txBody>
      </p:sp>
      <p:sp>
        <p:nvSpPr>
          <p:cNvPr id="23" name="Oval 22">
            <a:extLst>
              <a:ext uri="{FF2B5EF4-FFF2-40B4-BE49-F238E27FC236}">
                <a16:creationId xmlns:a16="http://schemas.microsoft.com/office/drawing/2014/main" id="{5589A6AE-1728-450F-AC55-E9BAFDC014C8}"/>
              </a:ext>
            </a:extLst>
          </p:cNvPr>
          <p:cNvSpPr/>
          <p:nvPr/>
        </p:nvSpPr>
        <p:spPr>
          <a:xfrm>
            <a:off x="1524000" y="3241964"/>
            <a:ext cx="415636" cy="415636"/>
          </a:xfrm>
          <a:prstGeom prst="ellipse">
            <a:avLst/>
          </a:prstGeom>
          <a:noFill/>
          <a:ln w="28575" cap="rnd" cmpd="sng">
            <a:solidFill>
              <a:srgbClr val="FF000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a:solidFill>
                <a:schemeClr val="bg1"/>
              </a:solidFill>
            </a:endParaRPr>
          </a:p>
        </p:txBody>
      </p:sp>
      <p:cxnSp>
        <p:nvCxnSpPr>
          <p:cNvPr id="24" name="Straight Connector 23">
            <a:extLst>
              <a:ext uri="{FF2B5EF4-FFF2-40B4-BE49-F238E27FC236}">
                <a16:creationId xmlns:a16="http://schemas.microsoft.com/office/drawing/2014/main" id="{49C55B9B-F4DF-4AA3-AA11-21B9A0E9A7DF}"/>
              </a:ext>
            </a:extLst>
          </p:cNvPr>
          <p:cNvCxnSpPr>
            <a:cxnSpLocks/>
            <a:endCxn id="25" idx="1"/>
          </p:cNvCxnSpPr>
          <p:nvPr/>
        </p:nvCxnSpPr>
        <p:spPr>
          <a:xfrm flipV="1">
            <a:off x="1968500" y="3426630"/>
            <a:ext cx="2300430" cy="23152"/>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8B7ECD2-3F75-4DA0-93E1-B868E2060BF5}"/>
              </a:ext>
            </a:extLst>
          </p:cNvPr>
          <p:cNvSpPr txBox="1"/>
          <p:nvPr/>
        </p:nvSpPr>
        <p:spPr>
          <a:xfrm>
            <a:off x="4268930" y="3241964"/>
            <a:ext cx="472788" cy="369332"/>
          </a:xfrm>
          <a:prstGeom prst="rect">
            <a:avLst/>
          </a:prstGeom>
          <a:noFill/>
        </p:spPr>
        <p:txBody>
          <a:bodyPr wrap="square" lIns="0" tIns="0" rIns="0" bIns="0" rtlCol="0" anchor="t" anchorCtr="0">
            <a:spAutoFit/>
          </a:bodyPr>
          <a:lstStyle/>
          <a:p>
            <a:r>
              <a:rPr lang="en-US" sz="2400" dirty="0">
                <a:solidFill>
                  <a:srgbClr val="FF0000"/>
                </a:solidFill>
              </a:rPr>
              <a:t>3</a:t>
            </a:r>
          </a:p>
        </p:txBody>
      </p:sp>
      <p:sp>
        <p:nvSpPr>
          <p:cNvPr id="26" name="Oval 25">
            <a:extLst>
              <a:ext uri="{FF2B5EF4-FFF2-40B4-BE49-F238E27FC236}">
                <a16:creationId xmlns:a16="http://schemas.microsoft.com/office/drawing/2014/main" id="{BB4D9255-1B3C-4FF1-B5F7-A066BEAAC496}"/>
              </a:ext>
            </a:extLst>
          </p:cNvPr>
          <p:cNvSpPr/>
          <p:nvPr/>
        </p:nvSpPr>
        <p:spPr>
          <a:xfrm>
            <a:off x="766035" y="4563919"/>
            <a:ext cx="415636" cy="415636"/>
          </a:xfrm>
          <a:prstGeom prst="ellipse">
            <a:avLst/>
          </a:prstGeom>
          <a:noFill/>
          <a:ln w="28575" cap="rnd" cmpd="sng">
            <a:solidFill>
              <a:srgbClr val="FF000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a:solidFill>
                <a:schemeClr val="bg1"/>
              </a:solidFill>
            </a:endParaRPr>
          </a:p>
        </p:txBody>
      </p:sp>
      <p:cxnSp>
        <p:nvCxnSpPr>
          <p:cNvPr id="27" name="Straight Connector 26">
            <a:extLst>
              <a:ext uri="{FF2B5EF4-FFF2-40B4-BE49-F238E27FC236}">
                <a16:creationId xmlns:a16="http://schemas.microsoft.com/office/drawing/2014/main" id="{EA19F2FF-E2F4-4FDC-A165-76E4BBF23122}"/>
              </a:ext>
            </a:extLst>
          </p:cNvPr>
          <p:cNvCxnSpPr>
            <a:cxnSpLocks/>
          </p:cNvCxnSpPr>
          <p:nvPr/>
        </p:nvCxnSpPr>
        <p:spPr>
          <a:xfrm>
            <a:off x="973853" y="5126182"/>
            <a:ext cx="4722096" cy="0"/>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12AF90EB-337B-45DC-9E0F-DB4158330D10}"/>
              </a:ext>
            </a:extLst>
          </p:cNvPr>
          <p:cNvSpPr txBox="1"/>
          <p:nvPr/>
        </p:nvSpPr>
        <p:spPr>
          <a:xfrm>
            <a:off x="5715000" y="4918364"/>
            <a:ext cx="472788" cy="369332"/>
          </a:xfrm>
          <a:prstGeom prst="rect">
            <a:avLst/>
          </a:prstGeom>
          <a:noFill/>
        </p:spPr>
        <p:txBody>
          <a:bodyPr wrap="square" lIns="0" tIns="0" rIns="0" bIns="0" rtlCol="0" anchor="t" anchorCtr="0">
            <a:spAutoFit/>
          </a:bodyPr>
          <a:lstStyle/>
          <a:p>
            <a:r>
              <a:rPr lang="en-US" sz="2400" dirty="0">
                <a:solidFill>
                  <a:srgbClr val="FF0000"/>
                </a:solidFill>
              </a:rPr>
              <a:t>25</a:t>
            </a:r>
          </a:p>
        </p:txBody>
      </p:sp>
      <p:cxnSp>
        <p:nvCxnSpPr>
          <p:cNvPr id="30" name="Straight Connector 29">
            <a:extLst>
              <a:ext uri="{FF2B5EF4-FFF2-40B4-BE49-F238E27FC236}">
                <a16:creationId xmlns:a16="http://schemas.microsoft.com/office/drawing/2014/main" id="{D8531866-87E1-4D8D-92B2-2EC499B56D25}"/>
              </a:ext>
            </a:extLst>
          </p:cNvPr>
          <p:cNvCxnSpPr>
            <a:cxnSpLocks/>
          </p:cNvCxnSpPr>
          <p:nvPr/>
        </p:nvCxnSpPr>
        <p:spPr>
          <a:xfrm flipV="1">
            <a:off x="980202" y="4913864"/>
            <a:ext cx="0" cy="223951"/>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2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ircle(in)">
                                      <p:cBhvr>
                                        <p:cTn id="7" dur="2000"/>
                                        <p:tgtEl>
                                          <p:spTgt spid="23"/>
                                        </p:tgtEl>
                                      </p:cBhvr>
                                    </p:animEffect>
                                  </p:childTnLst>
                                </p:cTn>
                              </p:par>
                              <p:par>
                                <p:cTn id="8" presetID="6" presetClass="entr" presetSubtype="16"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circle(in)">
                                      <p:cBhvr>
                                        <p:cTn id="10" dur="2000"/>
                                        <p:tgtEl>
                                          <p:spTgt spid="2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20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ircle(in)">
                                      <p:cBhvr>
                                        <p:cTn id="18" dur="2000"/>
                                        <p:tgtEl>
                                          <p:spTgt spid="17"/>
                                        </p:tgtEl>
                                      </p:cBhvr>
                                    </p:animEffect>
                                  </p:childTnLst>
                                </p:cTn>
                              </p:par>
                              <p:par>
                                <p:cTn id="19" presetID="6" presetClass="entr" presetSubtype="16"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circle(in)">
                                      <p:cBhvr>
                                        <p:cTn id="21" dur="2000"/>
                                        <p:tgtEl>
                                          <p:spTgt spid="18"/>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circle(in)">
                                      <p:cBhvr>
                                        <p:cTn id="24" dur="20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circle(in)">
                                      <p:cBhvr>
                                        <p:cTn id="29" dur="2000"/>
                                        <p:tgtEl>
                                          <p:spTgt spid="20"/>
                                        </p:tgtEl>
                                      </p:cBhvr>
                                    </p:animEffect>
                                  </p:childTnLst>
                                </p:cTn>
                              </p:par>
                              <p:par>
                                <p:cTn id="30" presetID="6" presetClass="entr" presetSubtype="16"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circle(in)">
                                      <p:cBhvr>
                                        <p:cTn id="32" dur="2000"/>
                                        <p:tgtEl>
                                          <p:spTgt spid="21"/>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circle(in)">
                                      <p:cBhvr>
                                        <p:cTn id="35" dur="20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circle(in)">
                                      <p:cBhvr>
                                        <p:cTn id="40" dur="2000"/>
                                        <p:tgtEl>
                                          <p:spTgt spid="26"/>
                                        </p:tgtEl>
                                      </p:cBhvr>
                                    </p:animEffect>
                                  </p:childTnLst>
                                </p:cTn>
                              </p:par>
                              <p:par>
                                <p:cTn id="41" presetID="6" presetClass="entr" presetSubtype="16"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circle(in)">
                                      <p:cBhvr>
                                        <p:cTn id="43" dur="2000"/>
                                        <p:tgtEl>
                                          <p:spTgt spid="30"/>
                                        </p:tgtEl>
                                      </p:cBhvr>
                                    </p:animEffect>
                                  </p:childTnLst>
                                </p:cTn>
                              </p:par>
                              <p:par>
                                <p:cTn id="44" presetID="6" presetClass="entr" presetSubtype="16"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circle(in)">
                                      <p:cBhvr>
                                        <p:cTn id="46" dur="2000"/>
                                        <p:tgtEl>
                                          <p:spTgt spid="27"/>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circle(in)">
                                      <p:cBhvr>
                                        <p:cTn id="49" dur="20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circle(in)">
                                      <p:cBhvr>
                                        <p:cTn id="54" dur="2000"/>
                                        <p:tgtEl>
                                          <p:spTgt spid="12"/>
                                        </p:tgtEl>
                                      </p:cBhvr>
                                    </p:animEffect>
                                  </p:childTnLst>
                                </p:cTn>
                              </p:par>
                              <p:par>
                                <p:cTn id="55" presetID="6" presetClass="entr" presetSubtype="16"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circle(in)">
                                      <p:cBhvr>
                                        <p:cTn id="57" dur="2000"/>
                                        <p:tgtEl>
                                          <p:spTgt spid="14"/>
                                        </p:tgtEl>
                                      </p:cBhvr>
                                    </p:animEffect>
                                  </p:childTnLst>
                                </p:cTn>
                              </p:par>
                              <p:par>
                                <p:cTn id="58" presetID="6" presetClass="entr" presetSubtype="16"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circle(in)">
                                      <p:cBhvr>
                                        <p:cTn id="6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17" grpId="0" animBg="1"/>
      <p:bldP spid="19" grpId="0"/>
      <p:bldP spid="20" grpId="0" animBg="1"/>
      <p:bldP spid="22" grpId="0"/>
      <p:bldP spid="23" grpId="0" animBg="1"/>
      <p:bldP spid="25" grpId="0"/>
      <p:bldP spid="26" grpId="0" animBg="1"/>
      <p:bldP spid="2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2714"/>
            <a:ext cx="8229600" cy="691635"/>
          </a:xfrm>
        </p:spPr>
        <p:txBody>
          <a:bodyPr>
            <a:normAutofit fontScale="90000"/>
          </a:bodyPr>
          <a:lstStyle/>
          <a:p>
            <a:r>
              <a:rPr lang="en-US" dirty="0"/>
              <a:t>Step 1: Initial Permutation (Cont.)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pic>
        <p:nvPicPr>
          <p:cNvPr id="11" name="Picture 10">
            <a:extLst>
              <a:ext uri="{FF2B5EF4-FFF2-40B4-BE49-F238E27FC236}">
                <a16:creationId xmlns:a16="http://schemas.microsoft.com/office/drawing/2014/main" id="{462CDEA3-30EE-4969-9521-1D910D3E7E27}"/>
              </a:ext>
            </a:extLst>
          </p:cNvPr>
          <p:cNvPicPr>
            <a:picLocks noChangeAspect="1"/>
          </p:cNvPicPr>
          <p:nvPr/>
        </p:nvPicPr>
        <p:blipFill rotWithShape="1">
          <a:blip r:embed="rId3"/>
          <a:srcRect r="48802"/>
          <a:stretch/>
        </p:blipFill>
        <p:spPr>
          <a:xfrm>
            <a:off x="444499" y="811068"/>
            <a:ext cx="3644900" cy="4141932"/>
          </a:xfrm>
          <a:prstGeom prst="rect">
            <a:avLst/>
          </a:prstGeom>
        </p:spPr>
      </p:pic>
      <p:sp>
        <p:nvSpPr>
          <p:cNvPr id="12" name="Oval 11">
            <a:extLst>
              <a:ext uri="{FF2B5EF4-FFF2-40B4-BE49-F238E27FC236}">
                <a16:creationId xmlns:a16="http://schemas.microsoft.com/office/drawing/2014/main" id="{1DD96FF6-1FF6-4EED-B836-A972757C6A1F}"/>
              </a:ext>
            </a:extLst>
          </p:cNvPr>
          <p:cNvSpPr/>
          <p:nvPr/>
        </p:nvSpPr>
        <p:spPr>
          <a:xfrm>
            <a:off x="3022600" y="4438171"/>
            <a:ext cx="415636" cy="415636"/>
          </a:xfrm>
          <a:prstGeom prst="ellipse">
            <a:avLst/>
          </a:prstGeom>
          <a:noFill/>
          <a:ln w="28575" cap="rnd" cmpd="sng">
            <a:solidFill>
              <a:srgbClr val="FF000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mbria"/>
              <a:ea typeface="+mn-ea"/>
              <a:cs typeface="+mn-cs"/>
            </a:endParaRPr>
          </a:p>
        </p:txBody>
      </p:sp>
      <p:cxnSp>
        <p:nvCxnSpPr>
          <p:cNvPr id="14" name="Straight Connector 13">
            <a:extLst>
              <a:ext uri="{FF2B5EF4-FFF2-40B4-BE49-F238E27FC236}">
                <a16:creationId xmlns:a16="http://schemas.microsoft.com/office/drawing/2014/main" id="{357F394E-C68C-4C05-B0E7-AF592D180827}"/>
              </a:ext>
            </a:extLst>
          </p:cNvPr>
          <p:cNvCxnSpPr/>
          <p:nvPr/>
        </p:nvCxnSpPr>
        <p:spPr>
          <a:xfrm>
            <a:off x="3467100" y="4645989"/>
            <a:ext cx="2076449" cy="0"/>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82FB5F3-93F1-403B-B226-6E2B51CDE669}"/>
              </a:ext>
            </a:extLst>
          </p:cNvPr>
          <p:cNvSpPr txBox="1"/>
          <p:nvPr/>
        </p:nvSpPr>
        <p:spPr>
          <a:xfrm>
            <a:off x="5562600" y="4438171"/>
            <a:ext cx="472788"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mbria"/>
                <a:ea typeface="+mn-ea"/>
                <a:cs typeface="+mn-cs"/>
              </a:rPr>
              <a:t>63</a:t>
            </a:r>
          </a:p>
        </p:txBody>
      </p:sp>
      <p:sp>
        <p:nvSpPr>
          <p:cNvPr id="17" name="Oval 16">
            <a:extLst>
              <a:ext uri="{FF2B5EF4-FFF2-40B4-BE49-F238E27FC236}">
                <a16:creationId xmlns:a16="http://schemas.microsoft.com/office/drawing/2014/main" id="{E24C3BB3-687B-4D48-B2AC-AE552DB653FB}"/>
              </a:ext>
            </a:extLst>
          </p:cNvPr>
          <p:cNvSpPr/>
          <p:nvPr/>
        </p:nvSpPr>
        <p:spPr>
          <a:xfrm>
            <a:off x="2654872" y="2283637"/>
            <a:ext cx="415636" cy="415636"/>
          </a:xfrm>
          <a:prstGeom prst="ellipse">
            <a:avLst/>
          </a:prstGeom>
          <a:noFill/>
          <a:ln w="28575" cap="rnd" cmpd="sng">
            <a:solidFill>
              <a:srgbClr val="FF000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mbria"/>
              <a:ea typeface="+mn-ea"/>
              <a:cs typeface="+mn-cs"/>
            </a:endParaRPr>
          </a:p>
        </p:txBody>
      </p:sp>
      <p:cxnSp>
        <p:nvCxnSpPr>
          <p:cNvPr id="18" name="Straight Connector 17">
            <a:extLst>
              <a:ext uri="{FF2B5EF4-FFF2-40B4-BE49-F238E27FC236}">
                <a16:creationId xmlns:a16="http://schemas.microsoft.com/office/drawing/2014/main" id="{6A56B7B7-5150-41B6-BF2E-0B6FBEBA266D}"/>
              </a:ext>
            </a:extLst>
          </p:cNvPr>
          <p:cNvCxnSpPr/>
          <p:nvPr/>
        </p:nvCxnSpPr>
        <p:spPr>
          <a:xfrm>
            <a:off x="3099372" y="2491455"/>
            <a:ext cx="2076449" cy="0"/>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8115AF5-F369-410A-91A9-0016172B1050}"/>
              </a:ext>
            </a:extLst>
          </p:cNvPr>
          <p:cNvSpPr txBox="1"/>
          <p:nvPr/>
        </p:nvSpPr>
        <p:spPr>
          <a:xfrm>
            <a:off x="5194872" y="2283637"/>
            <a:ext cx="472788"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mbria"/>
                <a:ea typeface="+mn-ea"/>
                <a:cs typeface="+mn-cs"/>
              </a:rPr>
              <a:t>22</a:t>
            </a:r>
          </a:p>
        </p:txBody>
      </p:sp>
      <p:sp>
        <p:nvSpPr>
          <p:cNvPr id="20" name="Oval 19">
            <a:extLst>
              <a:ext uri="{FF2B5EF4-FFF2-40B4-BE49-F238E27FC236}">
                <a16:creationId xmlns:a16="http://schemas.microsoft.com/office/drawing/2014/main" id="{93272505-E9FA-4204-AE99-156D1031FE15}"/>
              </a:ext>
            </a:extLst>
          </p:cNvPr>
          <p:cNvSpPr/>
          <p:nvPr/>
        </p:nvSpPr>
        <p:spPr>
          <a:xfrm>
            <a:off x="2670461" y="2704333"/>
            <a:ext cx="415636" cy="415636"/>
          </a:xfrm>
          <a:prstGeom prst="ellipse">
            <a:avLst/>
          </a:prstGeom>
          <a:noFill/>
          <a:ln w="28575" cap="rnd" cmpd="sng">
            <a:solidFill>
              <a:srgbClr val="FF000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mbria"/>
              <a:ea typeface="+mn-ea"/>
              <a:cs typeface="+mn-cs"/>
            </a:endParaRPr>
          </a:p>
        </p:txBody>
      </p:sp>
      <p:cxnSp>
        <p:nvCxnSpPr>
          <p:cNvPr id="21" name="Straight Connector 20">
            <a:extLst>
              <a:ext uri="{FF2B5EF4-FFF2-40B4-BE49-F238E27FC236}">
                <a16:creationId xmlns:a16="http://schemas.microsoft.com/office/drawing/2014/main" id="{110CCF28-1574-444C-BB17-3CC3F06346AA}"/>
              </a:ext>
            </a:extLst>
          </p:cNvPr>
          <p:cNvCxnSpPr/>
          <p:nvPr/>
        </p:nvCxnSpPr>
        <p:spPr>
          <a:xfrm>
            <a:off x="3114961" y="2912151"/>
            <a:ext cx="2076449" cy="0"/>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36F06CC-F934-43E0-9A99-7EC6C4972ECF}"/>
              </a:ext>
            </a:extLst>
          </p:cNvPr>
          <p:cNvSpPr txBox="1"/>
          <p:nvPr/>
        </p:nvSpPr>
        <p:spPr>
          <a:xfrm>
            <a:off x="5210461" y="2704333"/>
            <a:ext cx="472788"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mbria"/>
                <a:ea typeface="+mn-ea"/>
                <a:cs typeface="+mn-cs"/>
              </a:rPr>
              <a:t>30</a:t>
            </a:r>
          </a:p>
        </p:txBody>
      </p:sp>
      <p:sp>
        <p:nvSpPr>
          <p:cNvPr id="23" name="Oval 22">
            <a:extLst>
              <a:ext uri="{FF2B5EF4-FFF2-40B4-BE49-F238E27FC236}">
                <a16:creationId xmlns:a16="http://schemas.microsoft.com/office/drawing/2014/main" id="{5589A6AE-1728-450F-AC55-E9BAFDC014C8}"/>
              </a:ext>
            </a:extLst>
          </p:cNvPr>
          <p:cNvSpPr/>
          <p:nvPr/>
        </p:nvSpPr>
        <p:spPr>
          <a:xfrm>
            <a:off x="1524000" y="1382378"/>
            <a:ext cx="415636" cy="415636"/>
          </a:xfrm>
          <a:prstGeom prst="ellipse">
            <a:avLst/>
          </a:prstGeom>
          <a:noFill/>
          <a:ln w="28575" cap="rnd" cmpd="sng">
            <a:solidFill>
              <a:srgbClr val="FF000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mbria"/>
              <a:ea typeface="+mn-ea"/>
              <a:cs typeface="+mn-cs"/>
            </a:endParaRPr>
          </a:p>
        </p:txBody>
      </p:sp>
      <p:cxnSp>
        <p:nvCxnSpPr>
          <p:cNvPr id="24" name="Straight Connector 23">
            <a:extLst>
              <a:ext uri="{FF2B5EF4-FFF2-40B4-BE49-F238E27FC236}">
                <a16:creationId xmlns:a16="http://schemas.microsoft.com/office/drawing/2014/main" id="{49C55B9B-F4DF-4AA3-AA11-21B9A0E9A7DF}"/>
              </a:ext>
            </a:extLst>
          </p:cNvPr>
          <p:cNvCxnSpPr>
            <a:cxnSpLocks/>
            <a:endCxn id="25" idx="1"/>
          </p:cNvCxnSpPr>
          <p:nvPr/>
        </p:nvCxnSpPr>
        <p:spPr>
          <a:xfrm flipV="1">
            <a:off x="1968500" y="1567044"/>
            <a:ext cx="2300430" cy="23152"/>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8B7ECD2-3F75-4DA0-93E1-B868E2060BF5}"/>
              </a:ext>
            </a:extLst>
          </p:cNvPr>
          <p:cNvSpPr txBox="1"/>
          <p:nvPr/>
        </p:nvSpPr>
        <p:spPr>
          <a:xfrm>
            <a:off x="4268930" y="1382378"/>
            <a:ext cx="472788"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mbria"/>
                <a:ea typeface="+mn-ea"/>
                <a:cs typeface="+mn-cs"/>
              </a:rPr>
              <a:t>3</a:t>
            </a:r>
          </a:p>
        </p:txBody>
      </p:sp>
      <p:sp>
        <p:nvSpPr>
          <p:cNvPr id="26" name="Oval 25">
            <a:extLst>
              <a:ext uri="{FF2B5EF4-FFF2-40B4-BE49-F238E27FC236}">
                <a16:creationId xmlns:a16="http://schemas.microsoft.com/office/drawing/2014/main" id="{BB4D9255-1B3C-4FF1-B5F7-A066BEAAC496}"/>
              </a:ext>
            </a:extLst>
          </p:cNvPr>
          <p:cNvSpPr/>
          <p:nvPr/>
        </p:nvSpPr>
        <p:spPr>
          <a:xfrm>
            <a:off x="766035" y="2704333"/>
            <a:ext cx="415636" cy="415636"/>
          </a:xfrm>
          <a:prstGeom prst="ellipse">
            <a:avLst/>
          </a:prstGeom>
          <a:noFill/>
          <a:ln w="28575" cap="rnd" cmpd="sng">
            <a:solidFill>
              <a:srgbClr val="FF000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mbria"/>
              <a:ea typeface="+mn-ea"/>
              <a:cs typeface="+mn-cs"/>
            </a:endParaRPr>
          </a:p>
        </p:txBody>
      </p:sp>
      <p:cxnSp>
        <p:nvCxnSpPr>
          <p:cNvPr id="27" name="Straight Connector 26">
            <a:extLst>
              <a:ext uri="{FF2B5EF4-FFF2-40B4-BE49-F238E27FC236}">
                <a16:creationId xmlns:a16="http://schemas.microsoft.com/office/drawing/2014/main" id="{EA19F2FF-E2F4-4FDC-A165-76E4BBF23122}"/>
              </a:ext>
            </a:extLst>
          </p:cNvPr>
          <p:cNvCxnSpPr>
            <a:cxnSpLocks/>
          </p:cNvCxnSpPr>
          <p:nvPr/>
        </p:nvCxnSpPr>
        <p:spPr>
          <a:xfrm>
            <a:off x="973853" y="3266596"/>
            <a:ext cx="4722096" cy="0"/>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12AF90EB-337B-45DC-9E0F-DB4158330D10}"/>
              </a:ext>
            </a:extLst>
          </p:cNvPr>
          <p:cNvSpPr txBox="1"/>
          <p:nvPr/>
        </p:nvSpPr>
        <p:spPr>
          <a:xfrm>
            <a:off x="5715000" y="3058778"/>
            <a:ext cx="472788"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Cambria"/>
                <a:ea typeface="+mn-ea"/>
                <a:cs typeface="+mn-cs"/>
              </a:rPr>
              <a:t>25</a:t>
            </a:r>
          </a:p>
        </p:txBody>
      </p:sp>
      <p:cxnSp>
        <p:nvCxnSpPr>
          <p:cNvPr id="30" name="Straight Connector 29">
            <a:extLst>
              <a:ext uri="{FF2B5EF4-FFF2-40B4-BE49-F238E27FC236}">
                <a16:creationId xmlns:a16="http://schemas.microsoft.com/office/drawing/2014/main" id="{D8531866-87E1-4D8D-92B2-2EC499B56D25}"/>
              </a:ext>
            </a:extLst>
          </p:cNvPr>
          <p:cNvCxnSpPr>
            <a:cxnSpLocks/>
          </p:cNvCxnSpPr>
          <p:nvPr/>
        </p:nvCxnSpPr>
        <p:spPr>
          <a:xfrm flipV="1">
            <a:off x="980202" y="3054278"/>
            <a:ext cx="0" cy="223951"/>
          </a:xfrm>
          <a:prstGeom prst="line">
            <a:avLst/>
          </a:prstGeom>
          <a:ln w="28575" cap="rnd" cmpd="sng">
            <a:solidFill>
              <a:srgbClr val="FF00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F05BC95C-0B69-4A79-AC38-DC3FFAA8D3E0}"/>
              </a:ext>
            </a:extLst>
          </p:cNvPr>
          <p:cNvSpPr/>
          <p:nvPr/>
        </p:nvSpPr>
        <p:spPr>
          <a:xfrm>
            <a:off x="457200" y="5396519"/>
            <a:ext cx="8229599" cy="1077218"/>
          </a:xfrm>
          <a:prstGeom prst="rect">
            <a:avLst/>
          </a:prstGeom>
        </p:spPr>
        <p:txBody>
          <a:bodyPr wrap="square">
            <a:spAutoFit/>
          </a:bodyPr>
          <a:lstStyle/>
          <a:p>
            <a:r>
              <a:rPr lang="en-US" sz="3200" dirty="0"/>
              <a:t>00</a:t>
            </a:r>
            <a:r>
              <a:rPr lang="en-US" sz="3200" dirty="0">
                <a:highlight>
                  <a:srgbClr val="FF0000"/>
                </a:highlight>
              </a:rPr>
              <a:t>1</a:t>
            </a:r>
            <a:r>
              <a:rPr lang="en-US" sz="3200" dirty="0"/>
              <a:t>0 0000 0000 0000 0000 0</a:t>
            </a:r>
            <a:r>
              <a:rPr lang="en-US" sz="3200" dirty="0">
                <a:highlight>
                  <a:srgbClr val="FF0000"/>
                </a:highlight>
              </a:rPr>
              <a:t>1</a:t>
            </a:r>
            <a:r>
              <a:rPr lang="en-US" sz="3200" dirty="0"/>
              <a:t>00 </a:t>
            </a:r>
            <a:r>
              <a:rPr lang="en-US" sz="3200" dirty="0">
                <a:highlight>
                  <a:srgbClr val="FF0000"/>
                </a:highlight>
              </a:rPr>
              <a:t>1</a:t>
            </a:r>
            <a:r>
              <a:rPr lang="en-US" sz="3200" dirty="0"/>
              <a:t>000 0</a:t>
            </a:r>
            <a:r>
              <a:rPr lang="en-US" sz="3200" dirty="0">
                <a:highlight>
                  <a:srgbClr val="FF0000"/>
                </a:highlight>
              </a:rPr>
              <a:t>1</a:t>
            </a:r>
            <a:r>
              <a:rPr lang="en-US" sz="3200" dirty="0"/>
              <a:t>00 </a:t>
            </a:r>
          </a:p>
          <a:p>
            <a:r>
              <a:rPr lang="en-US" sz="3200" dirty="0"/>
              <a:t>0000 0000 0000 0000 0000 0000 0000 00</a:t>
            </a:r>
            <a:r>
              <a:rPr lang="en-US" sz="3200" dirty="0">
                <a:highlight>
                  <a:srgbClr val="FF0000"/>
                </a:highlight>
              </a:rPr>
              <a:t>1</a:t>
            </a:r>
            <a:r>
              <a:rPr lang="en-US" sz="3200" dirty="0"/>
              <a:t>0  </a:t>
            </a:r>
          </a:p>
        </p:txBody>
      </p:sp>
      <p:sp>
        <p:nvSpPr>
          <p:cNvPr id="31" name="TextBox 30">
            <a:extLst>
              <a:ext uri="{FF2B5EF4-FFF2-40B4-BE49-F238E27FC236}">
                <a16:creationId xmlns:a16="http://schemas.microsoft.com/office/drawing/2014/main" id="{43A74012-F928-4728-B5C4-CDF0D645D93C}"/>
              </a:ext>
            </a:extLst>
          </p:cNvPr>
          <p:cNvSpPr txBox="1"/>
          <p:nvPr/>
        </p:nvSpPr>
        <p:spPr>
          <a:xfrm>
            <a:off x="973853" y="5042625"/>
            <a:ext cx="381000"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highlight>
                  <a:srgbClr val="FFFF00"/>
                </a:highlight>
                <a:uLnTx/>
                <a:uFillTx/>
                <a:latin typeface="Cambria"/>
                <a:ea typeface="+mn-ea"/>
                <a:cs typeface="+mn-cs"/>
              </a:rPr>
              <a:t>3</a:t>
            </a:r>
          </a:p>
        </p:txBody>
      </p:sp>
      <p:sp>
        <p:nvSpPr>
          <p:cNvPr id="32" name="TextBox 31">
            <a:extLst>
              <a:ext uri="{FF2B5EF4-FFF2-40B4-BE49-F238E27FC236}">
                <a16:creationId xmlns:a16="http://schemas.microsoft.com/office/drawing/2014/main" id="{BB022E39-3475-44A7-99DD-AE6B370278F5}"/>
              </a:ext>
            </a:extLst>
          </p:cNvPr>
          <p:cNvSpPr txBox="1"/>
          <p:nvPr/>
        </p:nvSpPr>
        <p:spPr>
          <a:xfrm>
            <a:off x="5628115" y="5104510"/>
            <a:ext cx="381000"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highlight>
                  <a:srgbClr val="FFFF00"/>
                </a:highlight>
                <a:uLnTx/>
                <a:uFillTx/>
                <a:latin typeface="Cambria"/>
                <a:ea typeface="+mn-ea"/>
                <a:cs typeface="+mn-cs"/>
              </a:rPr>
              <a:t>22</a:t>
            </a:r>
          </a:p>
        </p:txBody>
      </p:sp>
      <p:sp>
        <p:nvSpPr>
          <p:cNvPr id="33" name="TextBox 32">
            <a:extLst>
              <a:ext uri="{FF2B5EF4-FFF2-40B4-BE49-F238E27FC236}">
                <a16:creationId xmlns:a16="http://schemas.microsoft.com/office/drawing/2014/main" id="{B68879CD-DC79-489E-9AB5-2CD699DE671E}"/>
              </a:ext>
            </a:extLst>
          </p:cNvPr>
          <p:cNvSpPr txBox="1"/>
          <p:nvPr/>
        </p:nvSpPr>
        <p:spPr>
          <a:xfrm>
            <a:off x="6477000" y="5104510"/>
            <a:ext cx="381000"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highlight>
                  <a:srgbClr val="FFFF00"/>
                </a:highlight>
                <a:uLnTx/>
                <a:uFillTx/>
                <a:latin typeface="Cambria"/>
                <a:ea typeface="+mn-ea"/>
                <a:cs typeface="+mn-cs"/>
              </a:rPr>
              <a:t>25</a:t>
            </a:r>
          </a:p>
        </p:txBody>
      </p:sp>
      <p:sp>
        <p:nvSpPr>
          <p:cNvPr id="34" name="TextBox 33">
            <a:extLst>
              <a:ext uri="{FF2B5EF4-FFF2-40B4-BE49-F238E27FC236}">
                <a16:creationId xmlns:a16="http://schemas.microsoft.com/office/drawing/2014/main" id="{0A05529D-C3BE-4274-9FE7-C789C9696447}"/>
              </a:ext>
            </a:extLst>
          </p:cNvPr>
          <p:cNvSpPr txBox="1"/>
          <p:nvPr/>
        </p:nvSpPr>
        <p:spPr>
          <a:xfrm>
            <a:off x="7581899" y="5104510"/>
            <a:ext cx="381000"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highlight>
                  <a:srgbClr val="FFFF00"/>
                </a:highlight>
                <a:uLnTx/>
                <a:uFillTx/>
                <a:latin typeface="Cambria"/>
                <a:ea typeface="+mn-ea"/>
                <a:cs typeface="+mn-cs"/>
              </a:rPr>
              <a:t>30</a:t>
            </a:r>
          </a:p>
        </p:txBody>
      </p:sp>
      <p:sp>
        <p:nvSpPr>
          <p:cNvPr id="35" name="TextBox 34">
            <a:extLst>
              <a:ext uri="{FF2B5EF4-FFF2-40B4-BE49-F238E27FC236}">
                <a16:creationId xmlns:a16="http://schemas.microsoft.com/office/drawing/2014/main" id="{8ACC0BFA-B4AD-4D37-B0DF-CD55FB6B82AB}"/>
              </a:ext>
            </a:extLst>
          </p:cNvPr>
          <p:cNvSpPr txBox="1"/>
          <p:nvPr/>
        </p:nvSpPr>
        <p:spPr>
          <a:xfrm>
            <a:off x="7848600" y="6400800"/>
            <a:ext cx="381000" cy="369332"/>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highlight>
                  <a:srgbClr val="FFFF00"/>
                </a:highlight>
                <a:uLnTx/>
                <a:uFillTx/>
                <a:latin typeface="Cambria"/>
                <a:ea typeface="+mn-ea"/>
                <a:cs typeface="+mn-cs"/>
              </a:rPr>
              <a:t>63</a:t>
            </a:r>
          </a:p>
        </p:txBody>
      </p:sp>
    </p:spTree>
    <p:extLst>
      <p:ext uri="{BB962C8B-B14F-4D97-AF65-F5344CB8AC3E}">
        <p14:creationId xmlns:p14="http://schemas.microsoft.com/office/powerpoint/2010/main" val="1393519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16 Rounds</a:t>
            </a:r>
          </a:p>
        </p:txBody>
      </p:sp>
      <p:sp>
        <p:nvSpPr>
          <p:cNvPr id="3" name="Content Placeholder 2"/>
          <p:cNvSpPr>
            <a:spLocks noGrp="1"/>
          </p:cNvSpPr>
          <p:nvPr>
            <p:ph idx="1"/>
          </p:nvPr>
        </p:nvSpPr>
        <p:spPr>
          <a:xfrm>
            <a:off x="457200" y="1371601"/>
            <a:ext cx="8229600" cy="3886200"/>
          </a:xfrm>
        </p:spPr>
        <p:txBody>
          <a:bodyPr>
            <a:normAutofit/>
          </a:bodyPr>
          <a:lstStyle/>
          <a:p>
            <a:r>
              <a:rPr lang="en-US" sz="2800" dirty="0"/>
              <a:t>After initial permutation: </a:t>
            </a:r>
          </a:p>
          <a:p>
            <a:pPr marL="0" indent="0">
              <a:buNone/>
            </a:pPr>
            <a:r>
              <a:rPr lang="en-US" sz="2800" dirty="0"/>
              <a:t>    0010 0000 0000 0000 0000 0100 1000 0100 </a:t>
            </a:r>
          </a:p>
          <a:p>
            <a:pPr marL="0" indent="0">
              <a:buNone/>
            </a:pPr>
            <a:r>
              <a:rPr lang="en-US" sz="2800" dirty="0"/>
              <a:t>    0000 0000 0000 0000 0000 0000 0000 0010 </a:t>
            </a:r>
          </a:p>
          <a:p>
            <a:pPr marL="0" indent="0">
              <a:buNone/>
            </a:pPr>
            <a:endParaRPr lang="en-US" sz="2800" dirty="0"/>
          </a:p>
          <a:p>
            <a:r>
              <a:rPr lang="en-US" sz="2800" dirty="0"/>
              <a:t>After splitting:</a:t>
            </a:r>
          </a:p>
          <a:p>
            <a:pPr marL="0" indent="0">
              <a:buNone/>
            </a:pPr>
            <a:r>
              <a:rPr lang="en-US" sz="2800" dirty="0"/>
              <a:t>    L</a:t>
            </a:r>
            <a:r>
              <a:rPr lang="en-US" sz="2800" baseline="-25000" dirty="0"/>
              <a:t>0</a:t>
            </a:r>
            <a:r>
              <a:rPr lang="en-US" sz="2800" dirty="0"/>
              <a:t> = 0010 0000 0000 0000 0000 0100 1000 0100 </a:t>
            </a:r>
          </a:p>
          <a:p>
            <a:pPr marL="0" indent="0">
              <a:buNone/>
            </a:pPr>
            <a:r>
              <a:rPr lang="en-US" sz="2800" dirty="0"/>
              <a:t>    R</a:t>
            </a:r>
            <a:r>
              <a:rPr lang="en-US" sz="2800" baseline="-25000" dirty="0"/>
              <a:t>0</a:t>
            </a:r>
            <a:r>
              <a:rPr lang="en-US" sz="2800" dirty="0"/>
              <a:t> = 0000 0000 0000 0000 0000 0000 0000 0010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11" name="TextBox 10">
            <a:extLst>
              <a:ext uri="{FF2B5EF4-FFF2-40B4-BE49-F238E27FC236}">
                <a16:creationId xmlns:a16="http://schemas.microsoft.com/office/drawing/2014/main" id="{CE3D854C-BDC3-4424-A808-94414247C403}"/>
              </a:ext>
            </a:extLst>
          </p:cNvPr>
          <p:cNvSpPr txBox="1"/>
          <p:nvPr/>
        </p:nvSpPr>
        <p:spPr>
          <a:xfrm>
            <a:off x="914400" y="5486400"/>
            <a:ext cx="3657600" cy="430887"/>
          </a:xfrm>
          <a:prstGeom prst="rect">
            <a:avLst/>
          </a:prstGeom>
          <a:noFill/>
        </p:spPr>
        <p:txBody>
          <a:bodyPr wrap="square" lIns="0" tIns="0" rIns="0" bIns="0" rtlCol="0" anchor="t" anchorCtr="0">
            <a:spAutoFit/>
          </a:bodyPr>
          <a:lstStyle/>
          <a:p>
            <a:r>
              <a:rPr lang="en-US" sz="2800" dirty="0">
                <a:solidFill>
                  <a:srgbClr val="FF0000"/>
                </a:solidFill>
              </a:rPr>
              <a:t>What’s the value of L</a:t>
            </a:r>
            <a:r>
              <a:rPr lang="en-US" sz="2800" baseline="-25000" dirty="0">
                <a:solidFill>
                  <a:srgbClr val="FF0000"/>
                </a:solidFill>
              </a:rPr>
              <a:t>1</a:t>
            </a:r>
            <a:r>
              <a:rPr lang="en-US" sz="2800" dirty="0">
                <a:solidFill>
                  <a:srgbClr val="FF0000"/>
                </a:solidFill>
              </a:rPr>
              <a:t>?</a:t>
            </a:r>
          </a:p>
        </p:txBody>
      </p:sp>
      <p:sp>
        <p:nvSpPr>
          <p:cNvPr id="12" name="TextBox 11">
            <a:extLst>
              <a:ext uri="{FF2B5EF4-FFF2-40B4-BE49-F238E27FC236}">
                <a16:creationId xmlns:a16="http://schemas.microsoft.com/office/drawing/2014/main" id="{1A7B0B8D-CCEB-4436-87AF-9F9775DB864D}"/>
              </a:ext>
            </a:extLst>
          </p:cNvPr>
          <p:cNvSpPr txBox="1"/>
          <p:nvPr/>
        </p:nvSpPr>
        <p:spPr>
          <a:xfrm>
            <a:off x="4953000" y="5486400"/>
            <a:ext cx="3657600" cy="430887"/>
          </a:xfrm>
          <a:prstGeom prst="rect">
            <a:avLst/>
          </a:prstGeom>
          <a:noFill/>
        </p:spPr>
        <p:txBody>
          <a:bodyPr wrap="square" lIns="0" tIns="0" rIns="0" bIns="0" rtlCol="0" anchor="t" anchorCtr="0">
            <a:spAutoFit/>
          </a:bodyPr>
          <a:lstStyle/>
          <a:p>
            <a:r>
              <a:rPr lang="en-US" sz="2800" dirty="0"/>
              <a:t>it is </a:t>
            </a:r>
            <a:r>
              <a:rPr lang="en-US" sz="2800" dirty="0">
                <a:solidFill>
                  <a:srgbClr val="FF0000"/>
                </a:solidFill>
              </a:rPr>
              <a:t>L</a:t>
            </a:r>
            <a:r>
              <a:rPr lang="en-US" sz="2800" baseline="-25000" dirty="0">
                <a:solidFill>
                  <a:srgbClr val="FF0000"/>
                </a:solidFill>
              </a:rPr>
              <a:t>1</a:t>
            </a:r>
            <a:r>
              <a:rPr lang="en-US" sz="2800" dirty="0">
                <a:solidFill>
                  <a:srgbClr val="FF0000"/>
                </a:solidFill>
              </a:rPr>
              <a:t> = R</a:t>
            </a:r>
            <a:r>
              <a:rPr lang="en-US" sz="2800" baseline="-25000" dirty="0">
                <a:solidFill>
                  <a:srgbClr val="FF0000"/>
                </a:solidFill>
              </a:rPr>
              <a:t>0</a:t>
            </a:r>
          </a:p>
        </p:txBody>
      </p:sp>
      <p:sp>
        <p:nvSpPr>
          <p:cNvPr id="13" name="TextBox 12">
            <a:extLst>
              <a:ext uri="{FF2B5EF4-FFF2-40B4-BE49-F238E27FC236}">
                <a16:creationId xmlns:a16="http://schemas.microsoft.com/office/drawing/2014/main" id="{17F151CA-74B2-44A1-987A-CB00BB5BBC88}"/>
              </a:ext>
            </a:extLst>
          </p:cNvPr>
          <p:cNvSpPr txBox="1"/>
          <p:nvPr/>
        </p:nvSpPr>
        <p:spPr>
          <a:xfrm>
            <a:off x="914400" y="6099175"/>
            <a:ext cx="3657600" cy="430887"/>
          </a:xfrm>
          <a:prstGeom prst="rect">
            <a:avLst/>
          </a:prstGeom>
          <a:noFill/>
        </p:spPr>
        <p:txBody>
          <a:bodyPr wrap="square" lIns="0" tIns="0" rIns="0" bIns="0" rtlCol="0" anchor="t" anchorCtr="0">
            <a:spAutoFit/>
          </a:bodyPr>
          <a:lstStyle/>
          <a:p>
            <a:r>
              <a:rPr lang="en-US" sz="2800" dirty="0">
                <a:solidFill>
                  <a:srgbClr val="FF0000"/>
                </a:solidFill>
              </a:rPr>
              <a:t>What’s the value of R</a:t>
            </a:r>
            <a:r>
              <a:rPr lang="en-US" sz="2800" baseline="-25000" dirty="0">
                <a:solidFill>
                  <a:srgbClr val="FF0000"/>
                </a:solidFill>
              </a:rPr>
              <a:t>1</a:t>
            </a:r>
            <a:r>
              <a:rPr lang="en-US" sz="2800" dirty="0">
                <a:solidFill>
                  <a:srgbClr val="FF0000"/>
                </a:solidFill>
              </a:rPr>
              <a:t>?</a:t>
            </a:r>
          </a:p>
        </p:txBody>
      </p:sp>
      <p:pic>
        <p:nvPicPr>
          <p:cNvPr id="8" name="图片 7">
            <a:extLst>
              <a:ext uri="{FF2B5EF4-FFF2-40B4-BE49-F238E27FC236}">
                <a16:creationId xmlns:a16="http://schemas.microsoft.com/office/drawing/2014/main" id="{5EFF45BB-76A8-4D90-BADA-D7C6870D2277}"/>
              </a:ext>
            </a:extLst>
          </p:cNvPr>
          <p:cNvPicPr>
            <a:picLocks noChangeAspect="1"/>
          </p:cNvPicPr>
          <p:nvPr/>
        </p:nvPicPr>
        <p:blipFill rotWithShape="1">
          <a:blip r:embed="rId3"/>
          <a:srcRect l="12162" t="38810" b="40293"/>
          <a:stretch/>
        </p:blipFill>
        <p:spPr>
          <a:xfrm>
            <a:off x="5521377" y="6099175"/>
            <a:ext cx="2743200" cy="533400"/>
          </a:xfrm>
          <a:prstGeom prst="rect">
            <a:avLst/>
          </a:prstGeom>
        </p:spPr>
      </p:pic>
      <p:sp>
        <p:nvSpPr>
          <p:cNvPr id="9" name="TextBox 11">
            <a:extLst>
              <a:ext uri="{FF2B5EF4-FFF2-40B4-BE49-F238E27FC236}">
                <a16:creationId xmlns:a16="http://schemas.microsoft.com/office/drawing/2014/main" id="{1C1AF848-1235-4E8A-97D4-F61CB15754D3}"/>
              </a:ext>
            </a:extLst>
          </p:cNvPr>
          <p:cNvSpPr txBox="1"/>
          <p:nvPr/>
        </p:nvSpPr>
        <p:spPr>
          <a:xfrm>
            <a:off x="4955498" y="6116664"/>
            <a:ext cx="3657600" cy="430887"/>
          </a:xfrm>
          <a:prstGeom prst="rect">
            <a:avLst/>
          </a:prstGeom>
          <a:noFill/>
        </p:spPr>
        <p:txBody>
          <a:bodyPr wrap="square" lIns="0" tIns="0" rIns="0" bIns="0" rtlCol="0" anchor="t" anchorCtr="0">
            <a:spAutoFit/>
          </a:bodyPr>
          <a:lstStyle/>
          <a:p>
            <a:r>
              <a:rPr lang="en-US" sz="2800" dirty="0"/>
              <a:t>it is</a:t>
            </a:r>
            <a:endParaRPr lang="en-US" sz="2800" baseline="-25000" dirty="0">
              <a:solidFill>
                <a:srgbClr val="FF0000"/>
              </a:solidFill>
            </a:endParaRPr>
          </a:p>
        </p:txBody>
      </p:sp>
    </p:spTree>
    <p:extLst>
      <p:ext uri="{BB962C8B-B14F-4D97-AF65-F5344CB8AC3E}">
        <p14:creationId xmlns:p14="http://schemas.microsoft.com/office/powerpoint/2010/main" val="419944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2.1: Data Expansion</a:t>
            </a:r>
          </a:p>
        </p:txBody>
      </p:sp>
      <p:sp>
        <p:nvSpPr>
          <p:cNvPr id="3" name="Content Placeholder 2"/>
          <p:cNvSpPr>
            <a:spLocks noGrp="1"/>
          </p:cNvSpPr>
          <p:nvPr>
            <p:ph idx="1"/>
          </p:nvPr>
        </p:nvSpPr>
        <p:spPr>
          <a:xfrm>
            <a:off x="457200" y="1371601"/>
            <a:ext cx="8229600" cy="3886200"/>
          </a:xfrm>
        </p:spPr>
        <p:txBody>
          <a:bodyPr>
            <a:normAutofit/>
          </a:bodyPr>
          <a:lstStyle/>
          <a:p>
            <a:r>
              <a:rPr lang="en-US" sz="2800" dirty="0"/>
              <a:t>Expand R</a:t>
            </a:r>
            <a:r>
              <a:rPr lang="en-US" sz="2800" baseline="-25000" dirty="0"/>
              <a:t>0</a:t>
            </a:r>
            <a:r>
              <a:rPr lang="en-US" sz="2800" dirty="0"/>
              <a:t> from </a:t>
            </a:r>
            <a:r>
              <a:rPr lang="en-US" sz="2800" b="1" dirty="0">
                <a:solidFill>
                  <a:srgbClr val="FF0000"/>
                </a:solidFill>
              </a:rPr>
              <a:t>32 bits </a:t>
            </a:r>
            <a:r>
              <a:rPr lang="en-US" sz="2800" dirty="0"/>
              <a:t>to </a:t>
            </a:r>
            <a:r>
              <a:rPr lang="en-US" sz="2800" b="1" dirty="0">
                <a:solidFill>
                  <a:srgbClr val="FF0000"/>
                </a:solidFill>
              </a:rPr>
              <a:t>48 bits</a:t>
            </a:r>
            <a:r>
              <a:rPr lang="en-US" sz="2800" dirty="0"/>
              <a:t>: </a:t>
            </a:r>
          </a:p>
          <a:p>
            <a:pPr marL="0" indent="0">
              <a:buNone/>
            </a:pPr>
            <a:r>
              <a:rPr lang="en-US" sz="2800" dirty="0"/>
              <a:t>    R</a:t>
            </a:r>
            <a:r>
              <a:rPr lang="en-US" sz="2800" baseline="-25000" dirty="0"/>
              <a:t>0</a:t>
            </a:r>
            <a:r>
              <a:rPr lang="en-US" sz="2800" dirty="0"/>
              <a:t> = 0000 0000 0000 0000 0000 0000 0000 0010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pic>
        <p:nvPicPr>
          <p:cNvPr id="8" name="Picture 7">
            <a:extLst>
              <a:ext uri="{FF2B5EF4-FFF2-40B4-BE49-F238E27FC236}">
                <a16:creationId xmlns:a16="http://schemas.microsoft.com/office/drawing/2014/main" id="{E08A7F4B-C1E2-4692-AB00-1F33C3AD3459}"/>
              </a:ext>
            </a:extLst>
          </p:cNvPr>
          <p:cNvPicPr>
            <a:picLocks noChangeAspect="1"/>
          </p:cNvPicPr>
          <p:nvPr/>
        </p:nvPicPr>
        <p:blipFill>
          <a:blip r:embed="rId3"/>
          <a:stretch>
            <a:fillRect/>
          </a:stretch>
        </p:blipFill>
        <p:spPr>
          <a:xfrm>
            <a:off x="1828800" y="2499033"/>
            <a:ext cx="5486400" cy="2733368"/>
          </a:xfrm>
          <a:prstGeom prst="rect">
            <a:avLst/>
          </a:prstGeom>
        </p:spPr>
      </p:pic>
      <p:sp>
        <p:nvSpPr>
          <p:cNvPr id="9" name="Content Placeholder 2">
            <a:extLst>
              <a:ext uri="{FF2B5EF4-FFF2-40B4-BE49-F238E27FC236}">
                <a16:creationId xmlns:a16="http://schemas.microsoft.com/office/drawing/2014/main" id="{C3637146-FEB2-4725-84D5-FF26CCC73B8F}"/>
              </a:ext>
            </a:extLst>
          </p:cNvPr>
          <p:cNvSpPr txBox="1">
            <a:spLocks/>
          </p:cNvSpPr>
          <p:nvPr/>
        </p:nvSpPr>
        <p:spPr>
          <a:xfrm>
            <a:off x="152400" y="5303838"/>
            <a:ext cx="8915400" cy="1143000"/>
          </a:xfrm>
          <a:prstGeom prst="rect">
            <a:avLst/>
          </a:prstGeom>
        </p:spPr>
        <p:txBody>
          <a:bodyPr vert="horz" lIns="91440" tIns="45720" rIns="91440" bIns="45720" rtlCol="0" anchor="t" anchorCtr="0">
            <a:normAutofit fontScale="92500"/>
          </a:bodyPr>
          <a:lstStyle>
            <a:lvl1pPr marL="292100" indent="-292100" algn="l" defTabSz="457200" rtl="0" eaLnBrk="1" latinLnBrk="0" hangingPunct="1">
              <a:spcBef>
                <a:spcPct val="20000"/>
              </a:spcBef>
              <a:buClr>
                <a:schemeClr val="tx1"/>
              </a:buClr>
              <a:buFont typeface="Arial"/>
              <a:buChar char="•"/>
              <a:defRPr sz="3200" kern="1200">
                <a:solidFill>
                  <a:schemeClr val="tx1"/>
                </a:solidFill>
                <a:latin typeface="+mn-lt"/>
                <a:ea typeface="+mn-ea"/>
                <a:cs typeface="Calibri"/>
              </a:defRPr>
            </a:lvl1pPr>
            <a:lvl2pPr marL="635000" indent="-292100" algn="l" defTabSz="457200" rtl="0" eaLnBrk="1" latinLnBrk="0" hangingPunct="1">
              <a:spcBef>
                <a:spcPct val="20000"/>
              </a:spcBef>
              <a:buClr>
                <a:schemeClr val="tx1"/>
              </a:buClr>
              <a:buFont typeface="Arial"/>
              <a:buChar char="–"/>
              <a:defRPr sz="2800" kern="1200">
                <a:solidFill>
                  <a:schemeClr val="tx1"/>
                </a:solidFill>
                <a:latin typeface="+mn-lt"/>
                <a:ea typeface="+mn-ea"/>
                <a:cs typeface="Calibri"/>
              </a:defRPr>
            </a:lvl2pPr>
            <a:lvl3pPr marL="914400" indent="-228600" algn="l" defTabSz="457200" rtl="0" eaLnBrk="1" latinLnBrk="0" hangingPunct="1">
              <a:spcBef>
                <a:spcPct val="20000"/>
              </a:spcBef>
              <a:buClr>
                <a:schemeClr val="tx1"/>
              </a:buClr>
              <a:buFont typeface="Arial"/>
              <a:buChar char="•"/>
              <a:defRPr sz="2400" kern="1200">
                <a:solidFill>
                  <a:schemeClr val="tx1"/>
                </a:solidFill>
                <a:latin typeface="+mn-lt"/>
                <a:ea typeface="+mn-ea"/>
                <a:cs typeface="Calibri"/>
              </a:defRPr>
            </a:lvl3pPr>
            <a:lvl4pPr marL="1143000" indent="-228600" algn="l" defTabSz="457200" rtl="0" eaLnBrk="1" latinLnBrk="0" hangingPunct="1">
              <a:spcBef>
                <a:spcPct val="20000"/>
              </a:spcBef>
              <a:buClr>
                <a:schemeClr val="tx1"/>
              </a:buClr>
              <a:buFont typeface="Arial"/>
              <a:buChar char="–"/>
              <a:tabLst/>
              <a:defRPr sz="2000" kern="1200">
                <a:solidFill>
                  <a:schemeClr val="tx1"/>
                </a:solidFill>
                <a:latin typeface="+mn-lt"/>
                <a:ea typeface="+mn-ea"/>
                <a:cs typeface="Calibri"/>
              </a:defRPr>
            </a:lvl4pPr>
            <a:lvl5pPr marL="1320800" indent="-177800" algn="l" defTabSz="457200" rtl="0" eaLnBrk="1" latinLnBrk="0" hangingPunct="1">
              <a:spcBef>
                <a:spcPct val="20000"/>
              </a:spcBef>
              <a:buClr>
                <a:schemeClr val="tx1"/>
              </a:buClr>
              <a:buFont typeface="Arial"/>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After expand R</a:t>
            </a:r>
            <a:r>
              <a:rPr lang="en-US" sz="2400" baseline="-25000" dirty="0"/>
              <a:t>0</a:t>
            </a:r>
            <a:r>
              <a:rPr lang="en-US" sz="2400" dirty="0"/>
              <a:t>:</a:t>
            </a:r>
          </a:p>
          <a:p>
            <a:pPr marL="0" indent="0">
              <a:buNone/>
            </a:pPr>
            <a:r>
              <a:rPr lang="en-US" sz="2400" b="1" dirty="0"/>
              <a:t>R</a:t>
            </a:r>
            <a:r>
              <a:rPr lang="en-US" sz="2400" b="1" baseline="-25000" dirty="0"/>
              <a:t>0</a:t>
            </a:r>
            <a:r>
              <a:rPr lang="en-US" sz="2400" b="1" dirty="0"/>
              <a:t>’</a:t>
            </a:r>
            <a:r>
              <a:rPr lang="en-US" sz="2400" dirty="0"/>
              <a:t> = 000000 000000 000000 000000 000000 000000 000000 000100</a:t>
            </a:r>
          </a:p>
        </p:txBody>
      </p:sp>
    </p:spTree>
    <p:extLst>
      <p:ext uri="{BB962C8B-B14F-4D97-AF65-F5344CB8AC3E}">
        <p14:creationId xmlns:p14="http://schemas.microsoft.com/office/powerpoint/2010/main" val="43539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 calcmode="lin" valueType="num">
                                      <p:cBhvr additive="base">
                                        <p:cTn id="16"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2.2: XOR</a:t>
            </a:r>
          </a:p>
        </p:txBody>
      </p:sp>
      <p:sp>
        <p:nvSpPr>
          <p:cNvPr id="3" name="Content Placeholder 2"/>
          <p:cNvSpPr>
            <a:spLocks noGrp="1"/>
          </p:cNvSpPr>
          <p:nvPr>
            <p:ph idx="1"/>
          </p:nvPr>
        </p:nvSpPr>
        <p:spPr>
          <a:xfrm>
            <a:off x="0" y="1371601"/>
            <a:ext cx="9144000" cy="3886200"/>
          </a:xfrm>
        </p:spPr>
        <p:txBody>
          <a:bodyPr>
            <a:normAutofit/>
          </a:bodyPr>
          <a:lstStyle/>
          <a:p>
            <a:pPr marL="0" indent="0">
              <a:buNone/>
            </a:pPr>
            <a:r>
              <a:rPr lang="en-US" sz="2200" dirty="0"/>
              <a:t>Binary: </a:t>
            </a:r>
          </a:p>
          <a:p>
            <a:pPr marL="0" indent="0">
              <a:buNone/>
            </a:pPr>
            <a:r>
              <a:rPr lang="en-US" sz="2200" b="1" dirty="0"/>
              <a:t>K</a:t>
            </a:r>
            <a:r>
              <a:rPr lang="en-US" sz="2200" dirty="0"/>
              <a:t>  =  100000 000000 000101 000000 000001 000110 000000 000010</a:t>
            </a:r>
          </a:p>
          <a:p>
            <a:pPr marL="0" indent="0">
              <a:buNone/>
            </a:pPr>
            <a:r>
              <a:rPr lang="en-US" sz="2200" b="1" dirty="0"/>
              <a:t>R</a:t>
            </a:r>
            <a:r>
              <a:rPr lang="en-US" sz="2200" b="1" baseline="-25000" dirty="0"/>
              <a:t>0</a:t>
            </a:r>
            <a:r>
              <a:rPr lang="en-US" sz="2200" b="1" baseline="30000" dirty="0"/>
              <a:t>’</a:t>
            </a:r>
            <a:r>
              <a:rPr lang="en-US" sz="2200" dirty="0"/>
              <a:t> = 000000 000000 000000 000000 000000 000000 000000 000100</a:t>
            </a:r>
          </a:p>
          <a:p>
            <a:pPr marL="0" indent="0">
              <a:buNone/>
            </a:pPr>
            <a:r>
              <a:rPr lang="en-US" sz="2200" b="1" dirty="0">
                <a:solidFill>
                  <a:srgbClr val="FF0000"/>
                </a:solidFill>
              </a:rPr>
              <a:t>Y</a:t>
            </a:r>
            <a:r>
              <a:rPr lang="en-US" sz="2200" dirty="0">
                <a:solidFill>
                  <a:srgbClr val="FF0000"/>
                </a:solidFill>
              </a:rPr>
              <a:t>    = 100000 000000 000101 000000 000001 000110 000000 000110 </a:t>
            </a:r>
          </a:p>
          <a:p>
            <a:pPr marL="0" indent="0">
              <a:buNone/>
            </a:pPr>
            <a:r>
              <a:rPr lang="en-US" sz="2200" dirty="0"/>
              <a:t>   </a:t>
            </a:r>
          </a:p>
          <a:p>
            <a:pPr marL="0" indent="0">
              <a:buNone/>
            </a:pPr>
            <a:endParaRPr lang="en-US" sz="2200" dirty="0"/>
          </a:p>
          <a:p>
            <a:pPr marL="0" indent="0">
              <a:buNone/>
            </a:pPr>
            <a:r>
              <a:rPr lang="en-US" sz="2200" dirty="0"/>
              <a:t> </a:t>
            </a:r>
            <a:endParaRPr lang="en-US" sz="2200"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282651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t>Block Ciphers and Stream Ciphers</a:t>
            </a:r>
          </a:p>
        </p:txBody>
      </p:sp>
      <p:sp>
        <p:nvSpPr>
          <p:cNvPr id="7171" name="Rectangle 3"/>
          <p:cNvSpPr>
            <a:spLocks noGrp="1" noChangeArrowheads="1"/>
          </p:cNvSpPr>
          <p:nvPr>
            <p:ph idx="1"/>
          </p:nvPr>
        </p:nvSpPr>
        <p:spPr/>
        <p:txBody>
          <a:bodyPr/>
          <a:lstStyle/>
          <a:p>
            <a:pPr eaLnBrk="1" hangingPunct="1"/>
            <a:r>
              <a:rPr lang="en-US" altLang="en-US" dirty="0"/>
              <a:t>Block ciphers partition plaintext into </a:t>
            </a:r>
            <a:r>
              <a:rPr lang="en-US" altLang="en-US" dirty="0">
                <a:solidFill>
                  <a:srgbClr val="0000FF"/>
                </a:solidFill>
              </a:rPr>
              <a:t>blocks</a:t>
            </a:r>
            <a:r>
              <a:rPr lang="en-US" altLang="en-US" dirty="0"/>
              <a:t> and encrypt each block </a:t>
            </a:r>
            <a:r>
              <a:rPr lang="en-US" altLang="en-US" b="1" dirty="0"/>
              <a:t>independently</a:t>
            </a:r>
            <a:r>
              <a:rPr lang="en-US" altLang="en-US" dirty="0"/>
              <a:t> (with the </a:t>
            </a:r>
            <a:r>
              <a:rPr lang="en-US" altLang="en-US" dirty="0">
                <a:solidFill>
                  <a:srgbClr val="0000FF"/>
                </a:solidFill>
              </a:rPr>
              <a:t>same key</a:t>
            </a:r>
            <a:r>
              <a:rPr lang="en-US" altLang="en-US" dirty="0"/>
              <a:t>) to produce ciphertext blocks.</a:t>
            </a:r>
          </a:p>
          <a:p>
            <a:pPr eaLnBrk="1" hangingPunct="1"/>
            <a:r>
              <a:rPr lang="en-US" altLang="en-US" dirty="0"/>
              <a:t>A stream cipher generates a </a:t>
            </a:r>
            <a:r>
              <a:rPr lang="en-US" altLang="en-US" i="1" dirty="0"/>
              <a:t>keystream</a:t>
            </a:r>
            <a:r>
              <a:rPr lang="en-US" altLang="en-US" dirty="0"/>
              <a:t> and encrypts by combining the keystream with the plaintext, usually with the bitwise XOR operation. </a:t>
            </a:r>
          </a:p>
          <a:p>
            <a:pPr eaLnBrk="1" hangingPunct="1"/>
            <a:r>
              <a:rPr lang="en-US" altLang="en-US" dirty="0"/>
              <a:t>We will focus mostly on Block Ciphers.</a:t>
            </a:r>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eaLnBrk="1" hangingPunct="1"/>
            <a:fld id="{88D1CB79-AE7D-41F3-AB15-0CE517C6377D}" type="slidenum">
              <a:rPr lang="en-US" altLang="en-US" sz="1200">
                <a:solidFill>
                  <a:srgbClr val="898989"/>
                </a:solidFill>
              </a:rPr>
              <a:pPr eaLnBrk="1" hangingPunct="1"/>
              <a:t>4</a:t>
            </a:fld>
            <a:endParaRPr lang="en-US" altLang="en-US" sz="1200">
              <a:solidFill>
                <a:srgbClr val="898989"/>
              </a:solidFill>
            </a:endParaRPr>
          </a:p>
        </p:txBody>
      </p:sp>
    </p:spTree>
    <p:extLst>
      <p:ext uri="{BB962C8B-B14F-4D97-AF65-F5344CB8AC3E}">
        <p14:creationId xmlns:p14="http://schemas.microsoft.com/office/powerpoint/2010/main" val="32436730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2.3: S-boxes (Data Compression)</a:t>
            </a:r>
          </a:p>
        </p:txBody>
      </p:sp>
      <p:sp>
        <p:nvSpPr>
          <p:cNvPr id="3" name="Content Placeholder 2"/>
          <p:cNvSpPr>
            <a:spLocks noGrp="1"/>
          </p:cNvSpPr>
          <p:nvPr>
            <p:ph idx="1"/>
          </p:nvPr>
        </p:nvSpPr>
        <p:spPr>
          <a:xfrm>
            <a:off x="0" y="1371601"/>
            <a:ext cx="9144000" cy="3886200"/>
          </a:xfrm>
        </p:spPr>
        <p:txBody>
          <a:bodyPr>
            <a:normAutofit/>
          </a:bodyPr>
          <a:lstStyle/>
          <a:p>
            <a:pPr marL="0" lvl="0" indent="0">
              <a:buClr>
                <a:srgbClr val="000000"/>
              </a:buClr>
              <a:buNone/>
            </a:pPr>
            <a:r>
              <a:rPr lang="en-US" altLang="zh-CN" sz="2200" dirty="0">
                <a:solidFill>
                  <a:srgbClr val="000000"/>
                </a:solidFill>
              </a:rPr>
              <a:t>Binary: </a:t>
            </a:r>
          </a:p>
          <a:p>
            <a:pPr marL="0" lvl="0" indent="0">
              <a:buClr>
                <a:srgbClr val="000000"/>
              </a:buClr>
              <a:buNone/>
            </a:pPr>
            <a:r>
              <a:rPr lang="en-US" altLang="zh-CN" sz="2200" b="1" dirty="0">
                <a:solidFill>
                  <a:srgbClr val="000000"/>
                </a:solidFill>
              </a:rPr>
              <a:t>K</a:t>
            </a:r>
            <a:r>
              <a:rPr lang="en-US" altLang="zh-CN" sz="2200" dirty="0">
                <a:solidFill>
                  <a:srgbClr val="000000"/>
                </a:solidFill>
              </a:rPr>
              <a:t>  =  100000 000000 000101 000000 000001 000110 000000 000010</a:t>
            </a:r>
          </a:p>
          <a:p>
            <a:pPr marL="0" lvl="0" indent="0">
              <a:buClr>
                <a:srgbClr val="000000"/>
              </a:buClr>
              <a:buNone/>
            </a:pPr>
            <a:r>
              <a:rPr lang="en-US" altLang="zh-CN" sz="2200" b="1" dirty="0">
                <a:solidFill>
                  <a:srgbClr val="000000"/>
                </a:solidFill>
              </a:rPr>
              <a:t>R</a:t>
            </a:r>
            <a:r>
              <a:rPr lang="en-US" altLang="zh-CN" sz="2200" b="1" baseline="-25000" dirty="0">
                <a:solidFill>
                  <a:srgbClr val="000000"/>
                </a:solidFill>
              </a:rPr>
              <a:t>0</a:t>
            </a:r>
            <a:r>
              <a:rPr lang="en-US" altLang="zh-CN" sz="2200" b="1" baseline="30000" dirty="0">
                <a:solidFill>
                  <a:srgbClr val="000000"/>
                </a:solidFill>
              </a:rPr>
              <a:t>’</a:t>
            </a:r>
            <a:r>
              <a:rPr lang="en-US" altLang="zh-CN" sz="2200" dirty="0">
                <a:solidFill>
                  <a:srgbClr val="000000"/>
                </a:solidFill>
              </a:rPr>
              <a:t> = 000000 000000 000000 000000 000000 000000 000000 000100</a:t>
            </a:r>
          </a:p>
          <a:p>
            <a:pPr marL="0" lvl="0" indent="0">
              <a:buClr>
                <a:srgbClr val="000000"/>
              </a:buClr>
              <a:buNone/>
            </a:pPr>
            <a:r>
              <a:rPr lang="en-US" altLang="zh-CN" sz="2200" b="1" dirty="0">
                <a:solidFill>
                  <a:srgbClr val="FF0000"/>
                </a:solidFill>
              </a:rPr>
              <a:t>Y</a:t>
            </a:r>
            <a:r>
              <a:rPr lang="en-US" altLang="zh-CN" sz="2200" dirty="0">
                <a:solidFill>
                  <a:srgbClr val="FF0000"/>
                </a:solidFill>
              </a:rPr>
              <a:t>    = 100000 000000 000101 000000 000001 000110 000000 000110 </a:t>
            </a:r>
          </a:p>
          <a:p>
            <a:pPr marL="0" indent="0">
              <a:buNone/>
            </a:pPr>
            <a:r>
              <a:rPr lang="en-US" sz="2200" dirty="0"/>
              <a:t>   </a:t>
            </a:r>
          </a:p>
          <a:p>
            <a:pPr marL="0" indent="0">
              <a:buNone/>
            </a:pPr>
            <a:endParaRPr lang="en-US" sz="2200" dirty="0"/>
          </a:p>
          <a:p>
            <a:pPr marL="0" indent="0">
              <a:buNone/>
            </a:pPr>
            <a:r>
              <a:rPr lang="en-US" sz="2200" dirty="0"/>
              <a:t> </a:t>
            </a:r>
          </a:p>
          <a:p>
            <a:pPr marL="0" indent="0">
              <a:buNone/>
            </a:pPr>
            <a:r>
              <a:rPr lang="en-US" sz="2200" dirty="0"/>
              <a:t>     </a:t>
            </a:r>
            <a:r>
              <a:rPr lang="en-US" sz="2200" dirty="0">
                <a:solidFill>
                  <a:srgbClr val="FF0000"/>
                </a:solidFill>
              </a:rPr>
              <a:t>1</a:t>
            </a:r>
            <a:r>
              <a:rPr lang="en-US" sz="2200" dirty="0">
                <a:highlight>
                  <a:srgbClr val="FFFF00"/>
                </a:highlight>
              </a:rPr>
              <a:t>0000</a:t>
            </a:r>
            <a:r>
              <a:rPr lang="en-US" sz="2200" dirty="0">
                <a:solidFill>
                  <a:srgbClr val="FF0000"/>
                </a:solidFill>
              </a:rPr>
              <a:t>0</a:t>
            </a:r>
            <a:r>
              <a:rPr lang="en-US" sz="2200" dirty="0"/>
              <a:t>  </a:t>
            </a:r>
            <a:r>
              <a:rPr lang="en-US" sz="2200" dirty="0">
                <a:solidFill>
                  <a:srgbClr val="FF0000"/>
                </a:solidFill>
              </a:rPr>
              <a:t>0</a:t>
            </a:r>
            <a:r>
              <a:rPr lang="en-US" sz="2200" dirty="0">
                <a:highlight>
                  <a:srgbClr val="FFFF00"/>
                </a:highlight>
              </a:rPr>
              <a:t>0000</a:t>
            </a:r>
            <a:r>
              <a:rPr lang="en-US" sz="2200" dirty="0">
                <a:solidFill>
                  <a:srgbClr val="FF0000"/>
                </a:solidFill>
              </a:rPr>
              <a:t>0</a:t>
            </a:r>
            <a:r>
              <a:rPr lang="en-US" sz="2200" dirty="0"/>
              <a:t>  </a:t>
            </a:r>
            <a:r>
              <a:rPr lang="en-US" sz="2200" dirty="0">
                <a:solidFill>
                  <a:srgbClr val="FF0000"/>
                </a:solidFill>
              </a:rPr>
              <a:t>0</a:t>
            </a:r>
            <a:r>
              <a:rPr lang="en-US" sz="2200" dirty="0">
                <a:highlight>
                  <a:srgbClr val="FFFF00"/>
                </a:highlight>
              </a:rPr>
              <a:t>0010</a:t>
            </a:r>
            <a:r>
              <a:rPr lang="en-US" sz="2200" dirty="0">
                <a:solidFill>
                  <a:srgbClr val="FF0000"/>
                </a:solidFill>
              </a:rPr>
              <a:t>1</a:t>
            </a:r>
            <a:r>
              <a:rPr lang="en-US" sz="2200" dirty="0"/>
              <a:t>  </a:t>
            </a:r>
            <a:r>
              <a:rPr lang="en-US" sz="2200" dirty="0">
                <a:solidFill>
                  <a:srgbClr val="FF0000"/>
                </a:solidFill>
              </a:rPr>
              <a:t>0</a:t>
            </a:r>
            <a:r>
              <a:rPr lang="en-US" sz="2200" dirty="0">
                <a:highlight>
                  <a:srgbClr val="FFFF00"/>
                </a:highlight>
              </a:rPr>
              <a:t>0000</a:t>
            </a:r>
            <a:r>
              <a:rPr lang="en-US" sz="2200" dirty="0">
                <a:solidFill>
                  <a:srgbClr val="FF0000"/>
                </a:solidFill>
              </a:rPr>
              <a:t>0</a:t>
            </a:r>
            <a:r>
              <a:rPr lang="en-US" sz="2200" dirty="0"/>
              <a:t>  </a:t>
            </a:r>
            <a:r>
              <a:rPr lang="en-US" sz="2200" dirty="0">
                <a:solidFill>
                  <a:srgbClr val="FF0000"/>
                </a:solidFill>
              </a:rPr>
              <a:t>0</a:t>
            </a:r>
            <a:r>
              <a:rPr lang="en-US" sz="2200" dirty="0">
                <a:highlight>
                  <a:srgbClr val="FFFF00"/>
                </a:highlight>
              </a:rPr>
              <a:t>0000</a:t>
            </a:r>
            <a:r>
              <a:rPr lang="en-US" sz="2200" dirty="0">
                <a:solidFill>
                  <a:srgbClr val="FF0000"/>
                </a:solidFill>
              </a:rPr>
              <a:t>1</a:t>
            </a:r>
            <a:r>
              <a:rPr lang="en-US" sz="2200" dirty="0"/>
              <a:t>  </a:t>
            </a:r>
            <a:r>
              <a:rPr lang="en-US" sz="2200" dirty="0">
                <a:solidFill>
                  <a:srgbClr val="FF0000"/>
                </a:solidFill>
              </a:rPr>
              <a:t>0</a:t>
            </a:r>
            <a:r>
              <a:rPr lang="en-US" sz="2200" dirty="0">
                <a:highlight>
                  <a:srgbClr val="FFFF00"/>
                </a:highlight>
              </a:rPr>
              <a:t>0011</a:t>
            </a:r>
            <a:r>
              <a:rPr lang="en-US" sz="2200" dirty="0">
                <a:solidFill>
                  <a:srgbClr val="FF0000"/>
                </a:solidFill>
              </a:rPr>
              <a:t>0</a:t>
            </a:r>
            <a:r>
              <a:rPr lang="en-US" sz="2200" dirty="0"/>
              <a:t>  </a:t>
            </a:r>
            <a:r>
              <a:rPr lang="en-US" sz="2200" dirty="0">
                <a:solidFill>
                  <a:srgbClr val="FF0000"/>
                </a:solidFill>
              </a:rPr>
              <a:t>0</a:t>
            </a:r>
            <a:r>
              <a:rPr lang="en-US" sz="2200" dirty="0">
                <a:highlight>
                  <a:srgbClr val="FFFF00"/>
                </a:highlight>
              </a:rPr>
              <a:t>0000</a:t>
            </a:r>
            <a:r>
              <a:rPr lang="en-US" sz="2200" dirty="0">
                <a:solidFill>
                  <a:srgbClr val="FF0000"/>
                </a:solidFill>
              </a:rPr>
              <a:t>0</a:t>
            </a:r>
            <a:r>
              <a:rPr lang="en-US" sz="2200" dirty="0"/>
              <a:t>  </a:t>
            </a:r>
            <a:r>
              <a:rPr lang="en-US" sz="2200" dirty="0">
                <a:solidFill>
                  <a:srgbClr val="FF0000"/>
                </a:solidFill>
              </a:rPr>
              <a:t>0</a:t>
            </a:r>
            <a:r>
              <a:rPr lang="en-US" sz="2200" dirty="0">
                <a:highlight>
                  <a:srgbClr val="FFFF00"/>
                </a:highlight>
              </a:rPr>
              <a:t>0011</a:t>
            </a:r>
            <a:r>
              <a:rPr lang="en-US" sz="2200" dirty="0">
                <a:solidFill>
                  <a:srgbClr val="FF0000"/>
                </a:solidFill>
              </a:rPr>
              <a:t>0</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cxnSp>
        <p:nvCxnSpPr>
          <p:cNvPr id="7" name="Straight Connector 6">
            <a:extLst>
              <a:ext uri="{FF2B5EF4-FFF2-40B4-BE49-F238E27FC236}">
                <a16:creationId xmlns:a16="http://schemas.microsoft.com/office/drawing/2014/main" id="{C22A37D0-3E39-41FF-9B3A-5E18CA197868}"/>
              </a:ext>
            </a:extLst>
          </p:cNvPr>
          <p:cNvCxnSpPr>
            <a:cxnSpLocks/>
          </p:cNvCxnSpPr>
          <p:nvPr/>
        </p:nvCxnSpPr>
        <p:spPr>
          <a:xfrm>
            <a:off x="4572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5076530-B71D-4F93-B83A-ED2DF35B44EF}"/>
              </a:ext>
            </a:extLst>
          </p:cNvPr>
          <p:cNvCxnSpPr>
            <a:cxnSpLocks/>
          </p:cNvCxnSpPr>
          <p:nvPr/>
        </p:nvCxnSpPr>
        <p:spPr>
          <a:xfrm flipH="1">
            <a:off x="8382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50E3046-F46F-4D57-B579-FB649E8B7B74}"/>
              </a:ext>
            </a:extLst>
          </p:cNvPr>
          <p:cNvSpPr txBox="1"/>
          <p:nvPr/>
        </p:nvSpPr>
        <p:spPr>
          <a:xfrm>
            <a:off x="774700" y="5257801"/>
            <a:ext cx="381000" cy="307777"/>
          </a:xfrm>
          <a:prstGeom prst="rect">
            <a:avLst/>
          </a:prstGeom>
          <a:noFill/>
        </p:spPr>
        <p:txBody>
          <a:bodyPr wrap="square" lIns="0" tIns="0" rIns="0" bIns="0" rtlCol="0" anchor="t" anchorCtr="0">
            <a:spAutoFit/>
          </a:bodyPr>
          <a:lstStyle/>
          <a:p>
            <a:r>
              <a:rPr lang="en-US" sz="2000" dirty="0">
                <a:solidFill>
                  <a:srgbClr val="FF0000"/>
                </a:solidFill>
              </a:rPr>
              <a:t>1</a:t>
            </a:r>
          </a:p>
        </p:txBody>
      </p:sp>
      <p:cxnSp>
        <p:nvCxnSpPr>
          <p:cNvPr id="17" name="Straight Connector 16">
            <a:extLst>
              <a:ext uri="{FF2B5EF4-FFF2-40B4-BE49-F238E27FC236}">
                <a16:creationId xmlns:a16="http://schemas.microsoft.com/office/drawing/2014/main" id="{29328136-848F-45F4-BCAF-FDE36ABB20BA}"/>
              </a:ext>
            </a:extLst>
          </p:cNvPr>
          <p:cNvCxnSpPr>
            <a:cxnSpLocks/>
          </p:cNvCxnSpPr>
          <p:nvPr/>
        </p:nvCxnSpPr>
        <p:spPr>
          <a:xfrm flipH="1">
            <a:off x="647700" y="3429000"/>
            <a:ext cx="317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97D6A30-479F-4175-AD23-CDC1A6D8B5DC}"/>
              </a:ext>
            </a:extLst>
          </p:cNvPr>
          <p:cNvCxnSpPr>
            <a:cxnSpLocks/>
          </p:cNvCxnSpPr>
          <p:nvPr/>
        </p:nvCxnSpPr>
        <p:spPr>
          <a:xfrm flipH="1">
            <a:off x="762000" y="3429000"/>
            <a:ext cx="2032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41B9330-E17D-4664-905B-58F9BFF65B12}"/>
              </a:ext>
            </a:extLst>
          </p:cNvPr>
          <p:cNvCxnSpPr>
            <a:cxnSpLocks/>
          </p:cNvCxnSpPr>
          <p:nvPr/>
        </p:nvCxnSpPr>
        <p:spPr>
          <a:xfrm flipH="1">
            <a:off x="927100" y="3429000"/>
            <a:ext cx="508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E93947A-AD7E-4437-B8D1-8201E9097CCC}"/>
              </a:ext>
            </a:extLst>
          </p:cNvPr>
          <p:cNvCxnSpPr>
            <a:cxnSpLocks/>
          </p:cNvCxnSpPr>
          <p:nvPr/>
        </p:nvCxnSpPr>
        <p:spPr>
          <a:xfrm>
            <a:off x="1003300" y="3429000"/>
            <a:ext cx="63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89A025E2-43EA-4DF5-8D62-D8C91B7DFE55}"/>
              </a:ext>
            </a:extLst>
          </p:cNvPr>
          <p:cNvSpPr txBox="1"/>
          <p:nvPr/>
        </p:nvSpPr>
        <p:spPr>
          <a:xfrm>
            <a:off x="927100" y="3084612"/>
            <a:ext cx="381000" cy="307777"/>
          </a:xfrm>
          <a:prstGeom prst="rect">
            <a:avLst/>
          </a:prstGeom>
          <a:noFill/>
        </p:spPr>
        <p:txBody>
          <a:bodyPr wrap="square" lIns="0" tIns="0" rIns="0" bIns="0" rtlCol="0" anchor="t" anchorCtr="0">
            <a:spAutoFit/>
          </a:bodyPr>
          <a:lstStyle/>
          <a:p>
            <a:r>
              <a:rPr lang="en-US" sz="2000" dirty="0">
                <a:solidFill>
                  <a:srgbClr val="0000FF"/>
                </a:solidFill>
              </a:rPr>
              <a:t>0</a:t>
            </a:r>
          </a:p>
        </p:txBody>
      </p:sp>
      <p:cxnSp>
        <p:nvCxnSpPr>
          <p:cNvPr id="44" name="Straight Connector 16">
            <a:extLst>
              <a:ext uri="{FF2B5EF4-FFF2-40B4-BE49-F238E27FC236}">
                <a16:creationId xmlns:a16="http://schemas.microsoft.com/office/drawing/2014/main" id="{5F03AEDE-C927-4D1F-9F1F-E762D6EC65E5}"/>
              </a:ext>
            </a:extLst>
          </p:cNvPr>
          <p:cNvCxnSpPr>
            <a:cxnSpLocks/>
          </p:cNvCxnSpPr>
          <p:nvPr/>
        </p:nvCxnSpPr>
        <p:spPr>
          <a:xfrm flipH="1">
            <a:off x="1701800" y="3508177"/>
            <a:ext cx="317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5" name="Straight Connector 22">
            <a:extLst>
              <a:ext uri="{FF2B5EF4-FFF2-40B4-BE49-F238E27FC236}">
                <a16:creationId xmlns:a16="http://schemas.microsoft.com/office/drawing/2014/main" id="{2BB72C9A-488F-4EFC-BFF2-7B3903443266}"/>
              </a:ext>
            </a:extLst>
          </p:cNvPr>
          <p:cNvCxnSpPr>
            <a:cxnSpLocks/>
          </p:cNvCxnSpPr>
          <p:nvPr/>
        </p:nvCxnSpPr>
        <p:spPr>
          <a:xfrm flipH="1">
            <a:off x="1816100" y="3508177"/>
            <a:ext cx="2032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6" name="Straight Connector 23">
            <a:extLst>
              <a:ext uri="{FF2B5EF4-FFF2-40B4-BE49-F238E27FC236}">
                <a16:creationId xmlns:a16="http://schemas.microsoft.com/office/drawing/2014/main" id="{6CF0DA9D-C1CB-41D4-9434-1D5D825FA6E9}"/>
              </a:ext>
            </a:extLst>
          </p:cNvPr>
          <p:cNvCxnSpPr>
            <a:cxnSpLocks/>
          </p:cNvCxnSpPr>
          <p:nvPr/>
        </p:nvCxnSpPr>
        <p:spPr>
          <a:xfrm flipH="1">
            <a:off x="1981200" y="3508177"/>
            <a:ext cx="508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7" name="Straight Connector 24">
            <a:extLst>
              <a:ext uri="{FF2B5EF4-FFF2-40B4-BE49-F238E27FC236}">
                <a16:creationId xmlns:a16="http://schemas.microsoft.com/office/drawing/2014/main" id="{FFD61D7E-B4AB-421D-A567-2781B1BC42F2}"/>
              </a:ext>
            </a:extLst>
          </p:cNvPr>
          <p:cNvCxnSpPr>
            <a:cxnSpLocks/>
          </p:cNvCxnSpPr>
          <p:nvPr/>
        </p:nvCxnSpPr>
        <p:spPr>
          <a:xfrm>
            <a:off x="2057400" y="3508177"/>
            <a:ext cx="63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8" name="TextBox 32">
            <a:extLst>
              <a:ext uri="{FF2B5EF4-FFF2-40B4-BE49-F238E27FC236}">
                <a16:creationId xmlns:a16="http://schemas.microsoft.com/office/drawing/2014/main" id="{B25B720E-18CE-4766-A0F5-71EBAC5DE41C}"/>
              </a:ext>
            </a:extLst>
          </p:cNvPr>
          <p:cNvSpPr txBox="1"/>
          <p:nvPr/>
        </p:nvSpPr>
        <p:spPr>
          <a:xfrm>
            <a:off x="1981200" y="3163789"/>
            <a:ext cx="381000" cy="307777"/>
          </a:xfrm>
          <a:prstGeom prst="rect">
            <a:avLst/>
          </a:prstGeom>
          <a:noFill/>
        </p:spPr>
        <p:txBody>
          <a:bodyPr wrap="square" lIns="0" tIns="0" rIns="0" bIns="0" rtlCol="0" anchor="t" anchorCtr="0">
            <a:spAutoFit/>
          </a:bodyPr>
          <a:lstStyle/>
          <a:p>
            <a:r>
              <a:rPr lang="en-US" sz="2000" dirty="0">
                <a:solidFill>
                  <a:srgbClr val="0000FF"/>
                </a:solidFill>
              </a:rPr>
              <a:t>0</a:t>
            </a:r>
          </a:p>
        </p:txBody>
      </p:sp>
      <p:cxnSp>
        <p:nvCxnSpPr>
          <p:cNvPr id="49" name="Straight Connector 16">
            <a:extLst>
              <a:ext uri="{FF2B5EF4-FFF2-40B4-BE49-F238E27FC236}">
                <a16:creationId xmlns:a16="http://schemas.microsoft.com/office/drawing/2014/main" id="{1A317EC3-FA79-407C-8434-FDA1B324FD1B}"/>
              </a:ext>
            </a:extLst>
          </p:cNvPr>
          <p:cNvCxnSpPr>
            <a:cxnSpLocks/>
          </p:cNvCxnSpPr>
          <p:nvPr/>
        </p:nvCxnSpPr>
        <p:spPr>
          <a:xfrm flipH="1">
            <a:off x="2768600" y="3508177"/>
            <a:ext cx="317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9" name="Straight Connector 22">
            <a:extLst>
              <a:ext uri="{FF2B5EF4-FFF2-40B4-BE49-F238E27FC236}">
                <a16:creationId xmlns:a16="http://schemas.microsoft.com/office/drawing/2014/main" id="{52627FFB-C6EB-4A6D-92C6-0C1BBC254C18}"/>
              </a:ext>
            </a:extLst>
          </p:cNvPr>
          <p:cNvCxnSpPr>
            <a:cxnSpLocks/>
          </p:cNvCxnSpPr>
          <p:nvPr/>
        </p:nvCxnSpPr>
        <p:spPr>
          <a:xfrm flipH="1">
            <a:off x="2882900" y="3508177"/>
            <a:ext cx="2032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1" name="Straight Connector 23">
            <a:extLst>
              <a:ext uri="{FF2B5EF4-FFF2-40B4-BE49-F238E27FC236}">
                <a16:creationId xmlns:a16="http://schemas.microsoft.com/office/drawing/2014/main" id="{5AA690B7-E537-4A74-B7B4-682FA07ED0DC}"/>
              </a:ext>
            </a:extLst>
          </p:cNvPr>
          <p:cNvCxnSpPr>
            <a:cxnSpLocks/>
          </p:cNvCxnSpPr>
          <p:nvPr/>
        </p:nvCxnSpPr>
        <p:spPr>
          <a:xfrm flipH="1">
            <a:off x="3048000" y="3508177"/>
            <a:ext cx="508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2" name="Straight Connector 24">
            <a:extLst>
              <a:ext uri="{FF2B5EF4-FFF2-40B4-BE49-F238E27FC236}">
                <a16:creationId xmlns:a16="http://schemas.microsoft.com/office/drawing/2014/main" id="{0EA21D41-EFAA-4183-A43C-8EEF91C59695}"/>
              </a:ext>
            </a:extLst>
          </p:cNvPr>
          <p:cNvCxnSpPr>
            <a:cxnSpLocks/>
          </p:cNvCxnSpPr>
          <p:nvPr/>
        </p:nvCxnSpPr>
        <p:spPr>
          <a:xfrm>
            <a:off x="3124200" y="3508177"/>
            <a:ext cx="63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3" name="TextBox 32">
            <a:extLst>
              <a:ext uri="{FF2B5EF4-FFF2-40B4-BE49-F238E27FC236}">
                <a16:creationId xmlns:a16="http://schemas.microsoft.com/office/drawing/2014/main" id="{0594B1E1-A4BD-4A65-8024-D18858A127B4}"/>
              </a:ext>
            </a:extLst>
          </p:cNvPr>
          <p:cNvSpPr txBox="1"/>
          <p:nvPr/>
        </p:nvSpPr>
        <p:spPr>
          <a:xfrm>
            <a:off x="3048000" y="3163789"/>
            <a:ext cx="381000" cy="307777"/>
          </a:xfrm>
          <a:prstGeom prst="rect">
            <a:avLst/>
          </a:prstGeom>
          <a:noFill/>
        </p:spPr>
        <p:txBody>
          <a:bodyPr wrap="square" lIns="0" tIns="0" rIns="0" bIns="0" rtlCol="0" anchor="t" anchorCtr="0">
            <a:spAutoFit/>
          </a:bodyPr>
          <a:lstStyle/>
          <a:p>
            <a:r>
              <a:rPr lang="en-US" sz="2000" dirty="0">
                <a:solidFill>
                  <a:srgbClr val="0000FF"/>
                </a:solidFill>
              </a:rPr>
              <a:t>2</a:t>
            </a:r>
          </a:p>
        </p:txBody>
      </p:sp>
      <p:cxnSp>
        <p:nvCxnSpPr>
          <p:cNvPr id="64" name="Straight Connector 16">
            <a:extLst>
              <a:ext uri="{FF2B5EF4-FFF2-40B4-BE49-F238E27FC236}">
                <a16:creationId xmlns:a16="http://schemas.microsoft.com/office/drawing/2014/main" id="{BAADDB1B-7C4C-42DF-B0B8-68423D357347}"/>
              </a:ext>
            </a:extLst>
          </p:cNvPr>
          <p:cNvCxnSpPr>
            <a:cxnSpLocks/>
          </p:cNvCxnSpPr>
          <p:nvPr/>
        </p:nvCxnSpPr>
        <p:spPr>
          <a:xfrm flipH="1">
            <a:off x="3835400" y="3508177"/>
            <a:ext cx="317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22">
            <a:extLst>
              <a:ext uri="{FF2B5EF4-FFF2-40B4-BE49-F238E27FC236}">
                <a16:creationId xmlns:a16="http://schemas.microsoft.com/office/drawing/2014/main" id="{1911836A-59D2-4E0D-A925-D531952ED67B}"/>
              </a:ext>
            </a:extLst>
          </p:cNvPr>
          <p:cNvCxnSpPr>
            <a:cxnSpLocks/>
          </p:cNvCxnSpPr>
          <p:nvPr/>
        </p:nvCxnSpPr>
        <p:spPr>
          <a:xfrm flipH="1">
            <a:off x="3949700" y="3508177"/>
            <a:ext cx="2032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6" name="Straight Connector 23">
            <a:extLst>
              <a:ext uri="{FF2B5EF4-FFF2-40B4-BE49-F238E27FC236}">
                <a16:creationId xmlns:a16="http://schemas.microsoft.com/office/drawing/2014/main" id="{4EAAEA18-1FA9-4E5F-AA41-47F09A2A3373}"/>
              </a:ext>
            </a:extLst>
          </p:cNvPr>
          <p:cNvCxnSpPr>
            <a:cxnSpLocks/>
          </p:cNvCxnSpPr>
          <p:nvPr/>
        </p:nvCxnSpPr>
        <p:spPr>
          <a:xfrm flipH="1">
            <a:off x="4114800" y="3508177"/>
            <a:ext cx="508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7" name="Straight Connector 24">
            <a:extLst>
              <a:ext uri="{FF2B5EF4-FFF2-40B4-BE49-F238E27FC236}">
                <a16:creationId xmlns:a16="http://schemas.microsoft.com/office/drawing/2014/main" id="{35C26BA3-2C50-4F6A-A1E8-35F7C519D4FB}"/>
              </a:ext>
            </a:extLst>
          </p:cNvPr>
          <p:cNvCxnSpPr>
            <a:cxnSpLocks/>
          </p:cNvCxnSpPr>
          <p:nvPr/>
        </p:nvCxnSpPr>
        <p:spPr>
          <a:xfrm>
            <a:off x="4191000" y="3508177"/>
            <a:ext cx="63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8" name="TextBox 32">
            <a:extLst>
              <a:ext uri="{FF2B5EF4-FFF2-40B4-BE49-F238E27FC236}">
                <a16:creationId xmlns:a16="http://schemas.microsoft.com/office/drawing/2014/main" id="{F4437AC0-44A3-4137-B79A-B8B79E170FE1}"/>
              </a:ext>
            </a:extLst>
          </p:cNvPr>
          <p:cNvSpPr txBox="1"/>
          <p:nvPr/>
        </p:nvSpPr>
        <p:spPr>
          <a:xfrm>
            <a:off x="4114800" y="3163789"/>
            <a:ext cx="381000" cy="307777"/>
          </a:xfrm>
          <a:prstGeom prst="rect">
            <a:avLst/>
          </a:prstGeom>
          <a:noFill/>
        </p:spPr>
        <p:txBody>
          <a:bodyPr wrap="square" lIns="0" tIns="0" rIns="0" bIns="0" rtlCol="0" anchor="t" anchorCtr="0">
            <a:spAutoFit/>
          </a:bodyPr>
          <a:lstStyle/>
          <a:p>
            <a:r>
              <a:rPr lang="en-US" sz="2000" dirty="0">
                <a:solidFill>
                  <a:srgbClr val="0000FF"/>
                </a:solidFill>
              </a:rPr>
              <a:t>0</a:t>
            </a:r>
          </a:p>
        </p:txBody>
      </p:sp>
      <p:cxnSp>
        <p:nvCxnSpPr>
          <p:cNvPr id="69" name="Straight Connector 16">
            <a:extLst>
              <a:ext uri="{FF2B5EF4-FFF2-40B4-BE49-F238E27FC236}">
                <a16:creationId xmlns:a16="http://schemas.microsoft.com/office/drawing/2014/main" id="{128BEA50-CEE2-4B93-A464-F7D130CF2B2D}"/>
              </a:ext>
            </a:extLst>
          </p:cNvPr>
          <p:cNvCxnSpPr>
            <a:cxnSpLocks/>
          </p:cNvCxnSpPr>
          <p:nvPr/>
        </p:nvCxnSpPr>
        <p:spPr>
          <a:xfrm flipH="1">
            <a:off x="4902200" y="3508177"/>
            <a:ext cx="317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0" name="Straight Connector 22">
            <a:extLst>
              <a:ext uri="{FF2B5EF4-FFF2-40B4-BE49-F238E27FC236}">
                <a16:creationId xmlns:a16="http://schemas.microsoft.com/office/drawing/2014/main" id="{BD0E3E32-BE68-4E24-875F-F298143A48F5}"/>
              </a:ext>
            </a:extLst>
          </p:cNvPr>
          <p:cNvCxnSpPr>
            <a:cxnSpLocks/>
          </p:cNvCxnSpPr>
          <p:nvPr/>
        </p:nvCxnSpPr>
        <p:spPr>
          <a:xfrm flipH="1">
            <a:off x="5016500" y="3508177"/>
            <a:ext cx="2032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1" name="Straight Connector 23">
            <a:extLst>
              <a:ext uri="{FF2B5EF4-FFF2-40B4-BE49-F238E27FC236}">
                <a16:creationId xmlns:a16="http://schemas.microsoft.com/office/drawing/2014/main" id="{E8555FA9-405B-4C27-B4AC-0111568105C6}"/>
              </a:ext>
            </a:extLst>
          </p:cNvPr>
          <p:cNvCxnSpPr>
            <a:cxnSpLocks/>
          </p:cNvCxnSpPr>
          <p:nvPr/>
        </p:nvCxnSpPr>
        <p:spPr>
          <a:xfrm flipH="1">
            <a:off x="5181600" y="3508177"/>
            <a:ext cx="508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2" name="Straight Connector 24">
            <a:extLst>
              <a:ext uri="{FF2B5EF4-FFF2-40B4-BE49-F238E27FC236}">
                <a16:creationId xmlns:a16="http://schemas.microsoft.com/office/drawing/2014/main" id="{85BF513D-84BC-4DC7-BCB2-D9E0917C2B22}"/>
              </a:ext>
            </a:extLst>
          </p:cNvPr>
          <p:cNvCxnSpPr>
            <a:cxnSpLocks/>
          </p:cNvCxnSpPr>
          <p:nvPr/>
        </p:nvCxnSpPr>
        <p:spPr>
          <a:xfrm>
            <a:off x="5257800" y="3508177"/>
            <a:ext cx="63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3" name="TextBox 32">
            <a:extLst>
              <a:ext uri="{FF2B5EF4-FFF2-40B4-BE49-F238E27FC236}">
                <a16:creationId xmlns:a16="http://schemas.microsoft.com/office/drawing/2014/main" id="{86D2C1DC-FF6D-4EA7-9AB5-3A1F541B4115}"/>
              </a:ext>
            </a:extLst>
          </p:cNvPr>
          <p:cNvSpPr txBox="1"/>
          <p:nvPr/>
        </p:nvSpPr>
        <p:spPr>
          <a:xfrm>
            <a:off x="5181600" y="3163789"/>
            <a:ext cx="381000" cy="307777"/>
          </a:xfrm>
          <a:prstGeom prst="rect">
            <a:avLst/>
          </a:prstGeom>
          <a:noFill/>
        </p:spPr>
        <p:txBody>
          <a:bodyPr wrap="square" lIns="0" tIns="0" rIns="0" bIns="0" rtlCol="0" anchor="t" anchorCtr="0">
            <a:spAutoFit/>
          </a:bodyPr>
          <a:lstStyle/>
          <a:p>
            <a:r>
              <a:rPr lang="en-US" sz="2000" dirty="0">
                <a:solidFill>
                  <a:srgbClr val="0000FF"/>
                </a:solidFill>
              </a:rPr>
              <a:t>0</a:t>
            </a:r>
          </a:p>
        </p:txBody>
      </p:sp>
      <p:cxnSp>
        <p:nvCxnSpPr>
          <p:cNvPr id="74" name="Straight Connector 16">
            <a:extLst>
              <a:ext uri="{FF2B5EF4-FFF2-40B4-BE49-F238E27FC236}">
                <a16:creationId xmlns:a16="http://schemas.microsoft.com/office/drawing/2014/main" id="{796D3673-FAE5-4A34-83B1-54CE9C7BD3B0}"/>
              </a:ext>
            </a:extLst>
          </p:cNvPr>
          <p:cNvCxnSpPr>
            <a:cxnSpLocks/>
          </p:cNvCxnSpPr>
          <p:nvPr/>
        </p:nvCxnSpPr>
        <p:spPr>
          <a:xfrm flipH="1">
            <a:off x="5848870" y="3513653"/>
            <a:ext cx="317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5" name="Straight Connector 22">
            <a:extLst>
              <a:ext uri="{FF2B5EF4-FFF2-40B4-BE49-F238E27FC236}">
                <a16:creationId xmlns:a16="http://schemas.microsoft.com/office/drawing/2014/main" id="{9BCD046A-1129-40A3-9A4D-19C5633E7E30}"/>
              </a:ext>
            </a:extLst>
          </p:cNvPr>
          <p:cNvCxnSpPr>
            <a:cxnSpLocks/>
          </p:cNvCxnSpPr>
          <p:nvPr/>
        </p:nvCxnSpPr>
        <p:spPr>
          <a:xfrm flipH="1">
            <a:off x="5963170" y="3513653"/>
            <a:ext cx="2032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6" name="Straight Connector 23">
            <a:extLst>
              <a:ext uri="{FF2B5EF4-FFF2-40B4-BE49-F238E27FC236}">
                <a16:creationId xmlns:a16="http://schemas.microsoft.com/office/drawing/2014/main" id="{BD5CD211-F23B-40B2-B4D0-80193E0FB274}"/>
              </a:ext>
            </a:extLst>
          </p:cNvPr>
          <p:cNvCxnSpPr>
            <a:cxnSpLocks/>
          </p:cNvCxnSpPr>
          <p:nvPr/>
        </p:nvCxnSpPr>
        <p:spPr>
          <a:xfrm flipH="1">
            <a:off x="6128270" y="3513653"/>
            <a:ext cx="508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7" name="Straight Connector 24">
            <a:extLst>
              <a:ext uri="{FF2B5EF4-FFF2-40B4-BE49-F238E27FC236}">
                <a16:creationId xmlns:a16="http://schemas.microsoft.com/office/drawing/2014/main" id="{5405E839-06C6-40BE-8CC1-B42D1FDB308F}"/>
              </a:ext>
            </a:extLst>
          </p:cNvPr>
          <p:cNvCxnSpPr>
            <a:cxnSpLocks/>
          </p:cNvCxnSpPr>
          <p:nvPr/>
        </p:nvCxnSpPr>
        <p:spPr>
          <a:xfrm>
            <a:off x="6204470" y="3513653"/>
            <a:ext cx="63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8" name="TextBox 32">
            <a:extLst>
              <a:ext uri="{FF2B5EF4-FFF2-40B4-BE49-F238E27FC236}">
                <a16:creationId xmlns:a16="http://schemas.microsoft.com/office/drawing/2014/main" id="{E72ED9EA-3D17-41ED-9A3E-0359509AD996}"/>
              </a:ext>
            </a:extLst>
          </p:cNvPr>
          <p:cNvSpPr txBox="1"/>
          <p:nvPr/>
        </p:nvSpPr>
        <p:spPr>
          <a:xfrm>
            <a:off x="6128270" y="3169265"/>
            <a:ext cx="381000" cy="307777"/>
          </a:xfrm>
          <a:prstGeom prst="rect">
            <a:avLst/>
          </a:prstGeom>
          <a:noFill/>
        </p:spPr>
        <p:txBody>
          <a:bodyPr wrap="square" lIns="0" tIns="0" rIns="0" bIns="0" rtlCol="0" anchor="t" anchorCtr="0">
            <a:spAutoFit/>
          </a:bodyPr>
          <a:lstStyle/>
          <a:p>
            <a:r>
              <a:rPr lang="en-US" sz="2000" dirty="0">
                <a:solidFill>
                  <a:srgbClr val="0000FF"/>
                </a:solidFill>
              </a:rPr>
              <a:t>3</a:t>
            </a:r>
          </a:p>
        </p:txBody>
      </p:sp>
      <p:cxnSp>
        <p:nvCxnSpPr>
          <p:cNvPr id="79" name="Straight Connector 16">
            <a:extLst>
              <a:ext uri="{FF2B5EF4-FFF2-40B4-BE49-F238E27FC236}">
                <a16:creationId xmlns:a16="http://schemas.microsoft.com/office/drawing/2014/main" id="{B3023A61-88D1-4D62-A332-FFEFC0F56985}"/>
              </a:ext>
            </a:extLst>
          </p:cNvPr>
          <p:cNvCxnSpPr>
            <a:cxnSpLocks/>
          </p:cNvCxnSpPr>
          <p:nvPr/>
        </p:nvCxnSpPr>
        <p:spPr>
          <a:xfrm flipH="1">
            <a:off x="6934200" y="3468588"/>
            <a:ext cx="317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0" name="Straight Connector 22">
            <a:extLst>
              <a:ext uri="{FF2B5EF4-FFF2-40B4-BE49-F238E27FC236}">
                <a16:creationId xmlns:a16="http://schemas.microsoft.com/office/drawing/2014/main" id="{0BF5F3F0-8CB1-4A6F-B0A8-6C28B82E7BE4}"/>
              </a:ext>
            </a:extLst>
          </p:cNvPr>
          <p:cNvCxnSpPr>
            <a:cxnSpLocks/>
          </p:cNvCxnSpPr>
          <p:nvPr/>
        </p:nvCxnSpPr>
        <p:spPr>
          <a:xfrm flipH="1">
            <a:off x="7048500" y="3468588"/>
            <a:ext cx="2032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1" name="Straight Connector 23">
            <a:extLst>
              <a:ext uri="{FF2B5EF4-FFF2-40B4-BE49-F238E27FC236}">
                <a16:creationId xmlns:a16="http://schemas.microsoft.com/office/drawing/2014/main" id="{41B01EC8-879D-4209-B5EA-6A2C8C98920E}"/>
              </a:ext>
            </a:extLst>
          </p:cNvPr>
          <p:cNvCxnSpPr>
            <a:cxnSpLocks/>
          </p:cNvCxnSpPr>
          <p:nvPr/>
        </p:nvCxnSpPr>
        <p:spPr>
          <a:xfrm flipH="1">
            <a:off x="7213600" y="3468588"/>
            <a:ext cx="508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2" name="Straight Connector 24">
            <a:extLst>
              <a:ext uri="{FF2B5EF4-FFF2-40B4-BE49-F238E27FC236}">
                <a16:creationId xmlns:a16="http://schemas.microsoft.com/office/drawing/2014/main" id="{FBCF68AA-A445-443D-B0B7-9397159401BD}"/>
              </a:ext>
            </a:extLst>
          </p:cNvPr>
          <p:cNvCxnSpPr>
            <a:cxnSpLocks/>
          </p:cNvCxnSpPr>
          <p:nvPr/>
        </p:nvCxnSpPr>
        <p:spPr>
          <a:xfrm>
            <a:off x="7289800" y="3468588"/>
            <a:ext cx="63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3" name="TextBox 32">
            <a:extLst>
              <a:ext uri="{FF2B5EF4-FFF2-40B4-BE49-F238E27FC236}">
                <a16:creationId xmlns:a16="http://schemas.microsoft.com/office/drawing/2014/main" id="{B760D5E4-3D9C-401B-BB45-9FFF79FA5077}"/>
              </a:ext>
            </a:extLst>
          </p:cNvPr>
          <p:cNvSpPr txBox="1"/>
          <p:nvPr/>
        </p:nvSpPr>
        <p:spPr>
          <a:xfrm>
            <a:off x="7213600" y="3124200"/>
            <a:ext cx="381000" cy="307777"/>
          </a:xfrm>
          <a:prstGeom prst="rect">
            <a:avLst/>
          </a:prstGeom>
          <a:noFill/>
        </p:spPr>
        <p:txBody>
          <a:bodyPr wrap="square" lIns="0" tIns="0" rIns="0" bIns="0" rtlCol="0" anchor="t" anchorCtr="0">
            <a:spAutoFit/>
          </a:bodyPr>
          <a:lstStyle/>
          <a:p>
            <a:r>
              <a:rPr lang="en-US" sz="2000" dirty="0">
                <a:solidFill>
                  <a:srgbClr val="0000FF"/>
                </a:solidFill>
              </a:rPr>
              <a:t>0</a:t>
            </a:r>
          </a:p>
        </p:txBody>
      </p:sp>
      <p:cxnSp>
        <p:nvCxnSpPr>
          <p:cNvPr id="84" name="Straight Connector 16">
            <a:extLst>
              <a:ext uri="{FF2B5EF4-FFF2-40B4-BE49-F238E27FC236}">
                <a16:creationId xmlns:a16="http://schemas.microsoft.com/office/drawing/2014/main" id="{D78A68CA-0CF0-49E2-89FA-641FAEE1078E}"/>
              </a:ext>
            </a:extLst>
          </p:cNvPr>
          <p:cNvCxnSpPr>
            <a:cxnSpLocks/>
          </p:cNvCxnSpPr>
          <p:nvPr/>
        </p:nvCxnSpPr>
        <p:spPr>
          <a:xfrm flipH="1">
            <a:off x="7924800" y="3468588"/>
            <a:ext cx="317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5" name="Straight Connector 22">
            <a:extLst>
              <a:ext uri="{FF2B5EF4-FFF2-40B4-BE49-F238E27FC236}">
                <a16:creationId xmlns:a16="http://schemas.microsoft.com/office/drawing/2014/main" id="{9E14F5DF-C2A6-463F-9FF1-9389D9EF409A}"/>
              </a:ext>
            </a:extLst>
          </p:cNvPr>
          <p:cNvCxnSpPr>
            <a:cxnSpLocks/>
          </p:cNvCxnSpPr>
          <p:nvPr/>
        </p:nvCxnSpPr>
        <p:spPr>
          <a:xfrm flipH="1">
            <a:off x="8039100" y="3468588"/>
            <a:ext cx="2032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6" name="Straight Connector 23">
            <a:extLst>
              <a:ext uri="{FF2B5EF4-FFF2-40B4-BE49-F238E27FC236}">
                <a16:creationId xmlns:a16="http://schemas.microsoft.com/office/drawing/2014/main" id="{52DDC683-8C23-400A-9B87-A78F72987BED}"/>
              </a:ext>
            </a:extLst>
          </p:cNvPr>
          <p:cNvCxnSpPr>
            <a:cxnSpLocks/>
          </p:cNvCxnSpPr>
          <p:nvPr/>
        </p:nvCxnSpPr>
        <p:spPr>
          <a:xfrm flipH="1">
            <a:off x="8204200" y="3468588"/>
            <a:ext cx="50800" cy="798612"/>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87" name="Straight Connector 24">
            <a:extLst>
              <a:ext uri="{FF2B5EF4-FFF2-40B4-BE49-F238E27FC236}">
                <a16:creationId xmlns:a16="http://schemas.microsoft.com/office/drawing/2014/main" id="{E29465F6-8DEB-4236-873D-2E8878B2B28F}"/>
              </a:ext>
            </a:extLst>
          </p:cNvPr>
          <p:cNvCxnSpPr>
            <a:cxnSpLocks/>
          </p:cNvCxnSpPr>
          <p:nvPr/>
        </p:nvCxnSpPr>
        <p:spPr>
          <a:xfrm>
            <a:off x="8280400" y="3468588"/>
            <a:ext cx="63500" cy="835223"/>
          </a:xfrm>
          <a:prstGeom prst="line">
            <a:avLst/>
          </a:prstGeom>
          <a:ln w="9525" cap="rnd" cmpd="sng">
            <a:solidFill>
              <a:srgbClr val="0000FF"/>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88" name="TextBox 32">
            <a:extLst>
              <a:ext uri="{FF2B5EF4-FFF2-40B4-BE49-F238E27FC236}">
                <a16:creationId xmlns:a16="http://schemas.microsoft.com/office/drawing/2014/main" id="{48ED54C3-1788-4B0C-B94E-CC35FA92364E}"/>
              </a:ext>
            </a:extLst>
          </p:cNvPr>
          <p:cNvSpPr txBox="1"/>
          <p:nvPr/>
        </p:nvSpPr>
        <p:spPr>
          <a:xfrm>
            <a:off x="8204200" y="3124200"/>
            <a:ext cx="381000" cy="307777"/>
          </a:xfrm>
          <a:prstGeom prst="rect">
            <a:avLst/>
          </a:prstGeom>
          <a:noFill/>
        </p:spPr>
        <p:txBody>
          <a:bodyPr wrap="square" lIns="0" tIns="0" rIns="0" bIns="0" rtlCol="0" anchor="t" anchorCtr="0">
            <a:spAutoFit/>
          </a:bodyPr>
          <a:lstStyle/>
          <a:p>
            <a:r>
              <a:rPr lang="en-US" sz="2000" dirty="0">
                <a:solidFill>
                  <a:srgbClr val="0000FF"/>
                </a:solidFill>
              </a:rPr>
              <a:t>3</a:t>
            </a:r>
          </a:p>
        </p:txBody>
      </p:sp>
      <p:cxnSp>
        <p:nvCxnSpPr>
          <p:cNvPr id="89" name="Straight Connector 6">
            <a:extLst>
              <a:ext uri="{FF2B5EF4-FFF2-40B4-BE49-F238E27FC236}">
                <a16:creationId xmlns:a16="http://schemas.microsoft.com/office/drawing/2014/main" id="{E2F06171-C0D0-4F6B-A1E4-7514DC65CFC0}"/>
              </a:ext>
            </a:extLst>
          </p:cNvPr>
          <p:cNvCxnSpPr>
            <a:cxnSpLocks/>
          </p:cNvCxnSpPr>
          <p:nvPr/>
        </p:nvCxnSpPr>
        <p:spPr>
          <a:xfrm>
            <a:off x="15240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0" name="Straight Connector 11">
            <a:extLst>
              <a:ext uri="{FF2B5EF4-FFF2-40B4-BE49-F238E27FC236}">
                <a16:creationId xmlns:a16="http://schemas.microsoft.com/office/drawing/2014/main" id="{D0D5B1F4-2A31-4BE8-96E1-E28A2D00C5D7}"/>
              </a:ext>
            </a:extLst>
          </p:cNvPr>
          <p:cNvCxnSpPr>
            <a:cxnSpLocks/>
          </p:cNvCxnSpPr>
          <p:nvPr/>
        </p:nvCxnSpPr>
        <p:spPr>
          <a:xfrm flipH="1">
            <a:off x="19050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1" name="TextBox 15">
            <a:extLst>
              <a:ext uri="{FF2B5EF4-FFF2-40B4-BE49-F238E27FC236}">
                <a16:creationId xmlns:a16="http://schemas.microsoft.com/office/drawing/2014/main" id="{1DFF6CAE-C7AA-4F27-889B-1BEEE367908E}"/>
              </a:ext>
            </a:extLst>
          </p:cNvPr>
          <p:cNvSpPr txBox="1"/>
          <p:nvPr/>
        </p:nvSpPr>
        <p:spPr>
          <a:xfrm>
            <a:off x="1841500" y="5257801"/>
            <a:ext cx="381000" cy="307777"/>
          </a:xfrm>
          <a:prstGeom prst="rect">
            <a:avLst/>
          </a:prstGeom>
          <a:noFill/>
        </p:spPr>
        <p:txBody>
          <a:bodyPr wrap="square" lIns="0" tIns="0" rIns="0" bIns="0" rtlCol="0" anchor="t" anchorCtr="0">
            <a:spAutoFit/>
          </a:bodyPr>
          <a:lstStyle/>
          <a:p>
            <a:r>
              <a:rPr lang="en-US" sz="2000" dirty="0">
                <a:solidFill>
                  <a:srgbClr val="FF0000"/>
                </a:solidFill>
              </a:rPr>
              <a:t>0</a:t>
            </a:r>
          </a:p>
        </p:txBody>
      </p:sp>
      <p:cxnSp>
        <p:nvCxnSpPr>
          <p:cNvPr id="92" name="Straight Connector 6">
            <a:extLst>
              <a:ext uri="{FF2B5EF4-FFF2-40B4-BE49-F238E27FC236}">
                <a16:creationId xmlns:a16="http://schemas.microsoft.com/office/drawing/2014/main" id="{F04E25CE-E9E1-45DB-AF1E-9F9ACD13DF4C}"/>
              </a:ext>
            </a:extLst>
          </p:cNvPr>
          <p:cNvCxnSpPr>
            <a:cxnSpLocks/>
          </p:cNvCxnSpPr>
          <p:nvPr/>
        </p:nvCxnSpPr>
        <p:spPr>
          <a:xfrm>
            <a:off x="25908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Connector 11">
            <a:extLst>
              <a:ext uri="{FF2B5EF4-FFF2-40B4-BE49-F238E27FC236}">
                <a16:creationId xmlns:a16="http://schemas.microsoft.com/office/drawing/2014/main" id="{22869F45-7ADB-4962-B5A8-51A76E77C37E}"/>
              </a:ext>
            </a:extLst>
          </p:cNvPr>
          <p:cNvCxnSpPr>
            <a:cxnSpLocks/>
          </p:cNvCxnSpPr>
          <p:nvPr/>
        </p:nvCxnSpPr>
        <p:spPr>
          <a:xfrm flipH="1">
            <a:off x="29718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4" name="TextBox 15">
            <a:extLst>
              <a:ext uri="{FF2B5EF4-FFF2-40B4-BE49-F238E27FC236}">
                <a16:creationId xmlns:a16="http://schemas.microsoft.com/office/drawing/2014/main" id="{1CC76168-38F0-4C85-B9FF-13B575A137E2}"/>
              </a:ext>
            </a:extLst>
          </p:cNvPr>
          <p:cNvSpPr txBox="1"/>
          <p:nvPr/>
        </p:nvSpPr>
        <p:spPr>
          <a:xfrm>
            <a:off x="2908300" y="5257801"/>
            <a:ext cx="381000" cy="307777"/>
          </a:xfrm>
          <a:prstGeom prst="rect">
            <a:avLst/>
          </a:prstGeom>
          <a:noFill/>
        </p:spPr>
        <p:txBody>
          <a:bodyPr wrap="square" lIns="0" tIns="0" rIns="0" bIns="0" rtlCol="0" anchor="t" anchorCtr="0">
            <a:spAutoFit/>
          </a:bodyPr>
          <a:lstStyle/>
          <a:p>
            <a:r>
              <a:rPr lang="en-US" sz="2000" dirty="0">
                <a:solidFill>
                  <a:srgbClr val="FF0000"/>
                </a:solidFill>
              </a:rPr>
              <a:t>1</a:t>
            </a:r>
          </a:p>
        </p:txBody>
      </p:sp>
      <p:cxnSp>
        <p:nvCxnSpPr>
          <p:cNvPr id="95" name="Straight Connector 6">
            <a:extLst>
              <a:ext uri="{FF2B5EF4-FFF2-40B4-BE49-F238E27FC236}">
                <a16:creationId xmlns:a16="http://schemas.microsoft.com/office/drawing/2014/main" id="{6CF661FC-EA6E-4A99-A467-4869D4CA302C}"/>
              </a:ext>
            </a:extLst>
          </p:cNvPr>
          <p:cNvCxnSpPr>
            <a:cxnSpLocks/>
          </p:cNvCxnSpPr>
          <p:nvPr/>
        </p:nvCxnSpPr>
        <p:spPr>
          <a:xfrm>
            <a:off x="35814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Straight Connector 11">
            <a:extLst>
              <a:ext uri="{FF2B5EF4-FFF2-40B4-BE49-F238E27FC236}">
                <a16:creationId xmlns:a16="http://schemas.microsoft.com/office/drawing/2014/main" id="{129D9B2C-F9C6-4BD3-9491-B8373E16DFF4}"/>
              </a:ext>
            </a:extLst>
          </p:cNvPr>
          <p:cNvCxnSpPr>
            <a:cxnSpLocks/>
          </p:cNvCxnSpPr>
          <p:nvPr/>
        </p:nvCxnSpPr>
        <p:spPr>
          <a:xfrm flipH="1">
            <a:off x="39624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7" name="TextBox 15">
            <a:extLst>
              <a:ext uri="{FF2B5EF4-FFF2-40B4-BE49-F238E27FC236}">
                <a16:creationId xmlns:a16="http://schemas.microsoft.com/office/drawing/2014/main" id="{CF4E6F55-8025-44C5-A60F-224363039EC0}"/>
              </a:ext>
            </a:extLst>
          </p:cNvPr>
          <p:cNvSpPr txBox="1"/>
          <p:nvPr/>
        </p:nvSpPr>
        <p:spPr>
          <a:xfrm>
            <a:off x="3898900" y="5257801"/>
            <a:ext cx="381000" cy="307777"/>
          </a:xfrm>
          <a:prstGeom prst="rect">
            <a:avLst/>
          </a:prstGeom>
          <a:noFill/>
        </p:spPr>
        <p:txBody>
          <a:bodyPr wrap="square" lIns="0" tIns="0" rIns="0" bIns="0" rtlCol="0" anchor="t" anchorCtr="0">
            <a:spAutoFit/>
          </a:bodyPr>
          <a:lstStyle/>
          <a:p>
            <a:r>
              <a:rPr lang="en-US" sz="2000" dirty="0">
                <a:solidFill>
                  <a:srgbClr val="FF0000"/>
                </a:solidFill>
              </a:rPr>
              <a:t>0</a:t>
            </a:r>
          </a:p>
        </p:txBody>
      </p:sp>
      <p:cxnSp>
        <p:nvCxnSpPr>
          <p:cNvPr id="98" name="Straight Connector 6">
            <a:extLst>
              <a:ext uri="{FF2B5EF4-FFF2-40B4-BE49-F238E27FC236}">
                <a16:creationId xmlns:a16="http://schemas.microsoft.com/office/drawing/2014/main" id="{D47FC2D4-F0B0-4287-86D4-CAA545AB906D}"/>
              </a:ext>
            </a:extLst>
          </p:cNvPr>
          <p:cNvCxnSpPr>
            <a:cxnSpLocks/>
          </p:cNvCxnSpPr>
          <p:nvPr/>
        </p:nvCxnSpPr>
        <p:spPr>
          <a:xfrm>
            <a:off x="4648200" y="4569022"/>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9" name="Straight Connector 11">
            <a:extLst>
              <a:ext uri="{FF2B5EF4-FFF2-40B4-BE49-F238E27FC236}">
                <a16:creationId xmlns:a16="http://schemas.microsoft.com/office/drawing/2014/main" id="{C150043F-386C-4605-8D2B-1B1420562366}"/>
              </a:ext>
            </a:extLst>
          </p:cNvPr>
          <p:cNvCxnSpPr>
            <a:cxnSpLocks/>
          </p:cNvCxnSpPr>
          <p:nvPr/>
        </p:nvCxnSpPr>
        <p:spPr>
          <a:xfrm flipH="1">
            <a:off x="5029200" y="4569022"/>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0" name="TextBox 15">
            <a:extLst>
              <a:ext uri="{FF2B5EF4-FFF2-40B4-BE49-F238E27FC236}">
                <a16:creationId xmlns:a16="http://schemas.microsoft.com/office/drawing/2014/main" id="{C2B41FCC-9A9B-4690-ADF8-6F60AC311ABC}"/>
              </a:ext>
            </a:extLst>
          </p:cNvPr>
          <p:cNvSpPr txBox="1"/>
          <p:nvPr/>
        </p:nvSpPr>
        <p:spPr>
          <a:xfrm>
            <a:off x="4965700" y="5254823"/>
            <a:ext cx="381000" cy="307777"/>
          </a:xfrm>
          <a:prstGeom prst="rect">
            <a:avLst/>
          </a:prstGeom>
          <a:noFill/>
        </p:spPr>
        <p:txBody>
          <a:bodyPr wrap="square" lIns="0" tIns="0" rIns="0" bIns="0" rtlCol="0" anchor="t" anchorCtr="0">
            <a:spAutoFit/>
          </a:bodyPr>
          <a:lstStyle/>
          <a:p>
            <a:r>
              <a:rPr lang="en-US" sz="2000" dirty="0">
                <a:solidFill>
                  <a:srgbClr val="FF0000"/>
                </a:solidFill>
              </a:rPr>
              <a:t>1</a:t>
            </a:r>
          </a:p>
        </p:txBody>
      </p:sp>
      <p:cxnSp>
        <p:nvCxnSpPr>
          <p:cNvPr id="101" name="Straight Connector 6">
            <a:extLst>
              <a:ext uri="{FF2B5EF4-FFF2-40B4-BE49-F238E27FC236}">
                <a16:creationId xmlns:a16="http://schemas.microsoft.com/office/drawing/2014/main" id="{8F000D18-F966-46A8-914D-6957CBEFAD98}"/>
              </a:ext>
            </a:extLst>
          </p:cNvPr>
          <p:cNvCxnSpPr>
            <a:cxnSpLocks/>
          </p:cNvCxnSpPr>
          <p:nvPr/>
        </p:nvCxnSpPr>
        <p:spPr>
          <a:xfrm>
            <a:off x="57150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2" name="Straight Connector 11">
            <a:extLst>
              <a:ext uri="{FF2B5EF4-FFF2-40B4-BE49-F238E27FC236}">
                <a16:creationId xmlns:a16="http://schemas.microsoft.com/office/drawing/2014/main" id="{361A1F55-749F-449A-9514-781A741B12B4}"/>
              </a:ext>
            </a:extLst>
          </p:cNvPr>
          <p:cNvCxnSpPr>
            <a:cxnSpLocks/>
          </p:cNvCxnSpPr>
          <p:nvPr/>
        </p:nvCxnSpPr>
        <p:spPr>
          <a:xfrm flipH="1">
            <a:off x="60960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3" name="TextBox 15">
            <a:extLst>
              <a:ext uri="{FF2B5EF4-FFF2-40B4-BE49-F238E27FC236}">
                <a16:creationId xmlns:a16="http://schemas.microsoft.com/office/drawing/2014/main" id="{5E6C639E-D025-4055-9008-7300062734B6}"/>
              </a:ext>
            </a:extLst>
          </p:cNvPr>
          <p:cNvSpPr txBox="1"/>
          <p:nvPr/>
        </p:nvSpPr>
        <p:spPr>
          <a:xfrm>
            <a:off x="6032500" y="5257801"/>
            <a:ext cx="381000" cy="307777"/>
          </a:xfrm>
          <a:prstGeom prst="rect">
            <a:avLst/>
          </a:prstGeom>
          <a:noFill/>
        </p:spPr>
        <p:txBody>
          <a:bodyPr wrap="square" lIns="0" tIns="0" rIns="0" bIns="0" rtlCol="0" anchor="t" anchorCtr="0">
            <a:spAutoFit/>
          </a:bodyPr>
          <a:lstStyle/>
          <a:p>
            <a:r>
              <a:rPr lang="en-US" sz="2000" dirty="0">
                <a:solidFill>
                  <a:srgbClr val="FF0000"/>
                </a:solidFill>
              </a:rPr>
              <a:t>0</a:t>
            </a:r>
          </a:p>
        </p:txBody>
      </p:sp>
      <p:cxnSp>
        <p:nvCxnSpPr>
          <p:cNvPr id="104" name="Straight Connector 6">
            <a:extLst>
              <a:ext uri="{FF2B5EF4-FFF2-40B4-BE49-F238E27FC236}">
                <a16:creationId xmlns:a16="http://schemas.microsoft.com/office/drawing/2014/main" id="{7D9BB7D4-1A73-4CC3-8297-38B7F31C63FE}"/>
              </a:ext>
            </a:extLst>
          </p:cNvPr>
          <p:cNvCxnSpPr>
            <a:cxnSpLocks/>
          </p:cNvCxnSpPr>
          <p:nvPr/>
        </p:nvCxnSpPr>
        <p:spPr>
          <a:xfrm>
            <a:off x="67818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5" name="Straight Connector 11">
            <a:extLst>
              <a:ext uri="{FF2B5EF4-FFF2-40B4-BE49-F238E27FC236}">
                <a16:creationId xmlns:a16="http://schemas.microsoft.com/office/drawing/2014/main" id="{8833F299-DA0D-48A1-BE0B-9156E7353D2C}"/>
              </a:ext>
            </a:extLst>
          </p:cNvPr>
          <p:cNvCxnSpPr>
            <a:cxnSpLocks/>
          </p:cNvCxnSpPr>
          <p:nvPr/>
        </p:nvCxnSpPr>
        <p:spPr>
          <a:xfrm flipH="1">
            <a:off x="71628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6" name="TextBox 15">
            <a:extLst>
              <a:ext uri="{FF2B5EF4-FFF2-40B4-BE49-F238E27FC236}">
                <a16:creationId xmlns:a16="http://schemas.microsoft.com/office/drawing/2014/main" id="{BFA5DC53-95CD-40CC-84C5-0778A4E95A06}"/>
              </a:ext>
            </a:extLst>
          </p:cNvPr>
          <p:cNvSpPr txBox="1"/>
          <p:nvPr/>
        </p:nvSpPr>
        <p:spPr>
          <a:xfrm>
            <a:off x="7099300" y="5257801"/>
            <a:ext cx="381000" cy="307777"/>
          </a:xfrm>
          <a:prstGeom prst="rect">
            <a:avLst/>
          </a:prstGeom>
          <a:noFill/>
        </p:spPr>
        <p:txBody>
          <a:bodyPr wrap="square" lIns="0" tIns="0" rIns="0" bIns="0" rtlCol="0" anchor="t" anchorCtr="0">
            <a:spAutoFit/>
          </a:bodyPr>
          <a:lstStyle/>
          <a:p>
            <a:r>
              <a:rPr lang="en-US" sz="2000" dirty="0">
                <a:solidFill>
                  <a:srgbClr val="FF0000"/>
                </a:solidFill>
              </a:rPr>
              <a:t>0</a:t>
            </a:r>
          </a:p>
        </p:txBody>
      </p:sp>
      <p:cxnSp>
        <p:nvCxnSpPr>
          <p:cNvPr id="107" name="Straight Connector 6">
            <a:extLst>
              <a:ext uri="{FF2B5EF4-FFF2-40B4-BE49-F238E27FC236}">
                <a16:creationId xmlns:a16="http://schemas.microsoft.com/office/drawing/2014/main" id="{F68FA2FD-70A7-4EAC-AAE2-96B9D909FF42}"/>
              </a:ext>
            </a:extLst>
          </p:cNvPr>
          <p:cNvCxnSpPr>
            <a:cxnSpLocks/>
          </p:cNvCxnSpPr>
          <p:nvPr/>
        </p:nvCxnSpPr>
        <p:spPr>
          <a:xfrm>
            <a:off x="77724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8" name="Straight Connector 11">
            <a:extLst>
              <a:ext uri="{FF2B5EF4-FFF2-40B4-BE49-F238E27FC236}">
                <a16:creationId xmlns:a16="http://schemas.microsoft.com/office/drawing/2014/main" id="{B127C727-06A5-4B9F-908B-8B2C09615540}"/>
              </a:ext>
            </a:extLst>
          </p:cNvPr>
          <p:cNvCxnSpPr>
            <a:cxnSpLocks/>
          </p:cNvCxnSpPr>
          <p:nvPr/>
        </p:nvCxnSpPr>
        <p:spPr>
          <a:xfrm flipH="1">
            <a:off x="8153400" y="4572000"/>
            <a:ext cx="381000" cy="685801"/>
          </a:xfrm>
          <a:prstGeom prst="line">
            <a:avLst/>
          </a:prstGeom>
          <a:ln w="9525" cap="rnd" cmpd="sng">
            <a:solidFill>
              <a:srgbClr val="FF3300"/>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09" name="TextBox 15">
            <a:extLst>
              <a:ext uri="{FF2B5EF4-FFF2-40B4-BE49-F238E27FC236}">
                <a16:creationId xmlns:a16="http://schemas.microsoft.com/office/drawing/2014/main" id="{64F84A47-1846-4D8D-AD84-D6A04E86A0C6}"/>
              </a:ext>
            </a:extLst>
          </p:cNvPr>
          <p:cNvSpPr txBox="1"/>
          <p:nvPr/>
        </p:nvSpPr>
        <p:spPr>
          <a:xfrm>
            <a:off x="8089900" y="5257801"/>
            <a:ext cx="381000" cy="307777"/>
          </a:xfrm>
          <a:prstGeom prst="rect">
            <a:avLst/>
          </a:prstGeom>
          <a:noFill/>
        </p:spPr>
        <p:txBody>
          <a:bodyPr wrap="square" lIns="0" tIns="0" rIns="0" bIns="0" rtlCol="0" anchor="t" anchorCtr="0">
            <a:spAutoFit/>
          </a:bodyPr>
          <a:lstStyle/>
          <a:p>
            <a:r>
              <a:rPr lang="en-US" sz="2000" dirty="0">
                <a:solidFill>
                  <a:srgbClr val="FF0000"/>
                </a:solidFill>
              </a:rPr>
              <a:t>0</a:t>
            </a:r>
          </a:p>
        </p:txBody>
      </p:sp>
    </p:spTree>
    <p:extLst>
      <p:ext uri="{BB962C8B-B14F-4D97-AF65-F5344CB8AC3E}">
        <p14:creationId xmlns:p14="http://schemas.microsoft.com/office/powerpoint/2010/main" val="218221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8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9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9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9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9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0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0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0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0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8" grpId="0"/>
      <p:bldP spid="63" grpId="0"/>
      <p:bldP spid="68" grpId="0"/>
      <p:bldP spid="73" grpId="0"/>
      <p:bldP spid="78" grpId="0"/>
      <p:bldP spid="83" grpId="0"/>
      <p:bldP spid="8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11" name="图片 10">
            <a:extLst>
              <a:ext uri="{FF2B5EF4-FFF2-40B4-BE49-F238E27FC236}">
                <a16:creationId xmlns:a16="http://schemas.microsoft.com/office/drawing/2014/main" id="{35481127-CD13-476A-8E9D-70F24A41D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528" y="0"/>
            <a:ext cx="3990943" cy="6858000"/>
          </a:xfrm>
          <a:prstGeom prst="rect">
            <a:avLst/>
          </a:prstGeom>
        </p:spPr>
      </p:pic>
    </p:spTree>
    <p:extLst>
      <p:ext uri="{BB962C8B-B14F-4D97-AF65-F5344CB8AC3E}">
        <p14:creationId xmlns:p14="http://schemas.microsoft.com/office/powerpoint/2010/main" val="1700838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3: </a:t>
            </a:r>
            <a:r>
              <a:rPr kumimoji="0" lang="en-US" altLang="zh-CN" sz="4000" b="0" i="0" u="none" strike="noStrike" kern="1200" cap="none" spc="-50" normalizeH="0" baseline="0" noProof="0" dirty="0">
                <a:ln>
                  <a:noFill/>
                </a:ln>
                <a:solidFill>
                  <a:srgbClr val="990000"/>
                </a:solidFill>
                <a:effectLst/>
                <a:uLnTx/>
                <a:uFillTx/>
                <a:latin typeface="Calibri"/>
                <a:ea typeface="宋体" panose="02010600030101010101" pitchFamily="2" charset="-122"/>
              </a:rPr>
              <a:t>Output of Function </a:t>
            </a:r>
            <a:r>
              <a:rPr kumimoji="0" lang="en-US" altLang="zh-CN" sz="4000" b="1" i="0" u="none" strike="noStrike" kern="1200" cap="none" spc="-50" normalizeH="0" baseline="0" noProof="0" dirty="0">
                <a:ln>
                  <a:noFill/>
                </a:ln>
                <a:solidFill>
                  <a:srgbClr val="990000"/>
                </a:solidFill>
                <a:effectLst/>
                <a:uLnTx/>
                <a:uFillTx/>
                <a:latin typeface="Calibri"/>
                <a:ea typeface="+mj-ea"/>
              </a:rPr>
              <a:t>XOR</a:t>
            </a:r>
            <a:r>
              <a:rPr kumimoji="0" lang="en-US" altLang="zh-CN" sz="4000" b="0" i="0" u="none" strike="noStrike" kern="1200" cap="none" spc="-50" normalizeH="0" baseline="0" noProof="0" dirty="0">
                <a:ln>
                  <a:noFill/>
                </a:ln>
                <a:solidFill>
                  <a:srgbClr val="990000"/>
                </a:solidFill>
                <a:effectLst/>
                <a:uLnTx/>
                <a:uFillTx/>
                <a:latin typeface="Calibri"/>
                <a:ea typeface="+mj-ea"/>
              </a:rPr>
              <a:t> L</a:t>
            </a:r>
            <a:r>
              <a:rPr kumimoji="0" lang="en-US" altLang="zh-CN" sz="4000" b="0" i="0" u="none" strike="noStrike" kern="1200" cap="none" spc="-50" normalizeH="0" baseline="-25000" noProof="0" dirty="0">
                <a:ln>
                  <a:noFill/>
                </a:ln>
                <a:solidFill>
                  <a:srgbClr val="990000"/>
                </a:solidFill>
                <a:effectLst/>
                <a:uLnTx/>
                <a:uFillTx/>
                <a:latin typeface="Calibri"/>
                <a:ea typeface="+mj-ea"/>
              </a:rPr>
              <a:t>i-1</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10" name="Rectangle 4">
            <a:extLst>
              <a:ext uri="{FF2B5EF4-FFF2-40B4-BE49-F238E27FC236}">
                <a16:creationId xmlns:a16="http://schemas.microsoft.com/office/drawing/2014/main" id="{04A48B13-A7A4-4F0B-AD16-FAD9C988A9B1}"/>
              </a:ext>
            </a:extLst>
          </p:cNvPr>
          <p:cNvSpPr/>
          <p:nvPr/>
        </p:nvSpPr>
        <p:spPr>
          <a:xfrm>
            <a:off x="3700548" y="2187762"/>
            <a:ext cx="52578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1000 1010 0111 … … </a:t>
            </a:r>
          </a:p>
        </p:txBody>
      </p:sp>
      <p:sp>
        <p:nvSpPr>
          <p:cNvPr id="11" name="Rectangle 6">
            <a:extLst>
              <a:ext uri="{FF2B5EF4-FFF2-40B4-BE49-F238E27FC236}">
                <a16:creationId xmlns:a16="http://schemas.microsoft.com/office/drawing/2014/main" id="{5D1DF5F8-C1EC-44E4-8D37-0A65DCD0A36D}"/>
              </a:ext>
            </a:extLst>
          </p:cNvPr>
          <p:cNvSpPr/>
          <p:nvPr/>
        </p:nvSpPr>
        <p:spPr>
          <a:xfrm>
            <a:off x="982740" y="2147326"/>
            <a:ext cx="274145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mbria"/>
                <a:ea typeface="+mn-ea"/>
                <a:cs typeface="+mn-cs"/>
              </a:rPr>
              <a:t>Out</a:t>
            </a:r>
            <a:r>
              <a:rPr lang="en-US" altLang="zh-CN" sz="2400" dirty="0">
                <a:solidFill>
                  <a:srgbClr val="000000"/>
                </a:solidFill>
                <a:latin typeface="Cambria"/>
              </a:rPr>
              <a:t>put</a:t>
            </a:r>
            <a:r>
              <a:rPr lang="zh-CN" altLang="en-US" sz="2400" dirty="0">
                <a:solidFill>
                  <a:srgbClr val="000000"/>
                </a:solidFill>
                <a:latin typeface="Cambria"/>
              </a:rPr>
              <a:t> </a:t>
            </a:r>
            <a:r>
              <a:rPr lang="en-US" altLang="zh-CN" sz="2400" dirty="0">
                <a:solidFill>
                  <a:srgbClr val="000000"/>
                </a:solidFill>
                <a:latin typeface="Cambria"/>
              </a:rPr>
              <a:t>of</a:t>
            </a:r>
            <a:r>
              <a:rPr lang="zh-CN" altLang="en-US" sz="2400" dirty="0">
                <a:solidFill>
                  <a:srgbClr val="000000"/>
                </a:solidFill>
                <a:latin typeface="Cambria"/>
              </a:rPr>
              <a:t> </a:t>
            </a:r>
            <a:r>
              <a:rPr lang="en-US" altLang="zh-CN" sz="2400" i="1" dirty="0">
                <a:solidFill>
                  <a:srgbClr val="000000"/>
                </a:solidFill>
                <a:latin typeface="Cambria"/>
              </a:rPr>
              <a:t>f</a:t>
            </a:r>
            <a:r>
              <a:rPr lang="en-US" altLang="zh-CN" sz="2400" dirty="0">
                <a:solidFill>
                  <a:srgbClr val="000000"/>
                </a:solidFill>
                <a:latin typeface="Cambria"/>
              </a:rPr>
              <a:t>(</a:t>
            </a:r>
            <a:r>
              <a:rPr lang="en-US" altLang="zh-CN" sz="2400" i="1" dirty="0">
                <a:solidFill>
                  <a:srgbClr val="000000"/>
                </a:solidFill>
                <a:latin typeface="Cambria"/>
              </a:rPr>
              <a:t>R</a:t>
            </a:r>
            <a:r>
              <a:rPr lang="en-US" altLang="zh-CN" sz="2400" i="1" baseline="-25000" dirty="0">
                <a:solidFill>
                  <a:srgbClr val="000000"/>
                </a:solidFill>
                <a:latin typeface="Cambria"/>
              </a:rPr>
              <a:t>i</a:t>
            </a:r>
            <a:r>
              <a:rPr lang="en-US" altLang="zh-CN" sz="2400" baseline="-25000" dirty="0">
                <a:solidFill>
                  <a:srgbClr val="000000"/>
                </a:solidFill>
                <a:latin typeface="Cambria"/>
              </a:rPr>
              <a:t>-1</a:t>
            </a:r>
            <a:r>
              <a:rPr lang="en-US" altLang="zh-CN" sz="2400" dirty="0">
                <a:solidFill>
                  <a:srgbClr val="000000"/>
                </a:solidFill>
                <a:latin typeface="Cambria"/>
              </a:rPr>
              <a:t>, </a:t>
            </a:r>
            <a:r>
              <a:rPr lang="en-US" altLang="zh-CN" sz="2400" i="1" dirty="0">
                <a:solidFill>
                  <a:srgbClr val="000000"/>
                </a:solidFill>
                <a:latin typeface="Cambria"/>
              </a:rPr>
              <a:t>K</a:t>
            </a:r>
            <a:r>
              <a:rPr lang="en-US" altLang="zh-CN" sz="2400" i="1" baseline="-25000" dirty="0">
                <a:solidFill>
                  <a:srgbClr val="000000"/>
                </a:solidFill>
                <a:latin typeface="Cambria"/>
              </a:rPr>
              <a:t>i</a:t>
            </a:r>
            <a:r>
              <a:rPr lang="en-US" altLang="zh-CN" sz="2400" dirty="0">
                <a:solidFill>
                  <a:srgbClr val="000000"/>
                </a:solidFill>
                <a:latin typeface="Cambria"/>
              </a:rPr>
              <a:t>)</a:t>
            </a:r>
            <a:r>
              <a:rPr kumimoji="0" lang="en-US" sz="2400" b="0" i="0" u="none" strike="noStrike" kern="1200" cap="none" spc="0" normalizeH="0" baseline="0" noProof="0" dirty="0">
                <a:ln>
                  <a:noFill/>
                </a:ln>
                <a:solidFill>
                  <a:srgbClr val="000000"/>
                </a:solidFill>
                <a:effectLst/>
                <a:uLnTx/>
                <a:uFillTx/>
                <a:latin typeface="Cambria"/>
                <a:ea typeface="+mn-ea"/>
                <a:cs typeface="+mn-cs"/>
              </a:rPr>
              <a:t>:</a:t>
            </a:r>
          </a:p>
        </p:txBody>
      </p:sp>
      <p:sp>
        <p:nvSpPr>
          <p:cNvPr id="12" name="Rectangle 7">
            <a:extLst>
              <a:ext uri="{FF2B5EF4-FFF2-40B4-BE49-F238E27FC236}">
                <a16:creationId xmlns:a16="http://schemas.microsoft.com/office/drawing/2014/main" id="{9CBF4420-ACE0-4281-8FCA-EFC75B22174B}"/>
              </a:ext>
            </a:extLst>
          </p:cNvPr>
          <p:cNvSpPr/>
          <p:nvPr/>
        </p:nvSpPr>
        <p:spPr>
          <a:xfrm>
            <a:off x="3700548" y="2701324"/>
            <a:ext cx="52578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1101 0010 0001 … … </a:t>
            </a:r>
          </a:p>
        </p:txBody>
      </p:sp>
      <p:sp>
        <p:nvSpPr>
          <p:cNvPr id="13" name="Rectangle 8">
            <a:extLst>
              <a:ext uri="{FF2B5EF4-FFF2-40B4-BE49-F238E27FC236}">
                <a16:creationId xmlns:a16="http://schemas.microsoft.com/office/drawing/2014/main" id="{5E7B2A45-304A-4B6A-8C51-5A330FD79828}"/>
              </a:ext>
            </a:extLst>
          </p:cNvPr>
          <p:cNvSpPr/>
          <p:nvPr/>
        </p:nvSpPr>
        <p:spPr>
          <a:xfrm>
            <a:off x="2966551" y="2639308"/>
            <a:ext cx="67197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L</a:t>
            </a:r>
            <a:r>
              <a:rPr kumimoji="0" lang="en-US" sz="2400" b="0" i="0" u="none" strike="noStrike" kern="1200" cap="none" spc="0" normalizeH="0" baseline="-25000" noProof="0" dirty="0">
                <a:ln>
                  <a:noFill/>
                </a:ln>
                <a:solidFill>
                  <a:srgbClr val="000000"/>
                </a:solidFill>
                <a:effectLst/>
                <a:uLnTx/>
                <a:uFillTx/>
                <a:latin typeface="Cambria"/>
                <a:ea typeface="+mn-ea"/>
                <a:cs typeface="+mn-cs"/>
              </a:rPr>
              <a:t>i-1</a:t>
            </a:r>
            <a:r>
              <a:rPr kumimoji="0" lang="en-US" sz="2400" b="0" i="0" u="none" strike="noStrike" kern="1200" cap="none" spc="0" normalizeH="0" baseline="0" noProof="0" dirty="0">
                <a:ln>
                  <a:noFill/>
                </a:ln>
                <a:solidFill>
                  <a:srgbClr val="000000"/>
                </a:solidFill>
                <a:effectLst/>
                <a:uLnTx/>
                <a:uFillTx/>
                <a:latin typeface="Cambria"/>
                <a:ea typeface="+mn-ea"/>
                <a:cs typeface="+mn-cs"/>
              </a:rPr>
              <a:t>:</a:t>
            </a:r>
          </a:p>
        </p:txBody>
      </p:sp>
      <p:sp>
        <p:nvSpPr>
          <p:cNvPr id="14" name="Rectangle 9">
            <a:extLst>
              <a:ext uri="{FF2B5EF4-FFF2-40B4-BE49-F238E27FC236}">
                <a16:creationId xmlns:a16="http://schemas.microsoft.com/office/drawing/2014/main" id="{F6B068A5-C98D-4475-9FE1-715810811953}"/>
              </a:ext>
            </a:extLst>
          </p:cNvPr>
          <p:cNvSpPr/>
          <p:nvPr/>
        </p:nvSpPr>
        <p:spPr>
          <a:xfrm>
            <a:off x="2811893" y="3185242"/>
            <a:ext cx="82663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XOR:</a:t>
            </a:r>
          </a:p>
        </p:txBody>
      </p:sp>
      <p:sp>
        <p:nvSpPr>
          <p:cNvPr id="15" name="Rectangle 10">
            <a:extLst>
              <a:ext uri="{FF2B5EF4-FFF2-40B4-BE49-F238E27FC236}">
                <a16:creationId xmlns:a16="http://schemas.microsoft.com/office/drawing/2014/main" id="{E55C81BE-C918-4970-BE1C-510B5D5EAA58}"/>
              </a:ext>
            </a:extLst>
          </p:cNvPr>
          <p:cNvSpPr/>
          <p:nvPr/>
        </p:nvSpPr>
        <p:spPr>
          <a:xfrm>
            <a:off x="3715062" y="3266521"/>
            <a:ext cx="52578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0101 1000 0110 … … </a:t>
            </a:r>
          </a:p>
        </p:txBody>
      </p:sp>
      <p:sp>
        <p:nvSpPr>
          <p:cNvPr id="16" name="TextBox 10">
            <a:extLst>
              <a:ext uri="{FF2B5EF4-FFF2-40B4-BE49-F238E27FC236}">
                <a16:creationId xmlns:a16="http://schemas.microsoft.com/office/drawing/2014/main" id="{EF7D8ACC-8A4E-446C-B317-FE804D46D3AA}"/>
              </a:ext>
            </a:extLst>
          </p:cNvPr>
          <p:cNvSpPr txBox="1"/>
          <p:nvPr/>
        </p:nvSpPr>
        <p:spPr>
          <a:xfrm>
            <a:off x="759502" y="5019954"/>
            <a:ext cx="3657600" cy="430887"/>
          </a:xfrm>
          <a:prstGeom prst="rect">
            <a:avLst/>
          </a:prstGeom>
          <a:noFill/>
        </p:spPr>
        <p:txBody>
          <a:bodyPr wrap="square" lIns="0" tIns="0" rIns="0" bIns="0" rtlCol="0" anchor="t" anchorCtr="0">
            <a:spAutoFit/>
          </a:bodyPr>
          <a:lstStyle/>
          <a:p>
            <a:r>
              <a:rPr lang="en-US" sz="2800" dirty="0">
                <a:solidFill>
                  <a:srgbClr val="FF0000"/>
                </a:solidFill>
              </a:rPr>
              <a:t>What’s the value of L</a:t>
            </a:r>
            <a:r>
              <a:rPr lang="en-US" sz="2800" baseline="-25000" dirty="0">
                <a:solidFill>
                  <a:srgbClr val="FF0000"/>
                </a:solidFill>
              </a:rPr>
              <a:t>1</a:t>
            </a:r>
            <a:r>
              <a:rPr lang="en-US" sz="2800" dirty="0">
                <a:solidFill>
                  <a:srgbClr val="FF0000"/>
                </a:solidFill>
              </a:rPr>
              <a:t>?</a:t>
            </a:r>
          </a:p>
        </p:txBody>
      </p:sp>
      <p:sp>
        <p:nvSpPr>
          <p:cNvPr id="17" name="TextBox 11">
            <a:extLst>
              <a:ext uri="{FF2B5EF4-FFF2-40B4-BE49-F238E27FC236}">
                <a16:creationId xmlns:a16="http://schemas.microsoft.com/office/drawing/2014/main" id="{3FE806A6-836A-440C-B961-B75F134491C3}"/>
              </a:ext>
            </a:extLst>
          </p:cNvPr>
          <p:cNvSpPr txBox="1"/>
          <p:nvPr/>
        </p:nvSpPr>
        <p:spPr>
          <a:xfrm>
            <a:off x="4798102" y="5019954"/>
            <a:ext cx="3657600" cy="430887"/>
          </a:xfrm>
          <a:prstGeom prst="rect">
            <a:avLst/>
          </a:prstGeom>
          <a:noFill/>
        </p:spPr>
        <p:txBody>
          <a:bodyPr wrap="square" lIns="0" tIns="0" rIns="0" bIns="0" rtlCol="0" anchor="t" anchorCtr="0">
            <a:spAutoFit/>
          </a:bodyPr>
          <a:lstStyle/>
          <a:p>
            <a:r>
              <a:rPr lang="en-US" sz="2800" dirty="0"/>
              <a:t>it is </a:t>
            </a:r>
            <a:r>
              <a:rPr lang="en-US" sz="2800" dirty="0">
                <a:solidFill>
                  <a:srgbClr val="FF0000"/>
                </a:solidFill>
              </a:rPr>
              <a:t>L</a:t>
            </a:r>
            <a:r>
              <a:rPr lang="en-US" sz="2800" baseline="-25000" dirty="0">
                <a:solidFill>
                  <a:srgbClr val="FF0000"/>
                </a:solidFill>
              </a:rPr>
              <a:t>1</a:t>
            </a:r>
            <a:r>
              <a:rPr lang="en-US" sz="2800" dirty="0">
                <a:solidFill>
                  <a:srgbClr val="FF0000"/>
                </a:solidFill>
              </a:rPr>
              <a:t> = R</a:t>
            </a:r>
            <a:r>
              <a:rPr lang="en-US" sz="2800" baseline="-25000" dirty="0">
                <a:solidFill>
                  <a:srgbClr val="FF0000"/>
                </a:solidFill>
              </a:rPr>
              <a:t>0</a:t>
            </a:r>
          </a:p>
        </p:txBody>
      </p:sp>
      <p:sp>
        <p:nvSpPr>
          <p:cNvPr id="18" name="TextBox 12">
            <a:extLst>
              <a:ext uri="{FF2B5EF4-FFF2-40B4-BE49-F238E27FC236}">
                <a16:creationId xmlns:a16="http://schemas.microsoft.com/office/drawing/2014/main" id="{8E8142C2-4A54-4864-8216-86EC52A72CD7}"/>
              </a:ext>
            </a:extLst>
          </p:cNvPr>
          <p:cNvSpPr txBox="1"/>
          <p:nvPr/>
        </p:nvSpPr>
        <p:spPr>
          <a:xfrm>
            <a:off x="759502" y="5632729"/>
            <a:ext cx="3657600" cy="430887"/>
          </a:xfrm>
          <a:prstGeom prst="rect">
            <a:avLst/>
          </a:prstGeom>
          <a:noFill/>
        </p:spPr>
        <p:txBody>
          <a:bodyPr wrap="square" lIns="0" tIns="0" rIns="0" bIns="0" rtlCol="0" anchor="t" anchorCtr="0">
            <a:spAutoFit/>
          </a:bodyPr>
          <a:lstStyle/>
          <a:p>
            <a:r>
              <a:rPr lang="en-US" sz="2800" dirty="0">
                <a:solidFill>
                  <a:srgbClr val="FF0000"/>
                </a:solidFill>
              </a:rPr>
              <a:t>What’s the value of R</a:t>
            </a:r>
            <a:r>
              <a:rPr lang="en-US" sz="2800" baseline="-25000" dirty="0">
                <a:solidFill>
                  <a:srgbClr val="FF0000"/>
                </a:solidFill>
              </a:rPr>
              <a:t>1</a:t>
            </a:r>
            <a:r>
              <a:rPr lang="en-US" sz="2800" dirty="0">
                <a:solidFill>
                  <a:srgbClr val="FF0000"/>
                </a:solidFill>
              </a:rPr>
              <a:t>?</a:t>
            </a:r>
          </a:p>
        </p:txBody>
      </p:sp>
      <p:pic>
        <p:nvPicPr>
          <p:cNvPr id="19" name="图片 18">
            <a:extLst>
              <a:ext uri="{FF2B5EF4-FFF2-40B4-BE49-F238E27FC236}">
                <a16:creationId xmlns:a16="http://schemas.microsoft.com/office/drawing/2014/main" id="{1FAF9498-C10A-4B8E-9E7C-381BC0EE0A59}"/>
              </a:ext>
            </a:extLst>
          </p:cNvPr>
          <p:cNvPicPr>
            <a:picLocks noChangeAspect="1"/>
          </p:cNvPicPr>
          <p:nvPr/>
        </p:nvPicPr>
        <p:blipFill rotWithShape="1">
          <a:blip r:embed="rId3"/>
          <a:srcRect l="12162" t="38810" b="40293"/>
          <a:stretch/>
        </p:blipFill>
        <p:spPr>
          <a:xfrm>
            <a:off x="5366479" y="5632729"/>
            <a:ext cx="2743200" cy="533400"/>
          </a:xfrm>
          <a:prstGeom prst="rect">
            <a:avLst/>
          </a:prstGeom>
        </p:spPr>
      </p:pic>
      <p:sp>
        <p:nvSpPr>
          <p:cNvPr id="20" name="TextBox 11">
            <a:extLst>
              <a:ext uri="{FF2B5EF4-FFF2-40B4-BE49-F238E27FC236}">
                <a16:creationId xmlns:a16="http://schemas.microsoft.com/office/drawing/2014/main" id="{5B837282-A238-4B91-A180-27527E23ABAF}"/>
              </a:ext>
            </a:extLst>
          </p:cNvPr>
          <p:cNvSpPr txBox="1"/>
          <p:nvPr/>
        </p:nvSpPr>
        <p:spPr>
          <a:xfrm>
            <a:off x="4800600" y="5650218"/>
            <a:ext cx="3657600" cy="430887"/>
          </a:xfrm>
          <a:prstGeom prst="rect">
            <a:avLst/>
          </a:prstGeom>
          <a:noFill/>
        </p:spPr>
        <p:txBody>
          <a:bodyPr wrap="square" lIns="0" tIns="0" rIns="0" bIns="0" rtlCol="0" anchor="t" anchorCtr="0">
            <a:spAutoFit/>
          </a:bodyPr>
          <a:lstStyle/>
          <a:p>
            <a:r>
              <a:rPr lang="en-US" sz="2800" dirty="0"/>
              <a:t>it is</a:t>
            </a:r>
            <a:endParaRPr lang="en-US" sz="2800" baseline="-25000" dirty="0">
              <a:solidFill>
                <a:srgbClr val="FF0000"/>
              </a:solidFill>
            </a:endParaRPr>
          </a:p>
        </p:txBody>
      </p:sp>
    </p:spTree>
    <p:extLst>
      <p:ext uri="{BB962C8B-B14F-4D97-AF65-F5344CB8AC3E}">
        <p14:creationId xmlns:p14="http://schemas.microsoft.com/office/powerpoint/2010/main" val="373537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3</a:t>
            </a:r>
            <a:r>
              <a:rPr lang="en-US" baseline="30000" dirty="0"/>
              <a:t>rd</a:t>
            </a:r>
            <a:r>
              <a:rPr lang="en-US" dirty="0"/>
              <a:t>: Key Generation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0"/>
            <a:ext cx="8153400" cy="4754563"/>
          </a:xfrm>
        </p:spPr>
        <p:txBody>
          <a:bodyPr>
            <a:normAutofit/>
          </a:bodyPr>
          <a:lstStyle/>
          <a:p>
            <a:r>
              <a:rPr lang="en-US" dirty="0"/>
              <a:t>Function:</a:t>
            </a:r>
          </a:p>
          <a:p>
            <a:pPr lvl="1"/>
            <a:r>
              <a:rPr lang="en-US" dirty="0"/>
              <a:t>Creates sixteen 48-bit keys out of a 56-bit cipher key</a:t>
            </a:r>
          </a:p>
          <a:p>
            <a:pPr lvl="1"/>
            <a:endParaRPr lang="en-US" dirty="0"/>
          </a:p>
          <a:p>
            <a:pPr lvl="1"/>
            <a:endParaRPr lang="en-US" dirty="0"/>
          </a:p>
          <a:p>
            <a:pPr lvl="1"/>
            <a:endParaRPr lang="en-US" dirty="0"/>
          </a:p>
        </p:txBody>
      </p:sp>
      <p:sp>
        <p:nvSpPr>
          <p:cNvPr id="7" name="文本框 6">
            <a:extLst>
              <a:ext uri="{FF2B5EF4-FFF2-40B4-BE49-F238E27FC236}">
                <a16:creationId xmlns:a16="http://schemas.microsoft.com/office/drawing/2014/main" id="{70D19740-AD02-4E3B-A783-83A5BE32F028}"/>
              </a:ext>
            </a:extLst>
          </p:cNvPr>
          <p:cNvSpPr txBox="1"/>
          <p:nvPr/>
        </p:nvSpPr>
        <p:spPr>
          <a:xfrm>
            <a:off x="1009338" y="3148716"/>
            <a:ext cx="7848600" cy="1200329"/>
          </a:xfrm>
          <a:prstGeom prst="rect">
            <a:avLst/>
          </a:prstGeom>
          <a:noFill/>
        </p:spPr>
        <p:txBody>
          <a:bodyPr wrap="square">
            <a:spAutoFit/>
          </a:bodyPr>
          <a:lstStyle/>
          <a:p>
            <a:r>
              <a:rPr lang="en-US" altLang="zh-CN" sz="2400" dirty="0"/>
              <a:t>a </a:t>
            </a:r>
            <a:r>
              <a:rPr lang="en-US" altLang="zh-CN" sz="2400" b="1" dirty="0">
                <a:solidFill>
                  <a:srgbClr val="FF0000"/>
                </a:solidFill>
              </a:rPr>
              <a:t>64-bit key </a:t>
            </a:r>
            <a:r>
              <a:rPr lang="en-US" altLang="zh-CN" sz="2400" dirty="0"/>
              <a:t>in which </a:t>
            </a:r>
            <a:r>
              <a:rPr lang="en-US" altLang="zh-CN" sz="2400" b="1" dirty="0">
                <a:solidFill>
                  <a:srgbClr val="FF0000"/>
                </a:solidFill>
              </a:rPr>
              <a:t>8 extra bits </a:t>
            </a:r>
            <a:r>
              <a:rPr lang="en-US" altLang="zh-CN" sz="2400" dirty="0"/>
              <a:t>are the </a:t>
            </a:r>
            <a:r>
              <a:rPr lang="en-US" altLang="zh-CN" sz="2400" b="1" dirty="0">
                <a:solidFill>
                  <a:srgbClr val="FF0000"/>
                </a:solidFill>
              </a:rPr>
              <a:t>parity bits</a:t>
            </a:r>
            <a:r>
              <a:rPr lang="en-US" altLang="zh-CN" sz="2400" dirty="0"/>
              <a:t>, which are </a:t>
            </a:r>
            <a:r>
              <a:rPr lang="en-US" altLang="zh-CN" sz="2400" b="1" dirty="0"/>
              <a:t>dropped </a:t>
            </a:r>
            <a:r>
              <a:rPr lang="en-US" altLang="zh-CN" sz="2400" dirty="0"/>
              <a:t>before the actual key-generation process.</a:t>
            </a:r>
          </a:p>
        </p:txBody>
      </p:sp>
      <p:sp>
        <p:nvSpPr>
          <p:cNvPr id="9" name="文本框 8">
            <a:extLst>
              <a:ext uri="{FF2B5EF4-FFF2-40B4-BE49-F238E27FC236}">
                <a16:creationId xmlns:a16="http://schemas.microsoft.com/office/drawing/2014/main" id="{27E2E2AC-EB82-425D-9FB3-E74946DF8801}"/>
              </a:ext>
            </a:extLst>
          </p:cNvPr>
          <p:cNvSpPr txBox="1"/>
          <p:nvPr/>
        </p:nvSpPr>
        <p:spPr>
          <a:xfrm>
            <a:off x="1009338" y="4637439"/>
            <a:ext cx="7239000" cy="1200329"/>
          </a:xfrm>
          <a:prstGeom prst="rect">
            <a:avLst/>
          </a:prstGeom>
          <a:noFill/>
        </p:spPr>
        <p:txBody>
          <a:bodyPr wrap="square">
            <a:spAutoFit/>
          </a:bodyPr>
          <a:lstStyle/>
          <a:p>
            <a:r>
              <a:rPr lang="en-US" altLang="zh-CN" sz="2400" b="1" dirty="0"/>
              <a:t>Parity Drop</a:t>
            </a:r>
            <a:r>
              <a:rPr lang="en-US" altLang="zh-CN" sz="2400" dirty="0"/>
              <a:t>: It drops the parity bits (bits </a:t>
            </a:r>
            <a:r>
              <a:rPr lang="en-US" altLang="zh-CN" sz="2400" dirty="0">
                <a:solidFill>
                  <a:srgbClr val="FF0000"/>
                </a:solidFill>
              </a:rPr>
              <a:t>8, 16, 24, 32, …, 64</a:t>
            </a:r>
            <a:r>
              <a:rPr lang="en-US" altLang="zh-CN" sz="2400" dirty="0"/>
              <a:t>) from the 64-bit key and </a:t>
            </a:r>
            <a:r>
              <a:rPr lang="en-US" altLang="zh-CN" sz="2400" b="1" dirty="0">
                <a:solidFill>
                  <a:srgbClr val="FF0000"/>
                </a:solidFill>
              </a:rPr>
              <a:t>permutes the rest </a:t>
            </a:r>
            <a:r>
              <a:rPr lang="en-US" altLang="zh-CN" sz="2400" dirty="0"/>
              <a:t>of the bits according to pre-defined rule.</a:t>
            </a:r>
          </a:p>
        </p:txBody>
      </p:sp>
      <p:sp>
        <p:nvSpPr>
          <p:cNvPr id="11" name="文本框 10">
            <a:extLst>
              <a:ext uri="{FF2B5EF4-FFF2-40B4-BE49-F238E27FC236}">
                <a16:creationId xmlns:a16="http://schemas.microsoft.com/office/drawing/2014/main" id="{CBF7B819-CCED-4E6C-ACB5-B3A057D08611}"/>
              </a:ext>
            </a:extLst>
          </p:cNvPr>
          <p:cNvSpPr txBox="1"/>
          <p:nvPr/>
        </p:nvSpPr>
        <p:spPr>
          <a:xfrm>
            <a:off x="983104" y="5951582"/>
            <a:ext cx="7475095" cy="830997"/>
          </a:xfrm>
          <a:prstGeom prst="rect">
            <a:avLst/>
          </a:prstGeom>
          <a:noFill/>
        </p:spPr>
        <p:txBody>
          <a:bodyPr wrap="square">
            <a:spAutoFit/>
          </a:bodyPr>
          <a:lstStyle/>
          <a:p>
            <a:r>
              <a:rPr lang="en-US" altLang="zh-CN" sz="2400" dirty="0"/>
              <a:t>The remaining </a:t>
            </a:r>
            <a:r>
              <a:rPr lang="en-US" altLang="zh-CN" sz="2400" b="1" i="1" dirty="0">
                <a:solidFill>
                  <a:srgbClr val="FF0000"/>
                </a:solidFill>
              </a:rPr>
              <a:t>56-bit</a:t>
            </a:r>
            <a:r>
              <a:rPr lang="en-US" altLang="zh-CN" sz="2400" dirty="0"/>
              <a:t> value is the actual cipher key which is used to generate round keys</a:t>
            </a:r>
          </a:p>
        </p:txBody>
      </p:sp>
    </p:spTree>
    <p:extLst>
      <p:ext uri="{BB962C8B-B14F-4D97-AF65-F5344CB8AC3E}">
        <p14:creationId xmlns:p14="http://schemas.microsoft.com/office/powerpoint/2010/main" val="32874529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3</a:t>
            </a:r>
            <a:r>
              <a:rPr lang="en-US" baseline="30000" dirty="0"/>
              <a:t>rd</a:t>
            </a:r>
            <a:r>
              <a:rPr lang="en-US" dirty="0"/>
              <a:t>: Key Generation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5" name="Picture 4">
            <a:extLst>
              <a:ext uri="{FF2B5EF4-FFF2-40B4-BE49-F238E27FC236}">
                <a16:creationId xmlns:a16="http://schemas.microsoft.com/office/drawing/2014/main" id="{EFBE8966-C894-41EE-924A-9DB7C75B8AE1}"/>
              </a:ext>
            </a:extLst>
          </p:cNvPr>
          <p:cNvPicPr>
            <a:picLocks noChangeAspect="1"/>
          </p:cNvPicPr>
          <p:nvPr/>
        </p:nvPicPr>
        <p:blipFill>
          <a:blip r:embed="rId3"/>
          <a:stretch>
            <a:fillRect/>
          </a:stretch>
        </p:blipFill>
        <p:spPr>
          <a:xfrm>
            <a:off x="3124200" y="0"/>
            <a:ext cx="5933326" cy="6858000"/>
          </a:xfrm>
          <a:prstGeom prst="rect">
            <a:avLst/>
          </a:prstGeom>
        </p:spPr>
      </p:pic>
    </p:spTree>
    <p:extLst>
      <p:ext uri="{BB962C8B-B14F-4D97-AF65-F5344CB8AC3E}">
        <p14:creationId xmlns:p14="http://schemas.microsoft.com/office/powerpoint/2010/main" val="403554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222" y="156311"/>
            <a:ext cx="8229600" cy="838200"/>
          </a:xfrm>
        </p:spPr>
        <p:txBody>
          <a:bodyPr>
            <a:normAutofit/>
          </a:bodyPr>
          <a:lstStyle/>
          <a:p>
            <a:r>
              <a:rPr lang="en-US" dirty="0"/>
              <a:t>3</a:t>
            </a:r>
            <a:r>
              <a:rPr lang="en-US" baseline="30000" dirty="0"/>
              <a:t>rd</a:t>
            </a:r>
            <a:r>
              <a:rPr lang="en-US" dirty="0"/>
              <a:t>: Key Generation - Parity Drop</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994511"/>
            <a:ext cx="8229600" cy="4754563"/>
          </a:xfrm>
        </p:spPr>
        <p:txBody>
          <a:bodyPr>
            <a:normAutofit/>
          </a:bodyPr>
          <a:lstStyle/>
          <a:p>
            <a:r>
              <a:rPr lang="en-US" dirty="0"/>
              <a:t>Function:</a:t>
            </a:r>
          </a:p>
          <a:p>
            <a:pPr lvl="1"/>
            <a:r>
              <a:rPr lang="en-US" dirty="0"/>
              <a:t>Creates sixteen 48-bit keys out of a 56-bit cipher key</a:t>
            </a:r>
          </a:p>
          <a:p>
            <a:pPr lvl="1"/>
            <a:endParaRPr lang="en-US" dirty="0"/>
          </a:p>
          <a:p>
            <a:pPr marL="292100" lvl="1">
              <a:buFont typeface="Arial"/>
              <a:buChar char="•"/>
            </a:pPr>
            <a:r>
              <a:rPr lang="en-US" sz="3200" dirty="0"/>
              <a:t>Step1:</a:t>
            </a:r>
          </a:p>
          <a:p>
            <a:pPr lvl="1"/>
            <a:r>
              <a:rPr lang="en-US" dirty="0"/>
              <a:t>It drops the parity bits (bits 8, 16, 24, 32, …, 64) from the 64-bit key and permutes the rest of the bits according to predefined rule</a:t>
            </a:r>
          </a:p>
          <a:p>
            <a:pPr lvl="1"/>
            <a:endParaRPr lang="en-US" dirty="0"/>
          </a:p>
          <a:p>
            <a:pPr lvl="1"/>
            <a:endParaRPr lang="en-US" dirty="0"/>
          </a:p>
        </p:txBody>
      </p:sp>
      <p:grpSp>
        <p:nvGrpSpPr>
          <p:cNvPr id="8" name="Group 7">
            <a:extLst>
              <a:ext uri="{FF2B5EF4-FFF2-40B4-BE49-F238E27FC236}">
                <a16:creationId xmlns:a16="http://schemas.microsoft.com/office/drawing/2014/main" id="{4B665896-3A70-47BE-BB0B-8A0E5A66AB72}"/>
              </a:ext>
            </a:extLst>
          </p:cNvPr>
          <p:cNvGrpSpPr/>
          <p:nvPr/>
        </p:nvGrpSpPr>
        <p:grpSpPr>
          <a:xfrm>
            <a:off x="105333" y="2337441"/>
            <a:ext cx="8933333" cy="3437475"/>
            <a:chOff x="105333" y="2872044"/>
            <a:chExt cx="8933333" cy="3437475"/>
          </a:xfrm>
        </p:grpSpPr>
        <p:pic>
          <p:nvPicPr>
            <p:cNvPr id="3" name="Picture 2">
              <a:extLst>
                <a:ext uri="{FF2B5EF4-FFF2-40B4-BE49-F238E27FC236}">
                  <a16:creationId xmlns:a16="http://schemas.microsoft.com/office/drawing/2014/main" id="{628A988F-95E0-47DF-90D2-9E48A6E284F9}"/>
                </a:ext>
              </a:extLst>
            </p:cNvPr>
            <p:cNvPicPr>
              <a:picLocks noChangeAspect="1"/>
            </p:cNvPicPr>
            <p:nvPr/>
          </p:nvPicPr>
          <p:blipFill>
            <a:blip r:embed="rId3"/>
            <a:stretch>
              <a:fillRect/>
            </a:stretch>
          </p:blipFill>
          <p:spPr>
            <a:xfrm>
              <a:off x="105333" y="3319043"/>
              <a:ext cx="8933333" cy="2990476"/>
            </a:xfrm>
            <a:prstGeom prst="rect">
              <a:avLst/>
            </a:prstGeom>
          </p:spPr>
        </p:pic>
        <p:sp>
          <p:nvSpPr>
            <p:cNvPr id="7" name="Rectangle 6">
              <a:extLst>
                <a:ext uri="{FF2B5EF4-FFF2-40B4-BE49-F238E27FC236}">
                  <a16:creationId xmlns:a16="http://schemas.microsoft.com/office/drawing/2014/main" id="{7BC4BD20-7791-46FE-AC29-AB0B8F188E2D}"/>
                </a:ext>
              </a:extLst>
            </p:cNvPr>
            <p:cNvSpPr/>
            <p:nvPr/>
          </p:nvSpPr>
          <p:spPr>
            <a:xfrm>
              <a:off x="3458538" y="2872044"/>
              <a:ext cx="2408865" cy="400110"/>
            </a:xfrm>
            <a:prstGeom prst="rect">
              <a:avLst/>
            </a:prstGeom>
          </p:spPr>
          <p:txBody>
            <a:bodyPr wrap="none">
              <a:spAutoFit/>
            </a:bodyPr>
            <a:lstStyle/>
            <a:p>
              <a:r>
                <a:rPr lang="en-US" sz="2000" dirty="0"/>
                <a:t>Parity-bit drop table</a:t>
              </a:r>
            </a:p>
          </p:txBody>
        </p:sp>
      </p:grpSp>
      <p:sp>
        <p:nvSpPr>
          <p:cNvPr id="9" name="文本框 8">
            <a:extLst>
              <a:ext uri="{FF2B5EF4-FFF2-40B4-BE49-F238E27FC236}">
                <a16:creationId xmlns:a16="http://schemas.microsoft.com/office/drawing/2014/main" id="{6E53FAB7-0B75-2D12-F27D-84E54D4EC03F}"/>
              </a:ext>
            </a:extLst>
          </p:cNvPr>
          <p:cNvSpPr txBox="1"/>
          <p:nvPr/>
        </p:nvSpPr>
        <p:spPr>
          <a:xfrm>
            <a:off x="344065" y="6029106"/>
            <a:ext cx="8458200" cy="646331"/>
          </a:xfrm>
          <a:prstGeom prst="rect">
            <a:avLst/>
          </a:prstGeom>
          <a:noFill/>
        </p:spPr>
        <p:txBody>
          <a:bodyPr wrap="square">
            <a:spAutoFit/>
          </a:bodyPr>
          <a:lstStyle/>
          <a:p>
            <a:r>
              <a:rPr lang="en-US" altLang="zh-CN" dirty="0">
                <a:solidFill>
                  <a:srgbClr val="FF0000"/>
                </a:solidFill>
              </a:rPr>
              <a:t>It drops the parity bits (bits 8, 16, 24, 32, …, 64) from the 64-bit key and </a:t>
            </a:r>
            <a:r>
              <a:rPr lang="en-US" altLang="zh-CN" b="1" dirty="0">
                <a:solidFill>
                  <a:srgbClr val="FF0000"/>
                </a:solidFill>
              </a:rPr>
              <a:t>permutes </a:t>
            </a:r>
            <a:r>
              <a:rPr lang="en-US" altLang="zh-CN" dirty="0">
                <a:solidFill>
                  <a:srgbClr val="FF0000"/>
                </a:solidFill>
              </a:rPr>
              <a:t>the rest of the bits according to pre-defined rule.</a:t>
            </a:r>
          </a:p>
        </p:txBody>
      </p:sp>
    </p:spTree>
    <p:extLst>
      <p:ext uri="{BB962C8B-B14F-4D97-AF65-F5344CB8AC3E}">
        <p14:creationId xmlns:p14="http://schemas.microsoft.com/office/powerpoint/2010/main" val="34455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3</a:t>
            </a:r>
            <a:r>
              <a:rPr lang="en-US" baseline="30000" dirty="0"/>
              <a:t>rd</a:t>
            </a:r>
            <a:r>
              <a:rPr lang="en-US" dirty="0"/>
              <a:t>: Key Generation - Shift Left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0"/>
            <a:ext cx="8229600" cy="4754563"/>
          </a:xfrm>
        </p:spPr>
        <p:txBody>
          <a:bodyPr>
            <a:normAutofit/>
          </a:bodyPr>
          <a:lstStyle/>
          <a:p>
            <a:pPr marL="292100" lvl="1">
              <a:buFont typeface="Arial"/>
              <a:buChar char="•"/>
            </a:pPr>
            <a:r>
              <a:rPr lang="en-US" sz="3200" dirty="0"/>
              <a:t>After the straight permutation, the key is divided into two 28-bit parts</a:t>
            </a:r>
          </a:p>
          <a:p>
            <a:pPr marL="292100" lvl="1">
              <a:buFont typeface="Arial"/>
              <a:buChar char="•"/>
            </a:pPr>
            <a:r>
              <a:rPr lang="en-US" sz="3200" dirty="0"/>
              <a:t>Each part is shifted left (circular shift) one or two bits</a:t>
            </a:r>
          </a:p>
          <a:p>
            <a:pPr marL="292100" lvl="1">
              <a:buFont typeface="Arial"/>
              <a:buChar char="•"/>
            </a:pPr>
            <a:r>
              <a:rPr lang="en-US" sz="3200" dirty="0"/>
              <a:t>In rounds </a:t>
            </a:r>
            <a:r>
              <a:rPr lang="en-US" sz="3200" dirty="0">
                <a:solidFill>
                  <a:srgbClr val="FF0000"/>
                </a:solidFill>
              </a:rPr>
              <a:t>1, 2, 9, and 16</a:t>
            </a:r>
            <a:r>
              <a:rPr lang="en-US" sz="3200" dirty="0"/>
              <a:t>, shifting is </a:t>
            </a:r>
            <a:r>
              <a:rPr lang="en-US" sz="3200" b="1" dirty="0">
                <a:solidFill>
                  <a:srgbClr val="FF0000"/>
                </a:solidFill>
              </a:rPr>
              <a:t>one</a:t>
            </a:r>
            <a:r>
              <a:rPr lang="en-US" sz="3200" dirty="0"/>
              <a:t> bit; in the </a:t>
            </a:r>
            <a:r>
              <a:rPr lang="en-US" sz="3200" dirty="0">
                <a:solidFill>
                  <a:srgbClr val="FF0000"/>
                </a:solidFill>
              </a:rPr>
              <a:t>other rounds</a:t>
            </a:r>
            <a:r>
              <a:rPr lang="en-US" sz="3200" dirty="0"/>
              <a:t>, it is </a:t>
            </a:r>
            <a:r>
              <a:rPr lang="en-US" sz="3200" b="1" dirty="0">
                <a:solidFill>
                  <a:srgbClr val="FF0000"/>
                </a:solidFill>
              </a:rPr>
              <a:t>two</a:t>
            </a:r>
            <a:r>
              <a:rPr lang="en-US" sz="3200" dirty="0"/>
              <a:t> bits</a:t>
            </a:r>
          </a:p>
          <a:p>
            <a:pPr marL="292100" lvl="1">
              <a:buFont typeface="Arial"/>
              <a:buChar char="•"/>
            </a:pPr>
            <a:r>
              <a:rPr lang="en-US" sz="3200" dirty="0"/>
              <a:t>The two parts are then combined to form a 56-bit part</a:t>
            </a:r>
          </a:p>
        </p:txBody>
      </p:sp>
      <p:grpSp>
        <p:nvGrpSpPr>
          <p:cNvPr id="10" name="Group 9">
            <a:extLst>
              <a:ext uri="{FF2B5EF4-FFF2-40B4-BE49-F238E27FC236}">
                <a16:creationId xmlns:a16="http://schemas.microsoft.com/office/drawing/2014/main" id="{965B6E65-5D87-4CDA-BACD-6D437E23CE7D}"/>
              </a:ext>
            </a:extLst>
          </p:cNvPr>
          <p:cNvGrpSpPr/>
          <p:nvPr/>
        </p:nvGrpSpPr>
        <p:grpSpPr>
          <a:xfrm>
            <a:off x="0" y="5726053"/>
            <a:ext cx="9144000" cy="1084355"/>
            <a:chOff x="0" y="5726053"/>
            <a:chExt cx="9144000" cy="1084355"/>
          </a:xfrm>
        </p:grpSpPr>
        <p:pic>
          <p:nvPicPr>
            <p:cNvPr id="5" name="Picture 4">
              <a:extLst>
                <a:ext uri="{FF2B5EF4-FFF2-40B4-BE49-F238E27FC236}">
                  <a16:creationId xmlns:a16="http://schemas.microsoft.com/office/drawing/2014/main" id="{5B63A9ED-9436-42A2-B84C-E0D82A867E6B}"/>
                </a:ext>
              </a:extLst>
            </p:cNvPr>
            <p:cNvPicPr>
              <a:picLocks noChangeAspect="1"/>
            </p:cNvPicPr>
            <p:nvPr/>
          </p:nvPicPr>
          <p:blipFill>
            <a:blip r:embed="rId3"/>
            <a:stretch>
              <a:fillRect/>
            </a:stretch>
          </p:blipFill>
          <p:spPr>
            <a:xfrm>
              <a:off x="0" y="6126163"/>
              <a:ext cx="9144000" cy="684245"/>
            </a:xfrm>
            <a:prstGeom prst="rect">
              <a:avLst/>
            </a:prstGeom>
          </p:spPr>
        </p:pic>
        <p:sp>
          <p:nvSpPr>
            <p:cNvPr id="9" name="Rectangle 8">
              <a:extLst>
                <a:ext uri="{FF2B5EF4-FFF2-40B4-BE49-F238E27FC236}">
                  <a16:creationId xmlns:a16="http://schemas.microsoft.com/office/drawing/2014/main" id="{5CD740AC-7437-4AA6-BBE2-A778C9790BDF}"/>
                </a:ext>
              </a:extLst>
            </p:cNvPr>
            <p:cNvSpPr/>
            <p:nvPr/>
          </p:nvSpPr>
          <p:spPr>
            <a:xfrm>
              <a:off x="3525532" y="5726053"/>
              <a:ext cx="2361544" cy="400110"/>
            </a:xfrm>
            <a:prstGeom prst="rect">
              <a:avLst/>
            </a:prstGeom>
          </p:spPr>
          <p:txBody>
            <a:bodyPr wrap="none">
              <a:spAutoFit/>
            </a:bodyPr>
            <a:lstStyle/>
            <a:p>
              <a:r>
                <a:rPr lang="en-US" sz="2000" dirty="0"/>
                <a:t>Number of bit shifts</a:t>
              </a:r>
            </a:p>
          </p:txBody>
        </p:sp>
      </p:grpSp>
    </p:spTree>
    <p:extLst>
      <p:ext uri="{BB962C8B-B14F-4D97-AF65-F5344CB8AC3E}">
        <p14:creationId xmlns:p14="http://schemas.microsoft.com/office/powerpoint/2010/main" val="109226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3</a:t>
            </a:r>
            <a:r>
              <a:rPr lang="en-US" baseline="30000" dirty="0"/>
              <a:t>rd</a:t>
            </a:r>
            <a:r>
              <a:rPr lang="en-US" dirty="0"/>
              <a:t>: Key Generation - Compression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0"/>
            <a:ext cx="8229600" cy="4754563"/>
          </a:xfrm>
        </p:spPr>
        <p:txBody>
          <a:bodyPr>
            <a:normAutofit/>
          </a:bodyPr>
          <a:lstStyle/>
          <a:p>
            <a:r>
              <a:rPr lang="en-US" dirty="0"/>
              <a:t>Function:</a:t>
            </a:r>
          </a:p>
          <a:p>
            <a:pPr lvl="1"/>
            <a:r>
              <a:rPr lang="en-US" dirty="0"/>
              <a:t>Changes the 56 bits to 48 bits, which are used as a key for a round</a:t>
            </a:r>
          </a:p>
        </p:txBody>
      </p:sp>
      <p:pic>
        <p:nvPicPr>
          <p:cNvPr id="5" name="Picture 4">
            <a:extLst>
              <a:ext uri="{FF2B5EF4-FFF2-40B4-BE49-F238E27FC236}">
                <a16:creationId xmlns:a16="http://schemas.microsoft.com/office/drawing/2014/main" id="{23C34A88-D17F-4919-95D6-15A84615347F}"/>
              </a:ext>
            </a:extLst>
          </p:cNvPr>
          <p:cNvPicPr>
            <a:picLocks noChangeAspect="1"/>
          </p:cNvPicPr>
          <p:nvPr/>
        </p:nvPicPr>
        <p:blipFill>
          <a:blip r:embed="rId3"/>
          <a:stretch>
            <a:fillRect/>
          </a:stretch>
        </p:blipFill>
        <p:spPr>
          <a:xfrm>
            <a:off x="50225" y="3474146"/>
            <a:ext cx="9076190" cy="2628571"/>
          </a:xfrm>
          <a:prstGeom prst="rect">
            <a:avLst/>
          </a:prstGeom>
        </p:spPr>
      </p:pic>
    </p:spTree>
    <p:extLst>
      <p:ext uri="{BB962C8B-B14F-4D97-AF65-F5344CB8AC3E}">
        <p14:creationId xmlns:p14="http://schemas.microsoft.com/office/powerpoint/2010/main" val="397099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DES Decryption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6" name="Content Placeholder 2">
            <a:extLst>
              <a:ext uri="{FF2B5EF4-FFF2-40B4-BE49-F238E27FC236}">
                <a16:creationId xmlns:a16="http://schemas.microsoft.com/office/drawing/2014/main" id="{002C78BC-B692-46D1-92DF-D82FF8D44A21}"/>
              </a:ext>
            </a:extLst>
          </p:cNvPr>
          <p:cNvSpPr>
            <a:spLocks noGrp="1"/>
          </p:cNvSpPr>
          <p:nvPr>
            <p:ph idx="1"/>
          </p:nvPr>
        </p:nvSpPr>
        <p:spPr>
          <a:xfrm>
            <a:off x="457200" y="1371600"/>
            <a:ext cx="8229600" cy="4754563"/>
          </a:xfrm>
        </p:spPr>
        <p:txBody>
          <a:bodyPr>
            <a:normAutofit/>
          </a:bodyPr>
          <a:lstStyle/>
          <a:p>
            <a:r>
              <a:rPr lang="en-US" dirty="0"/>
              <a:t>Same as the encryption algorithm with the “reversed” key schedule</a:t>
            </a:r>
          </a:p>
        </p:txBody>
      </p:sp>
      <p:pic>
        <p:nvPicPr>
          <p:cNvPr id="3" name="Picture 2">
            <a:extLst>
              <a:ext uri="{FF2B5EF4-FFF2-40B4-BE49-F238E27FC236}">
                <a16:creationId xmlns:a16="http://schemas.microsoft.com/office/drawing/2014/main" id="{799BE7F9-56B1-4752-A9FB-BABD01EDB337}"/>
              </a:ext>
            </a:extLst>
          </p:cNvPr>
          <p:cNvPicPr>
            <a:picLocks noChangeAspect="1"/>
          </p:cNvPicPr>
          <p:nvPr/>
        </p:nvPicPr>
        <p:blipFill>
          <a:blip r:embed="rId3"/>
          <a:stretch>
            <a:fillRect/>
          </a:stretch>
        </p:blipFill>
        <p:spPr>
          <a:xfrm>
            <a:off x="2667000" y="0"/>
            <a:ext cx="4858907" cy="6858000"/>
          </a:xfrm>
          <a:prstGeom prst="rect">
            <a:avLst/>
          </a:prstGeom>
        </p:spPr>
      </p:pic>
    </p:spTree>
    <p:extLst>
      <p:ext uri="{BB962C8B-B14F-4D97-AF65-F5344CB8AC3E}">
        <p14:creationId xmlns:p14="http://schemas.microsoft.com/office/powerpoint/2010/main" val="279148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Summary of DES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
        <p:nvSpPr>
          <p:cNvPr id="10" name="Rectangle 3">
            <a:extLst>
              <a:ext uri="{FF2B5EF4-FFF2-40B4-BE49-F238E27FC236}">
                <a16:creationId xmlns:a16="http://schemas.microsoft.com/office/drawing/2014/main" id="{11B11F9D-75AC-4D88-BE7D-1890C8CFB514}"/>
              </a:ext>
            </a:extLst>
          </p:cNvPr>
          <p:cNvSpPr txBox="1">
            <a:spLocks noChangeArrowheads="1"/>
          </p:cNvSpPr>
          <p:nvPr/>
        </p:nvSpPr>
        <p:spPr bwMode="auto">
          <a:xfrm>
            <a:off x="381000" y="1600200"/>
            <a:ext cx="411003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ts val="1200"/>
              </a:spcBef>
              <a:spcAft>
                <a:spcPts val="300"/>
              </a:spcAft>
              <a:buChar char="•"/>
              <a:defRPr sz="2800" kern="1200">
                <a:solidFill>
                  <a:schemeClr val="tx1"/>
                </a:solidFill>
                <a:latin typeface="+mn-lt"/>
                <a:ea typeface="+mn-ea"/>
                <a:cs typeface="+mn-cs"/>
              </a:defRPr>
            </a:lvl1pPr>
            <a:lvl2pPr marL="742950" indent="-285750" algn="l" rtl="0" fontAlgn="base">
              <a:spcBef>
                <a:spcPts val="1200"/>
              </a:spcBef>
              <a:spcAft>
                <a:spcPts val="300"/>
              </a:spcAft>
              <a:buChar char="–"/>
              <a:defRPr sz="2400" kern="1200">
                <a:solidFill>
                  <a:schemeClr val="tx1"/>
                </a:solidFill>
                <a:latin typeface="+mn-lt"/>
                <a:ea typeface="+mn-ea"/>
                <a:cs typeface="+mn-cs"/>
              </a:defRPr>
            </a:lvl2pPr>
            <a:lvl3pPr marL="1143000" indent="-228600" algn="l" rtl="0" fontAlgn="base">
              <a:spcBef>
                <a:spcPts val="1200"/>
              </a:spcBef>
              <a:spcAft>
                <a:spcPts val="300"/>
              </a:spcAft>
              <a:buChar char="•"/>
              <a:defRPr sz="2000" kern="1200">
                <a:solidFill>
                  <a:schemeClr val="tx1"/>
                </a:solidFill>
                <a:latin typeface="+mn-lt"/>
                <a:ea typeface="+mn-ea"/>
                <a:cs typeface="+mn-cs"/>
              </a:defRPr>
            </a:lvl3pPr>
            <a:lvl4pPr marL="1600200" indent="-228600" algn="l" rtl="0" fontAlgn="base">
              <a:spcBef>
                <a:spcPts val="1200"/>
              </a:spcBef>
              <a:spcAft>
                <a:spcPts val="300"/>
              </a:spcAft>
              <a:buChar char="–"/>
              <a:defRPr kern="1200">
                <a:solidFill>
                  <a:schemeClr val="tx1"/>
                </a:solidFill>
                <a:latin typeface="+mn-lt"/>
                <a:ea typeface="+mn-ea"/>
                <a:cs typeface="+mn-cs"/>
              </a:defRPr>
            </a:lvl4pPr>
            <a:lvl5pPr marL="2057400" indent="-228600" algn="l" rtl="0" fontAlgn="base">
              <a:spcBef>
                <a:spcPts val="1200"/>
              </a:spcBef>
              <a:spcAft>
                <a:spcPts val="30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ts val="1200"/>
              </a:spcBef>
              <a:spcAft>
                <a:spcPts val="300"/>
              </a:spcAft>
              <a:buClrTx/>
              <a:buSzTx/>
              <a:buFontTx/>
              <a:buChar char="•"/>
              <a:tabLst/>
              <a:defRPr/>
            </a:pPr>
            <a:r>
              <a:rPr kumimoji="0" lang="en-US" altLang="en-US" sz="2400" b="0" i="0" u="none" strike="noStrike" kern="1200" cap="none" spc="0" normalizeH="0" baseline="0" noProof="0" dirty="0">
                <a:ln>
                  <a:noFill/>
                </a:ln>
                <a:solidFill>
                  <a:srgbClr val="000000"/>
                </a:solidFill>
                <a:effectLst/>
                <a:uLnTx/>
                <a:uFillTx/>
                <a:latin typeface="Comic Sans MS"/>
                <a:ea typeface="+mn-ea"/>
                <a:cs typeface="+mn-cs"/>
              </a:rPr>
              <a:t>Cipher Iterative Action :</a:t>
            </a:r>
          </a:p>
          <a:p>
            <a:pPr marL="742950" marR="0" lvl="1" indent="-285750" algn="l" defTabSz="914400" rtl="0" eaLnBrk="1" fontAlgn="base" latinLnBrk="0" hangingPunct="1">
              <a:lnSpc>
                <a:spcPct val="100000"/>
              </a:lnSpc>
              <a:spcBef>
                <a:spcPts val="1200"/>
              </a:spcBef>
              <a:spcAft>
                <a:spcPts val="30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Comic Sans MS"/>
                <a:ea typeface="+mn-ea"/>
                <a:cs typeface="+mn-cs"/>
              </a:rPr>
              <a:t>Input:	64 bits</a:t>
            </a:r>
          </a:p>
          <a:p>
            <a:pPr marL="742950" marR="0" lvl="1" indent="-285750" algn="l" defTabSz="914400" rtl="0" eaLnBrk="1" fontAlgn="base" latinLnBrk="0" hangingPunct="1">
              <a:lnSpc>
                <a:spcPct val="100000"/>
              </a:lnSpc>
              <a:spcBef>
                <a:spcPts val="1200"/>
              </a:spcBef>
              <a:spcAft>
                <a:spcPts val="30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Comic Sans MS"/>
                <a:ea typeface="+mn-ea"/>
                <a:cs typeface="+mn-cs"/>
              </a:rPr>
              <a:t>Key:	</a:t>
            </a:r>
            <a:r>
              <a:rPr kumimoji="0" lang="en-US" altLang="en-US" sz="2000" b="0" i="0" u="none" strike="noStrike" kern="1200" cap="none" spc="0" normalizeH="0" baseline="0" noProof="0" dirty="0">
                <a:ln>
                  <a:noFill/>
                </a:ln>
                <a:solidFill>
                  <a:srgbClr val="FF0066"/>
                </a:solidFill>
                <a:effectLst/>
                <a:uLnTx/>
                <a:uFillTx/>
                <a:latin typeface="Comic Sans MS"/>
                <a:ea typeface="+mn-ea"/>
                <a:cs typeface="+mn-cs"/>
              </a:rPr>
              <a:t>48</a:t>
            </a:r>
            <a:r>
              <a:rPr kumimoji="0" lang="en-US" altLang="en-US" sz="2000" b="0" i="0" u="none" strike="noStrike" kern="1200" cap="none" spc="0" normalizeH="0" baseline="0" noProof="0" dirty="0">
                <a:ln>
                  <a:noFill/>
                </a:ln>
                <a:solidFill>
                  <a:srgbClr val="000000"/>
                </a:solidFill>
                <a:effectLst/>
                <a:uLnTx/>
                <a:uFillTx/>
                <a:latin typeface="Comic Sans MS"/>
                <a:ea typeface="+mn-ea"/>
                <a:cs typeface="+mn-cs"/>
              </a:rPr>
              <a:t> bits</a:t>
            </a:r>
          </a:p>
          <a:p>
            <a:pPr marL="742950" marR="0" lvl="1" indent="-285750" algn="l" defTabSz="914400" rtl="0" eaLnBrk="1" fontAlgn="base" latinLnBrk="0" hangingPunct="1">
              <a:lnSpc>
                <a:spcPct val="100000"/>
              </a:lnSpc>
              <a:spcBef>
                <a:spcPts val="1200"/>
              </a:spcBef>
              <a:spcAft>
                <a:spcPts val="30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Comic Sans MS"/>
                <a:ea typeface="+mn-ea"/>
                <a:cs typeface="+mn-cs"/>
              </a:rPr>
              <a:t>Output:	64 bits</a:t>
            </a:r>
          </a:p>
        </p:txBody>
      </p:sp>
      <p:sp>
        <p:nvSpPr>
          <p:cNvPr id="11" name="Rectangle 4">
            <a:extLst>
              <a:ext uri="{FF2B5EF4-FFF2-40B4-BE49-F238E27FC236}">
                <a16:creationId xmlns:a16="http://schemas.microsoft.com/office/drawing/2014/main" id="{72997E09-7EC0-4011-BE3E-C6BF8EE1E005}"/>
              </a:ext>
            </a:extLst>
          </p:cNvPr>
          <p:cNvSpPr txBox="1">
            <a:spLocks noChangeArrowheads="1"/>
          </p:cNvSpPr>
          <p:nvPr/>
        </p:nvSpPr>
        <p:spPr bwMode="auto">
          <a:xfrm>
            <a:off x="4652963" y="1600200"/>
            <a:ext cx="403383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fontAlgn="base">
              <a:spcBef>
                <a:spcPts val="1200"/>
              </a:spcBef>
              <a:spcAft>
                <a:spcPts val="300"/>
              </a:spcAft>
              <a:buChar char="•"/>
              <a:defRPr sz="2800" kern="1200">
                <a:solidFill>
                  <a:schemeClr val="tx1"/>
                </a:solidFill>
                <a:latin typeface="+mn-lt"/>
                <a:ea typeface="+mn-ea"/>
                <a:cs typeface="+mn-cs"/>
              </a:defRPr>
            </a:lvl1pPr>
            <a:lvl2pPr marL="742950" indent="-285750" algn="l" rtl="0" fontAlgn="base">
              <a:spcBef>
                <a:spcPts val="1200"/>
              </a:spcBef>
              <a:spcAft>
                <a:spcPts val="300"/>
              </a:spcAft>
              <a:buChar char="–"/>
              <a:defRPr sz="2400" kern="1200">
                <a:solidFill>
                  <a:schemeClr val="tx1"/>
                </a:solidFill>
                <a:latin typeface="+mn-lt"/>
                <a:ea typeface="+mn-ea"/>
                <a:cs typeface="+mn-cs"/>
              </a:defRPr>
            </a:lvl2pPr>
            <a:lvl3pPr marL="1143000" indent="-228600" algn="l" rtl="0" fontAlgn="base">
              <a:spcBef>
                <a:spcPts val="1200"/>
              </a:spcBef>
              <a:spcAft>
                <a:spcPts val="300"/>
              </a:spcAft>
              <a:buChar char="•"/>
              <a:defRPr sz="2000" kern="1200">
                <a:solidFill>
                  <a:schemeClr val="tx1"/>
                </a:solidFill>
                <a:latin typeface="+mn-lt"/>
                <a:ea typeface="+mn-ea"/>
                <a:cs typeface="+mn-cs"/>
              </a:defRPr>
            </a:lvl3pPr>
            <a:lvl4pPr marL="1600200" indent="-228600" algn="l" rtl="0" fontAlgn="base">
              <a:spcBef>
                <a:spcPts val="1200"/>
              </a:spcBef>
              <a:spcAft>
                <a:spcPts val="300"/>
              </a:spcAft>
              <a:buChar char="–"/>
              <a:defRPr kern="1200">
                <a:solidFill>
                  <a:schemeClr val="tx1"/>
                </a:solidFill>
                <a:latin typeface="+mn-lt"/>
                <a:ea typeface="+mn-ea"/>
                <a:cs typeface="+mn-cs"/>
              </a:defRPr>
            </a:lvl4pPr>
            <a:lvl5pPr marL="2057400" indent="-228600" algn="l" rtl="0" fontAlgn="base">
              <a:spcBef>
                <a:spcPts val="1200"/>
              </a:spcBef>
              <a:spcAft>
                <a:spcPts val="30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ts val="1200"/>
              </a:spcBef>
              <a:spcAft>
                <a:spcPts val="300"/>
              </a:spcAft>
              <a:buClrTx/>
              <a:buSzTx/>
              <a:buFontTx/>
              <a:buChar char="•"/>
              <a:tabLst/>
              <a:defRPr/>
            </a:pPr>
            <a:r>
              <a:rPr kumimoji="0" lang="en-US" altLang="en-US" sz="2400" b="0" i="0" u="none" strike="noStrike" kern="1200" cap="none" spc="0" normalizeH="0" baseline="0" noProof="0">
                <a:ln>
                  <a:noFill/>
                </a:ln>
                <a:solidFill>
                  <a:srgbClr val="000000"/>
                </a:solidFill>
                <a:effectLst/>
                <a:uLnTx/>
                <a:uFillTx/>
                <a:latin typeface="Comic Sans MS"/>
                <a:ea typeface="+mn-ea"/>
                <a:cs typeface="+mn-cs"/>
              </a:rPr>
              <a:t>Key Generation Box   :</a:t>
            </a:r>
          </a:p>
          <a:p>
            <a:pPr marL="742950" marR="0" lvl="1" indent="-285750" algn="l" defTabSz="914400" rtl="0" eaLnBrk="1" fontAlgn="base" latinLnBrk="0" hangingPunct="1">
              <a:lnSpc>
                <a:spcPct val="100000"/>
              </a:lnSpc>
              <a:spcBef>
                <a:spcPts val="1200"/>
              </a:spcBef>
              <a:spcAft>
                <a:spcPts val="300"/>
              </a:spcAft>
              <a:buClrTx/>
              <a:buSzTx/>
              <a:buFontTx/>
              <a:buChar char="–"/>
              <a:tabLst/>
              <a:defRPr/>
            </a:pPr>
            <a:r>
              <a:rPr kumimoji="0" lang="en-US" altLang="en-US" sz="2000" b="0" i="0" u="none" strike="noStrike" kern="1200" cap="none" spc="0" normalizeH="0" baseline="0" noProof="0">
                <a:ln>
                  <a:noFill/>
                </a:ln>
                <a:solidFill>
                  <a:srgbClr val="000000"/>
                </a:solidFill>
                <a:effectLst/>
                <a:uLnTx/>
                <a:uFillTx/>
                <a:latin typeface="Comic Sans MS"/>
                <a:ea typeface="+mn-ea"/>
                <a:cs typeface="+mn-cs"/>
              </a:rPr>
              <a:t>Input:	56 bits</a:t>
            </a:r>
          </a:p>
          <a:p>
            <a:pPr marL="742950" marR="0" lvl="1" indent="-285750" algn="l" defTabSz="914400" rtl="0" eaLnBrk="1" fontAlgn="base" latinLnBrk="0" hangingPunct="1">
              <a:lnSpc>
                <a:spcPct val="100000"/>
              </a:lnSpc>
              <a:spcBef>
                <a:spcPts val="1200"/>
              </a:spcBef>
              <a:spcAft>
                <a:spcPts val="300"/>
              </a:spcAft>
              <a:buClrTx/>
              <a:buSzTx/>
              <a:buFontTx/>
              <a:buChar char="–"/>
              <a:tabLst/>
              <a:defRPr/>
            </a:pPr>
            <a:r>
              <a:rPr kumimoji="0" lang="en-US" altLang="en-US" sz="2000" b="0" i="0" u="none" strike="noStrike" kern="1200" cap="none" spc="0" normalizeH="0" baseline="0" noProof="0">
                <a:ln>
                  <a:noFill/>
                </a:ln>
                <a:solidFill>
                  <a:srgbClr val="000000"/>
                </a:solidFill>
                <a:effectLst/>
                <a:uLnTx/>
                <a:uFillTx/>
                <a:latin typeface="Comic Sans MS"/>
                <a:ea typeface="+mn-ea"/>
                <a:cs typeface="+mn-cs"/>
              </a:rPr>
              <a:t>Output:	</a:t>
            </a:r>
            <a:r>
              <a:rPr kumimoji="0" lang="en-US" altLang="en-US" sz="2000" b="0" i="0" u="none" strike="noStrike" kern="1200" cap="none" spc="0" normalizeH="0" baseline="0" noProof="0">
                <a:ln>
                  <a:noFill/>
                </a:ln>
                <a:solidFill>
                  <a:srgbClr val="FF0066"/>
                </a:solidFill>
                <a:effectLst/>
                <a:uLnTx/>
                <a:uFillTx/>
                <a:latin typeface="Comic Sans MS"/>
                <a:ea typeface="+mn-ea"/>
                <a:cs typeface="+mn-cs"/>
              </a:rPr>
              <a:t>48</a:t>
            </a:r>
            <a:r>
              <a:rPr kumimoji="0" lang="en-US" altLang="en-US" sz="2000" b="0" i="0" u="none" strike="noStrike" kern="1200" cap="none" spc="0" normalizeH="0" baseline="0" noProof="0">
                <a:ln>
                  <a:noFill/>
                </a:ln>
                <a:solidFill>
                  <a:srgbClr val="000000"/>
                </a:solidFill>
                <a:effectLst/>
                <a:uLnTx/>
                <a:uFillTx/>
                <a:latin typeface="Comic Sans MS"/>
                <a:ea typeface="+mn-ea"/>
                <a:cs typeface="+mn-cs"/>
              </a:rPr>
              <a:t> bits</a:t>
            </a:r>
            <a:endParaRPr kumimoji="0" lang="en-US" altLang="en-US" sz="2000" b="0" i="0" u="none" strike="noStrike" kern="1200" cap="none" spc="0" normalizeH="0" baseline="0" noProof="0" dirty="0">
              <a:ln>
                <a:noFill/>
              </a:ln>
              <a:solidFill>
                <a:srgbClr val="000000"/>
              </a:solidFill>
              <a:effectLst/>
              <a:uLnTx/>
              <a:uFillTx/>
              <a:latin typeface="Comic Sans MS"/>
              <a:ea typeface="+mn-ea"/>
              <a:cs typeface="+mn-cs"/>
            </a:endParaRPr>
          </a:p>
        </p:txBody>
      </p:sp>
      <p:sp>
        <p:nvSpPr>
          <p:cNvPr id="12" name="Rectangle 5">
            <a:extLst>
              <a:ext uri="{FF2B5EF4-FFF2-40B4-BE49-F238E27FC236}">
                <a16:creationId xmlns:a16="http://schemas.microsoft.com/office/drawing/2014/main" id="{24E29B19-F0AD-4FDC-AC18-A0CBE5F6F86F}"/>
              </a:ext>
            </a:extLst>
          </p:cNvPr>
          <p:cNvSpPr>
            <a:spLocks noChangeArrowheads="1"/>
          </p:cNvSpPr>
          <p:nvPr/>
        </p:nvSpPr>
        <p:spPr bwMode="auto">
          <a:xfrm>
            <a:off x="762000" y="1987550"/>
            <a:ext cx="7531100" cy="24257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 name="Rectangle 6">
            <a:extLst>
              <a:ext uri="{FF2B5EF4-FFF2-40B4-BE49-F238E27FC236}">
                <a16:creationId xmlns:a16="http://schemas.microsoft.com/office/drawing/2014/main" id="{01A53E92-272E-4248-9AE3-D7A9AA6E29E3}"/>
              </a:ext>
            </a:extLst>
          </p:cNvPr>
          <p:cNvSpPr>
            <a:spLocks noChangeArrowheads="1"/>
          </p:cNvSpPr>
          <p:nvPr/>
        </p:nvSpPr>
        <p:spPr bwMode="auto">
          <a:xfrm>
            <a:off x="2268538" y="4618038"/>
            <a:ext cx="48561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en-US" sz="3200">
                <a:solidFill>
                  <a:srgbClr val="000000"/>
                </a:solidFill>
                <a:latin typeface="Times New Roman" panose="02020603050405020304" pitchFamily="18" charset="0"/>
              </a:rPr>
              <a:t>One round (Total 16 rounds)</a:t>
            </a:r>
          </a:p>
        </p:txBody>
      </p:sp>
      <p:sp>
        <p:nvSpPr>
          <p:cNvPr id="14" name="Line 7">
            <a:extLst>
              <a:ext uri="{FF2B5EF4-FFF2-40B4-BE49-F238E27FC236}">
                <a16:creationId xmlns:a16="http://schemas.microsoft.com/office/drawing/2014/main" id="{D512714F-F4BC-41BB-BCAE-741B23409F00}"/>
              </a:ext>
            </a:extLst>
          </p:cNvPr>
          <p:cNvSpPr>
            <a:spLocks noChangeShapeType="1"/>
          </p:cNvSpPr>
          <p:nvPr/>
        </p:nvSpPr>
        <p:spPr bwMode="auto">
          <a:xfrm>
            <a:off x="4953000" y="1981200"/>
            <a:ext cx="0" cy="243840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5" name="Line 8">
            <a:extLst>
              <a:ext uri="{FF2B5EF4-FFF2-40B4-BE49-F238E27FC236}">
                <a16:creationId xmlns:a16="http://schemas.microsoft.com/office/drawing/2014/main" id="{ABBDEC12-98E0-4F66-B3B1-EE35DD1486B2}"/>
              </a:ext>
            </a:extLst>
          </p:cNvPr>
          <p:cNvSpPr>
            <a:spLocks noChangeShapeType="1"/>
          </p:cNvSpPr>
          <p:nvPr/>
        </p:nvSpPr>
        <p:spPr bwMode="auto">
          <a:xfrm flipH="1">
            <a:off x="4038600" y="3581400"/>
            <a:ext cx="1447800" cy="0"/>
          </a:xfrm>
          <a:prstGeom prst="line">
            <a:avLst/>
          </a:prstGeom>
          <a:noFill/>
          <a:ln w="76200">
            <a:solidFill>
              <a:srgbClr val="000000"/>
            </a:solidFill>
            <a:round/>
            <a:headEnd type="oval"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107544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dirty="0"/>
              <a:t>Block Ciphers and Stream Ciphers</a:t>
            </a:r>
          </a:p>
        </p:txBody>
      </p:sp>
      <p:sp>
        <p:nvSpPr>
          <p:cNvPr id="7171" name="Rectangle 3"/>
          <p:cNvSpPr>
            <a:spLocks noGrp="1" noChangeArrowheads="1"/>
          </p:cNvSpPr>
          <p:nvPr>
            <p:ph idx="1"/>
          </p:nvPr>
        </p:nvSpPr>
        <p:spPr/>
        <p:txBody>
          <a:bodyPr>
            <a:normAutofit fontScale="92500" lnSpcReduction="10000"/>
          </a:bodyPr>
          <a:lstStyle/>
          <a:p>
            <a:pPr eaLnBrk="1" hangingPunct="1"/>
            <a:r>
              <a:rPr lang="en-US" altLang="en-US" sz="2800" dirty="0"/>
              <a:t>A block cipher takes a block of plaintext bits and generates a block of ciphertext bits, generally of same size. </a:t>
            </a:r>
          </a:p>
          <a:p>
            <a:pPr eaLnBrk="1" hangingPunct="1"/>
            <a:r>
              <a:rPr lang="en-US" altLang="en-US" sz="2800" dirty="0"/>
              <a:t>The size of a block is </a:t>
            </a:r>
            <a:r>
              <a:rPr lang="en-US" altLang="en-US" sz="2800" b="1" dirty="0"/>
              <a:t>fixed</a:t>
            </a:r>
            <a:r>
              <a:rPr lang="en-US" altLang="en-US" sz="2800" dirty="0"/>
              <a:t> in the given scheme.</a:t>
            </a:r>
          </a:p>
          <a:p>
            <a:pPr eaLnBrk="1" hangingPunct="1"/>
            <a:r>
              <a:rPr lang="en-US" altLang="en-US" sz="2800" dirty="0"/>
              <a:t>Block cipher uses </a:t>
            </a:r>
            <a:r>
              <a:rPr lang="en-US" altLang="en-US" sz="2800" dirty="0">
                <a:solidFill>
                  <a:srgbClr val="FF0000"/>
                </a:solidFill>
              </a:rPr>
              <a:t>both confusion and diffusion </a:t>
            </a:r>
            <a:r>
              <a:rPr lang="en-US" altLang="en-US" sz="2800" dirty="0"/>
              <a:t>while stream cipher relies only on confusion.</a:t>
            </a:r>
          </a:p>
          <a:p>
            <a:pPr eaLnBrk="1" hangingPunct="1"/>
            <a:r>
              <a:rPr lang="en-US" altLang="en-US" sz="2800" dirty="0"/>
              <a:t>The usual size of the block could be 64 or 128 bits in the Block cipher. As against, 1 byte (8 bits) at a time is converted in the stream cipher</a:t>
            </a:r>
          </a:p>
          <a:p>
            <a:pPr eaLnBrk="1" hangingPunct="1"/>
            <a:r>
              <a:rPr lang="en-US" altLang="en-US" sz="2800" dirty="0"/>
              <a:t>Block cipher uses the </a:t>
            </a:r>
            <a:r>
              <a:rPr lang="en-US" altLang="en-US" sz="2800" b="1" dirty="0">
                <a:solidFill>
                  <a:srgbClr val="FF0000"/>
                </a:solidFill>
              </a:rPr>
              <a:t>same key </a:t>
            </a:r>
            <a:r>
              <a:rPr lang="en-US" altLang="en-US" sz="2800" dirty="0"/>
              <a:t>to encrypt each block while stream cipher uses a different key for each byte.</a:t>
            </a:r>
          </a:p>
          <a:p>
            <a:pPr eaLnBrk="1" hangingPunct="1"/>
            <a:endParaRPr lang="en-US" altLang="en-US" sz="2800" dirty="0"/>
          </a:p>
          <a:p>
            <a:pPr eaLnBrk="1" hangingPunct="1"/>
            <a:endParaRPr lang="en-US" altLang="en-US" sz="2800" dirty="0"/>
          </a:p>
        </p:txBody>
      </p:sp>
      <p:sp>
        <p:nvSpPr>
          <p:cNvPr id="6" name="Slide Number Placeholder 5"/>
          <p:cNvSpPr>
            <a:spLocks noGrp="1"/>
          </p:cNvSpPr>
          <p:nvPr>
            <p:ph type="sldNum" sz="quarter" idx="12"/>
          </p:nvPr>
        </p:nvSpPr>
        <p:spPr/>
        <p:txBody>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8D1CB79-AE7D-41F3-AB15-0CE517C6377D}" type="slidenum">
              <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endParaRPr>
          </a:p>
        </p:txBody>
      </p:sp>
    </p:spTree>
    <p:extLst>
      <p:ext uri="{BB962C8B-B14F-4D97-AF65-F5344CB8AC3E}">
        <p14:creationId xmlns:p14="http://schemas.microsoft.com/office/powerpoint/2010/main" val="1064166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DES Security: Avalanche Effect</a:t>
            </a:r>
          </a:p>
        </p:txBody>
      </p:sp>
      <p:sp>
        <p:nvSpPr>
          <p:cNvPr id="3" name="Date Placeholder 2"/>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463A793-9945-4485-8B5C-216752DB3FE7}" type="datetime1">
              <a:rPr kumimoji="0" lang="en-US" sz="1200" b="0" i="0" u="none" strike="noStrike" kern="1200" cap="none" spc="0" normalizeH="0" baseline="0" noProof="0">
                <a:ln>
                  <a:noFill/>
                </a:ln>
                <a:solidFill>
                  <a:srgbClr val="000000"/>
                </a:solidFill>
                <a:effectLst/>
                <a:uLnTx/>
                <a:uFillTx/>
                <a:latin typeface="Calibri"/>
                <a:ea typeface="+mn-ea"/>
                <a:cs typeface="Calibri"/>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5" name="Slide Number Placeholder 4"/>
          <p:cNvSpPr>
            <a:spLocks noGrp="1"/>
          </p:cNvSpPr>
          <p:nvPr>
            <p:ph type="sldNum" sz="quarter" idx="12"/>
          </p:nvPr>
        </p:nvSpPr>
        <p:spPr/>
        <p:txBody>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550874C-A921-4FD9-8E19-8D38BD0F12C1}" type="slidenum">
              <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endParaRPr>
          </a:p>
        </p:txBody>
      </p:sp>
      <p:pic>
        <p:nvPicPr>
          <p:cNvPr id="2253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3" y="1842294"/>
            <a:ext cx="7542212" cy="160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53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4403725"/>
            <a:ext cx="8456613" cy="17859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53152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DES Security: Avalanche Effect</a:t>
            </a:r>
          </a:p>
        </p:txBody>
      </p:sp>
      <p:sp>
        <p:nvSpPr>
          <p:cNvPr id="3" name="Date Placeholder 2"/>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463A793-9945-4485-8B5C-216752DB3FE7}" type="datetime1">
              <a:rPr kumimoji="0" lang="en-US" sz="1200" b="0" i="0" u="none" strike="noStrike" kern="1200" cap="none" spc="0" normalizeH="0" baseline="0" noProof="0">
                <a:ln>
                  <a:noFill/>
                </a:ln>
                <a:solidFill>
                  <a:srgbClr val="000000"/>
                </a:solidFill>
                <a:effectLst/>
                <a:uLnTx/>
                <a:uFillTx/>
                <a:latin typeface="Calibri"/>
                <a:ea typeface="+mn-ea"/>
                <a:cs typeface="Calibri"/>
              </a:rPr>
              <a:pPr marL="0" marR="0" lvl="0" indent="0" algn="l" defTabSz="914400" rtl="0" eaLnBrk="1" fontAlgn="auto" latinLnBrk="0" hangingPunct="1">
                <a:lnSpc>
                  <a:spcPct val="100000"/>
                </a:lnSpc>
                <a:spcBef>
                  <a:spcPts val="0"/>
                </a:spcBef>
                <a:spcAft>
                  <a:spcPts val="0"/>
                </a:spcAft>
                <a:buClrTx/>
                <a:buSzTx/>
                <a:buFontTx/>
                <a:buNone/>
                <a:tabLst/>
                <a:defRPr/>
              </a:pPr>
              <a:t>4/6/2023</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5" name="Slide Number Placeholder 4"/>
          <p:cNvSpPr>
            <a:spLocks noGrp="1"/>
          </p:cNvSpPr>
          <p:nvPr>
            <p:ph type="sldNum" sz="quarter" idx="12"/>
          </p:nvPr>
        </p:nvSpPr>
        <p:spPr/>
        <p:txBody>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550874C-A921-4FD9-8E19-8D38BD0F12C1}" type="slidenum">
              <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endParaRPr>
          </a:p>
        </p:txBody>
      </p:sp>
      <p:sp>
        <p:nvSpPr>
          <p:cNvPr id="8" name="文本框 7">
            <a:extLst>
              <a:ext uri="{FF2B5EF4-FFF2-40B4-BE49-F238E27FC236}">
                <a16:creationId xmlns:a16="http://schemas.microsoft.com/office/drawing/2014/main" id="{9D51FDB0-CB10-4E19-901D-41A36C70AF10}"/>
              </a:ext>
            </a:extLst>
          </p:cNvPr>
          <p:cNvSpPr txBox="1"/>
          <p:nvPr/>
        </p:nvSpPr>
        <p:spPr>
          <a:xfrm>
            <a:off x="762000" y="1752600"/>
            <a:ext cx="8001000" cy="3785652"/>
          </a:xfrm>
          <a:prstGeom prst="rect">
            <a:avLst/>
          </a:prstGeom>
          <a:noFill/>
        </p:spPr>
        <p:txBody>
          <a:bodyPr wrap="square">
            <a:spAutoFit/>
          </a:bodyPr>
          <a:lstStyle/>
          <a:p>
            <a:r>
              <a:rPr lang="en-US" altLang="zh-CN" sz="2400" dirty="0"/>
              <a:t>If a block cipher </a:t>
            </a:r>
            <a:r>
              <a:rPr lang="en-US" altLang="zh-CN" sz="2400" dirty="0">
                <a:solidFill>
                  <a:srgbClr val="FF0000"/>
                </a:solidFill>
              </a:rPr>
              <a:t>does not </a:t>
            </a:r>
            <a:r>
              <a:rPr lang="en-US" altLang="zh-CN" sz="2400" dirty="0"/>
              <a:t>exhibit the </a:t>
            </a:r>
            <a:r>
              <a:rPr lang="en-US" altLang="zh-CN" sz="2400" b="1" dirty="0">
                <a:highlight>
                  <a:srgbClr val="FFFF00"/>
                </a:highlight>
              </a:rPr>
              <a:t>avalanche effect </a:t>
            </a:r>
            <a:r>
              <a:rPr lang="en-US" altLang="zh-CN" sz="2400" dirty="0"/>
              <a:t>to </a:t>
            </a:r>
            <a:r>
              <a:rPr lang="en-US" altLang="zh-CN" sz="2400" b="1" dirty="0"/>
              <a:t>a significant degree</a:t>
            </a:r>
            <a:r>
              <a:rPr lang="en-US" altLang="zh-CN" sz="2400" dirty="0"/>
              <a:t>, then it has </a:t>
            </a:r>
            <a:r>
              <a:rPr lang="en-US" altLang="zh-CN" sz="2400" b="1" dirty="0">
                <a:highlight>
                  <a:srgbClr val="FFFF00"/>
                </a:highlight>
              </a:rPr>
              <a:t>poor randomization</a:t>
            </a:r>
            <a:r>
              <a:rPr lang="en-US" altLang="zh-CN" sz="2400" dirty="0"/>
              <a:t>, and thus a cryptanalyst can make predictions about the input, being given only the output. </a:t>
            </a:r>
          </a:p>
          <a:p>
            <a:endParaRPr lang="en-US" altLang="zh-CN" sz="2400" dirty="0"/>
          </a:p>
          <a:p>
            <a:endParaRPr lang="en-US" altLang="zh-CN" sz="2400" dirty="0"/>
          </a:p>
          <a:p>
            <a:r>
              <a:rPr lang="en-US" altLang="zh-CN" sz="2400" dirty="0"/>
              <a:t>This may be sufficient to partially or completely break the algorithm. Thus, </a:t>
            </a:r>
            <a:r>
              <a:rPr lang="en-US" altLang="zh-CN" sz="2400" dirty="0">
                <a:solidFill>
                  <a:srgbClr val="FF0000"/>
                </a:solidFill>
                <a:highlight>
                  <a:srgbClr val="FFFF00"/>
                </a:highlight>
              </a:rPr>
              <a:t>the avalanche effect is a desirable </a:t>
            </a:r>
            <a:r>
              <a:rPr lang="en-US" altLang="zh-CN" sz="2400" dirty="0"/>
              <a:t>condition from the point of view of the designer of the cryptographic algorithm or device.</a:t>
            </a:r>
          </a:p>
        </p:txBody>
      </p:sp>
    </p:spTree>
    <p:extLst>
      <p:ext uri="{BB962C8B-B14F-4D97-AF65-F5344CB8AC3E}">
        <p14:creationId xmlns:p14="http://schemas.microsoft.com/office/powerpoint/2010/main" val="1453066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Attacks on DES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280188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52D4A0B-9445-4354-998D-3510925C8E13}"/>
              </a:ext>
            </a:extLst>
          </p:cNvPr>
          <p:cNvSpPr>
            <a:spLocks noGrp="1"/>
          </p:cNvSpPr>
          <p:nvPr>
            <p:ph type="title"/>
          </p:nvPr>
        </p:nvSpPr>
        <p:spPr/>
        <p:txBody>
          <a:bodyPr/>
          <a:lstStyle/>
          <a:p>
            <a:pPr eaLnBrk="1" hangingPunct="1"/>
            <a:r>
              <a:rPr lang="en-US" altLang="en-US"/>
              <a:t>Multiple Encryption with DES</a:t>
            </a:r>
          </a:p>
        </p:txBody>
      </p:sp>
      <p:sp>
        <p:nvSpPr>
          <p:cNvPr id="54275" name="Content Placeholder 2">
            <a:extLst>
              <a:ext uri="{FF2B5EF4-FFF2-40B4-BE49-F238E27FC236}">
                <a16:creationId xmlns:a16="http://schemas.microsoft.com/office/drawing/2014/main" id="{126E822F-C305-43F8-8AD5-08670465D848}"/>
              </a:ext>
            </a:extLst>
          </p:cNvPr>
          <p:cNvSpPr>
            <a:spLocks noGrp="1"/>
          </p:cNvSpPr>
          <p:nvPr>
            <p:ph idx="1"/>
          </p:nvPr>
        </p:nvSpPr>
        <p:spPr>
          <a:xfrm>
            <a:off x="441297" y="1447212"/>
            <a:ext cx="8229600" cy="4525963"/>
          </a:xfrm>
        </p:spPr>
        <p:txBody>
          <a:bodyPr/>
          <a:lstStyle/>
          <a:p>
            <a:pPr eaLnBrk="1" hangingPunct="1">
              <a:lnSpc>
                <a:spcPct val="110000"/>
              </a:lnSpc>
            </a:pPr>
            <a:r>
              <a:rPr lang="en-US" altLang="en-US" sz="2700" dirty="0"/>
              <a:t>DES is not secure enough.</a:t>
            </a:r>
          </a:p>
          <a:p>
            <a:pPr eaLnBrk="1" hangingPunct="1">
              <a:lnSpc>
                <a:spcPct val="110000"/>
              </a:lnSpc>
            </a:pPr>
            <a:endParaRPr lang="en-US" altLang="en-US" sz="800" dirty="0"/>
          </a:p>
          <a:p>
            <a:pPr eaLnBrk="1" hangingPunct="1">
              <a:lnSpc>
                <a:spcPct val="110000"/>
              </a:lnSpc>
            </a:pPr>
            <a:r>
              <a:rPr lang="en-US" altLang="en-US" sz="2700" dirty="0"/>
              <a:t>The once large key space, 2</a:t>
            </a:r>
            <a:r>
              <a:rPr lang="en-US" altLang="en-US" sz="2700" baseline="30000" dirty="0"/>
              <a:t>56</a:t>
            </a:r>
            <a:r>
              <a:rPr lang="en-US" altLang="en-US" sz="2700" dirty="0"/>
              <a:t>, is now too small</a:t>
            </a:r>
            <a:r>
              <a:rPr lang="en-US" altLang="en-US" sz="2700" dirty="0">
                <a:solidFill>
                  <a:srgbClr val="C00000"/>
                </a:solidFill>
              </a:rPr>
              <a:t>.</a:t>
            </a:r>
          </a:p>
          <a:p>
            <a:pPr eaLnBrk="1" hangingPunct="1">
              <a:lnSpc>
                <a:spcPct val="110000"/>
              </a:lnSpc>
            </a:pPr>
            <a:endParaRPr lang="en-US" altLang="en-US" sz="800" dirty="0">
              <a:solidFill>
                <a:srgbClr val="C00000"/>
              </a:solidFill>
            </a:endParaRPr>
          </a:p>
          <a:p>
            <a:pPr eaLnBrk="1" hangingPunct="1">
              <a:lnSpc>
                <a:spcPct val="110000"/>
              </a:lnSpc>
            </a:pPr>
            <a:r>
              <a:rPr lang="en-AU" altLang="en-US" sz="2700" dirty="0"/>
              <a:t>In 2001, NIST published </a:t>
            </a:r>
            <a:r>
              <a:rPr lang="en-US" altLang="en-US" sz="2700" dirty="0"/>
              <a:t>the </a:t>
            </a:r>
            <a:r>
              <a:rPr lang="en-AU" altLang="en-US" sz="2700" b="1" dirty="0"/>
              <a:t>Advanced Encryption Standard (AES) </a:t>
            </a:r>
            <a:r>
              <a:rPr lang="en-AU" altLang="en-US" sz="2700" dirty="0"/>
              <a:t>as an alternative.</a:t>
            </a:r>
          </a:p>
          <a:p>
            <a:pPr eaLnBrk="1" hangingPunct="1">
              <a:lnSpc>
                <a:spcPct val="110000"/>
              </a:lnSpc>
            </a:pPr>
            <a:endParaRPr lang="en-AU" altLang="en-US" sz="800" dirty="0"/>
          </a:p>
          <a:p>
            <a:pPr eaLnBrk="1" hangingPunct="1">
              <a:lnSpc>
                <a:spcPct val="110000"/>
              </a:lnSpc>
            </a:pPr>
            <a:r>
              <a:rPr lang="en-AU" altLang="en-US" sz="2700" dirty="0"/>
              <a:t>But users in </a:t>
            </a:r>
            <a:r>
              <a:rPr lang="en-US" altLang="en-US" sz="2700" dirty="0"/>
              <a:t>commerce and finance are not ready to give up on DES.</a:t>
            </a:r>
          </a:p>
          <a:p>
            <a:pPr eaLnBrk="1" hangingPunct="1">
              <a:lnSpc>
                <a:spcPct val="110000"/>
              </a:lnSpc>
            </a:pPr>
            <a:endParaRPr lang="en-US" altLang="en-US" sz="800" dirty="0"/>
          </a:p>
          <a:p>
            <a:pPr eaLnBrk="1" hangingPunct="1">
              <a:lnSpc>
                <a:spcPct val="110000"/>
              </a:lnSpc>
            </a:pPr>
            <a:r>
              <a:rPr lang="en-US" altLang="en-US" sz="2700" dirty="0"/>
              <a:t>Solution: to use </a:t>
            </a:r>
            <a:r>
              <a:rPr lang="en-US" altLang="en-US" sz="2700" b="1" dirty="0">
                <a:solidFill>
                  <a:srgbClr val="0000FF"/>
                </a:solidFill>
              </a:rPr>
              <a:t>multiple DES </a:t>
            </a:r>
            <a:r>
              <a:rPr lang="en-US" altLang="en-US" sz="2700" dirty="0"/>
              <a:t>with </a:t>
            </a:r>
            <a:r>
              <a:rPr lang="en-US" altLang="en-US" sz="2700" b="1" dirty="0">
                <a:solidFill>
                  <a:srgbClr val="0000FF"/>
                </a:solidFill>
              </a:rPr>
              <a:t>multiple keys</a:t>
            </a:r>
          </a:p>
        </p:txBody>
      </p:sp>
      <p:sp>
        <p:nvSpPr>
          <p:cNvPr id="54276" name="Slide Number Placeholder 4">
            <a:extLst>
              <a:ext uri="{FF2B5EF4-FFF2-40B4-BE49-F238E27FC236}">
                <a16:creationId xmlns:a16="http://schemas.microsoft.com/office/drawing/2014/main" id="{9CE6C903-A10B-440A-B5C7-0EF8FFD6B4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E6D4E5-1076-4ED8-8EFB-89BC8FEBF39E}" type="slidenum">
              <a:rPr lang="en-US" altLang="en-US">
                <a:solidFill>
                  <a:srgbClr val="898989"/>
                </a:solidFill>
                <a:latin typeface="Calibri" panose="020F0502020204030204" pitchFamily="34" charset="0"/>
              </a:rPr>
              <a:pPr eaLnBrk="1" hangingPunct="1"/>
              <a:t>53</a:t>
            </a:fld>
            <a:endParaRPr lang="en-US" altLang="en-US">
              <a:solidFill>
                <a:srgbClr val="898989"/>
              </a:solidFill>
              <a:latin typeface="Calibri" panose="020F0502020204030204" pitchFamily="34" charset="0"/>
            </a:endParaRPr>
          </a:p>
        </p:txBody>
      </p:sp>
      <p:sp>
        <p:nvSpPr>
          <p:cNvPr id="6" name="文本框 5">
            <a:extLst>
              <a:ext uri="{FF2B5EF4-FFF2-40B4-BE49-F238E27FC236}">
                <a16:creationId xmlns:a16="http://schemas.microsoft.com/office/drawing/2014/main" id="{06620745-B7B5-470A-827D-16D6A7E5110F}"/>
              </a:ext>
            </a:extLst>
          </p:cNvPr>
          <p:cNvSpPr txBox="1"/>
          <p:nvPr/>
        </p:nvSpPr>
        <p:spPr>
          <a:xfrm>
            <a:off x="1058186" y="6060602"/>
            <a:ext cx="7391400" cy="584775"/>
          </a:xfrm>
          <a:prstGeom prst="rect">
            <a:avLst/>
          </a:prstGeom>
          <a:noFill/>
        </p:spPr>
        <p:txBody>
          <a:bodyPr wrap="square">
            <a:spAutoFit/>
          </a:bodyPr>
          <a:lstStyle/>
          <a:p>
            <a:r>
              <a:rPr lang="en-US" altLang="zh-CN" sz="1600" dirty="0">
                <a:solidFill>
                  <a:srgbClr val="FF0000"/>
                </a:solidFill>
              </a:rPr>
              <a:t>The speed of exhaustive key searches against DES after 1990 began to cause discomfort amongst users of DES</a:t>
            </a:r>
            <a:endParaRPr lang="zh-CN" altLang="en-US" sz="1600"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Exhaustive Search for block cipher key</a:t>
            </a:r>
          </a:p>
        </p:txBody>
      </p:sp>
      <p:sp>
        <p:nvSpPr>
          <p:cNvPr id="3" name="Content Placeholder 2"/>
          <p:cNvSpPr>
            <a:spLocks noGrp="1"/>
          </p:cNvSpPr>
          <p:nvPr>
            <p:ph idx="1"/>
          </p:nvPr>
        </p:nvSpPr>
        <p:spPr/>
        <p:txBody>
          <a:bodyPr>
            <a:normAutofit/>
          </a:bodyPr>
          <a:lstStyle/>
          <a:p>
            <a:pPr marL="0" indent="0">
              <a:buNone/>
            </a:pPr>
            <a:r>
              <a:rPr lang="en-US" sz="2800" b="1" dirty="0"/>
              <a:t>Goal</a:t>
            </a:r>
            <a:r>
              <a:rPr lang="en-US" sz="2800" dirty="0"/>
              <a:t>:   given a few input output pairs</a:t>
            </a:r>
          </a:p>
          <a:p>
            <a:pPr marL="0" indent="0">
              <a:buNone/>
            </a:pPr>
            <a:r>
              <a:rPr lang="en-US" sz="2800" dirty="0"/>
              <a:t>         (</a:t>
            </a:r>
            <a:r>
              <a:rPr lang="en-US" sz="2800" i="1" dirty="0"/>
              <a:t>m</a:t>
            </a:r>
            <a:r>
              <a:rPr lang="en-US" sz="2800" i="1" baseline="-25000" dirty="0"/>
              <a:t>i</a:t>
            </a:r>
            <a:r>
              <a:rPr lang="en-US" sz="2800" dirty="0"/>
              <a:t>, </a:t>
            </a:r>
            <a:r>
              <a:rPr lang="en-US" sz="2800" i="1" dirty="0"/>
              <a:t>c</a:t>
            </a:r>
            <a:r>
              <a:rPr lang="en-US" sz="2800" i="1" baseline="-25000" dirty="0"/>
              <a:t>i</a:t>
            </a:r>
            <a:r>
              <a:rPr lang="en-US" sz="2800" dirty="0"/>
              <a:t> = E(</a:t>
            </a:r>
            <a:r>
              <a:rPr lang="en-US" sz="2800" i="1" dirty="0"/>
              <a:t>k</a:t>
            </a:r>
            <a:r>
              <a:rPr lang="en-US" sz="2800" dirty="0"/>
              <a:t>, </a:t>
            </a:r>
            <a:r>
              <a:rPr lang="en-US" sz="2800" i="1" dirty="0"/>
              <a:t>m</a:t>
            </a:r>
            <a:r>
              <a:rPr lang="en-US" sz="2800" i="1" baseline="-25000" dirty="0"/>
              <a:t>i</a:t>
            </a:r>
            <a:r>
              <a:rPr lang="en-US" sz="2800" dirty="0"/>
              <a:t>))   </a:t>
            </a:r>
            <a:r>
              <a:rPr lang="en-US" sz="2800" i="1" dirty="0" err="1"/>
              <a:t>i</a:t>
            </a:r>
            <a:r>
              <a:rPr lang="en-US" sz="2800" i="1" dirty="0"/>
              <a:t> </a:t>
            </a:r>
            <a:r>
              <a:rPr lang="en-US" sz="2800" dirty="0"/>
              <a:t>= 1, …, </a:t>
            </a:r>
            <a:r>
              <a:rPr lang="en-US" sz="2800" i="1" dirty="0"/>
              <a:t>n</a:t>
            </a:r>
            <a:r>
              <a:rPr lang="en-US" sz="2800" dirty="0"/>
              <a:t>	</a:t>
            </a:r>
            <a:r>
              <a:rPr lang="en-US" sz="2800" dirty="0">
                <a:solidFill>
                  <a:srgbClr val="FF0000"/>
                </a:solidFill>
              </a:rPr>
              <a:t>find key </a:t>
            </a:r>
            <a:r>
              <a:rPr lang="en-US" sz="2800" i="1" dirty="0">
                <a:solidFill>
                  <a:srgbClr val="FF0000"/>
                </a:solidFill>
              </a:rPr>
              <a:t>k</a:t>
            </a:r>
            <a:r>
              <a:rPr lang="en-US" sz="2800" dirty="0"/>
              <a:t>.</a:t>
            </a:r>
          </a:p>
          <a:p>
            <a:pPr marL="0" indent="0">
              <a:spcBef>
                <a:spcPts val="2376"/>
              </a:spcBef>
              <a:buNone/>
            </a:pPr>
            <a:endParaRPr lang="en-US" sz="2800" b="1" dirty="0"/>
          </a:p>
          <a:p>
            <a:pPr marL="0" indent="0">
              <a:spcBef>
                <a:spcPts val="2376"/>
              </a:spcBef>
              <a:buNone/>
            </a:pPr>
            <a:r>
              <a:rPr lang="en-US" sz="2800" b="1" dirty="0"/>
              <a:t>Attack</a:t>
            </a:r>
            <a:r>
              <a:rPr lang="en-US" sz="2800" dirty="0"/>
              <a:t>: </a:t>
            </a:r>
            <a:r>
              <a:rPr lang="en-US" sz="2800" b="1" dirty="0">
                <a:solidFill>
                  <a:srgbClr val="0000FF"/>
                </a:solidFill>
              </a:rPr>
              <a:t>Brute force </a:t>
            </a:r>
            <a:r>
              <a:rPr lang="en-US" sz="2800" dirty="0"/>
              <a:t>to find the key </a:t>
            </a:r>
            <a:r>
              <a:rPr lang="en-US" sz="2800" i="1" dirty="0"/>
              <a:t>k</a:t>
            </a:r>
            <a:r>
              <a:rPr lang="en-US" sz="2800" dirty="0"/>
              <a:t>. </a:t>
            </a:r>
          </a:p>
          <a:p>
            <a:pPr marL="0" indent="0">
              <a:spcBef>
                <a:spcPts val="2376"/>
              </a:spcBef>
              <a:buNone/>
            </a:pPr>
            <a:endParaRPr lang="en-US" sz="2800" dirty="0"/>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spTree>
    <p:extLst>
      <p:ext uri="{BB962C8B-B14F-4D97-AF65-F5344CB8AC3E}">
        <p14:creationId xmlns:p14="http://schemas.microsoft.com/office/powerpoint/2010/main" val="2000441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39800"/>
            <a:ext cx="8610600" cy="5765800"/>
          </a:xfrm>
        </p:spPr>
        <p:txBody>
          <a:bodyPr>
            <a:normAutofit/>
          </a:bodyPr>
          <a:lstStyle/>
          <a:p>
            <a:pPr marL="0" indent="0">
              <a:spcBef>
                <a:spcPts val="2424"/>
              </a:spcBef>
              <a:buNone/>
              <a:tabLst>
                <a:tab pos="914400" algn="l"/>
              </a:tabLst>
            </a:pPr>
            <a:endParaRPr lang="en-US" dirty="0"/>
          </a:p>
          <a:p>
            <a:pPr marL="0" indent="0">
              <a:spcBef>
                <a:spcPts val="2424"/>
              </a:spcBef>
              <a:buNone/>
              <a:tabLst>
                <a:tab pos="914400" algn="l"/>
              </a:tabLst>
            </a:pPr>
            <a:endParaRPr lang="en-US" dirty="0"/>
          </a:p>
          <a:p>
            <a:pPr marL="0" indent="0">
              <a:spcBef>
                <a:spcPts val="2424"/>
              </a:spcBef>
              <a:buNone/>
              <a:tabLst>
                <a:tab pos="914400" algn="l"/>
              </a:tabLst>
            </a:pPr>
            <a:endParaRPr lang="en-US" dirty="0"/>
          </a:p>
          <a:p>
            <a:pPr marL="0" indent="0">
              <a:spcBef>
                <a:spcPts val="2424"/>
              </a:spcBef>
              <a:buNone/>
              <a:tabLst>
                <a:tab pos="914400" algn="l"/>
              </a:tabLst>
            </a:pPr>
            <a:endParaRPr lang="en-US" dirty="0"/>
          </a:p>
          <a:p>
            <a:pPr marL="0" indent="0">
              <a:spcBef>
                <a:spcPts val="2424"/>
              </a:spcBef>
              <a:buNone/>
              <a:tabLst>
                <a:tab pos="914400" algn="l"/>
              </a:tabLst>
            </a:pPr>
            <a:r>
              <a:rPr lang="en-US" dirty="0"/>
              <a:t>⇒   56-bit ciphers should not be used    </a:t>
            </a:r>
            <a:r>
              <a:rPr lang="en-US" sz="2000" dirty="0"/>
              <a:t>(128-bit key ⇒ 2</a:t>
            </a:r>
            <a:r>
              <a:rPr lang="en-US" sz="2000" baseline="30000" dirty="0"/>
              <a:t>72</a:t>
            </a:r>
            <a:r>
              <a:rPr lang="en-US" sz="2000" dirty="0"/>
              <a:t> days)</a:t>
            </a:r>
            <a:endParaRPr lang="en-US" dirty="0"/>
          </a:p>
          <a:p>
            <a:pPr marL="0" indent="0">
              <a:buNone/>
              <a:tabLst>
                <a:tab pos="914400" algn="l"/>
              </a:tabLst>
            </a:pPr>
            <a:endParaRPr lang="en-US" baseline="-25000" dirty="0"/>
          </a:p>
        </p:txBody>
      </p:sp>
      <p:sp>
        <p:nvSpPr>
          <p:cNvPr id="2" name="Title 1"/>
          <p:cNvSpPr>
            <a:spLocks noGrp="1"/>
          </p:cNvSpPr>
          <p:nvPr>
            <p:ph type="title"/>
          </p:nvPr>
        </p:nvSpPr>
        <p:spPr>
          <a:xfrm>
            <a:off x="431800" y="30163"/>
            <a:ext cx="8229600" cy="1143000"/>
          </a:xfrm>
        </p:spPr>
        <p:txBody>
          <a:bodyPr/>
          <a:lstStyle/>
          <a:p>
            <a:r>
              <a:rPr lang="en-US" dirty="0"/>
              <a:t>DES Security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srgbClr val="000000"/>
              </a:solidFill>
              <a:effectLst/>
              <a:uLnTx/>
              <a:uFillTx/>
              <a:latin typeface="Calibri"/>
              <a:ea typeface="+mn-ea"/>
            </a:endParaRPr>
          </a:p>
        </p:txBody>
      </p:sp>
      <p:graphicFrame>
        <p:nvGraphicFramePr>
          <p:cNvPr id="6" name="Table 5"/>
          <p:cNvGraphicFramePr>
            <a:graphicFrameLocks noGrp="1"/>
          </p:cNvGraphicFramePr>
          <p:nvPr>
            <p:extLst>
              <p:ext uri="{D42A27DB-BD31-4B8C-83A1-F6EECF244321}">
                <p14:modId xmlns:p14="http://schemas.microsoft.com/office/powerpoint/2010/main" val="625272001"/>
              </p:ext>
            </p:extLst>
          </p:nvPr>
        </p:nvGraphicFramePr>
        <p:xfrm>
          <a:off x="291803" y="1803400"/>
          <a:ext cx="8567652" cy="2286000"/>
        </p:xfrm>
        <a:graphic>
          <a:graphicData uri="http://schemas.openxmlformats.org/drawingml/2006/table">
            <a:tbl>
              <a:tblPr bandRow="1">
                <a:tableStyleId>{5C22544A-7EE6-4342-B048-85BDC9FD1C3A}</a:tableStyleId>
              </a:tblPr>
              <a:tblGrid>
                <a:gridCol w="931026">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40626">
                  <a:extLst>
                    <a:ext uri="{9D8B030D-6E8A-4147-A177-3AD203B41FA5}">
                      <a16:colId xmlns:a16="http://schemas.microsoft.com/office/drawing/2014/main" val="20003"/>
                    </a:ext>
                  </a:extLst>
                </a:gridCol>
              </a:tblGrid>
              <a:tr h="438150">
                <a:tc>
                  <a:txBody>
                    <a:bodyPr/>
                    <a:lstStyle/>
                    <a:p>
                      <a:r>
                        <a:rPr lang="en-US" sz="2400" dirty="0"/>
                        <a:t>1976</a:t>
                      </a:r>
                    </a:p>
                  </a:txBody>
                  <a:tcPr/>
                </a:tc>
                <a:tc>
                  <a:txBody>
                    <a:bodyPr/>
                    <a:lstStyle/>
                    <a:p>
                      <a:r>
                        <a:rPr lang="en-US" sz="2400" dirty="0"/>
                        <a:t>DES adopted</a:t>
                      </a:r>
                      <a:r>
                        <a:rPr lang="en-US" sz="2400" baseline="0" dirty="0"/>
                        <a:t> </a:t>
                      </a:r>
                      <a:r>
                        <a:rPr lang="en-US" sz="2400" dirty="0"/>
                        <a:t>as federal standard</a:t>
                      </a:r>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0000"/>
                  </a:ext>
                </a:extLst>
              </a:tr>
              <a:tr h="438150">
                <a:tc>
                  <a:txBody>
                    <a:bodyPr/>
                    <a:lstStyle/>
                    <a:p>
                      <a:r>
                        <a:rPr lang="en-US" sz="2400" dirty="0"/>
                        <a:t>1997</a:t>
                      </a:r>
                    </a:p>
                  </a:txBody>
                  <a:tcPr/>
                </a:tc>
                <a:tc>
                  <a:txBody>
                    <a:bodyPr/>
                    <a:lstStyle/>
                    <a:p>
                      <a:r>
                        <a:rPr lang="en-US" sz="2400" dirty="0"/>
                        <a:t>Distributed search</a:t>
                      </a:r>
                    </a:p>
                  </a:txBody>
                  <a:tcPr/>
                </a:tc>
                <a:tc>
                  <a:txBody>
                    <a:bodyPr/>
                    <a:lstStyle/>
                    <a:p>
                      <a:r>
                        <a:rPr lang="en-US" sz="2400" dirty="0"/>
                        <a:t>3 months</a:t>
                      </a:r>
                    </a:p>
                  </a:txBody>
                  <a:tcPr/>
                </a:tc>
                <a:tc>
                  <a:txBody>
                    <a:bodyPr/>
                    <a:lstStyle/>
                    <a:p>
                      <a:endParaRPr lang="en-US" sz="2400"/>
                    </a:p>
                  </a:txBody>
                  <a:tcPr/>
                </a:tc>
                <a:extLst>
                  <a:ext uri="{0D108BD9-81ED-4DB2-BD59-A6C34878D82A}">
                    <a16:rowId xmlns:a16="http://schemas.microsoft.com/office/drawing/2014/main" val="10001"/>
                  </a:ext>
                </a:extLst>
              </a:tr>
              <a:tr h="438150">
                <a:tc>
                  <a:txBody>
                    <a:bodyPr/>
                    <a:lstStyle/>
                    <a:p>
                      <a:r>
                        <a:rPr lang="en-US" sz="2400" dirty="0"/>
                        <a:t>1998</a:t>
                      </a:r>
                    </a:p>
                  </a:txBody>
                  <a:tcPr/>
                </a:tc>
                <a:tc>
                  <a:txBody>
                    <a:bodyPr/>
                    <a:lstStyle/>
                    <a:p>
                      <a:r>
                        <a:rPr lang="en-US" sz="2400" dirty="0"/>
                        <a:t>EFF deep crack</a:t>
                      </a:r>
                    </a:p>
                  </a:txBody>
                  <a:tcPr/>
                </a:tc>
                <a:tc>
                  <a:txBody>
                    <a:bodyPr/>
                    <a:lstStyle/>
                    <a:p>
                      <a:r>
                        <a:rPr lang="en-US" sz="2400" dirty="0"/>
                        <a:t>2.5 days</a:t>
                      </a:r>
                    </a:p>
                  </a:txBody>
                  <a:tcPr/>
                </a:tc>
                <a:tc>
                  <a:txBody>
                    <a:bodyPr/>
                    <a:lstStyle/>
                    <a:p>
                      <a:r>
                        <a:rPr lang="en-US" sz="2400" dirty="0"/>
                        <a:t>$250,000</a:t>
                      </a:r>
                    </a:p>
                  </a:txBody>
                  <a:tcPr/>
                </a:tc>
                <a:extLst>
                  <a:ext uri="{0D108BD9-81ED-4DB2-BD59-A6C34878D82A}">
                    <a16:rowId xmlns:a16="http://schemas.microsoft.com/office/drawing/2014/main" val="10002"/>
                  </a:ext>
                </a:extLst>
              </a:tr>
              <a:tr h="438150">
                <a:tc>
                  <a:txBody>
                    <a:bodyPr/>
                    <a:lstStyle/>
                    <a:p>
                      <a:r>
                        <a:rPr lang="en-US" sz="2400" dirty="0"/>
                        <a:t>1999</a:t>
                      </a:r>
                    </a:p>
                  </a:txBody>
                  <a:tcPr/>
                </a:tc>
                <a:tc>
                  <a:txBody>
                    <a:bodyPr/>
                    <a:lstStyle/>
                    <a:p>
                      <a:r>
                        <a:rPr lang="en-US" sz="2400" dirty="0"/>
                        <a:t>Distributed search</a:t>
                      </a:r>
                    </a:p>
                  </a:txBody>
                  <a:tcPr/>
                </a:tc>
                <a:tc>
                  <a:txBody>
                    <a:bodyPr/>
                    <a:lstStyle/>
                    <a:p>
                      <a:r>
                        <a:rPr lang="en-US" sz="2400" dirty="0"/>
                        <a:t>22 hours</a:t>
                      </a:r>
                    </a:p>
                  </a:txBody>
                  <a:tcPr/>
                </a:tc>
                <a:tc>
                  <a:txBody>
                    <a:bodyPr/>
                    <a:lstStyle/>
                    <a:p>
                      <a:endParaRPr lang="en-US" sz="2400"/>
                    </a:p>
                  </a:txBody>
                  <a:tcPr/>
                </a:tc>
                <a:extLst>
                  <a:ext uri="{0D108BD9-81ED-4DB2-BD59-A6C34878D82A}">
                    <a16:rowId xmlns:a16="http://schemas.microsoft.com/office/drawing/2014/main" val="10003"/>
                  </a:ext>
                </a:extLst>
              </a:tr>
              <a:tr h="438150">
                <a:tc>
                  <a:txBody>
                    <a:bodyPr/>
                    <a:lstStyle/>
                    <a:p>
                      <a:r>
                        <a:rPr lang="en-US" sz="2400" dirty="0"/>
                        <a:t>2006</a:t>
                      </a:r>
                    </a:p>
                  </a:txBody>
                  <a:tcPr/>
                </a:tc>
                <a:tc>
                  <a:txBody>
                    <a:bodyPr/>
                    <a:lstStyle/>
                    <a:p>
                      <a:r>
                        <a:rPr lang="en-US" sz="2400" dirty="0"/>
                        <a:t>COPACOBANA (120 FPGAs)</a:t>
                      </a:r>
                    </a:p>
                  </a:txBody>
                  <a:tcPr/>
                </a:tc>
                <a:tc>
                  <a:txBody>
                    <a:bodyPr/>
                    <a:lstStyle/>
                    <a:p>
                      <a:r>
                        <a:rPr lang="en-US" sz="2400" dirty="0"/>
                        <a:t>7 days</a:t>
                      </a:r>
                    </a:p>
                  </a:txBody>
                  <a:tcPr/>
                </a:tc>
                <a:tc>
                  <a:txBody>
                    <a:bodyPr/>
                    <a:lstStyle/>
                    <a:p>
                      <a:r>
                        <a:rPr lang="en-US" sz="2400" dirty="0"/>
                        <a:t>$10,000</a:t>
                      </a:r>
                    </a:p>
                  </a:txBody>
                  <a:tcPr/>
                </a:tc>
                <a:extLst>
                  <a:ext uri="{0D108BD9-81ED-4DB2-BD59-A6C34878D82A}">
                    <a16:rowId xmlns:a16="http://schemas.microsoft.com/office/drawing/2014/main" val="10004"/>
                  </a:ext>
                </a:extLst>
              </a:tr>
            </a:tbl>
          </a:graphicData>
        </a:graphic>
      </p:graphicFrame>
      <p:sp>
        <p:nvSpPr>
          <p:cNvPr id="5" name="Rectangle 4">
            <a:extLst>
              <a:ext uri="{FF2B5EF4-FFF2-40B4-BE49-F238E27FC236}">
                <a16:creationId xmlns:a16="http://schemas.microsoft.com/office/drawing/2014/main" id="{783A9D9D-C6D0-47C8-A5CC-D730EEFD2870}"/>
              </a:ext>
            </a:extLst>
          </p:cNvPr>
          <p:cNvSpPr/>
          <p:nvPr/>
        </p:nvSpPr>
        <p:spPr>
          <a:xfrm>
            <a:off x="284544" y="2655889"/>
            <a:ext cx="8567651" cy="544512"/>
          </a:xfrm>
          <a:prstGeom prst="rect">
            <a:avLst/>
          </a:prstGeom>
          <a:noFill/>
          <a:ln w="28575" cap="rnd" cmpd="sng">
            <a:solidFill>
              <a:srgbClr val="FF0000"/>
            </a:solid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endParaRPr lang="en-US" sz="2400" dirty="0">
              <a:solidFill>
                <a:schemeClr val="bg1"/>
              </a:solidFill>
            </a:endParaRPr>
          </a:p>
        </p:txBody>
      </p:sp>
      <p:sp>
        <p:nvSpPr>
          <p:cNvPr id="8" name="文本框 7">
            <a:extLst>
              <a:ext uri="{FF2B5EF4-FFF2-40B4-BE49-F238E27FC236}">
                <a16:creationId xmlns:a16="http://schemas.microsoft.com/office/drawing/2014/main" id="{9CBC8431-2107-46BF-B08A-ACE3C0E30CBF}"/>
              </a:ext>
            </a:extLst>
          </p:cNvPr>
          <p:cNvSpPr txBox="1"/>
          <p:nvPr/>
        </p:nvSpPr>
        <p:spPr>
          <a:xfrm>
            <a:off x="1422400" y="5918200"/>
            <a:ext cx="6858000" cy="707886"/>
          </a:xfrm>
          <a:prstGeom prst="rect">
            <a:avLst/>
          </a:prstGeom>
          <a:noFill/>
        </p:spPr>
        <p:txBody>
          <a:bodyPr wrap="square">
            <a:spAutoFit/>
          </a:bodyPr>
          <a:lstStyle/>
          <a:p>
            <a:r>
              <a:rPr lang="en-US" altLang="zh-CN" sz="2000" dirty="0">
                <a:solidFill>
                  <a:srgbClr val="FF0000"/>
                </a:solidFill>
              </a:rPr>
              <a:t>The DES algorithm was broken in 1998 using a system that cost about $250,000.</a:t>
            </a:r>
          </a:p>
        </p:txBody>
      </p:sp>
    </p:spTree>
    <p:extLst>
      <p:ext uri="{BB962C8B-B14F-4D97-AF65-F5344CB8AC3E}">
        <p14:creationId xmlns:p14="http://schemas.microsoft.com/office/powerpoint/2010/main" val="315746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Strengthening DES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srgbClr val="000000"/>
              </a:solidFill>
              <a:effectLst/>
              <a:uLnTx/>
              <a:uFillTx/>
              <a:latin typeface="Calibri"/>
              <a:ea typeface="+mn-ea"/>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1238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9C095A5C-330B-47A5-81DF-903A26E33819}"/>
              </a:ext>
            </a:extLst>
          </p:cNvPr>
          <p:cNvSpPr>
            <a:spLocks noGrp="1"/>
          </p:cNvSpPr>
          <p:nvPr>
            <p:ph type="title"/>
          </p:nvPr>
        </p:nvSpPr>
        <p:spPr/>
        <p:txBody>
          <a:bodyPr/>
          <a:lstStyle/>
          <a:p>
            <a:pPr eaLnBrk="1" hangingPunct="1"/>
            <a:r>
              <a:rPr lang="en-US" altLang="en-US" dirty="0"/>
              <a:t>Double-DES (2DES)</a:t>
            </a:r>
          </a:p>
        </p:txBody>
      </p:sp>
      <p:sp>
        <p:nvSpPr>
          <p:cNvPr id="54275" name="Content Placeholder 2">
            <a:extLst>
              <a:ext uri="{FF2B5EF4-FFF2-40B4-BE49-F238E27FC236}">
                <a16:creationId xmlns:a16="http://schemas.microsoft.com/office/drawing/2014/main" id="{3A84465D-9116-478C-8DBC-29E34CB791A9}"/>
              </a:ext>
            </a:extLst>
          </p:cNvPr>
          <p:cNvSpPr>
            <a:spLocks noGrp="1"/>
          </p:cNvSpPr>
          <p:nvPr>
            <p:ph idx="1"/>
          </p:nvPr>
        </p:nvSpPr>
        <p:spPr>
          <a:xfrm>
            <a:off x="381000" y="1600200"/>
            <a:ext cx="8229600" cy="4525963"/>
          </a:xfrm>
        </p:spPr>
        <p:txBody>
          <a:bodyPr/>
          <a:lstStyle/>
          <a:p>
            <a:pPr eaLnBrk="1" hangingPunct="1"/>
            <a:r>
              <a:rPr lang="en-US" altLang="en-US" sz="2800" dirty="0"/>
              <a:t>Consider 2-DES with two keys:</a:t>
            </a:r>
          </a:p>
          <a:p>
            <a:pPr lvl="1" eaLnBrk="1" hangingPunct="1">
              <a:buFont typeface="Arial" panose="020B0604020202020204" pitchFamily="34" charset="0"/>
              <a:buNone/>
            </a:pPr>
            <a:r>
              <a:rPr lang="en-US" altLang="en-US" dirty="0"/>
              <a:t>  C = E</a:t>
            </a:r>
            <a:r>
              <a:rPr lang="en-US" altLang="en-US" baseline="-25000" dirty="0"/>
              <a:t>K2</a:t>
            </a:r>
            <a:r>
              <a:rPr lang="en-US" altLang="en-US" dirty="0"/>
              <a:t>(E</a:t>
            </a:r>
            <a:r>
              <a:rPr lang="en-US" altLang="en-US" baseline="-25000" dirty="0"/>
              <a:t>K1</a:t>
            </a:r>
            <a:r>
              <a:rPr lang="en-US" altLang="en-US" dirty="0"/>
              <a:t>(P))</a:t>
            </a:r>
          </a:p>
          <a:p>
            <a:pPr lvl="1" eaLnBrk="1" hangingPunct="1">
              <a:buFont typeface="Arial" panose="020B0604020202020204" pitchFamily="34" charset="0"/>
              <a:buNone/>
            </a:pPr>
            <a:endParaRPr lang="en-US" altLang="en-US" sz="800" dirty="0"/>
          </a:p>
          <a:p>
            <a:pPr eaLnBrk="1" hangingPunct="1"/>
            <a:r>
              <a:rPr lang="en-US" altLang="en-US" sz="2800" dirty="0"/>
              <a:t>Decryption:  P = D</a:t>
            </a:r>
            <a:r>
              <a:rPr lang="en-US" altLang="en-US" sz="2800" baseline="-25000" dirty="0"/>
              <a:t>K2</a:t>
            </a:r>
            <a:r>
              <a:rPr lang="en-US" altLang="en-US" sz="2800" dirty="0"/>
              <a:t>(D</a:t>
            </a:r>
            <a:r>
              <a:rPr lang="en-US" altLang="en-US" sz="2800" baseline="-25000" dirty="0"/>
              <a:t>K1</a:t>
            </a:r>
            <a:r>
              <a:rPr lang="en-US" altLang="en-US" sz="2800" dirty="0"/>
              <a:t>(C))</a:t>
            </a:r>
          </a:p>
          <a:p>
            <a:pPr eaLnBrk="1" hangingPunct="1"/>
            <a:endParaRPr lang="en-US" altLang="en-US" sz="800" dirty="0"/>
          </a:p>
          <a:p>
            <a:pPr eaLnBrk="1" hangingPunct="1"/>
            <a:r>
              <a:rPr lang="en-US" altLang="en-US" sz="2800" dirty="0"/>
              <a:t>Key length: 56 x 2 = 112 bits</a:t>
            </a:r>
          </a:p>
          <a:p>
            <a:r>
              <a:rPr lang="en-US" altLang="en-US" sz="2800" dirty="0"/>
              <a:t>Brute force attack running time: 2</a:t>
            </a:r>
            <a:r>
              <a:rPr lang="en-US" altLang="en-US" sz="2800" baseline="30000" dirty="0"/>
              <a:t>112</a:t>
            </a:r>
          </a:p>
          <a:p>
            <a:pPr eaLnBrk="1" hangingPunct="1"/>
            <a:endParaRPr lang="en-US" altLang="en-US" sz="800" dirty="0"/>
          </a:p>
          <a:p>
            <a:pPr eaLnBrk="1" hangingPunct="1"/>
            <a:r>
              <a:rPr lang="en-US" altLang="en-US" sz="2800" dirty="0"/>
              <a:t>This should have thwarted brute-force attacks?</a:t>
            </a:r>
          </a:p>
          <a:p>
            <a:pPr eaLnBrk="1" hangingPunct="1"/>
            <a:endParaRPr lang="en-US" altLang="en-US" sz="800" dirty="0"/>
          </a:p>
          <a:p>
            <a:pPr eaLnBrk="1" hangingPunct="1"/>
            <a:r>
              <a:rPr lang="en-US" altLang="en-US" sz="2800" dirty="0"/>
              <a:t>Wrong!</a:t>
            </a:r>
          </a:p>
        </p:txBody>
      </p:sp>
      <p:sp>
        <p:nvSpPr>
          <p:cNvPr id="55300" name="Slide Number Placeholder 4">
            <a:extLst>
              <a:ext uri="{FF2B5EF4-FFF2-40B4-BE49-F238E27FC236}">
                <a16:creationId xmlns:a16="http://schemas.microsoft.com/office/drawing/2014/main" id="{30CBA725-6A4C-456D-9045-8570A5F41F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613B41-6B28-4459-9285-352362473015}" type="slidenum">
              <a:rPr lang="en-US" altLang="en-US">
                <a:solidFill>
                  <a:srgbClr val="898989"/>
                </a:solidFill>
                <a:latin typeface="Calibri" panose="020F0502020204030204" pitchFamily="34" charset="0"/>
              </a:rPr>
              <a:pPr eaLnBrk="1" hangingPunct="1"/>
              <a:t>57</a:t>
            </a:fld>
            <a:endParaRPr lang="en-US" altLang="en-US">
              <a:solidFill>
                <a:srgbClr val="898989"/>
              </a:solidFill>
              <a:latin typeface="Calibri" panose="020F0502020204030204" pitchFamily="34" charset="0"/>
            </a:endParaRPr>
          </a:p>
        </p:txBody>
      </p:sp>
      <p:grpSp>
        <p:nvGrpSpPr>
          <p:cNvPr id="6" name="Group 5"/>
          <p:cNvGrpSpPr/>
          <p:nvPr/>
        </p:nvGrpSpPr>
        <p:grpSpPr>
          <a:xfrm>
            <a:off x="5406473" y="1662112"/>
            <a:ext cx="3580952" cy="1342857"/>
            <a:chOff x="5537423" y="2879502"/>
            <a:chExt cx="3580952" cy="134285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423" y="2879502"/>
              <a:ext cx="3580952" cy="1342857"/>
            </a:xfrm>
            <a:prstGeom prst="rect">
              <a:avLst/>
            </a:prstGeom>
          </p:spPr>
        </p:pic>
        <p:sp>
          <p:nvSpPr>
            <p:cNvPr id="3" name="TextBox 2">
              <a:extLst>
                <a:ext uri="{FF2B5EF4-FFF2-40B4-BE49-F238E27FC236}">
                  <a16:creationId xmlns:a16="http://schemas.microsoft.com/office/drawing/2014/main" id="{9F4C2F24-37D0-4C81-AB73-E6B282E063B0}"/>
                </a:ext>
              </a:extLst>
            </p:cNvPr>
            <p:cNvSpPr txBox="1"/>
            <p:nvPr/>
          </p:nvSpPr>
          <p:spPr>
            <a:xfrm>
              <a:off x="5699405" y="3307310"/>
              <a:ext cx="381000" cy="369332"/>
            </a:xfrm>
            <a:prstGeom prst="rect">
              <a:avLst/>
            </a:prstGeom>
            <a:noFill/>
          </p:spPr>
          <p:txBody>
            <a:bodyPr wrap="square" lIns="0" tIns="0" rIns="0" bIns="0" rtlCol="0" anchor="t" anchorCtr="0">
              <a:spAutoFit/>
            </a:bodyPr>
            <a:lstStyle/>
            <a:p>
              <a:r>
                <a:rPr lang="en-US" sz="2400" dirty="0"/>
                <a:t>p</a:t>
              </a:r>
            </a:p>
          </p:txBody>
        </p:sp>
        <p:sp>
          <p:nvSpPr>
            <p:cNvPr id="4" name="Rectangle 3">
              <a:extLst>
                <a:ext uri="{FF2B5EF4-FFF2-40B4-BE49-F238E27FC236}">
                  <a16:creationId xmlns:a16="http://schemas.microsoft.com/office/drawing/2014/main" id="{CFBA1DEE-5561-420D-8611-7378B8FF22A7}"/>
                </a:ext>
              </a:extLst>
            </p:cNvPr>
            <p:cNvSpPr/>
            <p:nvPr/>
          </p:nvSpPr>
          <p:spPr>
            <a:xfrm>
              <a:off x="6924583" y="3288268"/>
              <a:ext cx="806631" cy="369332"/>
            </a:xfrm>
            <a:prstGeom prst="rect">
              <a:avLst/>
            </a:prstGeom>
          </p:spPr>
          <p:txBody>
            <a:bodyPr wrap="none">
              <a:spAutoFit/>
            </a:bodyPr>
            <a:lstStyle/>
            <a:p>
              <a:r>
                <a:rPr lang="en-US" altLang="en-US" dirty="0">
                  <a:solidFill>
                    <a:srgbClr val="000000"/>
                  </a:solidFill>
                </a:rPr>
                <a:t>E</a:t>
              </a:r>
              <a:r>
                <a:rPr lang="en-US" altLang="en-US" baseline="-25000" dirty="0">
                  <a:solidFill>
                    <a:srgbClr val="000000"/>
                  </a:solidFill>
                </a:rPr>
                <a:t>K1</a:t>
              </a:r>
              <a:r>
                <a:rPr lang="en-US" altLang="en-US" dirty="0">
                  <a:solidFill>
                    <a:srgbClr val="000000"/>
                  </a:solidFill>
                </a:rPr>
                <a:t>(P)</a:t>
              </a:r>
              <a:endParaRPr lang="en-US" sz="1100" dirty="0"/>
            </a:p>
          </p:txBody>
        </p:sp>
        <p:sp>
          <p:nvSpPr>
            <p:cNvPr id="8" name="TextBox 7">
              <a:extLst>
                <a:ext uri="{FF2B5EF4-FFF2-40B4-BE49-F238E27FC236}">
                  <a16:creationId xmlns:a16="http://schemas.microsoft.com/office/drawing/2014/main" id="{739AD11A-7193-4984-8CD9-3C6B1D36C875}"/>
                </a:ext>
              </a:extLst>
            </p:cNvPr>
            <p:cNvSpPr txBox="1"/>
            <p:nvPr/>
          </p:nvSpPr>
          <p:spPr>
            <a:xfrm>
              <a:off x="8658616" y="3332362"/>
              <a:ext cx="381000" cy="369332"/>
            </a:xfrm>
            <a:prstGeom prst="rect">
              <a:avLst/>
            </a:prstGeom>
            <a:noFill/>
          </p:spPr>
          <p:txBody>
            <a:bodyPr wrap="square" lIns="0" tIns="0" rIns="0" bIns="0" rtlCol="0" anchor="t" anchorCtr="0">
              <a:spAutoFit/>
            </a:bodyPr>
            <a:lstStyle/>
            <a:p>
              <a:r>
                <a:rPr lang="en-US" sz="2400" dirty="0"/>
                <a:t>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0" dur="500"/>
                                        <p:tgtEl>
                                          <p:spTgt spid="542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4275">
                                            <p:txEl>
                                              <p:pRg st="10" end="10"/>
                                            </p:txEl>
                                          </p:spTgt>
                                        </p:tgtEl>
                                        <p:attrNameLst>
                                          <p:attrName>style.visibility</p:attrName>
                                        </p:attrNameLst>
                                      </p:cBhvr>
                                      <p:to>
                                        <p:strVal val="visible"/>
                                      </p:to>
                                    </p:set>
                                    <p:anim calcmode="lin" valueType="num">
                                      <p:cBhvr additive="base">
                                        <p:cTn id="29" dur="500" fill="hold"/>
                                        <p:tgtEl>
                                          <p:spTgt spid="54275">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427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5B78-C7BC-422D-8769-0D979B6BFD79}"/>
              </a:ext>
            </a:extLst>
          </p:cNvPr>
          <p:cNvSpPr>
            <a:spLocks noGrp="1"/>
          </p:cNvSpPr>
          <p:nvPr>
            <p:ph type="title"/>
          </p:nvPr>
        </p:nvSpPr>
        <p:spPr/>
        <p:txBody>
          <a:bodyPr rtlCol="0">
            <a:normAutofit/>
          </a:bodyPr>
          <a:lstStyle/>
          <a:p>
            <a:pPr eaLnBrk="1" fontAlgn="auto" hangingPunct="1">
              <a:spcAft>
                <a:spcPts val="0"/>
              </a:spcAft>
              <a:defRPr/>
            </a:pPr>
            <a:r>
              <a:rPr lang="en-US" dirty="0"/>
              <a:t>Meet-in-the-Middle Attack on 2DES </a:t>
            </a:r>
          </a:p>
        </p:txBody>
      </p:sp>
      <p:sp>
        <p:nvSpPr>
          <p:cNvPr id="56323" name="Content Placeholder 2">
            <a:extLst>
              <a:ext uri="{FF2B5EF4-FFF2-40B4-BE49-F238E27FC236}">
                <a16:creationId xmlns:a16="http://schemas.microsoft.com/office/drawing/2014/main" id="{88207806-4A2B-4BB7-AB67-76E1E158CDCD}"/>
              </a:ext>
            </a:extLst>
          </p:cNvPr>
          <p:cNvSpPr>
            <a:spLocks noGrp="1"/>
          </p:cNvSpPr>
          <p:nvPr>
            <p:ph idx="1"/>
          </p:nvPr>
        </p:nvSpPr>
        <p:spPr>
          <a:xfrm>
            <a:off x="2943506" y="5375867"/>
            <a:ext cx="4261981" cy="1105933"/>
          </a:xfrm>
        </p:spPr>
        <p:txBody>
          <a:bodyPr>
            <a:normAutofit/>
          </a:bodyPr>
          <a:lstStyle/>
          <a:p>
            <a:pPr eaLnBrk="1" hangingPunct="1">
              <a:lnSpc>
                <a:spcPct val="90000"/>
              </a:lnSpc>
            </a:pPr>
            <a:r>
              <a:rPr lang="en-US" altLang="en-US" sz="2800" dirty="0"/>
              <a:t>2-DES:   C = E</a:t>
            </a:r>
            <a:r>
              <a:rPr lang="en-US" altLang="en-US" sz="2800" baseline="-25000" dirty="0"/>
              <a:t>K2</a:t>
            </a:r>
            <a:r>
              <a:rPr lang="en-US" altLang="en-US" sz="2800" dirty="0"/>
              <a:t>(E</a:t>
            </a:r>
            <a:r>
              <a:rPr lang="en-US" altLang="en-US" sz="2800" baseline="-25000" dirty="0"/>
              <a:t>K1</a:t>
            </a:r>
            <a:r>
              <a:rPr lang="en-US" altLang="en-US" sz="2800" dirty="0"/>
              <a:t>(P)) </a:t>
            </a:r>
          </a:p>
          <a:p>
            <a:pPr eaLnBrk="1" hangingPunct="1">
              <a:lnSpc>
                <a:spcPct val="90000"/>
              </a:lnSpc>
            </a:pPr>
            <a:r>
              <a:rPr lang="en-US" altLang="en-US" sz="2800" dirty="0"/>
              <a:t>So, 		 </a:t>
            </a:r>
            <a:r>
              <a:rPr lang="en-US" altLang="en-US" sz="2800" dirty="0">
                <a:solidFill>
                  <a:srgbClr val="FF0000"/>
                </a:solidFill>
              </a:rPr>
              <a:t>E</a:t>
            </a:r>
            <a:r>
              <a:rPr lang="en-US" altLang="en-US" sz="2800" baseline="-25000" dirty="0">
                <a:solidFill>
                  <a:srgbClr val="FF0000"/>
                </a:solidFill>
              </a:rPr>
              <a:t>K1</a:t>
            </a:r>
            <a:r>
              <a:rPr lang="en-US" altLang="en-US" sz="2800" dirty="0">
                <a:solidFill>
                  <a:srgbClr val="FF0000"/>
                </a:solidFill>
              </a:rPr>
              <a:t>(P) = D</a:t>
            </a:r>
            <a:r>
              <a:rPr lang="en-US" altLang="en-US" sz="2800" baseline="-25000" dirty="0">
                <a:solidFill>
                  <a:srgbClr val="FF0000"/>
                </a:solidFill>
              </a:rPr>
              <a:t>K2</a:t>
            </a:r>
            <a:r>
              <a:rPr lang="en-US" altLang="en-US" sz="2800" dirty="0">
                <a:solidFill>
                  <a:srgbClr val="FF0000"/>
                </a:solidFill>
              </a:rPr>
              <a:t>(C)</a:t>
            </a:r>
          </a:p>
        </p:txBody>
      </p:sp>
      <p:sp>
        <p:nvSpPr>
          <p:cNvPr id="56324" name="Slide Number Placeholder 4">
            <a:extLst>
              <a:ext uri="{FF2B5EF4-FFF2-40B4-BE49-F238E27FC236}">
                <a16:creationId xmlns:a16="http://schemas.microsoft.com/office/drawing/2014/main" id="{A77AF357-4C92-43EE-8867-2C4B757665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8571D1-4AA3-4A28-852F-C3E5829895EF}" type="slidenum">
              <a:rPr lang="en-US" altLang="en-US">
                <a:solidFill>
                  <a:srgbClr val="898989"/>
                </a:solidFill>
                <a:latin typeface="Calibri" panose="020F0502020204030204" pitchFamily="34" charset="0"/>
              </a:rPr>
              <a:pPr eaLnBrk="1" hangingPunct="1"/>
              <a:t>58</a:t>
            </a:fld>
            <a:endParaRPr lang="en-US" altLang="en-US">
              <a:solidFill>
                <a:srgbClr val="898989"/>
              </a:solidFill>
              <a:latin typeface="Calibri" panose="020F0502020204030204" pitchFamily="34" charset="0"/>
            </a:endParaRPr>
          </a:p>
        </p:txBody>
      </p:sp>
      <p:grpSp>
        <p:nvGrpSpPr>
          <p:cNvPr id="12" name="Group 11"/>
          <p:cNvGrpSpPr/>
          <p:nvPr/>
        </p:nvGrpSpPr>
        <p:grpSpPr>
          <a:xfrm>
            <a:off x="2781524" y="1151608"/>
            <a:ext cx="3580952" cy="1342857"/>
            <a:chOff x="5537423" y="2879502"/>
            <a:chExt cx="3580952" cy="1342857"/>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423" y="2879502"/>
              <a:ext cx="3580952" cy="1342857"/>
            </a:xfrm>
            <a:prstGeom prst="rect">
              <a:avLst/>
            </a:prstGeom>
          </p:spPr>
        </p:pic>
        <p:sp>
          <p:nvSpPr>
            <p:cNvPr id="14" name="TextBox 13">
              <a:extLst>
                <a:ext uri="{FF2B5EF4-FFF2-40B4-BE49-F238E27FC236}">
                  <a16:creationId xmlns:a16="http://schemas.microsoft.com/office/drawing/2014/main" id="{9F4C2F24-37D0-4C81-AB73-E6B282E063B0}"/>
                </a:ext>
              </a:extLst>
            </p:cNvPr>
            <p:cNvSpPr txBox="1"/>
            <p:nvPr/>
          </p:nvSpPr>
          <p:spPr>
            <a:xfrm>
              <a:off x="5699405" y="3307310"/>
              <a:ext cx="381000" cy="369332"/>
            </a:xfrm>
            <a:prstGeom prst="rect">
              <a:avLst/>
            </a:prstGeom>
            <a:noFill/>
          </p:spPr>
          <p:txBody>
            <a:bodyPr wrap="square" lIns="0" tIns="0" rIns="0" bIns="0" rtlCol="0" anchor="t" anchorCtr="0">
              <a:spAutoFit/>
            </a:bodyPr>
            <a:lstStyle/>
            <a:p>
              <a:r>
                <a:rPr lang="en-US" sz="2400" dirty="0"/>
                <a:t>p</a:t>
              </a:r>
            </a:p>
          </p:txBody>
        </p:sp>
        <p:sp>
          <p:nvSpPr>
            <p:cNvPr id="15" name="Rectangle 14">
              <a:extLst>
                <a:ext uri="{FF2B5EF4-FFF2-40B4-BE49-F238E27FC236}">
                  <a16:creationId xmlns:a16="http://schemas.microsoft.com/office/drawing/2014/main" id="{CFBA1DEE-5561-420D-8611-7378B8FF22A7}"/>
                </a:ext>
              </a:extLst>
            </p:cNvPr>
            <p:cNvSpPr/>
            <p:nvPr/>
          </p:nvSpPr>
          <p:spPr>
            <a:xfrm>
              <a:off x="6924583" y="3288268"/>
              <a:ext cx="806631" cy="369332"/>
            </a:xfrm>
            <a:prstGeom prst="rect">
              <a:avLst/>
            </a:prstGeom>
          </p:spPr>
          <p:txBody>
            <a:bodyPr wrap="none">
              <a:spAutoFit/>
            </a:bodyPr>
            <a:lstStyle/>
            <a:p>
              <a:r>
                <a:rPr lang="en-US" altLang="en-US" dirty="0">
                  <a:solidFill>
                    <a:srgbClr val="000000"/>
                  </a:solidFill>
                </a:rPr>
                <a:t>E</a:t>
              </a:r>
              <a:r>
                <a:rPr lang="en-US" altLang="en-US" baseline="-25000" dirty="0">
                  <a:solidFill>
                    <a:srgbClr val="000000"/>
                  </a:solidFill>
                </a:rPr>
                <a:t>K1</a:t>
              </a:r>
              <a:r>
                <a:rPr lang="en-US" altLang="en-US" dirty="0">
                  <a:solidFill>
                    <a:srgbClr val="000000"/>
                  </a:solidFill>
                </a:rPr>
                <a:t>(P)</a:t>
              </a:r>
              <a:endParaRPr lang="en-US" sz="1100" dirty="0"/>
            </a:p>
          </p:txBody>
        </p:sp>
        <p:sp>
          <p:nvSpPr>
            <p:cNvPr id="16" name="TextBox 15">
              <a:extLst>
                <a:ext uri="{FF2B5EF4-FFF2-40B4-BE49-F238E27FC236}">
                  <a16:creationId xmlns:a16="http://schemas.microsoft.com/office/drawing/2014/main" id="{739AD11A-7193-4984-8CD9-3C6B1D36C875}"/>
                </a:ext>
              </a:extLst>
            </p:cNvPr>
            <p:cNvSpPr txBox="1"/>
            <p:nvPr/>
          </p:nvSpPr>
          <p:spPr>
            <a:xfrm>
              <a:off x="8658616" y="3332362"/>
              <a:ext cx="381000" cy="369332"/>
            </a:xfrm>
            <a:prstGeom prst="rect">
              <a:avLst/>
            </a:prstGeom>
            <a:noFill/>
          </p:spPr>
          <p:txBody>
            <a:bodyPr wrap="square" lIns="0" tIns="0" rIns="0" bIns="0" rtlCol="0" anchor="t" anchorCtr="0">
              <a:spAutoFit/>
            </a:bodyPr>
            <a:lstStyle/>
            <a:p>
              <a:r>
                <a:rPr lang="en-US" sz="2400" dirty="0"/>
                <a:t>C</a:t>
              </a:r>
            </a:p>
          </p:txBody>
        </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5352" y="2698197"/>
            <a:ext cx="6638095" cy="2485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5B78-C7BC-422D-8769-0D979B6BFD79}"/>
              </a:ext>
            </a:extLst>
          </p:cNvPr>
          <p:cNvSpPr>
            <a:spLocks noGrp="1"/>
          </p:cNvSpPr>
          <p:nvPr>
            <p:ph type="title"/>
          </p:nvPr>
        </p:nvSpPr>
        <p:spPr/>
        <p:txBody>
          <a:bodyPr rtlCol="0">
            <a:normAutofit/>
          </a:bodyPr>
          <a:lstStyle/>
          <a:p>
            <a:pPr eaLnBrk="1" fontAlgn="auto" hangingPunct="1">
              <a:spcAft>
                <a:spcPts val="0"/>
              </a:spcAft>
              <a:defRPr/>
            </a:pPr>
            <a:r>
              <a:rPr lang="en-US" dirty="0"/>
              <a:t>Meet-in-the-Middle Attack on 2DES </a:t>
            </a:r>
          </a:p>
        </p:txBody>
      </p:sp>
      <p:sp>
        <p:nvSpPr>
          <p:cNvPr id="56323" name="Content Placeholder 2">
            <a:extLst>
              <a:ext uri="{FF2B5EF4-FFF2-40B4-BE49-F238E27FC236}">
                <a16:creationId xmlns:a16="http://schemas.microsoft.com/office/drawing/2014/main" id="{88207806-4A2B-4BB7-AB67-76E1E158CDCD}"/>
              </a:ext>
            </a:extLst>
          </p:cNvPr>
          <p:cNvSpPr>
            <a:spLocks noGrp="1"/>
          </p:cNvSpPr>
          <p:nvPr>
            <p:ph idx="1"/>
          </p:nvPr>
        </p:nvSpPr>
        <p:spPr>
          <a:xfrm>
            <a:off x="381000" y="1600200"/>
            <a:ext cx="8229600" cy="4525963"/>
          </a:xfrm>
        </p:spPr>
        <p:txBody>
          <a:bodyPr/>
          <a:lstStyle/>
          <a:p>
            <a:pPr eaLnBrk="1" hangingPunct="1">
              <a:lnSpc>
                <a:spcPct val="90000"/>
              </a:lnSpc>
            </a:pPr>
            <a:r>
              <a:rPr lang="en-US" altLang="en-US" sz="2500" dirty="0"/>
              <a:t>2-DES:   C = E</a:t>
            </a:r>
            <a:r>
              <a:rPr lang="en-US" altLang="en-US" sz="2500" baseline="-25000" dirty="0"/>
              <a:t>K2</a:t>
            </a:r>
            <a:r>
              <a:rPr lang="en-US" altLang="en-US" sz="2500" dirty="0"/>
              <a:t>(E</a:t>
            </a:r>
            <a:r>
              <a:rPr lang="en-US" altLang="en-US" sz="2500" baseline="-25000" dirty="0"/>
              <a:t>K1</a:t>
            </a:r>
            <a:r>
              <a:rPr lang="en-US" altLang="en-US" sz="2500" dirty="0"/>
              <a:t>(P)) </a:t>
            </a:r>
          </a:p>
          <a:p>
            <a:pPr eaLnBrk="1" hangingPunct="1">
              <a:lnSpc>
                <a:spcPct val="90000"/>
              </a:lnSpc>
            </a:pPr>
            <a:endParaRPr lang="en-US" altLang="en-US" sz="600" dirty="0"/>
          </a:p>
          <a:p>
            <a:pPr eaLnBrk="1" hangingPunct="1">
              <a:lnSpc>
                <a:spcPct val="90000"/>
              </a:lnSpc>
            </a:pPr>
            <a:r>
              <a:rPr lang="en-US" altLang="en-US" sz="2500" dirty="0"/>
              <a:t>So, 		 </a:t>
            </a:r>
            <a:r>
              <a:rPr lang="en-US" altLang="en-US" sz="2500" dirty="0">
                <a:solidFill>
                  <a:srgbClr val="FF0000"/>
                </a:solidFill>
              </a:rPr>
              <a:t>E</a:t>
            </a:r>
            <a:r>
              <a:rPr lang="en-US" altLang="en-US" sz="2500" baseline="-25000" dirty="0">
                <a:solidFill>
                  <a:srgbClr val="FF0000"/>
                </a:solidFill>
              </a:rPr>
              <a:t>K1</a:t>
            </a:r>
            <a:r>
              <a:rPr lang="en-US" altLang="en-US" sz="2500" dirty="0">
                <a:solidFill>
                  <a:srgbClr val="FF0000"/>
                </a:solidFill>
              </a:rPr>
              <a:t>(P) = D</a:t>
            </a:r>
            <a:r>
              <a:rPr lang="en-US" altLang="en-US" sz="2500" baseline="-25000" dirty="0">
                <a:solidFill>
                  <a:srgbClr val="FF0000"/>
                </a:solidFill>
              </a:rPr>
              <a:t>K2</a:t>
            </a:r>
            <a:r>
              <a:rPr lang="en-US" altLang="en-US" sz="2500" dirty="0">
                <a:solidFill>
                  <a:srgbClr val="FF0000"/>
                </a:solidFill>
              </a:rPr>
              <a:t>(C)</a:t>
            </a:r>
          </a:p>
          <a:p>
            <a:pPr eaLnBrk="1" hangingPunct="1">
              <a:lnSpc>
                <a:spcPct val="90000"/>
              </a:lnSpc>
            </a:pPr>
            <a:endParaRPr lang="en-US" altLang="en-US" sz="700" dirty="0"/>
          </a:p>
          <a:p>
            <a:pPr eaLnBrk="1" hangingPunct="1">
              <a:lnSpc>
                <a:spcPct val="90000"/>
              </a:lnSpc>
            </a:pPr>
            <a:r>
              <a:rPr lang="en-US" altLang="en-US" sz="2500" dirty="0"/>
              <a:t>Given a known pair (P, C), attack as follows:</a:t>
            </a:r>
          </a:p>
          <a:p>
            <a:pPr eaLnBrk="1" hangingPunct="1">
              <a:lnSpc>
                <a:spcPct val="90000"/>
              </a:lnSpc>
            </a:pPr>
            <a:endParaRPr lang="en-US" altLang="en-US" sz="700" dirty="0"/>
          </a:p>
          <a:p>
            <a:pPr lvl="1" eaLnBrk="1" hangingPunct="1">
              <a:lnSpc>
                <a:spcPct val="90000"/>
              </a:lnSpc>
            </a:pPr>
            <a:r>
              <a:rPr lang="en-US" altLang="en-US" sz="2200" dirty="0"/>
              <a:t>Encrypt P with </a:t>
            </a:r>
            <a:r>
              <a:rPr lang="en-US" altLang="en-US" sz="2200" b="1" dirty="0"/>
              <a:t>all</a:t>
            </a:r>
            <a:r>
              <a:rPr lang="en-US" altLang="en-US" sz="2200" dirty="0"/>
              <a:t> 2</a:t>
            </a:r>
            <a:r>
              <a:rPr lang="en-US" altLang="en-US" sz="2200" baseline="30000" dirty="0"/>
              <a:t>56</a:t>
            </a:r>
            <a:r>
              <a:rPr lang="en-US" altLang="en-US" sz="2200" dirty="0"/>
              <a:t> possible keys for K1.</a:t>
            </a:r>
          </a:p>
          <a:p>
            <a:pPr lvl="1" eaLnBrk="1" hangingPunct="1">
              <a:lnSpc>
                <a:spcPct val="90000"/>
              </a:lnSpc>
            </a:pPr>
            <a:endParaRPr lang="en-US" altLang="en-US" sz="700" dirty="0"/>
          </a:p>
          <a:p>
            <a:pPr lvl="1" eaLnBrk="1" hangingPunct="1">
              <a:lnSpc>
                <a:spcPct val="90000"/>
              </a:lnSpc>
            </a:pPr>
            <a:r>
              <a:rPr lang="en-US" altLang="en-US" sz="2200" dirty="0"/>
              <a:t>Decrypt C with </a:t>
            </a:r>
            <a:r>
              <a:rPr lang="en-US" altLang="en-US" sz="2200" b="1" dirty="0"/>
              <a:t>all</a:t>
            </a:r>
            <a:r>
              <a:rPr lang="en-US" altLang="en-US" sz="2200" dirty="0"/>
              <a:t> 2</a:t>
            </a:r>
            <a:r>
              <a:rPr lang="en-US" altLang="en-US" sz="2200" baseline="30000" dirty="0"/>
              <a:t>56</a:t>
            </a:r>
            <a:r>
              <a:rPr lang="en-US" altLang="en-US" sz="2200" dirty="0"/>
              <a:t> possible keys for K2.</a:t>
            </a:r>
          </a:p>
          <a:p>
            <a:pPr lvl="1" eaLnBrk="1" hangingPunct="1">
              <a:lnSpc>
                <a:spcPct val="90000"/>
              </a:lnSpc>
            </a:pPr>
            <a:endParaRPr lang="en-US" altLang="en-US" sz="700" dirty="0"/>
          </a:p>
          <a:p>
            <a:pPr lvl="1" eaLnBrk="1" hangingPunct="1">
              <a:lnSpc>
                <a:spcPct val="90000"/>
              </a:lnSpc>
            </a:pPr>
            <a:r>
              <a:rPr lang="en-US" altLang="en-US" sz="2200" dirty="0"/>
              <a:t>If </a:t>
            </a:r>
            <a:r>
              <a:rPr lang="en-US" altLang="en-US" sz="2200" b="1" dirty="0"/>
              <a:t>E</a:t>
            </a:r>
            <a:r>
              <a:rPr lang="en-US" altLang="en-US" sz="2200" b="1" baseline="-25000" dirty="0"/>
              <a:t>K1’</a:t>
            </a:r>
            <a:r>
              <a:rPr lang="en-US" altLang="en-US" sz="2200" b="1" dirty="0"/>
              <a:t>(P) = D</a:t>
            </a:r>
            <a:r>
              <a:rPr lang="en-US" altLang="en-US" sz="2200" b="1" baseline="-25000" dirty="0"/>
              <a:t>K2’</a:t>
            </a:r>
            <a:r>
              <a:rPr lang="en-US" altLang="en-US" sz="2200" b="1" dirty="0"/>
              <a:t>(C)</a:t>
            </a:r>
            <a:r>
              <a:rPr lang="en-US" altLang="en-US" sz="2200" dirty="0"/>
              <a:t>,</a:t>
            </a:r>
            <a:r>
              <a:rPr lang="en-US" altLang="en-US" sz="2200" b="1" dirty="0"/>
              <a:t> </a:t>
            </a:r>
            <a:r>
              <a:rPr lang="en-US" altLang="en-US" sz="2200" dirty="0"/>
              <a:t>try the keys on another (P’, C’).</a:t>
            </a:r>
          </a:p>
          <a:p>
            <a:pPr lvl="1" eaLnBrk="1" hangingPunct="1">
              <a:lnSpc>
                <a:spcPct val="90000"/>
              </a:lnSpc>
            </a:pPr>
            <a:endParaRPr lang="en-US" altLang="en-US" sz="700" dirty="0"/>
          </a:p>
          <a:p>
            <a:pPr lvl="1" eaLnBrk="1" hangingPunct="1">
              <a:lnSpc>
                <a:spcPct val="90000"/>
              </a:lnSpc>
            </a:pPr>
            <a:r>
              <a:rPr lang="en-US" altLang="en-US" sz="2200" dirty="0"/>
              <a:t>If works, (K1’, K2’) = (K1, K2) with </a:t>
            </a:r>
            <a:r>
              <a:rPr lang="en-US" altLang="en-US" sz="2200" dirty="0">
                <a:solidFill>
                  <a:srgbClr val="0000FF"/>
                </a:solidFill>
              </a:rPr>
              <a:t>high probability</a:t>
            </a:r>
            <a:r>
              <a:rPr lang="en-US" altLang="en-US" sz="2200" dirty="0"/>
              <a:t>.</a:t>
            </a:r>
          </a:p>
          <a:p>
            <a:pPr lvl="1" eaLnBrk="1" hangingPunct="1">
              <a:lnSpc>
                <a:spcPct val="90000"/>
              </a:lnSpc>
            </a:pPr>
            <a:endParaRPr lang="en-US" altLang="en-US" sz="700" dirty="0"/>
          </a:p>
          <a:p>
            <a:pPr lvl="1" eaLnBrk="1" hangingPunct="1">
              <a:lnSpc>
                <a:spcPct val="90000"/>
              </a:lnSpc>
            </a:pPr>
            <a:r>
              <a:rPr lang="en-US" altLang="en-US" sz="2200" dirty="0">
                <a:highlight>
                  <a:srgbClr val="FFFF00"/>
                </a:highlight>
              </a:rPr>
              <a:t>Takes </a:t>
            </a:r>
            <a:r>
              <a:rPr lang="en-US" altLang="en-US" sz="2200" b="1" dirty="0">
                <a:solidFill>
                  <a:srgbClr val="FF0000"/>
                </a:solidFill>
                <a:highlight>
                  <a:srgbClr val="FFFF00"/>
                </a:highlight>
              </a:rPr>
              <a:t>O(2</a:t>
            </a:r>
            <a:r>
              <a:rPr lang="en-US" altLang="en-US" sz="2200" b="1" baseline="30000" dirty="0">
                <a:solidFill>
                  <a:srgbClr val="FF0000"/>
                </a:solidFill>
                <a:highlight>
                  <a:srgbClr val="FFFF00"/>
                </a:highlight>
              </a:rPr>
              <a:t>56</a:t>
            </a:r>
            <a:r>
              <a:rPr lang="en-US" altLang="en-US" sz="2200" b="1" dirty="0">
                <a:solidFill>
                  <a:srgbClr val="FF0000"/>
                </a:solidFill>
                <a:highlight>
                  <a:srgbClr val="FFFF00"/>
                </a:highlight>
              </a:rPr>
              <a:t>) </a:t>
            </a:r>
            <a:r>
              <a:rPr lang="en-US" altLang="en-US" sz="2200" dirty="0">
                <a:highlight>
                  <a:srgbClr val="FFFF00"/>
                </a:highlight>
              </a:rPr>
              <a:t>steps; not much more than attacking 1-DES.</a:t>
            </a:r>
            <a:endParaRPr lang="en-AU" altLang="en-US" sz="2200" dirty="0">
              <a:highlight>
                <a:srgbClr val="FFFF00"/>
              </a:highlight>
            </a:endParaRPr>
          </a:p>
        </p:txBody>
      </p:sp>
      <p:sp>
        <p:nvSpPr>
          <p:cNvPr id="56324" name="Slide Number Placeholder 4">
            <a:extLst>
              <a:ext uri="{FF2B5EF4-FFF2-40B4-BE49-F238E27FC236}">
                <a16:creationId xmlns:a16="http://schemas.microsoft.com/office/drawing/2014/main" id="{A77AF357-4C92-43EE-8867-2C4B757665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48571D1-4AA3-4A28-852F-C3E5829895EF}"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44489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32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32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63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block cipher?</a:t>
            </a:r>
          </a:p>
        </p:txBody>
      </p:sp>
      <p:sp>
        <p:nvSpPr>
          <p:cNvPr id="3" name="Content Placeholder 2"/>
          <p:cNvSpPr>
            <a:spLocks noGrp="1"/>
          </p:cNvSpPr>
          <p:nvPr>
            <p:ph idx="1"/>
          </p:nvPr>
        </p:nvSpPr>
        <p:spPr>
          <a:xfrm>
            <a:off x="457200" y="1296336"/>
            <a:ext cx="8229600" cy="4754563"/>
          </a:xfrm>
        </p:spPr>
        <p:txBody>
          <a:bodyPr>
            <a:normAutofit/>
          </a:bodyPr>
          <a:lstStyle/>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grpSp>
        <p:nvGrpSpPr>
          <p:cNvPr id="5" name="Group 4"/>
          <p:cNvGrpSpPr/>
          <p:nvPr/>
        </p:nvGrpSpPr>
        <p:grpSpPr>
          <a:xfrm>
            <a:off x="457200" y="2065139"/>
            <a:ext cx="8229600" cy="2275222"/>
            <a:chOff x="457200" y="2065139"/>
            <a:chExt cx="8229600" cy="2275222"/>
          </a:xfrm>
        </p:grpSpPr>
        <p:grpSp>
          <p:nvGrpSpPr>
            <p:cNvPr id="30" name="Group 29"/>
            <p:cNvGrpSpPr/>
            <p:nvPr/>
          </p:nvGrpSpPr>
          <p:grpSpPr>
            <a:xfrm>
              <a:off x="457200" y="2065139"/>
              <a:ext cx="2590800" cy="830461"/>
              <a:chOff x="76200" y="2065139"/>
              <a:chExt cx="2590800" cy="830461"/>
            </a:xfrm>
          </p:grpSpPr>
          <p:sp>
            <p:nvSpPr>
              <p:cNvPr id="13" name="Rectangle 12"/>
              <p:cNvSpPr/>
              <p:nvPr/>
            </p:nvSpPr>
            <p:spPr>
              <a:xfrm>
                <a:off x="76200" y="2438400"/>
                <a:ext cx="2590800" cy="457200"/>
              </a:xfrm>
              <a:prstGeom prst="rect">
                <a:avLst/>
              </a:prstGeom>
              <a:ln/>
            </p:spPr>
            <p:style>
              <a:lnRef idx="2">
                <a:schemeClr val="accent3"/>
              </a:lnRef>
              <a:fillRef idx="1">
                <a:schemeClr val="lt1"/>
              </a:fillRef>
              <a:effectRef idx="0">
                <a:schemeClr val="accent3"/>
              </a:effectRef>
              <a:fontRef idx="minor">
                <a:schemeClr val="dk1"/>
              </a:fontRef>
            </p:style>
            <p:txBody>
              <a:bodyPr wrap="square" lIns="0" tIns="0" rIns="0" bIns="0" rtlCol="0" anchor="ctr" anchorCtr="1">
                <a:noAutofit/>
              </a:bodyPr>
              <a:lstStyle/>
              <a:p>
                <a:pPr algn="ctr"/>
                <a:r>
                  <a:rPr lang="en-US" sz="2000" dirty="0">
                    <a:solidFill>
                      <a:schemeClr val="tx1"/>
                    </a:solidFill>
                  </a:rPr>
                  <a:t>Block of plaintext</a:t>
                </a:r>
              </a:p>
            </p:txBody>
          </p:sp>
          <p:sp>
            <p:nvSpPr>
              <p:cNvPr id="23" name="TextBox 22"/>
              <p:cNvSpPr txBox="1"/>
              <p:nvPr/>
            </p:nvSpPr>
            <p:spPr>
              <a:xfrm>
                <a:off x="1067467" y="2065139"/>
                <a:ext cx="608264" cy="307777"/>
              </a:xfrm>
              <a:prstGeom prst="rect">
                <a:avLst/>
              </a:prstGeom>
              <a:noFill/>
            </p:spPr>
            <p:txBody>
              <a:bodyPr wrap="none" lIns="0" tIns="0" rIns="0" bIns="0" rtlCol="0" anchor="t" anchorCtr="0">
                <a:spAutoFit/>
              </a:bodyPr>
              <a:lstStyle/>
              <a:p>
                <a:pPr algn="ctr"/>
                <a:r>
                  <a:rPr lang="en-US" sz="2000" i="1" dirty="0"/>
                  <a:t>n</a:t>
                </a:r>
                <a:r>
                  <a:rPr lang="en-US" sz="2000" dirty="0"/>
                  <a:t> bits</a:t>
                </a:r>
              </a:p>
            </p:txBody>
          </p:sp>
        </p:grpSp>
        <p:grpSp>
          <p:nvGrpSpPr>
            <p:cNvPr id="32" name="Group 31"/>
            <p:cNvGrpSpPr/>
            <p:nvPr/>
          </p:nvGrpSpPr>
          <p:grpSpPr>
            <a:xfrm>
              <a:off x="3733800" y="3581400"/>
              <a:ext cx="1676400" cy="758961"/>
              <a:chOff x="3733800" y="3581400"/>
              <a:chExt cx="1676400" cy="758961"/>
            </a:xfrm>
          </p:grpSpPr>
          <p:sp>
            <p:nvSpPr>
              <p:cNvPr id="22" name="Rectangle 21"/>
              <p:cNvSpPr/>
              <p:nvPr/>
            </p:nvSpPr>
            <p:spPr>
              <a:xfrm>
                <a:off x="3733800" y="3581400"/>
                <a:ext cx="1676400" cy="457200"/>
              </a:xfrm>
              <a:prstGeom prst="rect">
                <a:avLst/>
              </a:prstGeom>
              <a:ln/>
            </p:spPr>
            <p:style>
              <a:lnRef idx="2">
                <a:schemeClr val="accent3"/>
              </a:lnRef>
              <a:fillRef idx="1">
                <a:schemeClr val="lt1"/>
              </a:fillRef>
              <a:effectRef idx="0">
                <a:schemeClr val="accent3"/>
              </a:effectRef>
              <a:fontRef idx="minor">
                <a:schemeClr val="dk1"/>
              </a:fontRef>
            </p:style>
            <p:txBody>
              <a:bodyPr wrap="square" lIns="0" tIns="0" rIns="0" bIns="0" rtlCol="0" anchor="ctr" anchorCtr="1">
                <a:noAutofit/>
              </a:bodyPr>
              <a:lstStyle/>
              <a:p>
                <a:pPr algn="ctr"/>
                <a:r>
                  <a:rPr lang="en-US" sz="2000" dirty="0">
                    <a:solidFill>
                      <a:srgbClr val="000000"/>
                    </a:solidFill>
                  </a:rPr>
                  <a:t>Key</a:t>
                </a:r>
              </a:p>
            </p:txBody>
          </p:sp>
          <p:sp>
            <p:nvSpPr>
              <p:cNvPr id="24" name="TextBox 23"/>
              <p:cNvSpPr txBox="1"/>
              <p:nvPr/>
            </p:nvSpPr>
            <p:spPr>
              <a:xfrm>
                <a:off x="4272188" y="4032584"/>
                <a:ext cx="599623" cy="307777"/>
              </a:xfrm>
              <a:prstGeom prst="rect">
                <a:avLst/>
              </a:prstGeom>
              <a:noFill/>
            </p:spPr>
            <p:txBody>
              <a:bodyPr wrap="none" lIns="0" tIns="0" rIns="0" bIns="0" rtlCol="0" anchor="t" anchorCtr="0">
                <a:spAutoFit/>
              </a:bodyPr>
              <a:lstStyle/>
              <a:p>
                <a:pPr algn="ctr"/>
                <a:r>
                  <a:rPr lang="en-US" sz="2000" i="1" dirty="0"/>
                  <a:t>k</a:t>
                </a:r>
                <a:r>
                  <a:rPr lang="en-US" sz="2000" dirty="0"/>
                  <a:t> bits</a:t>
                </a:r>
              </a:p>
            </p:txBody>
          </p:sp>
        </p:grpSp>
        <p:grpSp>
          <p:nvGrpSpPr>
            <p:cNvPr id="31" name="Group 30"/>
            <p:cNvGrpSpPr/>
            <p:nvPr/>
          </p:nvGrpSpPr>
          <p:grpSpPr>
            <a:xfrm>
              <a:off x="6096000" y="2095917"/>
              <a:ext cx="2590800" cy="799683"/>
              <a:chOff x="6477000" y="2095917"/>
              <a:chExt cx="2590800" cy="799683"/>
            </a:xfrm>
          </p:grpSpPr>
          <p:sp>
            <p:nvSpPr>
              <p:cNvPr id="11" name="Rectangle 10"/>
              <p:cNvSpPr/>
              <p:nvPr/>
            </p:nvSpPr>
            <p:spPr>
              <a:xfrm>
                <a:off x="6477000" y="2438400"/>
                <a:ext cx="2590800" cy="457200"/>
              </a:xfrm>
              <a:prstGeom prst="rect">
                <a:avLst/>
              </a:prstGeom>
              <a:ln/>
            </p:spPr>
            <p:style>
              <a:lnRef idx="2">
                <a:schemeClr val="accent3"/>
              </a:lnRef>
              <a:fillRef idx="1">
                <a:schemeClr val="lt1"/>
              </a:fillRef>
              <a:effectRef idx="0">
                <a:schemeClr val="accent3"/>
              </a:effectRef>
              <a:fontRef idx="minor">
                <a:schemeClr val="dk1"/>
              </a:fontRef>
            </p:style>
            <p:txBody>
              <a:bodyPr wrap="square" lIns="0" tIns="0" rIns="0" bIns="0" rtlCol="0" anchor="ctr" anchorCtr="1">
                <a:noAutofit/>
              </a:bodyPr>
              <a:lstStyle/>
              <a:p>
                <a:pPr algn="ctr"/>
                <a:r>
                  <a:rPr lang="en-US" sz="2000" dirty="0">
                    <a:solidFill>
                      <a:srgbClr val="000000"/>
                    </a:solidFill>
                  </a:rPr>
                  <a:t>Block of ciphertext</a:t>
                </a:r>
              </a:p>
            </p:txBody>
          </p:sp>
          <p:sp>
            <p:nvSpPr>
              <p:cNvPr id="25" name="TextBox 24"/>
              <p:cNvSpPr txBox="1"/>
              <p:nvPr/>
            </p:nvSpPr>
            <p:spPr>
              <a:xfrm>
                <a:off x="7468267" y="2095917"/>
                <a:ext cx="608264" cy="307777"/>
              </a:xfrm>
              <a:prstGeom prst="rect">
                <a:avLst/>
              </a:prstGeom>
              <a:noFill/>
            </p:spPr>
            <p:txBody>
              <a:bodyPr wrap="none" lIns="0" tIns="0" rIns="0" bIns="0" rtlCol="0" anchor="t" anchorCtr="0">
                <a:spAutoFit/>
              </a:bodyPr>
              <a:lstStyle/>
              <a:p>
                <a:pPr algn="ctr"/>
                <a:r>
                  <a:rPr lang="en-US" sz="2000" i="1" dirty="0"/>
                  <a:t>n</a:t>
                </a:r>
                <a:r>
                  <a:rPr lang="en-US" sz="2000" dirty="0"/>
                  <a:t> bits</a:t>
                </a:r>
              </a:p>
            </p:txBody>
          </p:sp>
        </p:grpSp>
        <p:grpSp>
          <p:nvGrpSpPr>
            <p:cNvPr id="33" name="Group 32"/>
            <p:cNvGrpSpPr/>
            <p:nvPr/>
          </p:nvGrpSpPr>
          <p:grpSpPr>
            <a:xfrm>
              <a:off x="3048000" y="2438400"/>
              <a:ext cx="3048000" cy="1143000"/>
              <a:chOff x="3048000" y="2438400"/>
              <a:chExt cx="3048000" cy="1143000"/>
            </a:xfrm>
          </p:grpSpPr>
          <p:sp>
            <p:nvSpPr>
              <p:cNvPr id="14" name="Rectangle 13"/>
              <p:cNvSpPr/>
              <p:nvPr/>
            </p:nvSpPr>
            <p:spPr>
              <a:xfrm>
                <a:off x="3733800" y="2438400"/>
                <a:ext cx="1676400" cy="457200"/>
              </a:xfrm>
              <a:prstGeom prst="rect">
                <a:avLst/>
              </a:prstGeom>
              <a:solidFill>
                <a:schemeClr val="accent2"/>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algn="ctr"/>
                <a:r>
                  <a:rPr lang="en-US" sz="2000" b="1" dirty="0">
                    <a:solidFill>
                      <a:schemeClr val="bg1"/>
                    </a:solidFill>
                  </a:rPr>
                  <a:t>E</a:t>
                </a:r>
              </a:p>
            </p:txBody>
          </p:sp>
          <p:cxnSp>
            <p:nvCxnSpPr>
              <p:cNvPr id="16" name="Straight Arrow Connector 15"/>
              <p:cNvCxnSpPr>
                <a:endCxn id="14" idx="1"/>
              </p:cNvCxnSpPr>
              <p:nvPr/>
            </p:nvCxnSpPr>
            <p:spPr>
              <a:xfrm>
                <a:off x="3048000" y="2667000"/>
                <a:ext cx="685800" cy="0"/>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4" idx="2"/>
              </p:cNvCxnSpPr>
              <p:nvPr/>
            </p:nvCxnSpPr>
            <p:spPr>
              <a:xfrm flipV="1">
                <a:off x="4572000" y="2895600"/>
                <a:ext cx="0" cy="685800"/>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5410200" y="2655518"/>
                <a:ext cx="685800" cy="0"/>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grpSp>
      </p:grpSp>
      <p:sp>
        <p:nvSpPr>
          <p:cNvPr id="6" name="Slide Number Placeholder 5"/>
          <p:cNvSpPr>
            <a:spLocks noGrp="1"/>
          </p:cNvSpPr>
          <p:nvPr>
            <p:ph type="sldNum" sz="quarter" idx="12"/>
          </p:nvPr>
        </p:nvSpPr>
        <p:spPr/>
        <p:txBody>
          <a:bodyPr/>
          <a:lstStyle/>
          <a:p>
            <a:fld id="{A887439D-C917-4EDB-AE93-DD258BDEFED5}" type="slidenum">
              <a:rPr lang="en-US" smtClean="0"/>
              <a:t>6</a:t>
            </a:fld>
            <a:endParaRPr lang="en-US" dirty="0"/>
          </a:p>
        </p:txBody>
      </p:sp>
      <p:pic>
        <p:nvPicPr>
          <p:cNvPr id="20" name="Picture 19"/>
          <p:cNvPicPr>
            <a:picLocks noChangeAspect="1"/>
          </p:cNvPicPr>
          <p:nvPr/>
        </p:nvPicPr>
        <p:blipFill rotWithShape="1">
          <a:blip r:embed="rId3"/>
          <a:srcRect l="61892" t="40096" r="24324" b="55333"/>
          <a:stretch/>
        </p:blipFill>
        <p:spPr>
          <a:xfrm>
            <a:off x="777628" y="4927511"/>
            <a:ext cx="7588743" cy="892793"/>
          </a:xfrm>
          <a:prstGeom prst="rect">
            <a:avLst/>
          </a:prstGeom>
        </p:spPr>
      </p:pic>
    </p:spTree>
    <p:extLst>
      <p:ext uri="{BB962C8B-B14F-4D97-AF65-F5344CB8AC3E}">
        <p14:creationId xmlns:p14="http://schemas.microsoft.com/office/powerpoint/2010/main" val="3549304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5B78-C7BC-422D-8769-0D979B6BFD79}"/>
              </a:ext>
            </a:extLst>
          </p:cNvPr>
          <p:cNvSpPr>
            <a:spLocks noGrp="1"/>
          </p:cNvSpPr>
          <p:nvPr>
            <p:ph type="title"/>
          </p:nvPr>
        </p:nvSpPr>
        <p:spPr/>
        <p:txBody>
          <a:bodyPr rtlCol="0">
            <a:normAutofit/>
          </a:bodyPr>
          <a:lstStyle/>
          <a:p>
            <a:pPr eaLnBrk="1" fontAlgn="auto" hangingPunct="1">
              <a:spcAft>
                <a:spcPts val="0"/>
              </a:spcAft>
              <a:defRPr/>
            </a:pPr>
            <a:r>
              <a:rPr lang="en-US" dirty="0"/>
              <a:t>Meet-in-the-Middle Attack on 2DES </a:t>
            </a:r>
          </a:p>
        </p:txBody>
      </p:sp>
      <p:sp>
        <p:nvSpPr>
          <p:cNvPr id="56324" name="Slide Number Placeholder 4">
            <a:extLst>
              <a:ext uri="{FF2B5EF4-FFF2-40B4-BE49-F238E27FC236}">
                <a16:creationId xmlns:a16="http://schemas.microsoft.com/office/drawing/2014/main" id="{A77AF357-4C92-43EE-8867-2C4B757665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48571D1-4AA3-4A28-852F-C3E5829895EF}"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5" name="Picture 4">
            <a:extLst>
              <a:ext uri="{FF2B5EF4-FFF2-40B4-BE49-F238E27FC236}">
                <a16:creationId xmlns:a16="http://schemas.microsoft.com/office/drawing/2014/main" id="{D3C4F96A-346F-456F-A132-F24839634545}"/>
              </a:ext>
            </a:extLst>
          </p:cNvPr>
          <p:cNvPicPr>
            <a:picLocks noChangeAspect="1"/>
          </p:cNvPicPr>
          <p:nvPr/>
        </p:nvPicPr>
        <p:blipFill>
          <a:blip r:embed="rId2"/>
          <a:stretch>
            <a:fillRect/>
          </a:stretch>
        </p:blipFill>
        <p:spPr>
          <a:xfrm>
            <a:off x="838200" y="1600200"/>
            <a:ext cx="7271166" cy="4360613"/>
          </a:xfrm>
          <a:prstGeom prst="rect">
            <a:avLst/>
          </a:prstGeom>
        </p:spPr>
      </p:pic>
    </p:spTree>
    <p:extLst>
      <p:ext uri="{BB962C8B-B14F-4D97-AF65-F5344CB8AC3E}">
        <p14:creationId xmlns:p14="http://schemas.microsoft.com/office/powerpoint/2010/main" val="3870622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E465E45-6153-458D-A03B-48D4DB71CAFE}"/>
              </a:ext>
            </a:extLst>
          </p:cNvPr>
          <p:cNvSpPr>
            <a:spLocks noGrp="1" noChangeArrowheads="1"/>
          </p:cNvSpPr>
          <p:nvPr>
            <p:ph type="title"/>
          </p:nvPr>
        </p:nvSpPr>
        <p:spPr/>
        <p:txBody>
          <a:bodyPr>
            <a:normAutofit fontScale="90000"/>
          </a:bodyPr>
          <a:lstStyle/>
          <a:p>
            <a:pPr eaLnBrk="1" hangingPunct="1"/>
            <a:r>
              <a:rPr lang="en-US" altLang="en-US" dirty="0"/>
              <a:t>Triple DES (3DES) with 2 Keys or 3 Keys</a:t>
            </a:r>
            <a:endParaRPr lang="en-AU" altLang="en-US" dirty="0"/>
          </a:p>
        </p:txBody>
      </p:sp>
      <p:sp>
        <p:nvSpPr>
          <p:cNvPr id="57347" name="Rectangle 3">
            <a:extLst>
              <a:ext uri="{FF2B5EF4-FFF2-40B4-BE49-F238E27FC236}">
                <a16:creationId xmlns:a16="http://schemas.microsoft.com/office/drawing/2014/main" id="{65970A3E-7D97-4E9E-8ED7-3086E0C2E832}"/>
              </a:ext>
            </a:extLst>
          </p:cNvPr>
          <p:cNvSpPr>
            <a:spLocks noGrp="1" noChangeArrowheads="1"/>
          </p:cNvSpPr>
          <p:nvPr>
            <p:ph type="body" idx="1"/>
          </p:nvPr>
        </p:nvSpPr>
        <p:spPr>
          <a:xfrm>
            <a:off x="228600" y="1600200"/>
            <a:ext cx="8686800" cy="4876800"/>
          </a:xfrm>
        </p:spPr>
        <p:txBody>
          <a:bodyPr>
            <a:normAutofit/>
          </a:bodyPr>
          <a:lstStyle/>
          <a:p>
            <a:pPr eaLnBrk="1" hangingPunct="1"/>
            <a:r>
              <a:rPr lang="en-AU" altLang="en-US" sz="2800" dirty="0"/>
              <a:t>A straightforward implementation would be:   </a:t>
            </a:r>
          </a:p>
          <a:p>
            <a:pPr marL="342900" lvl="1" indent="-342900" eaLnBrk="1" hangingPunct="1">
              <a:lnSpc>
                <a:spcPct val="100000"/>
              </a:lnSpc>
              <a:buFont typeface="Arial" panose="020B0604020202020204" pitchFamily="34" charset="0"/>
              <a:buNone/>
            </a:pPr>
            <a:r>
              <a:rPr lang="en-US" altLang="en-US" dirty="0"/>
              <a:t>       </a:t>
            </a:r>
          </a:p>
          <a:p>
            <a:pPr marL="342900" lvl="1" indent="-342900" eaLnBrk="1" hangingPunct="1">
              <a:lnSpc>
                <a:spcPct val="100000"/>
              </a:lnSpc>
              <a:buFont typeface="Arial" panose="020B0604020202020204" pitchFamily="34" charset="0"/>
              <a:buNone/>
            </a:pPr>
            <a:r>
              <a:rPr lang="en-US" altLang="en-US" dirty="0"/>
              <a:t>      C = E</a:t>
            </a:r>
            <a:r>
              <a:rPr lang="en-US" altLang="en-US" baseline="-25000" dirty="0"/>
              <a:t>K1</a:t>
            </a:r>
            <a:r>
              <a:rPr lang="en-US" altLang="en-US" dirty="0"/>
              <a:t>(E</a:t>
            </a:r>
            <a:r>
              <a:rPr lang="en-US" altLang="en-US" baseline="-25000" dirty="0"/>
              <a:t>K2</a:t>
            </a:r>
            <a:r>
              <a:rPr lang="en-US" altLang="en-US" dirty="0"/>
              <a:t>(E</a:t>
            </a:r>
            <a:r>
              <a:rPr lang="en-US" altLang="en-US" baseline="-25000" dirty="0"/>
              <a:t>K1</a:t>
            </a:r>
            <a:r>
              <a:rPr lang="en-US" altLang="en-US" dirty="0"/>
              <a:t>(P)))             or</a:t>
            </a:r>
          </a:p>
          <a:p>
            <a:pPr marL="342900" lvl="1" indent="-342900" eaLnBrk="1" hangingPunct="1">
              <a:lnSpc>
                <a:spcPct val="100000"/>
              </a:lnSpc>
              <a:buFont typeface="Arial" panose="020B0604020202020204" pitchFamily="34" charset="0"/>
              <a:buNone/>
            </a:pPr>
            <a:endParaRPr lang="en-US" altLang="en-US" dirty="0"/>
          </a:p>
          <a:p>
            <a:pPr marL="342900" lvl="1" indent="-342900">
              <a:buNone/>
            </a:pPr>
            <a:r>
              <a:rPr lang="en-US" altLang="en-US" dirty="0"/>
              <a:t>      C =  E</a:t>
            </a:r>
            <a:r>
              <a:rPr lang="en-US" altLang="en-US" baseline="-25000" dirty="0"/>
              <a:t>K3</a:t>
            </a:r>
            <a:r>
              <a:rPr lang="en-US" altLang="en-US" dirty="0"/>
              <a:t>(E</a:t>
            </a:r>
            <a:r>
              <a:rPr lang="en-US" altLang="en-US" baseline="-25000" dirty="0"/>
              <a:t>K2</a:t>
            </a:r>
            <a:r>
              <a:rPr lang="en-US" altLang="en-US" dirty="0"/>
              <a:t>(E</a:t>
            </a:r>
            <a:r>
              <a:rPr lang="en-US" altLang="en-US" baseline="-25000" dirty="0"/>
              <a:t>K1</a:t>
            </a:r>
            <a:r>
              <a:rPr lang="en-US" altLang="en-US" dirty="0"/>
              <a:t>(P))) </a:t>
            </a:r>
          </a:p>
          <a:p>
            <a:pPr marL="571500" lvl="1" indent="-228600"/>
            <a:endParaRPr lang="en-US" altLang="en-US" dirty="0">
              <a:solidFill>
                <a:srgbClr val="C00000"/>
              </a:solidFill>
            </a:endParaRPr>
          </a:p>
          <a:p>
            <a:pPr marL="571500" lvl="1" indent="-228600"/>
            <a:endParaRPr lang="en-US" altLang="en-US" dirty="0">
              <a:solidFill>
                <a:srgbClr val="C00000"/>
              </a:solidFill>
            </a:endParaRPr>
          </a:p>
          <a:p>
            <a:pPr marL="571500" lvl="1" indent="-228600"/>
            <a:r>
              <a:rPr lang="en-US" altLang="en-US" dirty="0">
                <a:solidFill>
                  <a:srgbClr val="C00000"/>
                </a:solidFill>
              </a:rPr>
              <a:t>Should these two have thwarted brute-force attacks? </a:t>
            </a:r>
          </a:p>
        </p:txBody>
      </p:sp>
      <p:sp>
        <p:nvSpPr>
          <p:cNvPr id="57348" name="Slide Number Placeholder 4">
            <a:extLst>
              <a:ext uri="{FF2B5EF4-FFF2-40B4-BE49-F238E27FC236}">
                <a16:creationId xmlns:a16="http://schemas.microsoft.com/office/drawing/2014/main" id="{F739E253-E251-4FB2-B688-DBF7AC27B5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9F9AAE-EE5E-4E5D-A79D-05791A66FC80}" type="slidenum">
              <a:rPr lang="en-US" altLang="en-US">
                <a:solidFill>
                  <a:srgbClr val="898989"/>
                </a:solidFill>
                <a:latin typeface="Calibri" panose="020F0502020204030204" pitchFamily="34" charset="0"/>
              </a:rPr>
              <a:pPr eaLnBrk="1" hangingPunct="1"/>
              <a:t>61</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E465E45-6153-458D-A03B-48D4DB71CAFE}"/>
              </a:ext>
            </a:extLst>
          </p:cNvPr>
          <p:cNvSpPr>
            <a:spLocks noGrp="1" noChangeArrowheads="1"/>
          </p:cNvSpPr>
          <p:nvPr>
            <p:ph type="title"/>
          </p:nvPr>
        </p:nvSpPr>
        <p:spPr/>
        <p:txBody>
          <a:bodyPr/>
          <a:lstStyle/>
          <a:p>
            <a:r>
              <a:rPr lang="en-US" altLang="en-US" dirty="0"/>
              <a:t>MITM Attacks on 3DES with 3 keys</a:t>
            </a:r>
            <a:endParaRPr lang="en-AU" altLang="en-US" dirty="0"/>
          </a:p>
        </p:txBody>
      </p:sp>
      <p:sp>
        <p:nvSpPr>
          <p:cNvPr id="57348" name="Slide Number Placeholder 4">
            <a:extLst>
              <a:ext uri="{FF2B5EF4-FFF2-40B4-BE49-F238E27FC236}">
                <a16:creationId xmlns:a16="http://schemas.microsoft.com/office/drawing/2014/main" id="{F739E253-E251-4FB2-B688-DBF7AC27B5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D9F9AAE-EE5E-4E5D-A79D-05791A66FC80}"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440122"/>
            <a:ext cx="5790619" cy="4141241"/>
          </a:xfrm>
          <a:prstGeom prst="rect">
            <a:avLst/>
          </a:prstGeom>
        </p:spPr>
      </p:pic>
    </p:spTree>
    <p:extLst>
      <p:ext uri="{BB962C8B-B14F-4D97-AF65-F5344CB8AC3E}">
        <p14:creationId xmlns:p14="http://schemas.microsoft.com/office/powerpoint/2010/main" val="37707677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E465E45-6153-458D-A03B-48D4DB71CAFE}"/>
              </a:ext>
            </a:extLst>
          </p:cNvPr>
          <p:cNvSpPr>
            <a:spLocks noGrp="1" noChangeArrowheads="1"/>
          </p:cNvSpPr>
          <p:nvPr>
            <p:ph type="title"/>
          </p:nvPr>
        </p:nvSpPr>
        <p:spPr/>
        <p:txBody>
          <a:bodyPr/>
          <a:lstStyle/>
          <a:p>
            <a:r>
              <a:rPr lang="en-US" altLang="en-US" dirty="0"/>
              <a:t>MITM Attacks on 3DES with 3 Keys</a:t>
            </a:r>
            <a:endParaRPr lang="en-AU" altLang="en-US" dirty="0"/>
          </a:p>
        </p:txBody>
      </p:sp>
      <p:sp>
        <p:nvSpPr>
          <p:cNvPr id="57348" name="Slide Number Placeholder 4">
            <a:extLst>
              <a:ext uri="{FF2B5EF4-FFF2-40B4-BE49-F238E27FC236}">
                <a16:creationId xmlns:a16="http://schemas.microsoft.com/office/drawing/2014/main" id="{F739E253-E251-4FB2-B688-DBF7AC27B5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D9F9AAE-EE5E-4E5D-A79D-05791A66FC80}"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4" name="图片 3" descr="图形用户界面, 图示&#10;&#10;中度可信度描述已自动生成">
            <a:extLst>
              <a:ext uri="{FF2B5EF4-FFF2-40B4-BE49-F238E27FC236}">
                <a16:creationId xmlns:a16="http://schemas.microsoft.com/office/drawing/2014/main" id="{6000F889-E2E3-547F-6F5D-77B8A91C3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696" y="1764086"/>
            <a:ext cx="7155495" cy="4260102"/>
          </a:xfrm>
          <a:prstGeom prst="rect">
            <a:avLst/>
          </a:prstGeom>
        </p:spPr>
      </p:pic>
    </p:spTree>
    <p:extLst>
      <p:ext uri="{BB962C8B-B14F-4D97-AF65-F5344CB8AC3E}">
        <p14:creationId xmlns:p14="http://schemas.microsoft.com/office/powerpoint/2010/main" val="14937396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E465E45-6153-458D-A03B-48D4DB71CAFE}"/>
              </a:ext>
            </a:extLst>
          </p:cNvPr>
          <p:cNvSpPr>
            <a:spLocks noGrp="1" noChangeArrowheads="1"/>
          </p:cNvSpPr>
          <p:nvPr>
            <p:ph type="title"/>
          </p:nvPr>
        </p:nvSpPr>
        <p:spPr/>
        <p:txBody>
          <a:bodyPr/>
          <a:lstStyle/>
          <a:p>
            <a:pPr eaLnBrk="1" hangingPunct="1"/>
            <a:r>
              <a:rPr lang="en-US" altLang="en-US" dirty="0"/>
              <a:t>Triple DES with 2 Keys</a:t>
            </a:r>
            <a:endParaRPr lang="en-AU" altLang="en-US" dirty="0"/>
          </a:p>
        </p:txBody>
      </p:sp>
      <p:sp>
        <p:nvSpPr>
          <p:cNvPr id="57347" name="Rectangle 3">
            <a:extLst>
              <a:ext uri="{FF2B5EF4-FFF2-40B4-BE49-F238E27FC236}">
                <a16:creationId xmlns:a16="http://schemas.microsoft.com/office/drawing/2014/main" id="{65970A3E-7D97-4E9E-8ED7-3086E0C2E832}"/>
              </a:ext>
            </a:extLst>
          </p:cNvPr>
          <p:cNvSpPr>
            <a:spLocks noGrp="1" noChangeArrowheads="1"/>
          </p:cNvSpPr>
          <p:nvPr>
            <p:ph type="body" idx="1"/>
          </p:nvPr>
        </p:nvSpPr>
        <p:spPr>
          <a:xfrm>
            <a:off x="228600" y="1600200"/>
            <a:ext cx="8686800" cy="4876800"/>
          </a:xfrm>
        </p:spPr>
        <p:txBody>
          <a:bodyPr/>
          <a:lstStyle/>
          <a:p>
            <a:pPr eaLnBrk="1" hangingPunct="1"/>
            <a:r>
              <a:rPr lang="en-AU" altLang="en-US" sz="2800" dirty="0"/>
              <a:t>In practice:  </a:t>
            </a:r>
            <a:r>
              <a:rPr lang="en-US" altLang="en-US" sz="2800" b="1" dirty="0">
                <a:solidFill>
                  <a:srgbClr val="0000FF"/>
                </a:solidFill>
              </a:rPr>
              <a:t>C = E</a:t>
            </a:r>
            <a:r>
              <a:rPr lang="en-US" altLang="en-US" sz="2800" b="1" baseline="-25000" dirty="0">
                <a:solidFill>
                  <a:srgbClr val="0000FF"/>
                </a:solidFill>
              </a:rPr>
              <a:t>K1</a:t>
            </a:r>
            <a:r>
              <a:rPr lang="en-US" altLang="en-US" sz="2800" b="1" dirty="0">
                <a:solidFill>
                  <a:srgbClr val="0000FF"/>
                </a:solidFill>
              </a:rPr>
              <a:t>(D</a:t>
            </a:r>
            <a:r>
              <a:rPr lang="en-US" altLang="en-US" sz="2800" b="1" baseline="-25000" dirty="0">
                <a:solidFill>
                  <a:srgbClr val="0000FF"/>
                </a:solidFill>
              </a:rPr>
              <a:t>K2</a:t>
            </a:r>
            <a:r>
              <a:rPr lang="en-US" altLang="en-US" sz="2800" b="1" dirty="0">
                <a:solidFill>
                  <a:srgbClr val="0000FF"/>
                </a:solidFill>
              </a:rPr>
              <a:t>(E</a:t>
            </a:r>
            <a:r>
              <a:rPr lang="en-US" altLang="en-US" sz="2800" b="1" baseline="-25000" dirty="0">
                <a:solidFill>
                  <a:srgbClr val="0000FF"/>
                </a:solidFill>
              </a:rPr>
              <a:t>K1</a:t>
            </a:r>
            <a:r>
              <a:rPr lang="en-US" altLang="en-US" sz="2800" b="1" dirty="0">
                <a:solidFill>
                  <a:srgbClr val="0000FF"/>
                </a:solidFill>
              </a:rPr>
              <a:t>(P)))</a:t>
            </a:r>
          </a:p>
          <a:p>
            <a:pPr marL="571500" lvl="1" indent="-228600" eaLnBrk="1" hangingPunct="1">
              <a:lnSpc>
                <a:spcPct val="100000"/>
              </a:lnSpc>
            </a:pPr>
            <a:r>
              <a:rPr lang="en-US" altLang="en-US" sz="2400" dirty="0"/>
              <a:t>Also referred to as EDE encryption</a:t>
            </a:r>
          </a:p>
          <a:p>
            <a:pPr marL="342900" lvl="1" indent="-342900" eaLnBrk="1" hangingPunct="1">
              <a:lnSpc>
                <a:spcPct val="100000"/>
              </a:lnSpc>
            </a:pPr>
            <a:endParaRPr lang="en-AU" altLang="en-US" dirty="0"/>
          </a:p>
          <a:p>
            <a:pPr eaLnBrk="1" hangingPunct="1"/>
            <a:r>
              <a:rPr lang="en-AU" altLang="en-US" sz="2800" dirty="0"/>
              <a:t>If K1=K2, then 3DES = 1DES.  Thus, a 3DES software can be used as a single-DES.</a:t>
            </a:r>
          </a:p>
          <a:p>
            <a:pPr eaLnBrk="1" hangingPunct="1"/>
            <a:endParaRPr lang="en-AU" altLang="en-US" sz="2800" dirty="0"/>
          </a:p>
          <a:p>
            <a:pPr marL="292100" lvl="1">
              <a:buFont typeface="Arial"/>
              <a:buChar char="•"/>
            </a:pPr>
            <a:r>
              <a:rPr lang="en-US" altLang="en-US" dirty="0">
                <a:solidFill>
                  <a:srgbClr val="FF0000"/>
                </a:solidFill>
              </a:rPr>
              <a:t>What about the meet-in-the-middle attack?</a:t>
            </a:r>
            <a:endParaRPr lang="en-AU" altLang="en-US" dirty="0">
              <a:solidFill>
                <a:srgbClr val="FF0000"/>
              </a:solidFill>
            </a:endParaRPr>
          </a:p>
          <a:p>
            <a:pPr marL="342900" lvl="1" indent="-342900" eaLnBrk="1" hangingPunct="1">
              <a:lnSpc>
                <a:spcPct val="100000"/>
              </a:lnSpc>
              <a:buFont typeface="Arial" panose="020B0604020202020204" pitchFamily="34" charset="0"/>
              <a:buNone/>
            </a:pPr>
            <a:endParaRPr lang="en-AU" altLang="en-US" sz="1100" dirty="0"/>
          </a:p>
          <a:p>
            <a:pPr marL="342900" lvl="1" indent="-342900" eaLnBrk="1" hangingPunct="1">
              <a:lnSpc>
                <a:spcPct val="100000"/>
              </a:lnSpc>
              <a:buFont typeface="Arial" panose="020B0604020202020204" pitchFamily="34" charset="0"/>
              <a:buNone/>
            </a:pPr>
            <a:endParaRPr lang="en-AU" altLang="en-US" sz="1200" dirty="0"/>
          </a:p>
          <a:p>
            <a:pPr marL="342900" lvl="1" indent="-342900" eaLnBrk="1" hangingPunct="1">
              <a:lnSpc>
                <a:spcPct val="100000"/>
              </a:lnSpc>
              <a:buFont typeface="Arial" panose="020B0604020202020204" pitchFamily="34" charset="0"/>
              <a:buNone/>
            </a:pPr>
            <a:endParaRPr lang="en-AU" altLang="en-US" sz="3100" dirty="0"/>
          </a:p>
          <a:p>
            <a:pPr marL="342900" lvl="1" indent="-342900" eaLnBrk="1" hangingPunct="1">
              <a:lnSpc>
                <a:spcPct val="100000"/>
              </a:lnSpc>
              <a:buFont typeface="Wingdings" panose="05000000000000000000" pitchFamily="2" charset="2"/>
              <a:buNone/>
            </a:pPr>
            <a:endParaRPr lang="en-AU" altLang="en-US" sz="1500" dirty="0"/>
          </a:p>
        </p:txBody>
      </p:sp>
      <p:sp>
        <p:nvSpPr>
          <p:cNvPr id="57348" name="Slide Number Placeholder 4">
            <a:extLst>
              <a:ext uri="{FF2B5EF4-FFF2-40B4-BE49-F238E27FC236}">
                <a16:creationId xmlns:a16="http://schemas.microsoft.com/office/drawing/2014/main" id="{F739E253-E251-4FB2-B688-DBF7AC27B5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D9F9AAE-EE5E-4E5D-A79D-05791A66FC80}"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12702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4EAB60F-0151-4F6C-9E75-F9B2A2981A3D}"/>
              </a:ext>
            </a:extLst>
          </p:cNvPr>
          <p:cNvSpPr>
            <a:spLocks noGrp="1" noChangeArrowheads="1"/>
          </p:cNvSpPr>
          <p:nvPr>
            <p:ph type="title"/>
          </p:nvPr>
        </p:nvSpPr>
        <p:spPr/>
        <p:txBody>
          <a:bodyPr>
            <a:normAutofit fontScale="90000"/>
          </a:bodyPr>
          <a:lstStyle/>
          <a:p>
            <a:pPr eaLnBrk="1" hangingPunct="1"/>
            <a:r>
              <a:rPr lang="en-US" altLang="en-US" sz="4000" dirty="0"/>
              <a:t>Meet-in-the-Middle Attack on 3DES with 2 Keys </a:t>
            </a:r>
            <a:endParaRPr lang="en-AU" altLang="en-US" sz="4000" dirty="0"/>
          </a:p>
        </p:txBody>
      </p:sp>
      <p:sp>
        <p:nvSpPr>
          <p:cNvPr id="58371" name="Rectangle 3">
            <a:extLst>
              <a:ext uri="{FF2B5EF4-FFF2-40B4-BE49-F238E27FC236}">
                <a16:creationId xmlns:a16="http://schemas.microsoft.com/office/drawing/2014/main" id="{1CA24C4B-74FA-4C9B-B2B1-42DF595CF014}"/>
              </a:ext>
            </a:extLst>
          </p:cNvPr>
          <p:cNvSpPr>
            <a:spLocks noGrp="1" noChangeArrowheads="1"/>
          </p:cNvSpPr>
          <p:nvPr>
            <p:ph type="body" idx="1"/>
          </p:nvPr>
        </p:nvSpPr>
        <p:spPr>
          <a:xfrm>
            <a:off x="457200" y="2971800"/>
            <a:ext cx="8305800" cy="3657600"/>
          </a:xfrm>
        </p:spPr>
        <p:txBody>
          <a:bodyPr/>
          <a:lstStyle/>
          <a:p>
            <a:pPr marL="514350" indent="-514350" eaLnBrk="1" hangingPunct="1">
              <a:buFont typeface="Calibri" panose="020F0502020204030204" pitchFamily="34" charset="0"/>
              <a:buAutoNum type="arabicPeriod"/>
            </a:pPr>
            <a:r>
              <a:rPr lang="en-AU" altLang="en-US" sz="2400" dirty="0"/>
              <a:t>For each possible key for K1, encrypt P to produce a possible value  for A.</a:t>
            </a:r>
          </a:p>
          <a:p>
            <a:pPr marL="514350" indent="-514350" eaLnBrk="1" hangingPunct="1">
              <a:buFont typeface="Calibri" panose="020F0502020204030204" pitchFamily="34" charset="0"/>
              <a:buAutoNum type="arabicPeriod"/>
            </a:pPr>
            <a:endParaRPr lang="en-AU" altLang="en-US" sz="800" dirty="0"/>
          </a:p>
          <a:p>
            <a:pPr marL="514350" indent="-514350" eaLnBrk="1" hangingPunct="1">
              <a:buFont typeface="Calibri" panose="020F0502020204030204" pitchFamily="34" charset="0"/>
              <a:buAutoNum type="arabicPeriod"/>
            </a:pPr>
            <a:r>
              <a:rPr lang="en-AU" altLang="en-US" sz="2400" dirty="0"/>
              <a:t>Using this A, and C, attack the 2DES to obtain a pair of keys (K2, K1’).</a:t>
            </a:r>
          </a:p>
          <a:p>
            <a:pPr marL="514350" indent="-514350" eaLnBrk="1" hangingPunct="1">
              <a:buFont typeface="Calibri" panose="020F0502020204030204" pitchFamily="34" charset="0"/>
              <a:buAutoNum type="arabicPeriod"/>
            </a:pPr>
            <a:endParaRPr lang="en-AU" altLang="en-US" sz="800" dirty="0"/>
          </a:p>
          <a:p>
            <a:pPr marL="514350" indent="-514350" eaLnBrk="1" hangingPunct="1">
              <a:buFont typeface="Calibri" panose="020F0502020204030204" pitchFamily="34" charset="0"/>
              <a:buAutoNum type="arabicPeriod"/>
            </a:pPr>
            <a:r>
              <a:rPr lang="en-AU" altLang="en-US" sz="2400" dirty="0"/>
              <a:t>If K1’ = K1, try the key pair (K1, K2) on another (C’,P’).</a:t>
            </a:r>
          </a:p>
          <a:p>
            <a:pPr marL="514350" indent="-514350" eaLnBrk="1" hangingPunct="1">
              <a:buFont typeface="Calibri" panose="020F0502020204030204" pitchFamily="34" charset="0"/>
              <a:buAutoNum type="arabicPeriod"/>
            </a:pPr>
            <a:endParaRPr lang="en-AU" altLang="en-US" sz="800" dirty="0"/>
          </a:p>
          <a:p>
            <a:pPr marL="514350" indent="-514350" eaLnBrk="1" hangingPunct="1">
              <a:buFont typeface="Calibri" panose="020F0502020204030204" pitchFamily="34" charset="0"/>
              <a:buAutoNum type="arabicPeriod"/>
            </a:pPr>
            <a:r>
              <a:rPr lang="en-AU" altLang="en-US" sz="2400" dirty="0"/>
              <a:t>If it works, (K1, K2) is the key pair with high probability.</a:t>
            </a:r>
          </a:p>
          <a:p>
            <a:pPr marL="514350" indent="-514350" eaLnBrk="1" hangingPunct="1">
              <a:buFont typeface="Calibri" panose="020F0502020204030204" pitchFamily="34" charset="0"/>
              <a:buAutoNum type="arabicPeriod"/>
            </a:pPr>
            <a:endParaRPr lang="en-AU" altLang="en-US" sz="800" dirty="0"/>
          </a:p>
          <a:p>
            <a:pPr marL="514350" indent="-514350" eaLnBrk="1" hangingPunct="1">
              <a:buFont typeface="Calibri" panose="020F0502020204030204" pitchFamily="34" charset="0"/>
              <a:buAutoNum type="arabicPeriod"/>
            </a:pPr>
            <a:r>
              <a:rPr lang="en-AU" altLang="en-US" sz="2400" dirty="0"/>
              <a:t>It takes O(2</a:t>
            </a:r>
            <a:r>
              <a:rPr lang="en-AU" altLang="en-US" sz="2400" baseline="30000" dirty="0"/>
              <a:t>56</a:t>
            </a:r>
            <a:r>
              <a:rPr lang="en-AU" altLang="en-US" sz="2400" dirty="0"/>
              <a:t> x 2</a:t>
            </a:r>
            <a:r>
              <a:rPr lang="en-AU" altLang="en-US" sz="2400" baseline="30000" dirty="0"/>
              <a:t>56</a:t>
            </a:r>
            <a:r>
              <a:rPr lang="en-AU" altLang="en-US" sz="2400" dirty="0"/>
              <a:t>) = O(2</a:t>
            </a:r>
            <a:r>
              <a:rPr lang="en-AU" altLang="en-US" sz="2400" baseline="30000" dirty="0"/>
              <a:t>112</a:t>
            </a:r>
            <a:r>
              <a:rPr lang="en-AU" altLang="en-US" sz="2400" dirty="0"/>
              <a:t>) steps on average.</a:t>
            </a:r>
            <a:endParaRPr lang="en-AU" altLang="en-US" sz="2400" baseline="30000" dirty="0"/>
          </a:p>
        </p:txBody>
      </p:sp>
      <p:sp>
        <p:nvSpPr>
          <p:cNvPr id="6" name="Rectangle 5">
            <a:extLst>
              <a:ext uri="{FF2B5EF4-FFF2-40B4-BE49-F238E27FC236}">
                <a16:creationId xmlns:a16="http://schemas.microsoft.com/office/drawing/2014/main" id="{6724A414-D382-44C0-A588-948756DFD197}"/>
              </a:ext>
            </a:extLst>
          </p:cNvPr>
          <p:cNvSpPr/>
          <p:nvPr/>
        </p:nvSpPr>
        <p:spPr>
          <a:xfrm>
            <a:off x="2362200" y="22098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cxnSp>
        <p:nvCxnSpPr>
          <p:cNvPr id="8" name="Straight Arrow Connector 7">
            <a:extLst>
              <a:ext uri="{FF2B5EF4-FFF2-40B4-BE49-F238E27FC236}">
                <a16:creationId xmlns:a16="http://schemas.microsoft.com/office/drawing/2014/main" id="{1DFD1953-A63A-4DC4-A318-CB91B83CAFF6}"/>
              </a:ext>
            </a:extLst>
          </p:cNvPr>
          <p:cNvCxnSpPr/>
          <p:nvPr/>
        </p:nvCxnSpPr>
        <p:spPr>
          <a:xfrm>
            <a:off x="1752600" y="2438400"/>
            <a:ext cx="609600" cy="1588"/>
          </a:xfrm>
          <a:prstGeom prst="straightConnector1">
            <a:avLst/>
          </a:prstGeom>
          <a:ln w="190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0275454-FA70-4957-8F7E-0A0B9AF42C2A}"/>
              </a:ext>
            </a:extLst>
          </p:cNvPr>
          <p:cNvCxnSpPr/>
          <p:nvPr/>
        </p:nvCxnSpPr>
        <p:spPr>
          <a:xfrm>
            <a:off x="3048000" y="2438400"/>
            <a:ext cx="609600" cy="158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A00867F-B5FA-438F-A3C1-8753CE4CC07E}"/>
              </a:ext>
            </a:extLst>
          </p:cNvPr>
          <p:cNvSpPr/>
          <p:nvPr/>
        </p:nvSpPr>
        <p:spPr>
          <a:xfrm>
            <a:off x="3657600" y="22098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cxnSp>
        <p:nvCxnSpPr>
          <p:cNvPr id="13" name="Straight Arrow Connector 12">
            <a:extLst>
              <a:ext uri="{FF2B5EF4-FFF2-40B4-BE49-F238E27FC236}">
                <a16:creationId xmlns:a16="http://schemas.microsoft.com/office/drawing/2014/main" id="{E4F36C6D-C5EF-4977-9015-413B7BBB70E0}"/>
              </a:ext>
            </a:extLst>
          </p:cNvPr>
          <p:cNvCxnSpPr/>
          <p:nvPr/>
        </p:nvCxnSpPr>
        <p:spPr>
          <a:xfrm>
            <a:off x="4343400" y="2438400"/>
            <a:ext cx="609600" cy="158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17A3C9B-8822-4F77-A701-A03E0BE876EB}"/>
              </a:ext>
            </a:extLst>
          </p:cNvPr>
          <p:cNvSpPr/>
          <p:nvPr/>
        </p:nvSpPr>
        <p:spPr>
          <a:xfrm>
            <a:off x="4953000" y="22098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charset="0"/>
            </a:endParaRPr>
          </a:p>
        </p:txBody>
      </p:sp>
      <p:cxnSp>
        <p:nvCxnSpPr>
          <p:cNvPr id="16" name="Straight Arrow Connector 15">
            <a:extLst>
              <a:ext uri="{FF2B5EF4-FFF2-40B4-BE49-F238E27FC236}">
                <a16:creationId xmlns:a16="http://schemas.microsoft.com/office/drawing/2014/main" id="{D045668B-4CDB-46C9-89E3-B4D76EE88330}"/>
              </a:ext>
            </a:extLst>
          </p:cNvPr>
          <p:cNvCxnSpPr/>
          <p:nvPr/>
        </p:nvCxnSpPr>
        <p:spPr>
          <a:xfrm>
            <a:off x="5638800" y="2438400"/>
            <a:ext cx="609600" cy="1588"/>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379" name="TextBox 16">
            <a:extLst>
              <a:ext uri="{FF2B5EF4-FFF2-40B4-BE49-F238E27FC236}">
                <a16:creationId xmlns:a16="http://schemas.microsoft.com/office/drawing/2014/main" id="{2FBD12EF-9DC8-4604-8AE3-27BF42CC6F31}"/>
              </a:ext>
            </a:extLst>
          </p:cNvPr>
          <p:cNvSpPr txBox="1">
            <a:spLocks noChangeArrowheads="1"/>
          </p:cNvSpPr>
          <p:nvPr/>
        </p:nvSpPr>
        <p:spPr bwMode="auto">
          <a:xfrm>
            <a:off x="2514600" y="2209800"/>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Calibri" panose="020F0502020204030204" pitchFamily="34" charset="0"/>
              </a:rPr>
              <a:t>E              D             E            </a:t>
            </a:r>
          </a:p>
        </p:txBody>
      </p:sp>
      <p:sp>
        <p:nvSpPr>
          <p:cNvPr id="58380" name="TextBox 18">
            <a:extLst>
              <a:ext uri="{FF2B5EF4-FFF2-40B4-BE49-F238E27FC236}">
                <a16:creationId xmlns:a16="http://schemas.microsoft.com/office/drawing/2014/main" id="{A88F61C9-125E-465A-924E-2755A18ECF43}"/>
              </a:ext>
            </a:extLst>
          </p:cNvPr>
          <p:cNvSpPr txBox="1">
            <a:spLocks noChangeArrowheads="1"/>
          </p:cNvSpPr>
          <p:nvPr/>
        </p:nvSpPr>
        <p:spPr bwMode="auto">
          <a:xfrm>
            <a:off x="3124200" y="1981200"/>
            <a:ext cx="3810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Calibri" panose="020F0502020204030204" pitchFamily="34" charset="0"/>
              </a:rPr>
              <a:t>A              B</a:t>
            </a:r>
          </a:p>
        </p:txBody>
      </p:sp>
      <p:sp>
        <p:nvSpPr>
          <p:cNvPr id="58381" name="TextBox 19">
            <a:extLst>
              <a:ext uri="{FF2B5EF4-FFF2-40B4-BE49-F238E27FC236}">
                <a16:creationId xmlns:a16="http://schemas.microsoft.com/office/drawing/2014/main" id="{3C639516-FE9A-40A2-8A8C-7ED6772CA50D}"/>
              </a:ext>
            </a:extLst>
          </p:cNvPr>
          <p:cNvSpPr txBox="1">
            <a:spLocks noChangeArrowheads="1"/>
          </p:cNvSpPr>
          <p:nvPr/>
        </p:nvSpPr>
        <p:spPr bwMode="auto">
          <a:xfrm>
            <a:off x="1371600" y="2209800"/>
            <a:ext cx="5384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Calibri" panose="020F0502020204030204" pitchFamily="34" charset="0"/>
              </a:rPr>
              <a:t>P                                                           C</a:t>
            </a:r>
          </a:p>
        </p:txBody>
      </p:sp>
      <p:sp>
        <p:nvSpPr>
          <p:cNvPr id="58382" name="TextBox 21">
            <a:extLst>
              <a:ext uri="{FF2B5EF4-FFF2-40B4-BE49-F238E27FC236}">
                <a16:creationId xmlns:a16="http://schemas.microsoft.com/office/drawing/2014/main" id="{F995B162-0B06-4681-A484-FCC085F494C1}"/>
              </a:ext>
            </a:extLst>
          </p:cNvPr>
          <p:cNvSpPr txBox="1">
            <a:spLocks noChangeArrowheads="1"/>
          </p:cNvSpPr>
          <p:nvPr/>
        </p:nvSpPr>
        <p:spPr bwMode="auto">
          <a:xfrm>
            <a:off x="2438400" y="1295400"/>
            <a:ext cx="373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latin typeface="Calibri" panose="020F0502020204030204" pitchFamily="34" charset="0"/>
              </a:rPr>
              <a:t>K1           K2            K1</a:t>
            </a:r>
          </a:p>
        </p:txBody>
      </p:sp>
      <p:cxnSp>
        <p:nvCxnSpPr>
          <p:cNvPr id="24" name="Straight Arrow Connector 23">
            <a:extLst>
              <a:ext uri="{FF2B5EF4-FFF2-40B4-BE49-F238E27FC236}">
                <a16:creationId xmlns:a16="http://schemas.microsoft.com/office/drawing/2014/main" id="{6838BCB0-456D-4BD5-8185-036AC69D8A68}"/>
              </a:ext>
            </a:extLst>
          </p:cNvPr>
          <p:cNvCxnSpPr/>
          <p:nvPr/>
        </p:nvCxnSpPr>
        <p:spPr>
          <a:xfrm rot="5400000">
            <a:off x="2474913" y="1943100"/>
            <a:ext cx="38258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21F3571-67D6-4A50-9EF7-792C0E3D5294}"/>
              </a:ext>
            </a:extLst>
          </p:cNvPr>
          <p:cNvCxnSpPr/>
          <p:nvPr/>
        </p:nvCxnSpPr>
        <p:spPr>
          <a:xfrm rot="5400000">
            <a:off x="3771900" y="1943100"/>
            <a:ext cx="382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CE7A765-B436-4B30-A9B7-64A348076F7C}"/>
              </a:ext>
            </a:extLst>
          </p:cNvPr>
          <p:cNvCxnSpPr/>
          <p:nvPr/>
        </p:nvCxnSpPr>
        <p:spPr>
          <a:xfrm rot="5400000">
            <a:off x="5067300" y="1943100"/>
            <a:ext cx="382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386" name="Slide Number Placeholder 20">
            <a:extLst>
              <a:ext uri="{FF2B5EF4-FFF2-40B4-BE49-F238E27FC236}">
                <a16:creationId xmlns:a16="http://schemas.microsoft.com/office/drawing/2014/main" id="{DF8DA60F-B882-4582-9303-BBA43D332F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2816A2-A909-426C-B909-6ADE38931841}" type="slidenum">
              <a:rPr lang="en-US" altLang="en-US">
                <a:solidFill>
                  <a:srgbClr val="898989"/>
                </a:solidFill>
                <a:latin typeface="Calibri" panose="020F0502020204030204" pitchFamily="34" charset="0"/>
              </a:rPr>
              <a:pPr eaLnBrk="1" hangingPunct="1"/>
              <a:t>65</a:t>
            </a:fld>
            <a:endParaRPr lang="en-US" altLang="en-US">
              <a:solidFill>
                <a:srgbClr val="898989"/>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EBD755F-D58B-42C8-80FC-EAE5965E3947}"/>
              </a:ext>
            </a:extLst>
          </p:cNvPr>
          <p:cNvSpPr>
            <a:spLocks noGrp="1" noChangeArrowheads="1"/>
          </p:cNvSpPr>
          <p:nvPr>
            <p:ph type="title"/>
          </p:nvPr>
        </p:nvSpPr>
        <p:spPr/>
        <p:txBody>
          <a:bodyPr>
            <a:normAutofit/>
          </a:bodyPr>
          <a:lstStyle/>
          <a:p>
            <a:pPr eaLnBrk="1" hangingPunct="1"/>
            <a:r>
              <a:rPr lang="en-US" altLang="en-US" dirty="0"/>
              <a:t>Triple DES with 3 Keys</a:t>
            </a:r>
            <a:endParaRPr lang="en-AU" altLang="en-US" dirty="0"/>
          </a:p>
        </p:txBody>
      </p:sp>
      <p:sp>
        <p:nvSpPr>
          <p:cNvPr id="59395" name="Rectangle 3">
            <a:extLst>
              <a:ext uri="{FF2B5EF4-FFF2-40B4-BE49-F238E27FC236}">
                <a16:creationId xmlns:a16="http://schemas.microsoft.com/office/drawing/2014/main" id="{7FB2E30E-4857-4B53-8AAE-727BBEAA60F8}"/>
              </a:ext>
            </a:extLst>
          </p:cNvPr>
          <p:cNvSpPr>
            <a:spLocks noGrp="1" noChangeArrowheads="1"/>
          </p:cNvSpPr>
          <p:nvPr>
            <p:ph type="body" idx="1"/>
          </p:nvPr>
        </p:nvSpPr>
        <p:spPr>
          <a:xfrm>
            <a:off x="304800" y="3246437"/>
            <a:ext cx="8686800" cy="3429000"/>
          </a:xfrm>
        </p:spPr>
        <p:txBody>
          <a:bodyPr>
            <a:normAutofit fontScale="92500" lnSpcReduction="20000"/>
          </a:bodyPr>
          <a:lstStyle/>
          <a:p>
            <a:pPr eaLnBrk="1" hangingPunct="1"/>
            <a:r>
              <a:rPr lang="en-US" altLang="en-US" sz="3100" dirty="0"/>
              <a:t>Encryption:   </a:t>
            </a:r>
            <a:r>
              <a:rPr lang="en-US" altLang="en-US" sz="3100" dirty="0">
                <a:solidFill>
                  <a:srgbClr val="0000FF"/>
                </a:solidFill>
              </a:rPr>
              <a:t>C = E</a:t>
            </a:r>
            <a:r>
              <a:rPr lang="en-US" altLang="en-US" sz="3100" baseline="-25000" dirty="0">
                <a:solidFill>
                  <a:srgbClr val="0000FF"/>
                </a:solidFill>
              </a:rPr>
              <a:t>K3</a:t>
            </a:r>
            <a:r>
              <a:rPr lang="en-US" altLang="en-US" sz="3100" dirty="0">
                <a:solidFill>
                  <a:srgbClr val="0000FF"/>
                </a:solidFill>
              </a:rPr>
              <a:t>(D</a:t>
            </a:r>
            <a:r>
              <a:rPr lang="en-US" altLang="en-US" sz="3100" baseline="-25000" dirty="0">
                <a:solidFill>
                  <a:srgbClr val="0000FF"/>
                </a:solidFill>
              </a:rPr>
              <a:t>K2</a:t>
            </a:r>
            <a:r>
              <a:rPr lang="en-US" altLang="en-US" sz="3100" dirty="0">
                <a:solidFill>
                  <a:srgbClr val="0000FF"/>
                </a:solidFill>
              </a:rPr>
              <a:t>(E</a:t>
            </a:r>
            <a:r>
              <a:rPr lang="en-US" altLang="en-US" sz="3100" baseline="-25000" dirty="0">
                <a:solidFill>
                  <a:srgbClr val="0000FF"/>
                </a:solidFill>
              </a:rPr>
              <a:t>K1</a:t>
            </a:r>
            <a:r>
              <a:rPr lang="en-US" altLang="en-US" sz="3100" dirty="0">
                <a:solidFill>
                  <a:srgbClr val="0000FF"/>
                </a:solidFill>
              </a:rPr>
              <a:t>(P)))</a:t>
            </a:r>
            <a:endParaRPr lang="en-US" altLang="en-US" sz="3100" dirty="0"/>
          </a:p>
          <a:p>
            <a:pPr eaLnBrk="1" hangingPunct="1"/>
            <a:endParaRPr lang="en-US" altLang="en-US" sz="700" dirty="0"/>
          </a:p>
          <a:p>
            <a:pPr eaLnBrk="1" hangingPunct="1"/>
            <a:r>
              <a:rPr lang="en-US" altLang="en-US" sz="2900" dirty="0"/>
              <a:t>If K1 = K3, we have 3DES with 2 keys.</a:t>
            </a:r>
          </a:p>
          <a:p>
            <a:pPr eaLnBrk="1" hangingPunct="1"/>
            <a:endParaRPr lang="en-US" altLang="en-US" sz="800" dirty="0"/>
          </a:p>
          <a:p>
            <a:pPr eaLnBrk="1" hangingPunct="1"/>
            <a:r>
              <a:rPr lang="en-US" altLang="en-US" sz="2900" dirty="0"/>
              <a:t>If K1 = K2 = K3, we have the regular DES.</a:t>
            </a:r>
          </a:p>
          <a:p>
            <a:pPr eaLnBrk="1" hangingPunct="1"/>
            <a:endParaRPr lang="en-US" altLang="en-US" sz="800" dirty="0"/>
          </a:p>
          <a:p>
            <a:pPr eaLnBrk="1" hangingPunct="1"/>
            <a:r>
              <a:rPr lang="en-US" altLang="en-US" sz="2900" dirty="0"/>
              <a:t>So, 3DES w/ 3keys is backward compatible with 3DES w/ 2 keys and with the regular DES</a:t>
            </a:r>
          </a:p>
          <a:p>
            <a:r>
              <a:rPr lang="en-US" altLang="en-US" sz="2900" dirty="0">
                <a:solidFill>
                  <a:srgbClr val="FF0000"/>
                </a:solidFill>
              </a:rPr>
              <a:t>What about the meet-in-the-middle attack?</a:t>
            </a:r>
          </a:p>
          <a:p>
            <a:r>
              <a:rPr lang="en-US" altLang="en-US" sz="2900" dirty="0">
                <a:solidFill>
                  <a:srgbClr val="FF0000"/>
                </a:solidFill>
              </a:rPr>
              <a:t>How many steps are needed?</a:t>
            </a:r>
            <a:endParaRPr lang="en-US" altLang="en-US" sz="2900" dirty="0"/>
          </a:p>
          <a:p>
            <a:pPr eaLnBrk="1" hangingPunct="1"/>
            <a:endParaRPr lang="en-US" altLang="en-US" sz="700" dirty="0"/>
          </a:p>
          <a:p>
            <a:pPr eaLnBrk="1" hangingPunct="1">
              <a:buFont typeface="Arial" pitchFamily="34" charset="0"/>
              <a:buNone/>
            </a:pPr>
            <a:endParaRPr lang="en-US" altLang="en-US" sz="700" dirty="0"/>
          </a:p>
          <a:p>
            <a:pPr eaLnBrk="1" hangingPunct="1"/>
            <a:endParaRPr lang="en-US" altLang="en-US" sz="3100" dirty="0"/>
          </a:p>
          <a:p>
            <a:pPr eaLnBrk="1" hangingPunct="1"/>
            <a:endParaRPr lang="en-AU" altLang="en-US" sz="3300" dirty="0"/>
          </a:p>
          <a:p>
            <a:pPr lvl="1" eaLnBrk="1" hangingPunct="1">
              <a:lnSpc>
                <a:spcPct val="100000"/>
              </a:lnSpc>
              <a:buFont typeface="Arial" panose="020B0604020202020204" pitchFamily="34" charset="0"/>
              <a:buNone/>
            </a:pPr>
            <a:endParaRPr lang="en-AU" altLang="en-US" sz="1100" dirty="0"/>
          </a:p>
          <a:p>
            <a:pPr lvl="1" eaLnBrk="1" hangingPunct="1">
              <a:lnSpc>
                <a:spcPct val="100000"/>
              </a:lnSpc>
              <a:buFont typeface="Arial" panose="020B0604020202020204" pitchFamily="34" charset="0"/>
              <a:buNone/>
            </a:pPr>
            <a:endParaRPr lang="en-AU" altLang="en-US" sz="1200" dirty="0"/>
          </a:p>
          <a:p>
            <a:pPr lvl="1" eaLnBrk="1" hangingPunct="1">
              <a:lnSpc>
                <a:spcPct val="100000"/>
              </a:lnSpc>
              <a:buFont typeface="Arial" panose="020B0604020202020204" pitchFamily="34" charset="0"/>
              <a:buNone/>
            </a:pPr>
            <a:endParaRPr lang="en-AU" altLang="en-US" sz="3100" dirty="0"/>
          </a:p>
          <a:p>
            <a:pPr lvl="1" eaLnBrk="1" hangingPunct="1">
              <a:lnSpc>
                <a:spcPct val="100000"/>
              </a:lnSpc>
              <a:buFont typeface="Wingdings" panose="05000000000000000000" pitchFamily="2" charset="2"/>
              <a:buNone/>
            </a:pPr>
            <a:endParaRPr lang="en-AU" altLang="en-US" sz="1500" dirty="0"/>
          </a:p>
        </p:txBody>
      </p:sp>
      <p:sp>
        <p:nvSpPr>
          <p:cNvPr id="59396" name="Slide Number Placeholder 4">
            <a:extLst>
              <a:ext uri="{FF2B5EF4-FFF2-40B4-BE49-F238E27FC236}">
                <a16:creationId xmlns:a16="http://schemas.microsoft.com/office/drawing/2014/main" id="{BFBF567F-ABBB-4302-AA9C-D23FC778D2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BA52E-D9C2-41EE-85F1-F123F4D692FD}" type="slidenum">
              <a:rPr lang="en-US" altLang="en-US">
                <a:solidFill>
                  <a:srgbClr val="898989"/>
                </a:solidFill>
                <a:latin typeface="Calibri" panose="020F0502020204030204" pitchFamily="34" charset="0"/>
              </a:rPr>
              <a:pPr eaLnBrk="1" hangingPunct="1"/>
              <a:t>66</a:t>
            </a:fld>
            <a:endParaRPr lang="en-US" altLang="en-US">
              <a:solidFill>
                <a:srgbClr val="898989"/>
              </a:solidFill>
              <a:latin typeface="Calibri" panose="020F0502020204030204" pitchFamily="34" charset="0"/>
            </a:endParaRPr>
          </a:p>
        </p:txBody>
      </p:sp>
      <p:pic>
        <p:nvPicPr>
          <p:cNvPr id="3" name="Picture 2">
            <a:extLst>
              <a:ext uri="{FF2B5EF4-FFF2-40B4-BE49-F238E27FC236}">
                <a16:creationId xmlns:a16="http://schemas.microsoft.com/office/drawing/2014/main" id="{0B21994E-1287-43B6-9C38-B2CB20B1C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1" y="1311276"/>
            <a:ext cx="9081379" cy="1727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Block ciphers</a:t>
            </a:r>
          </a:p>
        </p:txBody>
      </p:sp>
      <p:sp>
        <p:nvSpPr>
          <p:cNvPr id="6" name="Text Placeholder 5"/>
          <p:cNvSpPr>
            <a:spLocks noGrp="1"/>
          </p:cNvSpPr>
          <p:nvPr>
            <p:ph type="body" idx="1"/>
          </p:nvPr>
        </p:nvSpPr>
        <p:spPr/>
        <p:txBody>
          <a:bodyPr>
            <a:normAutofit/>
          </a:bodyPr>
          <a:lstStyle/>
          <a:p>
            <a:pPr marL="0" indent="0">
              <a:buNone/>
            </a:pPr>
            <a:r>
              <a:rPr lang="en-US" sz="2800" dirty="0"/>
              <a:t>AES – Advanced Encryption Standard</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47839D-A323-47F3-909F-548499399628}"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srgbClr val="000000"/>
              </a:solidFill>
              <a:effectLst/>
              <a:uLnTx/>
              <a:uFillTx/>
              <a:latin typeface="Calibri"/>
              <a:ea typeface="+mn-ea"/>
              <a:cs typeface="Calibri"/>
            </a:endParaRPr>
          </a:p>
        </p:txBody>
      </p:sp>
      <p:sp>
        <p:nvSpPr>
          <p:cNvPr id="7" name="文本框 6">
            <a:extLst>
              <a:ext uri="{FF2B5EF4-FFF2-40B4-BE49-F238E27FC236}">
                <a16:creationId xmlns:a16="http://schemas.microsoft.com/office/drawing/2014/main" id="{1FF4E5D6-944D-4230-B02E-8BFB18DB5A39}"/>
              </a:ext>
            </a:extLst>
          </p:cNvPr>
          <p:cNvSpPr txBox="1"/>
          <p:nvPr/>
        </p:nvSpPr>
        <p:spPr>
          <a:xfrm>
            <a:off x="3048000" y="5006471"/>
            <a:ext cx="4572000" cy="923330"/>
          </a:xfrm>
          <a:prstGeom prst="rect">
            <a:avLst/>
          </a:prstGeom>
          <a:noFill/>
        </p:spPr>
        <p:txBody>
          <a:bodyPr wrap="square">
            <a:spAutoFit/>
          </a:bodyPr>
          <a:lstStyle/>
          <a:p>
            <a:r>
              <a:rPr lang="en-US" altLang="zh-CN" dirty="0">
                <a:solidFill>
                  <a:srgbClr val="FF0000"/>
                </a:solidFill>
              </a:rPr>
              <a:t>Like DES, AES is a symmetric block cipher. This means that it uses the same key for both encryption and decryption.</a:t>
            </a:r>
          </a:p>
        </p:txBody>
      </p:sp>
    </p:spTree>
    <p:extLst>
      <p:ext uri="{BB962C8B-B14F-4D97-AF65-F5344CB8AC3E}">
        <p14:creationId xmlns:p14="http://schemas.microsoft.com/office/powerpoint/2010/main" val="19149380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AES process</a:t>
            </a:r>
          </a:p>
        </p:txBody>
      </p:sp>
      <p:sp>
        <p:nvSpPr>
          <p:cNvPr id="9" name="TextBox 8"/>
          <p:cNvSpPr txBox="1"/>
          <p:nvPr/>
        </p:nvSpPr>
        <p:spPr>
          <a:xfrm>
            <a:off x="874713" y="5820679"/>
            <a:ext cx="7735887" cy="838200"/>
          </a:xfrm>
          <a:prstGeom prst="rect">
            <a:avLst/>
          </a:prstGeom>
          <a:noFill/>
          <a:ln>
            <a:no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3" name="Content Placeholder 2"/>
          <p:cNvSpPr>
            <a:spLocks noGrp="1"/>
          </p:cNvSpPr>
          <p:nvPr>
            <p:ph idx="1"/>
          </p:nvPr>
        </p:nvSpPr>
        <p:spPr>
          <a:xfrm>
            <a:off x="457200" y="1371600"/>
            <a:ext cx="8305800" cy="4754563"/>
          </a:xfrm>
        </p:spPr>
        <p:txBody>
          <a:bodyPr>
            <a:normAutofit lnSpcReduction="10000"/>
          </a:bodyPr>
          <a:lstStyle/>
          <a:p>
            <a:r>
              <a:rPr lang="en-US" dirty="0"/>
              <a:t>1997: DES broken by exhaustive search</a:t>
            </a:r>
          </a:p>
          <a:p>
            <a:r>
              <a:rPr lang="en-US" dirty="0"/>
              <a:t>1997: NIST publishes request for proposal</a:t>
            </a:r>
          </a:p>
          <a:p>
            <a:r>
              <a:rPr lang="en-US" dirty="0"/>
              <a:t>1998: 15 submissions</a:t>
            </a:r>
            <a:endParaRPr lang="en-US" sz="2400" dirty="0"/>
          </a:p>
          <a:p>
            <a:r>
              <a:rPr lang="en-US" dirty="0"/>
              <a:t>1999: NIST chooses 5 finalists</a:t>
            </a:r>
          </a:p>
          <a:p>
            <a:r>
              <a:rPr lang="en-US" dirty="0"/>
              <a:t>2000: NIST chooses </a:t>
            </a:r>
            <a:r>
              <a:rPr lang="en-US" dirty="0" err="1"/>
              <a:t>Rijndael</a:t>
            </a:r>
            <a:r>
              <a:rPr lang="en-US" dirty="0"/>
              <a:t> as AES </a:t>
            </a:r>
            <a:br>
              <a:rPr lang="en-US" dirty="0"/>
            </a:br>
            <a:r>
              <a:rPr lang="en-US" sz="2400" dirty="0"/>
              <a:t>(developed by </a:t>
            </a:r>
            <a:r>
              <a:rPr lang="en-US" sz="2400" dirty="0" err="1"/>
              <a:t>Daemen</a:t>
            </a:r>
            <a:r>
              <a:rPr lang="en-US" sz="2400" dirty="0"/>
              <a:t> and </a:t>
            </a:r>
            <a:r>
              <a:rPr lang="en-US" sz="2400" dirty="0" err="1"/>
              <a:t>Rijmen</a:t>
            </a:r>
            <a:r>
              <a:rPr lang="en-US" sz="2400" dirty="0"/>
              <a:t> at K.U. Leuven, Belgium)</a:t>
            </a:r>
          </a:p>
          <a:p>
            <a:pPr marL="0" indent="0">
              <a:spcBef>
                <a:spcPts val="5669"/>
              </a:spcBef>
              <a:buNone/>
            </a:pPr>
            <a:r>
              <a:rPr lang="en-US" dirty="0"/>
              <a:t>It is found at least </a:t>
            </a:r>
            <a:r>
              <a:rPr lang="en-US" dirty="0">
                <a:solidFill>
                  <a:srgbClr val="0000FF"/>
                </a:solidFill>
              </a:rPr>
              <a:t>six</a:t>
            </a:r>
            <a:r>
              <a:rPr lang="en-US" dirty="0"/>
              <a:t> time faster than triple DES.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spTree>
    <p:extLst>
      <p:ext uri="{BB962C8B-B14F-4D97-AF65-F5344CB8AC3E}">
        <p14:creationId xmlns:p14="http://schemas.microsoft.com/office/powerpoint/2010/main" val="348758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AES</a:t>
            </a:r>
          </a:p>
        </p:txBody>
      </p:sp>
      <p:sp>
        <p:nvSpPr>
          <p:cNvPr id="3" name="Content Placeholder 2"/>
          <p:cNvSpPr>
            <a:spLocks noGrp="1"/>
          </p:cNvSpPr>
          <p:nvPr>
            <p:ph idx="1"/>
          </p:nvPr>
        </p:nvSpPr>
        <p:spPr>
          <a:xfrm>
            <a:off x="495300" y="1371600"/>
            <a:ext cx="8153400" cy="4754563"/>
          </a:xfrm>
        </p:spPr>
        <p:txBody>
          <a:bodyPr>
            <a:normAutofit/>
          </a:bodyPr>
          <a:lstStyle/>
          <a:p>
            <a:r>
              <a:rPr lang="en-US" dirty="0"/>
              <a:t>AES is a cipher that encrypts and decrypts a data </a:t>
            </a:r>
            <a:r>
              <a:rPr lang="en-US" b="1" dirty="0">
                <a:solidFill>
                  <a:srgbClr val="0000FF"/>
                </a:solidFill>
              </a:rPr>
              <a:t>block</a:t>
            </a:r>
            <a:r>
              <a:rPr lang="en-US" dirty="0"/>
              <a:t> of </a:t>
            </a:r>
            <a:r>
              <a:rPr lang="en-US" b="1" dirty="0">
                <a:solidFill>
                  <a:srgbClr val="0000FF"/>
                </a:solidFill>
              </a:rPr>
              <a:t>128</a:t>
            </a:r>
            <a:r>
              <a:rPr lang="en-US" dirty="0"/>
              <a:t> bits. </a:t>
            </a:r>
          </a:p>
          <a:p>
            <a:r>
              <a:rPr lang="en-US" dirty="0"/>
              <a:t>It uses </a:t>
            </a:r>
            <a:r>
              <a:rPr lang="en-US" b="1" dirty="0">
                <a:solidFill>
                  <a:srgbClr val="FF0000"/>
                </a:solidFill>
              </a:rPr>
              <a:t>10, 12, or 14 rounds</a:t>
            </a:r>
            <a:r>
              <a:rPr lang="en-US" dirty="0"/>
              <a:t>. </a:t>
            </a:r>
          </a:p>
          <a:p>
            <a:r>
              <a:rPr lang="en-US" dirty="0"/>
              <a:t>The </a:t>
            </a:r>
            <a:r>
              <a:rPr lang="en-US" b="1" dirty="0">
                <a:solidFill>
                  <a:srgbClr val="00B050"/>
                </a:solidFill>
              </a:rPr>
              <a:t>key </a:t>
            </a:r>
            <a:r>
              <a:rPr lang="en-US" dirty="0"/>
              <a:t>size, which can be </a:t>
            </a:r>
            <a:r>
              <a:rPr lang="en-US" b="1" dirty="0">
                <a:solidFill>
                  <a:srgbClr val="00B050"/>
                </a:solidFill>
              </a:rPr>
              <a:t>128, 192, or 256</a:t>
            </a:r>
            <a:r>
              <a:rPr lang="en-US" dirty="0"/>
              <a:t> bits, depends on the number of rounds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6" name="Picture 5"/>
          <p:cNvPicPr>
            <a:picLocks noChangeAspect="1"/>
          </p:cNvPicPr>
          <p:nvPr/>
        </p:nvPicPr>
        <p:blipFill>
          <a:blip r:embed="rId3"/>
          <a:stretch>
            <a:fillRect/>
          </a:stretch>
        </p:blipFill>
        <p:spPr>
          <a:xfrm>
            <a:off x="3352800" y="4250499"/>
            <a:ext cx="2260090" cy="2531301"/>
          </a:xfrm>
          <a:prstGeom prst="rect">
            <a:avLst/>
          </a:prstGeom>
        </p:spPr>
      </p:pic>
    </p:spTree>
    <p:extLst>
      <p:ext uri="{BB962C8B-B14F-4D97-AF65-F5344CB8AC3E}">
        <p14:creationId xmlns:p14="http://schemas.microsoft.com/office/powerpoint/2010/main" val="2585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 Principles	</a:t>
            </a:r>
          </a:p>
        </p:txBody>
      </p:sp>
      <p:sp>
        <p:nvSpPr>
          <p:cNvPr id="3" name="Content Placeholder 2"/>
          <p:cNvSpPr>
            <a:spLocks noGrp="1"/>
          </p:cNvSpPr>
          <p:nvPr>
            <p:ph idx="1"/>
          </p:nvPr>
        </p:nvSpPr>
        <p:spPr/>
        <p:txBody>
          <a:bodyPr/>
          <a:lstStyle/>
          <a:p>
            <a:r>
              <a:rPr lang="en-US" sz="2400" i="1" dirty="0"/>
              <a:t>n</a:t>
            </a:r>
            <a:r>
              <a:rPr lang="en-US" sz="2400" dirty="0"/>
              <a:t>-bit block cipher takes </a:t>
            </a:r>
            <a:r>
              <a:rPr lang="en-US" sz="2400" i="1" dirty="0"/>
              <a:t>n</a:t>
            </a:r>
            <a:r>
              <a:rPr lang="en-US" sz="2400" dirty="0"/>
              <a:t>-bit plaintext and produce </a:t>
            </a:r>
            <a:r>
              <a:rPr lang="en-US" sz="2400" i="1" dirty="0"/>
              <a:t>n</a:t>
            </a:r>
            <a:r>
              <a:rPr lang="en-US" sz="2400" dirty="0"/>
              <a:t> bit ciphertext</a:t>
            </a:r>
          </a:p>
          <a:p>
            <a:r>
              <a:rPr lang="en-US" sz="2400" dirty="0"/>
              <a:t>Encryption must be reversible (decryption possible)</a:t>
            </a:r>
          </a:p>
          <a:p>
            <a:r>
              <a:rPr lang="en-US" sz="2400" b="1" dirty="0"/>
              <a:t>Each plaintext must produce unique ciphertext block</a:t>
            </a:r>
          </a:p>
          <a:p>
            <a:endParaRPr lang="en-US" dirty="0"/>
          </a:p>
        </p:txBody>
      </p:sp>
      <p:sp>
        <p:nvSpPr>
          <p:cNvPr id="4" name="Slide Number Placeholder 3"/>
          <p:cNvSpPr>
            <a:spLocks noGrp="1"/>
          </p:cNvSpPr>
          <p:nvPr>
            <p:ph type="sldNum" sz="quarter" idx="12"/>
          </p:nvPr>
        </p:nvSpPr>
        <p:spPr/>
        <p:txBody>
          <a:bodyPr/>
          <a:lstStyle/>
          <a:p>
            <a:fld id="{A887439D-C917-4EDB-AE93-DD258BDEFED5}" type="slidenum">
              <a:rPr lang="en-US" smtClean="0"/>
              <a:t>7</a:t>
            </a:fld>
            <a:endParaRPr lang="en-US" dirty="0"/>
          </a:p>
        </p:txBody>
      </p:sp>
      <p:pic>
        <p:nvPicPr>
          <p:cNvPr id="5" name="Picture 4"/>
          <p:cNvPicPr>
            <a:picLocks noChangeAspect="1"/>
          </p:cNvPicPr>
          <p:nvPr/>
        </p:nvPicPr>
        <p:blipFill rotWithShape="1">
          <a:blip r:embed="rId3"/>
          <a:srcRect l="62162" t="36571" r="19460" b="37523"/>
          <a:stretch/>
        </p:blipFill>
        <p:spPr>
          <a:xfrm>
            <a:off x="1981200" y="3714468"/>
            <a:ext cx="5181600" cy="2590800"/>
          </a:xfrm>
          <a:prstGeom prst="rect">
            <a:avLst/>
          </a:prstGeom>
        </p:spPr>
      </p:pic>
    </p:spTree>
    <p:extLst>
      <p:ext uri="{BB962C8B-B14F-4D97-AF65-F5344CB8AC3E}">
        <p14:creationId xmlns:p14="http://schemas.microsoft.com/office/powerpoint/2010/main" val="134567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AES: Structure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327" y="1458390"/>
            <a:ext cx="7651750" cy="494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12439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Preparation: Data Units Used in AES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6"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25" y="1330325"/>
            <a:ext cx="8537575"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767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Preparation: Data Units Used in AES (Cont.)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491" y="1511086"/>
            <a:ext cx="7651750" cy="381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68885" y="5998412"/>
            <a:ext cx="5670115" cy="400110"/>
          </a:xfrm>
          <a:prstGeom prst="rect">
            <a:avLst/>
          </a:prstGeom>
        </p:spPr>
        <p:txBody>
          <a:bodyPr wrap="square">
            <a:spAutoFit/>
          </a:bodyPr>
          <a:lstStyle/>
          <a:p>
            <a:r>
              <a:rPr lang="en-US" sz="2000" dirty="0"/>
              <a:t>Block-to-state and state-to-block transformation</a:t>
            </a:r>
          </a:p>
        </p:txBody>
      </p:sp>
    </p:spTree>
    <p:extLst>
      <p:ext uri="{BB962C8B-B14F-4D97-AF65-F5344CB8AC3E}">
        <p14:creationId xmlns:p14="http://schemas.microsoft.com/office/powerpoint/2010/main" val="3572687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Preparation: Data Units Used in AES (Cont.)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3" name="Rectangle 2"/>
          <p:cNvSpPr/>
          <p:nvPr/>
        </p:nvSpPr>
        <p:spPr>
          <a:xfrm>
            <a:off x="663879" y="1752600"/>
            <a:ext cx="800100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mbria"/>
                <a:ea typeface="+mn-ea"/>
                <a:cs typeface="+mn-cs"/>
              </a:rPr>
              <a:t>Block-to-state and state-to-block transformation</a:t>
            </a:r>
          </a:p>
        </p:txBody>
      </p:sp>
      <p:pic>
        <p:nvPicPr>
          <p:cNvPr id="6"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b="79818"/>
          <a:stretch/>
        </p:blipFill>
        <p:spPr bwMode="auto">
          <a:xfrm>
            <a:off x="355904" y="2946727"/>
            <a:ext cx="8308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00200" y="3505200"/>
            <a:ext cx="7064679" cy="276999"/>
          </a:xfrm>
          <a:prstGeom prst="rect">
            <a:avLst/>
          </a:prstGeom>
          <a:noFill/>
          <a:ln w="19050">
            <a:solidFill>
              <a:schemeClr val="tx1"/>
            </a:solidFill>
          </a:ln>
        </p:spPr>
        <p:txBody>
          <a:bodyPr wrap="square" lIns="0" tIns="0" rIns="0" bIns="0" rtlCol="0" anchor="t" anchorCtr="0">
            <a:spAutoFit/>
          </a:bodyPr>
          <a:lstStyle/>
          <a:p>
            <a:r>
              <a:rPr lang="en-US" dirty="0"/>
              <a:t>   41    45   53    55    53   45    53   41   4D    41   54    52    49   58    5A   </a:t>
            </a:r>
            <a:r>
              <a:rPr lang="en-US" dirty="0" err="1"/>
              <a:t>5A</a:t>
            </a:r>
            <a:r>
              <a:rPr lang="en-US" dirty="0"/>
              <a:t>   </a:t>
            </a:r>
            <a:endParaRPr lang="en-US" sz="1600" dirty="0"/>
          </a:p>
        </p:txBody>
      </p:sp>
      <p:pic>
        <p:nvPicPr>
          <p:cNvPr id="9" name="Picture 8"/>
          <p:cNvPicPr>
            <a:picLocks noChangeAspect="1"/>
          </p:cNvPicPr>
          <p:nvPr/>
        </p:nvPicPr>
        <p:blipFill>
          <a:blip r:embed="rId4"/>
          <a:stretch>
            <a:fillRect/>
          </a:stretch>
        </p:blipFill>
        <p:spPr>
          <a:xfrm>
            <a:off x="301786" y="3543333"/>
            <a:ext cx="1285714" cy="266667"/>
          </a:xfrm>
          <a:prstGeom prst="rect">
            <a:avLst/>
          </a:prstGeom>
        </p:spPr>
      </p:pic>
      <p:sp>
        <p:nvSpPr>
          <p:cNvPr id="10" name="Double Bracket 9"/>
          <p:cNvSpPr/>
          <p:nvPr/>
        </p:nvSpPr>
        <p:spPr>
          <a:xfrm>
            <a:off x="2705100" y="4267200"/>
            <a:ext cx="3048000" cy="2498045"/>
          </a:xfrm>
          <a:prstGeom prst="bracketPair">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3124200" y="4177392"/>
            <a:ext cx="2209800" cy="2585323"/>
          </a:xfrm>
          <a:prstGeom prst="rect">
            <a:avLst/>
          </a:prstGeom>
          <a:noFill/>
        </p:spPr>
        <p:txBody>
          <a:bodyPr wrap="square" lIns="0" tIns="0" rIns="0" bIns="0" rtlCol="0" anchor="t" anchorCtr="0">
            <a:spAutoFit/>
          </a:bodyPr>
          <a:lstStyle/>
          <a:p>
            <a:pPr>
              <a:lnSpc>
                <a:spcPct val="150000"/>
              </a:lnSpc>
            </a:pPr>
            <a:r>
              <a:rPr lang="en-US" sz="2800" dirty="0"/>
              <a:t>41  53  4D  49</a:t>
            </a:r>
          </a:p>
          <a:p>
            <a:pPr>
              <a:lnSpc>
                <a:spcPct val="150000"/>
              </a:lnSpc>
            </a:pPr>
            <a:r>
              <a:rPr lang="en-US" sz="2800" dirty="0"/>
              <a:t>45  45  41   58</a:t>
            </a:r>
          </a:p>
          <a:p>
            <a:pPr>
              <a:lnSpc>
                <a:spcPct val="150000"/>
              </a:lnSpc>
            </a:pPr>
            <a:r>
              <a:rPr lang="en-US" sz="2800" dirty="0"/>
              <a:t>53  53  54   5A</a:t>
            </a:r>
          </a:p>
          <a:p>
            <a:pPr>
              <a:lnSpc>
                <a:spcPct val="150000"/>
              </a:lnSpc>
            </a:pPr>
            <a:r>
              <a:rPr lang="en-US" sz="2800" dirty="0"/>
              <a:t>55  41  52   5A</a:t>
            </a:r>
          </a:p>
        </p:txBody>
      </p:sp>
      <p:sp>
        <p:nvSpPr>
          <p:cNvPr id="13" name="TextBox 12"/>
          <p:cNvSpPr txBox="1"/>
          <p:nvPr/>
        </p:nvSpPr>
        <p:spPr>
          <a:xfrm>
            <a:off x="6159500" y="5512455"/>
            <a:ext cx="914400" cy="369332"/>
          </a:xfrm>
          <a:prstGeom prst="rect">
            <a:avLst/>
          </a:prstGeom>
          <a:noFill/>
        </p:spPr>
        <p:txBody>
          <a:bodyPr wrap="square" lIns="0" tIns="0" rIns="0" bIns="0" rtlCol="0" anchor="t" anchorCtr="0">
            <a:spAutoFit/>
          </a:bodyPr>
          <a:lstStyle/>
          <a:p>
            <a:r>
              <a:rPr lang="en-US" sz="2400" dirty="0"/>
              <a:t>State</a:t>
            </a:r>
          </a:p>
        </p:txBody>
      </p:sp>
    </p:spTree>
    <p:extLst>
      <p:ext uri="{BB962C8B-B14F-4D97-AF65-F5344CB8AC3E}">
        <p14:creationId xmlns:p14="http://schemas.microsoft.com/office/powerpoint/2010/main" val="33814685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703" y="1"/>
            <a:ext cx="5021141" cy="6845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7"/>
          <p:cNvSpPr/>
          <p:nvPr/>
        </p:nvSpPr>
        <p:spPr>
          <a:xfrm>
            <a:off x="5688649" y="4343400"/>
            <a:ext cx="3315651" cy="461665"/>
          </a:xfrm>
          <a:prstGeom prst="rect">
            <a:avLst/>
          </a:prstGeom>
        </p:spPr>
        <p:txBody>
          <a:bodyPr wrap="none">
            <a:spAutoFit/>
          </a:bodyPr>
          <a:lstStyle/>
          <a:p>
            <a:r>
              <a:rPr lang="en-US" sz="2400" dirty="0"/>
              <a:t>AES Encryption Process</a:t>
            </a:r>
          </a:p>
        </p:txBody>
      </p:sp>
    </p:spTree>
    <p:extLst>
      <p:ext uri="{BB962C8B-B14F-4D97-AF65-F5344CB8AC3E}">
        <p14:creationId xmlns:p14="http://schemas.microsoft.com/office/powerpoint/2010/main" val="995183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AES-128 schematic</a:t>
            </a:r>
          </a:p>
        </p:txBody>
      </p:sp>
      <p:sp>
        <p:nvSpPr>
          <p:cNvPr id="92" name="Right Brace 91"/>
          <p:cNvSpPr/>
          <p:nvPr/>
        </p:nvSpPr>
        <p:spPr>
          <a:xfrm rot="16200000">
            <a:off x="5048601" y="-1891157"/>
            <a:ext cx="266794" cy="7263607"/>
          </a:xfrm>
          <a:prstGeom prst="rightBrace">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a:ea typeface="+mn-ea"/>
              <a:cs typeface="+mn-cs"/>
            </a:endParaRPr>
          </a:p>
        </p:txBody>
      </p:sp>
      <p:grpSp>
        <p:nvGrpSpPr>
          <p:cNvPr id="16" name="Group 15"/>
          <p:cNvGrpSpPr/>
          <p:nvPr/>
        </p:nvGrpSpPr>
        <p:grpSpPr>
          <a:xfrm>
            <a:off x="994410" y="2252812"/>
            <a:ext cx="553484" cy="461665"/>
            <a:chOff x="2590800" y="3521869"/>
            <a:chExt cx="553484" cy="461665"/>
          </a:xfrm>
        </p:grpSpPr>
        <p:cxnSp>
          <p:nvCxnSpPr>
            <p:cNvPr id="17" name="Straight Connector 16"/>
            <p:cNvCxnSpPr/>
            <p:nvPr/>
          </p:nvCxnSpPr>
          <p:spPr>
            <a:xfrm>
              <a:off x="2590800" y="3771900"/>
              <a:ext cx="152400" cy="0"/>
            </a:xfrm>
            <a:prstGeom prst="line">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2690663" y="3521869"/>
              <a:ext cx="351378"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mbria"/>
                  <a:ea typeface="+mn-ea"/>
                  <a:cs typeface="+mn-cs"/>
                </a:rPr>
                <a:t>⊕</a:t>
              </a:r>
            </a:p>
          </p:txBody>
        </p:sp>
        <p:cxnSp>
          <p:nvCxnSpPr>
            <p:cNvPr id="19" name="Straight Connector 18"/>
            <p:cNvCxnSpPr/>
            <p:nvPr/>
          </p:nvCxnSpPr>
          <p:spPr>
            <a:xfrm>
              <a:off x="2991884" y="3771900"/>
              <a:ext cx="152400" cy="0"/>
            </a:xfrm>
            <a:prstGeom prst="line">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2" name="Rectangle 11"/>
          <p:cNvSpPr/>
          <p:nvPr/>
        </p:nvSpPr>
        <p:spPr>
          <a:xfrm>
            <a:off x="228600" y="2140744"/>
            <a:ext cx="762000" cy="685800"/>
          </a:xfrm>
          <a:prstGeom prst="rect">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ambria"/>
                <a:ea typeface="+mn-ea"/>
                <a:cs typeface="+mn-cs"/>
              </a:rPr>
              <a:t>input</a:t>
            </a:r>
          </a:p>
        </p:txBody>
      </p:sp>
      <p:sp>
        <p:nvSpPr>
          <p:cNvPr id="13" name="TextBox 12"/>
          <p:cNvSpPr txBox="1"/>
          <p:nvPr/>
        </p:nvSpPr>
        <p:spPr>
          <a:xfrm>
            <a:off x="457200" y="2476500"/>
            <a:ext cx="45719" cy="492443"/>
          </a:xfrm>
          <a:prstGeom prst="rect">
            <a:avLst/>
          </a:prstGeom>
          <a:noFill/>
        </p:spPr>
        <p:txBody>
          <a:bodyPr wrap="squar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mbria"/>
              <a:ea typeface="+mn-ea"/>
              <a:cs typeface="+mn-cs"/>
            </a:endParaRPr>
          </a:p>
        </p:txBody>
      </p:sp>
      <p:sp>
        <p:nvSpPr>
          <p:cNvPr id="14" name="TextBox 13"/>
          <p:cNvSpPr txBox="1"/>
          <p:nvPr/>
        </p:nvSpPr>
        <p:spPr>
          <a:xfrm>
            <a:off x="509180" y="1773138"/>
            <a:ext cx="200840" cy="307777"/>
          </a:xfrm>
          <a:prstGeom prst="rect">
            <a:avLst/>
          </a:prstGeom>
          <a:no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Cambria"/>
                <a:ea typeface="+mn-ea"/>
                <a:cs typeface="+mn-cs"/>
              </a:rPr>
              <a:t>4</a:t>
            </a:r>
            <a:endParaRPr kumimoji="0" lang="en-US" sz="3200" b="0" i="1" u="none" strike="noStrike" kern="1200" cap="none" spc="0" normalizeH="0" baseline="0" noProof="0" dirty="0">
              <a:ln>
                <a:noFill/>
              </a:ln>
              <a:solidFill>
                <a:srgbClr val="000000"/>
              </a:solidFill>
              <a:effectLst/>
              <a:uLnTx/>
              <a:uFillTx/>
              <a:latin typeface="Cambria"/>
              <a:ea typeface="+mn-ea"/>
              <a:cs typeface="+mn-cs"/>
            </a:endParaRPr>
          </a:p>
        </p:txBody>
      </p:sp>
      <p:sp>
        <p:nvSpPr>
          <p:cNvPr id="15" name="TextBox 14"/>
          <p:cNvSpPr txBox="1"/>
          <p:nvPr/>
        </p:nvSpPr>
        <p:spPr>
          <a:xfrm>
            <a:off x="-21314" y="2322611"/>
            <a:ext cx="200840" cy="307777"/>
          </a:xfrm>
          <a:prstGeom prst="rect">
            <a:avLst/>
          </a:prstGeom>
          <a:no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Cambria"/>
                <a:ea typeface="+mn-ea"/>
                <a:cs typeface="+mn-cs"/>
              </a:rPr>
              <a:t>4</a:t>
            </a:r>
            <a:endParaRPr kumimoji="0" lang="en-US" sz="3200" b="0" i="1" u="none" strike="noStrike" kern="1200" cap="none" spc="0" normalizeH="0" baseline="0" noProof="0" dirty="0">
              <a:ln>
                <a:noFill/>
              </a:ln>
              <a:solidFill>
                <a:srgbClr val="000000"/>
              </a:solidFill>
              <a:effectLst/>
              <a:uLnTx/>
              <a:uFillTx/>
              <a:latin typeface="Cambria"/>
              <a:ea typeface="+mn-ea"/>
              <a:cs typeface="+mn-cs"/>
            </a:endParaRPr>
          </a:p>
        </p:txBody>
      </p:sp>
      <p:grpSp>
        <p:nvGrpSpPr>
          <p:cNvPr id="47" name="Group 46"/>
          <p:cNvGrpSpPr/>
          <p:nvPr/>
        </p:nvGrpSpPr>
        <p:grpSpPr>
          <a:xfrm>
            <a:off x="1003262" y="2714477"/>
            <a:ext cx="533400" cy="1324123"/>
            <a:chOff x="1003262" y="2714477"/>
            <a:chExt cx="533400" cy="1324123"/>
          </a:xfrm>
        </p:grpSpPr>
        <p:cxnSp>
          <p:nvCxnSpPr>
            <p:cNvPr id="43" name="Straight Arrow Connector 42"/>
            <p:cNvCxnSpPr>
              <a:stCxn id="41" idx="0"/>
              <a:endCxn id="18" idx="2"/>
            </p:cNvCxnSpPr>
            <p:nvPr/>
          </p:nvCxnSpPr>
          <p:spPr>
            <a:xfrm flipV="1">
              <a:off x="1269962" y="2714477"/>
              <a:ext cx="0" cy="790723"/>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1003262" y="3505200"/>
              <a:ext cx="533400" cy="533400"/>
            </a:xfrm>
            <a:prstGeom prst="rect">
              <a:avLst/>
            </a:prstGeom>
            <a:solidFill>
              <a:schemeClr val="accent3"/>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Cambria"/>
                  <a:ea typeface="+mn-ea"/>
                  <a:cs typeface="+mn-cs"/>
                </a:rPr>
                <a:t>k</a:t>
              </a:r>
              <a:r>
                <a:rPr kumimoji="0" lang="en-US" sz="2400" b="0" i="1" u="none" strike="noStrike" kern="1200" cap="none" spc="0" normalizeH="0" baseline="-25000" noProof="0" dirty="0">
                  <a:ln>
                    <a:noFill/>
                  </a:ln>
                  <a:solidFill>
                    <a:srgbClr val="FFFFFF"/>
                  </a:solidFill>
                  <a:effectLst/>
                  <a:uLnTx/>
                  <a:uFillTx/>
                  <a:latin typeface="Cambria"/>
                  <a:ea typeface="+mn-ea"/>
                  <a:cs typeface="+mn-cs"/>
                </a:rPr>
                <a:t>0</a:t>
              </a:r>
            </a:p>
          </p:txBody>
        </p:sp>
      </p:grpSp>
      <p:grpSp>
        <p:nvGrpSpPr>
          <p:cNvPr id="48" name="Group 47"/>
          <p:cNvGrpSpPr/>
          <p:nvPr/>
        </p:nvGrpSpPr>
        <p:grpSpPr>
          <a:xfrm>
            <a:off x="3115540" y="2714477"/>
            <a:ext cx="533400" cy="1324123"/>
            <a:chOff x="1003262" y="2714477"/>
            <a:chExt cx="533400" cy="1324123"/>
          </a:xfrm>
        </p:grpSpPr>
        <p:cxnSp>
          <p:nvCxnSpPr>
            <p:cNvPr id="49" name="Straight Arrow Connector 48"/>
            <p:cNvCxnSpPr>
              <a:stCxn id="50" idx="0"/>
            </p:cNvCxnSpPr>
            <p:nvPr/>
          </p:nvCxnSpPr>
          <p:spPr>
            <a:xfrm flipV="1">
              <a:off x="1269962" y="2714477"/>
              <a:ext cx="0" cy="790723"/>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1003262" y="3505200"/>
              <a:ext cx="533400" cy="533400"/>
            </a:xfrm>
            <a:prstGeom prst="rect">
              <a:avLst/>
            </a:prstGeom>
            <a:solidFill>
              <a:schemeClr val="accent3"/>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Cambria"/>
                  <a:ea typeface="+mn-ea"/>
                  <a:cs typeface="+mn-cs"/>
                </a:rPr>
                <a:t>k</a:t>
              </a:r>
              <a:r>
                <a:rPr kumimoji="0" lang="en-US" sz="2400" b="0" i="1" u="none" strike="noStrike" kern="1200" cap="none" spc="0" normalizeH="0" baseline="-25000" noProof="0" dirty="0">
                  <a:ln>
                    <a:noFill/>
                  </a:ln>
                  <a:solidFill>
                    <a:srgbClr val="FFFFFF"/>
                  </a:solidFill>
                  <a:effectLst/>
                  <a:uLnTx/>
                  <a:uFillTx/>
                  <a:latin typeface="Cambria"/>
                  <a:ea typeface="+mn-ea"/>
                  <a:cs typeface="+mn-cs"/>
                </a:rPr>
                <a:t>1</a:t>
              </a:r>
            </a:p>
          </p:txBody>
        </p:sp>
      </p:grpSp>
      <p:grpSp>
        <p:nvGrpSpPr>
          <p:cNvPr id="51" name="Group 50"/>
          <p:cNvGrpSpPr/>
          <p:nvPr/>
        </p:nvGrpSpPr>
        <p:grpSpPr>
          <a:xfrm>
            <a:off x="5182358" y="2714477"/>
            <a:ext cx="533400" cy="1324123"/>
            <a:chOff x="1003262" y="2714477"/>
            <a:chExt cx="533400" cy="1324123"/>
          </a:xfrm>
        </p:grpSpPr>
        <p:cxnSp>
          <p:nvCxnSpPr>
            <p:cNvPr id="52" name="Straight Arrow Connector 51"/>
            <p:cNvCxnSpPr>
              <a:stCxn id="53" idx="0"/>
            </p:cNvCxnSpPr>
            <p:nvPr/>
          </p:nvCxnSpPr>
          <p:spPr>
            <a:xfrm flipV="1">
              <a:off x="1269962" y="2714477"/>
              <a:ext cx="0" cy="790723"/>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1003262" y="3505200"/>
              <a:ext cx="533400" cy="533400"/>
            </a:xfrm>
            <a:prstGeom prst="rect">
              <a:avLst/>
            </a:prstGeom>
            <a:solidFill>
              <a:schemeClr val="accent3"/>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Cambria"/>
                  <a:ea typeface="+mn-ea"/>
                  <a:cs typeface="+mn-cs"/>
                </a:rPr>
                <a:t>k</a:t>
              </a:r>
              <a:r>
                <a:rPr kumimoji="0" lang="en-US" sz="2400" b="0" i="1" u="none" strike="noStrike" kern="1200" cap="none" spc="0" normalizeH="0" baseline="-25000" noProof="0" dirty="0">
                  <a:ln>
                    <a:noFill/>
                  </a:ln>
                  <a:solidFill>
                    <a:srgbClr val="FFFFFF"/>
                  </a:solidFill>
                  <a:effectLst/>
                  <a:uLnTx/>
                  <a:uFillTx/>
                  <a:latin typeface="Cambria"/>
                  <a:ea typeface="+mn-ea"/>
                  <a:cs typeface="+mn-cs"/>
                </a:rPr>
                <a:t>2</a:t>
              </a:r>
            </a:p>
          </p:txBody>
        </p:sp>
      </p:grpSp>
      <p:grpSp>
        <p:nvGrpSpPr>
          <p:cNvPr id="54" name="Group 53"/>
          <p:cNvGrpSpPr/>
          <p:nvPr/>
        </p:nvGrpSpPr>
        <p:grpSpPr>
          <a:xfrm>
            <a:off x="6713418" y="2714477"/>
            <a:ext cx="533400" cy="1324123"/>
            <a:chOff x="1003262" y="2714477"/>
            <a:chExt cx="533400" cy="1324123"/>
          </a:xfrm>
        </p:grpSpPr>
        <p:cxnSp>
          <p:nvCxnSpPr>
            <p:cNvPr id="55" name="Straight Arrow Connector 54"/>
            <p:cNvCxnSpPr>
              <a:stCxn id="56" idx="0"/>
            </p:cNvCxnSpPr>
            <p:nvPr/>
          </p:nvCxnSpPr>
          <p:spPr>
            <a:xfrm flipV="1">
              <a:off x="1269962" y="2714477"/>
              <a:ext cx="0" cy="790723"/>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1003262" y="3505200"/>
              <a:ext cx="533400" cy="533400"/>
            </a:xfrm>
            <a:prstGeom prst="rect">
              <a:avLst/>
            </a:prstGeom>
            <a:solidFill>
              <a:schemeClr val="accent3"/>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Cambria"/>
                  <a:ea typeface="+mn-ea"/>
                  <a:cs typeface="+mn-cs"/>
                </a:rPr>
                <a:t>k</a:t>
              </a:r>
              <a:r>
                <a:rPr kumimoji="0" lang="en-US" sz="2400" b="0" i="1" u="none" strike="noStrike" kern="1200" cap="none" spc="0" normalizeH="0" baseline="-25000" noProof="0" dirty="0">
                  <a:ln>
                    <a:noFill/>
                  </a:ln>
                  <a:solidFill>
                    <a:srgbClr val="FFFFFF"/>
                  </a:solidFill>
                  <a:effectLst/>
                  <a:uLnTx/>
                  <a:uFillTx/>
                  <a:latin typeface="Cambria"/>
                  <a:ea typeface="+mn-ea"/>
                  <a:cs typeface="+mn-cs"/>
                </a:rPr>
                <a:t>9</a:t>
              </a:r>
            </a:p>
          </p:txBody>
        </p:sp>
      </p:grpSp>
      <p:cxnSp>
        <p:nvCxnSpPr>
          <p:cNvPr id="60" name="Straight Connector 59"/>
          <p:cNvCxnSpPr/>
          <p:nvPr/>
        </p:nvCxnSpPr>
        <p:spPr>
          <a:xfrm>
            <a:off x="8033582" y="4121944"/>
            <a:ext cx="0" cy="647700"/>
          </a:xfrm>
          <a:prstGeom prst="line">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8033582" y="3093244"/>
            <a:ext cx="0" cy="792956"/>
          </a:xfrm>
          <a:prstGeom prst="line">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nvGrpSpPr>
          <p:cNvPr id="93" name="Group 92"/>
          <p:cNvGrpSpPr/>
          <p:nvPr/>
        </p:nvGrpSpPr>
        <p:grpSpPr>
          <a:xfrm>
            <a:off x="1535036" y="1874044"/>
            <a:ext cx="7293129" cy="1219200"/>
            <a:chOff x="1535035" y="1874044"/>
            <a:chExt cx="7293129" cy="1219200"/>
          </a:xfrm>
        </p:grpSpPr>
        <p:grpSp>
          <p:nvGrpSpPr>
            <p:cNvPr id="20" name="Group 19"/>
            <p:cNvGrpSpPr/>
            <p:nvPr/>
          </p:nvGrpSpPr>
          <p:grpSpPr>
            <a:xfrm>
              <a:off x="3106688" y="2252812"/>
              <a:ext cx="553484" cy="461665"/>
              <a:chOff x="2590800" y="3521869"/>
              <a:chExt cx="553484" cy="461665"/>
            </a:xfrm>
          </p:grpSpPr>
          <p:cxnSp>
            <p:nvCxnSpPr>
              <p:cNvPr id="21" name="Straight Connector 20"/>
              <p:cNvCxnSpPr/>
              <p:nvPr/>
            </p:nvCxnSpPr>
            <p:spPr>
              <a:xfrm>
                <a:off x="2590800" y="3771900"/>
                <a:ext cx="152400" cy="0"/>
              </a:xfrm>
              <a:prstGeom prst="line">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2690663" y="3521869"/>
                <a:ext cx="351378"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mbria"/>
                    <a:ea typeface="+mn-ea"/>
                    <a:cs typeface="+mn-cs"/>
                  </a:rPr>
                  <a:t>⊕</a:t>
                </a:r>
              </a:p>
            </p:txBody>
          </p:sp>
          <p:cxnSp>
            <p:nvCxnSpPr>
              <p:cNvPr id="23" name="Straight Connector 22"/>
              <p:cNvCxnSpPr/>
              <p:nvPr/>
            </p:nvCxnSpPr>
            <p:spPr>
              <a:xfrm>
                <a:off x="2991884" y="3771900"/>
                <a:ext cx="152400" cy="0"/>
              </a:xfrm>
              <a:prstGeom prst="line">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5173506" y="2252812"/>
              <a:ext cx="553484" cy="461665"/>
              <a:chOff x="2590800" y="3521869"/>
              <a:chExt cx="553484" cy="461665"/>
            </a:xfrm>
          </p:grpSpPr>
          <p:cxnSp>
            <p:nvCxnSpPr>
              <p:cNvPr id="26" name="Straight Connector 25"/>
              <p:cNvCxnSpPr/>
              <p:nvPr/>
            </p:nvCxnSpPr>
            <p:spPr>
              <a:xfrm>
                <a:off x="2590800" y="3771900"/>
                <a:ext cx="152400" cy="0"/>
              </a:xfrm>
              <a:prstGeom prst="line">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2690663" y="3521869"/>
                <a:ext cx="351378"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mbria"/>
                    <a:ea typeface="+mn-ea"/>
                    <a:cs typeface="+mn-cs"/>
                  </a:rPr>
                  <a:t>⊕</a:t>
                </a:r>
              </a:p>
            </p:txBody>
          </p:sp>
          <p:cxnSp>
            <p:nvCxnSpPr>
              <p:cNvPr id="28" name="Straight Connector 27"/>
              <p:cNvCxnSpPr/>
              <p:nvPr/>
            </p:nvCxnSpPr>
            <p:spPr>
              <a:xfrm>
                <a:off x="2991884" y="3771900"/>
                <a:ext cx="152400" cy="0"/>
              </a:xfrm>
              <a:prstGeom prst="line">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5834640" y="2348954"/>
              <a:ext cx="743591" cy="307777"/>
            </a:xfrm>
            <a:prstGeom prst="rect">
              <a:avLst/>
            </a:prstGeom>
            <a:no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Cambria"/>
                  <a:ea typeface="+mn-ea"/>
                  <a:cs typeface="+mn-cs"/>
                </a:rPr>
                <a:t>•   •   •</a:t>
              </a:r>
            </a:p>
          </p:txBody>
        </p:sp>
        <p:sp>
          <p:nvSpPr>
            <p:cNvPr id="7" name="Rectangle 6"/>
            <p:cNvSpPr/>
            <p:nvPr/>
          </p:nvSpPr>
          <p:spPr>
            <a:xfrm>
              <a:off x="1535035" y="1874044"/>
              <a:ext cx="1589164" cy="1219200"/>
            </a:xfrm>
            <a:prstGeom prst="rect">
              <a:avLst/>
            </a:prstGeom>
            <a:solidFill>
              <a:schemeClr val="accent2"/>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AutoNum type="arabicParenBoth"/>
                <a:tabLst/>
                <a:defRPr/>
              </a:pPr>
              <a:r>
                <a:rPr kumimoji="0" lang="en-US" sz="1800" b="0" i="0" u="none" strike="noStrike" kern="1200" cap="none" spc="0" normalizeH="0" baseline="0" noProof="0" dirty="0">
                  <a:ln>
                    <a:noFill/>
                  </a:ln>
                  <a:solidFill>
                    <a:srgbClr val="FFFFFF"/>
                  </a:solidFill>
                  <a:effectLst/>
                  <a:uLnTx/>
                  <a:uFillTx/>
                  <a:latin typeface="Cambria"/>
                  <a:ea typeface="+mn-ea"/>
                  <a:cs typeface="+mn-cs"/>
                </a:rPr>
                <a:t> </a:t>
              </a:r>
              <a:r>
                <a:rPr kumimoji="0" lang="en-US" sz="1800" b="0" i="0" u="none" strike="noStrike" kern="1200" cap="none" spc="0" normalizeH="0" baseline="0" noProof="0" dirty="0" err="1">
                  <a:ln>
                    <a:noFill/>
                  </a:ln>
                  <a:solidFill>
                    <a:srgbClr val="FFFFFF"/>
                  </a:solidFill>
                  <a:effectLst/>
                  <a:uLnTx/>
                  <a:uFillTx/>
                  <a:latin typeface="Cambria"/>
                  <a:ea typeface="+mn-ea"/>
                  <a:cs typeface="+mn-cs"/>
                </a:rPr>
                <a:t>ByteSub</a:t>
              </a:r>
              <a:endParaRPr kumimoji="0" lang="en-US" sz="1800" b="0" i="0" u="none" strike="noStrike" kern="1200" cap="none" spc="0" normalizeH="0" baseline="0" noProof="0" dirty="0">
                <a:ln>
                  <a:noFill/>
                </a:ln>
                <a:solidFill>
                  <a:srgbClr val="FFFFFF"/>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AutoNum type="arabicParenBoth"/>
                <a:tabLst/>
                <a:defRPr/>
              </a:pPr>
              <a:r>
                <a:rPr kumimoji="0" lang="en-US" sz="1800" b="0" i="0" u="none" strike="noStrike" kern="1200" cap="none" spc="0" normalizeH="0" baseline="0" noProof="0" dirty="0">
                  <a:ln>
                    <a:noFill/>
                  </a:ln>
                  <a:solidFill>
                    <a:srgbClr val="FFFFFF"/>
                  </a:solidFill>
                  <a:effectLst/>
                  <a:uLnTx/>
                  <a:uFillTx/>
                  <a:latin typeface="Cambria"/>
                  <a:ea typeface="+mn-ea"/>
                  <a:cs typeface="+mn-cs"/>
                </a:rPr>
                <a:t> </a:t>
              </a:r>
              <a:r>
                <a:rPr kumimoji="0" lang="en-US" sz="1800" b="0" i="0" u="none" strike="noStrike" kern="1200" cap="none" spc="0" normalizeH="0" baseline="0" noProof="0" dirty="0" err="1">
                  <a:ln>
                    <a:noFill/>
                  </a:ln>
                  <a:solidFill>
                    <a:srgbClr val="FFFFFF"/>
                  </a:solidFill>
                  <a:effectLst/>
                  <a:uLnTx/>
                  <a:uFillTx/>
                  <a:latin typeface="Cambria"/>
                  <a:ea typeface="+mn-ea"/>
                  <a:cs typeface="+mn-cs"/>
                </a:rPr>
                <a:t>ShiftRow</a:t>
              </a:r>
              <a:endParaRPr kumimoji="0" lang="en-US" sz="1800" b="0" i="0" u="none" strike="noStrike" kern="1200" cap="none" spc="0" normalizeH="0" baseline="0" noProof="0" dirty="0">
                <a:ln>
                  <a:noFill/>
                </a:ln>
                <a:solidFill>
                  <a:srgbClr val="FFFFFF"/>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AutoNum type="arabicParenBoth"/>
                <a:tabLst/>
                <a:defRPr/>
              </a:pPr>
              <a:r>
                <a:rPr kumimoji="0" lang="en-US" sz="1800" b="0" i="0" u="none" strike="noStrike" kern="1200" cap="none" spc="0" normalizeH="0" baseline="0" noProof="0" dirty="0">
                  <a:ln>
                    <a:noFill/>
                  </a:ln>
                  <a:solidFill>
                    <a:srgbClr val="FFFFFF"/>
                  </a:solidFill>
                  <a:effectLst/>
                  <a:uLnTx/>
                  <a:uFillTx/>
                  <a:latin typeface="Cambria"/>
                  <a:ea typeface="+mn-ea"/>
                  <a:cs typeface="+mn-cs"/>
                </a:rPr>
                <a:t> </a:t>
              </a:r>
              <a:r>
                <a:rPr kumimoji="0" lang="en-US" sz="1800" b="0" i="0" u="none" strike="noStrike" kern="1200" cap="none" spc="0" normalizeH="0" baseline="0" noProof="0" dirty="0" err="1">
                  <a:ln>
                    <a:noFill/>
                  </a:ln>
                  <a:solidFill>
                    <a:srgbClr val="FFFFFF"/>
                  </a:solidFill>
                  <a:effectLst/>
                  <a:uLnTx/>
                  <a:uFillTx/>
                  <a:latin typeface="Cambria"/>
                  <a:ea typeface="+mn-ea"/>
                  <a:cs typeface="+mn-cs"/>
                </a:rPr>
                <a:t>MixColumn</a:t>
              </a:r>
              <a:endParaRPr kumimoji="0" lang="en-US" sz="1800" b="0" i="0" u="none" strike="noStrike" kern="1200" cap="none" spc="0" normalizeH="0" baseline="0" noProof="0" dirty="0">
                <a:ln>
                  <a:noFill/>
                </a:ln>
                <a:solidFill>
                  <a:srgbClr val="FFFFFF"/>
                </a:solidFill>
                <a:effectLst/>
                <a:uLnTx/>
                <a:uFillTx/>
                <a:latin typeface="Cambria"/>
                <a:ea typeface="+mn-ea"/>
                <a:cs typeface="+mn-cs"/>
              </a:endParaRPr>
            </a:p>
          </p:txBody>
        </p:sp>
        <p:sp>
          <p:nvSpPr>
            <p:cNvPr id="35" name="Rectangle 34"/>
            <p:cNvSpPr/>
            <p:nvPr/>
          </p:nvSpPr>
          <p:spPr>
            <a:xfrm>
              <a:off x="3641122" y="1874044"/>
              <a:ext cx="1589164" cy="1219200"/>
            </a:xfrm>
            <a:prstGeom prst="rect">
              <a:avLst/>
            </a:prstGeom>
            <a:solidFill>
              <a:schemeClr val="accent2"/>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AutoNum type="arabicParenBoth"/>
                <a:tabLst/>
                <a:defRPr/>
              </a:pPr>
              <a:r>
                <a:rPr kumimoji="0" lang="en-US" sz="1800" b="0" i="0" u="none" strike="noStrike" kern="1200" cap="none" spc="0" normalizeH="0" baseline="0" noProof="0" dirty="0">
                  <a:ln>
                    <a:noFill/>
                  </a:ln>
                  <a:solidFill>
                    <a:srgbClr val="FFFFFF"/>
                  </a:solidFill>
                  <a:effectLst/>
                  <a:uLnTx/>
                  <a:uFillTx/>
                  <a:latin typeface="Cambria"/>
                  <a:ea typeface="+mn-ea"/>
                  <a:cs typeface="+mn-cs"/>
                </a:rPr>
                <a:t> </a:t>
              </a:r>
              <a:r>
                <a:rPr kumimoji="0" lang="en-US" sz="1800" b="0" i="0" u="none" strike="noStrike" kern="1200" cap="none" spc="0" normalizeH="0" baseline="0" noProof="0" dirty="0" err="1">
                  <a:ln>
                    <a:noFill/>
                  </a:ln>
                  <a:solidFill>
                    <a:srgbClr val="FFFFFF"/>
                  </a:solidFill>
                  <a:effectLst/>
                  <a:uLnTx/>
                  <a:uFillTx/>
                  <a:latin typeface="Cambria"/>
                  <a:ea typeface="+mn-ea"/>
                  <a:cs typeface="+mn-cs"/>
                </a:rPr>
                <a:t>ByteSub</a:t>
              </a:r>
              <a:endParaRPr kumimoji="0" lang="en-US" sz="1800" b="0" i="0" u="none" strike="noStrike" kern="1200" cap="none" spc="0" normalizeH="0" baseline="0" noProof="0" dirty="0">
                <a:ln>
                  <a:noFill/>
                </a:ln>
                <a:solidFill>
                  <a:srgbClr val="FFFFFF"/>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AutoNum type="arabicParenBoth"/>
                <a:tabLst/>
                <a:defRPr/>
              </a:pPr>
              <a:r>
                <a:rPr kumimoji="0" lang="en-US" sz="1800" b="0" i="0" u="none" strike="noStrike" kern="1200" cap="none" spc="0" normalizeH="0" baseline="0" noProof="0" dirty="0">
                  <a:ln>
                    <a:noFill/>
                  </a:ln>
                  <a:solidFill>
                    <a:srgbClr val="FFFFFF"/>
                  </a:solidFill>
                  <a:effectLst/>
                  <a:uLnTx/>
                  <a:uFillTx/>
                  <a:latin typeface="Cambria"/>
                  <a:ea typeface="+mn-ea"/>
                  <a:cs typeface="+mn-cs"/>
                </a:rPr>
                <a:t> </a:t>
              </a:r>
              <a:r>
                <a:rPr kumimoji="0" lang="en-US" sz="1800" b="0" i="0" u="none" strike="noStrike" kern="1200" cap="none" spc="0" normalizeH="0" baseline="0" noProof="0" dirty="0" err="1">
                  <a:ln>
                    <a:noFill/>
                  </a:ln>
                  <a:solidFill>
                    <a:srgbClr val="FFFFFF"/>
                  </a:solidFill>
                  <a:effectLst/>
                  <a:uLnTx/>
                  <a:uFillTx/>
                  <a:latin typeface="Cambria"/>
                  <a:ea typeface="+mn-ea"/>
                  <a:cs typeface="+mn-cs"/>
                </a:rPr>
                <a:t>ShiftRow</a:t>
              </a:r>
              <a:endParaRPr kumimoji="0" lang="en-US" sz="1800" b="0" i="0" u="none" strike="noStrike" kern="1200" cap="none" spc="0" normalizeH="0" baseline="0" noProof="0" dirty="0">
                <a:ln>
                  <a:noFill/>
                </a:ln>
                <a:solidFill>
                  <a:srgbClr val="FFFFFF"/>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AutoNum type="arabicParenBoth"/>
                <a:tabLst/>
                <a:defRPr/>
              </a:pPr>
              <a:r>
                <a:rPr kumimoji="0" lang="en-US" sz="1800" b="0" i="0" u="none" strike="noStrike" kern="1200" cap="none" spc="0" normalizeH="0" baseline="0" noProof="0" dirty="0">
                  <a:ln>
                    <a:noFill/>
                  </a:ln>
                  <a:solidFill>
                    <a:srgbClr val="FFFFFF"/>
                  </a:solidFill>
                  <a:effectLst/>
                  <a:uLnTx/>
                  <a:uFillTx/>
                  <a:latin typeface="Cambria"/>
                  <a:ea typeface="+mn-ea"/>
                  <a:cs typeface="+mn-cs"/>
                </a:rPr>
                <a:t> </a:t>
              </a:r>
              <a:r>
                <a:rPr kumimoji="0" lang="en-US" sz="1800" b="0" i="0" u="none" strike="noStrike" kern="1200" cap="none" spc="0" normalizeH="0" baseline="0" noProof="0" dirty="0" err="1">
                  <a:ln>
                    <a:noFill/>
                  </a:ln>
                  <a:solidFill>
                    <a:srgbClr val="FFFFFF"/>
                  </a:solidFill>
                  <a:effectLst/>
                  <a:uLnTx/>
                  <a:uFillTx/>
                  <a:latin typeface="Cambria"/>
                  <a:ea typeface="+mn-ea"/>
                  <a:cs typeface="+mn-cs"/>
                </a:rPr>
                <a:t>MixColumn</a:t>
              </a:r>
              <a:endParaRPr kumimoji="0" lang="en-US" sz="1800" b="0" i="0" u="none" strike="noStrike" kern="1200" cap="none" spc="0" normalizeH="0" baseline="0" noProof="0" dirty="0">
                <a:ln>
                  <a:noFill/>
                </a:ln>
                <a:solidFill>
                  <a:srgbClr val="FFFFFF"/>
                </a:solidFill>
                <a:effectLst/>
                <a:uLnTx/>
                <a:uFillTx/>
                <a:latin typeface="Cambria"/>
                <a:ea typeface="+mn-ea"/>
                <a:cs typeface="+mn-cs"/>
              </a:endParaRPr>
            </a:p>
          </p:txBody>
        </p:sp>
        <p:grpSp>
          <p:nvGrpSpPr>
            <p:cNvPr id="36" name="Group 35"/>
            <p:cNvGrpSpPr/>
            <p:nvPr/>
          </p:nvGrpSpPr>
          <p:grpSpPr>
            <a:xfrm>
              <a:off x="6704566" y="2252812"/>
              <a:ext cx="553484" cy="461665"/>
              <a:chOff x="2590800" y="3521869"/>
              <a:chExt cx="553484" cy="461665"/>
            </a:xfrm>
          </p:grpSpPr>
          <p:cxnSp>
            <p:nvCxnSpPr>
              <p:cNvPr id="37" name="Straight Connector 36"/>
              <p:cNvCxnSpPr/>
              <p:nvPr/>
            </p:nvCxnSpPr>
            <p:spPr>
              <a:xfrm>
                <a:off x="2590800" y="3771900"/>
                <a:ext cx="152400" cy="0"/>
              </a:xfrm>
              <a:prstGeom prst="line">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2690663" y="3521869"/>
                <a:ext cx="351378"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mbria"/>
                    <a:ea typeface="+mn-ea"/>
                    <a:cs typeface="+mn-cs"/>
                  </a:rPr>
                  <a:t>⊕</a:t>
                </a:r>
              </a:p>
            </p:txBody>
          </p:sp>
          <p:cxnSp>
            <p:nvCxnSpPr>
              <p:cNvPr id="39" name="Straight Connector 38"/>
              <p:cNvCxnSpPr/>
              <p:nvPr/>
            </p:nvCxnSpPr>
            <p:spPr>
              <a:xfrm>
                <a:off x="2991884" y="3771900"/>
                <a:ext cx="152400" cy="0"/>
              </a:xfrm>
              <a:prstGeom prst="line">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40" name="Rectangle 39"/>
            <p:cNvSpPr/>
            <p:nvPr/>
          </p:nvSpPr>
          <p:spPr>
            <a:xfrm>
              <a:off x="7239000" y="1874044"/>
              <a:ext cx="1589164" cy="1219200"/>
            </a:xfrm>
            <a:prstGeom prst="rect">
              <a:avLst/>
            </a:prstGeom>
            <a:solidFill>
              <a:schemeClr val="accent2"/>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l" defTabSz="914400" rtl="0" eaLnBrk="1" fontAlgn="auto" latinLnBrk="0" hangingPunct="1">
                <a:lnSpc>
                  <a:spcPct val="100000"/>
                </a:lnSpc>
                <a:spcBef>
                  <a:spcPts val="0"/>
                </a:spcBef>
                <a:spcAft>
                  <a:spcPts val="0"/>
                </a:spcAft>
                <a:buClrTx/>
                <a:buSzTx/>
                <a:buFontTx/>
                <a:buAutoNum type="arabicParenBoth"/>
                <a:tabLst/>
                <a:defRPr/>
              </a:pPr>
              <a:r>
                <a:rPr kumimoji="0" lang="en-US" sz="1800" b="0" i="0" u="none" strike="noStrike" kern="1200" cap="none" spc="0" normalizeH="0" baseline="0" noProof="0" dirty="0">
                  <a:ln>
                    <a:noFill/>
                  </a:ln>
                  <a:solidFill>
                    <a:srgbClr val="FFFFFF"/>
                  </a:solidFill>
                  <a:effectLst/>
                  <a:uLnTx/>
                  <a:uFillTx/>
                  <a:latin typeface="Cambria"/>
                  <a:ea typeface="+mn-ea"/>
                  <a:cs typeface="+mn-cs"/>
                </a:rPr>
                <a:t> </a:t>
              </a:r>
              <a:r>
                <a:rPr kumimoji="0" lang="en-US" sz="1800" b="0" i="0" u="none" strike="noStrike" kern="1200" cap="none" spc="0" normalizeH="0" baseline="0" noProof="0" dirty="0" err="1">
                  <a:ln>
                    <a:noFill/>
                  </a:ln>
                  <a:solidFill>
                    <a:srgbClr val="FFFFFF"/>
                  </a:solidFill>
                  <a:effectLst/>
                  <a:uLnTx/>
                  <a:uFillTx/>
                  <a:latin typeface="Cambria"/>
                  <a:ea typeface="+mn-ea"/>
                  <a:cs typeface="+mn-cs"/>
                </a:rPr>
                <a:t>ByteSub</a:t>
              </a:r>
              <a:endParaRPr kumimoji="0" lang="en-US" sz="1800" b="0" i="0" u="none" strike="noStrike" kern="1200" cap="none" spc="0" normalizeH="0" baseline="0" noProof="0" dirty="0">
                <a:ln>
                  <a:noFill/>
                </a:ln>
                <a:solidFill>
                  <a:srgbClr val="FFFFFF"/>
                </a:solidFill>
                <a:effectLst/>
                <a:uLnTx/>
                <a:uFillTx/>
                <a:latin typeface="Cambria"/>
                <a:ea typeface="+mn-ea"/>
                <a:cs typeface="+mn-cs"/>
              </a:endParaRPr>
            </a:p>
            <a:p>
              <a:pPr marL="0" marR="0" lvl="0" indent="0" algn="l" defTabSz="914400" rtl="0" eaLnBrk="1" fontAlgn="auto" latinLnBrk="0" hangingPunct="1">
                <a:lnSpc>
                  <a:spcPct val="100000"/>
                </a:lnSpc>
                <a:spcBef>
                  <a:spcPts val="0"/>
                </a:spcBef>
                <a:spcAft>
                  <a:spcPts val="0"/>
                </a:spcAft>
                <a:buClrTx/>
                <a:buSzTx/>
                <a:buFontTx/>
                <a:buAutoNum type="arabicParenBoth"/>
                <a:tabLst/>
                <a:defRPr/>
              </a:pPr>
              <a:r>
                <a:rPr kumimoji="0" lang="en-US" sz="1800" b="0" i="0" u="none" strike="noStrike" kern="1200" cap="none" spc="0" normalizeH="0" baseline="0" noProof="0" dirty="0">
                  <a:ln>
                    <a:noFill/>
                  </a:ln>
                  <a:solidFill>
                    <a:srgbClr val="FFFFFF"/>
                  </a:solidFill>
                  <a:effectLst/>
                  <a:uLnTx/>
                  <a:uFillTx/>
                  <a:latin typeface="Cambria"/>
                  <a:ea typeface="+mn-ea"/>
                  <a:cs typeface="+mn-cs"/>
                </a:rPr>
                <a:t> </a:t>
              </a:r>
              <a:r>
                <a:rPr kumimoji="0" lang="en-US" sz="1800" b="0" i="0" u="none" strike="noStrike" kern="1200" cap="none" spc="0" normalizeH="0" baseline="0" noProof="0" dirty="0" err="1">
                  <a:ln>
                    <a:noFill/>
                  </a:ln>
                  <a:solidFill>
                    <a:srgbClr val="FFFFFF"/>
                  </a:solidFill>
                  <a:effectLst/>
                  <a:uLnTx/>
                  <a:uFillTx/>
                  <a:latin typeface="Cambria"/>
                  <a:ea typeface="+mn-ea"/>
                  <a:cs typeface="+mn-cs"/>
                </a:rPr>
                <a:t>ShiftRow</a:t>
              </a:r>
              <a:endParaRPr kumimoji="0" lang="en-US" sz="1800" b="0" i="0" u="none" strike="noStrike" kern="1200" cap="none" spc="0" normalizeH="0" baseline="0" noProof="0" dirty="0">
                <a:ln>
                  <a:noFill/>
                </a:ln>
                <a:solidFill>
                  <a:srgbClr val="FFFFFF"/>
                </a:solidFill>
                <a:effectLst/>
                <a:uLnTx/>
                <a:uFillTx/>
                <a:latin typeface="Cambria"/>
                <a:ea typeface="+mn-ea"/>
                <a:cs typeface="+mn-cs"/>
              </a:endParaRPr>
            </a:p>
          </p:txBody>
        </p:sp>
      </p:grpSp>
      <p:sp>
        <p:nvSpPr>
          <p:cNvPr id="59" name="Rectangle 58"/>
          <p:cNvSpPr/>
          <p:nvPr/>
        </p:nvSpPr>
        <p:spPr>
          <a:xfrm rot="5400000">
            <a:off x="7879323" y="3783285"/>
            <a:ext cx="351378"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mbria"/>
                <a:ea typeface="+mn-ea"/>
                <a:cs typeface="+mn-cs"/>
              </a:rPr>
              <a:t>⊕</a:t>
            </a:r>
          </a:p>
        </p:txBody>
      </p:sp>
      <p:sp>
        <p:nvSpPr>
          <p:cNvPr id="70" name="Rectangle 69"/>
          <p:cNvSpPr/>
          <p:nvPr/>
        </p:nvSpPr>
        <p:spPr>
          <a:xfrm>
            <a:off x="7581521" y="4769644"/>
            <a:ext cx="946982" cy="852284"/>
          </a:xfrm>
          <a:prstGeom prst="rect">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ambria"/>
                <a:ea typeface="+mn-ea"/>
                <a:cs typeface="+mn-cs"/>
              </a:rPr>
              <a:t>output</a:t>
            </a:r>
          </a:p>
        </p:txBody>
      </p:sp>
      <p:sp>
        <p:nvSpPr>
          <p:cNvPr id="71" name="TextBox 70"/>
          <p:cNvSpPr txBox="1"/>
          <p:nvPr/>
        </p:nvSpPr>
        <p:spPr>
          <a:xfrm>
            <a:off x="8117297" y="4418111"/>
            <a:ext cx="200840" cy="307777"/>
          </a:xfrm>
          <a:prstGeom prst="rect">
            <a:avLst/>
          </a:prstGeom>
          <a:no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Cambria"/>
                <a:ea typeface="+mn-ea"/>
                <a:cs typeface="+mn-cs"/>
              </a:rPr>
              <a:t>4</a:t>
            </a:r>
            <a:endParaRPr kumimoji="0" lang="en-US" sz="3200" b="0" i="1" u="none" strike="noStrike" kern="1200" cap="none" spc="0" normalizeH="0" baseline="0" noProof="0" dirty="0">
              <a:ln>
                <a:noFill/>
              </a:ln>
              <a:solidFill>
                <a:srgbClr val="000000"/>
              </a:solidFill>
              <a:effectLst/>
              <a:uLnTx/>
              <a:uFillTx/>
              <a:latin typeface="Cambria"/>
              <a:ea typeface="+mn-ea"/>
              <a:cs typeface="+mn-cs"/>
            </a:endParaRPr>
          </a:p>
        </p:txBody>
      </p:sp>
      <p:sp>
        <p:nvSpPr>
          <p:cNvPr id="72" name="TextBox 71"/>
          <p:cNvSpPr txBox="1"/>
          <p:nvPr/>
        </p:nvSpPr>
        <p:spPr>
          <a:xfrm>
            <a:off x="8586380" y="5041897"/>
            <a:ext cx="200840" cy="307777"/>
          </a:xfrm>
          <a:prstGeom prst="rect">
            <a:avLst/>
          </a:prstGeom>
          <a:no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Cambria"/>
                <a:ea typeface="+mn-ea"/>
                <a:cs typeface="+mn-cs"/>
              </a:rPr>
              <a:t>4</a:t>
            </a:r>
            <a:endParaRPr kumimoji="0" lang="en-US" sz="3200" b="0" i="1" u="none" strike="noStrike" kern="1200" cap="none" spc="0" normalizeH="0" baseline="0" noProof="0" dirty="0">
              <a:ln>
                <a:noFill/>
              </a:ln>
              <a:solidFill>
                <a:srgbClr val="000000"/>
              </a:solidFill>
              <a:effectLst/>
              <a:uLnTx/>
              <a:uFillTx/>
              <a:latin typeface="Cambria"/>
              <a:ea typeface="+mn-ea"/>
              <a:cs typeface="+mn-cs"/>
            </a:endParaRPr>
          </a:p>
        </p:txBody>
      </p:sp>
      <p:cxnSp>
        <p:nvCxnSpPr>
          <p:cNvPr id="74" name="Straight Arrow Connector 73"/>
          <p:cNvCxnSpPr>
            <a:stCxn id="75" idx="3"/>
            <a:endCxn id="59" idx="2"/>
          </p:cNvCxnSpPr>
          <p:nvPr/>
        </p:nvCxnSpPr>
        <p:spPr>
          <a:xfrm flipV="1">
            <a:off x="7105650" y="4014118"/>
            <a:ext cx="718530" cy="1012701"/>
          </a:xfrm>
          <a:prstGeom prst="straightConnector1">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a:xfrm>
            <a:off x="6572250" y="4760119"/>
            <a:ext cx="533400" cy="533400"/>
          </a:xfrm>
          <a:prstGeom prst="rect">
            <a:avLst/>
          </a:prstGeom>
          <a:solidFill>
            <a:schemeClr val="accent3"/>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Cambria"/>
                <a:ea typeface="+mn-ea"/>
                <a:cs typeface="+mn-cs"/>
              </a:rPr>
              <a:t>k</a:t>
            </a:r>
            <a:r>
              <a:rPr kumimoji="0" lang="en-US" sz="2400" b="0" i="1" u="none" strike="noStrike" kern="1200" cap="none" spc="0" normalizeH="0" baseline="-25000" noProof="0" dirty="0">
                <a:ln>
                  <a:noFill/>
                </a:ln>
                <a:solidFill>
                  <a:srgbClr val="FFFFFF"/>
                </a:solidFill>
                <a:effectLst/>
                <a:uLnTx/>
                <a:uFillTx/>
                <a:latin typeface="Cambria"/>
                <a:ea typeface="+mn-ea"/>
                <a:cs typeface="+mn-cs"/>
              </a:rPr>
              <a:t>10</a:t>
            </a:r>
          </a:p>
        </p:txBody>
      </p:sp>
      <p:sp>
        <p:nvSpPr>
          <p:cNvPr id="79" name="Rectangle 78"/>
          <p:cNvSpPr/>
          <p:nvPr/>
        </p:nvSpPr>
        <p:spPr>
          <a:xfrm>
            <a:off x="803910" y="5392442"/>
            <a:ext cx="743984" cy="743984"/>
          </a:xfrm>
          <a:prstGeom prst="rect">
            <a:avLst/>
          </a:prstGeom>
          <a:solidFill>
            <a:schemeClr val="accent3"/>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Cambria"/>
                <a:ea typeface="+mn-ea"/>
                <a:cs typeface="+mn-cs"/>
              </a:rPr>
              <a:t>key</a:t>
            </a:r>
            <a:endParaRPr kumimoji="0" lang="en-US" sz="2400" b="0" i="1" u="none" strike="noStrike" kern="1200" cap="none" spc="0" normalizeH="0" baseline="-25000" noProof="0" dirty="0">
              <a:ln>
                <a:noFill/>
              </a:ln>
              <a:solidFill>
                <a:srgbClr val="FFFFFF"/>
              </a:solidFill>
              <a:effectLst/>
              <a:uLnTx/>
              <a:uFillTx/>
              <a:latin typeface="Cambria"/>
              <a:ea typeface="+mn-ea"/>
              <a:cs typeface="+mn-cs"/>
            </a:endParaRPr>
          </a:p>
        </p:txBody>
      </p:sp>
      <p:cxnSp>
        <p:nvCxnSpPr>
          <p:cNvPr id="81" name="Curved Connector 80"/>
          <p:cNvCxnSpPr>
            <a:stCxn id="79" idx="3"/>
            <a:endCxn id="41" idx="2"/>
          </p:cNvCxnSpPr>
          <p:nvPr/>
        </p:nvCxnSpPr>
        <p:spPr>
          <a:xfrm flipH="1" flipV="1">
            <a:off x="1269962" y="4038600"/>
            <a:ext cx="277932" cy="1725834"/>
          </a:xfrm>
          <a:prstGeom prst="curvedConnector4">
            <a:avLst>
              <a:gd name="adj1" fmla="val -82250"/>
              <a:gd name="adj2" fmla="val 60777"/>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83" name="Curved Connector 82"/>
          <p:cNvCxnSpPr>
            <a:stCxn id="79" idx="3"/>
            <a:endCxn id="50" idx="2"/>
          </p:cNvCxnSpPr>
          <p:nvPr/>
        </p:nvCxnSpPr>
        <p:spPr>
          <a:xfrm flipV="1">
            <a:off x="1547894" y="4038600"/>
            <a:ext cx="1834346" cy="1725834"/>
          </a:xfrm>
          <a:prstGeom prst="curvedConnector2">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85" name="Curved Connector 84"/>
          <p:cNvCxnSpPr>
            <a:stCxn id="79" idx="3"/>
            <a:endCxn id="53" idx="2"/>
          </p:cNvCxnSpPr>
          <p:nvPr/>
        </p:nvCxnSpPr>
        <p:spPr>
          <a:xfrm flipV="1">
            <a:off x="1547894" y="4038600"/>
            <a:ext cx="3901164" cy="1725834"/>
          </a:xfrm>
          <a:prstGeom prst="curvedConnector2">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87" name="Curved Connector 86"/>
          <p:cNvCxnSpPr>
            <a:stCxn id="79" idx="3"/>
            <a:endCxn id="56" idx="2"/>
          </p:cNvCxnSpPr>
          <p:nvPr/>
        </p:nvCxnSpPr>
        <p:spPr>
          <a:xfrm flipV="1">
            <a:off x="1547894" y="4038600"/>
            <a:ext cx="5432224" cy="1725834"/>
          </a:xfrm>
          <a:prstGeom prst="curvedConnector2">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90" name="Curved Connector 89"/>
          <p:cNvCxnSpPr>
            <a:stCxn id="79" idx="3"/>
            <a:endCxn id="75" idx="2"/>
          </p:cNvCxnSpPr>
          <p:nvPr/>
        </p:nvCxnSpPr>
        <p:spPr>
          <a:xfrm flipV="1">
            <a:off x="1547894" y="5293519"/>
            <a:ext cx="5291056" cy="470915"/>
          </a:xfrm>
          <a:prstGeom prst="curvedConnector2">
            <a:avLst/>
          </a:prstGeom>
          <a:ln w="28575" cap="rnd" cmpd="sng">
            <a:solidFill>
              <a:schemeClr val="tx1"/>
            </a:solidFill>
            <a:miter lim="800000"/>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4951775" y="1110734"/>
            <a:ext cx="1338828" cy="369332"/>
          </a:xfrm>
          <a:prstGeom prst="rect">
            <a:avLst/>
          </a:prstGeom>
          <a:no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mbria"/>
                <a:ea typeface="+mn-ea"/>
                <a:cs typeface="+mn-cs"/>
              </a:rPr>
              <a:t>10 rounds</a:t>
            </a:r>
          </a:p>
        </p:txBody>
      </p:sp>
      <p:sp>
        <p:nvSpPr>
          <p:cNvPr id="61" name="TextBox 60"/>
          <p:cNvSpPr txBox="1"/>
          <p:nvPr/>
        </p:nvSpPr>
        <p:spPr>
          <a:xfrm>
            <a:off x="1065405" y="5026819"/>
            <a:ext cx="200840" cy="307777"/>
          </a:xfrm>
          <a:prstGeom prst="rect">
            <a:avLst/>
          </a:prstGeom>
          <a:no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Cambria"/>
                <a:ea typeface="+mn-ea"/>
                <a:cs typeface="+mn-cs"/>
              </a:rPr>
              <a:t>4</a:t>
            </a:r>
            <a:endParaRPr kumimoji="0" lang="en-US" sz="3200" b="0" i="1" u="none" strike="noStrike" kern="1200" cap="none" spc="0" normalizeH="0" baseline="0" noProof="0" dirty="0">
              <a:ln>
                <a:noFill/>
              </a:ln>
              <a:solidFill>
                <a:srgbClr val="000000"/>
              </a:solidFill>
              <a:effectLst/>
              <a:uLnTx/>
              <a:uFillTx/>
              <a:latin typeface="Cambria"/>
              <a:ea typeface="+mn-ea"/>
              <a:cs typeface="+mn-cs"/>
            </a:endParaRPr>
          </a:p>
        </p:txBody>
      </p:sp>
      <p:sp>
        <p:nvSpPr>
          <p:cNvPr id="62" name="TextBox 61"/>
          <p:cNvSpPr txBox="1"/>
          <p:nvPr/>
        </p:nvSpPr>
        <p:spPr>
          <a:xfrm>
            <a:off x="534911" y="5576292"/>
            <a:ext cx="200840" cy="307777"/>
          </a:xfrm>
          <a:prstGeom prst="rect">
            <a:avLst/>
          </a:prstGeom>
          <a:noFill/>
        </p:spPr>
        <p:txBody>
          <a:bodyPr wrap="none" lIns="0" tIns="0" rIns="0" bIns="0" rtlCol="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Cambria"/>
                <a:ea typeface="+mn-ea"/>
                <a:cs typeface="+mn-cs"/>
              </a:rPr>
              <a:t>4</a:t>
            </a:r>
            <a:endParaRPr kumimoji="0" lang="en-US" sz="3200" b="0" i="1" u="none" strike="noStrike" kern="1200" cap="none" spc="0" normalizeH="0" baseline="0" noProof="0" dirty="0">
              <a:ln>
                <a:noFill/>
              </a:ln>
              <a:solidFill>
                <a:srgbClr val="000000"/>
              </a:solidFill>
              <a:effectLst/>
              <a:uLnTx/>
              <a:uFillTx/>
              <a:latin typeface="Cambria"/>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spTree>
    <p:extLst>
      <p:ext uri="{BB962C8B-B14F-4D97-AF65-F5344CB8AC3E}">
        <p14:creationId xmlns:p14="http://schemas.microsoft.com/office/powerpoint/2010/main" val="41592017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Each Round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27125"/>
            <a:ext cx="5488558" cy="565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831997" y="1649343"/>
            <a:ext cx="3275521" cy="707886"/>
          </a:xfrm>
          <a:prstGeom prst="rect">
            <a:avLst/>
          </a:prstGeom>
        </p:spPr>
        <p:txBody>
          <a:bodyPr wrap="square">
            <a:spAutoFit/>
          </a:bodyPr>
          <a:lstStyle/>
          <a:p>
            <a:r>
              <a:rPr lang="en-US" sz="2000" dirty="0"/>
              <a:t>Structure of each round at the encryption site</a:t>
            </a:r>
          </a:p>
        </p:txBody>
      </p:sp>
    </p:spTree>
    <p:extLst>
      <p:ext uri="{BB962C8B-B14F-4D97-AF65-F5344CB8AC3E}">
        <p14:creationId xmlns:p14="http://schemas.microsoft.com/office/powerpoint/2010/main" val="3542905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D02FE973-A763-45C4-86FE-1A5DDEE7CD76}"/>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1B280E91-0362-491E-8F8D-90167FAA74B7}" type="slidenum">
              <a:rPr lang="en-US" altLang="en-US" sz="1200">
                <a:solidFill>
                  <a:schemeClr val="bg2"/>
                </a:solidFill>
              </a:rPr>
              <a:pPr/>
              <a:t>77</a:t>
            </a:fld>
            <a:endParaRPr lang="en-US" altLang="en-US" sz="1200">
              <a:solidFill>
                <a:schemeClr val="bg2"/>
              </a:solidFill>
            </a:endParaRPr>
          </a:p>
        </p:txBody>
      </p:sp>
      <p:sp>
        <p:nvSpPr>
          <p:cNvPr id="16387" name="Rectangle 2">
            <a:extLst>
              <a:ext uri="{FF2B5EF4-FFF2-40B4-BE49-F238E27FC236}">
                <a16:creationId xmlns:a16="http://schemas.microsoft.com/office/drawing/2014/main" id="{33F9853B-BA24-4C22-BE28-4FDFB29F17C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88" name="Rectangle 3">
            <a:extLst>
              <a:ext uri="{FF2B5EF4-FFF2-40B4-BE49-F238E27FC236}">
                <a16:creationId xmlns:a16="http://schemas.microsoft.com/office/drawing/2014/main" id="{7A07EC49-EF86-4F78-9344-B0D95C9E833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89" name="Rectangle 4">
            <a:extLst>
              <a:ext uri="{FF2B5EF4-FFF2-40B4-BE49-F238E27FC236}">
                <a16:creationId xmlns:a16="http://schemas.microsoft.com/office/drawing/2014/main" id="{DB3651E2-CBCF-41E2-A211-5DDFF43C314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0" name="Rectangle 5">
            <a:extLst>
              <a:ext uri="{FF2B5EF4-FFF2-40B4-BE49-F238E27FC236}">
                <a16:creationId xmlns:a16="http://schemas.microsoft.com/office/drawing/2014/main" id="{13E19C6E-593F-45CE-AC7D-FE0CAE879B9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1" name="Rectangle 6">
            <a:extLst>
              <a:ext uri="{FF2B5EF4-FFF2-40B4-BE49-F238E27FC236}">
                <a16:creationId xmlns:a16="http://schemas.microsoft.com/office/drawing/2014/main" id="{8829F557-0D71-4BD1-B917-ECF5162F7DC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2" name="Rectangle 7">
            <a:extLst>
              <a:ext uri="{FF2B5EF4-FFF2-40B4-BE49-F238E27FC236}">
                <a16:creationId xmlns:a16="http://schemas.microsoft.com/office/drawing/2014/main" id="{ADC0084C-706F-43E8-8847-99CA605A08B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3" name="Rectangle 8">
            <a:extLst>
              <a:ext uri="{FF2B5EF4-FFF2-40B4-BE49-F238E27FC236}">
                <a16:creationId xmlns:a16="http://schemas.microsoft.com/office/drawing/2014/main" id="{24A6EDB9-C231-436D-A4DD-6F01D679BF7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6394" name="Text Box 9">
            <a:extLst>
              <a:ext uri="{FF2B5EF4-FFF2-40B4-BE49-F238E27FC236}">
                <a16:creationId xmlns:a16="http://schemas.microsoft.com/office/drawing/2014/main" id="{CFDE8A39-B5E0-4A71-B975-394560C84781}"/>
              </a:ext>
            </a:extLst>
          </p:cNvPr>
          <p:cNvSpPr txBox="1">
            <a:spLocks noChangeArrowheads="1"/>
          </p:cNvSpPr>
          <p:nvPr/>
        </p:nvSpPr>
        <p:spPr bwMode="auto">
          <a:xfrm>
            <a:off x="1143000" y="0"/>
            <a:ext cx="3230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latin typeface="Times New Roman" panose="02020603050405020304" pitchFamily="18" charset="0"/>
              </a:rPr>
              <a:t>7.2.1  Substitution</a:t>
            </a:r>
          </a:p>
        </p:txBody>
      </p:sp>
      <p:sp>
        <p:nvSpPr>
          <p:cNvPr id="1015818" name="Rectangle 10">
            <a:extLst>
              <a:ext uri="{FF2B5EF4-FFF2-40B4-BE49-F238E27FC236}">
                <a16:creationId xmlns:a16="http://schemas.microsoft.com/office/drawing/2014/main" id="{DF8294BB-03F0-42D3-901D-40B7E8F54F76}"/>
              </a:ext>
            </a:extLst>
          </p:cNvPr>
          <p:cNvSpPr>
            <a:spLocks noChangeArrowheads="1"/>
          </p:cNvSpPr>
          <p:nvPr/>
        </p:nvSpPr>
        <p:spPr bwMode="auto">
          <a:xfrm>
            <a:off x="304800" y="1219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dirty="0">
                <a:effectLst>
                  <a:outerShdw blurRad="38100" dist="38100" dir="2700000" algn="tl">
                    <a:srgbClr val="C0C0C0"/>
                  </a:outerShdw>
                </a:effectLst>
                <a:latin typeface="Times New Roman" panose="02020603050405020304" pitchFamily="18" charset="0"/>
              </a:rPr>
              <a:t>AES, like DES, uses substitution. AES uses two invertible substitution.</a:t>
            </a:r>
          </a:p>
        </p:txBody>
      </p:sp>
      <p:sp>
        <p:nvSpPr>
          <p:cNvPr id="16396" name="Rectangle 11">
            <a:extLst>
              <a:ext uri="{FF2B5EF4-FFF2-40B4-BE49-F238E27FC236}">
                <a16:creationId xmlns:a16="http://schemas.microsoft.com/office/drawing/2014/main" id="{5C5B058A-7C73-4DC5-AD05-9F13A2A7801A}"/>
              </a:ext>
            </a:extLst>
          </p:cNvPr>
          <p:cNvSpPr>
            <a:spLocks noChangeArrowheads="1"/>
          </p:cNvSpPr>
          <p:nvPr/>
        </p:nvSpPr>
        <p:spPr bwMode="auto">
          <a:xfrm>
            <a:off x="228600" y="2362200"/>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err="1">
                <a:solidFill>
                  <a:schemeClr val="folHlink"/>
                </a:solidFill>
                <a:latin typeface="Times New Roman" panose="02020603050405020304" pitchFamily="18" charset="0"/>
              </a:rPr>
              <a:t>SubBytes</a:t>
            </a:r>
            <a:endParaRPr lang="en-US" altLang="en-US" sz="2800" i="1" dirty="0">
              <a:solidFill>
                <a:schemeClr val="folHlink"/>
              </a:solidFill>
              <a:latin typeface="Times New Roman" panose="02020603050405020304" pitchFamily="18" charset="0"/>
            </a:endParaRPr>
          </a:p>
          <a:p>
            <a:pPr algn="just"/>
            <a:r>
              <a:rPr lang="en-US" altLang="en-US" sz="2800" i="1" dirty="0">
                <a:latin typeface="Times New Roman" panose="02020603050405020304" pitchFamily="18" charset="0"/>
              </a:rPr>
              <a:t>The first substitution, </a:t>
            </a:r>
            <a:r>
              <a:rPr lang="en-US" altLang="en-US" sz="2800" i="1" dirty="0" err="1">
                <a:latin typeface="Times New Roman" panose="02020603050405020304" pitchFamily="18" charset="0"/>
              </a:rPr>
              <a:t>SubBytes</a:t>
            </a:r>
            <a:r>
              <a:rPr lang="en-US" altLang="en-US" sz="2800" i="1" dirty="0">
                <a:latin typeface="Times New Roman" panose="02020603050405020304" pitchFamily="18" charset="0"/>
              </a:rPr>
              <a:t>, is used at the encryption site. To substitute a byte, we interpret the byte as two hexadecimal digits.</a:t>
            </a:r>
          </a:p>
        </p:txBody>
      </p:sp>
      <p:sp>
        <p:nvSpPr>
          <p:cNvPr id="16397" name="Line 12">
            <a:extLst>
              <a:ext uri="{FF2B5EF4-FFF2-40B4-BE49-F238E27FC236}">
                <a16:creationId xmlns:a16="http://schemas.microsoft.com/office/drawing/2014/main" id="{7A47778A-CB37-468F-9052-A215401FC4D0}"/>
              </a:ext>
            </a:extLst>
          </p:cNvPr>
          <p:cNvSpPr>
            <a:spLocks noChangeShapeType="1"/>
          </p:cNvSpPr>
          <p:nvPr/>
        </p:nvSpPr>
        <p:spPr bwMode="auto">
          <a:xfrm>
            <a:off x="457200" y="51387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3">
            <a:extLst>
              <a:ext uri="{FF2B5EF4-FFF2-40B4-BE49-F238E27FC236}">
                <a16:creationId xmlns:a16="http://schemas.microsoft.com/office/drawing/2014/main" id="{37AFDB70-5AD7-44C5-9365-03EE2631F82A}"/>
              </a:ext>
            </a:extLst>
          </p:cNvPr>
          <p:cNvSpPr>
            <a:spLocks noChangeShapeType="1"/>
          </p:cNvSpPr>
          <p:nvPr/>
        </p:nvSpPr>
        <p:spPr bwMode="auto">
          <a:xfrm>
            <a:off x="458788" y="62055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Rectangle 14">
            <a:extLst>
              <a:ext uri="{FF2B5EF4-FFF2-40B4-BE49-F238E27FC236}">
                <a16:creationId xmlns:a16="http://schemas.microsoft.com/office/drawing/2014/main" id="{EC6AAA34-B5C5-484D-BAEB-BC169FF94938}"/>
              </a:ext>
            </a:extLst>
          </p:cNvPr>
          <p:cNvSpPr>
            <a:spLocks noChangeArrowheads="1"/>
          </p:cNvSpPr>
          <p:nvPr/>
        </p:nvSpPr>
        <p:spPr bwMode="auto">
          <a:xfrm>
            <a:off x="495300" y="5230813"/>
            <a:ext cx="8077200" cy="9461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800"/>
              <a:t>The SubBytes operation involves 16 independent byte-to-byte transformations.</a:t>
            </a:r>
          </a:p>
        </p:txBody>
      </p:sp>
      <p:grpSp>
        <p:nvGrpSpPr>
          <p:cNvPr id="16400" name="Group 15">
            <a:extLst>
              <a:ext uri="{FF2B5EF4-FFF2-40B4-BE49-F238E27FC236}">
                <a16:creationId xmlns:a16="http://schemas.microsoft.com/office/drawing/2014/main" id="{74EA6B37-96FB-46B0-B025-05D696E4B85A}"/>
              </a:ext>
            </a:extLst>
          </p:cNvPr>
          <p:cNvGrpSpPr>
            <a:grpSpLocks/>
          </p:cNvGrpSpPr>
          <p:nvPr/>
        </p:nvGrpSpPr>
        <p:grpSpPr bwMode="auto">
          <a:xfrm>
            <a:off x="457200" y="4495800"/>
            <a:ext cx="1143000" cy="566738"/>
            <a:chOff x="1200" y="1248"/>
            <a:chExt cx="720" cy="357"/>
          </a:xfrm>
        </p:grpSpPr>
        <p:pic>
          <p:nvPicPr>
            <p:cNvPr id="16401" name="Picture 16">
              <a:extLst>
                <a:ext uri="{FF2B5EF4-FFF2-40B4-BE49-F238E27FC236}">
                  <a16:creationId xmlns:a16="http://schemas.microsoft.com/office/drawing/2014/main" id="{54BAEECC-9C0C-458D-8872-6371D0B9C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02" name="Text Box 17">
              <a:extLst>
                <a:ext uri="{FF2B5EF4-FFF2-40B4-BE49-F238E27FC236}">
                  <a16:creationId xmlns:a16="http://schemas.microsoft.com/office/drawing/2014/main" id="{190446E2-CB24-4F1F-8061-E142593723D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603E2C3E-F11E-4F6A-A900-BFD350E0B49C}"/>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75021FE6-9552-456A-A7A8-770BE6806917}" type="slidenum">
              <a:rPr lang="en-US" altLang="en-US" sz="1200">
                <a:solidFill>
                  <a:schemeClr val="bg2"/>
                </a:solidFill>
              </a:rPr>
              <a:pPr/>
              <a:t>78</a:t>
            </a:fld>
            <a:endParaRPr lang="en-US" altLang="en-US" sz="1200">
              <a:solidFill>
                <a:schemeClr val="bg2"/>
              </a:solidFill>
            </a:endParaRPr>
          </a:p>
        </p:txBody>
      </p:sp>
      <p:sp>
        <p:nvSpPr>
          <p:cNvPr id="18435" name="Rectangle 2">
            <a:extLst>
              <a:ext uri="{FF2B5EF4-FFF2-40B4-BE49-F238E27FC236}">
                <a16:creationId xmlns:a16="http://schemas.microsoft.com/office/drawing/2014/main" id="{3F5A0C96-B350-4727-8807-15F22E8DC43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36" name="Rectangle 3">
            <a:extLst>
              <a:ext uri="{FF2B5EF4-FFF2-40B4-BE49-F238E27FC236}">
                <a16:creationId xmlns:a16="http://schemas.microsoft.com/office/drawing/2014/main" id="{09079508-B16F-4AE3-8C63-68A139081E0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37" name="Rectangle 4">
            <a:extLst>
              <a:ext uri="{FF2B5EF4-FFF2-40B4-BE49-F238E27FC236}">
                <a16:creationId xmlns:a16="http://schemas.microsoft.com/office/drawing/2014/main" id="{00B8C0FC-B9B6-4467-8566-30DA52DF48A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38" name="Rectangle 5">
            <a:extLst>
              <a:ext uri="{FF2B5EF4-FFF2-40B4-BE49-F238E27FC236}">
                <a16:creationId xmlns:a16="http://schemas.microsoft.com/office/drawing/2014/main" id="{B444DF9A-C62B-4F7D-AC08-BB38AE704F5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39" name="Rectangle 6">
            <a:extLst>
              <a:ext uri="{FF2B5EF4-FFF2-40B4-BE49-F238E27FC236}">
                <a16:creationId xmlns:a16="http://schemas.microsoft.com/office/drawing/2014/main" id="{C12AC7C2-29E4-4A55-AD60-1D308A3DEA0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40" name="Rectangle 7">
            <a:extLst>
              <a:ext uri="{FF2B5EF4-FFF2-40B4-BE49-F238E27FC236}">
                <a16:creationId xmlns:a16="http://schemas.microsoft.com/office/drawing/2014/main" id="{26406820-849F-4875-99D0-08C14D1A361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41" name="Rectangle 8">
            <a:extLst>
              <a:ext uri="{FF2B5EF4-FFF2-40B4-BE49-F238E27FC236}">
                <a16:creationId xmlns:a16="http://schemas.microsoft.com/office/drawing/2014/main" id="{B0E85B56-F638-4C95-A5B2-459E0996271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8442" name="Text Box 10">
            <a:extLst>
              <a:ext uri="{FF2B5EF4-FFF2-40B4-BE49-F238E27FC236}">
                <a16:creationId xmlns:a16="http://schemas.microsoft.com/office/drawing/2014/main" id="{15D4551C-B6CA-4193-B553-400133F89E98}"/>
              </a:ext>
            </a:extLst>
          </p:cNvPr>
          <p:cNvSpPr txBox="1">
            <a:spLocks noChangeArrowheads="1"/>
          </p:cNvSpPr>
          <p:nvPr/>
        </p:nvSpPr>
        <p:spPr bwMode="auto">
          <a:xfrm>
            <a:off x="1143000" y="0"/>
            <a:ext cx="32608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latin typeface="Times New Roman" panose="02020603050405020304" pitchFamily="18" charset="0"/>
              </a:rPr>
              <a:t>7.2.1</a:t>
            </a:r>
            <a:r>
              <a:rPr lang="en-US" altLang="en-US" i="1" dirty="0">
                <a:solidFill>
                  <a:schemeClr val="hlink"/>
                </a:solidFill>
                <a:latin typeface="Times New Roman" panose="02020603050405020304" pitchFamily="18" charset="0"/>
              </a:rPr>
              <a:t>  </a:t>
            </a:r>
            <a:r>
              <a:rPr lang="en-US" altLang="en-US" i="1" dirty="0">
                <a:latin typeface="Times New Roman" panose="02020603050405020304" pitchFamily="18" charset="0"/>
              </a:rPr>
              <a:t>Substitution</a:t>
            </a:r>
          </a:p>
        </p:txBody>
      </p:sp>
      <p:sp>
        <p:nvSpPr>
          <p:cNvPr id="18443" name="Text Box 11">
            <a:extLst>
              <a:ext uri="{FF2B5EF4-FFF2-40B4-BE49-F238E27FC236}">
                <a16:creationId xmlns:a16="http://schemas.microsoft.com/office/drawing/2014/main" id="{79EBAA84-884C-44D1-951F-52140E5ED44C}"/>
              </a:ext>
            </a:extLst>
          </p:cNvPr>
          <p:cNvSpPr txBox="1">
            <a:spLocks noChangeArrowheads="1"/>
          </p:cNvSpPr>
          <p:nvPr/>
        </p:nvSpPr>
        <p:spPr bwMode="auto">
          <a:xfrm>
            <a:off x="1976438" y="1371600"/>
            <a:ext cx="4268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7.6  </a:t>
            </a:r>
            <a:r>
              <a:rPr lang="en-US" altLang="en-US" sz="2000" i="1">
                <a:latin typeface="Times New Roman" panose="02020603050405020304" pitchFamily="18" charset="0"/>
              </a:rPr>
              <a:t>SubBytes transformation</a:t>
            </a:r>
          </a:p>
        </p:txBody>
      </p:sp>
      <p:pic>
        <p:nvPicPr>
          <p:cNvPr id="18444" name="Picture 12">
            <a:extLst>
              <a:ext uri="{FF2B5EF4-FFF2-40B4-BE49-F238E27FC236}">
                <a16:creationId xmlns:a16="http://schemas.microsoft.com/office/drawing/2014/main" id="{B3745D07-089D-4139-8DAB-B5EC0E88A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2057400"/>
            <a:ext cx="6105525" cy="356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35635478-25DE-46E6-AAB4-A4BB67FC94B3}"/>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53173EA4-3599-437A-A0F8-EC0A44846C66}" type="slidenum">
              <a:rPr lang="en-US" altLang="en-US" sz="1200">
                <a:solidFill>
                  <a:schemeClr val="bg2"/>
                </a:solidFill>
              </a:rPr>
              <a:pPr/>
              <a:t>79</a:t>
            </a:fld>
            <a:endParaRPr lang="en-US" altLang="en-US" sz="1200">
              <a:solidFill>
                <a:schemeClr val="bg2"/>
              </a:solidFill>
            </a:endParaRPr>
          </a:p>
        </p:txBody>
      </p:sp>
      <p:sp>
        <p:nvSpPr>
          <p:cNvPr id="20483" name="Rectangle 2">
            <a:extLst>
              <a:ext uri="{FF2B5EF4-FFF2-40B4-BE49-F238E27FC236}">
                <a16:creationId xmlns:a16="http://schemas.microsoft.com/office/drawing/2014/main" id="{A3F8868E-7B58-4E53-906E-10C0DFD9A17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4" name="Rectangle 3">
            <a:extLst>
              <a:ext uri="{FF2B5EF4-FFF2-40B4-BE49-F238E27FC236}">
                <a16:creationId xmlns:a16="http://schemas.microsoft.com/office/drawing/2014/main" id="{58CD782B-26A2-499C-86C5-13FD64650B7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5" name="Rectangle 4">
            <a:extLst>
              <a:ext uri="{FF2B5EF4-FFF2-40B4-BE49-F238E27FC236}">
                <a16:creationId xmlns:a16="http://schemas.microsoft.com/office/drawing/2014/main" id="{0D0CBA8A-F4AE-4205-9B78-508BBB8B9DF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6" name="Rectangle 5">
            <a:extLst>
              <a:ext uri="{FF2B5EF4-FFF2-40B4-BE49-F238E27FC236}">
                <a16:creationId xmlns:a16="http://schemas.microsoft.com/office/drawing/2014/main" id="{388D934C-7065-44BA-87BB-6A61C1EE251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7" name="Rectangle 6">
            <a:extLst>
              <a:ext uri="{FF2B5EF4-FFF2-40B4-BE49-F238E27FC236}">
                <a16:creationId xmlns:a16="http://schemas.microsoft.com/office/drawing/2014/main" id="{CEF7ABFD-BF9F-4634-9C88-1CAFC522509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8" name="Rectangle 7">
            <a:extLst>
              <a:ext uri="{FF2B5EF4-FFF2-40B4-BE49-F238E27FC236}">
                <a16:creationId xmlns:a16="http://schemas.microsoft.com/office/drawing/2014/main" id="{EE545572-4C00-49D4-9257-78ED785A585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89" name="Rectangle 8">
            <a:extLst>
              <a:ext uri="{FF2B5EF4-FFF2-40B4-BE49-F238E27FC236}">
                <a16:creationId xmlns:a16="http://schemas.microsoft.com/office/drawing/2014/main" id="{36315DFC-66F3-4E34-8407-DF3F16B95FD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0490" name="Text Box 10">
            <a:extLst>
              <a:ext uri="{FF2B5EF4-FFF2-40B4-BE49-F238E27FC236}">
                <a16:creationId xmlns:a16="http://schemas.microsoft.com/office/drawing/2014/main" id="{FF145A25-4DFD-4FDE-A057-E80F7B2C9FE9}"/>
              </a:ext>
            </a:extLst>
          </p:cNvPr>
          <p:cNvSpPr txBox="1">
            <a:spLocks noChangeArrowheads="1"/>
          </p:cNvSpPr>
          <p:nvPr/>
        </p:nvSpPr>
        <p:spPr bwMode="auto">
          <a:xfrm>
            <a:off x="1143000" y="0"/>
            <a:ext cx="32608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latin typeface="Times New Roman" panose="02020603050405020304" pitchFamily="18" charset="0"/>
              </a:rPr>
              <a:t>7.2.1</a:t>
            </a:r>
            <a:r>
              <a:rPr lang="en-US" altLang="en-US" i="1" dirty="0">
                <a:solidFill>
                  <a:schemeClr val="hlink"/>
                </a:solidFill>
                <a:latin typeface="Times New Roman" panose="02020603050405020304" pitchFamily="18" charset="0"/>
              </a:rPr>
              <a:t>  </a:t>
            </a:r>
            <a:r>
              <a:rPr lang="en-US" altLang="en-US" i="1" dirty="0">
                <a:latin typeface="Times New Roman" panose="02020603050405020304" pitchFamily="18" charset="0"/>
              </a:rPr>
              <a:t>Substitution</a:t>
            </a:r>
          </a:p>
        </p:txBody>
      </p:sp>
      <p:pic>
        <p:nvPicPr>
          <p:cNvPr id="20491" name="Picture 11">
            <a:extLst>
              <a:ext uri="{FF2B5EF4-FFF2-40B4-BE49-F238E27FC236}">
                <a16:creationId xmlns:a16="http://schemas.microsoft.com/office/drawing/2014/main" id="{FE8A2A24-88CD-405D-A506-0A4C04FBDF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846263"/>
            <a:ext cx="8629650" cy="341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Block ciphers</a:t>
            </a:r>
          </a:p>
        </p:txBody>
      </p:sp>
      <p:sp>
        <p:nvSpPr>
          <p:cNvPr id="6" name="Text Placeholder 5"/>
          <p:cNvSpPr>
            <a:spLocks noGrp="1"/>
          </p:cNvSpPr>
          <p:nvPr>
            <p:ph type="body" idx="1"/>
          </p:nvPr>
        </p:nvSpPr>
        <p:spPr>
          <a:xfrm>
            <a:off x="1264380" y="3340894"/>
            <a:ext cx="6951274" cy="1500187"/>
          </a:xfrm>
        </p:spPr>
        <p:txBody>
          <a:bodyPr lIns="0">
            <a:normAutofit/>
          </a:bodyPr>
          <a:lstStyle/>
          <a:p>
            <a:pPr marL="0" indent="0">
              <a:buNone/>
            </a:pPr>
            <a:r>
              <a:rPr lang="en-US" sz="2800" dirty="0"/>
              <a:t>The Data Encryption Standard (DES)</a:t>
            </a:r>
          </a:p>
        </p:txBody>
      </p:sp>
      <p:sp>
        <p:nvSpPr>
          <p:cNvPr id="2" name="Slide Number Placeholder 1"/>
          <p:cNvSpPr>
            <a:spLocks noGrp="1"/>
          </p:cNvSpPr>
          <p:nvPr>
            <p:ph type="sldNum" sz="quarter" idx="12"/>
          </p:nvPr>
        </p:nvSpPr>
        <p:spPr/>
        <p:txBody>
          <a:bodyPr/>
          <a:lstStyle/>
          <a:p>
            <a:fld id="{B747839D-A323-47F3-909F-548499399628}" type="slidenum">
              <a:rPr lang="en-US" smtClean="0"/>
              <a:t>8</a:t>
            </a:fld>
            <a:endParaRPr lang="en-US"/>
          </a:p>
        </p:txBody>
      </p:sp>
      <p:sp>
        <p:nvSpPr>
          <p:cNvPr id="7" name="文本框 6">
            <a:extLst>
              <a:ext uri="{FF2B5EF4-FFF2-40B4-BE49-F238E27FC236}">
                <a16:creationId xmlns:a16="http://schemas.microsoft.com/office/drawing/2014/main" id="{F956F69D-5019-4E4D-A7A8-D1147BD1E7D6}"/>
              </a:ext>
            </a:extLst>
          </p:cNvPr>
          <p:cNvSpPr txBox="1"/>
          <p:nvPr/>
        </p:nvSpPr>
        <p:spPr>
          <a:xfrm>
            <a:off x="2819400" y="5414962"/>
            <a:ext cx="6204857" cy="707886"/>
          </a:xfrm>
          <a:prstGeom prst="rect">
            <a:avLst/>
          </a:prstGeom>
          <a:noFill/>
        </p:spPr>
        <p:txBody>
          <a:bodyPr wrap="square">
            <a:spAutoFit/>
          </a:bodyPr>
          <a:lstStyle/>
          <a:p>
            <a:r>
              <a:rPr lang="en-US" altLang="zh-CN" sz="2000" dirty="0"/>
              <a:t>A </a:t>
            </a:r>
            <a:r>
              <a:rPr lang="en-US" altLang="zh-CN" sz="2000" b="1" dirty="0"/>
              <a:t>symmetric</a:t>
            </a:r>
            <a:r>
              <a:rPr lang="en-US" altLang="zh-CN" sz="2000" dirty="0"/>
              <a:t>-key block cipher published by the National Institute of Standards and Technology (NIST).</a:t>
            </a:r>
            <a:endParaRPr lang="zh-CN" altLang="en-US" sz="2000" dirty="0"/>
          </a:p>
        </p:txBody>
      </p:sp>
    </p:spTree>
    <p:extLst>
      <p:ext uri="{BB962C8B-B14F-4D97-AF65-F5344CB8AC3E}">
        <p14:creationId xmlns:p14="http://schemas.microsoft.com/office/powerpoint/2010/main" val="1895672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FDE9900E-1A34-41A8-9817-F9551CB5B00C}"/>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52F3B7C1-889D-4106-AFB3-C6A7FDFCA37D}" type="slidenum">
              <a:rPr lang="en-US" altLang="en-US" sz="1200">
                <a:solidFill>
                  <a:schemeClr val="bg2"/>
                </a:solidFill>
              </a:rPr>
              <a:pPr/>
              <a:t>80</a:t>
            </a:fld>
            <a:endParaRPr lang="en-US" altLang="en-US" sz="1200">
              <a:solidFill>
                <a:schemeClr val="bg2"/>
              </a:solidFill>
            </a:endParaRPr>
          </a:p>
        </p:txBody>
      </p:sp>
      <p:sp>
        <p:nvSpPr>
          <p:cNvPr id="22531" name="Rectangle 2">
            <a:extLst>
              <a:ext uri="{FF2B5EF4-FFF2-40B4-BE49-F238E27FC236}">
                <a16:creationId xmlns:a16="http://schemas.microsoft.com/office/drawing/2014/main" id="{51ACACB4-3AE1-4B85-B35D-E733EFC4F5F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2" name="Rectangle 3">
            <a:extLst>
              <a:ext uri="{FF2B5EF4-FFF2-40B4-BE49-F238E27FC236}">
                <a16:creationId xmlns:a16="http://schemas.microsoft.com/office/drawing/2014/main" id="{3194976E-C80C-4B20-BCAE-181B2E018C1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3" name="Rectangle 4">
            <a:extLst>
              <a:ext uri="{FF2B5EF4-FFF2-40B4-BE49-F238E27FC236}">
                <a16:creationId xmlns:a16="http://schemas.microsoft.com/office/drawing/2014/main" id="{D54A93B1-EC2C-4BEB-B5B0-85483D1884C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4" name="Rectangle 5">
            <a:extLst>
              <a:ext uri="{FF2B5EF4-FFF2-40B4-BE49-F238E27FC236}">
                <a16:creationId xmlns:a16="http://schemas.microsoft.com/office/drawing/2014/main" id="{90E302A4-5336-4394-B7D5-2EC6B03400C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5" name="Rectangle 6">
            <a:extLst>
              <a:ext uri="{FF2B5EF4-FFF2-40B4-BE49-F238E27FC236}">
                <a16:creationId xmlns:a16="http://schemas.microsoft.com/office/drawing/2014/main" id="{22D60E92-3B32-457E-AF9A-87A903C2C3A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6" name="Rectangle 7">
            <a:extLst>
              <a:ext uri="{FF2B5EF4-FFF2-40B4-BE49-F238E27FC236}">
                <a16:creationId xmlns:a16="http://schemas.microsoft.com/office/drawing/2014/main" id="{74F95119-BA30-40F4-85D7-FF000A4A757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7" name="Rectangle 8">
            <a:extLst>
              <a:ext uri="{FF2B5EF4-FFF2-40B4-BE49-F238E27FC236}">
                <a16:creationId xmlns:a16="http://schemas.microsoft.com/office/drawing/2014/main" id="{AC4911E9-F443-4364-B1A2-6FD7EDA3B8E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2538" name="Text Box 9">
            <a:extLst>
              <a:ext uri="{FF2B5EF4-FFF2-40B4-BE49-F238E27FC236}">
                <a16:creationId xmlns:a16="http://schemas.microsoft.com/office/drawing/2014/main" id="{B7F61623-8E0C-4DF2-9398-B727473D273C}"/>
              </a:ext>
            </a:extLst>
          </p:cNvPr>
          <p:cNvSpPr txBox="1">
            <a:spLocks noChangeArrowheads="1"/>
          </p:cNvSpPr>
          <p:nvPr/>
        </p:nvSpPr>
        <p:spPr bwMode="auto">
          <a:xfrm>
            <a:off x="1143000" y="0"/>
            <a:ext cx="32608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latin typeface="Times New Roman" panose="02020603050405020304" pitchFamily="18" charset="0"/>
              </a:rPr>
              <a:t>7.2.1</a:t>
            </a:r>
            <a:r>
              <a:rPr lang="en-US" altLang="en-US" i="1" dirty="0">
                <a:solidFill>
                  <a:schemeClr val="hlink"/>
                </a:solidFill>
                <a:latin typeface="Times New Roman" panose="02020603050405020304" pitchFamily="18" charset="0"/>
              </a:rPr>
              <a:t>  </a:t>
            </a:r>
            <a:r>
              <a:rPr lang="en-US" altLang="en-US" i="1" dirty="0">
                <a:latin typeface="Times New Roman" panose="02020603050405020304" pitchFamily="18" charset="0"/>
              </a:rPr>
              <a:t>Substitution</a:t>
            </a:r>
          </a:p>
        </p:txBody>
      </p:sp>
      <p:pic>
        <p:nvPicPr>
          <p:cNvPr id="22539" name="Picture 11">
            <a:extLst>
              <a:ext uri="{FF2B5EF4-FFF2-40B4-BE49-F238E27FC236}">
                <a16:creationId xmlns:a16="http://schemas.microsoft.com/office/drawing/2014/main" id="{FACC9B33-836A-4BB7-BE2C-ADB6D9FD3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8" y="1736725"/>
            <a:ext cx="8629650"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54609B88-04FC-476F-B5AE-20084C9FB43F}"/>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6C6F1AAD-ED9A-4EF9-954E-5D2CA1B072FE}" type="slidenum">
              <a:rPr lang="en-US" altLang="en-US" sz="1200">
                <a:solidFill>
                  <a:schemeClr val="bg2"/>
                </a:solidFill>
              </a:rPr>
              <a:pPr/>
              <a:t>81</a:t>
            </a:fld>
            <a:endParaRPr lang="en-US" altLang="en-US" sz="1200">
              <a:solidFill>
                <a:schemeClr val="bg2"/>
              </a:solidFill>
            </a:endParaRPr>
          </a:p>
        </p:txBody>
      </p:sp>
      <p:sp>
        <p:nvSpPr>
          <p:cNvPr id="24579" name="Rectangle 2">
            <a:extLst>
              <a:ext uri="{FF2B5EF4-FFF2-40B4-BE49-F238E27FC236}">
                <a16:creationId xmlns:a16="http://schemas.microsoft.com/office/drawing/2014/main" id="{84F7B65F-FCF9-4D8E-8065-54D86B4A821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0" name="Rectangle 3">
            <a:extLst>
              <a:ext uri="{FF2B5EF4-FFF2-40B4-BE49-F238E27FC236}">
                <a16:creationId xmlns:a16="http://schemas.microsoft.com/office/drawing/2014/main" id="{9534CEB1-EC6D-45C9-8154-510B64CAD9C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1" name="Rectangle 4">
            <a:extLst>
              <a:ext uri="{FF2B5EF4-FFF2-40B4-BE49-F238E27FC236}">
                <a16:creationId xmlns:a16="http://schemas.microsoft.com/office/drawing/2014/main" id="{AA7CF2BA-8256-49EA-91A9-68C57495A2D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2" name="Rectangle 5">
            <a:extLst>
              <a:ext uri="{FF2B5EF4-FFF2-40B4-BE49-F238E27FC236}">
                <a16:creationId xmlns:a16="http://schemas.microsoft.com/office/drawing/2014/main" id="{57806D5B-31E0-40DB-992D-C2CB1C6F4FA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3" name="Rectangle 6">
            <a:extLst>
              <a:ext uri="{FF2B5EF4-FFF2-40B4-BE49-F238E27FC236}">
                <a16:creationId xmlns:a16="http://schemas.microsoft.com/office/drawing/2014/main" id="{ECB39764-FEFF-40B8-8A83-EB1FE50EA84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4" name="Rectangle 7">
            <a:extLst>
              <a:ext uri="{FF2B5EF4-FFF2-40B4-BE49-F238E27FC236}">
                <a16:creationId xmlns:a16="http://schemas.microsoft.com/office/drawing/2014/main" id="{E9E6D246-CFC7-4A97-84B4-B540E35A1EC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5" name="Rectangle 8">
            <a:extLst>
              <a:ext uri="{FF2B5EF4-FFF2-40B4-BE49-F238E27FC236}">
                <a16:creationId xmlns:a16="http://schemas.microsoft.com/office/drawing/2014/main" id="{B9D1BB80-3249-49D9-B902-D970748FE03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4586" name="Text Box 9">
            <a:extLst>
              <a:ext uri="{FF2B5EF4-FFF2-40B4-BE49-F238E27FC236}">
                <a16:creationId xmlns:a16="http://schemas.microsoft.com/office/drawing/2014/main" id="{B0E35525-C53A-401E-ACD6-2402B5D38AA3}"/>
              </a:ext>
            </a:extLst>
          </p:cNvPr>
          <p:cNvSpPr txBox="1">
            <a:spLocks noChangeArrowheads="1"/>
          </p:cNvSpPr>
          <p:nvPr/>
        </p:nvSpPr>
        <p:spPr bwMode="auto">
          <a:xfrm>
            <a:off x="1143000" y="0"/>
            <a:ext cx="32608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latin typeface="Times New Roman" panose="02020603050405020304" pitchFamily="18" charset="0"/>
              </a:rPr>
              <a:t>7.2.1</a:t>
            </a:r>
            <a:r>
              <a:rPr lang="en-US" altLang="en-US" i="1" dirty="0">
                <a:solidFill>
                  <a:schemeClr val="hlink"/>
                </a:solidFill>
                <a:latin typeface="Times New Roman" panose="02020603050405020304" pitchFamily="18" charset="0"/>
              </a:rPr>
              <a:t>  </a:t>
            </a:r>
            <a:r>
              <a:rPr lang="en-US" altLang="en-US" i="1" dirty="0">
                <a:latin typeface="Times New Roman" panose="02020603050405020304" pitchFamily="18" charset="0"/>
              </a:rPr>
              <a:t>Substitution</a:t>
            </a:r>
          </a:p>
        </p:txBody>
      </p:sp>
      <p:sp>
        <p:nvSpPr>
          <p:cNvPr id="24587" name="Rectangle 11">
            <a:extLst>
              <a:ext uri="{FF2B5EF4-FFF2-40B4-BE49-F238E27FC236}">
                <a16:creationId xmlns:a16="http://schemas.microsoft.com/office/drawing/2014/main" id="{05CD22CA-B505-494F-8E2A-674AD1434C69}"/>
              </a:ext>
            </a:extLst>
          </p:cNvPr>
          <p:cNvSpPr>
            <a:spLocks noChangeArrowheads="1"/>
          </p:cNvSpPr>
          <p:nvPr/>
        </p:nvSpPr>
        <p:spPr bwMode="auto">
          <a:xfrm>
            <a:off x="228600" y="9144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InvSubBytes</a:t>
            </a:r>
          </a:p>
        </p:txBody>
      </p:sp>
      <p:pic>
        <p:nvPicPr>
          <p:cNvPr id="24588" name="Picture 12">
            <a:extLst>
              <a:ext uri="{FF2B5EF4-FFF2-40B4-BE49-F238E27FC236}">
                <a16:creationId xmlns:a16="http://schemas.microsoft.com/office/drawing/2014/main" id="{FCBEEDC8-DF44-484E-95AD-B33AA6AA4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9138"/>
            <a:ext cx="8556625" cy="357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65BD901E-6C42-4206-9CA7-4C07E4F46630}"/>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D740F2D0-8369-4D49-A9C1-59510AF6BAE9}" type="slidenum">
              <a:rPr lang="en-US" altLang="en-US" sz="1200">
                <a:solidFill>
                  <a:schemeClr val="bg2"/>
                </a:solidFill>
              </a:rPr>
              <a:pPr/>
              <a:t>82</a:t>
            </a:fld>
            <a:endParaRPr lang="en-US" altLang="en-US" sz="1200">
              <a:solidFill>
                <a:schemeClr val="bg2"/>
              </a:solidFill>
            </a:endParaRPr>
          </a:p>
        </p:txBody>
      </p:sp>
      <p:sp>
        <p:nvSpPr>
          <p:cNvPr id="26627" name="Rectangle 2">
            <a:extLst>
              <a:ext uri="{FF2B5EF4-FFF2-40B4-BE49-F238E27FC236}">
                <a16:creationId xmlns:a16="http://schemas.microsoft.com/office/drawing/2014/main" id="{A34213FB-2B73-4197-9434-2B55470D765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28" name="Rectangle 3">
            <a:extLst>
              <a:ext uri="{FF2B5EF4-FFF2-40B4-BE49-F238E27FC236}">
                <a16:creationId xmlns:a16="http://schemas.microsoft.com/office/drawing/2014/main" id="{B5709A00-95F3-490F-99C0-141C8C693F1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29" name="Rectangle 4">
            <a:extLst>
              <a:ext uri="{FF2B5EF4-FFF2-40B4-BE49-F238E27FC236}">
                <a16:creationId xmlns:a16="http://schemas.microsoft.com/office/drawing/2014/main" id="{8D32AB57-3852-443C-A10E-E24C5AB375C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30" name="Rectangle 5">
            <a:extLst>
              <a:ext uri="{FF2B5EF4-FFF2-40B4-BE49-F238E27FC236}">
                <a16:creationId xmlns:a16="http://schemas.microsoft.com/office/drawing/2014/main" id="{34962EE0-184C-4F0F-8DF4-87C5F03BADA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31" name="Rectangle 6">
            <a:extLst>
              <a:ext uri="{FF2B5EF4-FFF2-40B4-BE49-F238E27FC236}">
                <a16:creationId xmlns:a16="http://schemas.microsoft.com/office/drawing/2014/main" id="{F8D69F03-C6F1-45EF-97FB-24433A065F7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32" name="Rectangle 7">
            <a:extLst>
              <a:ext uri="{FF2B5EF4-FFF2-40B4-BE49-F238E27FC236}">
                <a16:creationId xmlns:a16="http://schemas.microsoft.com/office/drawing/2014/main" id="{D0D7F5C3-F55B-4606-985B-0C2FED61F5A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33" name="Rectangle 8">
            <a:extLst>
              <a:ext uri="{FF2B5EF4-FFF2-40B4-BE49-F238E27FC236}">
                <a16:creationId xmlns:a16="http://schemas.microsoft.com/office/drawing/2014/main" id="{0450D06E-6D2A-453F-B7B0-17C52EBD521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6634" name="Text Box 9">
            <a:extLst>
              <a:ext uri="{FF2B5EF4-FFF2-40B4-BE49-F238E27FC236}">
                <a16:creationId xmlns:a16="http://schemas.microsoft.com/office/drawing/2014/main" id="{744ED96E-7991-4DF4-A23F-C26618D42B92}"/>
              </a:ext>
            </a:extLst>
          </p:cNvPr>
          <p:cNvSpPr txBox="1">
            <a:spLocks noChangeArrowheads="1"/>
          </p:cNvSpPr>
          <p:nvPr/>
        </p:nvSpPr>
        <p:spPr bwMode="auto">
          <a:xfrm>
            <a:off x="1143000" y="0"/>
            <a:ext cx="32608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latin typeface="Times New Roman" panose="02020603050405020304" pitchFamily="18" charset="0"/>
              </a:rPr>
              <a:t>7.2.1</a:t>
            </a:r>
            <a:r>
              <a:rPr lang="en-US" altLang="en-US" i="1" dirty="0">
                <a:solidFill>
                  <a:schemeClr val="hlink"/>
                </a:solidFill>
                <a:latin typeface="Times New Roman" panose="02020603050405020304" pitchFamily="18" charset="0"/>
              </a:rPr>
              <a:t>  </a:t>
            </a:r>
            <a:r>
              <a:rPr lang="en-US" altLang="en-US" i="1" dirty="0">
                <a:latin typeface="Times New Roman" panose="02020603050405020304" pitchFamily="18" charset="0"/>
              </a:rPr>
              <a:t>Substitution</a:t>
            </a:r>
          </a:p>
        </p:txBody>
      </p:sp>
      <p:sp>
        <p:nvSpPr>
          <p:cNvPr id="26635" name="Rectangle 10">
            <a:extLst>
              <a:ext uri="{FF2B5EF4-FFF2-40B4-BE49-F238E27FC236}">
                <a16:creationId xmlns:a16="http://schemas.microsoft.com/office/drawing/2014/main" id="{FFB9D62A-05F6-4507-9F0A-ED6FBC12C732}"/>
              </a:ext>
            </a:extLst>
          </p:cNvPr>
          <p:cNvSpPr>
            <a:spLocks noChangeArrowheads="1"/>
          </p:cNvSpPr>
          <p:nvPr/>
        </p:nvSpPr>
        <p:spPr bwMode="auto">
          <a:xfrm>
            <a:off x="228600" y="9144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InvSubBytes </a:t>
            </a:r>
            <a:r>
              <a:rPr lang="en-US" altLang="en-US" sz="2800" i="1">
                <a:latin typeface="Times New Roman" panose="02020603050405020304" pitchFamily="18" charset="0"/>
              </a:rPr>
              <a:t>(Continued)</a:t>
            </a:r>
          </a:p>
        </p:txBody>
      </p:sp>
      <p:pic>
        <p:nvPicPr>
          <p:cNvPr id="26636" name="Picture 12">
            <a:extLst>
              <a:ext uri="{FF2B5EF4-FFF2-40B4-BE49-F238E27FC236}">
                <a16:creationId xmlns:a16="http://schemas.microsoft.com/office/drawing/2014/main" id="{205B7E8D-645D-4121-92B9-E8B9569E3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9363"/>
            <a:ext cx="8491538" cy="289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CC94F2B8-9250-4572-A5AB-B5371C7A23CF}"/>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1693B85A-1227-42FD-9B61-7A43B733E118}" type="slidenum">
              <a:rPr lang="en-US" altLang="en-US" sz="1200">
                <a:solidFill>
                  <a:schemeClr val="bg2"/>
                </a:solidFill>
              </a:rPr>
              <a:pPr/>
              <a:t>83</a:t>
            </a:fld>
            <a:endParaRPr lang="en-US" altLang="en-US" sz="1200">
              <a:solidFill>
                <a:schemeClr val="bg2"/>
              </a:solidFill>
            </a:endParaRPr>
          </a:p>
        </p:txBody>
      </p:sp>
      <p:sp>
        <p:nvSpPr>
          <p:cNvPr id="28675" name="Rectangle 2">
            <a:extLst>
              <a:ext uri="{FF2B5EF4-FFF2-40B4-BE49-F238E27FC236}">
                <a16:creationId xmlns:a16="http://schemas.microsoft.com/office/drawing/2014/main" id="{75E4DE96-3462-4816-84E7-7E8DAE81141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76" name="Rectangle 3">
            <a:extLst>
              <a:ext uri="{FF2B5EF4-FFF2-40B4-BE49-F238E27FC236}">
                <a16:creationId xmlns:a16="http://schemas.microsoft.com/office/drawing/2014/main" id="{6C3A48C7-DDBE-4E1D-82B8-76212B76AB3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77" name="Rectangle 4">
            <a:extLst>
              <a:ext uri="{FF2B5EF4-FFF2-40B4-BE49-F238E27FC236}">
                <a16:creationId xmlns:a16="http://schemas.microsoft.com/office/drawing/2014/main" id="{4C75CF7F-F9AB-406A-B917-DA82BE22D0D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78" name="Rectangle 5">
            <a:extLst>
              <a:ext uri="{FF2B5EF4-FFF2-40B4-BE49-F238E27FC236}">
                <a16:creationId xmlns:a16="http://schemas.microsoft.com/office/drawing/2014/main" id="{60E9CF25-FBD4-4DC4-9859-9C1029C96BD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79" name="Rectangle 6">
            <a:extLst>
              <a:ext uri="{FF2B5EF4-FFF2-40B4-BE49-F238E27FC236}">
                <a16:creationId xmlns:a16="http://schemas.microsoft.com/office/drawing/2014/main" id="{67826348-AE44-4684-BAFA-99165AE9B49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80" name="Rectangle 7">
            <a:extLst>
              <a:ext uri="{FF2B5EF4-FFF2-40B4-BE49-F238E27FC236}">
                <a16:creationId xmlns:a16="http://schemas.microsoft.com/office/drawing/2014/main" id="{0652C3B9-7BD4-42F2-A09F-17C06B22812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81" name="Rectangle 8">
            <a:extLst>
              <a:ext uri="{FF2B5EF4-FFF2-40B4-BE49-F238E27FC236}">
                <a16:creationId xmlns:a16="http://schemas.microsoft.com/office/drawing/2014/main" id="{AA299242-9D12-40E2-8BE6-A004FEFE763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8682" name="Text Box 9">
            <a:extLst>
              <a:ext uri="{FF2B5EF4-FFF2-40B4-BE49-F238E27FC236}">
                <a16:creationId xmlns:a16="http://schemas.microsoft.com/office/drawing/2014/main" id="{127E3B9D-410B-4EEA-AAA6-1F5FEDBC7E67}"/>
              </a:ext>
            </a:extLst>
          </p:cNvPr>
          <p:cNvSpPr txBox="1">
            <a:spLocks noChangeArrowheads="1"/>
          </p:cNvSpPr>
          <p:nvPr/>
        </p:nvSpPr>
        <p:spPr bwMode="auto">
          <a:xfrm>
            <a:off x="1143000" y="0"/>
            <a:ext cx="32608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latin typeface="Times New Roman" panose="02020603050405020304" pitchFamily="18" charset="0"/>
              </a:rPr>
              <a:t>7.2.1</a:t>
            </a:r>
            <a:r>
              <a:rPr lang="en-US" altLang="en-US" i="1" dirty="0">
                <a:solidFill>
                  <a:schemeClr val="hlink"/>
                </a:solidFill>
                <a:latin typeface="Times New Roman" panose="02020603050405020304" pitchFamily="18" charset="0"/>
              </a:rPr>
              <a:t>  </a:t>
            </a:r>
            <a:r>
              <a:rPr lang="en-US" altLang="en-US" i="1" dirty="0">
                <a:latin typeface="Times New Roman" panose="02020603050405020304" pitchFamily="18" charset="0"/>
              </a:rPr>
              <a:t>Substitution</a:t>
            </a:r>
          </a:p>
        </p:txBody>
      </p:sp>
      <p:sp>
        <p:nvSpPr>
          <p:cNvPr id="28683" name="Text Box 12">
            <a:extLst>
              <a:ext uri="{FF2B5EF4-FFF2-40B4-BE49-F238E27FC236}">
                <a16:creationId xmlns:a16="http://schemas.microsoft.com/office/drawing/2014/main" id="{E692F999-BE45-472A-B9B4-6A01DB49D921}"/>
              </a:ext>
            </a:extLst>
          </p:cNvPr>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7.2</a:t>
            </a:r>
            <a:endParaRPr lang="en-US" altLang="en-US" sz="2000" i="1">
              <a:solidFill>
                <a:schemeClr val="bg1"/>
              </a:solidFill>
              <a:latin typeface="Times New Roman" panose="02020603050405020304" pitchFamily="18" charset="0"/>
            </a:endParaRPr>
          </a:p>
        </p:txBody>
      </p:sp>
      <p:sp>
        <p:nvSpPr>
          <p:cNvPr id="1220621" name="Rectangle 13">
            <a:extLst>
              <a:ext uri="{FF2B5EF4-FFF2-40B4-BE49-F238E27FC236}">
                <a16:creationId xmlns:a16="http://schemas.microsoft.com/office/drawing/2014/main" id="{AAD75D2D-0705-44B0-A096-D9337323DBFB}"/>
              </a:ext>
            </a:extLst>
          </p:cNvPr>
          <p:cNvSpPr>
            <a:spLocks noChangeArrowheads="1"/>
          </p:cNvSpPr>
          <p:nvPr/>
        </p:nvSpPr>
        <p:spPr bwMode="auto">
          <a:xfrm>
            <a:off x="228600" y="1488985"/>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dirty="0">
                <a:effectLst>
                  <a:outerShdw blurRad="38100" dist="38100" dir="2700000" algn="tl">
                    <a:srgbClr val="C0C0C0"/>
                  </a:outerShdw>
                </a:effectLst>
                <a:latin typeface="Times New Roman" panose="02020603050405020304" pitchFamily="18" charset="0"/>
              </a:rPr>
              <a:t>Figure 7.7 shows how a state is transformed using the </a:t>
            </a:r>
            <a:r>
              <a:rPr lang="en-US" altLang="en-US" sz="2400" dirty="0" err="1">
                <a:effectLst>
                  <a:outerShdw blurRad="38100" dist="38100" dir="2700000" algn="tl">
                    <a:srgbClr val="C0C0C0"/>
                  </a:outerShdw>
                </a:effectLst>
                <a:latin typeface="Times New Roman" panose="02020603050405020304" pitchFamily="18" charset="0"/>
              </a:rPr>
              <a:t>SubBytes</a:t>
            </a:r>
            <a:r>
              <a:rPr lang="en-US" altLang="en-US" sz="2400" dirty="0">
                <a:effectLst>
                  <a:outerShdw blurRad="38100" dist="38100" dir="2700000" algn="tl">
                    <a:srgbClr val="C0C0C0"/>
                  </a:outerShdw>
                </a:effectLst>
                <a:latin typeface="Times New Roman" panose="02020603050405020304" pitchFamily="18" charset="0"/>
              </a:rPr>
              <a:t> transformation. The figure also shows that the </a:t>
            </a:r>
            <a:r>
              <a:rPr lang="en-US" altLang="en-US" sz="2400" dirty="0" err="1">
                <a:effectLst>
                  <a:outerShdw blurRad="38100" dist="38100" dir="2700000" algn="tl">
                    <a:srgbClr val="C0C0C0"/>
                  </a:outerShdw>
                </a:effectLst>
                <a:latin typeface="Times New Roman" panose="02020603050405020304" pitchFamily="18" charset="0"/>
              </a:rPr>
              <a:t>InvSubBytes</a:t>
            </a:r>
            <a:r>
              <a:rPr lang="en-US" altLang="en-US" sz="2400" dirty="0">
                <a:effectLst>
                  <a:outerShdw blurRad="38100" dist="38100" dir="2700000" algn="tl">
                    <a:srgbClr val="C0C0C0"/>
                  </a:outerShdw>
                </a:effectLst>
                <a:latin typeface="Times New Roman" panose="02020603050405020304" pitchFamily="18" charset="0"/>
              </a:rPr>
              <a:t> transformation creates the original one. </a:t>
            </a:r>
          </a:p>
        </p:txBody>
      </p:sp>
      <p:sp>
        <p:nvSpPr>
          <p:cNvPr id="28685" name="Text Box 15">
            <a:extLst>
              <a:ext uri="{FF2B5EF4-FFF2-40B4-BE49-F238E27FC236}">
                <a16:creationId xmlns:a16="http://schemas.microsoft.com/office/drawing/2014/main" id="{07D794AA-4D1F-4992-B7F8-6CEAD732AF33}"/>
              </a:ext>
            </a:extLst>
          </p:cNvPr>
          <p:cNvSpPr txBox="1">
            <a:spLocks noChangeArrowheads="1"/>
          </p:cNvSpPr>
          <p:nvPr/>
        </p:nvSpPr>
        <p:spPr bwMode="auto">
          <a:xfrm>
            <a:off x="1527175" y="3505200"/>
            <a:ext cx="601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7.7  </a:t>
            </a:r>
            <a:r>
              <a:rPr lang="en-US" altLang="en-US" sz="2000" i="1">
                <a:latin typeface="Times New Roman" panose="02020603050405020304" pitchFamily="18" charset="0"/>
              </a:rPr>
              <a:t>SubBytes transformation for Example 7.2</a:t>
            </a:r>
          </a:p>
        </p:txBody>
      </p:sp>
      <p:pic>
        <p:nvPicPr>
          <p:cNvPr id="28686" name="Picture 16">
            <a:extLst>
              <a:ext uri="{FF2B5EF4-FFF2-40B4-BE49-F238E27FC236}">
                <a16:creationId xmlns:a16="http://schemas.microsoft.com/office/drawing/2014/main" id="{C5179ADA-4694-404B-ABBB-27F7A94F2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4264025"/>
            <a:ext cx="801687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a:extLst>
              <a:ext uri="{FF2B5EF4-FFF2-40B4-BE49-F238E27FC236}">
                <a16:creationId xmlns:a16="http://schemas.microsoft.com/office/drawing/2014/main" id="{C471AD06-816D-454E-BDF8-E24001138F73}"/>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5B4226B8-39C7-4869-9CDB-FF5FB0CD5881}" type="slidenum">
              <a:rPr lang="en-US" altLang="en-US" sz="1200">
                <a:solidFill>
                  <a:schemeClr val="bg2"/>
                </a:solidFill>
              </a:rPr>
              <a:pPr/>
              <a:t>84</a:t>
            </a:fld>
            <a:endParaRPr lang="en-US" altLang="en-US" sz="1200">
              <a:solidFill>
                <a:schemeClr val="bg2"/>
              </a:solidFill>
            </a:endParaRPr>
          </a:p>
        </p:txBody>
      </p:sp>
      <p:sp>
        <p:nvSpPr>
          <p:cNvPr id="38915" name="Rectangle 2">
            <a:extLst>
              <a:ext uri="{FF2B5EF4-FFF2-40B4-BE49-F238E27FC236}">
                <a16:creationId xmlns:a16="http://schemas.microsoft.com/office/drawing/2014/main" id="{FA562E91-B351-40D9-B434-6B2A4CBE733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6" name="Rectangle 3">
            <a:extLst>
              <a:ext uri="{FF2B5EF4-FFF2-40B4-BE49-F238E27FC236}">
                <a16:creationId xmlns:a16="http://schemas.microsoft.com/office/drawing/2014/main" id="{633CC54A-F0A0-49CF-AD2E-3A18B4AB266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7" name="Rectangle 4">
            <a:extLst>
              <a:ext uri="{FF2B5EF4-FFF2-40B4-BE49-F238E27FC236}">
                <a16:creationId xmlns:a16="http://schemas.microsoft.com/office/drawing/2014/main" id="{B2CC96E0-D1F7-4F47-83C8-10AA3A03591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8" name="Rectangle 5">
            <a:extLst>
              <a:ext uri="{FF2B5EF4-FFF2-40B4-BE49-F238E27FC236}">
                <a16:creationId xmlns:a16="http://schemas.microsoft.com/office/drawing/2014/main" id="{965B5818-FB51-468C-9F00-41068BD0611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19" name="Rectangle 6">
            <a:extLst>
              <a:ext uri="{FF2B5EF4-FFF2-40B4-BE49-F238E27FC236}">
                <a16:creationId xmlns:a16="http://schemas.microsoft.com/office/drawing/2014/main" id="{76FB918B-0779-405A-B463-DB8D38D7863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20" name="Rectangle 7">
            <a:extLst>
              <a:ext uri="{FF2B5EF4-FFF2-40B4-BE49-F238E27FC236}">
                <a16:creationId xmlns:a16="http://schemas.microsoft.com/office/drawing/2014/main" id="{A09BAF23-60AA-42C2-A3FB-F4A16B54EF2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21" name="Rectangle 8">
            <a:extLst>
              <a:ext uri="{FF2B5EF4-FFF2-40B4-BE49-F238E27FC236}">
                <a16:creationId xmlns:a16="http://schemas.microsoft.com/office/drawing/2014/main" id="{AF1F2E61-09C5-4B43-9B2A-14A6D53431F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8922" name="Text Box 9">
            <a:extLst>
              <a:ext uri="{FF2B5EF4-FFF2-40B4-BE49-F238E27FC236}">
                <a16:creationId xmlns:a16="http://schemas.microsoft.com/office/drawing/2014/main" id="{72621B97-11F6-4ED3-9847-728496756DFD}"/>
              </a:ext>
            </a:extLst>
          </p:cNvPr>
          <p:cNvSpPr txBox="1">
            <a:spLocks noChangeArrowheads="1"/>
          </p:cNvSpPr>
          <p:nvPr/>
        </p:nvSpPr>
        <p:spPr bwMode="auto">
          <a:xfrm>
            <a:off x="1143000" y="0"/>
            <a:ext cx="3298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latin typeface="Times New Roman" panose="02020603050405020304" pitchFamily="18" charset="0"/>
              </a:rPr>
              <a:t>7.2.2  Permutation</a:t>
            </a:r>
          </a:p>
        </p:txBody>
      </p:sp>
      <p:sp>
        <p:nvSpPr>
          <p:cNvPr id="38923" name="Rectangle 11">
            <a:extLst>
              <a:ext uri="{FF2B5EF4-FFF2-40B4-BE49-F238E27FC236}">
                <a16:creationId xmlns:a16="http://schemas.microsoft.com/office/drawing/2014/main" id="{9026B860-7247-4812-9AFB-E9731850697E}"/>
              </a:ext>
            </a:extLst>
          </p:cNvPr>
          <p:cNvSpPr>
            <a:spLocks noChangeArrowheads="1"/>
          </p:cNvSpPr>
          <p:nvPr/>
        </p:nvSpPr>
        <p:spPr bwMode="auto">
          <a:xfrm>
            <a:off x="228600" y="9144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Another transformation found in a round is shifting, which permutes the bytes. </a:t>
            </a:r>
          </a:p>
        </p:txBody>
      </p:sp>
      <p:sp>
        <p:nvSpPr>
          <p:cNvPr id="38924" name="Rectangle 12">
            <a:extLst>
              <a:ext uri="{FF2B5EF4-FFF2-40B4-BE49-F238E27FC236}">
                <a16:creationId xmlns:a16="http://schemas.microsoft.com/office/drawing/2014/main" id="{ED4942C4-F74F-4F35-9842-871B75F78F2F}"/>
              </a:ext>
            </a:extLst>
          </p:cNvPr>
          <p:cNvSpPr>
            <a:spLocks noChangeArrowheads="1"/>
          </p:cNvSpPr>
          <p:nvPr/>
        </p:nvSpPr>
        <p:spPr bwMode="auto">
          <a:xfrm>
            <a:off x="381000" y="18288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folHlink"/>
                </a:solidFill>
                <a:latin typeface="Times New Roman" panose="02020603050405020304" pitchFamily="18" charset="0"/>
              </a:rPr>
              <a:t>ShiftRows</a:t>
            </a:r>
          </a:p>
          <a:p>
            <a:pPr algn="just"/>
            <a:r>
              <a:rPr lang="en-US" altLang="en-US" sz="2800" i="1">
                <a:latin typeface="Times New Roman" panose="02020603050405020304" pitchFamily="18" charset="0"/>
              </a:rPr>
              <a:t>In the encryption, the transformation is called ShiftRows.</a:t>
            </a:r>
          </a:p>
        </p:txBody>
      </p:sp>
      <p:sp>
        <p:nvSpPr>
          <p:cNvPr id="38925" name="Text Box 13">
            <a:extLst>
              <a:ext uri="{FF2B5EF4-FFF2-40B4-BE49-F238E27FC236}">
                <a16:creationId xmlns:a16="http://schemas.microsoft.com/office/drawing/2014/main" id="{B8C3B6C6-A616-4D16-9614-9C438313C000}"/>
              </a:ext>
            </a:extLst>
          </p:cNvPr>
          <p:cNvSpPr txBox="1">
            <a:spLocks noChangeArrowheads="1"/>
          </p:cNvSpPr>
          <p:nvPr/>
        </p:nvSpPr>
        <p:spPr bwMode="auto">
          <a:xfrm>
            <a:off x="2103438" y="3352800"/>
            <a:ext cx="4367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7.9  </a:t>
            </a:r>
            <a:r>
              <a:rPr lang="en-US" altLang="en-US" sz="2000" i="1">
                <a:latin typeface="Times New Roman" panose="02020603050405020304" pitchFamily="18" charset="0"/>
              </a:rPr>
              <a:t>ShiftRows transformation</a:t>
            </a:r>
          </a:p>
        </p:txBody>
      </p:sp>
      <p:pic>
        <p:nvPicPr>
          <p:cNvPr id="38926" name="Picture 14">
            <a:extLst>
              <a:ext uri="{FF2B5EF4-FFF2-40B4-BE49-F238E27FC236}">
                <a16:creationId xmlns:a16="http://schemas.microsoft.com/office/drawing/2014/main" id="{7FD1822D-CE4F-4FAC-A18F-DAA5DE334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013200"/>
            <a:ext cx="6591300"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7EB9DAFA-0368-43F1-8408-15724ADD50AB}"/>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4A6CB318-873F-4805-85D8-C6CAAC832C2A}" type="slidenum">
              <a:rPr lang="en-US" altLang="en-US" sz="1200">
                <a:solidFill>
                  <a:schemeClr val="bg2"/>
                </a:solidFill>
              </a:rPr>
              <a:pPr/>
              <a:t>85</a:t>
            </a:fld>
            <a:endParaRPr lang="en-US" altLang="en-US" sz="1200">
              <a:solidFill>
                <a:schemeClr val="bg2"/>
              </a:solidFill>
            </a:endParaRPr>
          </a:p>
        </p:txBody>
      </p:sp>
      <p:sp>
        <p:nvSpPr>
          <p:cNvPr id="43011" name="Rectangle 2">
            <a:extLst>
              <a:ext uri="{FF2B5EF4-FFF2-40B4-BE49-F238E27FC236}">
                <a16:creationId xmlns:a16="http://schemas.microsoft.com/office/drawing/2014/main" id="{8B4B87E6-D525-4450-A419-855E0588ACC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2" name="Rectangle 3">
            <a:extLst>
              <a:ext uri="{FF2B5EF4-FFF2-40B4-BE49-F238E27FC236}">
                <a16:creationId xmlns:a16="http://schemas.microsoft.com/office/drawing/2014/main" id="{A363BDEA-817B-4D86-822B-920364DE9E3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3" name="Rectangle 4">
            <a:extLst>
              <a:ext uri="{FF2B5EF4-FFF2-40B4-BE49-F238E27FC236}">
                <a16:creationId xmlns:a16="http://schemas.microsoft.com/office/drawing/2014/main" id="{6D467AF8-79FA-4A53-8E7B-32EEEB5AA95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4" name="Rectangle 5">
            <a:extLst>
              <a:ext uri="{FF2B5EF4-FFF2-40B4-BE49-F238E27FC236}">
                <a16:creationId xmlns:a16="http://schemas.microsoft.com/office/drawing/2014/main" id="{BA86E468-2915-4AEB-BE96-28A6079635A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5" name="Rectangle 6">
            <a:extLst>
              <a:ext uri="{FF2B5EF4-FFF2-40B4-BE49-F238E27FC236}">
                <a16:creationId xmlns:a16="http://schemas.microsoft.com/office/drawing/2014/main" id="{58CB05AE-87BF-4F3F-99D2-2A56D610661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6" name="Rectangle 7">
            <a:extLst>
              <a:ext uri="{FF2B5EF4-FFF2-40B4-BE49-F238E27FC236}">
                <a16:creationId xmlns:a16="http://schemas.microsoft.com/office/drawing/2014/main" id="{8DA7D5F9-822D-4ACC-90FD-A36397368FB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7" name="Rectangle 8">
            <a:extLst>
              <a:ext uri="{FF2B5EF4-FFF2-40B4-BE49-F238E27FC236}">
                <a16:creationId xmlns:a16="http://schemas.microsoft.com/office/drawing/2014/main" id="{C66CF735-71F3-4C53-8527-CA33480B381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8" name="Text Box 9">
            <a:extLst>
              <a:ext uri="{FF2B5EF4-FFF2-40B4-BE49-F238E27FC236}">
                <a16:creationId xmlns:a16="http://schemas.microsoft.com/office/drawing/2014/main" id="{266B1AE2-7AE8-4C1C-94B8-E2A2C7735824}"/>
              </a:ext>
            </a:extLst>
          </p:cNvPr>
          <p:cNvSpPr txBox="1">
            <a:spLocks noChangeArrowheads="1"/>
          </p:cNvSpPr>
          <p:nvPr/>
        </p:nvSpPr>
        <p:spPr bwMode="auto">
          <a:xfrm>
            <a:off x="1143000" y="0"/>
            <a:ext cx="33297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latin typeface="Times New Roman" panose="02020603050405020304" pitchFamily="18" charset="0"/>
              </a:rPr>
              <a:t>7.2.2</a:t>
            </a:r>
            <a:r>
              <a:rPr lang="en-US" altLang="en-US" i="1" dirty="0">
                <a:solidFill>
                  <a:schemeClr val="hlink"/>
                </a:solidFill>
                <a:latin typeface="Times New Roman" panose="02020603050405020304" pitchFamily="18" charset="0"/>
              </a:rPr>
              <a:t>  </a:t>
            </a:r>
            <a:r>
              <a:rPr lang="en-US" altLang="en-US" i="1" dirty="0">
                <a:latin typeface="Times New Roman" panose="02020603050405020304" pitchFamily="18" charset="0"/>
              </a:rPr>
              <a:t>Permutation</a:t>
            </a:r>
          </a:p>
        </p:txBody>
      </p:sp>
      <p:sp>
        <p:nvSpPr>
          <p:cNvPr id="43019" name="Text Box 10">
            <a:extLst>
              <a:ext uri="{FF2B5EF4-FFF2-40B4-BE49-F238E27FC236}">
                <a16:creationId xmlns:a16="http://schemas.microsoft.com/office/drawing/2014/main" id="{B44EA17D-D89F-4A31-9209-343416AE8892}"/>
              </a:ext>
            </a:extLst>
          </p:cNvPr>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7.4</a:t>
            </a:r>
            <a:endParaRPr lang="en-US" altLang="en-US" sz="2000" i="1">
              <a:solidFill>
                <a:schemeClr val="bg1"/>
              </a:solidFill>
              <a:latin typeface="Times New Roman" panose="02020603050405020304" pitchFamily="18" charset="0"/>
            </a:endParaRPr>
          </a:p>
        </p:txBody>
      </p:sp>
      <p:sp>
        <p:nvSpPr>
          <p:cNvPr id="1230859" name="Rectangle 11">
            <a:extLst>
              <a:ext uri="{FF2B5EF4-FFF2-40B4-BE49-F238E27FC236}">
                <a16:creationId xmlns:a16="http://schemas.microsoft.com/office/drawing/2014/main" id="{B219F656-602E-450B-BF28-321878FCA936}"/>
              </a:ext>
            </a:extLst>
          </p:cNvPr>
          <p:cNvSpPr>
            <a:spLocks noChangeArrowheads="1"/>
          </p:cNvSpPr>
          <p:nvPr/>
        </p:nvSpPr>
        <p:spPr bwMode="auto">
          <a:xfrm>
            <a:off x="228600" y="1143000"/>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a:effectLst>
                  <a:outerShdw blurRad="38100" dist="38100" dir="2700000" algn="tl">
                    <a:srgbClr val="C0C0C0"/>
                  </a:outerShdw>
                </a:effectLst>
                <a:latin typeface="Times New Roman" panose="02020603050405020304" pitchFamily="18" charset="0"/>
              </a:rPr>
              <a:t>Figure 7.10 shows how a state is transformed using ShiftRows transformation. The figure also shows that InvShiftRows transformation creates the original state.</a:t>
            </a:r>
          </a:p>
        </p:txBody>
      </p:sp>
      <p:sp>
        <p:nvSpPr>
          <p:cNvPr id="43021" name="Text Box 14">
            <a:extLst>
              <a:ext uri="{FF2B5EF4-FFF2-40B4-BE49-F238E27FC236}">
                <a16:creationId xmlns:a16="http://schemas.microsoft.com/office/drawing/2014/main" id="{18E885AC-1DBE-4CB0-B767-D494EA53DBCD}"/>
              </a:ext>
            </a:extLst>
          </p:cNvPr>
          <p:cNvSpPr txBox="1">
            <a:spLocks noChangeArrowheads="1"/>
          </p:cNvSpPr>
          <p:nvPr/>
        </p:nvSpPr>
        <p:spPr bwMode="auto">
          <a:xfrm>
            <a:off x="1298575" y="3200400"/>
            <a:ext cx="6169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7.10  </a:t>
            </a:r>
            <a:r>
              <a:rPr lang="en-US" altLang="en-US" sz="2000" i="1">
                <a:latin typeface="Times New Roman" panose="02020603050405020304" pitchFamily="18" charset="0"/>
              </a:rPr>
              <a:t>ShiftRows transformation in Example 7.4</a:t>
            </a:r>
          </a:p>
        </p:txBody>
      </p:sp>
      <p:pic>
        <p:nvPicPr>
          <p:cNvPr id="43022" name="Picture 15">
            <a:extLst>
              <a:ext uri="{FF2B5EF4-FFF2-40B4-BE49-F238E27FC236}">
                <a16:creationId xmlns:a16="http://schemas.microsoft.com/office/drawing/2014/main" id="{390D8F04-CFCB-41A2-814B-B869D3C6F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50" y="4149725"/>
            <a:ext cx="6216650"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a:extLst>
              <a:ext uri="{FF2B5EF4-FFF2-40B4-BE49-F238E27FC236}">
                <a16:creationId xmlns:a16="http://schemas.microsoft.com/office/drawing/2014/main" id="{5D507A77-B037-4FE8-EB40-E9DCF6FD5679}"/>
              </a:ext>
            </a:extLst>
          </p:cNvPr>
          <p:cNvSpPr txBox="1"/>
          <p:nvPr/>
        </p:nvSpPr>
        <p:spPr>
          <a:xfrm>
            <a:off x="912813" y="2486709"/>
            <a:ext cx="7344874" cy="646331"/>
          </a:xfrm>
          <a:prstGeom prst="rect">
            <a:avLst/>
          </a:prstGeom>
          <a:noFill/>
        </p:spPr>
        <p:txBody>
          <a:bodyPr wrap="square">
            <a:spAutoFit/>
          </a:bodyPr>
          <a:lstStyle/>
          <a:p>
            <a:r>
              <a:rPr lang="en-US" altLang="zh-CN" b="1" dirty="0">
                <a:solidFill>
                  <a:srgbClr val="FF0000"/>
                </a:solidFill>
              </a:rPr>
              <a:t>The transformation ensures that the four bytes of one column are spread out to four different columns.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3EADAAB1-87BA-4A8F-BFE8-6A1BD0478A6A}"/>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10E21F0D-35F9-49BA-86AE-E7125BE674DA}" type="slidenum">
              <a:rPr lang="en-US" altLang="en-US" sz="1200">
                <a:solidFill>
                  <a:schemeClr val="bg2"/>
                </a:solidFill>
              </a:rPr>
              <a:pPr/>
              <a:t>86</a:t>
            </a:fld>
            <a:endParaRPr lang="en-US" altLang="en-US" sz="1200">
              <a:solidFill>
                <a:schemeClr val="bg2"/>
              </a:solidFill>
            </a:endParaRPr>
          </a:p>
        </p:txBody>
      </p:sp>
      <p:sp>
        <p:nvSpPr>
          <p:cNvPr id="45059" name="Rectangle 2">
            <a:extLst>
              <a:ext uri="{FF2B5EF4-FFF2-40B4-BE49-F238E27FC236}">
                <a16:creationId xmlns:a16="http://schemas.microsoft.com/office/drawing/2014/main" id="{E957E58D-DDDA-40D6-B9D8-A16D437F975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0" name="Rectangle 3">
            <a:extLst>
              <a:ext uri="{FF2B5EF4-FFF2-40B4-BE49-F238E27FC236}">
                <a16:creationId xmlns:a16="http://schemas.microsoft.com/office/drawing/2014/main" id="{FA3DBBD7-7A5B-4690-BA6E-9113F1E83B5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1" name="Rectangle 4">
            <a:extLst>
              <a:ext uri="{FF2B5EF4-FFF2-40B4-BE49-F238E27FC236}">
                <a16:creationId xmlns:a16="http://schemas.microsoft.com/office/drawing/2014/main" id="{84CCA735-2F76-433A-B9C9-66D810D724A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2" name="Rectangle 5">
            <a:extLst>
              <a:ext uri="{FF2B5EF4-FFF2-40B4-BE49-F238E27FC236}">
                <a16:creationId xmlns:a16="http://schemas.microsoft.com/office/drawing/2014/main" id="{A33C56E6-F983-4274-9341-0F75EA231F6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3" name="Rectangle 6">
            <a:extLst>
              <a:ext uri="{FF2B5EF4-FFF2-40B4-BE49-F238E27FC236}">
                <a16:creationId xmlns:a16="http://schemas.microsoft.com/office/drawing/2014/main" id="{D577BAC7-7AFC-4B55-9B4D-E11C3D1DCBF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4" name="Rectangle 7">
            <a:extLst>
              <a:ext uri="{FF2B5EF4-FFF2-40B4-BE49-F238E27FC236}">
                <a16:creationId xmlns:a16="http://schemas.microsoft.com/office/drawing/2014/main" id="{22E47C2B-02F6-490C-88CF-D0662A1AE4A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5" name="Rectangle 8">
            <a:extLst>
              <a:ext uri="{FF2B5EF4-FFF2-40B4-BE49-F238E27FC236}">
                <a16:creationId xmlns:a16="http://schemas.microsoft.com/office/drawing/2014/main" id="{E77DC5D8-FA24-41FB-AD83-994A7392620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5066" name="Text Box 9">
            <a:extLst>
              <a:ext uri="{FF2B5EF4-FFF2-40B4-BE49-F238E27FC236}">
                <a16:creationId xmlns:a16="http://schemas.microsoft.com/office/drawing/2014/main" id="{32B18698-18C0-4DAE-89FA-A311C3A579DB}"/>
              </a:ext>
            </a:extLst>
          </p:cNvPr>
          <p:cNvSpPr txBox="1">
            <a:spLocks noChangeArrowheads="1"/>
          </p:cNvSpPr>
          <p:nvPr/>
        </p:nvSpPr>
        <p:spPr bwMode="auto">
          <a:xfrm>
            <a:off x="1143000" y="0"/>
            <a:ext cx="2419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latin typeface="Times New Roman" panose="02020603050405020304" pitchFamily="18" charset="0"/>
              </a:rPr>
              <a:t>7.2.3  Mixing</a:t>
            </a:r>
          </a:p>
        </p:txBody>
      </p:sp>
      <p:sp>
        <p:nvSpPr>
          <p:cNvPr id="1042442" name="Rectangle 10">
            <a:extLst>
              <a:ext uri="{FF2B5EF4-FFF2-40B4-BE49-F238E27FC236}">
                <a16:creationId xmlns:a16="http://schemas.microsoft.com/office/drawing/2014/main" id="{9BB49E61-9B23-4D0C-9BCF-CF121D3D1864}"/>
              </a:ext>
            </a:extLst>
          </p:cNvPr>
          <p:cNvSpPr>
            <a:spLocks noChangeArrowheads="1"/>
          </p:cNvSpPr>
          <p:nvPr/>
        </p:nvSpPr>
        <p:spPr bwMode="auto">
          <a:xfrm>
            <a:off x="304800" y="1307527"/>
            <a:ext cx="8229600"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292100" indent="-292100" defTabSz="457200">
              <a:spcBef>
                <a:spcPct val="20000"/>
              </a:spcBef>
              <a:buClr>
                <a:schemeClr val="tx1"/>
              </a:buClr>
              <a:buFont typeface="Arial"/>
              <a:buChar char="•"/>
              <a:defRPr/>
            </a:pPr>
            <a:r>
              <a:rPr lang="en-US" altLang="en-US" sz="2800" dirty="0"/>
              <a:t>Each column is operated on individually</a:t>
            </a:r>
          </a:p>
          <a:p>
            <a:pPr marL="292100" indent="-292100" defTabSz="457200">
              <a:spcBef>
                <a:spcPct val="20000"/>
              </a:spcBef>
              <a:buClr>
                <a:schemeClr val="tx1"/>
              </a:buClr>
              <a:buFont typeface="Arial"/>
              <a:buChar char="•"/>
              <a:defRPr/>
            </a:pPr>
            <a:r>
              <a:rPr lang="en-US" altLang="en-US" sz="2800" dirty="0"/>
              <a:t>Each byte of a column is mapped into a new value that is a function of all four bytes in the column.</a:t>
            </a:r>
          </a:p>
        </p:txBody>
      </p:sp>
      <p:sp>
        <p:nvSpPr>
          <p:cNvPr id="45068" name="Text Box 11">
            <a:extLst>
              <a:ext uri="{FF2B5EF4-FFF2-40B4-BE49-F238E27FC236}">
                <a16:creationId xmlns:a16="http://schemas.microsoft.com/office/drawing/2014/main" id="{ED570F0F-E0E6-466F-A8BE-B526007B461D}"/>
              </a:ext>
            </a:extLst>
          </p:cNvPr>
          <p:cNvSpPr txBox="1">
            <a:spLocks noChangeArrowheads="1"/>
          </p:cNvSpPr>
          <p:nvPr/>
        </p:nvSpPr>
        <p:spPr bwMode="auto">
          <a:xfrm>
            <a:off x="1573213" y="3657600"/>
            <a:ext cx="6072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7.11  </a:t>
            </a:r>
            <a:r>
              <a:rPr lang="en-US" altLang="en-US" sz="2000" i="1">
                <a:latin typeface="Times New Roman" panose="02020603050405020304" pitchFamily="18" charset="0"/>
              </a:rPr>
              <a:t>Mixing bytes using matrix multiplication</a:t>
            </a:r>
          </a:p>
        </p:txBody>
      </p:sp>
      <p:pic>
        <p:nvPicPr>
          <p:cNvPr id="2" name="Picture 1">
            <a:extLst>
              <a:ext uri="{FF2B5EF4-FFF2-40B4-BE49-F238E27FC236}">
                <a16:creationId xmlns:a16="http://schemas.microsoft.com/office/drawing/2014/main" id="{412B403C-5A57-4EB3-A638-A3636CE68CDB}"/>
              </a:ext>
            </a:extLst>
          </p:cNvPr>
          <p:cNvPicPr>
            <a:picLocks noChangeAspect="1"/>
          </p:cNvPicPr>
          <p:nvPr/>
        </p:nvPicPr>
        <p:blipFill>
          <a:blip r:embed="rId3"/>
          <a:stretch>
            <a:fillRect/>
          </a:stretch>
        </p:blipFill>
        <p:spPr>
          <a:xfrm>
            <a:off x="-25400" y="4715908"/>
            <a:ext cx="9144000" cy="1427718"/>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a:extLst>
              <a:ext uri="{FF2B5EF4-FFF2-40B4-BE49-F238E27FC236}">
                <a16:creationId xmlns:a16="http://schemas.microsoft.com/office/drawing/2014/main" id="{18EE5804-8B3D-4C33-A45F-CB96AE9C5954}"/>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8FC0F1B3-6A4A-4B06-AA51-4DB1F65B2933}" type="slidenum">
              <a:rPr lang="en-US" altLang="en-US" sz="1200">
                <a:solidFill>
                  <a:schemeClr val="bg2"/>
                </a:solidFill>
              </a:rPr>
              <a:pPr/>
              <a:t>87</a:t>
            </a:fld>
            <a:endParaRPr lang="en-US" altLang="en-US" sz="1200">
              <a:solidFill>
                <a:schemeClr val="bg2"/>
              </a:solidFill>
            </a:endParaRPr>
          </a:p>
        </p:txBody>
      </p:sp>
      <p:sp>
        <p:nvSpPr>
          <p:cNvPr id="55299" name="Rectangle 2">
            <a:extLst>
              <a:ext uri="{FF2B5EF4-FFF2-40B4-BE49-F238E27FC236}">
                <a16:creationId xmlns:a16="http://schemas.microsoft.com/office/drawing/2014/main" id="{3820C54D-FC46-4445-B7CC-D363DBF46C4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5300" name="Rectangle 3">
            <a:extLst>
              <a:ext uri="{FF2B5EF4-FFF2-40B4-BE49-F238E27FC236}">
                <a16:creationId xmlns:a16="http://schemas.microsoft.com/office/drawing/2014/main" id="{BCDF5793-470F-4514-8F0F-9C3A4786413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5301" name="Rectangle 4">
            <a:extLst>
              <a:ext uri="{FF2B5EF4-FFF2-40B4-BE49-F238E27FC236}">
                <a16:creationId xmlns:a16="http://schemas.microsoft.com/office/drawing/2014/main" id="{3560F271-7A2E-4F8B-9187-3A69F636C88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5302" name="Rectangle 5">
            <a:extLst>
              <a:ext uri="{FF2B5EF4-FFF2-40B4-BE49-F238E27FC236}">
                <a16:creationId xmlns:a16="http://schemas.microsoft.com/office/drawing/2014/main" id="{63EEFCA2-59CC-4F77-BD87-EAB9A7C09DF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5303" name="Rectangle 6">
            <a:extLst>
              <a:ext uri="{FF2B5EF4-FFF2-40B4-BE49-F238E27FC236}">
                <a16:creationId xmlns:a16="http://schemas.microsoft.com/office/drawing/2014/main" id="{FCD7F2C5-CA95-4BA0-A1B4-FEF23CA7C97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5304" name="Rectangle 7">
            <a:extLst>
              <a:ext uri="{FF2B5EF4-FFF2-40B4-BE49-F238E27FC236}">
                <a16:creationId xmlns:a16="http://schemas.microsoft.com/office/drawing/2014/main" id="{EC0D8A48-4A71-4051-90D2-696660D149E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5305" name="Rectangle 8">
            <a:extLst>
              <a:ext uri="{FF2B5EF4-FFF2-40B4-BE49-F238E27FC236}">
                <a16:creationId xmlns:a16="http://schemas.microsoft.com/office/drawing/2014/main" id="{286140A7-CA25-42D9-B6D7-7A00EC3C5FC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5306" name="Text Box 9">
            <a:extLst>
              <a:ext uri="{FF2B5EF4-FFF2-40B4-BE49-F238E27FC236}">
                <a16:creationId xmlns:a16="http://schemas.microsoft.com/office/drawing/2014/main" id="{2B354D33-4112-46AD-AB7D-609581B5F247}"/>
              </a:ext>
            </a:extLst>
          </p:cNvPr>
          <p:cNvSpPr txBox="1">
            <a:spLocks noChangeArrowheads="1"/>
          </p:cNvSpPr>
          <p:nvPr/>
        </p:nvSpPr>
        <p:spPr bwMode="auto">
          <a:xfrm>
            <a:off x="1143000" y="0"/>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latin typeface="Times New Roman" panose="02020603050405020304" pitchFamily="18" charset="0"/>
              </a:rPr>
              <a:t>7.2.3</a:t>
            </a:r>
            <a:r>
              <a:rPr lang="en-US" altLang="en-US" i="1" dirty="0">
                <a:solidFill>
                  <a:schemeClr val="hlink"/>
                </a:solidFill>
                <a:latin typeface="Times New Roman" panose="02020603050405020304" pitchFamily="18" charset="0"/>
              </a:rPr>
              <a:t>  </a:t>
            </a:r>
            <a:r>
              <a:rPr lang="en-US" altLang="en-US" i="1" dirty="0">
                <a:latin typeface="Times New Roman" panose="02020603050405020304" pitchFamily="18" charset="0"/>
              </a:rPr>
              <a:t>Mixing</a:t>
            </a:r>
          </a:p>
        </p:txBody>
      </p:sp>
      <p:sp>
        <p:nvSpPr>
          <p:cNvPr id="55307" name="Text Box 10">
            <a:extLst>
              <a:ext uri="{FF2B5EF4-FFF2-40B4-BE49-F238E27FC236}">
                <a16:creationId xmlns:a16="http://schemas.microsoft.com/office/drawing/2014/main" id="{4E9919B0-C028-40C9-99D7-DA36C93A44A2}"/>
              </a:ext>
            </a:extLst>
          </p:cNvPr>
          <p:cNvSpPr txBox="1">
            <a:spLocks noChangeArrowheads="1"/>
          </p:cNvSpPr>
          <p:nvPr/>
        </p:nvSpPr>
        <p:spPr bwMode="auto">
          <a:xfrm>
            <a:off x="1219200" y="533400"/>
            <a:ext cx="1792288" cy="45720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bg1"/>
                </a:solidFill>
                <a:latin typeface="Times New Roman" panose="02020603050405020304" pitchFamily="18" charset="0"/>
              </a:rPr>
              <a:t>Example 7.5</a:t>
            </a:r>
            <a:endParaRPr lang="en-US" altLang="en-US" sz="2000" i="1">
              <a:solidFill>
                <a:schemeClr val="bg1"/>
              </a:solidFill>
              <a:latin typeface="Times New Roman" panose="02020603050405020304" pitchFamily="18" charset="0"/>
            </a:endParaRPr>
          </a:p>
        </p:txBody>
      </p:sp>
      <p:pic>
        <p:nvPicPr>
          <p:cNvPr id="15" name="Picture 14">
            <a:extLst>
              <a:ext uri="{FF2B5EF4-FFF2-40B4-BE49-F238E27FC236}">
                <a16:creationId xmlns:a16="http://schemas.microsoft.com/office/drawing/2014/main" id="{551F6FBB-0366-4675-8EDE-C4F64858C5C3}"/>
              </a:ext>
            </a:extLst>
          </p:cNvPr>
          <p:cNvPicPr>
            <a:picLocks noChangeAspect="1"/>
          </p:cNvPicPr>
          <p:nvPr/>
        </p:nvPicPr>
        <p:blipFill>
          <a:blip r:embed="rId3"/>
          <a:stretch>
            <a:fillRect/>
          </a:stretch>
        </p:blipFill>
        <p:spPr>
          <a:xfrm>
            <a:off x="0" y="1601748"/>
            <a:ext cx="9144000" cy="1427718"/>
          </a:xfrm>
          <a:prstGeom prst="rect">
            <a:avLst/>
          </a:prstGeom>
        </p:spPr>
      </p:pic>
      <p:pic>
        <p:nvPicPr>
          <p:cNvPr id="2" name="Picture 1">
            <a:extLst>
              <a:ext uri="{FF2B5EF4-FFF2-40B4-BE49-F238E27FC236}">
                <a16:creationId xmlns:a16="http://schemas.microsoft.com/office/drawing/2014/main" id="{9690F8B9-D31C-405C-B98F-F874054B8320}"/>
              </a:ext>
            </a:extLst>
          </p:cNvPr>
          <p:cNvPicPr>
            <a:picLocks noChangeAspect="1"/>
          </p:cNvPicPr>
          <p:nvPr/>
        </p:nvPicPr>
        <p:blipFill>
          <a:blip r:embed="rId4"/>
          <a:stretch>
            <a:fillRect/>
          </a:stretch>
        </p:blipFill>
        <p:spPr>
          <a:xfrm>
            <a:off x="1752600" y="4191000"/>
            <a:ext cx="5381131" cy="1971893"/>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a:extLst>
              <a:ext uri="{FF2B5EF4-FFF2-40B4-BE49-F238E27FC236}">
                <a16:creationId xmlns:a16="http://schemas.microsoft.com/office/drawing/2014/main" id="{D6D77546-1991-49FC-A1F9-025A12ED8518}"/>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1E5A0616-122A-473F-93D3-6472FE4A2A97}" type="slidenum">
              <a:rPr lang="en-US" altLang="en-US" sz="1200">
                <a:solidFill>
                  <a:schemeClr val="bg2"/>
                </a:solidFill>
              </a:rPr>
              <a:pPr/>
              <a:t>88</a:t>
            </a:fld>
            <a:endParaRPr lang="en-US" altLang="en-US" sz="1200">
              <a:solidFill>
                <a:schemeClr val="bg2"/>
              </a:solidFill>
            </a:endParaRPr>
          </a:p>
        </p:txBody>
      </p:sp>
      <p:sp>
        <p:nvSpPr>
          <p:cNvPr id="57347" name="Rectangle 2">
            <a:extLst>
              <a:ext uri="{FF2B5EF4-FFF2-40B4-BE49-F238E27FC236}">
                <a16:creationId xmlns:a16="http://schemas.microsoft.com/office/drawing/2014/main" id="{72E82BCE-2E04-49F2-860A-19F09F9D778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7348" name="Rectangle 3">
            <a:extLst>
              <a:ext uri="{FF2B5EF4-FFF2-40B4-BE49-F238E27FC236}">
                <a16:creationId xmlns:a16="http://schemas.microsoft.com/office/drawing/2014/main" id="{44A65DC9-3912-4C4E-B06D-8A1F75AAA1B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7349" name="Rectangle 4">
            <a:extLst>
              <a:ext uri="{FF2B5EF4-FFF2-40B4-BE49-F238E27FC236}">
                <a16:creationId xmlns:a16="http://schemas.microsoft.com/office/drawing/2014/main" id="{43D8ED76-F982-49B2-9222-D60D1B63E1E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7350" name="Rectangle 5">
            <a:extLst>
              <a:ext uri="{FF2B5EF4-FFF2-40B4-BE49-F238E27FC236}">
                <a16:creationId xmlns:a16="http://schemas.microsoft.com/office/drawing/2014/main" id="{42D8C47D-A248-4F7B-912C-F737EE779F2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7351" name="Rectangle 6">
            <a:extLst>
              <a:ext uri="{FF2B5EF4-FFF2-40B4-BE49-F238E27FC236}">
                <a16:creationId xmlns:a16="http://schemas.microsoft.com/office/drawing/2014/main" id="{431D564F-A721-44D6-826D-3BE43A8944D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7352" name="Rectangle 7">
            <a:extLst>
              <a:ext uri="{FF2B5EF4-FFF2-40B4-BE49-F238E27FC236}">
                <a16:creationId xmlns:a16="http://schemas.microsoft.com/office/drawing/2014/main" id="{64F03E03-AC7C-4B90-9B58-055BA884222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7353" name="Rectangle 8">
            <a:extLst>
              <a:ext uri="{FF2B5EF4-FFF2-40B4-BE49-F238E27FC236}">
                <a16:creationId xmlns:a16="http://schemas.microsoft.com/office/drawing/2014/main" id="{6385AB8D-20BB-4C10-B2E0-85EF360C7BD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7354" name="Text Box 9">
            <a:extLst>
              <a:ext uri="{FF2B5EF4-FFF2-40B4-BE49-F238E27FC236}">
                <a16:creationId xmlns:a16="http://schemas.microsoft.com/office/drawing/2014/main" id="{A9ABECE6-9F57-4887-B000-E520ABB2E7D1}"/>
              </a:ext>
            </a:extLst>
          </p:cNvPr>
          <p:cNvSpPr txBox="1">
            <a:spLocks noChangeArrowheads="1"/>
          </p:cNvSpPr>
          <p:nvPr/>
        </p:nvSpPr>
        <p:spPr bwMode="auto">
          <a:xfrm>
            <a:off x="1143000" y="0"/>
            <a:ext cx="3154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7.2.4  Key Adding</a:t>
            </a:r>
          </a:p>
        </p:txBody>
      </p:sp>
      <p:sp>
        <p:nvSpPr>
          <p:cNvPr id="57355" name="Rectangle 11">
            <a:extLst>
              <a:ext uri="{FF2B5EF4-FFF2-40B4-BE49-F238E27FC236}">
                <a16:creationId xmlns:a16="http://schemas.microsoft.com/office/drawing/2014/main" id="{B62DED78-E221-4F63-A60F-4CA4F23922B9}"/>
              </a:ext>
            </a:extLst>
          </p:cNvPr>
          <p:cNvSpPr>
            <a:spLocks noChangeArrowheads="1"/>
          </p:cNvSpPr>
          <p:nvPr/>
        </p:nvSpPr>
        <p:spPr bwMode="auto">
          <a:xfrm>
            <a:off x="228600" y="914400"/>
            <a:ext cx="8686800" cy="29608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solidFill>
                  <a:schemeClr val="folHlink"/>
                </a:solidFill>
                <a:latin typeface="Times New Roman" panose="02020603050405020304" pitchFamily="18" charset="0"/>
              </a:rPr>
              <a:t>AddRoundKey</a:t>
            </a:r>
          </a:p>
          <a:p>
            <a:pPr marL="292100" indent="-292100" defTabSz="457200">
              <a:spcBef>
                <a:spcPct val="20000"/>
              </a:spcBef>
              <a:buClr>
                <a:schemeClr val="tx1"/>
              </a:buClr>
              <a:buFont typeface="Arial"/>
              <a:buChar char="•"/>
            </a:pPr>
            <a:r>
              <a:rPr lang="en-US" altLang="en-US" sz="2400" dirty="0">
                <a:latin typeface="+mn-lt"/>
              </a:rPr>
              <a:t>In this stage (known as AddRoundKey) the 128 bits of state are bitwise XORed with</a:t>
            </a:r>
          </a:p>
          <a:p>
            <a:pPr marL="292100" indent="-292100" defTabSz="457200">
              <a:spcBef>
                <a:spcPct val="20000"/>
              </a:spcBef>
              <a:buClr>
                <a:schemeClr val="tx1"/>
              </a:buClr>
              <a:buFont typeface="Arial"/>
              <a:buChar char="•"/>
            </a:pPr>
            <a:r>
              <a:rPr lang="en-US" altLang="en-US" sz="2400" dirty="0">
                <a:latin typeface="+mn-lt"/>
              </a:rPr>
              <a:t>the 128 bits of the round key. The operation is viewed as a column-wise operation</a:t>
            </a:r>
          </a:p>
          <a:p>
            <a:pPr marL="292100" indent="-292100" defTabSz="457200">
              <a:spcBef>
                <a:spcPct val="20000"/>
              </a:spcBef>
              <a:buClr>
                <a:schemeClr val="tx1"/>
              </a:buClr>
              <a:buFont typeface="Arial"/>
              <a:buChar char="•"/>
            </a:pPr>
            <a:r>
              <a:rPr lang="en-US" altLang="en-US" sz="2400" dirty="0">
                <a:latin typeface="+mn-lt"/>
              </a:rPr>
              <a:t>between the 4 bytes of a state column and one word of the round key.</a:t>
            </a:r>
          </a:p>
        </p:txBody>
      </p:sp>
      <p:sp>
        <p:nvSpPr>
          <p:cNvPr id="57356" name="Line 12">
            <a:extLst>
              <a:ext uri="{FF2B5EF4-FFF2-40B4-BE49-F238E27FC236}">
                <a16:creationId xmlns:a16="http://schemas.microsoft.com/office/drawing/2014/main" id="{9B920258-ECA3-4CEB-ABD5-2DF29F83DCBA}"/>
              </a:ext>
            </a:extLst>
          </p:cNvPr>
          <p:cNvSpPr>
            <a:spLocks noChangeShapeType="1"/>
          </p:cNvSpPr>
          <p:nvPr/>
        </p:nvSpPr>
        <p:spPr bwMode="auto">
          <a:xfrm>
            <a:off x="533400" y="5214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7" name="Line 13">
            <a:extLst>
              <a:ext uri="{FF2B5EF4-FFF2-40B4-BE49-F238E27FC236}">
                <a16:creationId xmlns:a16="http://schemas.microsoft.com/office/drawing/2014/main" id="{C4890185-7BF7-4217-8631-2486452552B6}"/>
              </a:ext>
            </a:extLst>
          </p:cNvPr>
          <p:cNvSpPr>
            <a:spLocks noChangeShapeType="1"/>
          </p:cNvSpPr>
          <p:nvPr/>
        </p:nvSpPr>
        <p:spPr bwMode="auto">
          <a:xfrm>
            <a:off x="534988" y="632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8" name="Rectangle 14">
            <a:extLst>
              <a:ext uri="{FF2B5EF4-FFF2-40B4-BE49-F238E27FC236}">
                <a16:creationId xmlns:a16="http://schemas.microsoft.com/office/drawing/2014/main" id="{1F86E62B-4772-4930-A055-F317AF60E34B}"/>
              </a:ext>
            </a:extLst>
          </p:cNvPr>
          <p:cNvSpPr>
            <a:spLocks noChangeArrowheads="1"/>
          </p:cNvSpPr>
          <p:nvPr/>
        </p:nvSpPr>
        <p:spPr bwMode="auto">
          <a:xfrm>
            <a:off x="571500" y="5302250"/>
            <a:ext cx="8077200" cy="9461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800" dirty="0"/>
              <a:t>The AddRoundKey transformation is the inverse of itself.</a:t>
            </a:r>
          </a:p>
        </p:txBody>
      </p:sp>
      <p:grpSp>
        <p:nvGrpSpPr>
          <p:cNvPr id="57359" name="Group 15">
            <a:extLst>
              <a:ext uri="{FF2B5EF4-FFF2-40B4-BE49-F238E27FC236}">
                <a16:creationId xmlns:a16="http://schemas.microsoft.com/office/drawing/2014/main" id="{92E09440-ABB0-4B22-B58C-DA67DBB473A9}"/>
              </a:ext>
            </a:extLst>
          </p:cNvPr>
          <p:cNvGrpSpPr>
            <a:grpSpLocks/>
          </p:cNvGrpSpPr>
          <p:nvPr/>
        </p:nvGrpSpPr>
        <p:grpSpPr bwMode="auto">
          <a:xfrm>
            <a:off x="533400" y="4572000"/>
            <a:ext cx="1143000" cy="566738"/>
            <a:chOff x="1200" y="1248"/>
            <a:chExt cx="720" cy="357"/>
          </a:xfrm>
        </p:grpSpPr>
        <p:pic>
          <p:nvPicPr>
            <p:cNvPr id="57360" name="Picture 16">
              <a:extLst>
                <a:ext uri="{FF2B5EF4-FFF2-40B4-BE49-F238E27FC236}">
                  <a16:creationId xmlns:a16="http://schemas.microsoft.com/office/drawing/2014/main" id="{38D94CEE-F83C-4B5E-8E00-6F806546D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61" name="Text Box 17">
              <a:extLst>
                <a:ext uri="{FF2B5EF4-FFF2-40B4-BE49-F238E27FC236}">
                  <a16:creationId xmlns:a16="http://schemas.microsoft.com/office/drawing/2014/main" id="{DC7E0338-C857-4716-A2FF-7CBC5040107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58A5612F-F334-4A20-BB21-8FB7F493A349}"/>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FA727B4A-090F-4A82-AD7A-B16C6FE234B3}" type="slidenum">
              <a:rPr lang="en-US" altLang="en-US" sz="1200">
                <a:solidFill>
                  <a:schemeClr val="bg2"/>
                </a:solidFill>
              </a:rPr>
              <a:pPr/>
              <a:t>89</a:t>
            </a:fld>
            <a:endParaRPr lang="en-US" altLang="en-US" sz="1200">
              <a:solidFill>
                <a:schemeClr val="bg2"/>
              </a:solidFill>
            </a:endParaRPr>
          </a:p>
        </p:txBody>
      </p:sp>
      <p:sp>
        <p:nvSpPr>
          <p:cNvPr id="59395" name="Rectangle 2">
            <a:extLst>
              <a:ext uri="{FF2B5EF4-FFF2-40B4-BE49-F238E27FC236}">
                <a16:creationId xmlns:a16="http://schemas.microsoft.com/office/drawing/2014/main" id="{35EA46A2-41B7-460F-A54E-7F7864FEC2B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396" name="Rectangle 3">
            <a:extLst>
              <a:ext uri="{FF2B5EF4-FFF2-40B4-BE49-F238E27FC236}">
                <a16:creationId xmlns:a16="http://schemas.microsoft.com/office/drawing/2014/main" id="{A0FC1473-EEC7-4870-9074-3B0D841A7A8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397" name="Rectangle 4">
            <a:extLst>
              <a:ext uri="{FF2B5EF4-FFF2-40B4-BE49-F238E27FC236}">
                <a16:creationId xmlns:a16="http://schemas.microsoft.com/office/drawing/2014/main" id="{CE208378-6CE1-4DAF-A578-8F71AC6F200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398" name="Rectangle 5">
            <a:extLst>
              <a:ext uri="{FF2B5EF4-FFF2-40B4-BE49-F238E27FC236}">
                <a16:creationId xmlns:a16="http://schemas.microsoft.com/office/drawing/2014/main" id="{145748F1-565D-4716-9309-CC835CB7701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399" name="Rectangle 6">
            <a:extLst>
              <a:ext uri="{FF2B5EF4-FFF2-40B4-BE49-F238E27FC236}">
                <a16:creationId xmlns:a16="http://schemas.microsoft.com/office/drawing/2014/main" id="{96A26FDA-C15D-459E-A8BF-709AD0DBD14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400" name="Rectangle 7">
            <a:extLst>
              <a:ext uri="{FF2B5EF4-FFF2-40B4-BE49-F238E27FC236}">
                <a16:creationId xmlns:a16="http://schemas.microsoft.com/office/drawing/2014/main" id="{A25A08CD-6682-43FA-8212-65213DC1481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401" name="Rectangle 8">
            <a:extLst>
              <a:ext uri="{FF2B5EF4-FFF2-40B4-BE49-F238E27FC236}">
                <a16:creationId xmlns:a16="http://schemas.microsoft.com/office/drawing/2014/main" id="{C98D7338-4DF9-41D2-904A-1D854C1624E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59402" name="Text Box 10">
            <a:extLst>
              <a:ext uri="{FF2B5EF4-FFF2-40B4-BE49-F238E27FC236}">
                <a16:creationId xmlns:a16="http://schemas.microsoft.com/office/drawing/2014/main" id="{90880039-48FB-4A58-A678-6457E08B16F7}"/>
              </a:ext>
            </a:extLst>
          </p:cNvPr>
          <p:cNvSpPr txBox="1">
            <a:spLocks noChangeArrowheads="1"/>
          </p:cNvSpPr>
          <p:nvPr/>
        </p:nvSpPr>
        <p:spPr bwMode="auto">
          <a:xfrm>
            <a:off x="1143000" y="0"/>
            <a:ext cx="275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latin typeface="Times New Roman" panose="02020603050405020304" pitchFamily="18" charset="0"/>
              </a:rPr>
              <a:t>7.2.4</a:t>
            </a:r>
            <a:r>
              <a:rPr lang="en-US" altLang="en-US" i="1">
                <a:solidFill>
                  <a:schemeClr val="hlink"/>
                </a:solidFill>
                <a:latin typeface="Times New Roman" panose="02020603050405020304" pitchFamily="18" charset="0"/>
              </a:rPr>
              <a:t>  </a:t>
            </a:r>
            <a:r>
              <a:rPr lang="en-US" altLang="en-US" i="1">
                <a:latin typeface="Times New Roman" panose="02020603050405020304" pitchFamily="18" charset="0"/>
              </a:rPr>
              <a:t>Continue</a:t>
            </a:r>
          </a:p>
        </p:txBody>
      </p:sp>
      <p:sp>
        <p:nvSpPr>
          <p:cNvPr id="59403" name="Text Box 11">
            <a:extLst>
              <a:ext uri="{FF2B5EF4-FFF2-40B4-BE49-F238E27FC236}">
                <a16:creationId xmlns:a16="http://schemas.microsoft.com/office/drawing/2014/main" id="{61CF8D92-1178-4FDE-9EC3-7B2DDB5BAC8D}"/>
              </a:ext>
            </a:extLst>
          </p:cNvPr>
          <p:cNvSpPr txBox="1">
            <a:spLocks noChangeArrowheads="1"/>
          </p:cNvSpPr>
          <p:nvPr/>
        </p:nvSpPr>
        <p:spPr bwMode="auto">
          <a:xfrm>
            <a:off x="1936750" y="1908175"/>
            <a:ext cx="4973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7.15  </a:t>
            </a:r>
            <a:r>
              <a:rPr lang="en-US" altLang="en-US" sz="2000" i="1" dirty="0">
                <a:latin typeface="Times New Roman" panose="02020603050405020304" pitchFamily="18" charset="0"/>
              </a:rPr>
              <a:t>AddRoundKey transformation</a:t>
            </a:r>
          </a:p>
        </p:txBody>
      </p:sp>
      <p:pic>
        <p:nvPicPr>
          <p:cNvPr id="59404" name="Picture 12">
            <a:extLst>
              <a:ext uri="{FF2B5EF4-FFF2-40B4-BE49-F238E27FC236}">
                <a16:creationId xmlns:a16="http://schemas.microsoft.com/office/drawing/2014/main" id="{F3911C4D-ABCE-4F6B-95C9-7BB16BD25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2670175"/>
            <a:ext cx="7002462"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a:t>
            </a:r>
          </a:p>
        </p:txBody>
      </p:sp>
      <p:sp>
        <p:nvSpPr>
          <p:cNvPr id="3" name="Content Placeholder 2"/>
          <p:cNvSpPr>
            <a:spLocks noGrp="1"/>
          </p:cNvSpPr>
          <p:nvPr>
            <p:ph idx="1"/>
          </p:nvPr>
        </p:nvSpPr>
        <p:spPr>
          <a:xfrm>
            <a:off x="457200" y="1296336"/>
            <a:ext cx="8229600" cy="4754563"/>
          </a:xfrm>
        </p:spPr>
        <p:txBody>
          <a:bodyPr>
            <a:normAutofit/>
          </a:bodyPr>
          <a:lstStyle/>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
        <p:nvSpPr>
          <p:cNvPr id="6" name="Slide Number Placeholder 5"/>
          <p:cNvSpPr>
            <a:spLocks noGrp="1"/>
          </p:cNvSpPr>
          <p:nvPr>
            <p:ph type="sldNum" sz="quarter" idx="12"/>
          </p:nvPr>
        </p:nvSpPr>
        <p:spPr/>
        <p:txBody>
          <a:bodyPr/>
          <a:lstStyle/>
          <a:p>
            <a:fld id="{A887439D-C917-4EDB-AE93-DD258BDEFED5}" type="slidenum">
              <a:rPr lang="en-US" smtClean="0"/>
              <a:t>9</a:t>
            </a:fld>
            <a:endParaRPr lang="en-US" dirty="0"/>
          </a:p>
        </p:txBody>
      </p:sp>
      <p:sp>
        <p:nvSpPr>
          <p:cNvPr id="4" name="Rectangle 3">
            <a:extLst>
              <a:ext uri="{FF2B5EF4-FFF2-40B4-BE49-F238E27FC236}">
                <a16:creationId xmlns:a16="http://schemas.microsoft.com/office/drawing/2014/main" id="{E05064A4-908F-49C5-B0E1-9F97BFCC9C04}"/>
              </a:ext>
            </a:extLst>
          </p:cNvPr>
          <p:cNvSpPr/>
          <p:nvPr/>
        </p:nvSpPr>
        <p:spPr>
          <a:xfrm>
            <a:off x="498566" y="1637498"/>
            <a:ext cx="3361818" cy="523220"/>
          </a:xfrm>
          <a:prstGeom prst="rect">
            <a:avLst/>
          </a:prstGeom>
        </p:spPr>
        <p:txBody>
          <a:bodyPr wrap="none">
            <a:spAutoFit/>
          </a:bodyPr>
          <a:lstStyle/>
          <a:p>
            <a:r>
              <a:rPr lang="en-US" sz="2800" dirty="0"/>
              <a:t>DES is a block cipher</a:t>
            </a:r>
          </a:p>
        </p:txBody>
      </p:sp>
      <p:sp>
        <p:nvSpPr>
          <p:cNvPr id="7" name="Rectangle 6">
            <a:extLst>
              <a:ext uri="{FF2B5EF4-FFF2-40B4-BE49-F238E27FC236}">
                <a16:creationId xmlns:a16="http://schemas.microsoft.com/office/drawing/2014/main" id="{43C2FF86-9FFE-42EE-8BA6-521663D7AC3B}"/>
              </a:ext>
            </a:extLst>
          </p:cNvPr>
          <p:cNvSpPr/>
          <p:nvPr/>
        </p:nvSpPr>
        <p:spPr>
          <a:xfrm>
            <a:off x="2484728" y="5871777"/>
            <a:ext cx="4174541" cy="400110"/>
          </a:xfrm>
          <a:prstGeom prst="rect">
            <a:avLst/>
          </a:prstGeom>
        </p:spPr>
        <p:txBody>
          <a:bodyPr wrap="none">
            <a:spAutoFit/>
          </a:bodyPr>
          <a:lstStyle/>
          <a:p>
            <a:r>
              <a:rPr lang="en-US" sz="2000" dirty="0"/>
              <a:t>Encryption and decryption with DES</a:t>
            </a:r>
          </a:p>
        </p:txBody>
      </p:sp>
      <p:pic>
        <p:nvPicPr>
          <p:cNvPr id="26" name="Picture 12">
            <a:extLst>
              <a:ext uri="{FF2B5EF4-FFF2-40B4-BE49-F238E27FC236}">
                <a16:creationId xmlns:a16="http://schemas.microsoft.com/office/drawing/2014/main" id="{2F44E294-73DE-4333-94CF-2FE101DD0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 y="2707854"/>
            <a:ext cx="8391525"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85375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r>
              <a:rPr lang="en-US" altLang="en-US" sz="3200" dirty="0"/>
              <a:t>AES Example - Input (128 bit key and message)</a:t>
            </a:r>
          </a:p>
        </p:txBody>
      </p:sp>
      <p:sp>
        <p:nvSpPr>
          <p:cNvPr id="6147" name="Rectangle 3"/>
          <p:cNvSpPr>
            <a:spLocks noGrp="1" noChangeArrowheads="1"/>
          </p:cNvSpPr>
          <p:nvPr>
            <p:ph idx="1"/>
          </p:nvPr>
        </p:nvSpPr>
        <p:spPr/>
        <p:txBody>
          <a:bodyPr/>
          <a:lstStyle/>
          <a:p>
            <a:r>
              <a:rPr lang="en-US" altLang="en-US" sz="2800" dirty="0"/>
              <a:t>Key in Hex (128 bits): </a:t>
            </a:r>
          </a:p>
          <a:p>
            <a:pPr lvl="1"/>
            <a:r>
              <a:rPr lang="en-US" altLang="en-US" sz="2400" dirty="0">
                <a:solidFill>
                  <a:srgbClr val="FF0000"/>
                </a:solidFill>
              </a:rPr>
              <a:t>54 68 61 74 73 20 6D 79 20 4B 75 6E 67 20 46 75</a:t>
            </a:r>
            <a:br>
              <a:rPr lang="en-US" altLang="en-US" sz="2400" dirty="0"/>
            </a:br>
            <a:endParaRPr lang="en-US" altLang="en-US" sz="2400" dirty="0"/>
          </a:p>
          <a:p>
            <a:pPr marL="292100" lvl="1">
              <a:buFont typeface="Arial"/>
              <a:buChar char="•"/>
            </a:pPr>
            <a:r>
              <a:rPr lang="en-US" altLang="en-US" dirty="0"/>
              <a:t>Plaintext in English: </a:t>
            </a:r>
          </a:p>
          <a:p>
            <a:pPr marL="571500" lvl="2"/>
            <a:r>
              <a:rPr lang="en-US" altLang="en-US" dirty="0"/>
              <a:t>“</a:t>
            </a:r>
            <a:r>
              <a:rPr lang="en-US" altLang="en-US" dirty="0">
                <a:solidFill>
                  <a:srgbClr val="0000FF"/>
                </a:solidFill>
              </a:rPr>
              <a:t>Two One Nine Two</a:t>
            </a:r>
            <a:r>
              <a:rPr lang="en-US" altLang="en-US" dirty="0"/>
              <a:t>” (16 ASCII characters, 1 byte each)</a:t>
            </a:r>
          </a:p>
          <a:p>
            <a:pPr lvl="1"/>
            <a:endParaRPr lang="en-US" altLang="en-US" sz="2400" dirty="0"/>
          </a:p>
          <a:p>
            <a:pPr lvl="1"/>
            <a:endParaRPr lang="en-US" altLang="en-US" sz="2400" dirty="0"/>
          </a:p>
          <a:p>
            <a:pPr lvl="1"/>
            <a:endParaRPr lang="en-US" altLang="en-US" sz="2400" dirty="0"/>
          </a:p>
          <a:p>
            <a:pPr marL="292100" lvl="1">
              <a:buFont typeface="Arial"/>
              <a:buChar char="•"/>
            </a:pPr>
            <a:r>
              <a:rPr lang="en-US" altLang="en-US" dirty="0"/>
              <a:t>Plaintext in Hex (128 bits): </a:t>
            </a:r>
          </a:p>
          <a:p>
            <a:pPr lvl="1"/>
            <a:r>
              <a:rPr lang="en-US" altLang="en-US" sz="2400" dirty="0">
                <a:solidFill>
                  <a:srgbClr val="0000FF"/>
                </a:solidFill>
              </a:rPr>
              <a:t>54 77 6F 20 4F 6E 65 20 4E 69 6E 65 20 54 77 6F</a:t>
            </a:r>
          </a:p>
          <a:p>
            <a:pPr lvl="1"/>
            <a:endParaRPr lang="en-US" altLang="en-US" sz="2400" dirty="0"/>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6146D02-3EBB-43E1-9999-B356E1F53C80}" type="slidenum">
              <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endParaRPr>
          </a:p>
        </p:txBody>
      </p:sp>
      <p:pic>
        <p:nvPicPr>
          <p:cNvPr id="2" name="Picture 1">
            <a:extLst>
              <a:ext uri="{FF2B5EF4-FFF2-40B4-BE49-F238E27FC236}">
                <a16:creationId xmlns:a16="http://schemas.microsoft.com/office/drawing/2014/main" id="{3FB0E4A4-60B4-48A1-B799-95BFA6C59C4E}"/>
              </a:ext>
            </a:extLst>
          </p:cNvPr>
          <p:cNvPicPr>
            <a:picLocks noChangeAspect="1"/>
          </p:cNvPicPr>
          <p:nvPr/>
        </p:nvPicPr>
        <p:blipFill>
          <a:blip r:embed="rId3"/>
          <a:stretch>
            <a:fillRect/>
          </a:stretch>
        </p:blipFill>
        <p:spPr>
          <a:xfrm>
            <a:off x="1600200" y="3759938"/>
            <a:ext cx="5514286" cy="885714"/>
          </a:xfrm>
          <a:prstGeom prst="rect">
            <a:avLst/>
          </a:prstGeom>
        </p:spPr>
      </p:pic>
    </p:spTree>
    <p:extLst>
      <p:ext uri="{BB962C8B-B14F-4D97-AF65-F5344CB8AC3E}">
        <p14:creationId xmlns:p14="http://schemas.microsoft.com/office/powerpoint/2010/main" val="29902591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r>
              <a:rPr lang="en-US" altLang="en-US" sz="3200" dirty="0"/>
              <a:t>AES Example - Add </a:t>
            </a:r>
            <a:r>
              <a:rPr lang="en-US" altLang="en-US" sz="3200" dirty="0" err="1"/>
              <a:t>Roundkey</a:t>
            </a:r>
            <a:r>
              <a:rPr lang="en-US" altLang="en-US" sz="3200" dirty="0"/>
              <a:t>, Round 0</a:t>
            </a:r>
          </a:p>
        </p:txBody>
      </p:sp>
      <p:sp>
        <p:nvSpPr>
          <p:cNvPr id="6147" name="Rectangle 3"/>
          <p:cNvSpPr>
            <a:spLocks noGrp="1" noChangeArrowheads="1"/>
          </p:cNvSpPr>
          <p:nvPr>
            <p:ph idx="1"/>
          </p:nvPr>
        </p:nvSpPr>
        <p:spPr/>
        <p:txBody>
          <a:bodyPr/>
          <a:lstStyle/>
          <a:p>
            <a:r>
              <a:rPr lang="en-US" altLang="en-US" sz="2800" dirty="0"/>
              <a:t>State Matrix and </a:t>
            </a:r>
            <a:r>
              <a:rPr lang="en-US" altLang="en-US" sz="2800" dirty="0" err="1"/>
              <a:t>Roundkey</a:t>
            </a:r>
            <a:endParaRPr lang="en-US" altLang="en-US" sz="2800" dirty="0"/>
          </a:p>
          <a:p>
            <a:endParaRPr lang="en-US" altLang="en-US" sz="2800" dirty="0"/>
          </a:p>
          <a:p>
            <a:endParaRPr lang="en-US" altLang="en-US" sz="2800" dirty="0"/>
          </a:p>
          <a:p>
            <a:endParaRPr lang="en-US" altLang="en-US" sz="2800" dirty="0"/>
          </a:p>
          <a:p>
            <a:endParaRPr lang="en-US" altLang="en-US" sz="2800" dirty="0"/>
          </a:p>
          <a:p>
            <a:r>
              <a:rPr lang="en-US" altLang="en-US" sz="2400" b="1" dirty="0"/>
              <a:t>XOR</a:t>
            </a:r>
            <a:r>
              <a:rPr lang="en-US" altLang="en-US" sz="2400" dirty="0"/>
              <a:t> the corresponding entries, e.g., 69 ⊕ 4B = 22</a:t>
            </a:r>
          </a:p>
          <a:p>
            <a:endParaRPr lang="en-US" altLang="en-US" sz="2400" dirty="0"/>
          </a:p>
          <a:p>
            <a:r>
              <a:rPr lang="en-US" altLang="en-US" sz="2400" dirty="0"/>
              <a:t>After </a:t>
            </a:r>
            <a:r>
              <a:rPr lang="en-US" altLang="en-US" sz="2400" b="1" dirty="0"/>
              <a:t>XOR</a:t>
            </a:r>
            <a:r>
              <a:rPr lang="en-US" altLang="en-US" sz="2400" dirty="0"/>
              <a:t>, the new State Matrix is:</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6146D02-3EBB-43E1-9999-B356E1F53C80}" type="slidenum">
              <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endParaRPr>
          </a:p>
        </p:txBody>
      </p:sp>
      <p:pic>
        <p:nvPicPr>
          <p:cNvPr id="3" name="Picture 2">
            <a:extLst>
              <a:ext uri="{FF2B5EF4-FFF2-40B4-BE49-F238E27FC236}">
                <a16:creationId xmlns:a16="http://schemas.microsoft.com/office/drawing/2014/main" id="{75924C4C-778E-4074-BC23-FF1ACF57573C}"/>
              </a:ext>
            </a:extLst>
          </p:cNvPr>
          <p:cNvPicPr>
            <a:picLocks noChangeAspect="1"/>
          </p:cNvPicPr>
          <p:nvPr/>
        </p:nvPicPr>
        <p:blipFill>
          <a:blip r:embed="rId3"/>
          <a:stretch>
            <a:fillRect/>
          </a:stretch>
        </p:blipFill>
        <p:spPr>
          <a:xfrm>
            <a:off x="1828800" y="2057400"/>
            <a:ext cx="4866667" cy="1580952"/>
          </a:xfrm>
          <a:prstGeom prst="rect">
            <a:avLst/>
          </a:prstGeom>
        </p:spPr>
      </p:pic>
      <p:pic>
        <p:nvPicPr>
          <p:cNvPr id="5" name="Picture 4">
            <a:extLst>
              <a:ext uri="{FF2B5EF4-FFF2-40B4-BE49-F238E27FC236}">
                <a16:creationId xmlns:a16="http://schemas.microsoft.com/office/drawing/2014/main" id="{983CD556-2076-4035-9AF5-2A2988D4D355}"/>
              </a:ext>
            </a:extLst>
          </p:cNvPr>
          <p:cNvPicPr>
            <a:picLocks noChangeAspect="1"/>
          </p:cNvPicPr>
          <p:nvPr/>
        </p:nvPicPr>
        <p:blipFill>
          <a:blip r:embed="rId4"/>
          <a:stretch>
            <a:fillRect/>
          </a:stretch>
        </p:blipFill>
        <p:spPr>
          <a:xfrm>
            <a:off x="7658267" y="3634322"/>
            <a:ext cx="1333333" cy="1095238"/>
          </a:xfrm>
          <a:prstGeom prst="rect">
            <a:avLst/>
          </a:prstGeom>
        </p:spPr>
      </p:pic>
      <p:pic>
        <p:nvPicPr>
          <p:cNvPr id="6" name="Picture 5">
            <a:extLst>
              <a:ext uri="{FF2B5EF4-FFF2-40B4-BE49-F238E27FC236}">
                <a16:creationId xmlns:a16="http://schemas.microsoft.com/office/drawing/2014/main" id="{54D4B7D9-1DDE-4420-ACBB-D1D36CCC4747}"/>
              </a:ext>
            </a:extLst>
          </p:cNvPr>
          <p:cNvPicPr>
            <a:picLocks noChangeAspect="1"/>
          </p:cNvPicPr>
          <p:nvPr/>
        </p:nvPicPr>
        <p:blipFill>
          <a:blip r:embed="rId5"/>
          <a:stretch>
            <a:fillRect/>
          </a:stretch>
        </p:blipFill>
        <p:spPr>
          <a:xfrm>
            <a:off x="5257800" y="5257800"/>
            <a:ext cx="2066667" cy="1523810"/>
          </a:xfrm>
          <a:prstGeom prst="rect">
            <a:avLst/>
          </a:prstGeom>
        </p:spPr>
      </p:pic>
    </p:spTree>
    <p:extLst>
      <p:ext uri="{BB962C8B-B14F-4D97-AF65-F5344CB8AC3E}">
        <p14:creationId xmlns:p14="http://schemas.microsoft.com/office/powerpoint/2010/main" val="9697527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r>
              <a:rPr lang="en-US" altLang="en-US" sz="3200" dirty="0"/>
              <a:t>AES Example - Round 1, Substitution Bytes</a:t>
            </a:r>
          </a:p>
        </p:txBody>
      </p:sp>
      <p:sp>
        <p:nvSpPr>
          <p:cNvPr id="6147" name="Rectangle 3"/>
          <p:cNvSpPr>
            <a:spLocks noGrp="1" noChangeArrowheads="1"/>
          </p:cNvSpPr>
          <p:nvPr>
            <p:ph idx="1"/>
          </p:nvPr>
        </p:nvSpPr>
        <p:spPr/>
        <p:txBody>
          <a:bodyPr/>
          <a:lstStyle/>
          <a:p>
            <a:r>
              <a:rPr lang="en-US" altLang="en-US" sz="2400" dirty="0"/>
              <a:t>Current State Matrix is:</a:t>
            </a:r>
          </a:p>
          <a:p>
            <a:endParaRPr lang="en-US" altLang="en-US" sz="2400" dirty="0"/>
          </a:p>
          <a:p>
            <a:endParaRPr lang="en-US" altLang="en-US" sz="2400" dirty="0"/>
          </a:p>
          <a:p>
            <a:endParaRPr lang="en-US" altLang="en-US" sz="2400" dirty="0"/>
          </a:p>
          <a:p>
            <a:endParaRPr lang="en-US" altLang="en-US" sz="2400" dirty="0"/>
          </a:p>
          <a:p>
            <a:pPr marL="292100" lvl="2" indent="-292100"/>
            <a:r>
              <a:rPr lang="en-US" altLang="en-US" b="1" dirty="0">
                <a:solidFill>
                  <a:srgbClr val="0000FF"/>
                </a:solidFill>
              </a:rPr>
              <a:t>Substitute</a:t>
            </a:r>
            <a:r>
              <a:rPr lang="en-US" altLang="en-US" dirty="0"/>
              <a:t> each entry (byte) of current state matrix by corresponding entry in AES S-Box</a:t>
            </a:r>
          </a:p>
          <a:p>
            <a:pPr lvl="1"/>
            <a:r>
              <a:rPr lang="en-US" altLang="en-US" sz="2400" dirty="0"/>
              <a:t>For instance: byte 6E is substituted by entry of S-Box in </a:t>
            </a:r>
            <a:r>
              <a:rPr lang="en-US" altLang="en-US" sz="2400" dirty="0">
                <a:solidFill>
                  <a:srgbClr val="FF0000"/>
                </a:solidFill>
              </a:rPr>
              <a:t>row 6 and column E</a:t>
            </a:r>
            <a:r>
              <a:rPr lang="en-US" altLang="en-US" sz="2400" dirty="0"/>
              <a:t>, i.e., by 9F</a:t>
            </a:r>
          </a:p>
          <a:p>
            <a:pPr marL="292100" lvl="3" indent="-292100">
              <a:buFont typeface="Arial"/>
              <a:buChar char="•"/>
            </a:pPr>
            <a:r>
              <a:rPr lang="en-US" altLang="en-US" sz="2400" dirty="0"/>
              <a:t>This leads to new State Matrix:</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6146D02-3EBB-43E1-9999-B356E1F53C80}" type="slidenum">
              <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endParaRPr>
          </a:p>
        </p:txBody>
      </p:sp>
      <p:pic>
        <p:nvPicPr>
          <p:cNvPr id="6" name="Picture 5">
            <a:extLst>
              <a:ext uri="{FF2B5EF4-FFF2-40B4-BE49-F238E27FC236}">
                <a16:creationId xmlns:a16="http://schemas.microsoft.com/office/drawing/2014/main" id="{54D4B7D9-1DDE-4420-ACBB-D1D36CCC4747}"/>
              </a:ext>
            </a:extLst>
          </p:cNvPr>
          <p:cNvPicPr>
            <a:picLocks noChangeAspect="1"/>
          </p:cNvPicPr>
          <p:nvPr/>
        </p:nvPicPr>
        <p:blipFill>
          <a:blip r:embed="rId3"/>
          <a:stretch>
            <a:fillRect/>
          </a:stretch>
        </p:blipFill>
        <p:spPr>
          <a:xfrm>
            <a:off x="3733800" y="1879790"/>
            <a:ext cx="2066667" cy="1523810"/>
          </a:xfrm>
          <a:prstGeom prst="rect">
            <a:avLst/>
          </a:prstGeom>
        </p:spPr>
      </p:pic>
      <p:pic>
        <p:nvPicPr>
          <p:cNvPr id="2" name="Picture 1">
            <a:extLst>
              <a:ext uri="{FF2B5EF4-FFF2-40B4-BE49-F238E27FC236}">
                <a16:creationId xmlns:a16="http://schemas.microsoft.com/office/drawing/2014/main" id="{CF77EDED-D936-4BD1-B049-62C3F92D1B8E}"/>
              </a:ext>
            </a:extLst>
          </p:cNvPr>
          <p:cNvPicPr>
            <a:picLocks noChangeAspect="1"/>
          </p:cNvPicPr>
          <p:nvPr/>
        </p:nvPicPr>
        <p:blipFill>
          <a:blip r:embed="rId4"/>
          <a:stretch>
            <a:fillRect/>
          </a:stretch>
        </p:blipFill>
        <p:spPr>
          <a:xfrm>
            <a:off x="5600991" y="5170675"/>
            <a:ext cx="2323809" cy="1504762"/>
          </a:xfrm>
          <a:prstGeom prst="rect">
            <a:avLst/>
          </a:prstGeom>
        </p:spPr>
      </p:pic>
    </p:spTree>
    <p:extLst>
      <p:ext uri="{BB962C8B-B14F-4D97-AF65-F5344CB8AC3E}">
        <p14:creationId xmlns:p14="http://schemas.microsoft.com/office/powerpoint/2010/main" val="7408627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r>
              <a:rPr lang="en-US" altLang="en-US" sz="3200" dirty="0"/>
              <a:t>AES Example - Round 1, Shift Row</a:t>
            </a:r>
          </a:p>
        </p:txBody>
      </p:sp>
      <p:sp>
        <p:nvSpPr>
          <p:cNvPr id="6147" name="Rectangle 3"/>
          <p:cNvSpPr>
            <a:spLocks noGrp="1" noChangeArrowheads="1"/>
          </p:cNvSpPr>
          <p:nvPr>
            <p:ph idx="1"/>
          </p:nvPr>
        </p:nvSpPr>
        <p:spPr/>
        <p:txBody>
          <a:bodyPr/>
          <a:lstStyle/>
          <a:p>
            <a:r>
              <a:rPr lang="en-US" altLang="en-US" sz="2400" dirty="0"/>
              <a:t>Current State Matrix is:</a:t>
            </a:r>
          </a:p>
          <a:p>
            <a:endParaRPr lang="en-US" altLang="en-US" sz="2400" dirty="0"/>
          </a:p>
          <a:p>
            <a:endParaRPr lang="en-US" altLang="en-US" sz="2400" dirty="0"/>
          </a:p>
          <a:p>
            <a:endParaRPr lang="en-US" altLang="en-US" sz="2400" dirty="0"/>
          </a:p>
          <a:p>
            <a:endParaRPr lang="en-US" altLang="en-US" sz="2400" dirty="0"/>
          </a:p>
          <a:p>
            <a:r>
              <a:rPr lang="en-US" altLang="en-US" sz="2400" dirty="0"/>
              <a:t>Four rows are </a:t>
            </a:r>
            <a:r>
              <a:rPr lang="en-US" altLang="en-US" sz="2400" b="1" dirty="0">
                <a:solidFill>
                  <a:srgbClr val="0000FF"/>
                </a:solidFill>
              </a:rPr>
              <a:t>shifted cyclically </a:t>
            </a:r>
            <a:r>
              <a:rPr lang="en-US" altLang="en-US" sz="2400" dirty="0"/>
              <a:t>to the left by offsets of 0, 1, 2, and 3</a:t>
            </a:r>
          </a:p>
          <a:p>
            <a:r>
              <a:rPr lang="en-US" altLang="en-US" sz="2400" dirty="0"/>
              <a:t>The new State Matrix is</a:t>
            </a:r>
          </a:p>
          <a:p>
            <a:endParaRPr lang="en-US" altLang="en-US" sz="2400" dirty="0"/>
          </a:p>
          <a:p>
            <a:endParaRPr lang="en-US" altLang="en-US" sz="2400" dirty="0"/>
          </a:p>
          <a:p>
            <a:endParaRPr lang="en-US" altLang="en-US" sz="2400" dirty="0"/>
          </a:p>
          <a:p>
            <a:endParaRPr lang="en-US" altLang="en-US" sz="2400" dirty="0"/>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6146D02-3EBB-43E1-9999-B356E1F53C80}" type="slidenum">
              <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endParaRPr>
          </a:p>
        </p:txBody>
      </p:sp>
      <p:pic>
        <p:nvPicPr>
          <p:cNvPr id="2" name="Picture 1">
            <a:extLst>
              <a:ext uri="{FF2B5EF4-FFF2-40B4-BE49-F238E27FC236}">
                <a16:creationId xmlns:a16="http://schemas.microsoft.com/office/drawing/2014/main" id="{CF77EDED-D936-4BD1-B049-62C3F92D1B8E}"/>
              </a:ext>
            </a:extLst>
          </p:cNvPr>
          <p:cNvPicPr>
            <a:picLocks noChangeAspect="1"/>
          </p:cNvPicPr>
          <p:nvPr/>
        </p:nvPicPr>
        <p:blipFill>
          <a:blip r:embed="rId3"/>
          <a:stretch>
            <a:fillRect/>
          </a:stretch>
        </p:blipFill>
        <p:spPr>
          <a:xfrm>
            <a:off x="3410095" y="1924238"/>
            <a:ext cx="2323809" cy="1504762"/>
          </a:xfrm>
          <a:prstGeom prst="rect">
            <a:avLst/>
          </a:prstGeom>
        </p:spPr>
      </p:pic>
      <p:pic>
        <p:nvPicPr>
          <p:cNvPr id="3" name="Picture 2">
            <a:extLst>
              <a:ext uri="{FF2B5EF4-FFF2-40B4-BE49-F238E27FC236}">
                <a16:creationId xmlns:a16="http://schemas.microsoft.com/office/drawing/2014/main" id="{48DE66FC-3D0C-4BFF-AFEA-520D98B0B10C}"/>
              </a:ext>
            </a:extLst>
          </p:cNvPr>
          <p:cNvPicPr>
            <a:picLocks noChangeAspect="1"/>
          </p:cNvPicPr>
          <p:nvPr/>
        </p:nvPicPr>
        <p:blipFill>
          <a:blip r:embed="rId4"/>
          <a:stretch>
            <a:fillRect/>
          </a:stretch>
        </p:blipFill>
        <p:spPr>
          <a:xfrm>
            <a:off x="3419624" y="4930970"/>
            <a:ext cx="2380952" cy="1561905"/>
          </a:xfrm>
          <a:prstGeom prst="rect">
            <a:avLst/>
          </a:prstGeom>
        </p:spPr>
      </p:pic>
    </p:spTree>
    <p:extLst>
      <p:ext uri="{BB962C8B-B14F-4D97-AF65-F5344CB8AC3E}">
        <p14:creationId xmlns:p14="http://schemas.microsoft.com/office/powerpoint/2010/main" val="16735573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r>
              <a:rPr lang="en-US" altLang="en-US" sz="3200" dirty="0"/>
              <a:t>AES Example - Round 1, Mix Column</a:t>
            </a:r>
          </a:p>
        </p:txBody>
      </p:sp>
      <p:sp>
        <p:nvSpPr>
          <p:cNvPr id="6147" name="Rectangle 3"/>
          <p:cNvSpPr>
            <a:spLocks noGrp="1" noChangeArrowheads="1"/>
          </p:cNvSpPr>
          <p:nvPr>
            <p:ph idx="1"/>
          </p:nvPr>
        </p:nvSpPr>
        <p:spPr/>
        <p:txBody>
          <a:bodyPr>
            <a:normAutofit/>
          </a:bodyPr>
          <a:lstStyle/>
          <a:p>
            <a:r>
              <a:rPr lang="en-US" altLang="en-US" sz="2400" dirty="0"/>
              <a:t>Mix Column multiplies fixed matrix against current State Matrix:</a:t>
            </a:r>
          </a:p>
          <a:p>
            <a:endParaRPr lang="en-US" altLang="en-US" sz="2400" dirty="0"/>
          </a:p>
          <a:p>
            <a:endParaRPr lang="en-US" altLang="en-US" sz="2400" dirty="0"/>
          </a:p>
          <a:p>
            <a:endParaRPr lang="en-US" altLang="en-US" sz="2400" dirty="0"/>
          </a:p>
          <a:p>
            <a:endParaRPr lang="en-US" altLang="en-US" sz="2400" dirty="0"/>
          </a:p>
          <a:p>
            <a:endParaRPr lang="en-US" altLang="en-US" sz="2400" dirty="0"/>
          </a:p>
          <a:p>
            <a:r>
              <a:rPr lang="en-US" altLang="en-US" sz="2400" dirty="0"/>
              <a:t>Entry </a:t>
            </a:r>
            <a:r>
              <a:rPr lang="en-US" altLang="en-US" sz="2400" b="1" dirty="0"/>
              <a:t>BA</a:t>
            </a:r>
            <a:r>
              <a:rPr lang="en-US" altLang="en-US" sz="2400" dirty="0"/>
              <a:t> is result of:</a:t>
            </a:r>
          </a:p>
          <a:p>
            <a:pPr lvl="1"/>
            <a:r>
              <a:rPr lang="en-US" altLang="en-US" sz="2000" dirty="0"/>
              <a:t>(02 X 63) ⊕ (03 X 2F) ⊕ (01 X AF) ⊕ (01 X A2);</a:t>
            </a:r>
          </a:p>
          <a:p>
            <a:endParaRPr lang="en-US" altLang="en-US" sz="2400" dirty="0"/>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6146D02-3EBB-43E1-9999-B356E1F53C80}" type="slidenum">
              <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endParaRPr>
          </a:p>
        </p:txBody>
      </p:sp>
      <p:pic>
        <p:nvPicPr>
          <p:cNvPr id="6" name="Picture 5">
            <a:extLst>
              <a:ext uri="{FF2B5EF4-FFF2-40B4-BE49-F238E27FC236}">
                <a16:creationId xmlns:a16="http://schemas.microsoft.com/office/drawing/2014/main" id="{3ADA1A9C-A545-4F23-9127-8A58462C9CC9}"/>
              </a:ext>
            </a:extLst>
          </p:cNvPr>
          <p:cNvPicPr>
            <a:picLocks noChangeAspect="1"/>
          </p:cNvPicPr>
          <p:nvPr/>
        </p:nvPicPr>
        <p:blipFill>
          <a:blip r:embed="rId3"/>
          <a:stretch>
            <a:fillRect/>
          </a:stretch>
        </p:blipFill>
        <p:spPr>
          <a:xfrm>
            <a:off x="1157714" y="2303662"/>
            <a:ext cx="6828571" cy="1590476"/>
          </a:xfrm>
          <a:prstGeom prst="rect">
            <a:avLst/>
          </a:prstGeom>
        </p:spPr>
      </p:pic>
    </p:spTree>
    <p:extLst>
      <p:ext uri="{BB962C8B-B14F-4D97-AF65-F5344CB8AC3E}">
        <p14:creationId xmlns:p14="http://schemas.microsoft.com/office/powerpoint/2010/main" val="7075575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r>
              <a:rPr lang="en-US" altLang="en-US" sz="3200" dirty="0"/>
              <a:t>AES Example - Add </a:t>
            </a:r>
            <a:r>
              <a:rPr lang="en-US" altLang="en-US" sz="3200" dirty="0" err="1"/>
              <a:t>Roundkey</a:t>
            </a:r>
            <a:r>
              <a:rPr lang="en-US" altLang="en-US" sz="3200" dirty="0"/>
              <a:t>, Round 1</a:t>
            </a:r>
          </a:p>
        </p:txBody>
      </p:sp>
      <p:sp>
        <p:nvSpPr>
          <p:cNvPr id="6147" name="Rectangle 3"/>
          <p:cNvSpPr>
            <a:spLocks noGrp="1" noChangeArrowheads="1"/>
          </p:cNvSpPr>
          <p:nvPr>
            <p:ph idx="1"/>
          </p:nvPr>
        </p:nvSpPr>
        <p:spPr/>
        <p:txBody>
          <a:bodyPr>
            <a:normAutofit fontScale="92500" lnSpcReduction="10000"/>
          </a:bodyPr>
          <a:lstStyle/>
          <a:p>
            <a:r>
              <a:rPr lang="en-US" altLang="en-US" sz="2400" dirty="0"/>
              <a:t>State Matrix and </a:t>
            </a:r>
            <a:r>
              <a:rPr lang="en-US" altLang="en-US" sz="2400" dirty="0" err="1"/>
              <a:t>Roundkey</a:t>
            </a:r>
            <a:r>
              <a:rPr lang="en-US" altLang="en-US" sz="2400" dirty="0"/>
              <a:t> No.1 Matrix:</a:t>
            </a:r>
          </a:p>
          <a:p>
            <a:endParaRPr lang="en-US" altLang="en-US" sz="2400" dirty="0"/>
          </a:p>
          <a:p>
            <a:endParaRPr lang="en-US" altLang="en-US" sz="2400" dirty="0"/>
          </a:p>
          <a:p>
            <a:endParaRPr lang="en-US" altLang="en-US" sz="2400" dirty="0"/>
          </a:p>
          <a:p>
            <a:endParaRPr lang="en-US" altLang="en-US" sz="2400" dirty="0"/>
          </a:p>
          <a:p>
            <a:r>
              <a:rPr lang="en-US" altLang="en-US" sz="2400" b="1" dirty="0"/>
              <a:t>XOR</a:t>
            </a:r>
            <a:r>
              <a:rPr lang="en-US" altLang="en-US" sz="2400" dirty="0"/>
              <a:t> yields new State Matrix</a:t>
            </a:r>
          </a:p>
          <a:p>
            <a:endParaRPr lang="en-US" altLang="en-US" sz="2400" dirty="0"/>
          </a:p>
          <a:p>
            <a:endParaRPr lang="en-US" altLang="en-US" sz="2400" dirty="0"/>
          </a:p>
          <a:p>
            <a:endParaRPr lang="en-US" altLang="en-US" sz="2400" dirty="0"/>
          </a:p>
          <a:p>
            <a:endParaRPr lang="en-US" altLang="en-US" sz="2400" dirty="0"/>
          </a:p>
          <a:p>
            <a:r>
              <a:rPr lang="en-US" altLang="en-US" sz="2400" dirty="0"/>
              <a:t>AES output after Round 1: </a:t>
            </a:r>
            <a:r>
              <a:rPr lang="en-US" altLang="en-US" sz="2400" b="1" dirty="0">
                <a:solidFill>
                  <a:srgbClr val="FF0000"/>
                </a:solidFill>
              </a:rPr>
              <a:t>58 47 08 8B 15 B6 1C BA 59 D4 E2 E8 CD 39 DF CE</a:t>
            </a:r>
          </a:p>
        </p:txBody>
      </p:sp>
      <p:sp>
        <p:nvSpPr>
          <p:cNvPr id="4" name="Slide Number Placeholder 3"/>
          <p:cNvSpPr>
            <a:spLocks noGrp="1"/>
          </p:cNvSpPr>
          <p:nvPr>
            <p:ph type="sldNum" sz="quarter" idx="12"/>
          </p:nvPr>
        </p:nvSpPr>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6146D02-3EBB-43E1-9999-B356E1F53C80}" type="slidenum">
              <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altLang="en-US" sz="1200" b="0" i="0" u="none" strike="noStrike" kern="1200" cap="none" spc="0" normalizeH="0" baseline="0" noProof="0">
              <a:ln>
                <a:noFill/>
              </a:ln>
              <a:solidFill>
                <a:srgbClr val="898989"/>
              </a:solidFill>
              <a:effectLst/>
              <a:uLnTx/>
              <a:uFillTx/>
              <a:latin typeface="Tahoma" panose="020B0604030504040204" pitchFamily="34" charset="0"/>
              <a:ea typeface="+mn-ea"/>
              <a:cs typeface="Calibri"/>
            </a:endParaRPr>
          </a:p>
        </p:txBody>
      </p:sp>
      <p:pic>
        <p:nvPicPr>
          <p:cNvPr id="2" name="Picture 1">
            <a:extLst>
              <a:ext uri="{FF2B5EF4-FFF2-40B4-BE49-F238E27FC236}">
                <a16:creationId xmlns:a16="http://schemas.microsoft.com/office/drawing/2014/main" id="{4ABFC222-A114-4605-87CF-0800D9EFFDCF}"/>
              </a:ext>
            </a:extLst>
          </p:cNvPr>
          <p:cNvPicPr>
            <a:picLocks noChangeAspect="1"/>
          </p:cNvPicPr>
          <p:nvPr/>
        </p:nvPicPr>
        <p:blipFill>
          <a:blip r:embed="rId3"/>
          <a:stretch>
            <a:fillRect/>
          </a:stretch>
        </p:blipFill>
        <p:spPr>
          <a:xfrm>
            <a:off x="1828800" y="1846265"/>
            <a:ext cx="4479881" cy="1303239"/>
          </a:xfrm>
          <a:prstGeom prst="rect">
            <a:avLst/>
          </a:prstGeom>
        </p:spPr>
      </p:pic>
      <p:pic>
        <p:nvPicPr>
          <p:cNvPr id="3" name="Picture 2">
            <a:extLst>
              <a:ext uri="{FF2B5EF4-FFF2-40B4-BE49-F238E27FC236}">
                <a16:creationId xmlns:a16="http://schemas.microsoft.com/office/drawing/2014/main" id="{9A2BC14E-9BAE-4C6C-968A-918AD5D38DD7}"/>
              </a:ext>
            </a:extLst>
          </p:cNvPr>
          <p:cNvPicPr>
            <a:picLocks noChangeAspect="1"/>
          </p:cNvPicPr>
          <p:nvPr/>
        </p:nvPicPr>
        <p:blipFill>
          <a:blip r:embed="rId4"/>
          <a:stretch>
            <a:fillRect/>
          </a:stretch>
        </p:blipFill>
        <p:spPr>
          <a:xfrm>
            <a:off x="3165147" y="3672466"/>
            <a:ext cx="1940253" cy="1296219"/>
          </a:xfrm>
          <a:prstGeom prst="rect">
            <a:avLst/>
          </a:prstGeom>
        </p:spPr>
      </p:pic>
    </p:spTree>
    <p:extLst>
      <p:ext uri="{BB962C8B-B14F-4D97-AF65-F5344CB8AC3E}">
        <p14:creationId xmlns:p14="http://schemas.microsoft.com/office/powerpoint/2010/main" val="4121682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1">
            <a:extLst>
              <a:ext uri="{FF2B5EF4-FFF2-40B4-BE49-F238E27FC236}">
                <a16:creationId xmlns:a16="http://schemas.microsoft.com/office/drawing/2014/main" id="{3FB240A5-74DB-46B4-BA4F-444B0F6F78D1}"/>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6B884116-517A-4416-BC2B-948099CFA36D}" type="slidenum">
              <a:rPr lang="en-US" altLang="en-US" sz="1200">
                <a:solidFill>
                  <a:schemeClr val="bg2"/>
                </a:solidFill>
              </a:rPr>
              <a:pPr/>
              <a:t>96</a:t>
            </a:fld>
            <a:endParaRPr lang="en-US" altLang="en-US" sz="1200">
              <a:solidFill>
                <a:schemeClr val="bg2"/>
              </a:solidFill>
            </a:endParaRPr>
          </a:p>
        </p:txBody>
      </p:sp>
      <p:sp>
        <p:nvSpPr>
          <p:cNvPr id="118787" name="Rectangle 2">
            <a:extLst>
              <a:ext uri="{FF2B5EF4-FFF2-40B4-BE49-F238E27FC236}">
                <a16:creationId xmlns:a16="http://schemas.microsoft.com/office/drawing/2014/main" id="{A4BD304A-21E8-476C-AAF9-0644F6F076C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8788" name="Rectangle 3">
            <a:extLst>
              <a:ext uri="{FF2B5EF4-FFF2-40B4-BE49-F238E27FC236}">
                <a16:creationId xmlns:a16="http://schemas.microsoft.com/office/drawing/2014/main" id="{F54D1BAA-09BD-4086-A0FF-7F8819F2FA5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8789" name="Rectangle 4">
            <a:extLst>
              <a:ext uri="{FF2B5EF4-FFF2-40B4-BE49-F238E27FC236}">
                <a16:creationId xmlns:a16="http://schemas.microsoft.com/office/drawing/2014/main" id="{363BA7F3-8F82-4D4A-98F9-E601C824C8C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8790" name="Rectangle 5">
            <a:extLst>
              <a:ext uri="{FF2B5EF4-FFF2-40B4-BE49-F238E27FC236}">
                <a16:creationId xmlns:a16="http://schemas.microsoft.com/office/drawing/2014/main" id="{8263C97F-D475-4A4D-A142-75C5E3D7464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8791" name="Rectangle 6">
            <a:extLst>
              <a:ext uri="{FF2B5EF4-FFF2-40B4-BE49-F238E27FC236}">
                <a16:creationId xmlns:a16="http://schemas.microsoft.com/office/drawing/2014/main" id="{D085F3DB-CB2E-4087-9FFC-582C7E7F694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8792" name="Rectangle 7">
            <a:extLst>
              <a:ext uri="{FF2B5EF4-FFF2-40B4-BE49-F238E27FC236}">
                <a16:creationId xmlns:a16="http://schemas.microsoft.com/office/drawing/2014/main" id="{ADE407C5-4C48-4550-8764-F405733ACCD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8793" name="Rectangle 8">
            <a:extLst>
              <a:ext uri="{FF2B5EF4-FFF2-40B4-BE49-F238E27FC236}">
                <a16:creationId xmlns:a16="http://schemas.microsoft.com/office/drawing/2014/main" id="{FABE5045-51B7-4ADD-8D2F-607A0C79AB0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18794" name="Text Box 9">
            <a:extLst>
              <a:ext uri="{FF2B5EF4-FFF2-40B4-BE49-F238E27FC236}">
                <a16:creationId xmlns:a16="http://schemas.microsoft.com/office/drawing/2014/main" id="{CF23BAF8-1E15-4044-A235-294F0BB85FE3}"/>
              </a:ext>
            </a:extLst>
          </p:cNvPr>
          <p:cNvSpPr txBox="1">
            <a:spLocks noChangeArrowheads="1"/>
          </p:cNvSpPr>
          <p:nvPr/>
        </p:nvSpPr>
        <p:spPr bwMode="auto">
          <a:xfrm>
            <a:off x="990600" y="0"/>
            <a:ext cx="2578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7.6.1  Security</a:t>
            </a:r>
          </a:p>
        </p:txBody>
      </p:sp>
      <p:sp>
        <p:nvSpPr>
          <p:cNvPr id="1134602" name="Rectangle 10">
            <a:extLst>
              <a:ext uri="{FF2B5EF4-FFF2-40B4-BE49-F238E27FC236}">
                <a16:creationId xmlns:a16="http://schemas.microsoft.com/office/drawing/2014/main" id="{4AB64629-6AF9-4A9A-803B-655A3CA09840}"/>
              </a:ext>
            </a:extLst>
          </p:cNvPr>
          <p:cNvSpPr>
            <a:spLocks noChangeArrowheads="1"/>
          </p:cNvSpPr>
          <p:nvPr/>
        </p:nvSpPr>
        <p:spPr bwMode="auto">
          <a:xfrm>
            <a:off x="304800" y="9906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dirty="0">
                <a:effectLst>
                  <a:outerShdw blurRad="38100" dist="38100" dir="2700000" algn="tl">
                    <a:srgbClr val="C0C0C0"/>
                  </a:outerShdw>
                </a:effectLst>
                <a:latin typeface="Times New Roman" panose="02020603050405020304" pitchFamily="18" charset="0"/>
              </a:rPr>
              <a:t>AES was designed after DES. Most of the known attacks on DES were already tested on AES.</a:t>
            </a:r>
          </a:p>
        </p:txBody>
      </p:sp>
      <p:sp>
        <p:nvSpPr>
          <p:cNvPr id="1134603" name="Rectangle 11">
            <a:extLst>
              <a:ext uri="{FF2B5EF4-FFF2-40B4-BE49-F238E27FC236}">
                <a16:creationId xmlns:a16="http://schemas.microsoft.com/office/drawing/2014/main" id="{E0421687-E2C7-4D17-83EE-BD5313451286}"/>
              </a:ext>
            </a:extLst>
          </p:cNvPr>
          <p:cNvSpPr>
            <a:spLocks noChangeArrowheads="1"/>
          </p:cNvSpPr>
          <p:nvPr/>
        </p:nvSpPr>
        <p:spPr bwMode="auto">
          <a:xfrm>
            <a:off x="304800" y="20574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solidFill>
                  <a:schemeClr val="folHlink"/>
                </a:solidFill>
                <a:effectLst>
                  <a:outerShdw blurRad="38100" dist="38100" dir="2700000" algn="tl">
                    <a:srgbClr val="C0C0C0"/>
                  </a:outerShdw>
                </a:effectLst>
                <a:latin typeface="Times New Roman" panose="02020603050405020304" pitchFamily="18" charset="0"/>
              </a:rPr>
              <a:t>Brute-Force Attack</a:t>
            </a:r>
          </a:p>
          <a:p>
            <a:pPr algn="just" eaLnBrk="1" hangingPunct="1">
              <a:defRPr/>
            </a:pPr>
            <a:r>
              <a:rPr lang="en-US" altLang="en-US" sz="2800" i="1">
                <a:effectLst>
                  <a:outerShdw blurRad="38100" dist="38100" dir="2700000" algn="tl">
                    <a:srgbClr val="C0C0C0"/>
                  </a:outerShdw>
                </a:effectLst>
                <a:latin typeface="Times New Roman" panose="02020603050405020304" pitchFamily="18" charset="0"/>
              </a:rPr>
              <a:t>AES is definitely more secure than DES due to the larger-size key. </a:t>
            </a:r>
          </a:p>
        </p:txBody>
      </p:sp>
      <p:sp>
        <p:nvSpPr>
          <p:cNvPr id="1134604" name="Rectangle 12">
            <a:extLst>
              <a:ext uri="{FF2B5EF4-FFF2-40B4-BE49-F238E27FC236}">
                <a16:creationId xmlns:a16="http://schemas.microsoft.com/office/drawing/2014/main" id="{8EFB9EE6-1F45-41CF-A152-2B37C526E861}"/>
              </a:ext>
            </a:extLst>
          </p:cNvPr>
          <p:cNvSpPr>
            <a:spLocks noChangeArrowheads="1"/>
          </p:cNvSpPr>
          <p:nvPr/>
        </p:nvSpPr>
        <p:spPr bwMode="auto">
          <a:xfrm>
            <a:off x="381000" y="35814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solidFill>
                  <a:schemeClr val="folHlink"/>
                </a:solidFill>
                <a:effectLst>
                  <a:outerShdw blurRad="38100" dist="38100" dir="2700000" algn="tl">
                    <a:srgbClr val="C0C0C0"/>
                  </a:outerShdw>
                </a:effectLst>
                <a:latin typeface="Times New Roman" panose="02020603050405020304" pitchFamily="18" charset="0"/>
              </a:rPr>
              <a:t>Statistical Attacks</a:t>
            </a:r>
          </a:p>
          <a:p>
            <a:pPr algn="just" eaLnBrk="1" hangingPunct="1">
              <a:defRPr/>
            </a:pPr>
            <a:r>
              <a:rPr lang="en-US" altLang="en-US" sz="2800" i="1">
                <a:effectLst>
                  <a:outerShdw blurRad="38100" dist="38100" dir="2700000" algn="tl">
                    <a:srgbClr val="C0C0C0"/>
                  </a:outerShdw>
                </a:effectLst>
                <a:latin typeface="Times New Roman" panose="02020603050405020304" pitchFamily="18" charset="0"/>
              </a:rPr>
              <a:t>Numerous tests have failed to do statistical analysis of the ciphertext.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1">
            <a:extLst>
              <a:ext uri="{FF2B5EF4-FFF2-40B4-BE49-F238E27FC236}">
                <a16:creationId xmlns:a16="http://schemas.microsoft.com/office/drawing/2014/main" id="{BF9AB5A9-58B1-4FE2-82C1-C1CEF8EF9F0E}"/>
              </a:ext>
            </a:extLst>
          </p:cNvPr>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7.</a:t>
            </a:r>
            <a:fld id="{71E4EF23-FBDE-4447-A5EA-6078DC0E29AA}" type="slidenum">
              <a:rPr lang="en-US" altLang="en-US" sz="1200">
                <a:solidFill>
                  <a:schemeClr val="bg2"/>
                </a:solidFill>
              </a:rPr>
              <a:pPr/>
              <a:t>97</a:t>
            </a:fld>
            <a:endParaRPr lang="en-US" altLang="en-US" sz="1200">
              <a:solidFill>
                <a:schemeClr val="bg2"/>
              </a:solidFill>
            </a:endParaRPr>
          </a:p>
        </p:txBody>
      </p:sp>
      <p:sp>
        <p:nvSpPr>
          <p:cNvPr id="124931" name="Rectangle 2">
            <a:extLst>
              <a:ext uri="{FF2B5EF4-FFF2-40B4-BE49-F238E27FC236}">
                <a16:creationId xmlns:a16="http://schemas.microsoft.com/office/drawing/2014/main" id="{7BC51B82-F0FC-4E9C-B2F7-A567443ED1B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4932" name="Rectangle 3">
            <a:extLst>
              <a:ext uri="{FF2B5EF4-FFF2-40B4-BE49-F238E27FC236}">
                <a16:creationId xmlns:a16="http://schemas.microsoft.com/office/drawing/2014/main" id="{A0CB9B78-F80D-4C2B-8D30-6727CE8289F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4933" name="Rectangle 4">
            <a:extLst>
              <a:ext uri="{FF2B5EF4-FFF2-40B4-BE49-F238E27FC236}">
                <a16:creationId xmlns:a16="http://schemas.microsoft.com/office/drawing/2014/main" id="{7EC7415B-FFC1-456F-BC7B-768E26ED1A4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4934" name="Rectangle 5">
            <a:extLst>
              <a:ext uri="{FF2B5EF4-FFF2-40B4-BE49-F238E27FC236}">
                <a16:creationId xmlns:a16="http://schemas.microsoft.com/office/drawing/2014/main" id="{27650E38-1FE4-4411-8739-BD44775B0EA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4935" name="Rectangle 6">
            <a:extLst>
              <a:ext uri="{FF2B5EF4-FFF2-40B4-BE49-F238E27FC236}">
                <a16:creationId xmlns:a16="http://schemas.microsoft.com/office/drawing/2014/main" id="{66F2BB3E-C180-41B1-9DA4-90B0C6361E5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4936" name="Rectangle 7">
            <a:extLst>
              <a:ext uri="{FF2B5EF4-FFF2-40B4-BE49-F238E27FC236}">
                <a16:creationId xmlns:a16="http://schemas.microsoft.com/office/drawing/2014/main" id="{1F89EC49-ECD0-4E07-867C-B3BF24D974D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4937" name="Rectangle 8">
            <a:extLst>
              <a:ext uri="{FF2B5EF4-FFF2-40B4-BE49-F238E27FC236}">
                <a16:creationId xmlns:a16="http://schemas.microsoft.com/office/drawing/2014/main" id="{01FBB2DC-E014-43B3-BC11-1FE92711E76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124938" name="Text Box 10">
            <a:extLst>
              <a:ext uri="{FF2B5EF4-FFF2-40B4-BE49-F238E27FC236}">
                <a16:creationId xmlns:a16="http://schemas.microsoft.com/office/drawing/2014/main" id="{A711634A-9162-4B8C-9D19-1449ACF6B8ED}"/>
              </a:ext>
            </a:extLst>
          </p:cNvPr>
          <p:cNvSpPr txBox="1">
            <a:spLocks noChangeArrowheads="1"/>
          </p:cNvSpPr>
          <p:nvPr/>
        </p:nvSpPr>
        <p:spPr bwMode="auto">
          <a:xfrm>
            <a:off x="1143000" y="0"/>
            <a:ext cx="4451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7.6.3  Simplicity and Cost</a:t>
            </a:r>
          </a:p>
        </p:txBody>
      </p:sp>
      <p:sp>
        <p:nvSpPr>
          <p:cNvPr id="942093" name="Rectangle 13">
            <a:extLst>
              <a:ext uri="{FF2B5EF4-FFF2-40B4-BE49-F238E27FC236}">
                <a16:creationId xmlns:a16="http://schemas.microsoft.com/office/drawing/2014/main" id="{271D0A81-BE74-4A5C-9A7F-DF46073385DD}"/>
              </a:ext>
            </a:extLst>
          </p:cNvPr>
          <p:cNvSpPr>
            <a:spLocks noChangeArrowheads="1"/>
          </p:cNvSpPr>
          <p:nvPr/>
        </p:nvSpPr>
        <p:spPr bwMode="auto">
          <a:xfrm>
            <a:off x="304800" y="1141413"/>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anose="02020603050405020304" pitchFamily="18" charset="0"/>
              </a:rPr>
              <a:t>The algorithms used in AES are so simple that they can be easily implemented using cheap processors and a minimum amount of memory.</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Confusion and Diffusion  </a:t>
            </a:r>
          </a:p>
        </p:txBody>
      </p:sp>
      <p:sp>
        <p:nvSpPr>
          <p:cNvPr id="3" name="Content Placeholder 2"/>
          <p:cNvSpPr>
            <a:spLocks noGrp="1"/>
          </p:cNvSpPr>
          <p:nvPr>
            <p:ph idx="1"/>
          </p:nvPr>
        </p:nvSpPr>
        <p:spPr>
          <a:xfrm>
            <a:off x="457200" y="1371600"/>
            <a:ext cx="8229600" cy="4754563"/>
          </a:xfrm>
        </p:spPr>
        <p:txBody>
          <a:bodyPr>
            <a:normAutofit/>
          </a:bodyPr>
          <a:lstStyle/>
          <a:p>
            <a:r>
              <a:rPr lang="en-US" sz="2400" dirty="0"/>
              <a:t>Which encryption has higher confusion or diffusion?</a:t>
            </a:r>
          </a:p>
          <a:p>
            <a:pPr lvl="1"/>
            <a:r>
              <a:rPr lang="en-US" sz="2000" dirty="0"/>
              <a:t>Current State Matrix is:</a:t>
            </a:r>
          </a:p>
          <a:p>
            <a:pPr lvl="1"/>
            <a:endParaRPr lang="en-US" sz="2000" dirty="0"/>
          </a:p>
          <a:p>
            <a:pPr lvl="1"/>
            <a:endParaRPr lang="en-US" sz="2000" dirty="0"/>
          </a:p>
          <a:p>
            <a:pPr lvl="1"/>
            <a:endParaRPr lang="en-US" sz="2000" dirty="0"/>
          </a:p>
          <a:p>
            <a:pPr lvl="1"/>
            <a:endParaRPr lang="en-US" sz="2000" dirty="0"/>
          </a:p>
          <a:p>
            <a:pPr lvl="1"/>
            <a:r>
              <a:rPr lang="en-US" sz="2000" b="1" dirty="0">
                <a:solidFill>
                  <a:srgbClr val="FF0000"/>
                </a:solidFill>
                <a:highlight>
                  <a:srgbClr val="FFFF00"/>
                </a:highlight>
              </a:rPr>
              <a:t>Substitute</a:t>
            </a:r>
            <a:r>
              <a:rPr lang="en-US" sz="2000" dirty="0">
                <a:solidFill>
                  <a:srgbClr val="FF0000"/>
                </a:solidFill>
              </a:rPr>
              <a:t> </a:t>
            </a:r>
            <a:r>
              <a:rPr lang="en-US" sz="2000" dirty="0"/>
              <a:t>each entry (byte) of current state matrix by some entry.</a:t>
            </a:r>
          </a:p>
          <a:p>
            <a:pPr lvl="1"/>
            <a:endParaRPr lang="en-US" sz="2000" dirty="0"/>
          </a:p>
          <a:p>
            <a:pPr lvl="1"/>
            <a:r>
              <a:rPr lang="en-US" sz="2000" dirty="0"/>
              <a:t>The following shows the other substitute:</a:t>
            </a:r>
          </a:p>
        </p:txBody>
      </p:sp>
      <p:sp>
        <p:nvSpPr>
          <p:cNvPr id="4" name="Slide Number Placeholder 3"/>
          <p:cNvSpPr>
            <a:spLocks noGrp="1"/>
          </p:cNvSpPr>
          <p:nvPr>
            <p:ph type="sldNum" sz="quarter" idx="12"/>
          </p:nvPr>
        </p:nvSpPr>
        <p:spPr>
          <a:xfrm>
            <a:off x="6858000" y="6492875"/>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50" name="Picture 49">
            <a:extLst>
              <a:ext uri="{FF2B5EF4-FFF2-40B4-BE49-F238E27FC236}">
                <a16:creationId xmlns:a16="http://schemas.microsoft.com/office/drawing/2014/main" id="{501DEE90-A95F-452F-81CE-3E480492CD5D}"/>
              </a:ext>
            </a:extLst>
          </p:cNvPr>
          <p:cNvPicPr>
            <a:picLocks noChangeAspect="1"/>
          </p:cNvPicPr>
          <p:nvPr/>
        </p:nvPicPr>
        <p:blipFill>
          <a:blip r:embed="rId3"/>
          <a:stretch>
            <a:fillRect/>
          </a:stretch>
        </p:blipFill>
        <p:spPr>
          <a:xfrm>
            <a:off x="1066800" y="2286000"/>
            <a:ext cx="1752600" cy="1292240"/>
          </a:xfrm>
          <a:prstGeom prst="rect">
            <a:avLst/>
          </a:prstGeom>
        </p:spPr>
      </p:pic>
      <p:sp>
        <p:nvSpPr>
          <p:cNvPr id="5" name="Arrow: Right 4">
            <a:extLst>
              <a:ext uri="{FF2B5EF4-FFF2-40B4-BE49-F238E27FC236}">
                <a16:creationId xmlns:a16="http://schemas.microsoft.com/office/drawing/2014/main" id="{3D95CFBD-A085-4376-BCF8-0593C773925C}"/>
              </a:ext>
            </a:extLst>
          </p:cNvPr>
          <p:cNvSpPr/>
          <p:nvPr/>
        </p:nvSpPr>
        <p:spPr>
          <a:xfrm>
            <a:off x="3924300" y="2819400"/>
            <a:ext cx="990600" cy="188720"/>
          </a:xfrm>
          <a:prstGeom prst="rightArrow">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mbria"/>
              <a:ea typeface="+mn-ea"/>
              <a:cs typeface="+mn-cs"/>
            </a:endParaRPr>
          </a:p>
        </p:txBody>
      </p:sp>
      <p:pic>
        <p:nvPicPr>
          <p:cNvPr id="52" name="Picture 51">
            <a:extLst>
              <a:ext uri="{FF2B5EF4-FFF2-40B4-BE49-F238E27FC236}">
                <a16:creationId xmlns:a16="http://schemas.microsoft.com/office/drawing/2014/main" id="{0C1F9021-AC9C-451E-930A-20C719F34517}"/>
              </a:ext>
            </a:extLst>
          </p:cNvPr>
          <p:cNvPicPr>
            <a:picLocks noChangeAspect="1"/>
          </p:cNvPicPr>
          <p:nvPr/>
        </p:nvPicPr>
        <p:blipFill>
          <a:blip r:embed="rId4"/>
          <a:stretch>
            <a:fillRect/>
          </a:stretch>
        </p:blipFill>
        <p:spPr>
          <a:xfrm>
            <a:off x="5458021" y="2313708"/>
            <a:ext cx="1952821" cy="1264532"/>
          </a:xfrm>
          <a:prstGeom prst="rect">
            <a:avLst/>
          </a:prstGeom>
        </p:spPr>
      </p:pic>
      <p:pic>
        <p:nvPicPr>
          <p:cNvPr id="53" name="Picture 52">
            <a:extLst>
              <a:ext uri="{FF2B5EF4-FFF2-40B4-BE49-F238E27FC236}">
                <a16:creationId xmlns:a16="http://schemas.microsoft.com/office/drawing/2014/main" id="{411ADAC7-BF3C-460F-8BB4-AD8D2660E835}"/>
              </a:ext>
            </a:extLst>
          </p:cNvPr>
          <p:cNvPicPr>
            <a:picLocks noChangeAspect="1"/>
          </p:cNvPicPr>
          <p:nvPr/>
        </p:nvPicPr>
        <p:blipFill>
          <a:blip r:embed="rId3"/>
          <a:stretch>
            <a:fillRect/>
          </a:stretch>
        </p:blipFill>
        <p:spPr>
          <a:xfrm>
            <a:off x="1066800" y="5017279"/>
            <a:ext cx="1752600" cy="1292240"/>
          </a:xfrm>
          <a:prstGeom prst="rect">
            <a:avLst/>
          </a:prstGeom>
        </p:spPr>
      </p:pic>
      <p:sp>
        <p:nvSpPr>
          <p:cNvPr id="54" name="Arrow: Right 53">
            <a:extLst>
              <a:ext uri="{FF2B5EF4-FFF2-40B4-BE49-F238E27FC236}">
                <a16:creationId xmlns:a16="http://schemas.microsoft.com/office/drawing/2014/main" id="{D566A89C-931B-49D2-8091-6F7176B09D83}"/>
              </a:ext>
            </a:extLst>
          </p:cNvPr>
          <p:cNvSpPr/>
          <p:nvPr/>
        </p:nvSpPr>
        <p:spPr>
          <a:xfrm>
            <a:off x="3924300" y="5569039"/>
            <a:ext cx="990600" cy="188720"/>
          </a:xfrm>
          <a:prstGeom prst="rightArrow">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mbria"/>
              <a:ea typeface="+mn-ea"/>
              <a:cs typeface="+mn-cs"/>
            </a:endParaRPr>
          </a:p>
        </p:txBody>
      </p:sp>
      <p:sp>
        <p:nvSpPr>
          <p:cNvPr id="24" name="Double Bracket 23">
            <a:extLst>
              <a:ext uri="{FF2B5EF4-FFF2-40B4-BE49-F238E27FC236}">
                <a16:creationId xmlns:a16="http://schemas.microsoft.com/office/drawing/2014/main" id="{4A296495-CED3-4A8B-AEDC-2E19C8AD19CD}"/>
              </a:ext>
            </a:extLst>
          </p:cNvPr>
          <p:cNvSpPr/>
          <p:nvPr/>
        </p:nvSpPr>
        <p:spPr>
          <a:xfrm>
            <a:off x="5496121" y="5017280"/>
            <a:ext cx="1914721" cy="1292240"/>
          </a:xfrm>
          <a:prstGeom prst="bracketPair">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a:ea typeface="+mn-ea"/>
              <a:cs typeface="+mn-cs"/>
            </a:endParaRPr>
          </a:p>
        </p:txBody>
      </p:sp>
      <p:sp>
        <p:nvSpPr>
          <p:cNvPr id="55" name="TextBox 54">
            <a:extLst>
              <a:ext uri="{FF2B5EF4-FFF2-40B4-BE49-F238E27FC236}">
                <a16:creationId xmlns:a16="http://schemas.microsoft.com/office/drawing/2014/main" id="{AC21489F-E6E5-4297-963F-6B12D92E91C3}"/>
              </a:ext>
            </a:extLst>
          </p:cNvPr>
          <p:cNvSpPr txBox="1"/>
          <p:nvPr/>
        </p:nvSpPr>
        <p:spPr>
          <a:xfrm>
            <a:off x="5781479" y="5017280"/>
            <a:ext cx="1914721" cy="1231106"/>
          </a:xfrm>
          <a:prstGeom prst="rect">
            <a:avLst/>
          </a:prstGeom>
          <a:noFill/>
        </p:spPr>
        <p:txBody>
          <a:bodyPr wrap="square" lIns="0" tIns="0" rIns="0" bIns="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    53  &amp;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23  A   ^    2B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EF  (    @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  D    1     % </a:t>
            </a:r>
          </a:p>
        </p:txBody>
      </p:sp>
    </p:spTree>
    <p:extLst>
      <p:ext uri="{BB962C8B-B14F-4D97-AF65-F5344CB8AC3E}">
        <p14:creationId xmlns:p14="http://schemas.microsoft.com/office/powerpoint/2010/main" val="382468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blinds(horizontal)">
                                      <p:cBhvr>
                                        <p:cTn id="11" dur="500"/>
                                        <p:tgtEl>
                                          <p:spTgt spid="53"/>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blinds(horizontal)">
                                      <p:cBhvr>
                                        <p:cTn id="14" dur="500"/>
                                        <p:tgtEl>
                                          <p:spTgt spid="54"/>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blinds(horizontal)">
                                      <p:cBhvr>
                                        <p:cTn id="2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24" grpId="0" animBg="1"/>
      <p:bldP spid="5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Confusion and Diffusion  </a:t>
            </a:r>
          </a:p>
        </p:txBody>
      </p:sp>
      <p:sp>
        <p:nvSpPr>
          <p:cNvPr id="3" name="Content Placeholder 2"/>
          <p:cNvSpPr>
            <a:spLocks noGrp="1"/>
          </p:cNvSpPr>
          <p:nvPr>
            <p:ph idx="1"/>
          </p:nvPr>
        </p:nvSpPr>
        <p:spPr>
          <a:xfrm>
            <a:off x="457200" y="1371600"/>
            <a:ext cx="8229600" cy="4754563"/>
          </a:xfrm>
        </p:spPr>
        <p:txBody>
          <a:bodyPr>
            <a:normAutofit/>
          </a:bodyPr>
          <a:lstStyle/>
          <a:p>
            <a:r>
              <a:rPr lang="en-US" sz="2400" dirty="0"/>
              <a:t>Which encryption has higher confusion or diffusion?</a:t>
            </a:r>
          </a:p>
          <a:p>
            <a:pPr lvl="1"/>
            <a:r>
              <a:rPr lang="en-US" sz="2000" dirty="0"/>
              <a:t>Current State Matrix is:</a:t>
            </a:r>
          </a:p>
          <a:p>
            <a:pPr lvl="1"/>
            <a:endParaRPr lang="en-US" sz="2000" dirty="0"/>
          </a:p>
          <a:p>
            <a:pPr lvl="1"/>
            <a:endParaRPr lang="en-US" sz="2000" dirty="0"/>
          </a:p>
          <a:p>
            <a:pPr lvl="1"/>
            <a:endParaRPr lang="en-US" sz="2000" dirty="0"/>
          </a:p>
          <a:p>
            <a:pPr lvl="1"/>
            <a:endParaRPr lang="en-US" sz="2000" dirty="0"/>
          </a:p>
          <a:p>
            <a:pPr lvl="1"/>
            <a:r>
              <a:rPr lang="en-US" sz="2000" dirty="0"/>
              <a:t>Four rows are </a:t>
            </a:r>
            <a:r>
              <a:rPr lang="en-US" sz="2000" b="1" dirty="0">
                <a:solidFill>
                  <a:srgbClr val="FF0000"/>
                </a:solidFill>
                <a:highlight>
                  <a:srgbClr val="FFFF00"/>
                </a:highlight>
              </a:rPr>
              <a:t>shifted</a:t>
            </a:r>
            <a:r>
              <a:rPr lang="en-US" sz="2000" dirty="0"/>
              <a:t> cyclically to the left by offsets of 0, 1, 2, and 3</a:t>
            </a:r>
          </a:p>
          <a:p>
            <a:pPr lvl="1"/>
            <a:endParaRPr lang="en-US" sz="2000" dirty="0"/>
          </a:p>
          <a:p>
            <a:pPr lvl="1"/>
            <a:r>
              <a:rPr lang="en-US" sz="2000" dirty="0"/>
              <a:t>Four rows and columns are shifted cyclically to the left and up by offsets of 0, 1, 2, and 3</a:t>
            </a:r>
          </a:p>
          <a:p>
            <a:pPr lvl="1"/>
            <a:endParaRPr lang="en-US" sz="2000" dirty="0"/>
          </a:p>
          <a:p>
            <a:pPr lvl="1"/>
            <a:endParaRPr lang="en-US" sz="2000" dirty="0"/>
          </a:p>
        </p:txBody>
      </p:sp>
      <p:sp>
        <p:nvSpPr>
          <p:cNvPr id="4" name="Slide Number Placeholder 3"/>
          <p:cNvSpPr>
            <a:spLocks noGrp="1"/>
          </p:cNvSpPr>
          <p:nvPr>
            <p:ph type="sldNum" sz="quarter" idx="12"/>
          </p:nvPr>
        </p:nvSpPr>
        <p:spPr>
          <a:xfrm>
            <a:off x="8305800" y="6492875"/>
            <a:ext cx="685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87439D-C917-4EDB-AE93-DD258BDEFED5}" type="slidenum">
              <a:rPr kumimoji="0" lang="en-US" sz="1200" b="0"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dirty="0">
              <a:ln>
                <a:noFill/>
              </a:ln>
              <a:solidFill>
                <a:srgbClr val="000000"/>
              </a:solidFill>
              <a:effectLst/>
              <a:uLnTx/>
              <a:uFillTx/>
              <a:latin typeface="Calibri"/>
              <a:ea typeface="+mn-ea"/>
              <a:cs typeface="Calibri"/>
            </a:endParaRPr>
          </a:p>
        </p:txBody>
      </p:sp>
      <p:pic>
        <p:nvPicPr>
          <p:cNvPr id="42" name="Picture 41">
            <a:extLst>
              <a:ext uri="{FF2B5EF4-FFF2-40B4-BE49-F238E27FC236}">
                <a16:creationId xmlns:a16="http://schemas.microsoft.com/office/drawing/2014/main" id="{B2CC69A1-8DBA-4831-954D-D1F03C6853B0}"/>
              </a:ext>
            </a:extLst>
          </p:cNvPr>
          <p:cNvPicPr>
            <a:picLocks noChangeAspect="1"/>
          </p:cNvPicPr>
          <p:nvPr/>
        </p:nvPicPr>
        <p:blipFill>
          <a:blip r:embed="rId3"/>
          <a:stretch>
            <a:fillRect/>
          </a:stretch>
        </p:blipFill>
        <p:spPr>
          <a:xfrm>
            <a:off x="1096677" y="2241638"/>
            <a:ext cx="1951323" cy="1263562"/>
          </a:xfrm>
          <a:prstGeom prst="rect">
            <a:avLst/>
          </a:prstGeom>
        </p:spPr>
      </p:pic>
      <p:sp>
        <p:nvSpPr>
          <p:cNvPr id="43" name="Arrow: Right 42">
            <a:extLst>
              <a:ext uri="{FF2B5EF4-FFF2-40B4-BE49-F238E27FC236}">
                <a16:creationId xmlns:a16="http://schemas.microsoft.com/office/drawing/2014/main" id="{3D95CFBD-A085-4376-BCF8-0593C773925C}"/>
              </a:ext>
            </a:extLst>
          </p:cNvPr>
          <p:cNvSpPr/>
          <p:nvPr/>
        </p:nvSpPr>
        <p:spPr>
          <a:xfrm>
            <a:off x="3886200" y="2630680"/>
            <a:ext cx="990600" cy="188720"/>
          </a:xfrm>
          <a:prstGeom prst="rightArrow">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0" rIns="0" bIns="0" numCol="1" spcCol="0" rtlCol="0" fromWordArt="0" anchor="ctr" anchorCtr="1"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mbria"/>
              <a:ea typeface="+mn-ea"/>
              <a:cs typeface="+mn-cs"/>
            </a:endParaRPr>
          </a:p>
        </p:txBody>
      </p:sp>
      <p:pic>
        <p:nvPicPr>
          <p:cNvPr id="45" name="Picture 44">
            <a:extLst>
              <a:ext uri="{FF2B5EF4-FFF2-40B4-BE49-F238E27FC236}">
                <a16:creationId xmlns:a16="http://schemas.microsoft.com/office/drawing/2014/main" id="{CC367569-1890-4EAF-B67D-B0BBE333F87D}"/>
              </a:ext>
            </a:extLst>
          </p:cNvPr>
          <p:cNvPicPr>
            <a:picLocks noChangeAspect="1"/>
          </p:cNvPicPr>
          <p:nvPr/>
        </p:nvPicPr>
        <p:blipFill>
          <a:blip r:embed="rId3"/>
          <a:stretch>
            <a:fillRect/>
          </a:stretch>
        </p:blipFill>
        <p:spPr>
          <a:xfrm>
            <a:off x="1068968" y="5213438"/>
            <a:ext cx="1951323" cy="1263562"/>
          </a:xfrm>
          <a:prstGeom prst="rect">
            <a:avLst/>
          </a:prstGeom>
        </p:spPr>
      </p:pic>
      <p:sp>
        <p:nvSpPr>
          <p:cNvPr id="46" name="Arrow: Right 45">
            <a:extLst>
              <a:ext uri="{FF2B5EF4-FFF2-40B4-BE49-F238E27FC236}">
                <a16:creationId xmlns:a16="http://schemas.microsoft.com/office/drawing/2014/main" id="{E14AC994-571D-42DA-A06B-BBA1B5283D3B}"/>
              </a:ext>
            </a:extLst>
          </p:cNvPr>
          <p:cNvSpPr/>
          <p:nvPr/>
        </p:nvSpPr>
        <p:spPr>
          <a:xfrm>
            <a:off x="3886200" y="5715000"/>
            <a:ext cx="990600" cy="188720"/>
          </a:xfrm>
          <a:prstGeom prst="rightArrow">
            <a:avLst/>
          </a:prstGeom>
          <a:solidFill>
            <a:schemeClr val="accent5"/>
          </a:solidFill>
          <a:ln w="28575" cap="rnd" cmpd="sng">
            <a:noFill/>
            <a:prstDash val="solid"/>
            <a:miter lim="800000"/>
          </a:ln>
          <a:effectLst/>
        </p:spPr>
        <p:style>
          <a:lnRef idx="1">
            <a:schemeClr val="accent1"/>
          </a:lnRef>
          <a:fillRef idx="3">
            <a:schemeClr val="accent1"/>
          </a:fillRef>
          <a:effectRef idx="2">
            <a:schemeClr val="accent1"/>
          </a:effectRef>
          <a:fontRef idx="minor">
            <a:schemeClr val="lt1"/>
          </a:fontRef>
        </p:style>
        <p:txBody>
          <a:bodyPr rot="0" spcFirstLastPara="0" vert="horz" wrap="square" lIns="0" tIns="0" rIns="0" bIns="0" numCol="1" spcCol="0" rtlCol="0" fromWordArt="0" anchor="ctr" anchorCtr="1"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mbria"/>
              <a:ea typeface="+mn-ea"/>
              <a:cs typeface="+mn-cs"/>
            </a:endParaRPr>
          </a:p>
        </p:txBody>
      </p:sp>
      <p:sp>
        <p:nvSpPr>
          <p:cNvPr id="47" name="Double Bracket 46">
            <a:extLst>
              <a:ext uri="{FF2B5EF4-FFF2-40B4-BE49-F238E27FC236}">
                <a16:creationId xmlns:a16="http://schemas.microsoft.com/office/drawing/2014/main" id="{A9C2109C-EDFF-4298-BD7F-73A25D41CD21}"/>
              </a:ext>
            </a:extLst>
          </p:cNvPr>
          <p:cNvSpPr/>
          <p:nvPr/>
        </p:nvSpPr>
        <p:spPr>
          <a:xfrm>
            <a:off x="5496121" y="5105400"/>
            <a:ext cx="1914721" cy="1292240"/>
          </a:xfrm>
          <a:prstGeom prst="bracketPair">
            <a:avLst/>
          </a:prstGeom>
          <a:ln w="28575" cap="rnd" cmpd="sng">
            <a:solidFill>
              <a:schemeClr val="tx1"/>
            </a:solidFill>
            <a:miter lim="800000"/>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mbria"/>
              <a:ea typeface="+mn-ea"/>
              <a:cs typeface="+mn-cs"/>
            </a:endParaRPr>
          </a:p>
        </p:txBody>
      </p:sp>
      <p:sp>
        <p:nvSpPr>
          <p:cNvPr id="48" name="TextBox 47">
            <a:extLst>
              <a:ext uri="{FF2B5EF4-FFF2-40B4-BE49-F238E27FC236}">
                <a16:creationId xmlns:a16="http://schemas.microsoft.com/office/drawing/2014/main" id="{3851A0A7-7108-4C5C-BFAF-35E97F12F63F}"/>
              </a:ext>
            </a:extLst>
          </p:cNvPr>
          <p:cNvSpPr txBox="1"/>
          <p:nvPr/>
        </p:nvSpPr>
        <p:spPr>
          <a:xfrm>
            <a:off x="5655916" y="5129645"/>
            <a:ext cx="1705607" cy="1231106"/>
          </a:xfrm>
          <a:prstGeom prst="rect">
            <a:avLst/>
          </a:prstGeom>
          <a:noFill/>
        </p:spPr>
        <p:txBody>
          <a:bodyPr wrap="square" lIns="0" tIns="0" rIns="0" bIns="0" rtlCol="0" anchor="t" anchorCtr="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lain" startAt="63"/>
              <a:tabLst/>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2F  AF  A2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C0   30  2B  A0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AB   CB  9F  92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mbria"/>
                <a:ea typeface="+mn-ea"/>
                <a:cs typeface="+mn-cs"/>
              </a:rPr>
              <a:t>20   EB   93  C7  </a:t>
            </a:r>
          </a:p>
        </p:txBody>
      </p:sp>
      <p:pic>
        <p:nvPicPr>
          <p:cNvPr id="6" name="图片 5">
            <a:extLst>
              <a:ext uri="{FF2B5EF4-FFF2-40B4-BE49-F238E27FC236}">
                <a16:creationId xmlns:a16="http://schemas.microsoft.com/office/drawing/2014/main" id="{9C9321C6-073A-4812-A615-2496E041BCB5}"/>
              </a:ext>
            </a:extLst>
          </p:cNvPr>
          <p:cNvPicPr>
            <a:picLocks noChangeAspect="1"/>
          </p:cNvPicPr>
          <p:nvPr/>
        </p:nvPicPr>
        <p:blipFill>
          <a:blip r:embed="rId4"/>
          <a:stretch>
            <a:fillRect/>
          </a:stretch>
        </p:blipFill>
        <p:spPr>
          <a:xfrm>
            <a:off x="5410634" y="2198316"/>
            <a:ext cx="1950889" cy="1242168"/>
          </a:xfrm>
          <a:prstGeom prst="rect">
            <a:avLst/>
          </a:prstGeom>
        </p:spPr>
      </p:pic>
    </p:spTree>
    <p:extLst>
      <p:ext uri="{BB962C8B-B14F-4D97-AF65-F5344CB8AC3E}">
        <p14:creationId xmlns:p14="http://schemas.microsoft.com/office/powerpoint/2010/main" val="110821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circle(in)">
                                      <p:cBhvr>
                                        <p:cTn id="15" dur="20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blinds(horizontal)">
                                      <p:cBhvr>
                                        <p:cTn id="20" dur="500"/>
                                        <p:tgtEl>
                                          <p:spTgt spid="4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blinds(horizontal)">
                                      <p:cBhvr>
                                        <p:cTn id="2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p:bldLst>
  </p:timing>
</p:sld>
</file>

<file path=ppt/tags/tag1.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10.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100.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101.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102.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103.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104.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105.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106.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107.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108.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109.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11.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110.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111.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112.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113.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114.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115.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116.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117.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118.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119.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12.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120.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121.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122.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123.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124.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125.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126.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127.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128.xml><?xml version="1.0" encoding="utf-8"?>
<p:tagLst xmlns:a="http://schemas.openxmlformats.org/drawingml/2006/main" xmlns:r="http://schemas.openxmlformats.org/officeDocument/2006/relationships" xmlns:p="http://schemas.openxmlformats.org/presentationml/2006/main">
  <p:tag name="DVSECTIONID" val="Y0V1Wiyq8TI2mgrCoimzhq"/>
</p:tagLst>
</file>

<file path=ppt/tags/tag13.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14.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15.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16.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17.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18.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19.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2.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20.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21.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22.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23.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24.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25.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26.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27.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28.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29.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0.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31.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ags/tag32.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33.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34.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ags/tag35.xml><?xml version="1.0" encoding="utf-8"?>
<p:tagLst xmlns:a="http://schemas.openxmlformats.org/drawingml/2006/main" xmlns:r="http://schemas.openxmlformats.org/officeDocument/2006/relationships" xmlns:p="http://schemas.openxmlformats.org/presentationml/2006/main">
  <p:tag name="DVSHAPEID" val="PVstFmeZFbADCK7WVM1n06"/>
</p:tagLst>
</file>

<file path=ppt/tags/tag36.xml><?xml version="1.0" encoding="utf-8"?>
<p:tagLst xmlns:a="http://schemas.openxmlformats.org/drawingml/2006/main" xmlns:r="http://schemas.openxmlformats.org/officeDocument/2006/relationships" xmlns:p="http://schemas.openxmlformats.org/presentationml/2006/main">
  <p:tag name="DVSHAPEID" val="lEw7eV3Yf65l1rspaM6kCE"/>
</p:tagLst>
</file>

<file path=ppt/tags/tag37.xml><?xml version="1.0" encoding="utf-8"?>
<p:tagLst xmlns:a="http://schemas.openxmlformats.org/drawingml/2006/main" xmlns:r="http://schemas.openxmlformats.org/officeDocument/2006/relationships" xmlns:p="http://schemas.openxmlformats.org/presentationml/2006/main">
  <p:tag name="DVSHAPEID" val="z4ZAniMMJL3JzNWx8jWGWt"/>
</p:tagLst>
</file>

<file path=ppt/tags/tag38.xml><?xml version="1.0" encoding="utf-8"?>
<p:tagLst xmlns:a="http://schemas.openxmlformats.org/drawingml/2006/main" xmlns:r="http://schemas.openxmlformats.org/officeDocument/2006/relationships" xmlns:p="http://schemas.openxmlformats.org/presentationml/2006/main">
  <p:tag name="DVSHAPEID" val="ygJGtwBehFtG5s8EyLctmk"/>
</p:tagLst>
</file>

<file path=ppt/tags/tag39.xml><?xml version="1.0" encoding="utf-8"?>
<p:tagLst xmlns:a="http://schemas.openxmlformats.org/drawingml/2006/main" xmlns:r="http://schemas.openxmlformats.org/officeDocument/2006/relationships" xmlns:p="http://schemas.openxmlformats.org/presentationml/2006/main">
  <p:tag name="DVSHAPEID" val="hhREtCENoVH5wIQHOgavto"/>
</p:tagLst>
</file>

<file path=ppt/tags/tag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0.xml><?xml version="1.0" encoding="utf-8"?>
<p:tagLst xmlns:a="http://schemas.openxmlformats.org/drawingml/2006/main" xmlns:r="http://schemas.openxmlformats.org/officeDocument/2006/relationships" xmlns:p="http://schemas.openxmlformats.org/presentationml/2006/main">
  <p:tag name="DVSHAPEID" val="fTIuptKbut6eYrOP3ZAuhy"/>
</p:tagLst>
</file>

<file path=ppt/tags/tag41.xml><?xml version="1.0" encoding="utf-8"?>
<p:tagLst xmlns:a="http://schemas.openxmlformats.org/drawingml/2006/main" xmlns:r="http://schemas.openxmlformats.org/officeDocument/2006/relationships" xmlns:p="http://schemas.openxmlformats.org/presentationml/2006/main">
  <p:tag name="DVSHAPEID" val="YZVqNQWWiRQT1YWYca2dre"/>
</p:tagLst>
</file>

<file path=ppt/tags/tag42.xml><?xml version="1.0" encoding="utf-8"?>
<p:tagLst xmlns:a="http://schemas.openxmlformats.org/drawingml/2006/main" xmlns:r="http://schemas.openxmlformats.org/officeDocument/2006/relationships" xmlns:p="http://schemas.openxmlformats.org/presentationml/2006/main">
  <p:tag name="DVSHAPEID" val="YhJpSYcbVZ7HUIyZGTeyaf"/>
</p:tagLst>
</file>

<file path=ppt/tags/tag43.xml><?xml version="1.0" encoding="utf-8"?>
<p:tagLst xmlns:a="http://schemas.openxmlformats.org/drawingml/2006/main" xmlns:r="http://schemas.openxmlformats.org/officeDocument/2006/relationships" xmlns:p="http://schemas.openxmlformats.org/presentationml/2006/main">
  <p:tag name="DVSHAPEID" val="o5pQS4Mpr36K1EGnYXJ7WQ"/>
</p:tagLst>
</file>

<file path=ppt/tags/tag44.xml><?xml version="1.0" encoding="utf-8"?>
<p:tagLst xmlns:a="http://schemas.openxmlformats.org/drawingml/2006/main" xmlns:r="http://schemas.openxmlformats.org/officeDocument/2006/relationships" xmlns:p="http://schemas.openxmlformats.org/presentationml/2006/main">
  <p:tag name="DVSHAPEID" val="Mk4dpdt8ZS4JTEZ268ovx3"/>
</p:tagLst>
</file>

<file path=ppt/tags/tag45.xml><?xml version="1.0" encoding="utf-8"?>
<p:tagLst xmlns:a="http://schemas.openxmlformats.org/drawingml/2006/main" xmlns:r="http://schemas.openxmlformats.org/officeDocument/2006/relationships" xmlns:p="http://schemas.openxmlformats.org/presentationml/2006/main">
  <p:tag name="DVSHAPEID" val="A9HUjiVgO3ixj5MFEzWj4d"/>
</p:tagLst>
</file>

<file path=ppt/tags/tag46.xml><?xml version="1.0" encoding="utf-8"?>
<p:tagLst xmlns:a="http://schemas.openxmlformats.org/drawingml/2006/main" xmlns:r="http://schemas.openxmlformats.org/officeDocument/2006/relationships" xmlns:p="http://schemas.openxmlformats.org/presentationml/2006/main">
  <p:tag name="DVSHAPEID" val="GhL2oWRBIriIJUwvUadJ40"/>
</p:tagLst>
</file>

<file path=ppt/tags/tag47.xml><?xml version="1.0" encoding="utf-8"?>
<p:tagLst xmlns:a="http://schemas.openxmlformats.org/drawingml/2006/main" xmlns:r="http://schemas.openxmlformats.org/officeDocument/2006/relationships" xmlns:p="http://schemas.openxmlformats.org/presentationml/2006/main">
  <p:tag name="DVSHAPEID" val="rllUgrtPzeZmtp9hUZodlQ"/>
</p:tagLst>
</file>

<file path=ppt/tags/tag48.xml><?xml version="1.0" encoding="utf-8"?>
<p:tagLst xmlns:a="http://schemas.openxmlformats.org/drawingml/2006/main" xmlns:r="http://schemas.openxmlformats.org/officeDocument/2006/relationships" xmlns:p="http://schemas.openxmlformats.org/presentationml/2006/main">
  <p:tag name="DVSHAPEID" val="eAmR89EL5l9FQpGuGq7SR3"/>
</p:tagLst>
</file>

<file path=ppt/tags/tag49.xml><?xml version="1.0" encoding="utf-8"?>
<p:tagLst xmlns:a="http://schemas.openxmlformats.org/drawingml/2006/main" xmlns:r="http://schemas.openxmlformats.org/officeDocument/2006/relationships" xmlns:p="http://schemas.openxmlformats.org/presentationml/2006/main">
  <p:tag name="DVSHAPEID" val="Jmq6mDfekQFA6KxoijaO8D"/>
</p:tagLst>
</file>

<file path=ppt/tags/tag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50.xml><?xml version="1.0" encoding="utf-8"?>
<p:tagLst xmlns:a="http://schemas.openxmlformats.org/drawingml/2006/main" xmlns:r="http://schemas.openxmlformats.org/officeDocument/2006/relationships" xmlns:p="http://schemas.openxmlformats.org/presentationml/2006/main">
  <p:tag name="DVSHAPEID" val="dNzJAqiX5sYaQ0q1N1vR0j"/>
</p:tagLst>
</file>

<file path=ppt/tags/tag51.xml><?xml version="1.0" encoding="utf-8"?>
<p:tagLst xmlns:a="http://schemas.openxmlformats.org/drawingml/2006/main" xmlns:r="http://schemas.openxmlformats.org/officeDocument/2006/relationships" xmlns:p="http://schemas.openxmlformats.org/presentationml/2006/main">
  <p:tag name="DVSHAPEID" val="0giWWh8NI3U59CxC3PVnKd"/>
</p:tagLst>
</file>

<file path=ppt/tags/tag52.xml><?xml version="1.0" encoding="utf-8"?>
<p:tagLst xmlns:a="http://schemas.openxmlformats.org/drawingml/2006/main" xmlns:r="http://schemas.openxmlformats.org/officeDocument/2006/relationships" xmlns:p="http://schemas.openxmlformats.org/presentationml/2006/main">
  <p:tag name="DVSHAPEID" val="BWTxXgw8ihDTNirDu1PiJV"/>
</p:tagLst>
</file>

<file path=ppt/tags/tag53.xml><?xml version="1.0" encoding="utf-8"?>
<p:tagLst xmlns:a="http://schemas.openxmlformats.org/drawingml/2006/main" xmlns:r="http://schemas.openxmlformats.org/officeDocument/2006/relationships" xmlns:p="http://schemas.openxmlformats.org/presentationml/2006/main">
  <p:tag name="DVSHAPEID" val="fLQOtaYFWDyNEm2okRhzLD"/>
</p:tagLst>
</file>

<file path=ppt/tags/tag54.xml><?xml version="1.0" encoding="utf-8"?>
<p:tagLst xmlns:a="http://schemas.openxmlformats.org/drawingml/2006/main" xmlns:r="http://schemas.openxmlformats.org/officeDocument/2006/relationships" xmlns:p="http://schemas.openxmlformats.org/presentationml/2006/main">
  <p:tag name="DVSHAPEID" val="rfPebplUxstGG8G9MlaCk0"/>
</p:tagLst>
</file>

<file path=ppt/tags/tag55.xml><?xml version="1.0" encoding="utf-8"?>
<p:tagLst xmlns:a="http://schemas.openxmlformats.org/drawingml/2006/main" xmlns:r="http://schemas.openxmlformats.org/officeDocument/2006/relationships" xmlns:p="http://schemas.openxmlformats.org/presentationml/2006/main">
  <p:tag name="DVSHAPEID" val="l0E4A5GY0a9CjBYfZzk255"/>
</p:tagLst>
</file>

<file path=ppt/tags/tag56.xml><?xml version="1.0" encoding="utf-8"?>
<p:tagLst xmlns:a="http://schemas.openxmlformats.org/drawingml/2006/main" xmlns:r="http://schemas.openxmlformats.org/officeDocument/2006/relationships" xmlns:p="http://schemas.openxmlformats.org/presentationml/2006/main">
  <p:tag name="DVSHAPEID" val="jYGUHa4Vo8jrTPA6Ofdzri"/>
</p:tagLst>
</file>

<file path=ppt/tags/tag57.xml><?xml version="1.0" encoding="utf-8"?>
<p:tagLst xmlns:a="http://schemas.openxmlformats.org/drawingml/2006/main" xmlns:r="http://schemas.openxmlformats.org/officeDocument/2006/relationships" xmlns:p="http://schemas.openxmlformats.org/presentationml/2006/main">
  <p:tag name="DVSHAPEID" val="w3O5axlBhiUfGFoGnvT5L1"/>
</p:tagLst>
</file>

<file path=ppt/tags/tag58.xml><?xml version="1.0" encoding="utf-8"?>
<p:tagLst xmlns:a="http://schemas.openxmlformats.org/drawingml/2006/main" xmlns:r="http://schemas.openxmlformats.org/officeDocument/2006/relationships" xmlns:p="http://schemas.openxmlformats.org/presentationml/2006/main">
  <p:tag name="DVSHAPEID" val="jSH9ETK5OwD1sC6C0wzNQ0"/>
</p:tagLst>
</file>

<file path=ppt/tags/tag59.xml><?xml version="1.0" encoding="utf-8"?>
<p:tagLst xmlns:a="http://schemas.openxmlformats.org/drawingml/2006/main" xmlns:r="http://schemas.openxmlformats.org/officeDocument/2006/relationships" xmlns:p="http://schemas.openxmlformats.org/presentationml/2006/main">
  <p:tag name="DVSHAPEID" val="wE9VI8RHFmxuKWn0TsQcto"/>
</p:tagLst>
</file>

<file path=ppt/tags/tag6.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60.xml><?xml version="1.0" encoding="utf-8"?>
<p:tagLst xmlns:a="http://schemas.openxmlformats.org/drawingml/2006/main" xmlns:r="http://schemas.openxmlformats.org/officeDocument/2006/relationships" xmlns:p="http://schemas.openxmlformats.org/presentationml/2006/main">
  <p:tag name="DVSHAPEID" val="BFdLAKvmvXail30JaCd7Qh"/>
</p:tagLst>
</file>

<file path=ppt/tags/tag61.xml><?xml version="1.0" encoding="utf-8"?>
<p:tagLst xmlns:a="http://schemas.openxmlformats.org/drawingml/2006/main" xmlns:r="http://schemas.openxmlformats.org/officeDocument/2006/relationships" xmlns:p="http://schemas.openxmlformats.org/presentationml/2006/main">
  <p:tag name="DVSHAPEID" val="tXR9fZD7XEx72tHWx6cjRz"/>
</p:tagLst>
</file>

<file path=ppt/tags/tag62.xml><?xml version="1.0" encoding="utf-8"?>
<p:tagLst xmlns:a="http://schemas.openxmlformats.org/drawingml/2006/main" xmlns:r="http://schemas.openxmlformats.org/officeDocument/2006/relationships" xmlns:p="http://schemas.openxmlformats.org/presentationml/2006/main">
  <p:tag name="DVSHAPEID" val="ksAj0ahdYmykbgTqvvJoZw"/>
</p:tagLst>
</file>

<file path=ppt/tags/tag63.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64.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65.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66.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67.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68.xml><?xml version="1.0" encoding="utf-8"?>
<p:tagLst xmlns:a="http://schemas.openxmlformats.org/drawingml/2006/main" xmlns:r="http://schemas.openxmlformats.org/officeDocument/2006/relationships" xmlns:p="http://schemas.openxmlformats.org/presentationml/2006/main">
  <p:tag name="DVSHAPEID" val="dZyBZkxJBNCN0cZvZL09Xw"/>
</p:tagLst>
</file>

<file path=ppt/tags/tag69.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7.xml><?xml version="1.0" encoding="utf-8"?>
<p:tagLst xmlns:a="http://schemas.openxmlformats.org/drawingml/2006/main" xmlns:r="http://schemas.openxmlformats.org/officeDocument/2006/relationships" xmlns:p="http://schemas.openxmlformats.org/presentationml/2006/main">
  <p:tag name="DVSHAPEID" val="Xxl98tW482U5y9yxXQxUeK"/>
</p:tagLst>
</file>

<file path=ppt/tags/tag70.xml><?xml version="1.0" encoding="utf-8"?>
<p:tagLst xmlns:a="http://schemas.openxmlformats.org/drawingml/2006/main" xmlns:r="http://schemas.openxmlformats.org/officeDocument/2006/relationships" xmlns:p="http://schemas.openxmlformats.org/presentationml/2006/main">
  <p:tag name="DVSHAPEID" val="yt1cXzmRPhqG21gPc4NxFz"/>
</p:tagLst>
</file>

<file path=ppt/tags/tag71.xml><?xml version="1.0" encoding="utf-8"?>
<p:tagLst xmlns:a="http://schemas.openxmlformats.org/drawingml/2006/main" xmlns:r="http://schemas.openxmlformats.org/officeDocument/2006/relationships" xmlns:p="http://schemas.openxmlformats.org/presentationml/2006/main">
  <p:tag name="DVSHAPEID" val="TUDQWsNaB3icYR7VvmIgcD"/>
</p:tagLst>
</file>

<file path=ppt/tags/tag72.xml><?xml version="1.0" encoding="utf-8"?>
<p:tagLst xmlns:a="http://schemas.openxmlformats.org/drawingml/2006/main" xmlns:r="http://schemas.openxmlformats.org/officeDocument/2006/relationships" xmlns:p="http://schemas.openxmlformats.org/presentationml/2006/main">
  <p:tag name="DVSHAPEID" val="ER6xg7Dt6H5Yz7z7DT3FGn"/>
</p:tagLst>
</file>

<file path=ppt/tags/tag73.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74.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75.xml><?xml version="1.0" encoding="utf-8"?>
<p:tagLst xmlns:a="http://schemas.openxmlformats.org/drawingml/2006/main" xmlns:r="http://schemas.openxmlformats.org/officeDocument/2006/relationships" xmlns:p="http://schemas.openxmlformats.org/presentationml/2006/main">
  <p:tag name="DVSHAPEID" val="BkSMneHn7yrNI37IUbHZbP"/>
</p:tagLst>
</file>

<file path=ppt/tags/tag76.xml><?xml version="1.0" encoding="utf-8"?>
<p:tagLst xmlns:a="http://schemas.openxmlformats.org/drawingml/2006/main" xmlns:r="http://schemas.openxmlformats.org/officeDocument/2006/relationships" xmlns:p="http://schemas.openxmlformats.org/presentationml/2006/main">
  <p:tag name="DVSHAPEID" val="iYisUkgadgIqnX8zZu7Ppp"/>
</p:tagLst>
</file>

<file path=ppt/tags/tag77.xml><?xml version="1.0" encoding="utf-8"?>
<p:tagLst xmlns:a="http://schemas.openxmlformats.org/drawingml/2006/main" xmlns:r="http://schemas.openxmlformats.org/officeDocument/2006/relationships" xmlns:p="http://schemas.openxmlformats.org/presentationml/2006/main">
  <p:tag name="DVSHAPEID" val="PFyrKHrIYTvM1UtVkn7Xkb"/>
</p:tagLst>
</file>

<file path=ppt/tags/tag78.xml><?xml version="1.0" encoding="utf-8"?>
<p:tagLst xmlns:a="http://schemas.openxmlformats.org/drawingml/2006/main" xmlns:r="http://schemas.openxmlformats.org/officeDocument/2006/relationships" xmlns:p="http://schemas.openxmlformats.org/presentationml/2006/main">
  <p:tag name="DVSHAPEID" val="5iF9AlbcRmpT8DUszyJvhO"/>
</p:tagLst>
</file>

<file path=ppt/tags/tag79.xml><?xml version="1.0" encoding="utf-8"?>
<p:tagLst xmlns:a="http://schemas.openxmlformats.org/drawingml/2006/main" xmlns:r="http://schemas.openxmlformats.org/officeDocument/2006/relationships" xmlns:p="http://schemas.openxmlformats.org/presentationml/2006/main">
  <p:tag name="DVSHAPEID" val="VBWe54aJHs4EAfMB75wL18"/>
</p:tagLst>
</file>

<file path=ppt/tags/tag8.xml><?xml version="1.0" encoding="utf-8"?>
<p:tagLst xmlns:a="http://schemas.openxmlformats.org/drawingml/2006/main" xmlns:r="http://schemas.openxmlformats.org/officeDocument/2006/relationships" xmlns:p="http://schemas.openxmlformats.org/presentationml/2006/main">
  <p:tag name="DVSHAPEID" val="oP2pIhzqOomffMJobGx7WB"/>
</p:tagLst>
</file>

<file path=ppt/tags/tag80.xml><?xml version="1.0" encoding="utf-8"?>
<p:tagLst xmlns:a="http://schemas.openxmlformats.org/drawingml/2006/main" xmlns:r="http://schemas.openxmlformats.org/officeDocument/2006/relationships" xmlns:p="http://schemas.openxmlformats.org/presentationml/2006/main">
  <p:tag name="DVSHAPEID" val="m8LQ0RNyeOUgm4dmg727FX"/>
</p:tagLst>
</file>

<file path=ppt/tags/tag81.xml><?xml version="1.0" encoding="utf-8"?>
<p:tagLst xmlns:a="http://schemas.openxmlformats.org/drawingml/2006/main" xmlns:r="http://schemas.openxmlformats.org/officeDocument/2006/relationships" xmlns:p="http://schemas.openxmlformats.org/presentationml/2006/main">
  <p:tag name="DVSHAPEID" val="Ot2EGYrDYvMNeOse3jW8eg"/>
</p:tagLst>
</file>

<file path=ppt/tags/tag82.xml><?xml version="1.0" encoding="utf-8"?>
<p:tagLst xmlns:a="http://schemas.openxmlformats.org/drawingml/2006/main" xmlns:r="http://schemas.openxmlformats.org/officeDocument/2006/relationships" xmlns:p="http://schemas.openxmlformats.org/presentationml/2006/main">
  <p:tag name="DVSHAPEID" val="KjTHnLPpJTtpjhOmaO7APo"/>
</p:tagLst>
</file>

<file path=ppt/tags/tag83.xml><?xml version="1.0" encoding="utf-8"?>
<p:tagLst xmlns:a="http://schemas.openxmlformats.org/drawingml/2006/main" xmlns:r="http://schemas.openxmlformats.org/officeDocument/2006/relationships" xmlns:p="http://schemas.openxmlformats.org/presentationml/2006/main">
  <p:tag name="DVSHAPEID" val="uzPoT13JbwJyJILYBGNzMS"/>
</p:tagLst>
</file>

<file path=ppt/tags/tag84.xml><?xml version="1.0" encoding="utf-8"?>
<p:tagLst xmlns:a="http://schemas.openxmlformats.org/drawingml/2006/main" xmlns:r="http://schemas.openxmlformats.org/officeDocument/2006/relationships" xmlns:p="http://schemas.openxmlformats.org/presentationml/2006/main">
  <p:tag name="DVSHAPEID" val="jPuaqH871DqlPjSYRNl0IW"/>
</p:tagLst>
</file>

<file path=ppt/tags/tag85.xml><?xml version="1.0" encoding="utf-8"?>
<p:tagLst xmlns:a="http://schemas.openxmlformats.org/drawingml/2006/main" xmlns:r="http://schemas.openxmlformats.org/officeDocument/2006/relationships" xmlns:p="http://schemas.openxmlformats.org/presentationml/2006/main">
  <p:tag name="DVSHAPEID" val="FLy5AbdqNgCBf0UJBmA3u6"/>
</p:tagLst>
</file>

<file path=ppt/tags/tag86.xml><?xml version="1.0" encoding="utf-8"?>
<p:tagLst xmlns:a="http://schemas.openxmlformats.org/drawingml/2006/main" xmlns:r="http://schemas.openxmlformats.org/officeDocument/2006/relationships" xmlns:p="http://schemas.openxmlformats.org/presentationml/2006/main">
  <p:tag name="DVSHAPEID" val="8nSs6CO0dMam9JBk6XUBQ9"/>
</p:tagLst>
</file>

<file path=ppt/tags/tag87.xml><?xml version="1.0" encoding="utf-8"?>
<p:tagLst xmlns:a="http://schemas.openxmlformats.org/drawingml/2006/main" xmlns:r="http://schemas.openxmlformats.org/officeDocument/2006/relationships" xmlns:p="http://schemas.openxmlformats.org/presentationml/2006/main">
  <p:tag name="DVSHAPEID" val="Je3R47cZpEszDac84BBM3Q"/>
</p:tagLst>
</file>

<file path=ppt/tags/tag88.xml><?xml version="1.0" encoding="utf-8"?>
<p:tagLst xmlns:a="http://schemas.openxmlformats.org/drawingml/2006/main" xmlns:r="http://schemas.openxmlformats.org/officeDocument/2006/relationships" xmlns:p="http://schemas.openxmlformats.org/presentationml/2006/main">
  <p:tag name="DVSHAPEID" val="rTRa7ggC9TgYEEpfxHOdmv"/>
</p:tagLst>
</file>

<file path=ppt/tags/tag89.xml><?xml version="1.0" encoding="utf-8"?>
<p:tagLst xmlns:a="http://schemas.openxmlformats.org/drawingml/2006/main" xmlns:r="http://schemas.openxmlformats.org/officeDocument/2006/relationships" xmlns:p="http://schemas.openxmlformats.org/presentationml/2006/main">
  <p:tag name="DVSHAPEID" val="Uz6r8XTiZ36SNaZT0VJNvz"/>
</p:tagLst>
</file>

<file path=ppt/tags/tag9.xml><?xml version="1.0" encoding="utf-8"?>
<p:tagLst xmlns:a="http://schemas.openxmlformats.org/drawingml/2006/main" xmlns:r="http://schemas.openxmlformats.org/officeDocument/2006/relationships" xmlns:p="http://schemas.openxmlformats.org/presentationml/2006/main">
  <p:tag name="DVSHAPEID" val="7Zh0mnJPcxXhtguRpmTGSG"/>
</p:tagLst>
</file>

<file path=ppt/tags/tag90.xml><?xml version="1.0" encoding="utf-8"?>
<p:tagLst xmlns:a="http://schemas.openxmlformats.org/drawingml/2006/main" xmlns:r="http://schemas.openxmlformats.org/officeDocument/2006/relationships" xmlns:p="http://schemas.openxmlformats.org/presentationml/2006/main">
  <p:tag name="DVSHAPEID" val="jFvyJO4UYPuVYh4G8iJQUc"/>
</p:tagLst>
</file>

<file path=ppt/tags/tag91.xml><?xml version="1.0" encoding="utf-8"?>
<p:tagLst xmlns:a="http://schemas.openxmlformats.org/drawingml/2006/main" xmlns:r="http://schemas.openxmlformats.org/officeDocument/2006/relationships" xmlns:p="http://schemas.openxmlformats.org/presentationml/2006/main">
  <p:tag name="DVSHAPEID" val="FaDbSJvOQYWtWxGbyfln2P"/>
</p:tagLst>
</file>

<file path=ppt/tags/tag92.xml><?xml version="1.0" encoding="utf-8"?>
<p:tagLst xmlns:a="http://schemas.openxmlformats.org/drawingml/2006/main" xmlns:r="http://schemas.openxmlformats.org/officeDocument/2006/relationships" xmlns:p="http://schemas.openxmlformats.org/presentationml/2006/main">
  <p:tag name="DVSHAPEID" val="XdmHq0BQ1hpzXQZzFl9NZa"/>
</p:tagLst>
</file>

<file path=ppt/tags/tag93.xml><?xml version="1.0" encoding="utf-8"?>
<p:tagLst xmlns:a="http://schemas.openxmlformats.org/drawingml/2006/main" xmlns:r="http://schemas.openxmlformats.org/officeDocument/2006/relationships" xmlns:p="http://schemas.openxmlformats.org/presentationml/2006/main">
  <p:tag name="DVSHAPEID" val="DT3wRDPQI7iQcqObivc0XF"/>
</p:tagLst>
</file>

<file path=ppt/tags/tag94.xml><?xml version="1.0" encoding="utf-8"?>
<p:tagLst xmlns:a="http://schemas.openxmlformats.org/drawingml/2006/main" xmlns:r="http://schemas.openxmlformats.org/officeDocument/2006/relationships" xmlns:p="http://schemas.openxmlformats.org/presentationml/2006/main">
  <p:tag name="DVSHAPEID" val="4mzPbYz0efPNzsEU8Y1bzh"/>
</p:tagLst>
</file>

<file path=ppt/tags/tag95.xml><?xml version="1.0" encoding="utf-8"?>
<p:tagLst xmlns:a="http://schemas.openxmlformats.org/drawingml/2006/main" xmlns:r="http://schemas.openxmlformats.org/officeDocument/2006/relationships" xmlns:p="http://schemas.openxmlformats.org/presentationml/2006/main">
  <p:tag name="DVSHAPEID" val="h7EzKt2EAZdYPGW2rQgHT3"/>
</p:tagLst>
</file>

<file path=ppt/tags/tag96.xml><?xml version="1.0" encoding="utf-8"?>
<p:tagLst xmlns:a="http://schemas.openxmlformats.org/drawingml/2006/main" xmlns:r="http://schemas.openxmlformats.org/officeDocument/2006/relationships" xmlns:p="http://schemas.openxmlformats.org/presentationml/2006/main">
  <p:tag name="DVSHAPEID" val="1oQmxoneZL6N5saCe5YAEQ"/>
</p:tagLst>
</file>

<file path=ppt/tags/tag97.xml><?xml version="1.0" encoding="utf-8"?>
<p:tagLst xmlns:a="http://schemas.openxmlformats.org/drawingml/2006/main" xmlns:r="http://schemas.openxmlformats.org/officeDocument/2006/relationships" xmlns:p="http://schemas.openxmlformats.org/presentationml/2006/main">
  <p:tag name="DVSHAPEID" val="ABDXY5xaURne6gJoWDgm0r"/>
</p:tagLst>
</file>

<file path=ppt/tags/tag98.xml><?xml version="1.0" encoding="utf-8"?>
<p:tagLst xmlns:a="http://schemas.openxmlformats.org/drawingml/2006/main" xmlns:r="http://schemas.openxmlformats.org/officeDocument/2006/relationships" xmlns:p="http://schemas.openxmlformats.org/presentationml/2006/main">
  <p:tag name="DVSHAPEID" val="S2BtRPCaIjobNfIzphGORe"/>
</p:tagLst>
</file>

<file path=ppt/tags/tag99.xml><?xml version="1.0" encoding="utf-8"?>
<p:tagLst xmlns:a="http://schemas.openxmlformats.org/drawingml/2006/main" xmlns:r="http://schemas.openxmlformats.org/officeDocument/2006/relationships" xmlns:p="http://schemas.openxmlformats.org/presentationml/2006/main">
  <p:tag name="DVSHAPEID" val="pRmUTP9kjiP9IBlueIyK93"/>
</p:tagLst>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28575" cap="rnd" cmpd="sng">
          <a:noFill/>
          <a:prstDash val="solid"/>
          <a:miter lim="800000"/>
        </a:ln>
        <a:effectLst/>
      </a:spPr>
      <a:bodyPr wrap="square" lIns="0" tIns="0" rIns="0" bIns="0" rtlCol="0" anchor="ctr" anchorCtr="1">
        <a:noAutofit/>
      </a:bodyPr>
      <a:lstStyle>
        <a:defPPr algn="ctr">
          <a:defRPr sz="24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28575" cap="rnd" cmpd="sng">
          <a:solidFill>
            <a:schemeClr val="tx1"/>
          </a:solidFill>
          <a:miter lim="800000"/>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nchor="t" anchorCtr="0">
        <a:spAutoFit/>
      </a:bodyPr>
      <a:lstStyle>
        <a:defPPr>
          <a:defRPr sz="3200" dirty="0" smtClean="0"/>
        </a:defPPr>
      </a:lstStyle>
    </a:txDef>
  </a:objectDefaults>
  <a:extraClrSchemeLst/>
</a:theme>
</file>

<file path=ppt/theme/theme2.xml><?xml version="1.0" encoding="utf-8"?>
<a:theme xmlns:a="http://schemas.openxmlformats.org/drawingml/2006/main" name="1_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28575" cap="rnd" cmpd="sng">
          <a:noFill/>
          <a:prstDash val="solid"/>
          <a:miter lim="800000"/>
        </a:ln>
        <a:effectLst/>
      </a:spPr>
      <a:bodyPr wrap="square" lIns="0" tIns="0" rIns="0" bIns="0" rtlCol="0" anchor="ctr" anchorCtr="1">
        <a:noAutofit/>
      </a:bodyPr>
      <a:lstStyle>
        <a:defPPr algn="ctr">
          <a:defRPr sz="24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28575" cap="rnd" cmpd="sng">
          <a:solidFill>
            <a:schemeClr val="tx1"/>
          </a:solidFill>
          <a:miter lim="800000"/>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nchor="t" anchorCtr="0">
        <a:spAutoFit/>
      </a:bodyPr>
      <a:lstStyle>
        <a:defPPr>
          <a:defRPr sz="3200"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28135</TotalTime>
  <Words>5404</Words>
  <Application>Microsoft Office PowerPoint</Application>
  <PresentationFormat>全屏显示(4:3)</PresentationFormat>
  <Paragraphs>919</Paragraphs>
  <Slides>100</Slides>
  <Notes>98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100</vt:i4>
      </vt:variant>
    </vt:vector>
  </HeadingPairs>
  <TitlesOfParts>
    <vt:vector size="111" baseType="lpstr">
      <vt:lpstr>TimesNewRomanPSMT</vt:lpstr>
      <vt:lpstr>TrebuchetMS-Italic</vt:lpstr>
      <vt:lpstr>Arial</vt:lpstr>
      <vt:lpstr>Calibri</vt:lpstr>
      <vt:lpstr>Cambria</vt:lpstr>
      <vt:lpstr>Comic Sans MS</vt:lpstr>
      <vt:lpstr>Tahoma</vt:lpstr>
      <vt:lpstr>Times New Roman</vt:lpstr>
      <vt:lpstr>Wingdings</vt:lpstr>
      <vt:lpstr>template</vt:lpstr>
      <vt:lpstr>1_template</vt:lpstr>
      <vt:lpstr>Cryptography: Block Ciphers</vt:lpstr>
      <vt:lpstr>Primitive Operations for Strong Cipher</vt:lpstr>
      <vt:lpstr>Outline of today’s lecture</vt:lpstr>
      <vt:lpstr>Block Ciphers and Stream Ciphers</vt:lpstr>
      <vt:lpstr>Block Ciphers and Stream Ciphers</vt:lpstr>
      <vt:lpstr>What is a block cipher?</vt:lpstr>
      <vt:lpstr>Block Cipher Principles </vt:lpstr>
      <vt:lpstr>Block ciphers</vt:lpstr>
      <vt:lpstr>DES</vt:lpstr>
      <vt:lpstr>DES – Overview</vt:lpstr>
      <vt:lpstr>Many Questions You Want to Ask</vt:lpstr>
      <vt:lpstr>1st: Initial and Final Permutations</vt:lpstr>
      <vt:lpstr>1st: Initial and Final Permutations</vt:lpstr>
      <vt:lpstr>Initial and final permutation tables</vt:lpstr>
      <vt:lpstr>PowerPoint 演示文稿</vt:lpstr>
      <vt:lpstr>Exercise 1 for Permutation</vt:lpstr>
      <vt:lpstr>Exercise 2 for Permutation</vt:lpstr>
      <vt:lpstr>2nd: Rounds</vt:lpstr>
      <vt:lpstr>2nd: Rounds</vt:lpstr>
      <vt:lpstr>2nd: Rounds: DES Function</vt:lpstr>
      <vt:lpstr>2nd: Rounds: DES Function - Data Expansion</vt:lpstr>
      <vt:lpstr>2nd: Rounds: DES Function - Data Expansion (Cont.)</vt:lpstr>
      <vt:lpstr>2nd: Rounds: DES Function - Data Expansion (Cont.)</vt:lpstr>
      <vt:lpstr>Exercise for Data Expansion</vt:lpstr>
      <vt:lpstr>2nd: Rounds: DES Function - Whitener (XOR)</vt:lpstr>
      <vt:lpstr>2nd: Rounds: DES Function - S-boxes (Data Compression)</vt:lpstr>
      <vt:lpstr>2nd: Rounds: DES Function - S-boxes (Data Compression)   (cont.)</vt:lpstr>
      <vt:lpstr>2nd: Rounds: DES Function - S-boxes (cont.)</vt:lpstr>
      <vt:lpstr>Exercise 1</vt:lpstr>
      <vt:lpstr>Exercise 2</vt:lpstr>
      <vt:lpstr>2nd: Rounds: Output of Function XOR Li-1</vt:lpstr>
      <vt:lpstr>Final Permutation </vt:lpstr>
      <vt:lpstr>Example of DES Encryption</vt:lpstr>
      <vt:lpstr>Step 1: Initial Permutation</vt:lpstr>
      <vt:lpstr>Step 1: Initial Permutation (Cont.)</vt:lpstr>
      <vt:lpstr>Step 1: Initial Permutation (Cont.)</vt:lpstr>
      <vt:lpstr>Step 2: 16 Rounds</vt:lpstr>
      <vt:lpstr>Step 2.1: Data Expansion</vt:lpstr>
      <vt:lpstr>Step 2.2: XOR</vt:lpstr>
      <vt:lpstr>Step 2.3: S-boxes (Data Compression)</vt:lpstr>
      <vt:lpstr>PowerPoint 演示文稿</vt:lpstr>
      <vt:lpstr>Step 3: Output of Function XOR Li-1</vt:lpstr>
      <vt:lpstr>3rd: Key Generation</vt:lpstr>
      <vt:lpstr>3rd: Key Generation</vt:lpstr>
      <vt:lpstr>3rd: Key Generation - Parity Drop</vt:lpstr>
      <vt:lpstr>3rd: Key Generation - Shift Left</vt:lpstr>
      <vt:lpstr>3rd: Key Generation - Compression</vt:lpstr>
      <vt:lpstr>DES Decryption</vt:lpstr>
      <vt:lpstr>Summary of DES</vt:lpstr>
      <vt:lpstr>DES Security: Avalanche Effect</vt:lpstr>
      <vt:lpstr>DES Security: Avalanche Effect</vt:lpstr>
      <vt:lpstr>Attacks on DES</vt:lpstr>
      <vt:lpstr>Multiple Encryption with DES</vt:lpstr>
      <vt:lpstr>Exhaustive Search for block cipher key</vt:lpstr>
      <vt:lpstr>DES Security </vt:lpstr>
      <vt:lpstr>Strengthening DES</vt:lpstr>
      <vt:lpstr>Double-DES (2DES)</vt:lpstr>
      <vt:lpstr>Meet-in-the-Middle Attack on 2DES </vt:lpstr>
      <vt:lpstr>Meet-in-the-Middle Attack on 2DES </vt:lpstr>
      <vt:lpstr>Meet-in-the-Middle Attack on 2DES </vt:lpstr>
      <vt:lpstr>Triple DES (3DES) with 2 Keys or 3 Keys</vt:lpstr>
      <vt:lpstr>MITM Attacks on 3DES with 3 keys</vt:lpstr>
      <vt:lpstr>MITM Attacks on 3DES with 3 Keys</vt:lpstr>
      <vt:lpstr>Triple DES with 2 Keys</vt:lpstr>
      <vt:lpstr>Meet-in-the-Middle Attack on 3DES with 2 Keys </vt:lpstr>
      <vt:lpstr>Triple DES with 3 Keys</vt:lpstr>
      <vt:lpstr>Block ciphers</vt:lpstr>
      <vt:lpstr>The AES process</vt:lpstr>
      <vt:lpstr>AES</vt:lpstr>
      <vt:lpstr>AES: Structure</vt:lpstr>
      <vt:lpstr>Preparation: Data Units Used in AES</vt:lpstr>
      <vt:lpstr>Preparation: Data Units Used in AES (Cont.)</vt:lpstr>
      <vt:lpstr>Preparation: Data Units Used in AES (Cont.)</vt:lpstr>
      <vt:lpstr>PowerPoint 演示文稿</vt:lpstr>
      <vt:lpstr>AES-128 schematic</vt:lpstr>
      <vt:lpstr>Structure of Each Round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AES Example - Input (128 bit key and message)</vt:lpstr>
      <vt:lpstr>AES Example - Add Roundkey, Round 0</vt:lpstr>
      <vt:lpstr>AES Example - Round 1, Substitution Bytes</vt:lpstr>
      <vt:lpstr>AES Example - Round 1, Shift Row</vt:lpstr>
      <vt:lpstr>AES Example - Round 1, Mix Column</vt:lpstr>
      <vt:lpstr>AES Example - Add Roundkey, Round 1</vt:lpstr>
      <vt:lpstr>PowerPoint 演示文稿</vt:lpstr>
      <vt:lpstr>PowerPoint 演示文稿</vt:lpstr>
      <vt:lpstr>Example of Confusion and Diffusion  </vt:lpstr>
      <vt:lpstr>Example of Confusion and Diffusion  </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Darpa Presentation</dc:title>
  <dc:creator>ed</dc:creator>
  <cp:lastModifiedBy>n</cp:lastModifiedBy>
  <cp:revision>5302</cp:revision>
  <cp:lastPrinted>2012-10-21T15:39:10Z</cp:lastPrinted>
  <dcterms:created xsi:type="dcterms:W3CDTF">2011-11-02T18:57:24Z</dcterms:created>
  <dcterms:modified xsi:type="dcterms:W3CDTF">2023-04-06T04:01:39Z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false</vt:lpwstr>
  </property>
  <property fmtid="{D5CDD505-2E9C-101B-9397-08002B2CF9AE}" pid="3" name="Google.Documents.DocumentId">
    <vt:lpwstr>11L1CS3lWunNfTuci5gPLtht4ZjOn7gyfIKyZn-f7p20</vt:lpwstr>
  </property>
  <property fmtid="{D5CDD505-2E9C-101B-9397-08002B2CF9AE}" pid="4" name="Google.Documents.RevisionId">
    <vt:lpwstr>13701622749194124332</vt:lpwstr>
  </property>
  <property fmtid="{D5CDD505-2E9C-101B-9397-08002B2CF9AE}" pid="5" name="Google.Documents.PreviousRevisionId">
    <vt:lpwstr>17594234182614114890</vt:lpwstr>
  </property>
  <property fmtid="{D5CDD505-2E9C-101B-9397-08002B2CF9AE}" pid="6" name="Google.Documents.PluginVersion">
    <vt:lpwstr>2.0.2424.7283</vt:lpwstr>
  </property>
  <property fmtid="{D5CDD505-2E9C-101B-9397-08002B2CF9AE}" pid="7" name="Google.Documents.MergeIncapabilityFlags">
    <vt:i4>0</vt:i4>
  </property>
</Properties>
</file>