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445" r:id="rId2"/>
    <p:sldId id="665" r:id="rId3"/>
    <p:sldId id="378" r:id="rId4"/>
    <p:sldId id="667" r:id="rId5"/>
    <p:sldId id="590" r:id="rId6"/>
    <p:sldId id="718" r:id="rId7"/>
    <p:sldId id="719" r:id="rId8"/>
    <p:sldId id="669" r:id="rId9"/>
    <p:sldId id="591" r:id="rId10"/>
    <p:sldId id="593" r:id="rId11"/>
    <p:sldId id="666" r:id="rId12"/>
    <p:sldId id="597" r:id="rId13"/>
    <p:sldId id="599" r:id="rId14"/>
    <p:sldId id="600" r:id="rId15"/>
    <p:sldId id="720" r:id="rId16"/>
    <p:sldId id="602" r:id="rId17"/>
    <p:sldId id="603" r:id="rId18"/>
    <p:sldId id="598" r:id="rId19"/>
    <p:sldId id="604" r:id="rId20"/>
    <p:sldId id="607" r:id="rId21"/>
    <p:sldId id="608" r:id="rId22"/>
    <p:sldId id="611" r:id="rId23"/>
    <p:sldId id="612" r:id="rId24"/>
    <p:sldId id="721" r:id="rId25"/>
    <p:sldId id="613" r:id="rId26"/>
    <p:sldId id="722" r:id="rId27"/>
    <p:sldId id="724" r:id="rId28"/>
    <p:sldId id="723" r:id="rId29"/>
    <p:sldId id="682" r:id="rId30"/>
    <p:sldId id="681" r:id="rId31"/>
    <p:sldId id="727" r:id="rId32"/>
    <p:sldId id="730" r:id="rId33"/>
    <p:sldId id="729" r:id="rId34"/>
    <p:sldId id="728" r:id="rId35"/>
    <p:sldId id="715" r:id="rId36"/>
    <p:sldId id="732" r:id="rId37"/>
    <p:sldId id="731" r:id="rId38"/>
    <p:sldId id="733" r:id="rId39"/>
    <p:sldId id="734" r:id="rId40"/>
    <p:sldId id="584" r:id="rId41"/>
    <p:sldId id="512" r:id="rId42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87521" autoAdjust="0"/>
  </p:normalViewPr>
  <p:slideViewPr>
    <p:cSldViewPr>
      <p:cViewPr>
        <p:scale>
          <a:sx n="66" d="100"/>
          <a:sy n="66" d="100"/>
        </p:scale>
        <p:origin x="-14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66" y="-12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738" y="1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756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738" y="9446756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2371FF2E-903D-4815-B58B-407FA6246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09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738" y="1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768" y="4721668"/>
            <a:ext cx="4959628" cy="447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756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738" y="9446756"/>
            <a:ext cx="2929425" cy="49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7F264319-8673-4374-B8FC-24FB18F02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570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301A-1848-4715-8B2C-87ADE565E50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301A-1848-4715-8B2C-87ADE565E506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E02FEF-E733-4148-B2C8-8C815F82377C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23B96-2FC2-4695-B65C-308187BD56D9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089A71-7FD3-4F34-81CD-11EE4118E9BE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C8881-548A-4318-9892-FAFD0A6C39D0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93531-C3AF-4CA5-9A0E-AF63B35A5EB6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['</a:t>
            </a:r>
            <a:r>
              <a:rPr lang="en-US" altLang="zh-CN" dirty="0" err="1" smtClean="0"/>
              <a:t>nɒn'lɪnɪəl</a:t>
            </a:r>
            <a:r>
              <a:rPr lang="en-US" altLang="zh-CN" dirty="0" smtClean="0"/>
              <a:t>]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077889-F128-42D3-9BAE-98ED464A3702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9C3F73-9176-4E6C-A30A-F8CDEDAB56D8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A47643-A2B8-4753-9ED7-FDBF37692ADD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948605-C519-44A8-8CEA-320F913506F4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CAA12-409A-43B0-A024-0AF2B755C522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CAA12-409A-43B0-A024-0AF2B755C522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32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34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35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36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37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CAA12-409A-43B0-A024-0AF2B755C522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CAA12-409A-43B0-A024-0AF2B755C522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40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557D0-758E-49BA-80B7-63B894F3732B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F118-6179-4FE6-AB19-66327CB22CA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6E437-4443-480C-83FA-78DBB5F92B1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9D0BFC-8A60-4184-B8B5-8DD59C4A516C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2205FA-009C-4326-95AA-8272483EEB49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7ADC6-56CB-4E9D-8AC4-54DCD674C50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15" name="Freeform 18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9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60C1BB-0A35-4A4C-94CE-946231E33FE5}" type="datetime1">
              <a:rPr lang="zh-CN" altLang="en-US"/>
              <a:pPr>
                <a:defRPr/>
              </a:pPr>
              <a:t>2017-10-24</a:t>
            </a:fld>
            <a:endParaRPr lang="en-US" altLang="zh-CN"/>
          </a:p>
        </p:txBody>
      </p:sp>
      <p:sp>
        <p:nvSpPr>
          <p:cNvPr id="22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5635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CF1702-0DB1-4FFE-AF80-5346FF6790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256-6C74-4D69-AC87-5CD3EB9D86D7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3B15D-AFEB-4193-821F-68F31D5FC0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C8C46-0D7A-4057-961D-1C9CA756CBB6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D354-2284-44A1-8537-B3BB4FD310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321B-3A9A-4842-B87E-8B2439DC26D3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980D-D33B-4C6D-9551-FC85F934A85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AB71D-B462-42AB-9B42-AD9EBF5AFC9C}" type="datetime1">
              <a:rPr lang="zh-CN" altLang="en-US"/>
              <a:pPr>
                <a:defRPr/>
              </a:pPr>
              <a:t>2017-10-24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42BF-C833-432C-BEED-564E6E7965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DF5D0-3595-4F1A-A0AC-601B84DF7951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2AC0-5253-45F5-A803-55361A7C6F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2461D-3990-483E-916A-699A11B64FEB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C87F-2201-4482-B6B5-AB699EE13C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057A8-A513-45BF-882F-3BD59DBCD0BA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A5AC-5C0A-448F-8E93-5908D00F243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A7715-61BF-46EB-B31F-6DF92C519AAF}" type="datetime1">
              <a:rPr lang="zh-CN" altLang="en-US"/>
              <a:pPr>
                <a:defRPr/>
              </a:pPr>
              <a:t>2017-10-24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F5A0-0FB9-4E00-AF64-1670099F32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327B8-7D54-44F6-A10F-81459CFF237D}" type="datetime1">
              <a:rPr lang="zh-CN" altLang="en-US"/>
              <a:pPr>
                <a:defRPr/>
              </a:pPr>
              <a:t>2017-10-24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C0BCD-B273-44F0-ABC1-88309F30B3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64A13-C585-4CC0-AEE0-42D4E01E53A7}" type="datetime1">
              <a:rPr lang="zh-CN" altLang="en-US"/>
              <a:pPr>
                <a:defRPr/>
              </a:pPr>
              <a:t>2017-10-24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75992-5AD9-4849-8E5A-7A4DE1B630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5D553-018E-4BF9-B596-7F3F3A9866A6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C6FA5-D8CE-4D86-BEF4-8D99CFCF1D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44A4DB74-DE4E-41D4-9329-E7A4473B6360}" type="datetime1">
              <a:rPr lang="zh-CN" altLang="en-US"/>
              <a:pPr>
                <a:defRPr/>
              </a:pPr>
              <a:t>2017-10-24</a:t>
            </a:fld>
            <a:endParaRPr lang="en-US" altLang="zh-CN" dirty="0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662ED48E-4C53-4753-99DB-A7AD89D0C7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94223" name="Freeform 15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5" r:id="rId3"/>
    <p:sldLayoutId id="2147483674" r:id="rId4"/>
    <p:sldLayoutId id="2147483673" r:id="rId5"/>
    <p:sldLayoutId id="2147483678" r:id="rId6"/>
    <p:sldLayoutId id="2147483679" r:id="rId7"/>
    <p:sldLayoutId id="2147483680" r:id="rId8"/>
    <p:sldLayoutId id="2147483672" r:id="rId9"/>
    <p:sldLayoutId id="2147483671" r:id="rId10"/>
    <p:sldLayoutId id="2147483670" r:id="rId11"/>
    <p:sldLayoutId id="214748366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qf135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52FED-2DB6-4DD6-9A26-FCDC43D2C9AF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Digital Image Processing</a:t>
            </a:r>
            <a:endParaRPr lang="zh-CN" altLang="en-US" sz="5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500438"/>
            <a:ext cx="8497887" cy="266541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b="1" dirty="0">
                <a:ea typeface="楷体_GB2312" pitchFamily="49" charset="-122"/>
              </a:rPr>
              <a:t>Associate Prof</a:t>
            </a:r>
            <a:r>
              <a:rPr lang="en-US" altLang="zh-CN" b="1" dirty="0" smtClean="0">
                <a:ea typeface="楷体_GB2312" pitchFamily="49" charset="-122"/>
              </a:rPr>
              <a:t>.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Zhang </a:t>
            </a:r>
            <a:r>
              <a:rPr lang="en-US" altLang="zh-CN" sz="2800" b="1" dirty="0" err="1" smtClean="0">
                <a:ea typeface="楷体_GB2312" pitchFamily="49" charset="-122"/>
              </a:rPr>
              <a:t>Qingfeng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张庆丰</a:t>
            </a:r>
            <a:r>
              <a:rPr lang="en-US" altLang="zh-CN" sz="2800" b="1" dirty="0" smtClean="0">
                <a:ea typeface="楷体_GB2312" pitchFamily="49" charset="-122"/>
              </a:rPr>
              <a:t>) </a:t>
            </a:r>
            <a:r>
              <a:rPr lang="en-US" altLang="zh-CN" sz="2800" b="1" dirty="0" smtClean="0"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ea typeface="华文新魏" pitchFamily="2" charset="-122"/>
              </a:rPr>
              <a:t>Department </a:t>
            </a:r>
            <a:r>
              <a:rPr lang="en-US" altLang="zh-CN" sz="2800" dirty="0" smtClean="0">
                <a:ea typeface="华文新魏" pitchFamily="2" charset="-122"/>
              </a:rPr>
              <a:t>of Computer Science, Jinan University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      </a:t>
            </a:r>
            <a:r>
              <a:rPr lang="en-US" altLang="zh-CN" sz="2800" dirty="0" smtClean="0">
                <a:ea typeface="楷体_GB2312" pitchFamily="49" charset="-122"/>
              </a:rPr>
              <a:t>Office Room:  415, </a:t>
            </a:r>
            <a:r>
              <a:rPr lang="en-US" altLang="zh-CN" sz="2800" dirty="0" err="1" smtClean="0">
                <a:ea typeface="楷体_GB2312" pitchFamily="49" charset="-122"/>
              </a:rPr>
              <a:t>Nanhailou</a:t>
            </a:r>
            <a:r>
              <a:rPr lang="en-US" altLang="zh-CN" sz="2800" dirty="0" smtClean="0">
                <a:ea typeface="楷体_GB2312" pitchFamily="49" charset="-122"/>
              </a:rPr>
              <a:t> Building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ea typeface="仿宋_GB2312" pitchFamily="49" charset="-122"/>
              </a:rPr>
              <a:t>       </a:t>
            </a:r>
            <a:r>
              <a:rPr lang="en-US" altLang="zh-CN" sz="2800" dirty="0" smtClean="0">
                <a:ea typeface="MingLiU" pitchFamily="49" charset="-120"/>
              </a:rPr>
              <a:t>Email: </a:t>
            </a:r>
            <a:r>
              <a:rPr lang="en-US" altLang="zh-CN" sz="2800" dirty="0" smtClean="0">
                <a:ea typeface="MingLiU" pitchFamily="49" charset="-120"/>
                <a:hlinkClick r:id="rId2"/>
              </a:rPr>
              <a:t>zqf135@qq.com</a:t>
            </a:r>
            <a:endParaRPr lang="en-US" altLang="zh-CN" sz="2800" dirty="0" smtClean="0">
              <a:ea typeface="MingLiU" pitchFamily="49" charset="-12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33A3FAE-4F48-41B0-8FAE-0405FC3E3E59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1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296EE-6EF7-4A5B-AB50-012801197A3F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4000" dirty="0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altLang="zh-CN" sz="2800" dirty="0" smtClean="0"/>
              <a:t>Correlation is a function of </a:t>
            </a:r>
            <a:r>
              <a:rPr lang="en-US" altLang="zh-CN" sz="2800" i="1" dirty="0" smtClean="0"/>
              <a:t>displacement </a:t>
            </a:r>
            <a:r>
              <a:rPr lang="en-US" altLang="zh-CN" sz="2800" dirty="0" smtClean="0"/>
              <a:t>of the filter</a:t>
            </a:r>
          </a:p>
          <a:p>
            <a:r>
              <a:rPr lang="en-US" altLang="zh-CN" sz="2800" dirty="0" smtClean="0"/>
              <a:t>If </a:t>
            </a:r>
            <a:r>
              <a:rPr lang="en-US" altLang="zh-CN" sz="2800" i="1" dirty="0" smtClean="0"/>
              <a:t>f </a:t>
            </a:r>
            <a:r>
              <a:rPr lang="en-US" altLang="zh-CN" sz="2800" dirty="0" smtClean="0"/>
              <a:t>contains all </a:t>
            </a:r>
            <a:r>
              <a:rPr lang="en-US" altLang="zh-CN" sz="2800" i="1" dirty="0" smtClean="0"/>
              <a:t>0s </a:t>
            </a:r>
            <a:r>
              <a:rPr lang="en-US" altLang="zh-CN" sz="2800" dirty="0" smtClean="0"/>
              <a:t>and only one </a:t>
            </a:r>
            <a:r>
              <a:rPr lang="en-US" altLang="zh-CN" sz="2800" i="1" dirty="0" smtClean="0"/>
              <a:t>1 </a:t>
            </a:r>
            <a:r>
              <a:rPr lang="en-US" altLang="zh-CN" sz="2800" dirty="0" smtClean="0"/>
              <a:t>(</a:t>
            </a:r>
            <a:r>
              <a:rPr lang="en-US" altLang="zh-CN" sz="2800" b="1" i="1" dirty="0" smtClean="0"/>
              <a:t>discrete unit impulse</a:t>
            </a:r>
            <a:r>
              <a:rPr lang="en-US" altLang="zh-CN" sz="2800" dirty="0" smtClean="0"/>
              <a:t>) </a:t>
            </a:r>
            <a:r>
              <a:rPr lang="en-US" altLang="zh-CN" sz="2800" i="1" dirty="0" smtClean="0"/>
              <a:t>=&gt; </a:t>
            </a:r>
            <a:r>
              <a:rPr lang="en-US" altLang="zh-CN" sz="2800" dirty="0" smtClean="0"/>
              <a:t>copy of w rotated by 180°</a:t>
            </a:r>
          </a:p>
          <a:p>
            <a:r>
              <a:rPr lang="en-US" altLang="zh-CN" sz="2800" dirty="0" smtClean="0"/>
              <a:t> i.e. correlation of a function with a discrete unit impulse =&gt; rotated version of the function at the location of the impulse</a:t>
            </a:r>
          </a:p>
          <a:p>
            <a:r>
              <a:rPr lang="en-US" altLang="zh-CN" sz="2800" dirty="0" smtClean="0"/>
              <a:t>Convolving a function with a unit impulse =&gt; copy of </a:t>
            </a:r>
            <a:r>
              <a:rPr lang="en-US" altLang="zh-CN" sz="2800" i="1" dirty="0" smtClean="0"/>
              <a:t>w </a:t>
            </a:r>
            <a:r>
              <a:rPr lang="en-US" altLang="zh-CN" sz="2800" dirty="0" smtClean="0"/>
              <a:t>at the location of the impulse</a:t>
            </a:r>
          </a:p>
          <a:p>
            <a:r>
              <a:rPr lang="en-US" altLang="zh-CN" sz="2800" dirty="0" smtClean="0"/>
              <a:t>Convolution: rotate one function by 180° and perform same operations as in correlation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BD320B-9352-472F-AB15-8099C86A2CE5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88751"/>
            <a:ext cx="611822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399" y="2060848"/>
            <a:ext cx="2065337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512A8-FCCD-4321-865F-8B4789A29069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422275"/>
            <a:ext cx="8089900" cy="1143000"/>
          </a:xfrm>
        </p:spPr>
        <p:txBody>
          <a:bodyPr/>
          <a:lstStyle/>
          <a:p>
            <a:r>
              <a:rPr lang="en-US" altLang="zh-CN" sz="3600" dirty="0" smtClean="0"/>
              <a:t>Spatial Correlation and Convolution</a:t>
            </a:r>
            <a:endParaRPr lang="zh-CN" altLang="en-US" sz="3600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endParaRPr lang="en-US" altLang="zh-CN" dirty="0" smtClean="0"/>
          </a:p>
        </p:txBody>
      </p:sp>
      <p:pic>
        <p:nvPicPr>
          <p:cNvPr id="2488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049" y="1916832"/>
            <a:ext cx="874343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CC9F7-D993-466C-92B7-5CEEFEE51417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Vector Representation of Linear Filtering</a:t>
            </a:r>
            <a:endParaRPr lang="zh-CN" altLang="en-US" sz="4000" dirty="0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 smtClean="0"/>
          </a:p>
        </p:txBody>
      </p:sp>
      <p:pic>
        <p:nvPicPr>
          <p:cNvPr id="2467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869529"/>
            <a:ext cx="8700085" cy="458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365103"/>
            <a:ext cx="2592288" cy="25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F9F7-36EF-40C7-8C0C-25ED24DCB30C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Generating Spatial Filter Masks</a:t>
            </a:r>
            <a:endParaRPr lang="zh-CN" altLang="en-US" sz="4000" dirty="0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To generate a </a:t>
            </a:r>
            <a:r>
              <a:rPr lang="en-US" altLang="zh-CN" sz="2800" i="1" dirty="0" err="1" smtClean="0"/>
              <a:t>m</a:t>
            </a:r>
            <a:r>
              <a:rPr lang="en-US" altLang="zh-CN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×</a:t>
            </a:r>
            <a:r>
              <a:rPr lang="en-US" altLang="zh-CN" sz="2800" i="1" dirty="0" err="1" smtClean="0"/>
              <a:t>n</a:t>
            </a:r>
            <a:r>
              <a:rPr lang="en-US" altLang="zh-CN" dirty="0" smtClean="0"/>
              <a:t> linear filter, need to specify </a:t>
            </a:r>
            <a:r>
              <a:rPr lang="en-US" altLang="zh-CN" i="1" dirty="0" err="1" smtClean="0"/>
              <a:t>mn</a:t>
            </a:r>
            <a:r>
              <a:rPr lang="en-US" altLang="zh-CN" dirty="0" smtClean="0"/>
              <a:t> mask coefficients, selected based on what the filter is supposed to do</a:t>
            </a:r>
          </a:p>
          <a:p>
            <a:pPr lvl="1" algn="just"/>
            <a:r>
              <a:rPr lang="en-US" altLang="zh-CN" dirty="0" smtClean="0"/>
              <a:t>Example 1 : </a:t>
            </a:r>
          </a:p>
          <a:p>
            <a:pPr lvl="1" algn="just">
              <a:buNone/>
            </a:pPr>
            <a:r>
              <a:rPr lang="en-US" altLang="zh-CN" dirty="0" smtClean="0"/>
              <a:t>    average filter with 3</a:t>
            </a:r>
            <a:r>
              <a:rPr lang="en-US" altLang="zh-CN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×</a:t>
            </a:r>
            <a:r>
              <a:rPr lang="en-US" altLang="zh-CN" dirty="0" smtClean="0"/>
              <a:t>3 </a:t>
            </a:r>
            <a:r>
              <a:rPr lang="en-US" altLang="zh-CN" dirty="0" err="1" smtClean="0"/>
              <a:t>neighbourhood</a:t>
            </a:r>
            <a:endParaRPr lang="zh-CN" altLang="en-US" dirty="0" smtClean="0"/>
          </a:p>
        </p:txBody>
      </p:sp>
      <p:pic>
        <p:nvPicPr>
          <p:cNvPr id="2447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653136"/>
            <a:ext cx="3744416" cy="12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8F9F7-36EF-40C7-8C0C-25ED24DCB30C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Generating Spatial Filter Masks</a:t>
            </a:r>
            <a:endParaRPr lang="zh-CN" altLang="en-US" sz="4000" dirty="0" smtClean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altLang="zh-CN" dirty="0" smtClean="0"/>
              <a:t>Example 2 : </a:t>
            </a:r>
          </a:p>
          <a:p>
            <a:pPr lvl="1" algn="just">
              <a:buNone/>
            </a:pPr>
            <a:r>
              <a:rPr lang="en-US" altLang="zh-CN" dirty="0" smtClean="0"/>
              <a:t>   spatial filter mask based on a continuous function of two variables</a:t>
            </a:r>
          </a:p>
          <a:p>
            <a:pPr lvl="1" algn="just">
              <a:buNone/>
            </a:pPr>
            <a:r>
              <a:rPr lang="en-US" altLang="zh-CN" dirty="0" smtClean="0"/>
              <a:t>     e.g. Gaussian Function:</a:t>
            </a:r>
            <a:endParaRPr lang="zh-CN" altLang="en-US" dirty="0" smtClean="0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284984"/>
            <a:ext cx="2805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5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149080"/>
            <a:ext cx="39156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4FD3D-2C0D-4DCC-9162-402343A2BEFB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Smoothing Spatial Filters</a:t>
            </a:r>
            <a:endParaRPr lang="zh-CN" altLang="en-US" sz="4000" dirty="0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17712"/>
            <a:ext cx="8496175" cy="4363615"/>
          </a:xfrm>
        </p:spPr>
        <p:txBody>
          <a:bodyPr/>
          <a:lstStyle/>
          <a:p>
            <a:pPr algn="just"/>
            <a:r>
              <a:rPr lang="en-US" altLang="zh-CN" sz="2400" dirty="0" smtClean="0"/>
              <a:t>Smoothing filters are used for blurring and noise reduction. Blurring may be implemented in preprocessing tasks to remove small details from an image prior to large object extraction.</a:t>
            </a:r>
          </a:p>
          <a:p>
            <a:pPr algn="just"/>
            <a:r>
              <a:rPr lang="en-US" altLang="zh-CN" sz="2400" dirty="0" smtClean="0"/>
              <a:t>The output of a smoothing (averaging or </a:t>
            </a:r>
            <a:r>
              <a:rPr lang="en-US" altLang="zh-CN" sz="2400" dirty="0" err="1" smtClean="0"/>
              <a:t>lowpass</a:t>
            </a:r>
            <a:r>
              <a:rPr lang="en-US" altLang="zh-CN" sz="2400" dirty="0" smtClean="0"/>
              <a:t>) linear spatial filter is the average of the pixels contained in the neighborhood of the filter mask.</a:t>
            </a:r>
          </a:p>
          <a:p>
            <a:pPr algn="just"/>
            <a:r>
              <a:rPr lang="en-US" altLang="zh-CN" sz="2400" dirty="0" smtClean="0"/>
              <a:t>By replacing the value of every pixel in an image by the average of the intensity levels in the neighborhood defined by a filter mask, the resulting image will have reduced “sharp” transitions in intensities. Since random noise typically corresponds to such transitions, we can achieve </a:t>
            </a:r>
            <a:r>
              <a:rPr lang="en-US" altLang="zh-CN" sz="2400" dirty="0" err="1" smtClean="0"/>
              <a:t>denoising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529" y="2046684"/>
            <a:ext cx="89439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2892A-D77A-495D-8510-A083BA6FF495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Smoothing Spatial Filters</a:t>
            </a:r>
            <a:endParaRPr lang="zh-CN" altLang="en-US" dirty="0" smtClean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B08FF-3366-4C7C-8604-863B68C8E688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900113" y="5229225"/>
            <a:ext cx="26654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0">
                <a:solidFill>
                  <a:schemeClr val="bg1"/>
                </a:solidFill>
              </a:rPr>
              <a:t>Linear: Negative, Identity</a:t>
            </a:r>
          </a:p>
          <a:p>
            <a:pPr>
              <a:spcBef>
                <a:spcPct val="50000"/>
              </a:spcBef>
            </a:pPr>
            <a:r>
              <a:rPr lang="en-US" altLang="zh-CN" sz="1400" b="0">
                <a:solidFill>
                  <a:schemeClr val="bg1"/>
                </a:solidFill>
              </a:rPr>
              <a:t>Logarithmic: Log, Inverse Log</a:t>
            </a:r>
          </a:p>
          <a:p>
            <a:pPr>
              <a:spcBef>
                <a:spcPct val="50000"/>
              </a:spcBef>
            </a:pPr>
            <a:r>
              <a:rPr lang="en-US" altLang="zh-CN" sz="1400" b="0">
                <a:solidFill>
                  <a:schemeClr val="bg1"/>
                </a:solidFill>
              </a:rPr>
              <a:t>Power-Law: </a:t>
            </a:r>
            <a:r>
              <a:rPr lang="en-US" altLang="zh-CN" sz="1400" b="0" i="1">
                <a:solidFill>
                  <a:schemeClr val="bg1"/>
                </a:solidFill>
              </a:rPr>
              <a:t>n</a:t>
            </a:r>
            <a:r>
              <a:rPr lang="en-US" altLang="zh-CN" sz="1400" b="0">
                <a:solidFill>
                  <a:schemeClr val="bg1"/>
                </a:solidFill>
              </a:rPr>
              <a:t>th power, </a:t>
            </a:r>
            <a:r>
              <a:rPr lang="en-US" altLang="zh-CN" sz="1400" b="0" i="1">
                <a:solidFill>
                  <a:schemeClr val="bg1"/>
                </a:solidFill>
              </a:rPr>
              <a:t>n</a:t>
            </a:r>
            <a:r>
              <a:rPr lang="en-US" altLang="zh-CN" sz="1400" b="0">
                <a:solidFill>
                  <a:schemeClr val="bg1"/>
                </a:solidFill>
              </a:rPr>
              <a:t>th root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29000"/>
            <a:ext cx="2808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results of  smoothing with a square averaging filter of sizes </a:t>
            </a:r>
            <a:r>
              <a:rPr lang="en-US" altLang="zh-CN" i="1" dirty="0" smtClean="0"/>
              <a:t>m = 3, 5, 9, 15, 25, and </a:t>
            </a:r>
            <a:r>
              <a:rPr lang="en-US" altLang="zh-CN" dirty="0" smtClean="0"/>
              <a:t>35 pixels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8234" y="692696"/>
            <a:ext cx="372027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93" y="1682750"/>
            <a:ext cx="5360987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44820-6AF5-49EA-AB20-D0739CAE1BB7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8568952" cy="4114800"/>
          </a:xfrm>
        </p:spPr>
        <p:txBody>
          <a:bodyPr/>
          <a:lstStyle/>
          <a:p>
            <a:r>
              <a:rPr lang="en-US" altLang="zh-CN" sz="2000" dirty="0" smtClean="0"/>
              <a:t>Frequently, blurring is desired for ease of object detection: an original Hubble image, the result of applying a 15x15 averaging mask to it and the result of </a:t>
            </a:r>
            <a:r>
              <a:rPr lang="en-US" altLang="zh-CN" sz="2000" dirty="0" err="1" smtClean="0"/>
              <a:t>thresholding</a:t>
            </a:r>
            <a:r>
              <a:rPr lang="en-US" altLang="zh-CN" sz="2000" dirty="0" smtClean="0"/>
              <a:t> with a threshold of 25% of the highest intensity.</a:t>
            </a:r>
            <a:endParaRPr lang="zh-CN" altLang="en-US" sz="2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576" y="3031249"/>
            <a:ext cx="8306814" cy="299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588" y="5949280"/>
            <a:ext cx="8404860" cy="86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79E6E-655C-427D-B0EB-574EFEA66B6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469188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 smtClean="0"/>
              <a:t>Chapter 3 </a:t>
            </a:r>
            <a:endParaRPr lang="zh-CN" altLang="en-US" sz="48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40220D2-C06A-4B3E-98BD-15D9C5C588AE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2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56388" cy="1752600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333399"/>
                </a:solidFill>
                <a:latin typeface="Tahoma"/>
                <a:cs typeface="+mj-cs"/>
              </a:rPr>
              <a:t>Intensity Transformations and Spatial Filtering (2)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80F0-5A02-4218-B46D-7E0416A83296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197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Order-statistic (nonlinear) filters</a:t>
            </a:r>
            <a:endParaRPr lang="zh-CN" altLang="en-US" sz="4000" dirty="0" smtClean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057400"/>
            <a:ext cx="8158162" cy="4467225"/>
          </a:xfrm>
        </p:spPr>
        <p:txBody>
          <a:bodyPr/>
          <a:lstStyle/>
          <a:p>
            <a:r>
              <a:rPr lang="en-US" altLang="zh-CN" sz="2800" dirty="0" smtClean="0"/>
              <a:t>Order-statistic filter are nonlinear spatial filters whose response is based on </a:t>
            </a:r>
            <a:r>
              <a:rPr lang="en-US" altLang="zh-CN" sz="2800" b="1" dirty="0" smtClean="0"/>
              <a:t>ordering</a:t>
            </a:r>
            <a:r>
              <a:rPr lang="en-US" altLang="zh-CN" sz="2800" dirty="0" smtClean="0"/>
              <a:t> (Ranking) the pixels in the neighborhood and then </a:t>
            </a:r>
            <a:r>
              <a:rPr lang="en-US" altLang="zh-CN" sz="2800" b="1" dirty="0" smtClean="0"/>
              <a:t>replacing</a:t>
            </a:r>
            <a:r>
              <a:rPr lang="en-US" altLang="zh-CN" sz="2800" dirty="0" smtClean="0"/>
              <a:t> the value of the center pixel by the value determined by the ranking result.</a:t>
            </a:r>
          </a:p>
          <a:p>
            <a:r>
              <a:rPr lang="en-US" altLang="zh-CN" sz="2800" dirty="0" smtClean="0"/>
              <a:t>The </a:t>
            </a:r>
            <a:r>
              <a:rPr lang="en-US" altLang="zh-CN" sz="2800" b="1" dirty="0" smtClean="0"/>
              <a:t>median filters </a:t>
            </a:r>
            <a:r>
              <a:rPr lang="en-US" altLang="zh-CN" sz="2800" dirty="0" smtClean="0"/>
              <a:t>are quite effective against the impulse noise (salt-and-pepper noise). The median of a set of values is such that half the values in the set are greater than the median and half is lesser than it:</a:t>
            </a:r>
            <a:endParaRPr lang="zh-CN" altLang="en-US" sz="2800" dirty="0" smtClean="0"/>
          </a:p>
        </p:txBody>
      </p:sp>
      <p:graphicFrame>
        <p:nvGraphicFramePr>
          <p:cNvPr id="45670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5516563"/>
          <a:ext cx="17446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8" name="Equation" r:id="rId4" imgW="609600" imgH="228600" progId="Equation.DSMT4">
                  <p:embed/>
                </p:oleObj>
              </mc:Choice>
              <mc:Fallback>
                <p:oleObj name="Equation" r:id="rId4" imgW="609600" imgH="228600" progId="Equation.DSMT4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516563"/>
                        <a:ext cx="17446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8A949-8E2D-47EF-926B-136B7A0379FF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a 3×3 neighborhood, the median is the 5th largest value.</a:t>
            </a:r>
          </a:p>
          <a:p>
            <a:pPr lvl="1"/>
            <a:r>
              <a:rPr lang="en-US" altLang="zh-CN" dirty="0" smtClean="0"/>
              <a:t>Neighborhood has the values</a:t>
            </a:r>
          </a:p>
          <a:p>
            <a:pPr lvl="1">
              <a:buNone/>
            </a:pPr>
            <a:r>
              <a:rPr lang="en-US" altLang="zh-CN" dirty="0" smtClean="0"/>
              <a:t>  (10,20,20,20,15,20,20,25,100)</a:t>
            </a:r>
          </a:p>
          <a:p>
            <a:pPr lvl="1"/>
            <a:r>
              <a:rPr lang="en-US" altLang="zh-CN" dirty="0" smtClean="0"/>
              <a:t>Sorted result </a:t>
            </a:r>
          </a:p>
          <a:p>
            <a:pPr lvl="1">
              <a:buNone/>
            </a:pPr>
            <a:r>
              <a:rPr lang="en-US" altLang="zh-CN" dirty="0" smtClean="0"/>
              <a:t>    (10,15,20,20,20,20,20,25,100)</a:t>
            </a:r>
          </a:p>
          <a:p>
            <a:pPr lvl="1"/>
            <a:r>
              <a:rPr lang="en-US" altLang="zh-CN" dirty="0" smtClean="0"/>
              <a:t>The median is 20.</a:t>
            </a:r>
          </a:p>
          <a:p>
            <a:r>
              <a:rPr lang="en-US" altLang="zh-CN" dirty="0" smtClean="0"/>
              <a:t>There are also </a:t>
            </a:r>
            <a:r>
              <a:rPr lang="en-US" altLang="zh-CN" b="1" dirty="0" smtClean="0"/>
              <a:t>max </a:t>
            </a:r>
            <a:r>
              <a:rPr lang="en-US" altLang="zh-CN" dirty="0" smtClean="0"/>
              <a:t>and</a:t>
            </a:r>
            <a:r>
              <a:rPr lang="en-US" altLang="zh-CN" b="1" dirty="0" smtClean="0"/>
              <a:t> min filters.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941DF-8306-4A7E-8F8C-7D635EB45D50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376" y="485800"/>
            <a:ext cx="7921128" cy="1143000"/>
          </a:xfrm>
        </p:spPr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2147888"/>
            <a:ext cx="8343137" cy="38013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8D17F-7A8C-4B1A-83F3-96671F4954A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Sharpening Spatial Filters </a:t>
            </a:r>
            <a:endParaRPr lang="en-US" altLang="zh-CN" dirty="0" smtClean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7704856" cy="4114800"/>
          </a:xfrm>
        </p:spPr>
        <p:txBody>
          <a:bodyPr/>
          <a:lstStyle/>
          <a:p>
            <a:r>
              <a:rPr lang="en-US" altLang="zh-CN" dirty="0" smtClean="0"/>
              <a:t>They are used to highlight transitions in intensity</a:t>
            </a:r>
          </a:p>
          <a:p>
            <a:pPr lvl="1"/>
            <a:r>
              <a:rPr lang="en-US" altLang="zh-CN" dirty="0" smtClean="0"/>
              <a:t>Remove blurring from images</a:t>
            </a:r>
          </a:p>
          <a:p>
            <a:pPr lvl="1"/>
            <a:r>
              <a:rPr lang="en-US" altLang="zh-CN" dirty="0" smtClean="0"/>
              <a:t>Highlight edges</a:t>
            </a:r>
          </a:p>
          <a:p>
            <a:r>
              <a:rPr lang="en-US" altLang="zh-CN" dirty="0" smtClean="0"/>
              <a:t> Usually, such filters are based on discrete differentiation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Sharpening Spatial Filters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Foundation</a:t>
            </a:r>
          </a:p>
          <a:p>
            <a:pPr lvl="1"/>
            <a:r>
              <a:rPr lang="en-US" altLang="zh-TW" dirty="0"/>
              <a:t>The first-order derivative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The second-order derivative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987675" y="3073772"/>
          <a:ext cx="32575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4" name="方程式" r:id="rId3" imgW="1282700" imgH="393700" progId="Equation.3">
                  <p:embed/>
                </p:oleObj>
              </mc:Choice>
              <mc:Fallback>
                <p:oleObj name="方程式" r:id="rId3" imgW="1282700" imgH="393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73772"/>
                        <a:ext cx="32575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300288" y="4664868"/>
          <a:ext cx="52244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75" name="方程式" r:id="rId5" imgW="2057400" imgH="419100" progId="Equation.3">
                  <p:embed/>
                </p:oleObj>
              </mc:Choice>
              <mc:Fallback>
                <p:oleObj name="方程式" r:id="rId5" imgW="2057400" imgH="419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664868"/>
                        <a:ext cx="5224462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56350"/>
            <a:ext cx="1905000" cy="457200"/>
          </a:xfrm>
        </p:spPr>
        <p:txBody>
          <a:bodyPr/>
          <a:lstStyle/>
          <a:p>
            <a:pPr>
              <a:defRPr/>
            </a:pPr>
            <a:fld id="{B5C8D17F-7A8C-4B1A-83F3-96671F4954A0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2FB27-9CA5-4C19-9CA5-57C48C8B655A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5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85" y="1156677"/>
            <a:ext cx="8821103" cy="508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Using the second derivative for image sharpening-The </a:t>
            </a:r>
            <a:r>
              <a:rPr lang="en-US" altLang="zh-TW" sz="4000" dirty="0" err="1" smtClean="0"/>
              <a:t>Laplacian</a:t>
            </a:r>
            <a:endParaRPr lang="zh-TW" altLang="en-US" sz="40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Laplacian</a:t>
            </a:r>
            <a:r>
              <a:rPr lang="en-US" altLang="zh-TW" dirty="0" smtClean="0"/>
              <a:t> operator</a:t>
            </a:r>
          </a:p>
          <a:p>
            <a:pPr lvl="1"/>
            <a:r>
              <a:rPr lang="en-US" altLang="zh-TW" dirty="0" smtClean="0"/>
              <a:t>It is based on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-order partial derivatives</a:t>
            </a:r>
          </a:p>
          <a:p>
            <a:pPr lvl="1"/>
            <a:r>
              <a:rPr lang="en-US" altLang="zh-TW" dirty="0" smtClean="0"/>
              <a:t>It can be used for highlighting intensity discontinuities in an image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 is defined as follows:</a:t>
            </a:r>
            <a:endParaRPr lang="en-US" altLang="zh-TW" dirty="0"/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2555776" y="4869160"/>
          <a:ext cx="29019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95" name="方程式" r:id="rId3" imgW="1143000" imgH="444500" progId="Equation.3">
                  <p:embed/>
                </p:oleObj>
              </mc:Choice>
              <mc:Fallback>
                <p:oleObj name="方程式" r:id="rId3" imgW="1143000" imgH="444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869160"/>
                        <a:ext cx="290195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56350"/>
            <a:ext cx="1905000" cy="457200"/>
          </a:xfrm>
        </p:spPr>
        <p:txBody>
          <a:bodyPr/>
          <a:lstStyle/>
          <a:p>
            <a:pPr>
              <a:defRPr/>
            </a:pPr>
            <a:fld id="{1592FB27-9CA5-4C19-9CA5-57C48C8B655A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Using the second derivative for image sharpening-The </a:t>
            </a:r>
            <a:r>
              <a:rPr lang="en-US" altLang="zh-TW" sz="4000" dirty="0" err="1" smtClean="0"/>
              <a:t>Laplacian</a:t>
            </a:r>
            <a:endParaRPr lang="zh-TW" altLang="en-US" sz="40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Its discrete forms are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sz="2400" dirty="0" smtClean="0"/>
              <a:t>In x-direction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sz="2400" dirty="0" smtClean="0"/>
              <a:t>In y-direction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r>
              <a:rPr lang="en-US" altLang="zh-CN" b="1" dirty="0" smtClean="0"/>
              <a:t>=&gt;</a:t>
            </a:r>
            <a:endParaRPr lang="en-US" altLang="zh-TW" b="1" dirty="0" smtClean="0"/>
          </a:p>
          <a:p>
            <a:endParaRPr lang="en-US" altLang="zh-TW" dirty="0" smtClean="0"/>
          </a:p>
        </p:txBody>
      </p:sp>
      <p:graphicFrame>
        <p:nvGraphicFramePr>
          <p:cNvPr id="603139" name="Object 3"/>
          <p:cNvGraphicFramePr>
            <a:graphicFrameLocks noChangeAspect="1"/>
          </p:cNvGraphicFramePr>
          <p:nvPr/>
        </p:nvGraphicFramePr>
        <p:xfrm>
          <a:off x="3131840" y="2708920"/>
          <a:ext cx="5724128" cy="96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1" name="方程式" r:id="rId3" imgW="2489200" imgH="419100" progId="Equation.3">
                  <p:embed/>
                </p:oleObj>
              </mc:Choice>
              <mc:Fallback>
                <p:oleObj name="方程式" r:id="rId3" imgW="24892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08920"/>
                        <a:ext cx="5724128" cy="96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0" name="Object 4"/>
          <p:cNvGraphicFramePr>
            <a:graphicFrameLocks noChangeAspect="1"/>
          </p:cNvGraphicFramePr>
          <p:nvPr/>
        </p:nvGraphicFramePr>
        <p:xfrm>
          <a:off x="3131841" y="3790009"/>
          <a:ext cx="5832648" cy="104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2" name="方程式" r:id="rId5" imgW="2489200" imgH="444500" progId="Equation.3">
                  <p:embed/>
                </p:oleObj>
              </mc:Choice>
              <mc:Fallback>
                <p:oleObj name="方程式" r:id="rId5" imgW="2489200" imgH="444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1" y="3790009"/>
                        <a:ext cx="5832648" cy="1045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1" name="Object 5"/>
          <p:cNvGraphicFramePr>
            <a:graphicFrameLocks noChangeAspect="1"/>
          </p:cNvGraphicFramePr>
          <p:nvPr/>
        </p:nvGraphicFramePr>
        <p:xfrm>
          <a:off x="1979712" y="5288111"/>
          <a:ext cx="69992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53" name="方程式" r:id="rId7" imgW="2755900" imgH="457200" progId="Equation.3">
                  <p:embed/>
                </p:oleObj>
              </mc:Choice>
              <mc:Fallback>
                <p:oleObj name="方程式" r:id="rId7" imgW="27559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288111"/>
                        <a:ext cx="6999288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56350"/>
            <a:ext cx="1905000" cy="457200"/>
          </a:xfrm>
        </p:spPr>
        <p:txBody>
          <a:bodyPr/>
          <a:lstStyle/>
          <a:p>
            <a:pPr>
              <a:defRPr/>
            </a:pPr>
            <a:fld id="{1592FB27-9CA5-4C19-9CA5-57C48C8B655A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56350"/>
            <a:ext cx="1905000" cy="457200"/>
          </a:xfrm>
        </p:spPr>
        <p:txBody>
          <a:bodyPr/>
          <a:lstStyle/>
          <a:p>
            <a:pPr>
              <a:defRPr/>
            </a:pPr>
            <a:fld id="{1592FB27-9CA5-4C19-9CA5-57C48C8B655A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602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6010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580112" y="155679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(a)</a:t>
            </a:r>
            <a:endParaRPr lang="zh-CN" altLang="en-US" sz="20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7380312" y="1556792"/>
            <a:ext cx="46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(b)</a:t>
            </a:r>
            <a:endParaRPr lang="zh-CN" altLang="en-US" sz="20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5688632" y="5805264"/>
            <a:ext cx="46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(c)</a:t>
            </a:r>
            <a:endParaRPr lang="zh-CN" altLang="en-US" sz="20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7668344" y="5805264"/>
            <a:ext cx="467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(d)</a:t>
            </a:r>
            <a:endParaRPr lang="zh-CN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86E90-A318-4890-BA65-903DD05C9BF3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Background features can be preserved together with the sharpening effect of the </a:t>
            </a:r>
            <a:r>
              <a:rPr lang="en-US" altLang="zh-CN" sz="2800" dirty="0" err="1" smtClean="0"/>
              <a:t>Laplacian</a:t>
            </a:r>
            <a:r>
              <a:rPr lang="en-US" altLang="zh-CN" sz="2800" dirty="0" smtClean="0"/>
              <a:t> by adding the </a:t>
            </a:r>
            <a:r>
              <a:rPr lang="en-US" altLang="zh-CN" sz="2800" dirty="0" err="1" smtClean="0"/>
              <a:t>Laplacian</a:t>
            </a:r>
            <a:r>
              <a:rPr lang="en-US" altLang="zh-CN" sz="2800" dirty="0" smtClean="0"/>
              <a:t> image to the original. </a:t>
            </a:r>
          </a:p>
          <a:p>
            <a:r>
              <a:rPr lang="en-US" altLang="zh-CN" sz="2800" dirty="0" smtClean="0"/>
              <a:t>If the definition of the </a:t>
            </a:r>
            <a:r>
              <a:rPr lang="en-US" altLang="zh-CN" sz="2800" dirty="0" err="1" smtClean="0"/>
              <a:t>Laplacian</a:t>
            </a:r>
            <a:r>
              <a:rPr lang="en-US" altLang="zh-CN" sz="2800" dirty="0" smtClean="0"/>
              <a:t> has a negative central coefficient, the </a:t>
            </a:r>
            <a:r>
              <a:rPr lang="en-US" altLang="zh-CN" sz="2800" dirty="0" err="1" smtClean="0"/>
              <a:t>Laplacian</a:t>
            </a:r>
            <a:r>
              <a:rPr lang="en-US" altLang="zh-CN" sz="2800" dirty="0" smtClean="0"/>
              <a:t> image must be subtracted rather than added to obtain a sharpening result. In general:</a:t>
            </a:r>
          </a:p>
        </p:txBody>
      </p:sp>
      <p:pic>
        <p:nvPicPr>
          <p:cNvPr id="505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150693"/>
            <a:ext cx="59817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2B8DA-81F5-489B-947F-44F1E2316FDF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316912" cy="1462087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Contents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998663"/>
            <a:ext cx="8229600" cy="3951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Some Basic Intensity Transformations Functions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Histogram Processing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Fundamentals of Spatial Filtering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Smoothing Spatial Filtering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Sharpening Spatial Filters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Combining Spatial Enhancement Methods</a:t>
            </a:r>
            <a:endParaRPr lang="zh-CN" altLang="en-US" dirty="0" smtClean="0"/>
          </a:p>
          <a:p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F954BC2C-D55A-4E73-9A22-A3530936FCFD}" type="slidenum">
              <a:rPr lang="en-US" altLang="zh-CN" sz="1400">
                <a:ea typeface="+mn-ea"/>
              </a:rPr>
              <a:pPr algn="r" eaLnBrk="0" hangingPunct="0">
                <a:defRPr/>
              </a:pPr>
              <a:t>3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86E90-A318-4890-BA65-903DD05C9BF3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z="3600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4624"/>
            <a:ext cx="3857482" cy="667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0"/>
            <a:ext cx="1380173" cy="340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Unsharp</a:t>
            </a:r>
            <a:r>
              <a:rPr lang="en-US" altLang="zh-CN" sz="4000" dirty="0" smtClean="0"/>
              <a:t> masking and</a:t>
            </a:r>
            <a:br>
              <a:rPr lang="en-US" altLang="zh-CN" sz="4000" dirty="0" smtClean="0"/>
            </a:br>
            <a:r>
              <a:rPr lang="en-US" altLang="zh-CN" sz="4000" dirty="0" err="1" smtClean="0"/>
              <a:t>highboost</a:t>
            </a:r>
            <a:r>
              <a:rPr lang="en-US" altLang="zh-CN" sz="4000" dirty="0" smtClean="0"/>
              <a:t> filtering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zh-CN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31</a:t>
            </a:fld>
            <a:endParaRPr lang="en-US" altLang="zh-CN" sz="1400" dirty="0">
              <a:ea typeface="+mn-ea"/>
            </a:endParaRPr>
          </a:p>
        </p:txBody>
      </p:sp>
      <p:pic>
        <p:nvPicPr>
          <p:cNvPr id="605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40137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Unsharp</a:t>
            </a:r>
            <a:r>
              <a:rPr lang="en-US" altLang="zh-CN" dirty="0" smtClean="0"/>
              <a:t> masking and</a:t>
            </a:r>
            <a:br>
              <a:rPr lang="en-US" altLang="zh-CN" dirty="0" smtClean="0"/>
            </a:br>
            <a:r>
              <a:rPr lang="en-US" altLang="zh-CN" dirty="0" err="1" smtClean="0"/>
              <a:t>highboost</a:t>
            </a:r>
            <a:r>
              <a:rPr lang="en-US" altLang="zh-CN" dirty="0" smtClean="0"/>
              <a:t> filtering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zh-CN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32</a:t>
            </a:fld>
            <a:endParaRPr lang="en-US" altLang="zh-CN" sz="1400" dirty="0">
              <a:ea typeface="+mn-ea"/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84867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zh-CN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33</a:t>
            </a:fld>
            <a:endParaRPr lang="en-US" altLang="zh-CN" sz="1400" dirty="0"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700808"/>
            <a:ext cx="20478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7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577677"/>
            <a:ext cx="59245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Gradient Method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zh-CN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34</a:t>
            </a:fld>
            <a:endParaRPr lang="en-US" altLang="zh-CN" sz="1400" dirty="0">
              <a:ea typeface="+mn-ea"/>
            </a:endParaRPr>
          </a:p>
        </p:txBody>
      </p:sp>
      <p:pic>
        <p:nvPicPr>
          <p:cNvPr id="608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060848"/>
            <a:ext cx="84105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613" y="2121743"/>
            <a:ext cx="81438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35</a:t>
            </a:fld>
            <a:endParaRPr lang="en-US" altLang="zh-CN" sz="1400" dirty="0">
              <a:ea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844824"/>
            <a:ext cx="85725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3504" y="6356350"/>
            <a:ext cx="1905000" cy="457200"/>
          </a:xfrm>
        </p:spPr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Method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37</a:t>
            </a:fld>
            <a:endParaRPr lang="en-US" altLang="zh-CN" sz="1400" dirty="0">
              <a:ea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Gradient Method</a:t>
            </a:r>
            <a:endParaRPr lang="zh-CN" altLang="en-US" dirty="0"/>
          </a:p>
        </p:txBody>
      </p:sp>
      <p:pic>
        <p:nvPicPr>
          <p:cNvPr id="611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1326"/>
            <a:ext cx="80486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86E90-A318-4890-BA65-903DD05C9BF3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Combining spatial enhancement</a:t>
            </a:r>
            <a:br>
              <a:rPr lang="en-US" altLang="zh-CN" sz="4000" dirty="0" smtClean="0"/>
            </a:br>
            <a:r>
              <a:rPr lang="en-US" altLang="zh-CN" sz="4000" dirty="0" smtClean="0"/>
              <a:t>techniques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en-US" altLang="zh-CN" sz="2800" dirty="0" smtClean="0"/>
              <a:t>Frequently, a combination of several methods is used to enhance an image…</a:t>
            </a:r>
          </a:p>
          <a:p>
            <a:pPr>
              <a:buNone/>
            </a:pPr>
            <a:r>
              <a:rPr lang="en-US" altLang="zh-CN" sz="2800" dirty="0" smtClean="0"/>
              <a:t>    1) Original image    2) </a:t>
            </a:r>
            <a:r>
              <a:rPr lang="en-US" altLang="zh-CN" sz="2800" dirty="0" err="1" smtClean="0"/>
              <a:t>Laplacian</a:t>
            </a:r>
            <a:r>
              <a:rPr lang="en-US" altLang="zh-CN" sz="2800" dirty="0" smtClean="0"/>
              <a:t>     </a:t>
            </a:r>
          </a:p>
          <a:p>
            <a:pPr>
              <a:buNone/>
            </a:pPr>
            <a:r>
              <a:rPr lang="en-US" altLang="zh-CN" sz="2800" dirty="0" smtClean="0"/>
              <a:t>    3) image sharpened by </a:t>
            </a:r>
            <a:r>
              <a:rPr lang="en-US" altLang="zh-CN" sz="2800" dirty="0" err="1" smtClean="0"/>
              <a:t>Laplacian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4) </a:t>
            </a:r>
            <a:r>
              <a:rPr lang="en-US" altLang="zh-CN" sz="2800" dirty="0" err="1" smtClean="0"/>
              <a:t>Sobel</a:t>
            </a:r>
            <a:r>
              <a:rPr lang="en-US" altLang="zh-CN" sz="2800" dirty="0" smtClean="0"/>
              <a:t> gradient of the original image </a:t>
            </a:r>
          </a:p>
          <a:p>
            <a:pPr>
              <a:buNone/>
            </a:pPr>
            <a:r>
              <a:rPr lang="en-US" altLang="zh-CN" sz="2800" dirty="0" smtClean="0"/>
              <a:t>    5) </a:t>
            </a:r>
            <a:r>
              <a:rPr lang="en-US" altLang="zh-CN" sz="2800" dirty="0" err="1" smtClean="0"/>
              <a:t>Sobel</a:t>
            </a:r>
            <a:r>
              <a:rPr lang="en-US" altLang="zh-CN" sz="2800" dirty="0" smtClean="0"/>
              <a:t> image smoothed with a 5x5 averaging filter </a:t>
            </a:r>
          </a:p>
          <a:p>
            <a:pPr>
              <a:buNone/>
            </a:pPr>
            <a:r>
              <a:rPr lang="en-US" altLang="zh-CN" sz="2800" dirty="0" smtClean="0"/>
              <a:t>    6) product of  </a:t>
            </a:r>
            <a:r>
              <a:rPr lang="en-US" altLang="zh-CN" sz="2800" dirty="0" err="1" smtClean="0"/>
              <a:t>Sobel</a:t>
            </a:r>
            <a:r>
              <a:rPr lang="en-US" altLang="zh-CN" sz="2800" dirty="0" smtClean="0"/>
              <a:t> image with its smoothed version</a:t>
            </a:r>
          </a:p>
          <a:p>
            <a:pPr>
              <a:buNone/>
            </a:pPr>
            <a:r>
              <a:rPr lang="en-US" altLang="zh-CN" sz="2800" dirty="0" smtClean="0"/>
              <a:t>    7) sharpened image (a sum of the original and 6) </a:t>
            </a:r>
          </a:p>
          <a:p>
            <a:pPr>
              <a:buNone/>
            </a:pPr>
            <a:r>
              <a:rPr lang="en-US" altLang="zh-CN" sz="2800" dirty="0" smtClean="0"/>
              <a:t>    8) power-law transformation.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228600"/>
            <a:ext cx="85725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86E90-A318-4890-BA65-903DD05C9BF3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Fundamentals of Spatial Filtering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931565"/>
            <a:ext cx="8374063" cy="4449763"/>
          </a:xfrm>
        </p:spPr>
        <p:txBody>
          <a:bodyPr/>
          <a:lstStyle/>
          <a:p>
            <a:r>
              <a:rPr lang="en-US" altLang="zh-CN" sz="2800" dirty="0" smtClean="0"/>
              <a:t>Spatial filter (also called </a:t>
            </a:r>
            <a:r>
              <a:rPr lang="en-US" altLang="zh-CN" sz="2800" b="1" dirty="0" smtClean="0"/>
              <a:t>spatial mask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kernel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template</a:t>
            </a:r>
            <a:r>
              <a:rPr lang="en-US" altLang="zh-CN" sz="2800" dirty="0" smtClean="0"/>
              <a:t> or </a:t>
            </a:r>
            <a:r>
              <a:rPr lang="en-US" altLang="zh-CN" sz="2800" b="1" dirty="0" smtClean="0"/>
              <a:t>window</a:t>
            </a:r>
            <a:r>
              <a:rPr lang="en-US" altLang="zh-CN" sz="2800" dirty="0" smtClean="0"/>
              <a:t>) is </a:t>
            </a:r>
            <a:r>
              <a:rPr lang="en-US" altLang="zh-CN" sz="2800" b="1" dirty="0" smtClean="0"/>
              <a:t>an image operation where each pixel </a:t>
            </a:r>
            <a:r>
              <a:rPr lang="en-US" altLang="zh-CN" sz="2800" dirty="0" smtClean="0"/>
              <a:t>value </a:t>
            </a:r>
            <a:r>
              <a:rPr lang="en-US" altLang="zh-CN" sz="2800" i="1" dirty="0" smtClean="0"/>
              <a:t>I(u, v)</a:t>
            </a:r>
            <a:r>
              <a:rPr lang="en-US" altLang="zh-CN" sz="2800" dirty="0" smtClean="0"/>
              <a:t> is changed by a function of the intensities of pixels in a neighborhood of </a:t>
            </a:r>
            <a:r>
              <a:rPr lang="en-US" altLang="zh-CN" sz="2800" i="1" dirty="0" smtClean="0"/>
              <a:t>(u, v).</a:t>
            </a:r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645024"/>
            <a:ext cx="6553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smtClean="0"/>
              <a:t>Summary</a:t>
            </a:r>
            <a:endParaRPr lang="en-US" altLang="zh-CN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lecture, we have learned</a:t>
            </a:r>
          </a:p>
          <a:p>
            <a:pPr lvl="1"/>
            <a:r>
              <a:rPr lang="en-US" altLang="zh-CN" dirty="0" smtClean="0"/>
              <a:t>About image enhancement</a:t>
            </a:r>
          </a:p>
          <a:p>
            <a:pPr lvl="1"/>
            <a:r>
              <a:rPr lang="en-US" altLang="zh-CN" dirty="0" smtClean="0"/>
              <a:t>Some basic intensity transformation functions</a:t>
            </a:r>
          </a:p>
          <a:p>
            <a:pPr lvl="1"/>
            <a:r>
              <a:rPr lang="en-US" altLang="zh-CN" dirty="0" smtClean="0"/>
              <a:t>Histogram processing</a:t>
            </a:r>
          </a:p>
          <a:p>
            <a:pPr lvl="1"/>
            <a:r>
              <a:rPr lang="en-US" altLang="zh-CN" dirty="0" smtClean="0"/>
              <a:t>Fundamentals of spatial filtering</a:t>
            </a:r>
          </a:p>
          <a:p>
            <a:pPr lvl="1"/>
            <a:r>
              <a:rPr lang="en-US" altLang="zh-CN" dirty="0" smtClean="0"/>
              <a:t>Smoothing spatial filters</a:t>
            </a:r>
          </a:p>
          <a:p>
            <a:pPr lvl="1"/>
            <a:r>
              <a:rPr lang="en-US" altLang="zh-CN" dirty="0" smtClean="0"/>
              <a:t>Sharpening spatial filters</a:t>
            </a:r>
          </a:p>
          <a:p>
            <a:pPr lvl="1"/>
            <a:r>
              <a:rPr lang="en-US" altLang="zh-CN" dirty="0" smtClean="0"/>
              <a:t>Combining spatial enhancement methods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40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BA32A-0D85-44CB-92FE-4A1E55869DA3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360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7075"/>
            <a:ext cx="8345488" cy="460027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pp.216        problem: 3.14, 3.21, 3.25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Extra problem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The right graph shows An image of  4x4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pixels. The number in every cell represents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the gray level on the corresponding pixel.  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Please use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robert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operaters</a:t>
            </a:r>
            <a:r>
              <a:rPr lang="en-US" altLang="zh-CN" sz="2000" dirty="0" smtClean="0">
                <a:solidFill>
                  <a:srgbClr val="000000"/>
                </a:solidFill>
              </a:rPr>
              <a:t> and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soble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operaters</a:t>
            </a:r>
            <a:r>
              <a:rPr lang="en-US" altLang="zh-CN" sz="2000" dirty="0" smtClean="0">
                <a:solidFill>
                  <a:srgbClr val="000000"/>
                </a:solidFill>
              </a:rPr>
              <a:t> to computer  the gradient  in 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pixel (3,3).</a:t>
            </a:r>
          </a:p>
          <a:p>
            <a:pPr lvl="0" eaLnBrk="1" hangingPunct="1"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36045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 smtClean="0"/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182B7255-486C-4AEE-886B-5D0D167C7803}" type="slidenum">
              <a:rPr lang="en-US" altLang="zh-CN" sz="1400">
                <a:ea typeface="+mn-ea"/>
              </a:rPr>
              <a:pPr algn="r" eaLnBrk="0" hangingPunct="0">
                <a:defRPr/>
              </a:pPr>
              <a:t>41</a:t>
            </a:fld>
            <a:endParaRPr lang="en-US" altLang="zh-CN" sz="1400" dirty="0">
              <a:ea typeface="+mn-ea"/>
            </a:endParaRPr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5508104" y="3573016"/>
          <a:ext cx="2882900" cy="2151063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20725"/>
                <a:gridCol w="7207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45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23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33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35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PMingLiU" pitchFamily="18" charset="-12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 flipH="1" flipV="1">
            <a:off x="7236296" y="5013176"/>
            <a:ext cx="72008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308304" y="60212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 err="1" smtClean="0"/>
              <a:t>Prixel</a:t>
            </a:r>
            <a:r>
              <a:rPr lang="en-US" altLang="zh-CN" sz="1800" b="0" dirty="0" smtClean="0"/>
              <a:t> (3,3)</a:t>
            </a:r>
            <a:endParaRPr lang="zh-CN" alt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The Mechanics of Spatial Filtering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916832"/>
            <a:ext cx="8748464" cy="4679950"/>
          </a:xfrm>
        </p:spPr>
        <p:txBody>
          <a:bodyPr/>
          <a:lstStyle/>
          <a:p>
            <a:r>
              <a:rPr lang="en-US" altLang="zh-CN" sz="2800" dirty="0" smtClean="0"/>
              <a:t>Filtering creates a new pixel with coordinates equal to the coordinates of the center of the neighborhood, with value = result of the filtering operation.</a:t>
            </a:r>
          </a:p>
          <a:p>
            <a:r>
              <a:rPr lang="en-US" altLang="zh-CN" sz="2800" dirty="0" smtClean="0"/>
              <a:t>Example : linear spatial filter using a </a:t>
            </a:r>
            <a:r>
              <a:rPr lang="en-US" altLang="zh-CN" sz="2400" dirty="0" smtClean="0"/>
              <a:t>3×3 n</a:t>
            </a:r>
            <a:r>
              <a:rPr lang="en-US" altLang="zh-CN" sz="2800" dirty="0" smtClean="0"/>
              <a:t>eighborhood</a:t>
            </a:r>
          </a:p>
          <a:p>
            <a:r>
              <a:rPr lang="en-US" altLang="zh-CN" sz="2800" dirty="0" smtClean="0"/>
              <a:t>At any point (</a:t>
            </a:r>
            <a:r>
              <a:rPr lang="en-US" altLang="zh-CN" sz="2800" i="1" dirty="0" err="1" smtClean="0"/>
              <a:t>x,y</a:t>
            </a:r>
            <a:r>
              <a:rPr lang="en-US" altLang="zh-CN" sz="2800" dirty="0" smtClean="0"/>
              <a:t>)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in the original image, the response, </a:t>
            </a:r>
            <a:r>
              <a:rPr lang="en-US" altLang="zh-CN" sz="2800" i="1" dirty="0" smtClean="0"/>
              <a:t>g(</a:t>
            </a:r>
            <a:r>
              <a:rPr lang="en-US" altLang="zh-CN" sz="2800" i="1" dirty="0" err="1" smtClean="0"/>
              <a:t>x,y</a:t>
            </a:r>
            <a:r>
              <a:rPr lang="en-US" altLang="zh-CN" sz="2800" i="1" dirty="0" smtClean="0"/>
              <a:t>), </a:t>
            </a:r>
            <a:r>
              <a:rPr lang="en-US" altLang="zh-CN" sz="2800" dirty="0" smtClean="0"/>
              <a:t>of the filter</a:t>
            </a:r>
            <a:r>
              <a:rPr lang="en-US" altLang="zh-CN" sz="2800" i="1" dirty="0" smtClean="0"/>
              <a:t>:</a:t>
            </a:r>
            <a:endParaRPr lang="en-US" altLang="zh-CN" sz="2800" dirty="0" smtClean="0"/>
          </a:p>
        </p:txBody>
      </p:sp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25144"/>
            <a:ext cx="65341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The Mechanics of Spatial Filtering</a:t>
            </a:r>
            <a:endParaRPr lang="zh-TW" altLang="en-US" sz="40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Image size:</a:t>
            </a:r>
          </a:p>
          <a:p>
            <a:pPr lvl="1"/>
            <a:r>
              <a:rPr lang="en-US" altLang="zh-TW" dirty="0"/>
              <a:t>Mask size: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                 </a:t>
            </a:r>
            <a:r>
              <a:rPr lang="en-US" altLang="zh-TW" dirty="0" smtClean="0"/>
              <a:t>               </a:t>
            </a:r>
            <a:r>
              <a:rPr lang="en-US" altLang="zh-TW" dirty="0"/>
              <a:t>and</a:t>
            </a:r>
          </a:p>
          <a:p>
            <a:pPr lvl="1"/>
            <a:r>
              <a:rPr lang="en-US" altLang="zh-TW" dirty="0"/>
              <a:t>    </a:t>
            </a:r>
            <a:r>
              <a:rPr lang="en-US" altLang="zh-TW" dirty="0" smtClean="0"/>
              <a:t>                              </a:t>
            </a:r>
            <a:r>
              <a:rPr lang="en-US" altLang="zh-TW" dirty="0"/>
              <a:t>and  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779912" y="2132856"/>
          <a:ext cx="11287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2" name="方程式" r:id="rId3" imgW="444114" imgH="177646" progId="Equation.3">
                  <p:embed/>
                </p:oleObj>
              </mc:Choice>
              <mc:Fallback>
                <p:oleObj name="方程式" r:id="rId3" imgW="444114" imgH="17764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132856"/>
                        <a:ext cx="11287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821187" y="2685306"/>
          <a:ext cx="9032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3" name="方程式" r:id="rId5" imgW="355446" imgH="139639" progId="Equation.3">
                  <p:embed/>
                </p:oleObj>
              </mc:Choice>
              <mc:Fallback>
                <p:oleObj name="方程式" r:id="rId5" imgW="355446" imgH="139639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87" y="2685306"/>
                        <a:ext cx="9032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475656" y="3338562"/>
          <a:ext cx="643803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4" name="方程式" r:id="rId7" imgW="2222500" imgH="431800" progId="Equation.3">
                  <p:embed/>
                </p:oleObj>
              </mc:Choice>
              <mc:Fallback>
                <p:oleObj name="方程式" r:id="rId7" imgW="2222500" imgH="431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38562"/>
                        <a:ext cx="643803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2339405" y="4639667"/>
          <a:ext cx="21605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5" name="方程式" r:id="rId9" imgW="850531" imgH="203112" progId="Equation.3">
                  <p:embed/>
                </p:oleObj>
              </mc:Choice>
              <mc:Fallback>
                <p:oleObj name="方程式" r:id="rId9" imgW="850531" imgH="203112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405" y="4639667"/>
                        <a:ext cx="21605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564336" y="4581128"/>
          <a:ext cx="2032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6" name="方程式" r:id="rId11" imgW="799753" imgH="203112" progId="Equation.3">
                  <p:embed/>
                </p:oleObj>
              </mc:Choice>
              <mc:Fallback>
                <p:oleObj name="方程式" r:id="rId11" imgW="799753" imgH="203112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336" y="4581128"/>
                        <a:ext cx="2032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2051720" y="5143723"/>
          <a:ext cx="27733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7" name="方程式" r:id="rId13" imgW="1091726" imgH="203112" progId="Equation.3">
                  <p:embed/>
                </p:oleObj>
              </mc:Choice>
              <mc:Fallback>
                <p:oleObj name="方程式" r:id="rId13" imgW="1091726" imgH="203112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143723"/>
                        <a:ext cx="27733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5795963" y="5143723"/>
          <a:ext cx="2741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8" name="方程式" r:id="rId15" imgW="1079032" imgH="203112" progId="Equation.3">
                  <p:embed/>
                </p:oleObj>
              </mc:Choice>
              <mc:Fallback>
                <p:oleObj name="方程式" r:id="rId15" imgW="1079032" imgH="203112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43723"/>
                        <a:ext cx="2741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56350"/>
            <a:ext cx="1905000" cy="457200"/>
          </a:xfrm>
        </p:spPr>
        <p:txBody>
          <a:bodyPr/>
          <a:lstStyle/>
          <a:p>
            <a:pPr>
              <a:defRPr/>
            </a:pPr>
            <a:fld id="{5577DBC8-CE90-493F-BAD2-1880CC2E6DC6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3" y="1556792"/>
            <a:ext cx="88296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56350"/>
            <a:ext cx="1905000" cy="457200"/>
          </a:xfrm>
        </p:spPr>
        <p:txBody>
          <a:bodyPr/>
          <a:lstStyle/>
          <a:p>
            <a:pPr>
              <a:defRPr/>
            </a:pPr>
            <a:fld id="{5577DBC8-CE90-493F-BAD2-1880CC2E6DC6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DBC8-CE90-493F-BAD2-1880CC2E6DC6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06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Spatial Correlation and Convolution</a:t>
            </a:r>
            <a:br>
              <a:rPr lang="en-US" altLang="zh-CN" sz="3600" dirty="0" smtClean="0"/>
            </a:br>
            <a:r>
              <a:rPr lang="zh-CN" altLang="en-US" sz="3600" dirty="0" smtClean="0"/>
              <a:t>相关性和卷积</a:t>
            </a:r>
            <a:endParaRPr lang="en-US" altLang="zh-TW" sz="3600" dirty="0"/>
          </a:p>
        </p:txBody>
      </p:sp>
      <p:sp>
        <p:nvSpPr>
          <p:cNvPr id="2068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844675"/>
            <a:ext cx="8374063" cy="4449763"/>
          </a:xfrm>
        </p:spPr>
        <p:txBody>
          <a:bodyPr/>
          <a:lstStyle/>
          <a:p>
            <a:r>
              <a:rPr lang="en-US" altLang="zh-CN" b="1" dirty="0" smtClean="0"/>
              <a:t>Correlation </a:t>
            </a:r>
            <a:r>
              <a:rPr lang="en-US" altLang="zh-CN" dirty="0" smtClean="0"/>
              <a:t>is a process of moving the filter mask over the image and computing the sum of products at each location as previously described.</a:t>
            </a:r>
          </a:p>
          <a:p>
            <a:r>
              <a:rPr lang="en-US" altLang="zh-CN" b="1" dirty="0" smtClean="0"/>
              <a:t>Convolution </a:t>
            </a:r>
            <a:r>
              <a:rPr lang="en-US" altLang="zh-CN" dirty="0" smtClean="0"/>
              <a:t>is the same except that the filter is first rotated by </a:t>
            </a:r>
            <a:r>
              <a:rPr lang="en-US" altLang="zh-CN" i="1" dirty="0" smtClean="0"/>
              <a:t>180°</a:t>
            </a:r>
            <a:endParaRPr lang="en-US" altLang="zh-CN" dirty="0" smtClean="0"/>
          </a:p>
          <a:p>
            <a:r>
              <a:rPr lang="en-US" altLang="zh-CN" dirty="0" smtClean="0"/>
              <a:t>For a 1D case, we first </a:t>
            </a:r>
            <a:r>
              <a:rPr lang="en-US" altLang="zh-CN" dirty="0" err="1" smtClean="0"/>
              <a:t>zeropad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by</a:t>
            </a:r>
            <a:r>
              <a:rPr lang="en-US" altLang="zh-CN" i="1" dirty="0" smtClean="0"/>
              <a:t> m-1 </a:t>
            </a:r>
            <a:r>
              <a:rPr lang="en-US" altLang="zh-CN" dirty="0" smtClean="0"/>
              <a:t>zeros on each size. We compute a sum of products in both cases…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C6A0F-248B-4050-A9F6-047E7CCDD72A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52698"/>
            <a:ext cx="6929437" cy="631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17208</TotalTime>
  <Words>1195</Words>
  <Application>Microsoft Office PowerPoint</Application>
  <PresentationFormat>全屏显示(4:3)</PresentationFormat>
  <Paragraphs>237</Paragraphs>
  <Slides>41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主题1</vt:lpstr>
      <vt:lpstr>方程式</vt:lpstr>
      <vt:lpstr>Equation</vt:lpstr>
      <vt:lpstr>Digital Image Processing</vt:lpstr>
      <vt:lpstr>Chapter 3 </vt:lpstr>
      <vt:lpstr>Contents</vt:lpstr>
      <vt:lpstr>Fundamentals of Spatial Filtering</vt:lpstr>
      <vt:lpstr>The Mechanics of Spatial Filtering</vt:lpstr>
      <vt:lpstr>The Mechanics of Spatial Filtering</vt:lpstr>
      <vt:lpstr>PowerPoint 演示文稿</vt:lpstr>
      <vt:lpstr>Spatial Correlation and Convolution 相关性和卷积</vt:lpstr>
      <vt:lpstr>PowerPoint 演示文稿</vt:lpstr>
      <vt:lpstr>PowerPoint 演示文稿</vt:lpstr>
      <vt:lpstr>PowerPoint 演示文稿</vt:lpstr>
      <vt:lpstr>Spatial Correlation and Convolution</vt:lpstr>
      <vt:lpstr>Vector Representation of Linear Filtering</vt:lpstr>
      <vt:lpstr>Generating Spatial Filter Masks</vt:lpstr>
      <vt:lpstr>Generating Spatial Filter Masks</vt:lpstr>
      <vt:lpstr>Smoothing Spatial Filters</vt:lpstr>
      <vt:lpstr>Smoothing Spatial Filters</vt:lpstr>
      <vt:lpstr>PowerPoint 演示文稿</vt:lpstr>
      <vt:lpstr>PowerPoint 演示文稿</vt:lpstr>
      <vt:lpstr>Order-statistic (nonlinear) filters</vt:lpstr>
      <vt:lpstr>PowerPoint 演示文稿</vt:lpstr>
      <vt:lpstr>Example</vt:lpstr>
      <vt:lpstr>Sharpening Spatial Filters </vt:lpstr>
      <vt:lpstr>Sharpening Spatial Filters </vt:lpstr>
      <vt:lpstr>PowerPoint 演示文稿</vt:lpstr>
      <vt:lpstr>Using the second derivative for image sharpening-The Laplacian</vt:lpstr>
      <vt:lpstr>Using the second derivative for image sharpening-The Laplacian</vt:lpstr>
      <vt:lpstr>PowerPoint 演示文稿</vt:lpstr>
      <vt:lpstr>PowerPoint 演示文稿</vt:lpstr>
      <vt:lpstr>PowerPoint 演示文稿</vt:lpstr>
      <vt:lpstr>Unsharp masking and highboost filtering</vt:lpstr>
      <vt:lpstr>Unsharp masking and highboost filtering</vt:lpstr>
      <vt:lpstr>PowerPoint 演示文稿</vt:lpstr>
      <vt:lpstr>Gradient Method</vt:lpstr>
      <vt:lpstr>Gradient Method</vt:lpstr>
      <vt:lpstr>Gradient Method</vt:lpstr>
      <vt:lpstr>Gradient Method</vt:lpstr>
      <vt:lpstr>Combining spatial enhancement techniques</vt:lpstr>
      <vt:lpstr>PowerPoint 演示文稿</vt:lpstr>
      <vt:lpstr>Summary</vt:lpstr>
      <vt:lpstr>Homework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digital image processing </dc:title>
  <dc:subject/>
  <dc:creator/>
  <dc:description/>
  <cp:lastModifiedBy>a</cp:lastModifiedBy>
  <cp:revision>1001</cp:revision>
  <cp:lastPrinted>2014-10-21T00:23:58Z</cp:lastPrinted>
  <dcterms:created xsi:type="dcterms:W3CDTF">2000-11-14T14:30:22Z</dcterms:created>
  <dcterms:modified xsi:type="dcterms:W3CDTF">2017-10-23T16:28:46Z</dcterms:modified>
</cp:coreProperties>
</file>