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3"/>
  </p:notesMasterIdLst>
  <p:handoutMasterIdLst>
    <p:handoutMasterId r:id="rId44"/>
  </p:handoutMasterIdLst>
  <p:sldIdLst>
    <p:sldId id="445" r:id="rId2"/>
    <p:sldId id="665" r:id="rId3"/>
    <p:sldId id="378" r:id="rId4"/>
    <p:sldId id="667" r:id="rId5"/>
    <p:sldId id="735" r:id="rId6"/>
    <p:sldId id="590" r:id="rId7"/>
    <p:sldId id="741" r:id="rId8"/>
    <p:sldId id="742" r:id="rId9"/>
    <p:sldId id="746" r:id="rId10"/>
    <p:sldId id="745" r:id="rId11"/>
    <p:sldId id="744" r:id="rId12"/>
    <p:sldId id="743" r:id="rId13"/>
    <p:sldId id="747" r:id="rId14"/>
    <p:sldId id="736" r:id="rId15"/>
    <p:sldId id="737" r:id="rId16"/>
    <p:sldId id="752" r:id="rId17"/>
    <p:sldId id="753" r:id="rId18"/>
    <p:sldId id="754" r:id="rId19"/>
    <p:sldId id="739" r:id="rId20"/>
    <p:sldId id="738" r:id="rId21"/>
    <p:sldId id="777" r:id="rId22"/>
    <p:sldId id="740" r:id="rId23"/>
    <p:sldId id="748" r:id="rId24"/>
    <p:sldId id="765" r:id="rId25"/>
    <p:sldId id="766" r:id="rId26"/>
    <p:sldId id="756" r:id="rId27"/>
    <p:sldId id="757" r:id="rId28"/>
    <p:sldId id="768" r:id="rId29"/>
    <p:sldId id="778" r:id="rId30"/>
    <p:sldId id="781" r:id="rId31"/>
    <p:sldId id="767" r:id="rId32"/>
    <p:sldId id="769" r:id="rId33"/>
    <p:sldId id="773" r:id="rId34"/>
    <p:sldId id="776" r:id="rId35"/>
    <p:sldId id="775" r:id="rId36"/>
    <p:sldId id="774" r:id="rId37"/>
    <p:sldId id="764" r:id="rId38"/>
    <p:sldId id="779" r:id="rId39"/>
    <p:sldId id="780" r:id="rId40"/>
    <p:sldId id="584" r:id="rId41"/>
    <p:sldId id="782" r:id="rId42"/>
  </p:sldIdLst>
  <p:sldSz cx="9144000" cy="6858000" type="screen4x3"/>
  <p:notesSz cx="69469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87521" autoAdjust="0"/>
  </p:normalViewPr>
  <p:slideViewPr>
    <p:cSldViewPr>
      <p:cViewPr>
        <p:scale>
          <a:sx n="70" d="100"/>
          <a:sy n="70" d="100"/>
        </p:scale>
        <p:origin x="-136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66" y="-12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2371FF2E-903D-4815-B58B-407FA6246A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50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4675"/>
            <a:ext cx="5095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7F264319-8673-4374-B8FC-24FB18F025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064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264319-8673-4374-B8FC-24FB18F025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264319-8673-4374-B8FC-24FB18F0256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264319-8673-4374-B8FC-24FB18F0256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40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Abscissa 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æbˈsɪsə</a:t>
            </a:r>
            <a:r>
              <a:rPr lang="en-US" altLang="zh-CN" b="1" dirty="0" smtClean="0"/>
              <a:t>]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横坐标轴   </a:t>
            </a:r>
            <a:r>
              <a:rPr lang="en-US" altLang="zh-CN" dirty="0" smtClean="0"/>
              <a:t>ordinate </a:t>
            </a:r>
            <a:r>
              <a:rPr lang="en-US" altLang="zh-CN" b="1" dirty="0" err="1" smtClean="0"/>
              <a:t>ordinate</a:t>
            </a:r>
            <a:r>
              <a:rPr lang="en-US" altLang="zh-CN" b="1" dirty="0" smtClean="0"/>
              <a:t> [ˈɔ:dɪneit]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It is called Fourier</a:t>
            </a:r>
            <a:r>
              <a:rPr lang="en-US" altLang="zh-CN" baseline="0" dirty="0" smtClean="0"/>
              <a:t> series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15" name="Freeform 18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952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5635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CF1702-0DB1-4FFE-AF80-5346FF6790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3B15D-AFEB-4193-821F-68F31D5FC0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AD354-2284-44A1-8537-B3BB4FD3105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980D-D33B-4C6D-9551-FC85F934A85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242BF-C833-432C-BEED-564E6E7965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2AC0-5253-45F5-A803-55361A7C6F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C87F-2201-4482-B6B5-AB699EE13CE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1A5AC-5C0A-448F-8E93-5908D00F243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8F5A0-0FB9-4E00-AF64-1670099F32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C0BCD-B273-44F0-ABC1-88309F30B3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75992-5AD9-4849-8E5A-7A4DE1B630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C6FA5-D8CE-4D86-BEF4-8D99CFCF1D0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662ED48E-4C53-4753-99DB-A7AD89D0C7A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94223" name="Freeform 15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4" name="Freeform 16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5" name="Freeform 17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6" name="Freeform 18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7" name="Freeform 19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8" name="Freeform 20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5" r:id="rId3"/>
    <p:sldLayoutId id="2147483674" r:id="rId4"/>
    <p:sldLayoutId id="2147483673" r:id="rId5"/>
    <p:sldLayoutId id="2147483678" r:id="rId6"/>
    <p:sldLayoutId id="2147483679" r:id="rId7"/>
    <p:sldLayoutId id="2147483680" r:id="rId8"/>
    <p:sldLayoutId id="2147483672" r:id="rId9"/>
    <p:sldLayoutId id="2147483671" r:id="rId10"/>
    <p:sldLayoutId id="2147483670" r:id="rId11"/>
    <p:sldLayoutId id="2147483669" r:id="rId12"/>
    <p:sldLayoutId id="214748368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qf135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0.png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http://www.dca.fee.unicamp.br/dipcourse/html-dip/c5/s4/sine-dft.gif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http://www.dca.fee.unicamp.br/dipcourse/html-dip/c5/s4/rec-dft.gif" TargetMode="Externa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52FED-2DB6-4DD6-9A26-FCDC43D2C9AF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5400" dirty="0" smtClean="0"/>
              <a:t>Digital Image Processing</a:t>
            </a:r>
            <a:endParaRPr lang="zh-CN" altLang="en-US" sz="5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500438"/>
            <a:ext cx="8497887" cy="266541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 b="1" dirty="0">
                <a:ea typeface="楷体_GB2312" pitchFamily="49" charset="-122"/>
              </a:rPr>
              <a:t>Associate Prof</a:t>
            </a:r>
            <a:r>
              <a:rPr lang="en-US" altLang="zh-CN" sz="2800" b="1" dirty="0" smtClean="0">
                <a:ea typeface="楷体_GB2312" pitchFamily="49" charset="-122"/>
              </a:rPr>
              <a:t>.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Zhang </a:t>
            </a:r>
            <a:r>
              <a:rPr lang="en-US" altLang="zh-CN" sz="2800" b="1" dirty="0" err="1" smtClean="0">
                <a:ea typeface="楷体_GB2312" pitchFamily="49" charset="-122"/>
              </a:rPr>
              <a:t>Qingfeng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zh-CN" altLang="en-US" sz="2800" b="1" dirty="0" smtClean="0">
                <a:ea typeface="楷体_GB2312" pitchFamily="49" charset="-122"/>
              </a:rPr>
              <a:t>张庆丰</a:t>
            </a:r>
            <a:r>
              <a:rPr lang="en-US" altLang="zh-CN" sz="2800" b="1" dirty="0" smtClean="0">
                <a:ea typeface="楷体_GB2312" pitchFamily="49" charset="-122"/>
              </a:rPr>
              <a:t>) </a:t>
            </a:r>
            <a:r>
              <a:rPr lang="en-US" altLang="zh-CN" sz="2800" dirty="0" smtClean="0">
                <a:ea typeface="华文新魏" pitchFamily="2" charset="-122"/>
              </a:rPr>
              <a:t>Department of Computer Science, Jinan University</a:t>
            </a:r>
            <a:endParaRPr lang="zh-CN" altLang="en-US" sz="2800" dirty="0" smtClean="0"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      </a:t>
            </a:r>
            <a:r>
              <a:rPr lang="en-US" altLang="zh-CN" sz="2800" dirty="0" smtClean="0">
                <a:ea typeface="楷体_GB2312" pitchFamily="49" charset="-122"/>
              </a:rPr>
              <a:t>Office Room:  415, </a:t>
            </a:r>
            <a:r>
              <a:rPr lang="en-US" altLang="zh-CN" sz="2800" dirty="0" err="1" smtClean="0">
                <a:ea typeface="楷体_GB2312" pitchFamily="49" charset="-122"/>
              </a:rPr>
              <a:t>Nanhailou</a:t>
            </a:r>
            <a:r>
              <a:rPr lang="en-US" altLang="zh-CN" sz="2800" dirty="0" smtClean="0">
                <a:ea typeface="楷体_GB2312" pitchFamily="49" charset="-122"/>
              </a:rPr>
              <a:t> Building</a:t>
            </a:r>
            <a:endParaRPr lang="zh-CN" altLang="en-US" sz="2800" dirty="0" smtClean="0"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ea typeface="仿宋_GB2312" pitchFamily="49" charset="-122"/>
              </a:rPr>
              <a:t>       </a:t>
            </a:r>
            <a:r>
              <a:rPr lang="en-US" altLang="zh-CN" sz="2800" dirty="0" smtClean="0">
                <a:ea typeface="MingLiU" pitchFamily="49" charset="-120"/>
              </a:rPr>
              <a:t>Email: </a:t>
            </a:r>
            <a:r>
              <a:rPr lang="en-US" altLang="zh-CN" sz="2800" dirty="0" smtClean="0">
                <a:ea typeface="MingLiU" pitchFamily="49" charset="-120"/>
                <a:hlinkClick r:id="rId2"/>
              </a:rPr>
              <a:t>zqf135@qq.com</a:t>
            </a:r>
            <a:endParaRPr lang="en-US" altLang="zh-CN" sz="2800" dirty="0" smtClean="0">
              <a:ea typeface="MingLiU" pitchFamily="49" charset="-12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85800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33A3FAE-4F48-41B0-8FAE-0405FC3E3E59}" type="slidenum">
              <a:rPr lang="zh-CN" altLang="en-US" sz="1400">
                <a:solidFill>
                  <a:schemeClr val="bg2"/>
                </a:solidFill>
                <a:ea typeface="+mn-ea"/>
              </a:rPr>
              <a:pPr algn="r" eaLnBrk="0" hangingPunct="0">
                <a:defRPr/>
              </a:pPr>
              <a:t>1</a:t>
            </a:fld>
            <a:endParaRPr lang="en-US" altLang="zh-CN" sz="1400">
              <a:solidFill>
                <a:schemeClr val="bg2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525518" cy="1462087"/>
          </a:xfrm>
        </p:spPr>
        <p:txBody>
          <a:bodyPr/>
          <a:lstStyle/>
          <a:p>
            <a:r>
              <a:rPr lang="en-US" altLang="zh-CN" sz="4000" dirty="0" smtClean="0"/>
              <a:t>Preliminary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844674"/>
            <a:ext cx="8496944" cy="4752677"/>
          </a:xfrm>
        </p:spPr>
        <p:txBody>
          <a:bodyPr/>
          <a:lstStyle/>
          <a:p>
            <a:endParaRPr lang="en-US" altLang="zh-CN" dirty="0" smtClean="0"/>
          </a:p>
        </p:txBody>
      </p:sp>
      <p:pic>
        <p:nvPicPr>
          <p:cNvPr id="619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916832"/>
            <a:ext cx="915701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844674"/>
            <a:ext cx="8496944" cy="4752677"/>
          </a:xfrm>
        </p:spPr>
        <p:txBody>
          <a:bodyPr/>
          <a:lstStyle/>
          <a:p>
            <a:r>
              <a:rPr lang="en-US" altLang="zh-CN" dirty="0" smtClean="0"/>
              <a:t>The Fourier Transform of Functions of One Continuous Variable</a:t>
            </a:r>
          </a:p>
          <a:p>
            <a:pPr lvl="1"/>
            <a:r>
              <a:rPr lang="en-US" altLang="zh-CN" dirty="0" smtClean="0"/>
              <a:t>Fourier Transform of a continuous function </a:t>
            </a:r>
            <a:r>
              <a:rPr lang="en-US" altLang="zh-CN" i="1" dirty="0" smtClean="0"/>
              <a:t>f(t) </a:t>
            </a:r>
            <a:r>
              <a:rPr lang="en-US" altLang="zh-CN" dirty="0" smtClean="0"/>
              <a:t>of a continuous variable</a:t>
            </a:r>
            <a:r>
              <a:rPr lang="en-US" altLang="zh-CN" i="1" dirty="0" smtClean="0"/>
              <a:t> t :</a:t>
            </a:r>
          </a:p>
          <a:p>
            <a:pPr lvl="1"/>
            <a:endParaRPr lang="en-US" altLang="zh-CN" i="1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Inverse Fourier Transform</a:t>
            </a:r>
          </a:p>
        </p:txBody>
      </p:sp>
      <p:pic>
        <p:nvPicPr>
          <p:cNvPr id="620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861048"/>
            <a:ext cx="576536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05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589240"/>
            <a:ext cx="602794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844674"/>
            <a:ext cx="8496944" cy="4752677"/>
          </a:xfrm>
        </p:spPr>
        <p:txBody>
          <a:bodyPr/>
          <a:lstStyle/>
          <a:p>
            <a:r>
              <a:rPr lang="en-US" altLang="zh-CN" dirty="0" smtClean="0"/>
              <a:t>Example: Fourier Transform of a unit impulse located at the origin: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Fourier Transform of a unit impulse located at </a:t>
            </a:r>
          </a:p>
          <a:p>
            <a:pPr>
              <a:buNone/>
            </a:pPr>
            <a:r>
              <a:rPr lang="en-US" altLang="zh-CN" i="1" dirty="0" smtClean="0"/>
              <a:t>     t = t</a:t>
            </a:r>
            <a:r>
              <a:rPr lang="en-US" altLang="zh-CN" i="1" baseline="-25000" dirty="0" smtClean="0"/>
              <a:t>0</a:t>
            </a:r>
            <a:r>
              <a:rPr lang="en-US" altLang="zh-CN" i="1" dirty="0" smtClean="0"/>
              <a:t> :</a:t>
            </a:r>
            <a:endParaRPr lang="en-US" altLang="zh-CN" dirty="0" smtClean="0"/>
          </a:p>
        </p:txBody>
      </p:sp>
      <p:pic>
        <p:nvPicPr>
          <p:cNvPr id="621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068960"/>
            <a:ext cx="6717133" cy="88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1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373216"/>
            <a:ext cx="859295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844674"/>
            <a:ext cx="8496944" cy="4752677"/>
          </a:xfrm>
        </p:spPr>
        <p:txBody>
          <a:bodyPr/>
          <a:lstStyle/>
          <a:p>
            <a:r>
              <a:rPr lang="en-US" altLang="zh-CN" dirty="0" smtClean="0"/>
              <a:t>Convolution (</a:t>
            </a:r>
            <a:r>
              <a:rPr lang="zh-CN" altLang="en-US" dirty="0" smtClean="0"/>
              <a:t>卷积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Convolution of functions </a:t>
            </a:r>
            <a:r>
              <a:rPr lang="en-US" altLang="zh-CN" i="1" dirty="0" smtClean="0"/>
              <a:t>f(t)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h(t), </a:t>
            </a:r>
            <a:r>
              <a:rPr lang="en-US" altLang="zh-CN" dirty="0" smtClean="0"/>
              <a:t>of one continuous variable</a:t>
            </a:r>
            <a:r>
              <a:rPr lang="en-US" altLang="zh-CN" i="1" dirty="0" smtClean="0"/>
              <a:t> t :</a:t>
            </a:r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pPr lvl="1">
              <a:buNone/>
            </a:pPr>
            <a:r>
              <a:rPr lang="en-US" altLang="zh-CN" dirty="0" smtClean="0"/>
              <a:t> Fourier Transform pairs:</a:t>
            </a:r>
          </a:p>
        </p:txBody>
      </p:sp>
      <p:pic>
        <p:nvPicPr>
          <p:cNvPr id="622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1" y="3284984"/>
            <a:ext cx="4333875" cy="163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2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6279" y="5431110"/>
            <a:ext cx="349186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97756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ea typeface="新細明體" pitchFamily="18" charset="-120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one-dimensional</a:t>
            </a:r>
            <a:r>
              <a:rPr lang="en-US" altLang="zh-TW" sz="2800" dirty="0">
                <a:ea typeface="新細明體" pitchFamily="18" charset="-120"/>
              </a:rPr>
              <a:t> Fourier transform and its inverse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Fourier transform (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continuous case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/>
            <a:endParaRPr lang="en-US" altLang="zh-TW" sz="2400" dirty="0"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</a:rPr>
              <a:t>Inverse Fourier transform:</a:t>
            </a:r>
          </a:p>
          <a:p>
            <a:pPr lvl="1"/>
            <a:endParaRPr lang="en-US" altLang="zh-TW" sz="2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two-dimensional</a:t>
            </a:r>
            <a:r>
              <a:rPr lang="en-US" altLang="zh-TW" sz="2800" dirty="0">
                <a:ea typeface="新細明體" pitchFamily="18" charset="-120"/>
              </a:rPr>
              <a:t> Fourier transform and its inverse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Fourier transform (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continuous case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/>
            <a:endParaRPr lang="en-US" altLang="zh-TW" sz="2400" dirty="0"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</a:rPr>
              <a:t>Inverse Fourier transform:</a:t>
            </a:r>
          </a:p>
          <a:p>
            <a:pPr lvl="1"/>
            <a:endParaRPr lang="en-US" altLang="zh-TW" sz="2400" dirty="0">
              <a:ea typeface="新細明體" pitchFamily="18" charset="-120"/>
            </a:endParaRPr>
          </a:p>
        </p:txBody>
      </p:sp>
      <p:graphicFrame>
        <p:nvGraphicFramePr>
          <p:cNvPr id="15974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66913" y="3820652"/>
          <a:ext cx="24828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4" name="方程式" r:id="rId4" imgW="1447560" imgH="330120" progId="Equation.3">
                  <p:embed/>
                </p:oleObj>
              </mc:Choice>
              <mc:Fallback>
                <p:oleObj name="方程式" r:id="rId4" imgW="1447560" imgH="33012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820652"/>
                        <a:ext cx="24828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47850" y="5125577"/>
          <a:ext cx="4537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5" name="方程式" r:id="rId6" imgW="2323800" imgH="330120" progId="Equation.3">
                  <p:embed/>
                </p:oleObj>
              </mc:Choice>
              <mc:Fallback>
                <p:oleObj name="方程式" r:id="rId6" imgW="2323800" imgH="33012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125577"/>
                        <a:ext cx="45370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1887538" y="2880852"/>
          <a:ext cx="46243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6" name="Equation" r:id="rId8" imgW="2539800" imgH="330120" progId="Equation.DSMT4">
                  <p:embed/>
                </p:oleObj>
              </mc:Choice>
              <mc:Fallback>
                <p:oleObj name="Equation" r:id="rId8" imgW="2539800" imgH="3301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880852"/>
                        <a:ext cx="462438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1846263" y="6051089"/>
          <a:ext cx="44100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7" name="方程式" r:id="rId10" imgW="2273040" imgH="330120" progId="Equation.3">
                  <p:embed/>
                </p:oleObj>
              </mc:Choice>
              <mc:Fallback>
                <p:oleObj name="方程式" r:id="rId10" imgW="2273040" imgH="3301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6051089"/>
                        <a:ext cx="44100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5580112" y="3501008"/>
          <a:ext cx="20907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28" name="Equation" r:id="rId12" imgW="1218960" imgH="228600" progId="Equation.DSMT4">
                  <p:embed/>
                </p:oleObj>
              </mc:Choice>
              <mc:Fallback>
                <p:oleObj name="Equation" r:id="rId12" imgW="12189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501008"/>
                        <a:ext cx="2090737" cy="392112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r>
              <a:rPr lang="en-US" altLang="zh-CN" sz="3600" dirty="0" smtClean="0"/>
              <a:t>3. The Discrete Fourier Transform (DFT)</a:t>
            </a:r>
          </a:p>
        </p:txBody>
      </p:sp>
      <p:sp>
        <p:nvSpPr>
          <p:cNvPr id="11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lang="zh-CN" altLang="en-US" sz="1400" smtClean="0">
                <a:ea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1520" y="2132856"/>
            <a:ext cx="889248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one-dimensional</a:t>
            </a:r>
            <a:r>
              <a:rPr lang="en-US" altLang="zh-TW" dirty="0">
                <a:ea typeface="新細明體" pitchFamily="18" charset="-120"/>
              </a:rPr>
              <a:t> Fourier transform and its inverse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Fourier transform (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discrete case</a:t>
            </a:r>
            <a:r>
              <a:rPr lang="en-US" altLang="zh-TW" dirty="0">
                <a:ea typeface="新細明體" pitchFamily="18" charset="-120"/>
              </a:rPr>
              <a:t>) DTC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   x is image coordinate variable and integer</a:t>
            </a:r>
            <a:r>
              <a:rPr lang="en-US" altLang="zh-CN" dirty="0" smtClean="0">
                <a:ea typeface="新細明體" pitchFamily="18" charset="-120"/>
              </a:rPr>
              <a:t>, </a:t>
            </a:r>
          </a:p>
          <a:p>
            <a:pPr lvl="1">
              <a:buNone/>
            </a:pPr>
            <a:r>
              <a:rPr lang="en-US" altLang="zh-CN" dirty="0" smtClean="0">
                <a:ea typeface="新細明體" pitchFamily="18" charset="-120"/>
              </a:rPr>
              <a:t>   u is the frequency variable and integer,</a:t>
            </a:r>
            <a:r>
              <a:rPr lang="en-US" altLang="zh-TW" dirty="0" smtClean="0">
                <a:ea typeface="新細明體" pitchFamily="18" charset="-120"/>
              </a:rPr>
              <a:t>   </a:t>
            </a: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   M is the number of samples of </a:t>
            </a:r>
            <a:r>
              <a:rPr lang="en-US" altLang="zh-TW" i="1" dirty="0" smtClean="0">
                <a:ea typeface="新細明體" pitchFamily="18" charset="-120"/>
              </a:rPr>
              <a:t>f</a:t>
            </a:r>
            <a:r>
              <a:rPr lang="en-US" altLang="zh-CN" i="1" dirty="0" smtClean="0">
                <a:ea typeface="新細明體" pitchFamily="18" charset="-120"/>
              </a:rPr>
              <a:t>(x)</a:t>
            </a:r>
            <a:r>
              <a:rPr lang="en-US" altLang="zh-CN" dirty="0" smtClean="0">
                <a:ea typeface="新細明體" pitchFamily="18" charset="-120"/>
              </a:rPr>
              <a:t>.</a:t>
            </a:r>
          </a:p>
        </p:txBody>
      </p:sp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632199" y="3865735"/>
          <a:ext cx="5892129" cy="822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392" name="方程式" r:id="rId3" imgW="3098520" imgH="431640" progId="Equation.3">
                  <p:embed/>
                </p:oleObj>
              </mc:Choice>
              <mc:Fallback>
                <p:oleObj name="方程式" r:id="rId3" imgW="309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199" y="3865735"/>
                        <a:ext cx="5892129" cy="822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lang="zh-CN" altLang="en-US" sz="1400" smtClean="0">
                <a:ea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lang="en-US" altLang="zh-CN" sz="14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536" y="2132856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Each term of the Fourier transform (i.e. the value of  </a:t>
            </a:r>
            <a:r>
              <a:rPr lang="en-US" altLang="zh-CN" i="1" dirty="0" smtClean="0">
                <a:ea typeface="宋体" pitchFamily="2" charset="-122"/>
              </a:rPr>
              <a:t>F(u)</a:t>
            </a:r>
            <a:r>
              <a:rPr lang="en-US" altLang="zh-CN" dirty="0" smtClean="0">
                <a:ea typeface="宋体" pitchFamily="2" charset="-122"/>
              </a:rPr>
              <a:t> for each value of u) is composed of the sum of all values of the function </a:t>
            </a:r>
            <a:r>
              <a:rPr lang="en-US" altLang="zh-CN" i="1" dirty="0" smtClean="0">
                <a:ea typeface="宋体" pitchFamily="2" charset="-122"/>
              </a:rPr>
              <a:t>f(x)</a:t>
            </a:r>
            <a:r>
              <a:rPr lang="en-US" altLang="zh-CN" dirty="0" smtClean="0">
                <a:ea typeface="宋体" pitchFamily="2" charset="-122"/>
              </a:rPr>
              <a:t>. 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values of </a:t>
            </a:r>
            <a:r>
              <a:rPr lang="en-US" altLang="zh-CN" i="1" dirty="0" smtClean="0">
                <a:ea typeface="宋体" pitchFamily="2" charset="-122"/>
              </a:rPr>
              <a:t>f(x), </a:t>
            </a:r>
            <a:r>
              <a:rPr lang="en-US" altLang="zh-CN" dirty="0" smtClean="0">
                <a:ea typeface="宋体" pitchFamily="2" charset="-122"/>
              </a:rPr>
              <a:t>are multiplied by </a:t>
            </a:r>
            <a:r>
              <a:rPr lang="en-US" altLang="zh-CN" dirty="0" err="1" smtClean="0">
                <a:ea typeface="宋体" pitchFamily="2" charset="-122"/>
              </a:rPr>
              <a:t>sines</a:t>
            </a:r>
            <a:r>
              <a:rPr lang="en-US" altLang="zh-CN" dirty="0" smtClean="0">
                <a:ea typeface="宋体" pitchFamily="2" charset="-122"/>
              </a:rPr>
              <a:t> and cosines of various frequencies.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One can compare the Fourier transform to a glass prism. 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prism is a physical device that separates light into various color components, each based on its wavelength (or frequency).  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lang="zh-CN" altLang="en-US" sz="1400" smtClean="0">
                <a:ea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lang="en-US" altLang="zh-CN" sz="14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536" y="2132856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Fourier transform can be considered as a ‘Mathematical prism’ that separates a function into various components, based on frequency content</a:t>
            </a:r>
            <a:endParaRPr lang="en-US" altLang="zh-TW" sz="2400" dirty="0" smtClean="0">
              <a:ea typeface="新細明體" pitchFamily="18" charset="-120"/>
            </a:endParaRPr>
          </a:p>
          <a:p>
            <a:r>
              <a:rPr lang="en-US" altLang="zh-CN" sz="2800" dirty="0" smtClean="0">
                <a:ea typeface="宋体" pitchFamily="2" charset="-122"/>
              </a:rPr>
              <a:t>Given </a:t>
            </a:r>
            <a:r>
              <a:rPr lang="en-US" altLang="zh-CN" sz="2800" i="1" dirty="0" smtClean="0">
                <a:ea typeface="宋体" pitchFamily="2" charset="-122"/>
              </a:rPr>
              <a:t>F(u)</a:t>
            </a:r>
            <a:r>
              <a:rPr lang="en-US" altLang="zh-CN" sz="2800" dirty="0" smtClean="0">
                <a:ea typeface="宋体" pitchFamily="2" charset="-122"/>
              </a:rPr>
              <a:t>, we can get the original function using t</a:t>
            </a:r>
            <a:r>
              <a:rPr lang="en-US" altLang="zh-TW" sz="2800" dirty="0" smtClean="0">
                <a:ea typeface="新細明體" pitchFamily="18" charset="-120"/>
              </a:rPr>
              <a:t>he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one-dimensional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 smtClean="0">
                <a:ea typeface="新細明體" pitchFamily="18" charset="-120"/>
              </a:rPr>
              <a:t>Inverse Fourier transform</a:t>
            </a:r>
            <a:endParaRPr lang="en-US" altLang="zh-TW" sz="2800" dirty="0">
              <a:ea typeface="新細明體" pitchFamily="18" charset="-120"/>
            </a:endParaRPr>
          </a:p>
          <a:p>
            <a:pPr lvl="1"/>
            <a:endParaRPr lang="en-US" altLang="zh-TW" sz="2400" dirty="0">
              <a:ea typeface="新細明體" pitchFamily="18" charset="-120"/>
            </a:endParaRPr>
          </a:p>
        </p:txBody>
      </p:sp>
      <p:graphicFrame>
        <p:nvGraphicFramePr>
          <p:cNvPr id="16282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536" y="4437112"/>
          <a:ext cx="806901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6" name="Equation" r:id="rId3" imgW="2844720" imgH="431640" progId="Equation.DSMT4">
                  <p:embed/>
                </p:oleObj>
              </mc:Choice>
              <mc:Fallback>
                <p:oleObj name="Equation" r:id="rId3" imgW="2844720" imgH="431640" progId="Equation.DSMT4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37112"/>
                        <a:ext cx="8069015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lang="zh-CN" altLang="en-US" sz="1400" smtClean="0">
                <a:ea typeface="+mn-ea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lang="en-US" altLang="zh-CN" sz="1400" dirty="0"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536" y="2143397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ea typeface="新細明體" pitchFamily="18" charset="-120"/>
              </a:rPr>
              <a:t>Since                              and the fact</a:t>
            </a:r>
          </a:p>
          <a:p>
            <a:pPr lvl="1">
              <a:buFontTx/>
              <a:buNone/>
            </a:pPr>
            <a:r>
              <a:rPr lang="en-US" altLang="zh-TW" dirty="0">
                <a:ea typeface="新細明體" pitchFamily="18" charset="-120"/>
              </a:rPr>
              <a:t> then discrete Fourier transform can be redefined</a:t>
            </a:r>
          </a:p>
          <a:p>
            <a:pPr lvl="1"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1"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1">
              <a:buFontTx/>
              <a:buNone/>
            </a:pP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Frequency (time) domain</a:t>
            </a:r>
            <a:r>
              <a:rPr lang="en-US" altLang="zh-TW" sz="2400" dirty="0">
                <a:ea typeface="新細明體" pitchFamily="18" charset="-120"/>
              </a:rPr>
              <a:t>: the domain (values of </a:t>
            </a:r>
            <a:r>
              <a:rPr lang="en-US" altLang="zh-TW" sz="2400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) over which the values of </a:t>
            </a:r>
            <a:r>
              <a:rPr lang="en-US" altLang="zh-TW" sz="2400" i="1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) range; because </a:t>
            </a:r>
            <a:r>
              <a:rPr lang="en-US" altLang="zh-TW" sz="2400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 determines the frequency of the components of the transform. 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Frequency (time) component</a:t>
            </a:r>
            <a:r>
              <a:rPr lang="en-US" altLang="zh-TW" sz="2400" dirty="0">
                <a:ea typeface="新細明體" pitchFamily="18" charset="-120"/>
              </a:rPr>
              <a:t>: each of the </a:t>
            </a:r>
            <a:r>
              <a:rPr lang="en-US" altLang="zh-TW" sz="2400" i="1" dirty="0">
                <a:ea typeface="新細明體" pitchFamily="18" charset="-120"/>
              </a:rPr>
              <a:t>M</a:t>
            </a:r>
            <a:r>
              <a:rPr lang="en-US" altLang="zh-TW" sz="2400" dirty="0">
                <a:ea typeface="新細明體" pitchFamily="18" charset="-120"/>
              </a:rPr>
              <a:t> terms of </a:t>
            </a:r>
            <a:r>
              <a:rPr lang="en-US" altLang="zh-TW" sz="2400" i="1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).</a:t>
            </a:r>
          </a:p>
          <a:p>
            <a:pPr lvl="1"/>
            <a:endParaRPr lang="en-US" altLang="zh-TW" sz="2400" dirty="0">
              <a:ea typeface="新細明體" pitchFamily="18" charset="-120"/>
            </a:endParaRPr>
          </a:p>
        </p:txBody>
      </p:sp>
      <p:graphicFrame>
        <p:nvGraphicFramePr>
          <p:cNvPr id="16486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02349" y="4113485"/>
          <a:ext cx="3012170" cy="46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2" name="方程式" r:id="rId3" imgW="1307880" imgH="203040" progId="Equation.3">
                  <p:embed/>
                </p:oleObj>
              </mc:Choice>
              <mc:Fallback>
                <p:oleObj name="方程式" r:id="rId3" imgW="1307880" imgH="20304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349" y="4113485"/>
                        <a:ext cx="3012170" cy="467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069975" y="3240088"/>
          <a:ext cx="6265568" cy="83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3" name="Equation" r:id="rId5" imgW="3238200" imgH="431640" progId="Equation.DSMT4">
                  <p:embed/>
                </p:oleObj>
              </mc:Choice>
              <mc:Fallback>
                <p:oleObj name="Equation" r:id="rId5" imgW="32382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240088"/>
                        <a:ext cx="6265568" cy="836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54436" y="2216422"/>
          <a:ext cx="2343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4" name="方程式" r:id="rId7" imgW="1218960" imgH="228600" progId="Equation.3">
                  <p:embed/>
                </p:oleObj>
              </mc:Choice>
              <mc:Fallback>
                <p:oleObj name="方程式" r:id="rId7" imgW="1218960" imgH="228600" progId="Equation.3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436" y="2216422"/>
                        <a:ext cx="2343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6078786" y="2233885"/>
          <a:ext cx="18176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5" name="方程式" r:id="rId9" imgW="990360" imgH="203040" progId="Equation.3">
                  <p:embed/>
                </p:oleObj>
              </mc:Choice>
              <mc:Fallback>
                <p:oleObj name="方程式" r:id="rId9" imgW="99036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786" y="2233885"/>
                        <a:ext cx="18176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1741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i="1" dirty="0">
                <a:ea typeface="新細明體" pitchFamily="18" charset="-120"/>
              </a:rPr>
              <a:t>F</a:t>
            </a:r>
            <a:r>
              <a:rPr lang="en-US" altLang="zh-TW" sz="2800" dirty="0">
                <a:ea typeface="新細明體" pitchFamily="18" charset="-120"/>
              </a:rPr>
              <a:t>(</a:t>
            </a:r>
            <a:r>
              <a:rPr lang="en-US" altLang="zh-TW" sz="2800" i="1" dirty="0">
                <a:ea typeface="新細明體" pitchFamily="18" charset="-120"/>
              </a:rPr>
              <a:t>u</a:t>
            </a:r>
            <a:r>
              <a:rPr lang="en-US" altLang="zh-TW" sz="2800" dirty="0">
                <a:ea typeface="新細明體" pitchFamily="18" charset="-120"/>
              </a:rPr>
              <a:t>) can be expressed in polar coordinates: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pPr lvl="1"/>
            <a:r>
              <a:rPr lang="en-US" altLang="zh-TW" sz="2400" i="1" dirty="0">
                <a:ea typeface="新細明體" pitchFamily="18" charset="-120"/>
              </a:rPr>
              <a:t>R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): the real part of </a:t>
            </a:r>
            <a:r>
              <a:rPr lang="en-US" altLang="zh-TW" sz="2400" i="1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sz="2400" i="1" dirty="0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): the imaginary part of </a:t>
            </a:r>
            <a:r>
              <a:rPr lang="en-US" altLang="zh-TW" sz="2400" i="1" dirty="0">
                <a:ea typeface="新細明體" pitchFamily="18" charset="-120"/>
              </a:rPr>
              <a:t>F</a:t>
            </a:r>
            <a:r>
              <a:rPr lang="en-US" altLang="zh-TW" sz="2400" dirty="0">
                <a:ea typeface="新細明體" pitchFamily="18" charset="-120"/>
              </a:rPr>
              <a:t>(</a:t>
            </a:r>
            <a:r>
              <a:rPr lang="en-US" altLang="zh-TW" sz="2400" i="1" dirty="0">
                <a:ea typeface="新細明體" pitchFamily="18" charset="-120"/>
              </a:rPr>
              <a:t>u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Power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spectrum (</a:t>
            </a:r>
            <a:r>
              <a:rPr lang="en-US" altLang="zh-CN" sz="2800" dirty="0" smtClean="0">
                <a:solidFill>
                  <a:srgbClr val="FF0000"/>
                </a:solidFill>
                <a:ea typeface="新細明體" pitchFamily="18" charset="-120"/>
              </a:rPr>
              <a:t>spectral density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ea typeface="新細明體" pitchFamily="18" charset="-120"/>
              </a:rPr>
              <a:t>功率谱</a:t>
            </a:r>
            <a:r>
              <a:rPr lang="en-US" altLang="zh-TW" sz="2800" dirty="0" smtClean="0">
                <a:ea typeface="新細明體" pitchFamily="18" charset="-120"/>
              </a:rPr>
              <a:t>:</a:t>
            </a:r>
            <a:endParaRPr lang="en-US" altLang="zh-TW" sz="2800" dirty="0">
              <a:ea typeface="新細明體" pitchFamily="18" charset="-120"/>
            </a:endParaRP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1362075" y="5997277"/>
          <a:ext cx="3998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4" name="方程式" r:id="rId3" imgW="1866600" imgH="279360" progId="Equation.3">
                  <p:embed/>
                </p:oleObj>
              </mc:Choice>
              <mc:Fallback>
                <p:oleObj name="方程式" r:id="rId3" imgW="18666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5997277"/>
                        <a:ext cx="3998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649131878"/>
              </p:ext>
            </p:extLst>
          </p:nvPr>
        </p:nvGraphicFramePr>
        <p:xfrm>
          <a:off x="1512888" y="2670175"/>
          <a:ext cx="6783387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55" name="Equation" r:id="rId5" imgW="4254480" imgH="1117440" progId="Equation.DSMT4">
                  <p:embed/>
                </p:oleObj>
              </mc:Choice>
              <mc:Fallback>
                <p:oleObj name="Equation" r:id="rId5" imgW="4254480" imgH="111744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670175"/>
                        <a:ext cx="6783387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79E6E-655C-427D-B0EB-574EFEA66B6B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469188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dirty="0" smtClean="0"/>
              <a:t>Chapter 4 </a:t>
            </a:r>
            <a:endParaRPr lang="zh-CN" altLang="en-US" sz="48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85800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40220D2-C06A-4B3E-98BD-15D9C5C588AE}" type="slidenum">
              <a:rPr lang="zh-CN" altLang="en-US" sz="1400">
                <a:solidFill>
                  <a:schemeClr val="bg2"/>
                </a:solidFill>
                <a:ea typeface="+mn-ea"/>
              </a:rPr>
              <a:pPr algn="r" eaLnBrk="0" hangingPunct="0">
                <a:defRPr/>
              </a:pPr>
              <a:t>2</a:t>
            </a:fld>
            <a:endParaRPr lang="en-US" altLang="zh-CN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56388" cy="1752600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>
                <a:solidFill>
                  <a:srgbClr val="333399"/>
                </a:solidFill>
                <a:latin typeface="Tahoma"/>
                <a:cs typeface="+mj-cs"/>
              </a:rPr>
              <a:t>Filtering in the frequency Domain (I)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512" y="1916832"/>
            <a:ext cx="8784976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From 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 know that the signal </a:t>
            </a:r>
            <a:r>
              <a:rPr lang="en-US" altLang="zh-CN" i="1" dirty="0" smtClean="0"/>
              <a:t>f(x)</a:t>
            </a:r>
            <a:r>
              <a:rPr lang="en-US" altLang="zh-CN" dirty="0" smtClean="0"/>
              <a:t> can be reconstructed from </a:t>
            </a:r>
            <a:r>
              <a:rPr lang="en-US" altLang="zh-CN" i="1" dirty="0" smtClean="0"/>
              <a:t>F(u)</a:t>
            </a:r>
            <a:r>
              <a:rPr lang="en-US" altLang="zh-CN" dirty="0" smtClean="0"/>
              <a:t> completely</a:t>
            </a:r>
          </a:p>
          <a:p>
            <a:pPr lvl="1"/>
            <a:r>
              <a:rPr lang="en-US" altLang="zh-CN" dirty="0" smtClean="0"/>
              <a:t>A signal can be represented in time/space domain as well as in frequency domain</a:t>
            </a:r>
          </a:p>
          <a:p>
            <a:pPr lvl="1"/>
            <a:r>
              <a:rPr lang="en-US" altLang="zh-CN" dirty="0" smtClean="0"/>
              <a:t>We are going to study image enhancement methods in frequency domain</a:t>
            </a: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6369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59657"/>
            <a:ext cx="55340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512" y="1916832"/>
            <a:ext cx="8784976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ea typeface="宋体" pitchFamily="2" charset="-122"/>
              </a:rPr>
              <a:t>Figure below</a:t>
            </a:r>
            <a:r>
              <a:rPr lang="en-US" altLang="zh-CN" dirty="0" smtClean="0">
                <a:ea typeface="宋体" pitchFamily="2" charset="-122"/>
              </a:rPr>
              <a:t> shows the results for  K=16 points.  We find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height of the spectrum doubled as the area under the curve in the x-domain doubled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number of zeros in the spectrum in the same interval doubled as the length of the function doubled. 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Note the reciprocal(</a:t>
            </a:r>
            <a:r>
              <a:rPr lang="zh-CN" altLang="en-US" dirty="0" smtClean="0">
                <a:ea typeface="宋体" pitchFamily="2" charset="-122"/>
              </a:rPr>
              <a:t>互逆的</a:t>
            </a:r>
            <a:r>
              <a:rPr lang="en-US" altLang="zh-CN" dirty="0" smtClean="0">
                <a:ea typeface="宋体" pitchFamily="2" charset="-122"/>
              </a:rPr>
              <a:t>) nature of the Fourier transform pairs. 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That means </a:t>
            </a:r>
            <a:r>
              <a:rPr lang="en-US" altLang="zh-CN" i="1" dirty="0" err="1" smtClean="0">
                <a:ea typeface="宋体" pitchFamily="2" charset="-122"/>
              </a:rPr>
              <a:t>Δx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i="1" dirty="0" err="1" smtClean="0">
                <a:ea typeface="宋体" pitchFamily="2" charset="-122"/>
              </a:rPr>
              <a:t>Δu</a:t>
            </a:r>
            <a:r>
              <a:rPr lang="en-US" altLang="zh-CN" dirty="0" smtClean="0">
                <a:ea typeface="宋体" pitchFamily="2" charset="-122"/>
              </a:rPr>
              <a:t> are inversely related by the equation:      </a:t>
            </a:r>
            <a:r>
              <a:rPr lang="en-US" altLang="zh-CN" i="1" dirty="0" err="1" smtClean="0">
                <a:ea typeface="宋体" pitchFamily="2" charset="-122"/>
              </a:rPr>
              <a:t>Δu</a:t>
            </a:r>
            <a:r>
              <a:rPr lang="en-US" altLang="zh-CN" i="1" dirty="0" smtClean="0">
                <a:ea typeface="宋体" pitchFamily="2" charset="-122"/>
              </a:rPr>
              <a:t> = (1/(M. </a:t>
            </a:r>
            <a:r>
              <a:rPr lang="en-US" altLang="zh-CN" i="1" dirty="0" err="1" smtClean="0">
                <a:ea typeface="宋体" pitchFamily="2" charset="-122"/>
              </a:rPr>
              <a:t>Δx</a:t>
            </a:r>
            <a:r>
              <a:rPr lang="en-US" altLang="zh-CN" i="1" dirty="0" smtClean="0">
                <a:ea typeface="宋体" pitchFamily="2" charset="-122"/>
              </a:rPr>
              <a:t>))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404" y="1772816"/>
            <a:ext cx="7517020" cy="501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C0BCD-B273-44F0-ABC1-88309F30B30F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88691"/>
            <a:ext cx="8496944" cy="4752677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2D</a:t>
            </a:r>
            <a:r>
              <a:rPr lang="en-US" altLang="zh-TW" dirty="0" smtClean="0">
                <a:ea typeface="新細明體" pitchFamily="18" charset="-120"/>
              </a:rPr>
              <a:t> Fourier transform and its inverse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Fourier transform (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discrete case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>
              <a:buNone/>
            </a:pPr>
            <a:r>
              <a:rPr lang="en-US" altLang="zh-CN" dirty="0" smtClean="0">
                <a:ea typeface="宋体" pitchFamily="2" charset="-122"/>
              </a:rPr>
              <a:t>   </a:t>
            </a:r>
            <a:r>
              <a:rPr lang="en-US" altLang="zh-CN" sz="2400" dirty="0" smtClean="0">
                <a:ea typeface="宋体" pitchFamily="2" charset="-122"/>
              </a:rPr>
              <a:t>Let </a:t>
            </a:r>
            <a:r>
              <a:rPr lang="en-US" altLang="zh-CN" sz="2400" i="1" dirty="0" smtClean="0">
                <a:ea typeface="宋体" pitchFamily="2" charset="-122"/>
              </a:rPr>
              <a:t>f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err="1" smtClean="0">
                <a:ea typeface="宋体" pitchFamily="2" charset="-122"/>
              </a:rPr>
              <a:t>x,y</a:t>
            </a:r>
            <a:r>
              <a:rPr lang="en-US" altLang="zh-CN" sz="2400" dirty="0" smtClean="0">
                <a:ea typeface="宋体" pitchFamily="2" charset="-122"/>
              </a:rPr>
              <a:t>) for </a:t>
            </a:r>
            <a:r>
              <a:rPr lang="en-US" altLang="zh-CN" sz="2400" i="1" dirty="0" smtClean="0">
                <a:ea typeface="宋体" pitchFamily="2" charset="-122"/>
              </a:rPr>
              <a:t>x</a:t>
            </a:r>
            <a:r>
              <a:rPr lang="en-US" altLang="zh-CN" sz="2400" dirty="0" smtClean="0">
                <a:ea typeface="宋体" pitchFamily="2" charset="-122"/>
              </a:rPr>
              <a:t>=</a:t>
            </a:r>
            <a:r>
              <a:rPr lang="tr-TR" altLang="zh-CN" sz="2400" dirty="0" smtClean="0"/>
              <a:t>0,</a:t>
            </a:r>
            <a:r>
              <a:rPr lang="en-US" altLang="zh-CN" sz="2400" dirty="0" smtClean="0">
                <a:ea typeface="宋体" pitchFamily="2" charset="-122"/>
              </a:rPr>
              <a:t>1,2, ..., </a:t>
            </a:r>
            <a:r>
              <a:rPr lang="en-US" altLang="zh-CN" sz="2400" i="1" dirty="0" smtClean="0">
                <a:ea typeface="宋体" pitchFamily="2" charset="-122"/>
              </a:rPr>
              <a:t>M</a:t>
            </a:r>
            <a:r>
              <a:rPr lang="en-US" altLang="zh-CN" sz="2400" dirty="0" smtClean="0">
                <a:ea typeface="宋体" pitchFamily="2" charset="-122"/>
              </a:rPr>
              <a:t>-1 and </a:t>
            </a:r>
            <a:r>
              <a:rPr lang="en-US" altLang="zh-CN" sz="2400" i="1" dirty="0" smtClean="0">
                <a:ea typeface="宋体" pitchFamily="2" charset="-122"/>
              </a:rPr>
              <a:t>y</a:t>
            </a:r>
            <a:r>
              <a:rPr lang="en-US" altLang="zh-CN" sz="2400" dirty="0" smtClean="0">
                <a:ea typeface="宋体" pitchFamily="2" charset="-122"/>
              </a:rPr>
              <a:t>=1,2, ..., </a:t>
            </a:r>
            <a:r>
              <a:rPr lang="en-US" altLang="zh-CN" sz="2400" i="1" dirty="0" smtClean="0">
                <a:ea typeface="宋体" pitchFamily="2" charset="-122"/>
              </a:rPr>
              <a:t>N</a:t>
            </a:r>
            <a:r>
              <a:rPr lang="en-US" altLang="zh-CN" sz="2400" dirty="0" smtClean="0">
                <a:ea typeface="宋体" pitchFamily="2" charset="-122"/>
              </a:rPr>
              <a:t>-1 denote an </a:t>
            </a:r>
            <a:r>
              <a:rPr lang="en-US" altLang="zh-CN" sz="2400" i="1" dirty="0" smtClean="0">
                <a:ea typeface="宋体" pitchFamily="2" charset="-122"/>
              </a:rPr>
              <a:t>M×N</a:t>
            </a:r>
            <a:r>
              <a:rPr lang="en-US" altLang="zh-CN" sz="2400" dirty="0" smtClean="0">
                <a:ea typeface="宋体" pitchFamily="2" charset="-122"/>
              </a:rPr>
              <a:t> image.  The 2D DFT of </a:t>
            </a:r>
            <a:r>
              <a:rPr lang="en-US" altLang="zh-CN" sz="2400" i="1" dirty="0" smtClean="0">
                <a:ea typeface="宋体" pitchFamily="2" charset="-122"/>
              </a:rPr>
              <a:t>f</a:t>
            </a:r>
            <a:r>
              <a:rPr lang="en-US" altLang="zh-CN" sz="2400" dirty="0" smtClean="0">
                <a:ea typeface="宋体" pitchFamily="2" charset="-122"/>
              </a:rPr>
              <a:t> is given by</a:t>
            </a:r>
            <a:endParaRPr lang="tr-TR" altLang="zh-CN" dirty="0" smtClean="0"/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CN" dirty="0" smtClean="0">
                <a:ea typeface="宋体" pitchFamily="2" charset="-122"/>
              </a:rPr>
              <a:t>   </a:t>
            </a:r>
          </a:p>
          <a:p>
            <a:pPr lvl="1">
              <a:buNone/>
            </a:pPr>
            <a:r>
              <a:rPr lang="en-US" altLang="zh-CN" sz="2400" dirty="0" smtClean="0">
                <a:ea typeface="宋体" pitchFamily="2" charset="-122"/>
              </a:rPr>
              <a:t>The </a:t>
            </a:r>
            <a:r>
              <a:rPr lang="en-US" altLang="zh-CN" sz="2400" i="1" dirty="0" smtClean="0">
                <a:ea typeface="宋体" pitchFamily="2" charset="-122"/>
              </a:rPr>
              <a:t>frequency domain</a:t>
            </a:r>
            <a:r>
              <a:rPr lang="en-US" altLang="zh-CN" sz="2400" dirty="0" smtClean="0">
                <a:ea typeface="宋体" pitchFamily="2" charset="-122"/>
              </a:rPr>
              <a:t> is simply the coordinate system spanned by </a:t>
            </a:r>
            <a:r>
              <a:rPr lang="en-US" altLang="zh-CN" sz="2400" i="1" dirty="0" smtClean="0">
                <a:ea typeface="宋体" pitchFamily="2" charset="-122"/>
              </a:rPr>
              <a:t>F</a:t>
            </a: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i="1" dirty="0" err="1" smtClean="0">
                <a:ea typeface="宋体" pitchFamily="2" charset="-122"/>
              </a:rPr>
              <a:t>u,v</a:t>
            </a:r>
            <a:r>
              <a:rPr lang="en-US" altLang="zh-CN" sz="2400" dirty="0" smtClean="0">
                <a:ea typeface="宋体" pitchFamily="2" charset="-122"/>
              </a:rPr>
              <a:t>) with </a:t>
            </a:r>
            <a:r>
              <a:rPr lang="en-US" altLang="zh-CN" sz="2400" i="1" dirty="0" smtClean="0">
                <a:ea typeface="宋体" pitchFamily="2" charset="-122"/>
              </a:rPr>
              <a:t>u</a:t>
            </a:r>
            <a:r>
              <a:rPr lang="en-US" altLang="zh-CN" sz="2400" dirty="0" smtClean="0">
                <a:ea typeface="宋体" pitchFamily="2" charset="-122"/>
              </a:rPr>
              <a:t> and </a:t>
            </a:r>
            <a:r>
              <a:rPr lang="en-US" altLang="zh-CN" sz="2400" i="1" dirty="0" smtClean="0">
                <a:ea typeface="宋体" pitchFamily="2" charset="-122"/>
              </a:rPr>
              <a:t>v</a:t>
            </a:r>
            <a:r>
              <a:rPr lang="en-US" altLang="zh-CN" sz="2400" dirty="0" smtClean="0">
                <a:ea typeface="宋体" pitchFamily="2" charset="-122"/>
              </a:rPr>
              <a:t> as frequency variables.</a:t>
            </a:r>
            <a:endParaRPr lang="en-US" altLang="zh-TW" dirty="0" smtClean="0"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 	</a:t>
            </a: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</a:p>
          <a:p>
            <a:endParaRPr lang="en-US" altLang="zh-CN" sz="3600" dirty="0" smtClean="0"/>
          </a:p>
        </p:txBody>
      </p:sp>
      <p:graphicFrame>
        <p:nvGraphicFramePr>
          <p:cNvPr id="629765" name="Object 5"/>
          <p:cNvGraphicFramePr>
            <a:graphicFrameLocks noChangeAspect="1"/>
          </p:cNvGraphicFramePr>
          <p:nvPr/>
        </p:nvGraphicFramePr>
        <p:xfrm>
          <a:off x="1619672" y="4005064"/>
          <a:ext cx="56261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79" name="Equation" r:id="rId4" imgW="2768400" imgH="685800" progId="Equation.DSMT4">
                  <p:embed/>
                </p:oleObj>
              </mc:Choice>
              <mc:Fallback>
                <p:oleObj name="Equation" r:id="rId4" imgW="2768400" imgH="685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05064"/>
                        <a:ext cx="5626100" cy="1392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88691"/>
            <a:ext cx="8496944" cy="4752677"/>
          </a:xfrm>
        </p:spPr>
        <p:txBody>
          <a:bodyPr/>
          <a:lstStyle/>
          <a:p>
            <a:pPr lvl="1"/>
            <a:r>
              <a:rPr lang="en-US" altLang="zh-CN" dirty="0" smtClean="0">
                <a:ea typeface="新細明體" pitchFamily="18" charset="-120"/>
              </a:rPr>
              <a:t>Inverse </a:t>
            </a:r>
            <a:r>
              <a:rPr lang="en-US" altLang="zh-TW" dirty="0" smtClean="0">
                <a:ea typeface="新細明體" pitchFamily="18" charset="-120"/>
              </a:rPr>
              <a:t>Fourier transform (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discrete case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 	</a:t>
            </a: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	u, v : the transform or frequency variables</a:t>
            </a:r>
          </a:p>
          <a:p>
            <a:pPr lvl="1">
              <a:buNone/>
            </a:pPr>
            <a:r>
              <a:rPr lang="en-US" altLang="zh-TW" dirty="0" smtClean="0">
                <a:ea typeface="新細明體" pitchFamily="18" charset="-120"/>
              </a:rPr>
              <a:t>	x, y : the spatial or image variables</a:t>
            </a:r>
          </a:p>
          <a:p>
            <a:pPr lvl="1"/>
            <a:r>
              <a:rPr lang="tr-TR" altLang="zh-CN" dirty="0" smtClean="0"/>
              <a:t>Thus, given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F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err="1" smtClean="0">
                <a:ea typeface="宋体" pitchFamily="2" charset="-122"/>
              </a:rPr>
              <a:t>u,v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tr-TR" altLang="zh-CN" dirty="0" smtClean="0"/>
              <a:t>, we can obtain </a:t>
            </a:r>
            <a:r>
              <a:rPr lang="tr-TR" altLang="zh-CN" i="1" dirty="0" smtClean="0"/>
              <a:t>f</a:t>
            </a:r>
            <a:r>
              <a:rPr lang="tr-TR" altLang="zh-CN" dirty="0" smtClean="0"/>
              <a:t>(</a:t>
            </a:r>
            <a:r>
              <a:rPr lang="tr-TR" altLang="zh-CN" i="1" dirty="0" smtClean="0"/>
              <a:t>x,y</a:t>
            </a:r>
            <a:r>
              <a:rPr lang="tr-TR" altLang="zh-CN" dirty="0" smtClean="0"/>
              <a:t>) back by means of the inverse DFT.</a:t>
            </a:r>
            <a:endParaRPr lang="en-US" altLang="zh-TW" dirty="0" smtClean="0">
              <a:ea typeface="新細明體" pitchFamily="18" charset="-120"/>
            </a:endParaRPr>
          </a:p>
          <a:p>
            <a:endParaRPr lang="en-US" altLang="zh-CN" sz="36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213856"/>
              </p:ext>
            </p:extLst>
          </p:nvPr>
        </p:nvGraphicFramePr>
        <p:xfrm>
          <a:off x="971600" y="2708920"/>
          <a:ext cx="7173912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22" name="Equation" r:id="rId4" imgW="3288960" imgH="660240" progId="Equation.DSMT4">
                  <p:embed/>
                </p:oleObj>
              </mc:Choice>
              <mc:Fallback>
                <p:oleObj name="Equation" r:id="rId4" imgW="3288960" imgH="6602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708920"/>
                        <a:ext cx="7173912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88691"/>
            <a:ext cx="8496944" cy="4752677"/>
          </a:xfrm>
        </p:spPr>
        <p:txBody>
          <a:bodyPr/>
          <a:lstStyle/>
          <a:p>
            <a:r>
              <a:rPr lang="en-US" altLang="zh-CN" dirty="0" smtClean="0"/>
              <a:t>The value of the transform at the origin of the frequency domain that is </a:t>
            </a:r>
            <a:r>
              <a:rPr lang="en-US" altLang="zh-CN" i="1" dirty="0" smtClean="0"/>
              <a:t>F(0,0)</a:t>
            </a:r>
            <a:r>
              <a:rPr lang="en-US" altLang="zh-CN" dirty="0" smtClean="0"/>
              <a:t> is called the </a:t>
            </a:r>
            <a:r>
              <a:rPr lang="en-US" altLang="zh-CN" b="1" i="1" dirty="0" smtClean="0"/>
              <a:t>dc component</a:t>
            </a:r>
            <a:r>
              <a:rPr lang="en-US" altLang="zh-CN" dirty="0" smtClean="0"/>
              <a:t>(</a:t>
            </a:r>
            <a:r>
              <a:rPr lang="zh-CN" altLang="en-US" dirty="0" smtClean="0"/>
              <a:t>直流分量</a:t>
            </a:r>
            <a:r>
              <a:rPr lang="en-US" altLang="zh-CN" dirty="0" smtClean="0"/>
              <a:t>) of the Fourier transform.</a:t>
            </a:r>
          </a:p>
          <a:p>
            <a:r>
              <a:rPr lang="en-US" altLang="zh-CN" dirty="0" smtClean="0"/>
              <a:t>Even if </a:t>
            </a:r>
            <a:r>
              <a:rPr lang="en-US" altLang="zh-CN" i="1" dirty="0" smtClean="0"/>
              <a:t>f(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 </a:t>
            </a:r>
            <a:r>
              <a:rPr lang="en-US" altLang="zh-CN" dirty="0" smtClean="0"/>
              <a:t>is real, its transform is complex. </a:t>
            </a:r>
          </a:p>
          <a:p>
            <a:r>
              <a:rPr lang="en-US" altLang="zh-CN" dirty="0" smtClean="0"/>
              <a:t>The principal method of visually analyzing a transform is to compute its spectrum that is the magnitude of </a:t>
            </a:r>
            <a:r>
              <a:rPr lang="en-US" altLang="zh-CN" i="1" dirty="0" smtClean="0"/>
              <a:t>F(</a:t>
            </a:r>
            <a:r>
              <a:rPr lang="en-US" altLang="zh-CN" i="1" dirty="0" err="1" smtClean="0"/>
              <a:t>u,v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23528" y="1916832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ea typeface="新細明體" pitchFamily="18" charset="-120"/>
              </a:rPr>
              <a:t>We define the Fourier spectrum, phase </a:t>
            </a:r>
            <a:r>
              <a:rPr lang="en-US" altLang="zh-TW" sz="2800" dirty="0" smtClean="0">
                <a:ea typeface="新細明體" pitchFamily="18" charset="-120"/>
              </a:rPr>
              <a:t>an</a:t>
            </a:r>
            <a:r>
              <a:rPr lang="en-US" altLang="zh-CN" sz="2800" dirty="0" smtClean="0">
                <a:ea typeface="新細明體" pitchFamily="18" charset="-120"/>
              </a:rPr>
              <a:t>g</a:t>
            </a:r>
            <a:r>
              <a:rPr lang="en-US" altLang="zh-TW" sz="2800" dirty="0" smtClean="0">
                <a:ea typeface="新細明體" pitchFamily="18" charset="-120"/>
              </a:rPr>
              <a:t>le</a:t>
            </a:r>
            <a:r>
              <a:rPr lang="en-US" altLang="zh-TW" sz="2800" dirty="0">
                <a:ea typeface="新細明體" pitchFamily="18" charset="-120"/>
              </a:rPr>
              <a:t>, and power spectrum as follows: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i="1" dirty="0" smtClean="0">
                <a:ea typeface="新細明體" pitchFamily="18" charset="-120"/>
              </a:rPr>
              <a:t>R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err="1" smtClean="0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): the real part of </a:t>
            </a: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lvl="1"/>
            <a:r>
              <a:rPr lang="en-US" altLang="zh-TW" i="1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): the imaginary part of </a:t>
            </a:r>
            <a:r>
              <a:rPr lang="en-US" altLang="zh-TW" i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 err="1">
                <a:ea typeface="新細明體" pitchFamily="18" charset="-120"/>
              </a:rPr>
              <a:t>u,v</a:t>
            </a:r>
            <a:r>
              <a:rPr lang="en-US" altLang="zh-TW" dirty="0">
                <a:ea typeface="新細明體" pitchFamily="18" charset="-120"/>
              </a:rPr>
              <a:t>)</a:t>
            </a:r>
          </a:p>
        </p:txBody>
      </p:sp>
      <p:graphicFrame>
        <p:nvGraphicFramePr>
          <p:cNvPr id="16896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66466" y="2924944"/>
          <a:ext cx="6577276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8" name="方程式" r:id="rId3" imgW="3479760" imgH="1104840" progId="Equation.3">
                  <p:embed/>
                </p:oleObj>
              </mc:Choice>
              <mc:Fallback>
                <p:oleObj name="方程式" r:id="rId3" imgW="3479760" imgH="110484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466" y="2924944"/>
                        <a:ext cx="6577276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71389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By direct substitution, we can show that</a:t>
            </a:r>
          </a:p>
          <a:p>
            <a:pPr lvl="1">
              <a:buNone/>
            </a:pPr>
            <a:r>
              <a:rPr lang="en-US" altLang="zh-CN" i="1" dirty="0" smtClean="0"/>
              <a:t> </a:t>
            </a:r>
            <a:r>
              <a:rPr lang="pl-PL" altLang="zh-CN" i="1" dirty="0" smtClean="0"/>
              <a:t>F(u,v)=F(u+M, v)=F(u, v+N)=F(u+M, v</a:t>
            </a:r>
            <a:r>
              <a:rPr lang="en-US" altLang="zh-CN" i="1" dirty="0" smtClean="0"/>
              <a:t>+</a:t>
            </a:r>
            <a:r>
              <a:rPr lang="pl-PL" altLang="zh-CN" i="1" dirty="0" smtClean="0"/>
              <a:t>N)</a:t>
            </a:r>
            <a:endParaRPr lang="en-US" altLang="zh-CN" i="1" dirty="0" smtClean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sz="3200" dirty="0" smtClean="0">
                <a:ea typeface="宋体" pitchFamily="2" charset="-122"/>
              </a:rPr>
              <a:t>  This implies that DFT is infinitely periodic in both u and v directions, with the periodicity </a:t>
            </a:r>
            <a:r>
              <a:rPr lang="en-US" altLang="zh-CN" sz="3200" i="1" dirty="0" smtClean="0">
                <a:ea typeface="宋体" pitchFamily="2" charset="-122"/>
              </a:rPr>
              <a:t>M</a:t>
            </a:r>
            <a:r>
              <a:rPr lang="en-US" altLang="zh-CN" sz="3200" dirty="0" smtClean="0">
                <a:ea typeface="宋体" pitchFamily="2" charset="-122"/>
              </a:rPr>
              <a:t> and </a:t>
            </a:r>
            <a:r>
              <a:rPr lang="en-US" altLang="zh-CN" sz="3200" i="1" dirty="0" smtClean="0">
                <a:ea typeface="宋体" pitchFamily="2" charset="-122"/>
              </a:rPr>
              <a:t>N</a:t>
            </a:r>
            <a:r>
              <a:rPr lang="en-US" altLang="zh-CN" sz="3200" dirty="0" smtClean="0">
                <a:ea typeface="宋体" pitchFamily="2" charset="-122"/>
              </a:rPr>
              <a:t>.  </a:t>
            </a:r>
          </a:p>
          <a:p>
            <a:pPr lvl="1">
              <a:buNone/>
            </a:pPr>
            <a:r>
              <a:rPr lang="en-US" altLang="zh-CN" sz="3200" dirty="0" smtClean="0">
                <a:ea typeface="宋体" pitchFamily="2" charset="-122"/>
              </a:rPr>
              <a:t>   The same is true in the inverse DFT also.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pPr lvl="0"/>
            <a:r>
              <a:rPr lang="en-US" altLang="zh-CN" sz="3600" dirty="0" smtClean="0"/>
              <a:t>4. Some properties of 2-D DFT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71389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It is common practice to multiply the input image function by (-1)</a:t>
            </a:r>
            <a:r>
              <a:rPr lang="en-US" altLang="zh-CN" i="1" baseline="30000" dirty="0" err="1" smtClean="0">
                <a:ea typeface="宋体" pitchFamily="2" charset="-122"/>
              </a:rPr>
              <a:t>x+y</a:t>
            </a:r>
            <a:r>
              <a:rPr lang="en-US" altLang="zh-CN" dirty="0" smtClean="0">
                <a:ea typeface="宋体" pitchFamily="2" charset="-122"/>
              </a:rPr>
              <a:t> prior to computing the Fourier transform. </a:t>
            </a:r>
            <a:r>
              <a:rPr lang="en-US" altLang="zh-CN" dirty="0" smtClean="0"/>
              <a:t>Due to the properties of exponentials, it is not difficult to show that 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666626" name="Object 2"/>
          <p:cNvGraphicFramePr>
            <a:graphicFrameLocks noChangeAspect="1"/>
          </p:cNvGraphicFramePr>
          <p:nvPr/>
        </p:nvGraphicFramePr>
        <p:xfrm>
          <a:off x="1115616" y="4221088"/>
          <a:ext cx="718686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0" name="Equation" r:id="rId3" imgW="2806560" imgH="393480" progId="Equation.DSMT4">
                  <p:embed/>
                </p:oleObj>
              </mc:Choice>
              <mc:Fallback>
                <p:oleObj name="Equation" r:id="rId3" imgW="28065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1088"/>
                        <a:ext cx="7186863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79512" y="1916832"/>
            <a:ext cx="8784976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67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844824"/>
            <a:ext cx="7239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6865" name="Object 1"/>
          <p:cNvGraphicFramePr>
            <a:graphicFrameLocks noChangeAspect="1"/>
          </p:cNvGraphicFramePr>
          <p:nvPr/>
        </p:nvGraphicFramePr>
        <p:xfrm>
          <a:off x="539552" y="5849938"/>
          <a:ext cx="71866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9" name="Equation" r:id="rId4" imgW="2806560" imgH="393480" progId="Equation.DSMT4">
                  <p:embed/>
                </p:oleObj>
              </mc:Choice>
              <mc:Fallback>
                <p:oleObj name="Equation" r:id="rId4" imgW="280656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849938"/>
                        <a:ext cx="71866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2B8DA-81F5-489B-947F-44F1E2316FDF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14313"/>
            <a:ext cx="8316912" cy="1462087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Contents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98663"/>
            <a:ext cx="8820472" cy="3951287"/>
          </a:xfrm>
        </p:spPr>
        <p:txBody>
          <a:bodyPr/>
          <a:lstStyle/>
          <a:p>
            <a:r>
              <a:rPr lang="en-US" altLang="zh-CN" dirty="0" smtClean="0"/>
              <a:t>1. Background</a:t>
            </a:r>
          </a:p>
          <a:p>
            <a:r>
              <a:rPr lang="en-US" altLang="zh-CN" dirty="0" smtClean="0"/>
              <a:t>2. Preliminary Concepts</a:t>
            </a:r>
          </a:p>
          <a:p>
            <a:r>
              <a:rPr lang="en-US" altLang="zh-CN" dirty="0" smtClean="0"/>
              <a:t>3. The Discrete Fourier Transform</a:t>
            </a:r>
          </a:p>
          <a:p>
            <a:r>
              <a:rPr lang="en-US" altLang="zh-CN" dirty="0" smtClean="0"/>
              <a:t>4. Some properties of the 2-D DFT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F954BC2C-D55A-4E73-9A22-A3530936FCFD}" type="slidenum">
              <a:rPr lang="en-US" altLang="zh-CN" sz="1400">
                <a:ea typeface="+mn-ea"/>
              </a:rPr>
              <a:pPr algn="r" eaLnBrk="0" hangingPunct="0">
                <a:defRPr/>
              </a:pPr>
              <a:t>3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1741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endParaRPr lang="en-US" altLang="zh-CN" sz="3600" dirty="0" smtClean="0"/>
          </a:p>
        </p:txBody>
      </p:sp>
      <p:graphicFrame>
        <p:nvGraphicFramePr>
          <p:cNvPr id="669698" name="Object 2"/>
          <p:cNvGraphicFramePr>
            <a:graphicFrameLocks noChangeAspect="1"/>
          </p:cNvGraphicFramePr>
          <p:nvPr/>
        </p:nvGraphicFramePr>
        <p:xfrm>
          <a:off x="1476375" y="1268760"/>
          <a:ext cx="5184775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8" name="CorelPhotoPaint.Image.11" r:id="rId3" imgW="4332557" imgH="4300555" progId="">
                  <p:embed/>
                </p:oleObj>
              </mc:Choice>
              <mc:Fallback>
                <p:oleObj name="CorelPhotoPaint.Image.11" r:id="rId3" imgW="4332557" imgH="430055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760"/>
                        <a:ext cx="5184775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699" name="Object 3"/>
          <p:cNvGraphicFramePr>
            <a:graphicFrameLocks noChangeAspect="1"/>
          </p:cNvGraphicFramePr>
          <p:nvPr/>
        </p:nvGraphicFramePr>
        <p:xfrm>
          <a:off x="6877050" y="1330673"/>
          <a:ext cx="173355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9" name="CorelPhotoPaint.Image.11" r:id="rId5" imgW="1034623" imgH="1633662" progId="">
                  <p:embed/>
                </p:oleObj>
              </mc:Choice>
              <mc:Fallback>
                <p:oleObj name="CorelPhotoPaint.Image.11" r:id="rId5" imgW="1034623" imgH="163366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330673"/>
                        <a:ext cx="1733550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71389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  <a:p>
            <a:endParaRPr lang="en-US" altLang="zh-TW" sz="2800" dirty="0">
              <a:ea typeface="新細明體" pitchFamily="18" charset="-120"/>
            </a:endParaRPr>
          </a:p>
        </p:txBody>
      </p:sp>
      <p:pic>
        <p:nvPicPr>
          <p:cNvPr id="66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2060848"/>
            <a:ext cx="7671947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1741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endParaRPr lang="en-US" altLang="zh-CN" sz="3600" dirty="0" smtClean="0"/>
          </a:p>
        </p:txBody>
      </p:sp>
      <p:pic>
        <p:nvPicPr>
          <p:cNvPr id="66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78810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1741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The FFT of an </a:t>
            </a:r>
            <a:r>
              <a:rPr lang="tr-TR" altLang="zh-CN" sz="2800" i="1" dirty="0" smtClean="0">
                <a:solidFill>
                  <a:srgbClr val="000000"/>
                </a:solidFill>
                <a:cs typeface="+mn-cs"/>
              </a:rPr>
              <a:t>M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×</a:t>
            </a:r>
            <a:r>
              <a:rPr lang="tr-TR" altLang="zh-CN" sz="2800" i="1" dirty="0" smtClean="0">
                <a:solidFill>
                  <a:srgbClr val="000000"/>
                </a:solidFill>
                <a:cs typeface="+mn-cs"/>
              </a:rPr>
              <a:t> N</a:t>
            </a: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 image array is obtained by the syntax</a:t>
            </a:r>
          </a:p>
          <a:p>
            <a:pPr lvl="0" eaLnBrk="1" hangingPunct="1"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 </a:t>
            </a: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F=fft2(f)   </a:t>
            </a:r>
          </a:p>
          <a:p>
            <a:pPr lvl="0" eaLnBrk="1" hangingPunct="1">
              <a:buClr>
                <a:srgbClr val="336666"/>
              </a:buClr>
              <a:buSzPct val="70000"/>
              <a:buNone/>
            </a:pPr>
            <a:endParaRPr lang="en-US" altLang="zh-CN" sz="28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eaLnBrk="1" hangingPunct="1"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 </a:t>
            </a: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and with padding by the syntax</a:t>
            </a:r>
            <a:endParaRPr lang="tr-TR" altLang="zh-CN" sz="28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eaLnBrk="1" hangingPunct="1"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F=fft2(f, P,Q)</a:t>
            </a:r>
          </a:p>
          <a:p>
            <a:pPr lvl="0" eaLnBrk="1" hangingPunct="1">
              <a:buClr>
                <a:srgbClr val="336666"/>
              </a:buClr>
              <a:buSzPct val="70000"/>
              <a:buNone/>
            </a:pPr>
            <a:endParaRPr lang="tr-TR" altLang="zh-CN" sz="28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eaLnBrk="1" hangingPunct="1"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The Fourier spectrum is obtained as</a:t>
            </a:r>
          </a:p>
          <a:p>
            <a:pPr lvl="0" eaLnBrk="1" hangingPunct="1"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S=abs(F)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r>
              <a:rPr lang="en-US" altLang="zh-CN" sz="3200" dirty="0" smtClean="0"/>
              <a:t>Computing and Visualizing the 2D DFT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1741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90000"/>
              </a:lnSpc>
              <a:buClr>
                <a:srgbClr val="336666"/>
              </a:buClr>
              <a:buSzPct val="70000"/>
              <a:buNone/>
            </a:pPr>
            <a:r>
              <a:rPr lang="en-US" altLang="zh-CN" sz="2800" dirty="0" smtClean="0">
                <a:solidFill>
                  <a:srgbClr val="000000"/>
                </a:solidFill>
                <a:cs typeface="+mn-cs"/>
              </a:rPr>
              <a:t>    </a:t>
            </a: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The funcion </a:t>
            </a: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F=fft2 (f)</a:t>
            </a: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 moves the origin of transform to the center of the frequency rectangle.</a:t>
            </a:r>
          </a:p>
          <a:p>
            <a:pPr lvl="0" eaLnBrk="1" hangingPunct="1">
              <a:lnSpc>
                <a:spcPct val="90000"/>
              </a:lnSpc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 	Fc=fftshift (F) </a:t>
            </a:r>
          </a:p>
          <a:p>
            <a:pPr lvl="0" eaLnBrk="1" hangingPunct="1">
              <a:lnSpc>
                <a:spcPct val="90000"/>
              </a:lnSpc>
              <a:buClr>
                <a:srgbClr val="336666"/>
              </a:buClr>
              <a:buSzPct val="70000"/>
              <a:buNone/>
            </a:pPr>
            <a:endParaRPr lang="tr-TR" altLang="zh-CN" sz="28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eaLnBrk="1" hangingPunct="1">
              <a:lnSpc>
                <a:spcPct val="90000"/>
              </a:lnSpc>
              <a:buClr>
                <a:srgbClr val="336666"/>
              </a:buClr>
              <a:buSzPct val="70000"/>
              <a:buNone/>
            </a:pPr>
            <a:r>
              <a:rPr lang="en-US" altLang="zh-CN" sz="2800" dirty="0" smtClean="0">
                <a:solidFill>
                  <a:srgbClr val="000000"/>
                </a:solidFill>
                <a:cs typeface="+mn-cs"/>
              </a:rPr>
              <a:t>    </a:t>
            </a: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Log transformation:</a:t>
            </a:r>
            <a:endParaRPr lang="tr-TR" altLang="zh-CN" sz="28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eaLnBrk="1" hangingPunct="1">
              <a:lnSpc>
                <a:spcPct val="90000"/>
              </a:lnSpc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	S2=log(1+abs(Fc))</a:t>
            </a:r>
          </a:p>
          <a:p>
            <a:pPr lvl="0" eaLnBrk="1" hangingPunct="1">
              <a:lnSpc>
                <a:spcPct val="90000"/>
              </a:lnSpc>
              <a:buClr>
                <a:srgbClr val="336666"/>
              </a:buClr>
              <a:buSzPct val="70000"/>
              <a:buNone/>
            </a:pPr>
            <a:endParaRPr lang="tr-TR" altLang="zh-CN" sz="2800" dirty="0" smtClean="0">
              <a:solidFill>
                <a:srgbClr val="000000"/>
              </a:solidFill>
              <a:latin typeface="Arial"/>
              <a:cs typeface="+mn-cs"/>
            </a:endParaRPr>
          </a:p>
          <a:p>
            <a:pPr lvl="0" eaLnBrk="1" hangingPunct="1">
              <a:lnSpc>
                <a:spcPct val="90000"/>
              </a:lnSpc>
              <a:buClr>
                <a:srgbClr val="336666"/>
              </a:buClr>
              <a:buSzPct val="70000"/>
              <a:buNone/>
            </a:pPr>
            <a:r>
              <a:rPr lang="en-US" altLang="zh-CN" sz="2800" dirty="0" smtClean="0">
                <a:solidFill>
                  <a:srgbClr val="000000"/>
                </a:solidFill>
                <a:cs typeface="+mn-cs"/>
              </a:rPr>
              <a:t>    </a:t>
            </a: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Function </a:t>
            </a: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ifftshift</a:t>
            </a:r>
            <a:r>
              <a:rPr lang="tr-TR" altLang="zh-CN" sz="2800" dirty="0" smtClean="0">
                <a:solidFill>
                  <a:srgbClr val="000000"/>
                </a:solidFill>
                <a:cs typeface="+mn-cs"/>
              </a:rPr>
              <a:t> reverses the centering:</a:t>
            </a:r>
          </a:p>
          <a:p>
            <a:pPr lvl="0" eaLnBrk="1" hangingPunct="1">
              <a:lnSpc>
                <a:spcPct val="90000"/>
              </a:lnSpc>
              <a:buClr>
                <a:srgbClr val="336666"/>
              </a:buClr>
              <a:buSzPct val="70000"/>
              <a:buNone/>
            </a:pPr>
            <a:r>
              <a:rPr lang="tr-TR" altLang="zh-CN" sz="2800" dirty="0" smtClean="0">
                <a:solidFill>
                  <a:srgbClr val="000000"/>
                </a:solidFill>
                <a:latin typeface="Arial"/>
                <a:cs typeface="+mn-cs"/>
              </a:rPr>
              <a:t>	F=ifftshift(Fc)</a:t>
            </a:r>
            <a:endParaRPr lang="en-US" altLang="zh-TW" sz="3600" dirty="0">
              <a:ea typeface="新細明體" pitchFamily="18" charset="-12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333399"/>
                </a:solidFill>
              </a:rPr>
              <a:t>Computing and Visualizing the 2D DFT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endParaRPr lang="en-US" altLang="zh-CN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2060848"/>
            <a:ext cx="842493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 compute inverse FFT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	f=ifft2 (F)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tr-TR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the 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put used to compute F is real then the inverse should also be real. However fft2 often has small imaginary components resulting from round-off errors. It is good practice to extract the real part of the result: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tr-T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	f=real(ifft2(F))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tr-TR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1741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endParaRPr lang="en-US" altLang="zh-CN" sz="3600" dirty="0" smtClean="0"/>
          </a:p>
        </p:txBody>
      </p:sp>
      <p:graphicFrame>
        <p:nvGraphicFramePr>
          <p:cNvPr id="669698" name="Object 2"/>
          <p:cNvGraphicFramePr>
            <a:graphicFrameLocks noChangeAspect="1"/>
          </p:cNvGraphicFramePr>
          <p:nvPr/>
        </p:nvGraphicFramePr>
        <p:xfrm>
          <a:off x="1476375" y="1268760"/>
          <a:ext cx="5184775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26" name="CorelPhotoPaint.Image.11" r:id="rId3" imgW="4332557" imgH="4300555" progId="">
                  <p:embed/>
                </p:oleObj>
              </mc:Choice>
              <mc:Fallback>
                <p:oleObj name="CorelPhotoPaint.Image.11" r:id="rId3" imgW="4332557" imgH="430055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760"/>
                        <a:ext cx="5184775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699" name="Object 3"/>
          <p:cNvGraphicFramePr>
            <a:graphicFrameLocks noChangeAspect="1"/>
          </p:cNvGraphicFramePr>
          <p:nvPr/>
        </p:nvGraphicFramePr>
        <p:xfrm>
          <a:off x="6877050" y="1330673"/>
          <a:ext cx="173355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27" name="CorelPhotoPaint.Image.11" r:id="rId5" imgW="1034623" imgH="1633662" progId="">
                  <p:embed/>
                </p:oleObj>
              </mc:Choice>
              <mc:Fallback>
                <p:oleObj name="CorelPhotoPaint.Image.11" r:id="rId5" imgW="1034623" imgH="163366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330673"/>
                        <a:ext cx="1733550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239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793750" y="2571576"/>
            <a:ext cx="1520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Sine wave </a:t>
            </a:r>
          </a:p>
        </p:txBody>
      </p:sp>
      <p:sp>
        <p:nvSpPr>
          <p:cNvPr id="213012" name="Rectangle 2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13" name="Rectangle 2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3017" name="Text Box 25"/>
          <p:cNvSpPr txBox="1">
            <a:spLocks noChangeArrowheads="1"/>
          </p:cNvSpPr>
          <p:nvPr/>
        </p:nvSpPr>
        <p:spPr bwMode="auto">
          <a:xfrm>
            <a:off x="650875" y="4838526"/>
            <a:ext cx="140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TW">
                <a:ea typeface="新細明體" pitchFamily="18" charset="-120"/>
              </a:rPr>
              <a:t>Rectangle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2130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13018" name="Picture 26" descr="http://www.dca.fee.unicamp.br/dipcourse/html-dip/c5/s4/sine-dft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308225" y="1906413"/>
            <a:ext cx="4419600" cy="2203450"/>
          </a:xfrm>
          <a:prstGeom prst="rect">
            <a:avLst/>
          </a:prstGeom>
          <a:noFill/>
        </p:spPr>
      </p:pic>
      <p:sp>
        <p:nvSpPr>
          <p:cNvPr id="213030" name="Text Box 38"/>
          <p:cNvSpPr txBox="1">
            <a:spLocks noChangeArrowheads="1"/>
          </p:cNvSpPr>
          <p:nvPr/>
        </p:nvSpPr>
        <p:spPr bwMode="auto">
          <a:xfrm>
            <a:off x="6707188" y="2533476"/>
            <a:ext cx="1217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Its DFT </a:t>
            </a:r>
          </a:p>
        </p:txBody>
      </p:sp>
      <p:sp>
        <p:nvSpPr>
          <p:cNvPr id="213031" name="Text Box 39"/>
          <p:cNvSpPr txBox="1">
            <a:spLocks noChangeArrowheads="1"/>
          </p:cNvSpPr>
          <p:nvPr/>
        </p:nvSpPr>
        <p:spPr bwMode="auto">
          <a:xfrm>
            <a:off x="6807200" y="5017913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Its DFT </a:t>
            </a:r>
          </a:p>
        </p:txBody>
      </p:sp>
      <p:sp>
        <p:nvSpPr>
          <p:cNvPr id="213033" name="Rectangle 41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13032" name="Picture 40" descr="http://www.dca.fee.unicamp.br/dipcourse/html-dip/c5/s4/rec-dft.gif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2244725" y="4587701"/>
            <a:ext cx="4465638" cy="2225675"/>
          </a:xfrm>
          <a:prstGeom prst="rect">
            <a:avLst/>
          </a:prstGeom>
          <a:noFill/>
        </p:spPr>
      </p:pic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242BF-C833-432C-BEED-564E6E796576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1403648" y="836712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0" dirty="0" smtClean="0">
                <a:latin typeface="Verdana" pitchFamily="34" charset="0"/>
                <a:ea typeface="新細明體" pitchFamily="18" charset="-120"/>
              </a:rPr>
              <a:t>Example</a:t>
            </a:r>
            <a:r>
              <a:rPr lang="en-US" altLang="zh-CN" b="0" dirty="0" smtClean="0">
                <a:latin typeface="Verdana" pitchFamily="34" charset="0"/>
                <a:ea typeface="新細明體" pitchFamily="18" charset="-120"/>
              </a:rPr>
              <a:t>: </a:t>
            </a:r>
            <a:r>
              <a:rPr lang="en-US" altLang="zh-TW" b="0" dirty="0" smtClean="0">
                <a:latin typeface="Verdana" pitchFamily="34" charset="0"/>
                <a:ea typeface="新細明體" pitchFamily="18" charset="-120"/>
              </a:rPr>
              <a:t>Two-Dimensional DFT with Different Functions</a:t>
            </a:r>
            <a:endParaRPr lang="en-US" altLang="zh-TW" b="0" dirty="0">
              <a:latin typeface="Verdan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1741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smtClean="0"/>
              <a:t>Convolution theory is the bridge connecting spatial domain and frequency (Fourier) domain</a:t>
            </a:r>
          </a:p>
          <a:p>
            <a:pPr lvl="1"/>
            <a:r>
              <a:rPr lang="en-US" altLang="zh-CN" sz="2400" dirty="0" smtClean="0"/>
              <a:t>Convolution of two functions </a:t>
            </a:r>
            <a:r>
              <a:rPr lang="en-US" altLang="zh-CN" sz="2400" i="1" dirty="0" smtClean="0"/>
              <a:t>f(</a:t>
            </a:r>
            <a:r>
              <a:rPr lang="en-US" altLang="zh-CN" sz="2400" i="1" dirty="0" err="1" smtClean="0"/>
              <a:t>x,y</a:t>
            </a:r>
            <a:r>
              <a:rPr lang="en-US" altLang="zh-CN" sz="2400" i="1" dirty="0" smtClean="0"/>
              <a:t>)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h(</a:t>
            </a:r>
            <a:r>
              <a:rPr lang="en-US" altLang="zh-CN" sz="2400" i="1" dirty="0" err="1" smtClean="0"/>
              <a:t>x,y</a:t>
            </a:r>
            <a:r>
              <a:rPr lang="en-US" altLang="zh-CN" sz="2400" i="1" dirty="0" smtClean="0"/>
              <a:t>)</a:t>
            </a:r>
            <a:r>
              <a:rPr lang="en-US" altLang="zh-CN" sz="2400" dirty="0" smtClean="0"/>
              <a:t> of size </a:t>
            </a:r>
            <a:r>
              <a:rPr lang="en-US" altLang="zh-CN" sz="2400" i="1" dirty="0" smtClean="0"/>
              <a:t>M×N</a:t>
            </a:r>
            <a:r>
              <a:rPr lang="en-US" altLang="zh-CN" sz="2400" dirty="0" smtClean="0"/>
              <a:t> is defined by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If the size of </a:t>
            </a:r>
            <a:r>
              <a:rPr lang="en-US" altLang="zh-CN" sz="2400" i="1" dirty="0" smtClean="0"/>
              <a:t>h(</a:t>
            </a:r>
            <a:r>
              <a:rPr lang="en-US" altLang="zh-CN" sz="2400" i="1" dirty="0" err="1" smtClean="0"/>
              <a:t>x,y</a:t>
            </a:r>
            <a:r>
              <a:rPr lang="en-US" altLang="zh-CN" sz="2400" i="1" dirty="0" smtClean="0"/>
              <a:t>)</a:t>
            </a:r>
            <a:r>
              <a:rPr lang="en-US" altLang="zh-CN" sz="2400" dirty="0" smtClean="0"/>
              <a:t> is smaller than </a:t>
            </a:r>
            <a:r>
              <a:rPr lang="en-US" altLang="zh-CN" sz="2400" i="1" dirty="0" smtClean="0"/>
              <a:t>M×N</a:t>
            </a:r>
            <a:r>
              <a:rPr lang="en-US" altLang="zh-CN" sz="2400" dirty="0" smtClean="0"/>
              <a:t>, it is first padded by zero to make the size </a:t>
            </a:r>
            <a:r>
              <a:rPr lang="en-US" altLang="zh-CN" sz="2400" i="1" dirty="0" smtClean="0"/>
              <a:t>M×N</a:t>
            </a:r>
            <a:r>
              <a:rPr lang="zh-CN" altLang="en-US" sz="2400" dirty="0" smtClean="0"/>
              <a:t>􀂄</a:t>
            </a:r>
            <a:endParaRPr lang="en-US" altLang="zh-CN" sz="2400" dirty="0" smtClean="0"/>
          </a:p>
          <a:p>
            <a:pPr lvl="1"/>
            <a:r>
              <a:rPr lang="en-US" altLang="zh-CN" sz="2400" i="1" dirty="0" smtClean="0"/>
              <a:t>f(</a:t>
            </a:r>
            <a:r>
              <a:rPr lang="en-US" altLang="zh-CN" sz="2400" i="1" dirty="0" err="1" smtClean="0"/>
              <a:t>x,y</a:t>
            </a:r>
            <a:r>
              <a:rPr lang="en-US" altLang="zh-CN" sz="2400" i="1" dirty="0" smtClean="0"/>
              <a:t>)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/>
              <a:t>h(</a:t>
            </a:r>
            <a:r>
              <a:rPr lang="en-US" altLang="zh-CN" sz="2400" i="1" dirty="0" err="1" smtClean="0"/>
              <a:t>x,y</a:t>
            </a:r>
            <a:r>
              <a:rPr lang="en-US" altLang="zh-CN" sz="2400" i="1" dirty="0" smtClean="0"/>
              <a:t>)</a:t>
            </a:r>
            <a:r>
              <a:rPr lang="en-US" altLang="zh-CN" sz="2400" dirty="0" smtClean="0"/>
              <a:t> are inherently(</a:t>
            </a:r>
            <a:r>
              <a:rPr lang="zh-CN" altLang="en-US" sz="2400" dirty="0" smtClean="0"/>
              <a:t>固有的</a:t>
            </a:r>
            <a:r>
              <a:rPr lang="en-US" altLang="zh-CN" sz="2400" dirty="0" smtClean="0"/>
              <a:t>) periodic (</a:t>
            </a:r>
            <a:r>
              <a:rPr lang="zh-CN" altLang="en-US" sz="2400" dirty="0" smtClean="0"/>
              <a:t>周期性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􀂄</a:t>
            </a:r>
            <a:endParaRPr lang="en-US" altLang="zh-CN" sz="2400" dirty="0" smtClean="0"/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r>
              <a:rPr lang="en-US" altLang="zh-CN" sz="3600" dirty="0" smtClean="0"/>
              <a:t>Convolution Theory</a:t>
            </a:r>
          </a:p>
        </p:txBody>
      </p:sp>
      <p:pic>
        <p:nvPicPr>
          <p:cNvPr id="67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717032"/>
            <a:ext cx="644826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2017414"/>
            <a:ext cx="84582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dirty="0" smtClean="0"/>
              <a:t>Convolution theory says that the Fourier transform of </a:t>
            </a:r>
            <a:r>
              <a:rPr lang="en-US" altLang="zh-CN" i="1" dirty="0" smtClean="0"/>
              <a:t>g(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is equal to the product of the Fourier transform </a:t>
            </a:r>
            <a:r>
              <a:rPr lang="en-US" altLang="zh-CN" i="1" dirty="0" smtClean="0"/>
              <a:t>f(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and that of </a:t>
            </a:r>
            <a:r>
              <a:rPr lang="en-US" altLang="zh-CN" i="1" dirty="0" smtClean="0"/>
              <a:t>h(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</a:t>
            </a:r>
            <a:r>
              <a:rPr lang="zh-CN" altLang="en-US" dirty="0" smtClean="0"/>
              <a:t>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Similarly the Fourier transform of the product of </a:t>
            </a:r>
            <a:r>
              <a:rPr lang="en-US" altLang="zh-CN" i="1" dirty="0" smtClean="0"/>
              <a:t>f(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h(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is equal to the convolution of the Fourier transform of </a:t>
            </a:r>
            <a:r>
              <a:rPr lang="en-US" altLang="zh-CN" i="1" dirty="0" smtClean="0"/>
              <a:t>f(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and that of </a:t>
            </a:r>
            <a:r>
              <a:rPr lang="en-US" altLang="zh-CN" i="1" dirty="0" smtClean="0"/>
              <a:t>h(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 </a:t>
            </a:r>
          </a:p>
          <a:p>
            <a:pPr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>
          <a:xfrm>
            <a:off x="7042150" y="6356350"/>
            <a:ext cx="1905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33FE8-D305-4FA5-90C1-C68C28E7B444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4313"/>
            <a:ext cx="7848872" cy="1462087"/>
          </a:xfrm>
        </p:spPr>
        <p:txBody>
          <a:bodyPr/>
          <a:lstStyle/>
          <a:p>
            <a:r>
              <a:rPr lang="en-US" altLang="zh-CN" sz="3600" dirty="0" smtClean="0"/>
              <a:t>Convolution Theory</a:t>
            </a:r>
          </a:p>
        </p:txBody>
      </p:sp>
      <p:pic>
        <p:nvPicPr>
          <p:cNvPr id="67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351512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5" y="5301208"/>
            <a:ext cx="51577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1. Background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2242" y="1484784"/>
            <a:ext cx="4386262" cy="500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9" y="1844675"/>
            <a:ext cx="4680520" cy="4608661"/>
          </a:xfrm>
        </p:spPr>
        <p:txBody>
          <a:bodyPr/>
          <a:lstStyle/>
          <a:p>
            <a:r>
              <a:rPr lang="en-US" altLang="zh-CN" b="1" dirty="0" smtClean="0"/>
              <a:t>Fourier Series and Transform</a:t>
            </a: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</a:t>
            </a:r>
            <a:r>
              <a:rPr lang="en-US" altLang="zh-CN" sz="2400" dirty="0" smtClean="0"/>
              <a:t>Jean </a:t>
            </a:r>
            <a:r>
              <a:rPr lang="en-US" altLang="zh-CN" sz="2400" dirty="0"/>
              <a:t>Baptiste </a:t>
            </a:r>
            <a:r>
              <a:rPr lang="en-US" altLang="zh-CN" sz="2400" dirty="0" smtClean="0"/>
              <a:t>Joseph['</a:t>
            </a:r>
            <a:r>
              <a:rPr lang="en-US" altLang="zh-CN" sz="2400" dirty="0" err="1" smtClean="0"/>
              <a:t>dʒəʊzɪf</a:t>
            </a:r>
            <a:r>
              <a:rPr lang="en-US" altLang="zh-CN" sz="2400" dirty="0" smtClean="0"/>
              <a:t>]  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Fourier </a:t>
            </a:r>
            <a:r>
              <a:rPr lang="en-US" altLang="zh-CN" sz="2400" dirty="0"/>
              <a:t>[ˈ</a:t>
            </a:r>
            <a:r>
              <a:rPr lang="en-US" altLang="zh-CN" sz="2400" dirty="0" err="1"/>
              <a:t>furiei</a:t>
            </a:r>
            <a:r>
              <a:rPr lang="en-US" altLang="zh-CN" sz="2400" dirty="0"/>
              <a:t>] </a:t>
            </a:r>
            <a:r>
              <a:rPr lang="en-US" altLang="zh-CN" sz="2400" dirty="0" smtClean="0"/>
              <a:t>( born in 1768)</a:t>
            </a:r>
          </a:p>
          <a:p>
            <a:pPr lvl="1"/>
            <a:r>
              <a:rPr lang="en-US" altLang="zh-CN" dirty="0" smtClean="0"/>
              <a:t>Any periodic function can be expressed as a weighted sum of </a:t>
            </a:r>
            <a:r>
              <a:rPr lang="en-US" altLang="zh-CN" dirty="0" err="1" smtClean="0"/>
              <a:t>sines</a:t>
            </a:r>
            <a:r>
              <a:rPr lang="en-US" altLang="zh-CN" dirty="0" smtClean="0"/>
              <a:t> and/or cosines (</a:t>
            </a:r>
            <a:r>
              <a:rPr lang="en-US" altLang="zh-CN" i="1" dirty="0" smtClean="0"/>
              <a:t>Fourier series)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smtClean="0"/>
              <a:t>Summary</a:t>
            </a:r>
            <a:endParaRPr lang="en-US" altLang="zh-CN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lecture, we have learned</a:t>
            </a:r>
          </a:p>
          <a:p>
            <a:pPr lvl="1"/>
            <a:r>
              <a:rPr lang="en-US" altLang="zh-CN" dirty="0" smtClean="0"/>
              <a:t>Preliminary Concepts</a:t>
            </a:r>
          </a:p>
          <a:p>
            <a:pPr lvl="1"/>
            <a:r>
              <a:rPr lang="en-US" altLang="zh-CN" dirty="0" smtClean="0"/>
              <a:t>The Discrete Fourier Transform of 1D and 2D</a:t>
            </a:r>
          </a:p>
          <a:p>
            <a:pPr lvl="1"/>
            <a:r>
              <a:rPr lang="en-US" altLang="zh-CN" dirty="0" smtClean="0"/>
              <a:t>Some Properties of the 2-D Discrete Fourier Transform</a:t>
            </a:r>
          </a:p>
          <a:p>
            <a:pPr lvl="1"/>
            <a:r>
              <a:rPr lang="en-US" altLang="zh-CN" dirty="0" smtClean="0"/>
              <a:t>How to do FFT in </a:t>
            </a:r>
            <a:r>
              <a:rPr lang="en-US" altLang="zh-CN" dirty="0" err="1" smtClean="0"/>
              <a:t>Matlab</a:t>
            </a:r>
            <a:endParaRPr lang="en-US" altLang="zh-CN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40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One image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please </a:t>
                </a:r>
                <a:r>
                  <a:rPr lang="en-US" altLang="zh-CN" smtClean="0"/>
                  <a:t>apply 2D Fourier </a:t>
                </a:r>
                <a:r>
                  <a:rPr lang="en-US" altLang="zh-CN" dirty="0" smtClean="0"/>
                  <a:t>transform on it.</a:t>
                </a:r>
              </a:p>
              <a:p>
                <a:r>
                  <a:rPr lang="en-US" altLang="zh-CN" dirty="0" err="1" smtClean="0"/>
                  <a:t>Answer:</a:t>
                </a:r>
                <a:endParaRPr lang="en-US" altLang="zh-CN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altLang="zh-CN" dirty="0" smtClean="0"/>
                  <a:t>(A</a:t>
                </a:r>
                <a:r>
                  <a:rPr lang="en-US" altLang="zh-CN" sz="2000" dirty="0" smtClean="0"/>
                  <a:t>)</a:t>
                </a:r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45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−4.5+ 2.598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−4.5− 2.598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−13.5+ 7.794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−13.5+ 7.794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r="-2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242BF-C833-432C-BEED-564E6E796576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47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Background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844675"/>
            <a:ext cx="7725865" cy="4449763"/>
          </a:xfrm>
        </p:spPr>
        <p:txBody>
          <a:bodyPr/>
          <a:lstStyle/>
          <a:p>
            <a:pPr lvl="1"/>
            <a:r>
              <a:rPr lang="en-US" altLang="zh-CN" dirty="0" smtClean="0"/>
              <a:t>Other functions that are not periodic can be expressed as an integral of </a:t>
            </a:r>
            <a:r>
              <a:rPr lang="en-US" altLang="zh-CN" dirty="0" err="1" smtClean="0"/>
              <a:t>sines</a:t>
            </a:r>
            <a:r>
              <a:rPr lang="en-US" altLang="zh-CN" dirty="0" smtClean="0"/>
              <a:t> and/or cosines multiplied by a weighing function (the formulation in this case </a:t>
            </a:r>
            <a:r>
              <a:rPr lang="en-US" altLang="zh-CN" smtClean="0"/>
              <a:t>is </a:t>
            </a:r>
            <a:r>
              <a:rPr lang="en-US" altLang="zh-CN" i="1" smtClean="0"/>
              <a:t>Fourier </a:t>
            </a:r>
            <a:r>
              <a:rPr lang="en-US" altLang="zh-CN" i="1" dirty="0" smtClean="0"/>
              <a:t>Transform)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Functions can be recovered by the inverse operation with </a:t>
            </a:r>
            <a:r>
              <a:rPr lang="en-US" altLang="zh-CN" i="1" dirty="0" smtClean="0"/>
              <a:t>no loss of information</a:t>
            </a:r>
          </a:p>
          <a:p>
            <a:pPr lvl="1"/>
            <a:r>
              <a:rPr lang="en-US" altLang="zh-CN" dirty="0" smtClean="0"/>
              <a:t>Applications to Image Enhancement</a:t>
            </a:r>
            <a:endParaRPr lang="en-US" altLang="zh-CN" sz="3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525518" cy="1462087"/>
          </a:xfrm>
        </p:spPr>
        <p:txBody>
          <a:bodyPr/>
          <a:lstStyle/>
          <a:p>
            <a:r>
              <a:rPr lang="en-US" altLang="zh-CN" sz="4000" dirty="0" smtClean="0"/>
              <a:t>2. Preliminary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844674"/>
            <a:ext cx="8496944" cy="4752677"/>
          </a:xfrm>
        </p:spPr>
        <p:txBody>
          <a:bodyPr/>
          <a:lstStyle/>
          <a:p>
            <a:r>
              <a:rPr lang="en-US" altLang="zh-CN" dirty="0" smtClean="0"/>
              <a:t>Complex Numbers</a:t>
            </a:r>
          </a:p>
          <a:p>
            <a:pPr lvl="1"/>
            <a:r>
              <a:rPr lang="en-US" altLang="zh-CN" dirty="0" smtClean="0"/>
              <a:t>Complex number is defined as </a:t>
            </a:r>
          </a:p>
          <a:p>
            <a:pPr lvl="1">
              <a:buNone/>
            </a:pPr>
            <a:r>
              <a:rPr lang="en-US" altLang="zh-CN" i="1" dirty="0" smtClean="0"/>
              <a:t> 			C=R + </a:t>
            </a:r>
            <a:r>
              <a:rPr lang="en-US" altLang="zh-CN" i="1" dirty="0" err="1" smtClean="0"/>
              <a:t>jI</a:t>
            </a:r>
            <a:r>
              <a:rPr lang="en-US" altLang="zh-CN" i="1" dirty="0" smtClean="0"/>
              <a:t>    </a:t>
            </a:r>
            <a:r>
              <a:rPr lang="en-US" altLang="zh-CN" dirty="0" smtClean="0"/>
              <a:t>;    where </a:t>
            </a:r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R denotes the </a:t>
            </a:r>
            <a:r>
              <a:rPr lang="en-US" altLang="zh-CN" b="1" dirty="0" smtClean="0"/>
              <a:t>real part </a:t>
            </a:r>
            <a:r>
              <a:rPr lang="en-US" altLang="zh-CN" dirty="0" smtClean="0"/>
              <a:t>of the complex number and I its </a:t>
            </a:r>
            <a:r>
              <a:rPr lang="en-US" altLang="zh-CN" b="1" dirty="0" smtClean="0"/>
              <a:t>imaginary part </a:t>
            </a:r>
            <a:r>
              <a:rPr lang="en-US" altLang="zh-CN" dirty="0" smtClean="0"/>
              <a:t>;</a:t>
            </a:r>
          </a:p>
          <a:p>
            <a:pPr lvl="1">
              <a:buClr>
                <a:srgbClr val="FF0000"/>
              </a:buClr>
            </a:pPr>
            <a:r>
              <a:rPr lang="en-US" altLang="zh-CN" b="1" i="1" dirty="0" smtClean="0"/>
              <a:t>Conjugate</a:t>
            </a:r>
            <a:r>
              <a:rPr lang="en-US" altLang="zh-CN" dirty="0" smtClean="0"/>
              <a:t> ( </a:t>
            </a:r>
            <a:r>
              <a:rPr lang="zh-CN" altLang="en-US" dirty="0" smtClean="0"/>
              <a:t>共轭 </a:t>
            </a:r>
            <a:r>
              <a:rPr lang="en-US" altLang="zh-CN" dirty="0" smtClean="0"/>
              <a:t>) of a complex number C, denoted C</a:t>
            </a:r>
            <a:r>
              <a:rPr lang="en-US" altLang="zh-CN" baseline="30000" dirty="0" smtClean="0"/>
              <a:t>*</a:t>
            </a:r>
            <a:r>
              <a:rPr lang="en-US" altLang="zh-CN" dirty="0" smtClean="0"/>
              <a:t> :             </a:t>
            </a:r>
            <a:r>
              <a:rPr lang="en-US" altLang="zh-CN" i="1" dirty="0" smtClean="0"/>
              <a:t>C</a:t>
            </a:r>
            <a:r>
              <a:rPr lang="en-US" altLang="zh-CN" baseline="30000" dirty="0" smtClean="0"/>
              <a:t> * </a:t>
            </a:r>
            <a:r>
              <a:rPr lang="en-US" altLang="zh-CN" i="1" dirty="0" smtClean="0"/>
              <a:t>=R – </a:t>
            </a:r>
            <a:r>
              <a:rPr lang="en-US" altLang="zh-CN" i="1" dirty="0" err="1" smtClean="0"/>
              <a:t>jI</a:t>
            </a:r>
            <a:endParaRPr lang="en-US" altLang="zh-CN" i="1" dirty="0" smtClean="0"/>
          </a:p>
          <a:p>
            <a:pPr lvl="1">
              <a:buClr>
                <a:srgbClr val="FF0000"/>
              </a:buClr>
            </a:pPr>
            <a:r>
              <a:rPr lang="en-US" altLang="zh-CN" dirty="0" smtClean="0"/>
              <a:t>Complex number </a:t>
            </a:r>
            <a:r>
              <a:rPr lang="en-US" altLang="zh-CN" i="1" dirty="0" err="1" smtClean="0"/>
              <a:t>R+jI</a:t>
            </a:r>
            <a:r>
              <a:rPr lang="en-US" altLang="zh-CN" i="1" dirty="0" smtClean="0"/>
              <a:t>  </a:t>
            </a:r>
            <a:r>
              <a:rPr lang="en-US" altLang="zh-CN" dirty="0" smtClean="0"/>
              <a:t>is a point in the rectangular coordinate system of the complex plane</a:t>
            </a:r>
          </a:p>
        </p:txBody>
      </p:sp>
      <p:graphicFrame>
        <p:nvGraphicFramePr>
          <p:cNvPr id="455681" name="Object 1"/>
          <p:cNvGraphicFramePr>
            <a:graphicFrameLocks noChangeAspect="1"/>
          </p:cNvGraphicFramePr>
          <p:nvPr/>
        </p:nvGraphicFramePr>
        <p:xfrm>
          <a:off x="5580112" y="2924944"/>
          <a:ext cx="1224136" cy="54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5" name="Equation" r:id="rId4" imgW="545760" imgH="241200" progId="Equation.DSMT4">
                  <p:embed/>
                </p:oleObj>
              </mc:Choice>
              <mc:Fallback>
                <p:oleObj name="Equation" r:id="rId4" imgW="545760" imgH="2412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924944"/>
                        <a:ext cx="1224136" cy="540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844674"/>
            <a:ext cx="8496944" cy="4752677"/>
          </a:xfrm>
        </p:spPr>
        <p:txBody>
          <a:bodyPr/>
          <a:lstStyle/>
          <a:p>
            <a:r>
              <a:rPr lang="en-US" altLang="zh-CN" dirty="0" smtClean="0"/>
              <a:t>Complex Numbers</a:t>
            </a:r>
          </a:p>
          <a:p>
            <a:pPr lvl="1"/>
            <a:r>
              <a:rPr lang="en-US" altLang="zh-CN" dirty="0" smtClean="0"/>
              <a:t>can be represented in polar coordinates  by </a:t>
            </a:r>
          </a:p>
          <a:p>
            <a:pPr lvl="1">
              <a:buNone/>
            </a:pPr>
            <a:r>
              <a:rPr lang="en-US" altLang="zh-CN" dirty="0" smtClean="0"/>
              <a:t>      </a:t>
            </a:r>
          </a:p>
          <a:p>
            <a:pPr lvl="1"/>
            <a:r>
              <a:rPr lang="en-US" altLang="zh-CN" dirty="0" smtClean="0"/>
              <a:t>Where                         is the length of  the vector from the origin of the complex plane to point (R,I). </a:t>
            </a:r>
          </a:p>
          <a:p>
            <a:pPr lvl="1"/>
            <a:r>
              <a:rPr lang="en-US" altLang="zh-CN" dirty="0" smtClean="0"/>
              <a:t>     is the angle between the vector and the real axis.</a:t>
            </a:r>
          </a:p>
          <a:p>
            <a:pPr lvl="1"/>
            <a:r>
              <a:rPr lang="en-US" altLang="zh-CN" b="1" i="1" dirty="0" smtClean="0"/>
              <a:t>Euler’s formula   </a:t>
            </a:r>
          </a:p>
          <a:p>
            <a:pPr lvl="1"/>
            <a:endParaRPr lang="en-US" altLang="zh-CN" dirty="0" smtClean="0"/>
          </a:p>
        </p:txBody>
      </p:sp>
      <p:graphicFrame>
        <p:nvGraphicFramePr>
          <p:cNvPr id="616451" name="Object 3"/>
          <p:cNvGraphicFramePr>
            <a:graphicFrameLocks noChangeAspect="1"/>
          </p:cNvGraphicFramePr>
          <p:nvPr/>
        </p:nvGraphicFramePr>
        <p:xfrm>
          <a:off x="2411760" y="2846789"/>
          <a:ext cx="3240360" cy="58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1" name="Equation" r:id="rId4" imgW="1409400" imgH="253800" progId="Equation.DSMT4">
                  <p:embed/>
                </p:oleObj>
              </mc:Choice>
              <mc:Fallback>
                <p:oleObj name="Equation" r:id="rId4" imgW="140940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846789"/>
                        <a:ext cx="3240360" cy="582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2" name="Object 4"/>
          <p:cNvGraphicFramePr>
            <a:graphicFrameLocks noChangeAspect="1"/>
          </p:cNvGraphicFramePr>
          <p:nvPr/>
        </p:nvGraphicFramePr>
        <p:xfrm>
          <a:off x="2339752" y="3356992"/>
          <a:ext cx="2016224" cy="64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2" name="Equation" r:id="rId6" imgW="914400" imgH="291960" progId="Equation.DSMT4">
                  <p:embed/>
                </p:oleObj>
              </mc:Choice>
              <mc:Fallback>
                <p:oleObj name="Equation" r:id="rId6" imgW="91440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356992"/>
                        <a:ext cx="2016224" cy="642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3" name="Object 5"/>
          <p:cNvGraphicFramePr>
            <a:graphicFrameLocks noChangeAspect="1"/>
          </p:cNvGraphicFramePr>
          <p:nvPr/>
        </p:nvGraphicFramePr>
        <p:xfrm>
          <a:off x="1259632" y="4437112"/>
          <a:ext cx="308606" cy="432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3"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437112"/>
                        <a:ext cx="308606" cy="432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4" name="Object 6"/>
          <p:cNvGraphicFramePr>
            <a:graphicFrameLocks noChangeAspect="1"/>
          </p:cNvGraphicFramePr>
          <p:nvPr/>
        </p:nvGraphicFramePr>
        <p:xfrm>
          <a:off x="3696692" y="4941168"/>
          <a:ext cx="2603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4" name="Equation" r:id="rId10" imgW="1180800" imgH="228600" progId="Equation.DSMT4">
                  <p:embed/>
                </p:oleObj>
              </mc:Choice>
              <mc:Fallback>
                <p:oleObj name="Equation" r:id="rId10" imgW="11808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692" y="4941168"/>
                        <a:ext cx="2603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55" name="Object 7"/>
          <p:cNvGraphicFramePr>
            <a:graphicFrameLocks noChangeAspect="1"/>
          </p:cNvGraphicFramePr>
          <p:nvPr/>
        </p:nvGraphicFramePr>
        <p:xfrm>
          <a:off x="3070225" y="5589588"/>
          <a:ext cx="14890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25" name="Equation" r:id="rId12" imgW="647640" imgH="253800" progId="Equation.DSMT4">
                  <p:embed/>
                </p:oleObj>
              </mc:Choice>
              <mc:Fallback>
                <p:oleObj name="Equation" r:id="rId12" imgW="64764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5589588"/>
                        <a:ext cx="14890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844674"/>
            <a:ext cx="8496944" cy="4752677"/>
          </a:xfrm>
        </p:spPr>
        <p:txBody>
          <a:bodyPr/>
          <a:lstStyle/>
          <a:p>
            <a:r>
              <a:rPr lang="en-US" altLang="zh-CN" dirty="0" smtClean="0"/>
              <a:t>Fourier Series </a:t>
            </a:r>
            <a:r>
              <a:rPr lang="zh-CN" altLang="en-US" dirty="0" smtClean="0"/>
              <a:t>（傅里叶级数）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i="1" dirty="0" smtClean="0"/>
              <a:t>f(t) </a:t>
            </a:r>
            <a:r>
              <a:rPr lang="en-US" altLang="zh-CN" dirty="0" smtClean="0"/>
              <a:t>is a periodic function of a continuous variable</a:t>
            </a:r>
            <a:r>
              <a:rPr lang="en-US" altLang="zh-CN" i="1" dirty="0" smtClean="0"/>
              <a:t> t, </a:t>
            </a:r>
            <a:r>
              <a:rPr lang="en-US" altLang="zh-CN" dirty="0" smtClean="0"/>
              <a:t>with period </a:t>
            </a:r>
            <a:r>
              <a:rPr lang="en-US" altLang="zh-CN" i="1" dirty="0" smtClean="0"/>
              <a:t>T</a:t>
            </a:r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pPr lvl="1"/>
            <a:endParaRPr lang="en-US" altLang="zh-CN" i="1" dirty="0" smtClean="0"/>
          </a:p>
          <a:p>
            <a:pPr lvl="1">
              <a:buNone/>
            </a:pPr>
            <a:r>
              <a:rPr lang="en-US" altLang="zh-CN" i="1" dirty="0" smtClean="0"/>
              <a:t>  </a:t>
            </a:r>
            <a:r>
              <a:rPr lang="en-US" altLang="zh-CN" dirty="0" smtClean="0"/>
              <a:t>where</a:t>
            </a:r>
          </a:p>
        </p:txBody>
      </p:sp>
      <p:pic>
        <p:nvPicPr>
          <p:cNvPr id="6174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429000"/>
            <a:ext cx="3506276" cy="111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4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5229200"/>
            <a:ext cx="4701699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2132856"/>
            <a:ext cx="8496944" cy="4464495"/>
          </a:xfrm>
        </p:spPr>
        <p:txBody>
          <a:bodyPr/>
          <a:lstStyle/>
          <a:p>
            <a:r>
              <a:rPr lang="en-US" altLang="zh-CN" dirty="0" smtClean="0"/>
              <a:t>Impulses and their Sifting Property</a:t>
            </a:r>
          </a:p>
          <a:p>
            <a:pPr lvl="1"/>
            <a:r>
              <a:rPr lang="en-US" altLang="zh-CN" b="1" i="1" dirty="0" smtClean="0"/>
              <a:t>Unit impulse </a:t>
            </a:r>
            <a:r>
              <a:rPr lang="zh-CN" altLang="en-US" dirty="0" smtClean="0"/>
              <a:t>（单位脉冲）</a:t>
            </a:r>
            <a:r>
              <a:rPr lang="en-US" altLang="zh-CN" dirty="0" smtClean="0"/>
              <a:t>of a continuous variable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located at </a:t>
            </a:r>
            <a:r>
              <a:rPr lang="en-US" altLang="zh-CN" i="1" dirty="0" smtClean="0"/>
              <a:t>t=0</a:t>
            </a:r>
            <a:r>
              <a:rPr lang="en-US" altLang="zh-CN" dirty="0" smtClean="0"/>
              <a:t> :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where</a:t>
            </a:r>
          </a:p>
          <a:p>
            <a:pPr lvl="1"/>
            <a:r>
              <a:rPr lang="en-US" altLang="zh-CN" b="1" i="1" dirty="0" smtClean="0"/>
              <a:t>Sifting property  </a:t>
            </a:r>
            <a:r>
              <a:rPr lang="en-US" altLang="zh-CN" dirty="0" smtClean="0"/>
              <a:t>(</a:t>
            </a:r>
            <a:r>
              <a:rPr lang="zh-CN" altLang="en-US" dirty="0" smtClean="0"/>
              <a:t>筛选属性</a:t>
            </a:r>
            <a:r>
              <a:rPr lang="en-US" altLang="zh-CN" dirty="0" smtClean="0"/>
              <a:t>)</a:t>
            </a:r>
          </a:p>
        </p:txBody>
      </p:sp>
      <p:pic>
        <p:nvPicPr>
          <p:cNvPr id="618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140968"/>
            <a:ext cx="3744416" cy="96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4005064"/>
            <a:ext cx="1872208" cy="8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5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743" y="5229200"/>
            <a:ext cx="745426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18222</TotalTime>
  <Words>1428</Words>
  <Application>Microsoft Office PowerPoint</Application>
  <PresentationFormat>全屏显示(4:3)</PresentationFormat>
  <Paragraphs>261</Paragraphs>
  <Slides>41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主题1</vt:lpstr>
      <vt:lpstr>Equation</vt:lpstr>
      <vt:lpstr>方程式</vt:lpstr>
      <vt:lpstr>MathType 6.0 Equation</vt:lpstr>
      <vt:lpstr>CorelPhotoPaint.Image.11</vt:lpstr>
      <vt:lpstr>Digital Image Processing</vt:lpstr>
      <vt:lpstr>Chapter 4 </vt:lpstr>
      <vt:lpstr>Contents</vt:lpstr>
      <vt:lpstr>1. Background</vt:lpstr>
      <vt:lpstr>Background</vt:lpstr>
      <vt:lpstr>2. Preliminary Concepts</vt:lpstr>
      <vt:lpstr>PowerPoint 演示文稿</vt:lpstr>
      <vt:lpstr>PowerPoint 演示文稿</vt:lpstr>
      <vt:lpstr>PowerPoint 演示文稿</vt:lpstr>
      <vt:lpstr>Preliminary Concepts</vt:lpstr>
      <vt:lpstr>PowerPoint 演示文稿</vt:lpstr>
      <vt:lpstr>PowerPoint 演示文稿</vt:lpstr>
      <vt:lpstr>PowerPoint 演示文稿</vt:lpstr>
      <vt:lpstr>3. The Discrete Fourier Transform (DFT)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Some properties of 2-D DFT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Computing and Visualizing the 2D DFT</vt:lpstr>
      <vt:lpstr>Computing and Visualizing the 2D DFT</vt:lpstr>
      <vt:lpstr>PowerPoint 演示文稿</vt:lpstr>
      <vt:lpstr>PowerPoint 演示文稿</vt:lpstr>
      <vt:lpstr>PowerPoint 演示文稿</vt:lpstr>
      <vt:lpstr>Convolution Theory</vt:lpstr>
      <vt:lpstr>Convolution Theory</vt:lpstr>
      <vt:lpstr>Summary</vt:lpstr>
      <vt:lpstr>problem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digital image processing </dc:title>
  <dc:subject/>
  <dc:creator/>
  <dc:description/>
  <cp:lastModifiedBy>a</cp:lastModifiedBy>
  <cp:revision>1124</cp:revision>
  <dcterms:created xsi:type="dcterms:W3CDTF">2000-11-14T14:30:22Z</dcterms:created>
  <dcterms:modified xsi:type="dcterms:W3CDTF">2017-11-13T14:15:51Z</dcterms:modified>
</cp:coreProperties>
</file>