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41"/>
  </p:notesMasterIdLst>
  <p:handoutMasterIdLst>
    <p:handoutMasterId r:id="rId42"/>
  </p:handoutMasterIdLst>
  <p:sldIdLst>
    <p:sldId id="445" r:id="rId2"/>
    <p:sldId id="665" r:id="rId3"/>
    <p:sldId id="378" r:id="rId4"/>
    <p:sldId id="836" r:id="rId5"/>
    <p:sldId id="667" r:id="rId6"/>
    <p:sldId id="840" r:id="rId7"/>
    <p:sldId id="837" r:id="rId8"/>
    <p:sldId id="839" r:id="rId9"/>
    <p:sldId id="838" r:id="rId10"/>
    <p:sldId id="783" r:id="rId11"/>
    <p:sldId id="765" r:id="rId12"/>
    <p:sldId id="844" r:id="rId13"/>
    <p:sldId id="843" r:id="rId14"/>
    <p:sldId id="842" r:id="rId15"/>
    <p:sldId id="841" r:id="rId16"/>
    <p:sldId id="845" r:id="rId17"/>
    <p:sldId id="848" r:id="rId18"/>
    <p:sldId id="847" r:id="rId19"/>
    <p:sldId id="853" r:id="rId20"/>
    <p:sldId id="852" r:id="rId21"/>
    <p:sldId id="857" r:id="rId22"/>
    <p:sldId id="856" r:id="rId23"/>
    <p:sldId id="855" r:id="rId24"/>
    <p:sldId id="854" r:id="rId25"/>
    <p:sldId id="851" r:id="rId26"/>
    <p:sldId id="850" r:id="rId27"/>
    <p:sldId id="849" r:id="rId28"/>
    <p:sldId id="858" r:id="rId29"/>
    <p:sldId id="861" r:id="rId30"/>
    <p:sldId id="860" r:id="rId31"/>
    <p:sldId id="859" r:id="rId32"/>
    <p:sldId id="864" r:id="rId33"/>
    <p:sldId id="867" r:id="rId34"/>
    <p:sldId id="866" r:id="rId35"/>
    <p:sldId id="865" r:id="rId36"/>
    <p:sldId id="869" r:id="rId37"/>
    <p:sldId id="868" r:id="rId38"/>
    <p:sldId id="584" r:id="rId39"/>
    <p:sldId id="870" r:id="rId40"/>
  </p:sldIdLst>
  <p:sldSz cx="9144000" cy="6858000" type="screen4x3"/>
  <p:notesSz cx="69469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 autoAdjust="0"/>
    <p:restoredTop sz="87521" autoAdjust="0"/>
  </p:normalViewPr>
  <p:slideViewPr>
    <p:cSldViewPr>
      <p:cViewPr>
        <p:scale>
          <a:sx n="60" d="100"/>
          <a:sy n="60" d="100"/>
        </p:scale>
        <p:origin x="-774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66" y="-12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2371FF2E-903D-4815-B58B-407FA6246A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360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4675"/>
            <a:ext cx="5095875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25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7F264319-8673-4374-B8FC-24FB18F025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1296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264319-8673-4374-B8FC-24FB18F0256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38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EB0059-5F3D-467A-8C89-37823EDF2786}" type="slidenum">
              <a:rPr lang="zh-CN" altLang="en-US" smtClean="0"/>
              <a:pPr>
                <a:defRPr/>
              </a:pPr>
              <a:t>39</a:t>
            </a:fld>
            <a:endParaRPr lang="en-US" altLang="zh-CN" smtClean="0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A89138-CFC4-462D-AD74-6074B2FEBA30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E73B8-EF3C-4A53-BF2A-8CF18E59A83B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zh-CN" altLang="en-US">
                  <a:ea typeface="+mn-ea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15" name="Freeform 18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952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52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5635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5635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ACF1702-0DB1-4FFE-AF80-5346FF6790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3B15D-AFEB-4193-821F-68F31D5FC0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AD354-2284-44A1-8537-B3BB4FD3105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2980D-D33B-4C6D-9551-FC85F934A85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242BF-C833-432C-BEED-564E6E7965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B2AC0-5253-45F5-A803-55361A7C6F2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C87F-2201-4482-B6B5-AB699EE13CE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1A5AC-5C0A-448F-8E93-5908D00F243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8F5A0-0FB9-4E00-AF64-1670099F32B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0BCD-B273-44F0-ABC1-88309F30B3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75992-5AD9-4849-8E5A-7A4DE1B6300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C6FA5-D8CE-4D86-BEF4-8D99CFCF1D0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1" lang="zh-CN" altLang="en-US">
              <a:ea typeface="+mn-ea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56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ea typeface="+mn-ea"/>
              </a:defRPr>
            </a:lvl1pPr>
          </a:lstStyle>
          <a:p>
            <a:pPr>
              <a:defRPr/>
            </a:pPr>
            <a:fld id="{662ED48E-4C53-4753-99DB-A7AD89D0C7A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0" y="898525"/>
            <a:ext cx="1439863" cy="1439863"/>
            <a:chOff x="0" y="680"/>
            <a:chExt cx="907" cy="907"/>
          </a:xfrm>
        </p:grpSpPr>
        <p:sp>
          <p:nvSpPr>
            <p:cNvPr id="94223" name="Freeform 15"/>
            <p:cNvSpPr>
              <a:spLocks/>
            </p:cNvSpPr>
            <p:nvPr/>
          </p:nvSpPr>
          <p:spPr bwMode="ltGray">
            <a:xfrm>
              <a:off x="453" y="1360"/>
              <a:ext cx="12" cy="227"/>
            </a:xfrm>
            <a:custGeom>
              <a:avLst/>
              <a:gdLst/>
              <a:ahLst/>
              <a:cxnLst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0" y="252"/>
                </a:cxn>
              </a:cxnLst>
              <a:rect l="0" t="0" r="r" b="b"/>
              <a:pathLst>
                <a:path w="12" h="252">
                  <a:moveTo>
                    <a:pt x="0" y="252"/>
                  </a:moveTo>
                  <a:lnTo>
                    <a:pt x="12" y="25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252"/>
                  </a:lnTo>
                  <a:lnTo>
                    <a:pt x="0" y="252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4" name="Freeform 16"/>
            <p:cNvSpPr>
              <a:spLocks/>
            </p:cNvSpPr>
            <p:nvPr/>
          </p:nvSpPr>
          <p:spPr bwMode="ltGray">
            <a:xfrm>
              <a:off x="453" y="680"/>
              <a:ext cx="12" cy="2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252"/>
                </a:cxn>
                <a:cxn ang="0">
                  <a:pos x="12" y="25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52">
                  <a:moveTo>
                    <a:pt x="12" y="0"/>
                  </a:moveTo>
                  <a:lnTo>
                    <a:pt x="0" y="0"/>
                  </a:lnTo>
                  <a:lnTo>
                    <a:pt x="0" y="252"/>
                  </a:lnTo>
                  <a:lnTo>
                    <a:pt x="12" y="25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5" name="Freeform 17"/>
            <p:cNvSpPr>
              <a:spLocks/>
            </p:cNvSpPr>
            <p:nvPr/>
          </p:nvSpPr>
          <p:spPr bwMode="ltGray">
            <a:xfrm>
              <a:off x="453" y="906"/>
              <a:ext cx="12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6" name="Freeform 18"/>
            <p:cNvSpPr>
              <a:spLocks/>
            </p:cNvSpPr>
            <p:nvPr/>
          </p:nvSpPr>
          <p:spPr bwMode="ltGray">
            <a:xfrm>
              <a:off x="0" y="1133"/>
              <a:ext cx="340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7" name="Freeform 19"/>
            <p:cNvSpPr>
              <a:spLocks/>
            </p:cNvSpPr>
            <p:nvPr/>
          </p:nvSpPr>
          <p:spPr bwMode="ltGray">
            <a:xfrm>
              <a:off x="680" y="1133"/>
              <a:ext cx="227" cy="12"/>
            </a:xfrm>
            <a:custGeom>
              <a:avLst/>
              <a:gdLst/>
              <a:ahLst/>
              <a:cxnLst>
                <a:cxn ang="0">
                  <a:pos x="25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51" y="12"/>
                </a:cxn>
                <a:cxn ang="0">
                  <a:pos x="251" y="0"/>
                </a:cxn>
                <a:cxn ang="0">
                  <a:pos x="251" y="0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94228" name="Freeform 20"/>
            <p:cNvSpPr>
              <a:spLocks/>
            </p:cNvSpPr>
            <p:nvPr/>
          </p:nvSpPr>
          <p:spPr bwMode="ltGray">
            <a:xfrm>
              <a:off x="226" y="1133"/>
              <a:ext cx="453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418" y="12"/>
                </a:cxn>
                <a:cxn ang="0">
                  <a:pos x="41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18" h="12">
                  <a:moveTo>
                    <a:pt x="0" y="0"/>
                  </a:moveTo>
                  <a:lnTo>
                    <a:pt x="0" y="12"/>
                  </a:lnTo>
                  <a:lnTo>
                    <a:pt x="418" y="12"/>
                  </a:lnTo>
                  <a:lnTo>
                    <a:pt x="41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5" r:id="rId3"/>
    <p:sldLayoutId id="2147483674" r:id="rId4"/>
    <p:sldLayoutId id="2147483673" r:id="rId5"/>
    <p:sldLayoutId id="2147483678" r:id="rId6"/>
    <p:sldLayoutId id="2147483679" r:id="rId7"/>
    <p:sldLayoutId id="2147483680" r:id="rId8"/>
    <p:sldLayoutId id="2147483672" r:id="rId9"/>
    <p:sldLayoutId id="2147483671" r:id="rId10"/>
    <p:sldLayoutId id="2147483670" r:id="rId11"/>
    <p:sldLayoutId id="214748366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qf135@qq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52FED-2DB6-4DD6-9A26-FCDC43D2C9AF}" type="slidenum">
              <a:rPr lang="zh-CN" altLang="en-US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5400" dirty="0" smtClean="0"/>
              <a:t>Digital Image Processing</a:t>
            </a:r>
            <a:endParaRPr lang="zh-CN" altLang="en-US" sz="54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500438"/>
            <a:ext cx="8497887" cy="2665412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Associate Prof.       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Zhang </a:t>
            </a:r>
            <a:r>
              <a:rPr lang="en-US" altLang="zh-CN" sz="2800" b="1" dirty="0" err="1" smtClean="0">
                <a:ea typeface="楷体_GB2312" pitchFamily="49" charset="-122"/>
              </a:rPr>
              <a:t>Qingfeng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zh-CN" altLang="en-US" sz="2800" b="1" dirty="0" smtClean="0">
                <a:ea typeface="楷体_GB2312" pitchFamily="49" charset="-122"/>
              </a:rPr>
              <a:t>张庆丰</a:t>
            </a:r>
            <a:r>
              <a:rPr lang="en-US" altLang="zh-CN" sz="2800" b="1" dirty="0" smtClean="0">
                <a:ea typeface="楷体_GB2312" pitchFamily="49" charset="-122"/>
              </a:rPr>
              <a:t>) </a:t>
            </a: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     </a:t>
            </a:r>
            <a:r>
              <a:rPr lang="en-US" altLang="zh-CN" sz="2800" dirty="0" smtClean="0">
                <a:ea typeface="华文新魏" pitchFamily="2" charset="-122"/>
              </a:rPr>
              <a:t>Department of Computer Science, Jinan University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ea typeface="楷体_GB2312" pitchFamily="49" charset="-122"/>
              </a:rPr>
              <a:t>      </a:t>
            </a:r>
            <a:r>
              <a:rPr lang="en-US" altLang="zh-CN" sz="2800" dirty="0" smtClean="0">
                <a:ea typeface="楷体_GB2312" pitchFamily="49" charset="-122"/>
              </a:rPr>
              <a:t>Office Room:  415, </a:t>
            </a:r>
            <a:r>
              <a:rPr lang="en-US" altLang="zh-CN" sz="2800" dirty="0" err="1" smtClean="0">
                <a:ea typeface="楷体_GB2312" pitchFamily="49" charset="-122"/>
              </a:rPr>
              <a:t>Nanhailou</a:t>
            </a:r>
            <a:r>
              <a:rPr lang="en-US" altLang="zh-CN" sz="2800" dirty="0" smtClean="0">
                <a:ea typeface="楷体_GB2312" pitchFamily="49" charset="-122"/>
              </a:rPr>
              <a:t> Building</a:t>
            </a:r>
            <a:endParaRPr lang="zh-CN" altLang="en-US" sz="2800" dirty="0" smtClean="0">
              <a:ea typeface="楷体_GB2312" pitchFamily="49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ea typeface="仿宋_GB2312" pitchFamily="49" charset="-122"/>
              </a:rPr>
              <a:t>       </a:t>
            </a:r>
            <a:r>
              <a:rPr lang="en-US" altLang="zh-CN" sz="2800" dirty="0" smtClean="0">
                <a:ea typeface="MingLiU" pitchFamily="49" charset="-120"/>
              </a:rPr>
              <a:t>Email: </a:t>
            </a:r>
            <a:r>
              <a:rPr lang="en-US" altLang="zh-CN" sz="2800" dirty="0" smtClean="0">
                <a:ea typeface="MingLiU" pitchFamily="49" charset="-120"/>
                <a:hlinkClick r:id="rId2"/>
              </a:rPr>
              <a:t>zqf135@qq.com</a:t>
            </a:r>
            <a:endParaRPr lang="en-US" altLang="zh-CN" sz="2800" dirty="0" smtClean="0">
              <a:ea typeface="MingLiU" pitchFamily="49" charset="-120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B33A3FAE-4F48-41B0-8FAE-0405FC3E3E59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1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 altLang="zh-CN" sz="3200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9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107281"/>
            <a:ext cx="7165181" cy="575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b="1" dirty="0" smtClean="0"/>
              <a:t>Estimation by Modeling:</a:t>
            </a:r>
            <a:r>
              <a:rPr lang="en-US" altLang="zh-CN" dirty="0" smtClean="0"/>
              <a:t> Example 2: Image blurring due to motion</a:t>
            </a:r>
          </a:p>
          <a:p>
            <a:r>
              <a:rPr lang="en-US" altLang="zh-CN" dirty="0" smtClean="0"/>
              <a:t>A major approach in modeling is to derive a mathematical model starting from basic principles.</a:t>
            </a:r>
          </a:p>
          <a:p>
            <a:r>
              <a:rPr lang="en-US" altLang="zh-CN" dirty="0" smtClean="0"/>
              <a:t>We show this procedure by a case in which an image has been blurred by uniform linear motion between the image and the sensor during image acquisition.</a:t>
            </a:r>
          </a:p>
          <a:p>
            <a:endParaRPr lang="en-US" altLang="zh-CN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Suppose that an image </a:t>
            </a:r>
            <a:r>
              <a:rPr lang="en-US" altLang="zh-CN" sz="2800" i="1" dirty="0" smtClean="0"/>
              <a:t>f (</a:t>
            </a:r>
            <a:r>
              <a:rPr lang="en-US" altLang="zh-CN" sz="2800" i="1" dirty="0" err="1" smtClean="0"/>
              <a:t>x,y</a:t>
            </a:r>
            <a:r>
              <a:rPr lang="en-US" altLang="zh-CN" sz="2800" i="1" dirty="0" smtClean="0"/>
              <a:t>) </a:t>
            </a:r>
            <a:r>
              <a:rPr lang="en-US" altLang="zh-CN" sz="2800" dirty="0" smtClean="0"/>
              <a:t>undergoes planar motion and that </a:t>
            </a:r>
            <a:r>
              <a:rPr lang="en-US" altLang="zh-CN" sz="2800" i="1" dirty="0" smtClean="0"/>
              <a:t>x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(t)</a:t>
            </a:r>
            <a:r>
              <a:rPr lang="en-US" altLang="zh-CN" sz="2800" dirty="0" smtClean="0"/>
              <a:t> and </a:t>
            </a:r>
            <a:r>
              <a:rPr lang="en-US" altLang="zh-CN" sz="2800" i="1" dirty="0" smtClean="0"/>
              <a:t>y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(t)</a:t>
            </a:r>
            <a:r>
              <a:rPr lang="en-US" altLang="zh-CN" sz="2800" dirty="0" smtClean="0"/>
              <a:t> are the time-varying components of motion in the x - and y- directions.</a:t>
            </a:r>
          </a:p>
          <a:p>
            <a:r>
              <a:rPr lang="en-US" altLang="zh-CN" sz="2800" dirty="0" smtClean="0"/>
              <a:t>The total exposure at any point of the recording medium is obtained by integrating the instantaneous exposure (</a:t>
            </a:r>
            <a:r>
              <a:rPr lang="zh-CN" altLang="en-US" sz="2800" dirty="0" smtClean="0"/>
              <a:t>瞬时曝光</a:t>
            </a:r>
            <a:r>
              <a:rPr lang="en-US" altLang="zh-CN" sz="2800" dirty="0" smtClean="0"/>
              <a:t>) over the time interval when the imaging system shutter is open.</a:t>
            </a:r>
          </a:p>
          <a:p>
            <a:r>
              <a:rPr lang="en-US" altLang="zh-CN" sz="2800" dirty="0" smtClean="0"/>
              <a:t>If the </a:t>
            </a:r>
            <a:r>
              <a:rPr lang="en-US" altLang="zh-CN" sz="2800" i="1" dirty="0" smtClean="0"/>
              <a:t>T </a:t>
            </a:r>
            <a:r>
              <a:rPr lang="en-US" altLang="zh-CN" sz="2800" dirty="0" smtClean="0"/>
              <a:t>is the duration of the exposure, the blurred image</a:t>
            </a:r>
            <a:r>
              <a:rPr lang="en-US" altLang="zh-CN" sz="2800" i="1" dirty="0" smtClean="0"/>
              <a:t> g(</a:t>
            </a:r>
            <a:r>
              <a:rPr lang="en-US" altLang="zh-CN" sz="2800" i="1" dirty="0" err="1" smtClean="0"/>
              <a:t>x,y</a:t>
            </a:r>
            <a:r>
              <a:rPr lang="en-US" altLang="zh-CN" sz="2800" i="1" dirty="0" smtClean="0"/>
              <a:t>) </a:t>
            </a:r>
            <a:r>
              <a:rPr lang="en-US" altLang="zh-CN" sz="2800" dirty="0" smtClean="0"/>
              <a:t>is</a:t>
            </a:r>
          </a:p>
          <a:p>
            <a:endParaRPr lang="en-US" altLang="zh-CN" sz="28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01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65" y="6021288"/>
            <a:ext cx="8203883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the Fourier transform of (5.6-4) is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By reversing the order of integration,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11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17472"/>
            <a:ext cx="8838248" cy="143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11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1103" y="4941168"/>
            <a:ext cx="8855393" cy="668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Since the term inside the outer brackets is the Fourier transform of the displaced function  </a:t>
            </a:r>
            <a:r>
              <a:rPr lang="en-US" altLang="zh-CN" sz="2800" i="1" dirty="0" smtClean="0"/>
              <a:t>f [x − x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(t),y −y</a:t>
            </a:r>
            <a:r>
              <a:rPr lang="en-US" altLang="zh-CN" sz="2800" i="1" baseline="-25000" dirty="0" smtClean="0"/>
              <a:t>0</a:t>
            </a:r>
            <a:r>
              <a:rPr lang="en-US" altLang="zh-CN" sz="2800" i="1" dirty="0" smtClean="0"/>
              <a:t>(t)], </a:t>
            </a:r>
            <a:r>
              <a:rPr lang="en-US" altLang="zh-CN" sz="2800" dirty="0" smtClean="0"/>
              <a:t>we have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By defining</a:t>
            </a:r>
          </a:p>
          <a:p>
            <a:endParaRPr lang="en-US" altLang="zh-CN" sz="28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456" y="3342778"/>
            <a:ext cx="8380000" cy="159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21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513" y="5409778"/>
            <a:ext cx="85629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400" dirty="0" smtClean="0"/>
              <a:t>we can rewrite (5.6-7) in the familiar form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Suppose that the image in question undergoes uniform linear motion in the </a:t>
            </a:r>
            <a:r>
              <a:rPr lang="en-US" altLang="zh-CN" sz="2400" i="1" dirty="0" smtClean="0"/>
              <a:t>x -direction </a:t>
            </a:r>
            <a:r>
              <a:rPr lang="en-US" altLang="zh-CN" sz="2400" dirty="0" smtClean="0"/>
              <a:t>only, at a rate given by </a:t>
            </a:r>
            <a:r>
              <a:rPr lang="en-US" altLang="zh-CN" sz="2400" i="1" dirty="0" smtClean="0"/>
              <a:t>x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(t) = at /T .</a:t>
            </a:r>
          </a:p>
          <a:p>
            <a:r>
              <a:rPr lang="en-US" altLang="zh-CN" sz="2400" dirty="0" smtClean="0"/>
              <a:t>When </a:t>
            </a:r>
            <a:r>
              <a:rPr lang="en-US" altLang="zh-CN" sz="2400" i="1" dirty="0" smtClean="0"/>
              <a:t>t = T</a:t>
            </a:r>
            <a:r>
              <a:rPr lang="en-US" altLang="zh-CN" sz="2400" dirty="0" smtClean="0"/>
              <a:t> , the image has been displaced by a total distance </a:t>
            </a:r>
            <a:r>
              <a:rPr lang="en-US" altLang="zh-CN" sz="2400" i="1" dirty="0" smtClean="0"/>
              <a:t> a. With y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(t) = 0 , </a:t>
            </a:r>
            <a:r>
              <a:rPr lang="en-US" altLang="zh-CN" sz="2400" dirty="0" smtClean="0"/>
              <a:t>(5.6-8) yields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3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44" y="2323427"/>
            <a:ext cx="8111628" cy="60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3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5796" y="4437112"/>
            <a:ext cx="7116604" cy="21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400" dirty="0" smtClean="0"/>
              <a:t>If we allow the </a:t>
            </a:r>
            <a:r>
              <a:rPr lang="en-US" altLang="zh-CN" sz="2400" i="1" dirty="0" smtClean="0"/>
              <a:t>y-component</a:t>
            </a:r>
            <a:r>
              <a:rPr lang="en-US" altLang="zh-CN" sz="2400" dirty="0" smtClean="0"/>
              <a:t> to vary as well, with the motion given by 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0</a:t>
            </a:r>
            <a:r>
              <a:rPr lang="en-US" altLang="zh-CN" sz="2400" i="1" dirty="0" smtClean="0"/>
              <a:t>(t) = </a:t>
            </a:r>
            <a:r>
              <a:rPr lang="en-US" altLang="zh-CN" sz="2400" i="1" dirty="0" err="1" smtClean="0"/>
              <a:t>bt</a:t>
            </a:r>
            <a:r>
              <a:rPr lang="en-US" altLang="zh-CN" sz="2400" i="1" dirty="0" smtClean="0"/>
              <a:t> /T </a:t>
            </a:r>
            <a:r>
              <a:rPr lang="en-US" altLang="zh-CN" sz="2400" dirty="0" smtClean="0"/>
              <a:t>, the degradation function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becomes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Figure 5.26 (b) is an image blurred by computing the Fourier transform of the image in Figure 5.26 (a), multiplying the transform by </a:t>
            </a:r>
            <a:r>
              <a:rPr lang="en-US" altLang="zh-CN" sz="2400" i="1" dirty="0" smtClean="0"/>
              <a:t>H (</a:t>
            </a:r>
            <a:r>
              <a:rPr lang="en-US" altLang="zh-CN" sz="2400" i="1" dirty="0" err="1" smtClean="0"/>
              <a:t>u,v</a:t>
            </a:r>
            <a:r>
              <a:rPr lang="en-US" altLang="zh-CN" sz="2400" i="1" dirty="0" smtClean="0"/>
              <a:t> ) </a:t>
            </a:r>
            <a:r>
              <a:rPr lang="en-US" altLang="zh-CN" sz="2400" dirty="0" smtClean="0"/>
              <a:t>from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(5.6-11)</a:t>
            </a:r>
            <a:r>
              <a:rPr lang="en-US" altLang="zh-CN" sz="2400" i="1" dirty="0" smtClean="0"/>
              <a:t>.</a:t>
            </a:r>
          </a:p>
          <a:p>
            <a:endParaRPr lang="en-US" altLang="zh-CN" sz="2400" i="1" dirty="0" smtClean="0"/>
          </a:p>
          <a:p>
            <a:r>
              <a:rPr lang="en-US" altLang="zh-CN" sz="2400" dirty="0" smtClean="0"/>
              <a:t>The parameters used in (5.6-11) were </a:t>
            </a:r>
            <a:r>
              <a:rPr lang="en-US" altLang="zh-CN" sz="2400" i="1" dirty="0" smtClean="0"/>
              <a:t>a = b = 0.1 and T = 1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58246"/>
            <a:ext cx="8324850" cy="88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pPr lvl="0"/>
            <a:r>
              <a:rPr lang="en-US" altLang="zh-CN" sz="3600" dirty="0" smtClean="0"/>
              <a:t>5. Estimating the Degradation Function</a:t>
            </a:r>
            <a:endParaRPr lang="zh-CN" altLang="en-US" sz="3600" dirty="0"/>
          </a:p>
        </p:txBody>
      </p:sp>
      <p:pic>
        <p:nvPicPr>
          <p:cNvPr id="7352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18" y="2197574"/>
            <a:ext cx="8993886" cy="367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If </a:t>
            </a:r>
            <a:r>
              <a:rPr lang="en-US" altLang="zh-CN" sz="2800" i="1" dirty="0" smtClean="0"/>
              <a:t>H </a:t>
            </a:r>
            <a:r>
              <a:rPr lang="en-US" altLang="zh-CN" sz="2800" dirty="0" smtClean="0"/>
              <a:t>is given or estimated, the simplest approach to restoration is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direct inverse filtering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pPr lvl="1"/>
            <a:r>
              <a:rPr lang="en-US" altLang="zh-CN" sz="2400" dirty="0" smtClean="0"/>
              <a:t>Even if </a:t>
            </a:r>
            <a:r>
              <a:rPr lang="en-US" altLang="zh-CN" sz="2400" i="1" dirty="0" smtClean="0"/>
              <a:t>H </a:t>
            </a:r>
            <a:r>
              <a:rPr lang="en-US" altLang="zh-CN" sz="2400" dirty="0" smtClean="0"/>
              <a:t>is completely known</a:t>
            </a:r>
            <a:r>
              <a:rPr lang="en-US" altLang="zh-CN" sz="2400" i="1" dirty="0" smtClean="0"/>
              <a:t>, F </a:t>
            </a:r>
            <a:r>
              <a:rPr lang="en-US" altLang="zh-CN" sz="2400" dirty="0" smtClean="0"/>
              <a:t>cannot be exactly recovered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because </a:t>
            </a:r>
            <a:r>
              <a:rPr lang="en-US" altLang="zh-CN" sz="2400" i="1" dirty="0" smtClean="0"/>
              <a:t>N </a:t>
            </a:r>
            <a:r>
              <a:rPr lang="en-US" altLang="zh-CN" sz="2400" dirty="0" smtClean="0"/>
              <a:t>is not known</a:t>
            </a:r>
            <a:r>
              <a:rPr lang="en-US" altLang="zh-CN" sz="2400" i="1" dirty="0" smtClean="0"/>
              <a:t>.</a:t>
            </a:r>
          </a:p>
          <a:p>
            <a:pPr lvl="1"/>
            <a:r>
              <a:rPr lang="en-US" altLang="zh-CN" sz="2400" dirty="0" smtClean="0"/>
              <a:t> If </a:t>
            </a:r>
            <a:r>
              <a:rPr lang="en-US" altLang="zh-CN" sz="2400" i="1" dirty="0" smtClean="0"/>
              <a:t>H </a:t>
            </a:r>
            <a:r>
              <a:rPr lang="en-US" altLang="zh-CN" sz="2400" dirty="0" smtClean="0"/>
              <a:t>has zero or very small values, the ratio</a:t>
            </a:r>
            <a:r>
              <a:rPr lang="en-US" altLang="zh-CN" sz="2400" i="1" dirty="0" smtClean="0"/>
              <a:t> N/H </a:t>
            </a:r>
            <a:r>
              <a:rPr lang="en-US" altLang="zh-CN" sz="2400" dirty="0" smtClean="0"/>
              <a:t>may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predominate.   One approach to get around this is to limit the filter frequencies to values near the origin.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6. Inverse Filtering</a:t>
            </a:r>
            <a:endParaRPr lang="zh-CN" altLang="en-US" sz="3600" dirty="0"/>
          </a:p>
        </p:txBody>
      </p:sp>
      <p:pic>
        <p:nvPicPr>
          <p:cNvPr id="7280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2852936"/>
            <a:ext cx="26955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80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573016"/>
            <a:ext cx="7915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71625" y="332656"/>
            <a:ext cx="7972375" cy="983704"/>
          </a:xfrm>
        </p:spPr>
        <p:txBody>
          <a:bodyPr/>
          <a:lstStyle/>
          <a:p>
            <a:r>
              <a:rPr lang="en-US" altLang="zh-CN" sz="3600" dirty="0" smtClean="0"/>
              <a:t>6. Inverse Filtering</a:t>
            </a:r>
            <a:endParaRPr lang="zh-CN" altLang="en-US" sz="3600" dirty="0"/>
          </a:p>
        </p:txBody>
      </p:sp>
      <p:pic>
        <p:nvPicPr>
          <p:cNvPr id="7321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823913"/>
            <a:ext cx="90868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79E6E-655C-427D-B0EB-574EFEA66B6B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469188" cy="14620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 smtClean="0"/>
              <a:t>Chapter 5 </a:t>
            </a:r>
            <a:endParaRPr lang="zh-CN" altLang="en-US" sz="4800" b="1" dirty="0" smtClean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85800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440220D2-C06A-4B3E-98BD-15D9C5C588AE}" type="slidenum">
              <a:rPr lang="zh-CN" altLang="en-US" sz="1400">
                <a:solidFill>
                  <a:schemeClr val="bg2"/>
                </a:solidFill>
                <a:ea typeface="+mn-ea"/>
              </a:rPr>
              <a:pPr algn="r" eaLnBrk="0" hangingPunct="0">
                <a:defRPr/>
              </a:pPr>
              <a:t>2</a:t>
            </a:fld>
            <a:endParaRPr lang="en-US" altLang="zh-CN" sz="1400">
              <a:solidFill>
                <a:schemeClr val="bg2"/>
              </a:solidFill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56388" cy="1752600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333399"/>
                </a:solidFill>
                <a:latin typeface="Tahoma"/>
                <a:cs typeface="+mj-cs"/>
              </a:rPr>
              <a:t>Image Restoration and Reconstruction (II)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Traditional inverse filtering makes no explicit provision for handling noise.</a:t>
            </a:r>
          </a:p>
          <a:p>
            <a:r>
              <a:rPr lang="en-US" altLang="zh-CN" sz="2800" dirty="0" smtClean="0"/>
              <a:t>In this section, an approach incorporating both the degradation and statistical characteristic of noise is discussed.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88691"/>
            <a:ext cx="8496944" cy="4536653"/>
          </a:xfrm>
        </p:spPr>
        <p:txBody>
          <a:bodyPr/>
          <a:lstStyle/>
          <a:p>
            <a:r>
              <a:rPr lang="en-US" altLang="zh-CN" sz="2800" b="1" dirty="0" smtClean="0"/>
              <a:t>Objective </a:t>
            </a:r>
            <a:r>
              <a:rPr lang="en-US" altLang="zh-CN" sz="2800" dirty="0" smtClean="0"/>
              <a:t>of this approach is to find an estimate of uncorrupted image such that the mean square error (MSE) between the uncorrupted image f and an estimate     is minimized.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  <p:pic>
        <p:nvPicPr>
          <p:cNvPr id="7608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843611"/>
            <a:ext cx="7848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051720" y="3284984"/>
          <a:ext cx="288032" cy="51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0" name="Equation" r:id="rId5" imgW="152280" imgH="241200" progId="Equation.DSMT4">
                  <p:embed/>
                </p:oleObj>
              </mc:Choice>
              <mc:Fallback>
                <p:oleObj name="Equation" r:id="rId5" imgW="152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288032" cy="51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1760" y="3717032"/>
            <a:ext cx="38622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7850"/>
            <a:ext cx="90582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  <p:pic>
        <p:nvPicPr>
          <p:cNvPr id="76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04864"/>
            <a:ext cx="862105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  <p:pic>
        <p:nvPicPr>
          <p:cNvPr id="76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060848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844824"/>
            <a:ext cx="89058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9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16" y="1835880"/>
            <a:ext cx="8778240" cy="497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7. Minimum Mean Square Error (Wiener)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b="1" dirty="0" smtClean="0"/>
              <a:t>Drawback of Wiener filtering: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Need to know the power spectrum of the original image,       </a:t>
            </a:r>
            <a:r>
              <a:rPr lang="en-US" altLang="zh-CN" sz="2400" i="1" dirty="0" err="1" smtClean="0"/>
              <a:t>S</a:t>
            </a:r>
            <a:r>
              <a:rPr lang="en-US" altLang="zh-CN" sz="2400" i="1" baseline="-25000" dirty="0" err="1" smtClean="0"/>
              <a:t>f</a:t>
            </a:r>
            <a:r>
              <a:rPr lang="en-US" altLang="zh-CN" sz="2400" i="1" dirty="0" smtClean="0"/>
              <a:t> (</a:t>
            </a:r>
            <a:r>
              <a:rPr lang="en-US" altLang="zh-CN" sz="2400" i="1" dirty="0" err="1" smtClean="0"/>
              <a:t>u,v</a:t>
            </a:r>
            <a:r>
              <a:rPr lang="en-US" altLang="zh-CN" sz="2400" i="1" dirty="0" smtClean="0"/>
              <a:t>) </a:t>
            </a:r>
            <a:r>
              <a:rPr lang="en-US" altLang="zh-CN" sz="2400" dirty="0" smtClean="0"/>
              <a:t>and </a:t>
            </a:r>
            <a:r>
              <a:rPr lang="en-US" altLang="zh-CN" sz="2400" i="1" dirty="0" smtClean="0"/>
              <a:t>S</a:t>
            </a:r>
            <a:r>
              <a:rPr lang="el-GR" altLang="zh-CN" sz="2400" i="1" baseline="-25000" dirty="0" smtClean="0"/>
              <a:t>η</a:t>
            </a:r>
            <a:r>
              <a:rPr lang="el-GR" altLang="zh-CN" sz="2400" i="1" dirty="0" smtClean="0"/>
              <a:t>(</a:t>
            </a:r>
            <a:r>
              <a:rPr lang="en-US" altLang="zh-CN" sz="2400" i="1" dirty="0" err="1" smtClean="0"/>
              <a:t>u,v</a:t>
            </a:r>
            <a:r>
              <a:rPr lang="en-US" altLang="zh-CN" sz="2400" i="1" dirty="0" smtClean="0"/>
              <a:t>), </a:t>
            </a:r>
            <a:r>
              <a:rPr lang="en-US" altLang="zh-CN" sz="2400" dirty="0" smtClean="0"/>
              <a:t> (difficult)</a:t>
            </a:r>
          </a:p>
          <a:p>
            <a:pPr lvl="1"/>
            <a:r>
              <a:rPr lang="en-US" altLang="zh-CN" sz="2400" dirty="0" smtClean="0"/>
              <a:t>Or, need to use a constant estimate of the ratio of power spectra (before and after degradation) (not very reasonable)</a:t>
            </a:r>
          </a:p>
          <a:p>
            <a:pPr lvl="1"/>
            <a:r>
              <a:rPr lang="en-US" altLang="zh-CN" sz="2400" dirty="0" smtClean="0"/>
              <a:t>Minimization of                    </a:t>
            </a:r>
            <a:r>
              <a:rPr lang="en-US" altLang="zh-CN" sz="2400" i="1" dirty="0" smtClean="0"/>
              <a:t>→ </a:t>
            </a:r>
            <a:r>
              <a:rPr lang="en-US" altLang="zh-CN" sz="2400" dirty="0" smtClean="0"/>
              <a:t>optimal in an average sense</a:t>
            </a:r>
          </a:p>
          <a:p>
            <a:r>
              <a:rPr lang="en-US" altLang="zh-CN" sz="2800" b="1" dirty="0" smtClean="0"/>
              <a:t>This method:</a:t>
            </a:r>
          </a:p>
          <a:p>
            <a:pPr lvl="1"/>
            <a:r>
              <a:rPr lang="en-US" altLang="zh-CN" sz="2400" dirty="0" smtClean="0"/>
              <a:t>Only requires mean and variance of noise (more reasonable)</a:t>
            </a:r>
          </a:p>
          <a:p>
            <a:pPr lvl="1"/>
            <a:r>
              <a:rPr lang="en-US" altLang="zh-CN" sz="2400" dirty="0" smtClean="0"/>
              <a:t>Optimization for each image </a:t>
            </a:r>
            <a:r>
              <a:rPr lang="en-US" altLang="zh-CN" sz="2400" dirty="0" smtClean="0">
                <a:solidFill>
                  <a:srgbClr val="0000FF"/>
                </a:solidFill>
                <a:latin typeface="EuclidSymbol"/>
              </a:rPr>
              <a:t></a:t>
            </a:r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75856" y="4052362"/>
          <a:ext cx="1368152" cy="50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6983" name="Equation" r:id="rId4" imgW="825480" imgH="304560" progId="Equation.DSMT4">
                  <p:embed/>
                </p:oleObj>
              </mc:Choice>
              <mc:Fallback>
                <p:oleObj name="Equation" r:id="rId4" imgW="825480" imgH="304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52362"/>
                        <a:ext cx="1368152" cy="5051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6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380" y="2492896"/>
            <a:ext cx="8925116" cy="356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69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53" y="1844824"/>
            <a:ext cx="8634413" cy="51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2B8DA-81F5-489B-947F-44F1E2316FDF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14313"/>
            <a:ext cx="8316912" cy="1462087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Contents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916832"/>
            <a:ext cx="7560840" cy="4382665"/>
          </a:xfrm>
        </p:spPr>
        <p:txBody>
          <a:bodyPr/>
          <a:lstStyle/>
          <a:p>
            <a:pPr marL="514350" indent="-514350"/>
            <a:r>
              <a:rPr lang="en-US" altLang="zh-CN" dirty="0" smtClean="0"/>
              <a:t>5. Estimating the Degradation Function</a:t>
            </a:r>
          </a:p>
          <a:p>
            <a:pPr marL="514350" indent="-514350"/>
            <a:r>
              <a:rPr lang="en-US" altLang="zh-CN" dirty="0" smtClean="0"/>
              <a:t>6. Inverse Filtering</a:t>
            </a:r>
          </a:p>
          <a:p>
            <a:pPr marL="514350" indent="-514350"/>
            <a:r>
              <a:rPr lang="en-US" altLang="zh-CN" dirty="0" smtClean="0"/>
              <a:t>7. Minimum Mean Square Error Filtering</a:t>
            </a:r>
          </a:p>
          <a:p>
            <a:pPr marL="514350" indent="-514350"/>
            <a:r>
              <a:rPr lang="en-US" altLang="zh-CN" dirty="0" smtClean="0"/>
              <a:t>8. Constrained Least Squares Filtering</a:t>
            </a:r>
          </a:p>
          <a:p>
            <a:pPr marL="514350" indent="-514350"/>
            <a:r>
              <a:rPr lang="en-US" altLang="zh-CN" dirty="0" smtClean="0"/>
              <a:t>9. Geometric Mean Filter</a:t>
            </a:r>
          </a:p>
          <a:p>
            <a:pPr marL="514350" indent="-514350"/>
            <a:r>
              <a:rPr lang="en-US" altLang="zh-CN" dirty="0" smtClean="0"/>
              <a:t>Summary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F954BC2C-D55A-4E73-9A22-A3530936FCFD}" type="slidenum">
              <a:rPr lang="en-US" altLang="zh-CN" sz="1400">
                <a:ea typeface="+mn-ea"/>
              </a:rPr>
              <a:pPr algn="r" eaLnBrk="0" hangingPunct="0">
                <a:defRPr/>
              </a:pPr>
              <a:t>3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051640"/>
            <a:ext cx="8869680" cy="461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1988840"/>
            <a:ext cx="896302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72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71" y="1851992"/>
            <a:ext cx="8546306" cy="49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73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426" y="1844824"/>
            <a:ext cx="8177022" cy="502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916832"/>
            <a:ext cx="86010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7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8568952" cy="353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8. Constrained Least Squares Filtering</a:t>
            </a:r>
            <a:endParaRPr lang="zh-CN" altLang="en-US" sz="3600" dirty="0"/>
          </a:p>
        </p:txBody>
      </p:sp>
      <p:pic>
        <p:nvPicPr>
          <p:cNvPr id="776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276872"/>
            <a:ext cx="8960996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4D33FE8-D305-4FA5-90C1-C68C28E7B444}" type="slidenum">
              <a:rPr lang="zh-CN" altLang="en-US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916683"/>
            <a:ext cx="8496944" cy="4752677"/>
          </a:xfrm>
        </p:spPr>
        <p:txBody>
          <a:bodyPr/>
          <a:lstStyle/>
          <a:p>
            <a:r>
              <a:rPr lang="en-US" altLang="zh-CN" sz="2800" dirty="0" smtClean="0"/>
              <a:t>Generalization of the Wiener filter: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1600" y="214313"/>
            <a:ext cx="7972375" cy="1462087"/>
          </a:xfrm>
        </p:spPr>
        <p:txBody>
          <a:bodyPr/>
          <a:lstStyle/>
          <a:p>
            <a:r>
              <a:rPr lang="en-US" altLang="zh-CN" sz="3600" dirty="0" smtClean="0"/>
              <a:t>9. Geometric Mean Filter</a:t>
            </a:r>
            <a:endParaRPr lang="zh-CN" altLang="en-US" sz="3600" dirty="0"/>
          </a:p>
        </p:txBody>
      </p:sp>
      <p:pic>
        <p:nvPicPr>
          <p:cNvPr id="777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420888"/>
            <a:ext cx="754142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7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38" y="4725144"/>
            <a:ext cx="847966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smtClean="0"/>
              <a:t>Summary</a:t>
            </a:r>
            <a:endParaRPr lang="en-US" altLang="zh-CN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this lecture, we have learned</a:t>
            </a:r>
          </a:p>
          <a:p>
            <a:pPr marL="914400" lvl="1" indent="-514350"/>
            <a:r>
              <a:rPr lang="en-US" altLang="zh-CN" dirty="0" smtClean="0"/>
              <a:t>Estimating the Degradation Function</a:t>
            </a:r>
          </a:p>
          <a:p>
            <a:pPr marL="914400" lvl="1" indent="-514350"/>
            <a:r>
              <a:rPr lang="en-US" altLang="zh-CN" dirty="0" smtClean="0"/>
              <a:t>Inverse Filtering</a:t>
            </a:r>
          </a:p>
          <a:p>
            <a:pPr marL="914400" lvl="1" indent="-514350"/>
            <a:r>
              <a:rPr lang="en-US" altLang="zh-CN" dirty="0" smtClean="0"/>
              <a:t>Minimum Mean Square Error Filtering</a:t>
            </a:r>
          </a:p>
          <a:p>
            <a:pPr marL="914400" lvl="1" indent="-514350"/>
            <a:r>
              <a:rPr lang="en-US" altLang="zh-CN" dirty="0" smtClean="0"/>
              <a:t>Constrained Least Squares Filtering</a:t>
            </a:r>
          </a:p>
          <a:p>
            <a:pPr marL="914400" lvl="1" indent="-514350"/>
            <a:r>
              <a:rPr lang="en-US" altLang="zh-CN" dirty="0" smtClean="0"/>
              <a:t>Geometric Mean Filter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38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BB3F8-AC69-46BF-84C6-194DA2578B63}" type="slidenum">
              <a:rPr lang="en-US" altLang="zh-CN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 err="1" smtClean="0"/>
              <a:t>Homeworks</a:t>
            </a:r>
            <a:endParaRPr lang="en-US" altLang="zh-CN" dirty="0" smtClean="0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Page 412</a:t>
            </a:r>
          </a:p>
          <a:p>
            <a:pPr lvl="1"/>
            <a:r>
              <a:rPr lang="en-US" altLang="zh-CN" dirty="0" smtClean="0"/>
              <a:t>Problems  5.10, </a:t>
            </a:r>
            <a:r>
              <a:rPr lang="en-US" altLang="zh-CN" dirty="0" smtClean="0"/>
              <a:t>5.12</a:t>
            </a:r>
          </a:p>
          <a:p>
            <a:pPr lvl="0">
              <a:buClr>
                <a:srgbClr val="3333CC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Page 414</a:t>
            </a:r>
          </a:p>
          <a:p>
            <a:pPr lvl="1"/>
            <a:r>
              <a:rPr lang="en-US" altLang="zh-CN" dirty="0" smtClean="0"/>
              <a:t>problem </a:t>
            </a:r>
            <a:r>
              <a:rPr lang="en-US" altLang="zh-CN" dirty="0" smtClean="0"/>
              <a:t>5.26</a:t>
            </a: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7042150" y="635635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0A85F380-B041-4A3C-AF47-64B634CD9745}" type="slidenum">
              <a:rPr lang="en-US" altLang="zh-CN" sz="1400">
                <a:ea typeface="+mn-ea"/>
              </a:rPr>
              <a:pPr algn="r" eaLnBrk="0" hangingPunct="0">
                <a:defRPr/>
              </a:pPr>
              <a:t>39</a:t>
            </a:fld>
            <a:endParaRPr lang="en-US" altLang="zh-CN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In image restoration, there are three principal ways to estimate the degradation function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1) Observation: laborious, used in very specific circumstances, e.g., restoring an old photograph of historical value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2) Experimentation</a:t>
            </a:r>
          </a:p>
          <a:p>
            <a:pPr lvl="1"/>
            <a:r>
              <a:rPr lang="en-US" altLang="zh-TW" sz="2400" dirty="0" smtClean="0">
                <a:ea typeface="新細明體" pitchFamily="18" charset="-120"/>
              </a:rPr>
              <a:t>3) Mathematical modeling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The image restoration process using an estimated degradation function is sometimes called </a:t>
            </a:r>
            <a:r>
              <a:rPr lang="en-US" altLang="zh-TW" sz="2800" b="1" dirty="0" smtClean="0">
                <a:ea typeface="新細明體" pitchFamily="18" charset="-120"/>
              </a:rPr>
              <a:t>blind </a:t>
            </a:r>
            <a:r>
              <a:rPr lang="en-US" altLang="zh-TW" sz="2800" b="1" dirty="0" err="1" smtClean="0">
                <a:ea typeface="新細明體" pitchFamily="18" charset="-120"/>
              </a:rPr>
              <a:t>deconvolution</a:t>
            </a:r>
            <a:endParaRPr lang="en-US" altLang="zh-TW" sz="2800" b="1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r>
              <a:rPr lang="en-US" altLang="zh-CN" b="1" dirty="0" smtClean="0"/>
              <a:t>Estimation by Image Observation</a:t>
            </a:r>
            <a:r>
              <a:rPr lang="en-US" altLang="zh-CN" dirty="0" smtClean="0"/>
              <a:t>: </a:t>
            </a:r>
          </a:p>
          <a:p>
            <a:pPr lvl="1">
              <a:buNone/>
            </a:pPr>
            <a:r>
              <a:rPr lang="en-US" altLang="zh-CN" dirty="0" smtClean="0"/>
              <a:t>   Based on the assumption that the image was degraded by </a:t>
            </a:r>
            <a:r>
              <a:rPr lang="en-US" altLang="zh-CN" b="1" dirty="0" smtClean="0"/>
              <a:t>LPI</a:t>
            </a:r>
            <a:r>
              <a:rPr lang="en-US" altLang="zh-CN" dirty="0" smtClean="0"/>
              <a:t> (linear, position-invariant)</a:t>
            </a:r>
          </a:p>
          <a:p>
            <a:pPr lvl="1"/>
            <a:r>
              <a:rPr lang="en-US" altLang="zh-CN" dirty="0" smtClean="0"/>
              <a:t>1) gathering image information from a sub-image </a:t>
            </a:r>
            <a:r>
              <a:rPr lang="en-US" altLang="zh-CN" i="1" dirty="0" err="1" smtClean="0"/>
              <a:t>g</a:t>
            </a:r>
            <a:r>
              <a:rPr lang="en-US" altLang="zh-CN" i="1" baseline="-25000" dirty="0" err="1" smtClean="0"/>
              <a:t>s</a:t>
            </a:r>
            <a:r>
              <a:rPr lang="en-US" altLang="zh-CN" i="1" dirty="0" smtClean="0"/>
              <a:t> (x, y)</a:t>
            </a:r>
            <a:r>
              <a:rPr lang="en-US" altLang="zh-CN" dirty="0" smtClean="0"/>
              <a:t> whose signal content is strong (e.g., an area of high contrast)</a:t>
            </a:r>
          </a:p>
          <a:p>
            <a:pPr lvl="1"/>
            <a:r>
              <a:rPr lang="en-US" altLang="zh-CN" dirty="0" smtClean="0"/>
              <a:t>2) process the </a:t>
            </a:r>
            <a:r>
              <a:rPr lang="en-US" altLang="zh-CN" dirty="0" err="1" smtClean="0"/>
              <a:t>su-bimage</a:t>
            </a:r>
            <a:r>
              <a:rPr lang="en-US" altLang="zh-CN" dirty="0" smtClean="0"/>
              <a:t> to arrive at a result as good as possible       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, 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635896" y="5197668"/>
          <a:ext cx="86409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6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197668"/>
                        <a:ext cx="864096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pPr lvl="1"/>
            <a:r>
              <a:rPr lang="en-US" altLang="zh-TW" dirty="0" smtClean="0"/>
              <a:t>Assuming the effect of noise is negligible in this area: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pPr lvl="1"/>
            <a:r>
              <a:rPr lang="en-US" altLang="zh-CN" sz="2800" dirty="0" smtClean="0"/>
              <a:t>Then, the degradation function can be deduced by the transfer function of the observed window (under LPI assumption)</a:t>
            </a:r>
          </a:p>
          <a:p>
            <a:pPr lvl="1"/>
            <a:endParaRPr lang="en-US" altLang="zh-TW" sz="2800" b="1" dirty="0" smtClean="0">
              <a:ea typeface="新細明體" pitchFamily="18" charset="-120"/>
            </a:endParaRPr>
          </a:p>
        </p:txBody>
      </p:sp>
      <p:pic>
        <p:nvPicPr>
          <p:cNvPr id="70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25144"/>
            <a:ext cx="609187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90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492896"/>
            <a:ext cx="279493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r>
              <a:rPr lang="en-US" altLang="zh-CN" sz="2800" b="1" dirty="0" smtClean="0"/>
              <a:t>Estimation by Experimentation</a:t>
            </a:r>
          </a:p>
          <a:p>
            <a:pPr lvl="1">
              <a:buNone/>
            </a:pPr>
            <a:r>
              <a:rPr lang="en-US" altLang="zh-CN" sz="2400" dirty="0" smtClean="0"/>
              <a:t>   only if the equipment similar to that used to acquire the degraded image is available</a:t>
            </a:r>
          </a:p>
          <a:p>
            <a:pPr lvl="1"/>
            <a:r>
              <a:rPr lang="en-US" altLang="zh-CN" sz="2400" dirty="0" smtClean="0"/>
              <a:t>1) Obtain image similar to the degraded one by varying system settings until achieving approximately the same degradation level as that of degraded image</a:t>
            </a:r>
          </a:p>
          <a:p>
            <a:pPr lvl="1"/>
            <a:r>
              <a:rPr lang="en-US" altLang="zh-CN" sz="2400" dirty="0" smtClean="0"/>
              <a:t>2)With such a settings, obtain the impulse response of the degradation by imaging an impulse (small dot of light) with an arbitrary strength A (A is the FT of the impulse)</a:t>
            </a:r>
          </a:p>
          <a:p>
            <a:pPr lvl="1"/>
            <a:r>
              <a:rPr lang="en-US" altLang="zh-CN" sz="2400" dirty="0" smtClean="0"/>
              <a:t>The degradation function can be deduced by the impulse response of the observed image.</a:t>
            </a:r>
            <a:endParaRPr lang="en-US" altLang="zh-TW" sz="2400" dirty="0" smtClean="0"/>
          </a:p>
        </p:txBody>
      </p:sp>
      <p:pic>
        <p:nvPicPr>
          <p:cNvPr id="70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5877272"/>
            <a:ext cx="2289975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endParaRPr lang="en-US" altLang="zh-TW" sz="2800" b="1" dirty="0" smtClean="0">
              <a:ea typeface="新細明體" pitchFamily="18" charset="-120"/>
            </a:endParaRPr>
          </a:p>
        </p:txBody>
      </p:sp>
      <p:pic>
        <p:nvPicPr>
          <p:cNvPr id="7024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92896"/>
            <a:ext cx="8341613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C0608-D482-41EC-BD2B-A257CAFB92E0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5. Estimating the Degradation Function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844675"/>
            <a:ext cx="8280919" cy="4608661"/>
          </a:xfrm>
        </p:spPr>
        <p:txBody>
          <a:bodyPr/>
          <a:lstStyle/>
          <a:p>
            <a:r>
              <a:rPr lang="en-US" altLang="zh-TW" sz="2800" b="1" dirty="0" smtClean="0">
                <a:ea typeface="新細明體" pitchFamily="18" charset="-120"/>
              </a:rPr>
              <a:t>Estimation by Modeling: </a:t>
            </a:r>
            <a:r>
              <a:rPr lang="en-US" altLang="zh-CN" sz="2800" dirty="0" smtClean="0"/>
              <a:t>Example 1: Atmospheric turbulence model (</a:t>
            </a:r>
            <a:r>
              <a:rPr lang="zh-CN" altLang="en-US" sz="2800" dirty="0" smtClean="0"/>
              <a:t>大气湍流模型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Degradation modeling has been widely used because of the insight it affords into the image restoration problem.</a:t>
            </a:r>
          </a:p>
          <a:p>
            <a:pPr lvl="1"/>
            <a:r>
              <a:rPr lang="en-US" altLang="zh-CN" sz="2400" dirty="0" smtClean="0"/>
              <a:t>In some case, the model can even take into account environmental conditions that cause degradation.</a:t>
            </a:r>
          </a:p>
          <a:p>
            <a:pPr lvl="1"/>
            <a:r>
              <a:rPr lang="en-US" altLang="zh-CN" sz="2400" dirty="0" smtClean="0"/>
              <a:t>For example, the atmospheric turbulence model of </a:t>
            </a:r>
            <a:r>
              <a:rPr lang="en-US" altLang="zh-CN" sz="2400" dirty="0" err="1" smtClean="0"/>
              <a:t>Hufnagel</a:t>
            </a:r>
            <a:r>
              <a:rPr lang="en-US" altLang="zh-CN" sz="2400" dirty="0" smtClean="0"/>
              <a:t> and Stanley</a:t>
            </a:r>
          </a:p>
          <a:p>
            <a:pPr lvl="1"/>
            <a:endParaRPr lang="en-US" altLang="zh-CN" sz="2400" dirty="0" smtClean="0"/>
          </a:p>
          <a:p>
            <a:pPr>
              <a:buNone/>
            </a:pPr>
            <a:r>
              <a:rPr lang="en-US" altLang="zh-CN" sz="2800" dirty="0" smtClean="0"/>
              <a:t>       </a:t>
            </a:r>
            <a:r>
              <a:rPr lang="en-US" altLang="zh-CN" sz="2400" dirty="0" smtClean="0"/>
              <a:t>where a constant </a:t>
            </a:r>
            <a:r>
              <a:rPr lang="en-US" altLang="zh-CN" sz="2400" i="1" dirty="0" smtClean="0"/>
              <a:t>k </a:t>
            </a:r>
            <a:r>
              <a:rPr lang="en-US" altLang="zh-CN" sz="2400" dirty="0" smtClean="0"/>
              <a:t>depends on the nature of the turbulence</a:t>
            </a:r>
            <a:endParaRPr lang="en-US" altLang="zh-TW" sz="2400" b="1" dirty="0" smtClean="0">
              <a:ea typeface="新細明體" pitchFamily="18" charset="-120"/>
            </a:endParaRPr>
          </a:p>
        </p:txBody>
      </p:sp>
      <p:pic>
        <p:nvPicPr>
          <p:cNvPr id="70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4941168"/>
            <a:ext cx="378042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20241</TotalTime>
  <Words>1271</Words>
  <Application>Microsoft Office PowerPoint</Application>
  <PresentationFormat>全屏显示(4:3)</PresentationFormat>
  <Paragraphs>262</Paragraphs>
  <Slides>39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主题1</vt:lpstr>
      <vt:lpstr>Equation</vt:lpstr>
      <vt:lpstr>Digital Image Processing</vt:lpstr>
      <vt:lpstr>Chapter 5 </vt:lpstr>
      <vt:lpstr>Contents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PowerPoint 演示文稿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5. Estimating the Degradation Function</vt:lpstr>
      <vt:lpstr>6. Inverse Filtering</vt:lpstr>
      <vt:lpstr>6. Inverse Filtering</vt:lpstr>
      <vt:lpstr>7. Minimum Mean Square Error (Wiener) Filtering</vt:lpstr>
      <vt:lpstr>7. Minimum Mean Square Error (Wiener) Filtering</vt:lpstr>
      <vt:lpstr>7. Minimum Mean Square Error (Wiener) Filtering</vt:lpstr>
      <vt:lpstr>7. Minimum Mean Square Error (Wiener) Filtering</vt:lpstr>
      <vt:lpstr>7. Minimum Mean Square Error (Wiener) Filtering</vt:lpstr>
      <vt:lpstr>7. Minimum Mean Square Error (Wiener) Filtering</vt:lpstr>
      <vt:lpstr>7. Minimum Mean Square Error (Wiener)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8. Constrained Least Squares Filtering</vt:lpstr>
      <vt:lpstr>9. Geometric Mean Filter</vt:lpstr>
      <vt:lpstr>Summary</vt:lpstr>
      <vt:lpstr>Homeworks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digital image processing </dc:title>
  <dc:subject/>
  <dc:creator/>
  <dc:description/>
  <cp:lastModifiedBy>lenovo</cp:lastModifiedBy>
  <cp:revision>1434</cp:revision>
  <dcterms:created xsi:type="dcterms:W3CDTF">2000-11-14T14:30:22Z</dcterms:created>
  <dcterms:modified xsi:type="dcterms:W3CDTF">2016-12-05T01:56:57Z</dcterms:modified>
</cp:coreProperties>
</file>