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8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9f04fda8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9f04fda89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With the generated LPS table, the algorithm then begins the search function.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In this figure, assuming that there is a match of character at Genome Index[0].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 algorithm begins to match the rest of the patterns. This happens until a mismatch happens at Pattern Index 3 of Char A.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Char A happens to be part of the suffix. Hence, we note that at this point of mismatch, we have 2 information: Index 3 and the value of index[3-1] which is 1 in the LPS table.</a:t>
            </a:r>
            <a:endParaRPr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f04fda89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9f04fda89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After a mismatch, the algorithm will use the information that noted from the point of mismatch to determine the point of te next match.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We add index number 3 to the initial Genome Index [0] to determine the next search index of genome.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We then take the value 1 from the LPS table to determine the next search index of the pattern.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Hence, this figure shows the next matching point.</a:t>
            </a:r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7e446236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7e446236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For the pre-processing section, assume m is the length of the pattern and as we have to iterate through the whole pattern to find the longest prefix , the time complexity taken to generate the prefix table is O(m).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Next, 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search through a Genome Sequence of length n, there will be no backtracking in the iteration of the Sequence as KMP does not re-examine previously matched characters. Hence, the time complexity of the search function is O(n).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in total, the time complexity of KMP Search algorithm is computed to be O(m+n) which is better than sequential search as kmp uses a prefix table to skip comparisons. </a:t>
            </a:r>
            <a:r>
              <a:rPr lang="en-GB" sz="1500">
                <a:solidFill>
                  <a:schemeClr val="lt1"/>
                </a:solidFill>
              </a:rPr>
              <a:t>(does not re</a:t>
            </a:r>
            <a:r>
              <a:rPr lang="en-GB">
                <a:solidFill>
                  <a:schemeClr val="lt1"/>
                </a:solidFill>
              </a:rPr>
              <a:t>-examine previously matched characters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7e446236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7e446236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7e446236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7e446236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7e446236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7e446236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7e446236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7e446236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of genome &amp; search pattern hash value is same but they are not the same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this is largely avoided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Largely avoided as our hash function is using base 4,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35a4703a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35a4703a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04fda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04fda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35a4703a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35a4703a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9f247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9f247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35a4703af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35a4703af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f04fd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9f04fda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e446236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e446236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7e446236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7e446236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7e446236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7e446236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e446236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e446236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7e446236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7e446236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our second algorithm, we implemented the KMP Search algorithm which differs from the sequential search algorithm as it studies the pattern before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search is begin. So the KMP search algorithm, consists of 2 parts, pre-processing of the pattern followed by its search function.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f04fda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f04fda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Pre-processing section iterates through the pattern to check whether there is a substring that is both a prefix and a suffix that exists in the pattern. Then it assigns a value to each suffixes which as a result, generate what we call a LPS table (longest proper prefix which is also a suffix)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aim of generating the LPS table is to provide the search function with enough information as to where to start the new search, should a mismatch happens.</a:t>
            </a:r>
            <a:endParaRPr sz="17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  <a:defRPr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CZ2001 Algorithms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Project 1 </a:t>
            </a:r>
            <a:r>
              <a:rPr lang="en-GB"/>
              <a:t>(SS4)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44"/>
            <a:ext cx="53613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Aaron Tay Han Yan (U1921247B), Yeong Wei Xian (U1921382J), 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Samantha Tan Swee Yun (U1921074B), Goh Ting Qi (U1920306H), 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Song Wei Tyan (U1921107H)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38050" y="810225"/>
            <a:ext cx="57252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Function - First Match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25" y="1892825"/>
            <a:ext cx="47743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38050" y="810225"/>
            <a:ext cx="57252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Function - Next Match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00" y="1949175"/>
            <a:ext cx="4807149" cy="177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Time Complexity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Backtracking occurs in the preprocessing pattern (m)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search pointer of the genome pattern (n) will not backtrack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next search after a mismatch will not begin at the next index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 time complexity of pre-processing is O(m) to iterate once through the pattern sequence of m.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There is only a need to iterate through the Genome Sequence </a:t>
            </a:r>
            <a:r>
              <a:rPr lang="en-GB" u="sng"/>
              <a:t>ONCE:</a:t>
            </a:r>
            <a:r>
              <a:rPr lang="en-GB"/>
              <a:t> O(n)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-GB" b="1">
                <a:solidFill>
                  <a:srgbClr val="0000FF"/>
                </a:solidFill>
              </a:rPr>
              <a:t>Total time complexity: O(m+n)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1388554" y="1302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2. Rabin-Karp Search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325" y="790250"/>
            <a:ext cx="3421924" cy="33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Best-Case &amp; Average-Case Scenario Analysis</a:t>
            </a: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Best-Case &amp; Average-Case Scenario: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Each of the indexes of the genome will stop once and then compare its hash value the hash value of the pattern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Rolling hash function: O(m) to create the pattern hash value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If it is a potential match, it will verify each letter to check if the match is true and not just a hashing collision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-GB" b="1">
                <a:solidFill>
                  <a:srgbClr val="0000FF"/>
                </a:solidFill>
              </a:rPr>
              <a:t>Total time complexity: O(n+m)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Worst- Case Scenario Analysis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Occurs when hash function value comparison results in false postive at every step of the genome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called ‘Spurious Hit’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Hence, the </a:t>
            </a:r>
            <a:r>
              <a:rPr lang="en-GB">
                <a:solidFill>
                  <a:srgbClr val="FF0000"/>
                </a:solidFill>
              </a:rPr>
              <a:t>m </a:t>
            </a:r>
            <a:r>
              <a:rPr lang="en-GB"/>
              <a:t>letters in the pattern will be checked </a:t>
            </a:r>
            <a:r>
              <a:rPr lang="en-GB">
                <a:solidFill>
                  <a:srgbClr val="FF9900"/>
                </a:solidFill>
              </a:rPr>
              <a:t>n</a:t>
            </a:r>
            <a:r>
              <a:rPr lang="en-GB"/>
              <a:t> times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-GB" b="1">
                <a:solidFill>
                  <a:srgbClr val="0000FF"/>
                </a:solidFill>
              </a:rPr>
              <a:t>Time complexity: O(mn)</a:t>
            </a:r>
            <a:endParaRPr b="1">
              <a:solidFill>
                <a:srgbClr val="0000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Still, False positives rarely occur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Complexity Issue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We added the power of 5 method for the hash rolling function,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 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Reduce  a space complexity restraint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Search pattern cannot be bigger than 24 letters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 Overflow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Adding a modulus to the rolling hash function helps but: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Reduces the accuracy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Hence more spurious Hit (likely to occur </a:t>
            </a:r>
            <a:r>
              <a:rPr lang="en-GB" sz="1600" b="1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O(mn)</a:t>
            </a: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Thus we did not choose to do it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Improvements	For RKS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dirty="0"/>
              <a:t>Allow the user to have multiple inputs sequence instead of one</a:t>
            </a:r>
            <a:endParaRPr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dirty="0"/>
              <a:t>More time efficient than to run the whole genome sequence for each search pattern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KMP is a better solutions than sequential search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Worst Case KMP is O(</a:t>
            </a:r>
            <a:r>
              <a:rPr lang="en-GB" sz="16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n+m</a:t>
            </a:r>
            <a:r>
              <a:rPr lang="en-GB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compare to Sequential Worst case O(nm)</a:t>
            </a:r>
            <a:endParaRPr sz="16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KMP never backtrack</a:t>
            </a:r>
            <a:endParaRPr sz="16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Rabin Karp is able to take in multiple inputs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en-GB" sz="1600" dirty="0">
                <a:latin typeface="Nunito"/>
                <a:ea typeface="Nunito"/>
                <a:cs typeface="Nunito"/>
                <a:sym typeface="Nunito"/>
              </a:rPr>
              <a:t>Yield better result in term of time complexity </a:t>
            </a:r>
            <a:endParaRPr sz="16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If search pattern is bigger than 24 letters, Rabin Karp Algo will fail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1515904" y="1238471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Thank You!!!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ANALYSIS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ctr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GB" b="1"/>
              <a:t>Brute Force Sequential Search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1409425" y="1666275"/>
            <a:ext cx="7170650" cy="2661775"/>
            <a:chOff x="1409425" y="1666275"/>
            <a:chExt cx="7170650" cy="2661775"/>
          </a:xfrm>
        </p:grpSpPr>
        <p:pic>
          <p:nvPicPr>
            <p:cNvPr id="151" name="Google Shape;151;p17"/>
            <p:cNvPicPr preferRelativeResize="0"/>
            <p:nvPr/>
          </p:nvPicPr>
          <p:blipFill rotWithShape="1">
            <a:blip r:embed="rId3">
              <a:alphaModFix/>
            </a:blip>
            <a:srcRect r="30977"/>
            <a:stretch/>
          </p:blipFill>
          <p:spPr>
            <a:xfrm>
              <a:off x="1409425" y="1666275"/>
              <a:ext cx="5041650" cy="266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51075" y="2272175"/>
              <a:ext cx="564800" cy="1762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7"/>
            <p:cNvSpPr txBox="1"/>
            <p:nvPr/>
          </p:nvSpPr>
          <p:spPr>
            <a:xfrm>
              <a:off x="6939675" y="2936300"/>
              <a:ext cx="16404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libri"/>
                  <a:ea typeface="Calibri"/>
                  <a:cs typeface="Calibri"/>
                  <a:sym typeface="Calibri"/>
                </a:rPr>
                <a:t>[(N-M) + 1] times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Best-Case Scenario: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-GB"/>
              <a:t>Occurs w</a:t>
            </a:r>
            <a:r>
              <a:rPr lang="en-GB" sz="1600">
                <a:latin typeface="Nunito"/>
                <a:ea typeface="Nunito"/>
                <a:cs typeface="Nunito"/>
                <a:sym typeface="Nunito"/>
              </a:rPr>
              <a:t>hen the first element of m is not equal to any indexes of the searched array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-GB" b="1">
                <a:solidFill>
                  <a:srgbClr val="0000FF"/>
                </a:solidFill>
              </a:rPr>
              <a:t>T</a:t>
            </a:r>
            <a:r>
              <a:rPr lang="en-GB" sz="1600" b="1">
                <a:solidFill>
                  <a:srgbClr val="0000FF"/>
                </a:solidFill>
              </a:rPr>
              <a:t>ime complexity</a:t>
            </a:r>
            <a:r>
              <a:rPr lang="en-GB" b="1">
                <a:solidFill>
                  <a:srgbClr val="0000FF"/>
                </a:solidFill>
              </a:rPr>
              <a:t>: </a:t>
            </a:r>
            <a:r>
              <a:rPr lang="en-GB" sz="1600" b="1">
                <a:solidFill>
                  <a:srgbClr val="0000FF"/>
                </a:solidFill>
              </a:rPr>
              <a:t>O(n).</a:t>
            </a:r>
            <a:endParaRPr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6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Worst-</a:t>
            </a:r>
            <a:r>
              <a:rPr lang="en-GB">
                <a:solidFill>
                  <a:srgbClr val="000000"/>
                </a:solidFill>
              </a:rPr>
              <a:t>C</a:t>
            </a: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ase </a:t>
            </a:r>
            <a:r>
              <a:rPr lang="en-GB">
                <a:solidFill>
                  <a:srgbClr val="000000"/>
                </a:solidFill>
              </a:rPr>
              <a:t>S</a:t>
            </a: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cenario: 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When all characters of the text and pattern are the same, or</a:t>
            </a:r>
            <a:endParaRPr sz="20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first m-1 elements of the pattern is in the genome sequence, and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last element of the pattern is not in the genome sequence</a:t>
            </a:r>
            <a:r>
              <a:rPr lang="en-GB">
                <a:solidFill>
                  <a:srgbClr val="000000"/>
                </a:solidFill>
              </a:rPr>
              <a:t> (e.g.</a:t>
            </a:r>
            <a:r>
              <a:rPr lang="en-GB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pattern is “AAAAAC”, genome sequence is “AAAAAAAAAAAAAAAAAAAAT”)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-GB"/>
              <a:t>Hence, the outer loop executes [(n-m)+1] times while the inner loop executes m times</a:t>
            </a:r>
            <a:r>
              <a:rPr lang="en-GB" sz="1400"/>
              <a:t>.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-GB" b="1">
                <a:solidFill>
                  <a:srgbClr val="0000FF"/>
                </a:solidFill>
              </a:rPr>
              <a:t>T</a:t>
            </a:r>
            <a:r>
              <a:rPr lang="en-GB" sz="1600" b="1">
                <a:solidFill>
                  <a:srgbClr val="0000FF"/>
                </a:solidFill>
              </a:rPr>
              <a:t>ime complexity</a:t>
            </a:r>
            <a:r>
              <a:rPr lang="en-GB" b="1">
                <a:solidFill>
                  <a:srgbClr val="0000FF"/>
                </a:solidFill>
              </a:rPr>
              <a:t>: O[(n-m+1)m] ≈ </a:t>
            </a:r>
            <a:r>
              <a:rPr lang="en-GB" sz="1600" b="1">
                <a:solidFill>
                  <a:srgbClr val="0000FF"/>
                </a:solidFill>
              </a:rPr>
              <a:t>O(</a:t>
            </a:r>
            <a:r>
              <a:rPr lang="en-GB" b="1">
                <a:solidFill>
                  <a:srgbClr val="0000FF"/>
                </a:solidFill>
              </a:rPr>
              <a:t>nm</a:t>
            </a:r>
            <a:r>
              <a:rPr lang="en-GB" sz="1600" b="1">
                <a:solidFill>
                  <a:srgbClr val="0000FF"/>
                </a:solidFill>
              </a:rPr>
              <a:t>)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8554" y="1302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2. Knuth-Morris-Pratt Search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99825" y="796075"/>
            <a:ext cx="47631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1952650"/>
            <a:ext cx="41243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On-screen Show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Arial</vt:lpstr>
      <vt:lpstr>Nunito</vt:lpstr>
      <vt:lpstr>Times New Roman</vt:lpstr>
      <vt:lpstr>Shift</vt:lpstr>
      <vt:lpstr>CZ2001 Algorithms  Project 1 (SS4)</vt:lpstr>
      <vt:lpstr>DEMO</vt:lpstr>
      <vt:lpstr>ANALYSIS</vt:lpstr>
      <vt:lpstr>Brute Force Sequential Search</vt:lpstr>
      <vt:lpstr>Algorithm</vt:lpstr>
      <vt:lpstr>Analysis</vt:lpstr>
      <vt:lpstr>Analysis</vt:lpstr>
      <vt:lpstr>2. Knuth-Morris-Pratt Search</vt:lpstr>
      <vt:lpstr>Pre-Processing</vt:lpstr>
      <vt:lpstr>Search Function - First Match</vt:lpstr>
      <vt:lpstr>Search Function - Next Match</vt:lpstr>
      <vt:lpstr>Analysis</vt:lpstr>
      <vt:lpstr>2. Rabin-Karp Search</vt:lpstr>
      <vt:lpstr>Algorithm</vt:lpstr>
      <vt:lpstr>Best-Case &amp; Average-Case Scenario Analysis</vt:lpstr>
      <vt:lpstr>Worst- Case Scenario Analysis</vt:lpstr>
      <vt:lpstr>Space Complexity Issue</vt:lpstr>
      <vt:lpstr>Possible Improvements For RKS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CZ2001 Algorithms  Project 1 (SS4)</dc:title>
  <cp:lastModifiedBy>#SAMANTHA TAN SWEE YUN#</cp:lastModifiedBy>
  <cp:revision>1</cp:revision>
  <dcterms:modified xsi:type="dcterms:W3CDTF">2020-09-21T07:06:41Z</dcterms:modified>
</cp:coreProperties>
</file>