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ORY" id="{FAB3FA62-E488-4F05-83E8-4E5CE11264D7}">
          <p14:sldIdLst>
            <p14:sldId id="256"/>
            <p14:sldId id="257"/>
            <p14:sldId id="258"/>
            <p14:sldId id="260"/>
          </p14:sldIdLst>
        </p14:section>
        <p14:section name="CODE" id="{E74193D8-3CA3-42D6-A3EC-95AB65B6042C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I/O" id="{521B5030-7F45-4CA5-B4C5-587699ED0FC2}">
          <p14:sldIdLst>
            <p14:sldId id="271"/>
            <p14:sldId id="269"/>
          </p14:sldIdLst>
        </p14:section>
        <p14:section name="TEAM" id="{9027AC56-1042-4D8C-ACD9-090B1F46D18E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100" d="100"/>
          <a:sy n="100" d="100"/>
        </p:scale>
        <p:origin x="9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CAA3C-24EA-41E3-AC9A-DD7FF2A30CD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E997-255F-47B0-B73D-3A47D7383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A2CD93-CF40-4B64-9F0B-172B955F88E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9AD289E-9037-4F0F-A6C7-B83B1AE3E79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4676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  NODES AT  A  MAXIMUM  DISTANCE  OF  ‘M’  FROM  A  SOURCE  NODE.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467600" cy="20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CSPE32 COMBINATORICS AND GRAPH THEORY</a:t>
            </a:r>
          </a:p>
          <a:p>
            <a:pPr algn="just"/>
            <a:endParaRPr lang="en-US" sz="4000" dirty="0">
              <a:solidFill>
                <a:srgbClr val="482822"/>
              </a:solidFill>
              <a:latin typeface="Arial Black" pitchFamily="34" charset="0"/>
            </a:endParaRPr>
          </a:p>
          <a:p>
            <a:pPr algn="just"/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	</a:t>
            </a:r>
            <a:r>
              <a:rPr lang="en-US" sz="4200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			 </a:t>
            </a:r>
            <a:r>
              <a:rPr lang="en-US" sz="4200" u="sng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5248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8600"/>
            <a:ext cx="777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{ </a:t>
            </a:r>
            <a:endParaRPr lang="en-US" dirty="0"/>
          </a:p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c2; ++j)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pPr fontAlgn="t"/>
            <a:r>
              <a:rPr lang="en-US" dirty="0" smtClean="0"/>
              <a:t>		second[</a:t>
            </a:r>
            <a:r>
              <a:rPr lang="en-US" dirty="0" err="1" smtClean="0"/>
              <a:t>i</a:t>
            </a:r>
            <a:r>
              <a:rPr lang="en-US" dirty="0"/>
              <a:t>][j] = first[i][j]; </a:t>
            </a:r>
          </a:p>
          <a:p>
            <a:pPr fontAlgn="t"/>
            <a:r>
              <a:rPr lang="en-US" dirty="0" smtClean="0"/>
              <a:t>	} </a:t>
            </a:r>
            <a:endParaRPr lang="en-US" dirty="0"/>
          </a:p>
          <a:p>
            <a:pPr fontAlgn="t"/>
            <a:r>
              <a:rPr lang="en-US" dirty="0"/>
              <a:t>}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starting node: "); // Takes in the Starting node. 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 &amp;node); 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value of m: "); // Takes in the maximum </a:t>
            </a:r>
            <a:r>
              <a:rPr lang="en-US" dirty="0" smtClean="0"/>
              <a:t>					          distance </a:t>
            </a:r>
            <a:r>
              <a:rPr lang="en-US" dirty="0"/>
              <a:t>'m'. 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/>
              <a:t>("%d", &amp;m);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("\n\</a:t>
            </a:r>
            <a:r>
              <a:rPr lang="en-US" dirty="0" err="1"/>
              <a:t>nElements</a:t>
            </a:r>
            <a:r>
              <a:rPr lang="en-US" dirty="0"/>
              <a:t> at a distance 0: \n"); // Prints elements at </a:t>
            </a:r>
            <a:r>
              <a:rPr lang="en-US" dirty="0" smtClean="0"/>
              <a:t>			             distance </a:t>
            </a:r>
            <a:r>
              <a:rPr lang="en-US" dirty="0"/>
              <a:t>0. i.e. the starting node itself. 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 ", node); </a:t>
            </a:r>
          </a:p>
          <a:p>
            <a:pPr fontAlgn="t"/>
            <a:r>
              <a:rPr lang="en-US" dirty="0" smtClean="0"/>
              <a:t>	visited[node</a:t>
            </a:r>
            <a:r>
              <a:rPr lang="en-US" dirty="0"/>
              <a:t>]++;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m; i++) // Prints elements at distance i, which </a:t>
            </a:r>
            <a:r>
              <a:rPr lang="en-US" dirty="0" smtClean="0"/>
              <a:t>				ranges </a:t>
            </a:r>
            <a:r>
              <a:rPr lang="en-US" dirty="0"/>
              <a:t>from 1 to m.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pPr fontAlgn="t"/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/>
              <a:t>("\n\</a:t>
            </a:r>
            <a:r>
              <a:rPr lang="en-US" dirty="0" err="1"/>
              <a:t>nElements</a:t>
            </a:r>
            <a:r>
              <a:rPr lang="en-US" dirty="0"/>
              <a:t> at a distance %d: \n", i + 1); </a:t>
            </a:r>
          </a:p>
          <a:p>
            <a:pPr fontAlgn="t"/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c1; j++)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572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		{ </a:t>
            </a:r>
            <a:endParaRPr lang="en-US" dirty="0"/>
          </a:p>
          <a:p>
            <a:pPr fontAlgn="t"/>
            <a:r>
              <a:rPr lang="en-US" dirty="0" smtClean="0"/>
              <a:t>			if </a:t>
            </a:r>
            <a:r>
              <a:rPr lang="en-US" dirty="0"/>
              <a:t>(first[node][j] != 0 &amp;&amp; visited[j] == 0) </a:t>
            </a:r>
          </a:p>
          <a:p>
            <a:pPr fontAlgn="t"/>
            <a:r>
              <a:rPr lang="en-US" dirty="0" smtClean="0"/>
              <a:t>			{ </a:t>
            </a:r>
            <a:endParaRPr lang="en-US" dirty="0"/>
          </a:p>
          <a:p>
            <a:pPr fontAlgn="t"/>
            <a:r>
              <a:rPr lang="en-US" dirty="0" smtClean="0"/>
              <a:t>				</a:t>
            </a:r>
            <a:r>
              <a:rPr lang="en-US" dirty="0" err="1" smtClean="0"/>
              <a:t>printf</a:t>
            </a:r>
            <a:r>
              <a:rPr lang="en-US" dirty="0"/>
              <a:t>("%d ", j); </a:t>
            </a:r>
          </a:p>
          <a:p>
            <a:pPr fontAlgn="t"/>
            <a:r>
              <a:rPr lang="en-US" dirty="0" smtClean="0"/>
              <a:t>				visited[j</a:t>
            </a:r>
            <a:r>
              <a:rPr lang="en-US" dirty="0"/>
              <a:t>]++; </a:t>
            </a:r>
          </a:p>
          <a:p>
            <a:pPr fontAlgn="t"/>
            <a:r>
              <a:rPr lang="en-US" dirty="0" smtClean="0"/>
              <a:t>			} </a:t>
            </a:r>
            <a:endParaRPr lang="en-US" dirty="0"/>
          </a:p>
          <a:p>
            <a:pPr fontAlgn="t"/>
            <a:r>
              <a:rPr lang="en-US" dirty="0" smtClean="0"/>
              <a:t>		} </a:t>
            </a:r>
            <a:endParaRPr lang="en-US" dirty="0"/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multiplyMatrices</a:t>
            </a:r>
            <a:r>
              <a:rPr lang="en-US" dirty="0" smtClean="0"/>
              <a:t>(first</a:t>
            </a:r>
            <a:r>
              <a:rPr lang="en-US" dirty="0"/>
              <a:t>, second, r1, c1, r2, c2); // Finds the higher </a:t>
            </a:r>
            <a:r>
              <a:rPr lang="en-US" dirty="0" smtClean="0"/>
              <a:t>	             power </a:t>
            </a:r>
            <a:r>
              <a:rPr lang="en-US" dirty="0"/>
              <a:t>of matrix. Read description at the end of the code. </a:t>
            </a:r>
          </a:p>
          <a:p>
            <a:pPr fontAlgn="t"/>
            <a:r>
              <a:rPr lang="en-US" dirty="0" smtClean="0"/>
              <a:t>	} </a:t>
            </a:r>
            <a:endParaRPr lang="en-US" dirty="0"/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</a:p>
          <a:p>
            <a:pPr fontAlgn="t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7526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Given an </a:t>
            </a:r>
            <a:r>
              <a:rPr lang="en-US" dirty="0" smtClean="0"/>
              <a:t>adjacency </a:t>
            </a:r>
            <a:r>
              <a:rPr lang="en-US" dirty="0"/>
              <a:t>matrix X, and a given node "n", we can find nodes at a maximum distance of "m", by calculating various powers of X. </a:t>
            </a:r>
          </a:p>
          <a:p>
            <a:pPr fontAlgn="t"/>
            <a:r>
              <a:rPr lang="en-US" dirty="0"/>
              <a:t>Elements at distance 0 is the element itself, </a:t>
            </a:r>
            <a:r>
              <a:rPr lang="en-US" dirty="0" smtClean="0"/>
              <a:t>i.e. </a:t>
            </a:r>
            <a:r>
              <a:rPr lang="en-US" dirty="0"/>
              <a:t>"n". </a:t>
            </a:r>
          </a:p>
          <a:p>
            <a:pPr fontAlgn="t"/>
            <a:r>
              <a:rPr lang="en-US" dirty="0"/>
              <a:t>Elements at distance 1 are the elements in matrix X, row number "n". Those elements that are adjacent to "n", </a:t>
            </a:r>
            <a:r>
              <a:rPr lang="en-US" dirty="0" smtClean="0"/>
              <a:t>i.e. </a:t>
            </a:r>
            <a:r>
              <a:rPr lang="en-US" dirty="0"/>
              <a:t>X[n][i] = 1 are the </a:t>
            </a:r>
          </a:p>
          <a:p>
            <a:pPr fontAlgn="t"/>
            <a:r>
              <a:rPr lang="en-US" dirty="0"/>
              <a:t>elements that are </a:t>
            </a:r>
            <a:r>
              <a:rPr lang="en-US" dirty="0" smtClean="0"/>
              <a:t>neighbors </a:t>
            </a:r>
            <a:r>
              <a:rPr lang="en-US" dirty="0"/>
              <a:t>to "n". Thus distance is 1.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Elements at distance 2 are the elements in matrix X^2, row number "n". Those elements that have X^2[n][i] &gt;= 1 are the elements that can </a:t>
            </a:r>
          </a:p>
          <a:p>
            <a:pPr fontAlgn="t"/>
            <a:r>
              <a:rPr lang="en-US" dirty="0"/>
              <a:t>be reached from "n" by an edge sequence of length 2. This is the same as elements at a distance 2.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Similarly for elements at distance "m", we just need to find </a:t>
            </a:r>
            <a:r>
              <a:rPr lang="en-US" dirty="0" err="1"/>
              <a:t>X^m</a:t>
            </a:r>
            <a:r>
              <a:rPr lang="en-US" dirty="0"/>
              <a:t> and find those elements that have </a:t>
            </a:r>
            <a:r>
              <a:rPr lang="en-US" dirty="0" err="1"/>
              <a:t>X^m</a:t>
            </a:r>
            <a:r>
              <a:rPr lang="en-US" dirty="0"/>
              <a:t>[n][i] &gt;= 1. which gives the elements </a:t>
            </a:r>
          </a:p>
          <a:p>
            <a:pPr fontAlgn="t"/>
            <a:r>
              <a:rPr lang="en-US" dirty="0"/>
              <a:t>that can be reached from "n" by an edge sequence of length "m". This is the same as elements at a distance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1699"/>
            <a:ext cx="3381045" cy="338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47800" y="4953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Sample Input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1603" b="807"/>
          <a:stretch/>
        </p:blipFill>
        <p:spPr>
          <a:xfrm>
            <a:off x="4876800" y="2171699"/>
            <a:ext cx="3975014" cy="338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09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r="5915"/>
          <a:stretch/>
        </p:blipFill>
        <p:spPr>
          <a:xfrm>
            <a:off x="5029200" y="2196754"/>
            <a:ext cx="3810000" cy="350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02180"/>
            <a:ext cx="3505201" cy="350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3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Bhavika</a:t>
            </a:r>
            <a:r>
              <a:rPr lang="en-US" dirty="0"/>
              <a:t> </a:t>
            </a:r>
            <a:r>
              <a:rPr lang="en-US" dirty="0" smtClean="0"/>
              <a:t>Mahajan  - 106121028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Sriram</a:t>
            </a:r>
            <a:r>
              <a:rPr lang="en-US" dirty="0" smtClean="0"/>
              <a:t>          - 106121100</a:t>
            </a:r>
          </a:p>
          <a:p>
            <a:r>
              <a:rPr lang="en-US" dirty="0" err="1" smtClean="0"/>
              <a:t>Rishav</a:t>
            </a:r>
            <a:r>
              <a:rPr lang="en-US" dirty="0" smtClean="0"/>
              <a:t> Das              - 106121102</a:t>
            </a:r>
          </a:p>
          <a:p>
            <a:r>
              <a:rPr lang="en-US" dirty="0" err="1" smtClean="0"/>
              <a:t>Swastik</a:t>
            </a:r>
            <a:r>
              <a:rPr lang="en-US" dirty="0" smtClean="0"/>
              <a:t> </a:t>
            </a:r>
            <a:r>
              <a:rPr lang="en-US" dirty="0" err="1" smtClean="0"/>
              <a:t>Kashyap</a:t>
            </a:r>
            <a:r>
              <a:rPr lang="en-US" dirty="0" smtClean="0"/>
              <a:t>    - 106121136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initially planned multiple methods of solving this problem. The first approach was the Breadth-First Search Algorithm, which was coded and handled by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Rishav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We then came up with the idea of Adjacency matrix and its powers, which was explored by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Bhavika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Finally, we sat together and discussed how to implement this strategy. Debugging and user-friendly features were handled by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Swastik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Rahul 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Additionally, the presentation was prepared by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Rahul</a:t>
            </a:r>
            <a:r>
              <a:rPr lang="en-US" sz="2200" dirty="0" smtClean="0"/>
              <a:t> and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Bhavika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Representation of 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438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http://www.btechsmartclass.com/data_structures/ds_images/Graph%20Adjacency%20Matrix%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7732"/>
            <a:ext cx="6068441" cy="237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sz="3200" dirty="0"/>
              <a:t>Powers of 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69532"/>
            <a:ext cx="7559675" cy="336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0200" y="2057400"/>
            <a:ext cx="7010400" cy="1828800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0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7724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21" b="58706"/>
          <a:stretch/>
        </p:blipFill>
        <p:spPr bwMode="auto">
          <a:xfrm>
            <a:off x="1680210" y="3810000"/>
            <a:ext cx="685038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304800"/>
            <a:ext cx="749808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1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fontAlgn="t"/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// Initializing a global array to remember visited nodes. This is done to prevent duplicate elements getting printed. </a:t>
            </a:r>
          </a:p>
          <a:p>
            <a:pPr fontAlgn="t"/>
            <a:r>
              <a:rPr lang="en-US" dirty="0" err="1"/>
              <a:t>int</a:t>
            </a:r>
            <a:r>
              <a:rPr lang="en-US" dirty="0"/>
              <a:t> visited[100];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// This function is used to get </a:t>
            </a:r>
            <a:r>
              <a:rPr lang="en-US" dirty="0" err="1"/>
              <a:t>matricx</a:t>
            </a:r>
            <a:r>
              <a:rPr lang="en-US" dirty="0"/>
              <a:t> inputs from the user. For test run, I have hard-coded a matrix in the main() function. </a:t>
            </a:r>
          </a:p>
          <a:p>
            <a:pPr fontAlgn="t"/>
            <a:r>
              <a:rPr lang="en-US" dirty="0"/>
              <a:t>// In the test-run, this won't be used. </a:t>
            </a:r>
          </a:p>
          <a:p>
            <a:pPr fontAlgn="t"/>
            <a:r>
              <a:rPr lang="en-US" dirty="0"/>
              <a:t>void </a:t>
            </a:r>
            <a:r>
              <a:rPr lang="en-US" dirty="0" err="1"/>
              <a:t>getMatrixElements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matrix[][10], 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c) </a:t>
            </a:r>
          </a:p>
          <a:p>
            <a:pPr fontAlgn="t"/>
            <a:r>
              <a:rPr lang="en-US" dirty="0"/>
              <a:t>{ 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elements: \n");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r; ++i)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4572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c; ++j) </a:t>
            </a:r>
          </a:p>
          <a:p>
            <a:pPr fontAlgn="t"/>
            <a:r>
              <a:rPr lang="en-US" dirty="0" smtClean="0"/>
              <a:t>		{ </a:t>
            </a:r>
            <a:endParaRPr lang="en-US" dirty="0"/>
          </a:p>
          <a:p>
            <a:pPr fontAlgn="t"/>
            <a:r>
              <a:rPr lang="en-US" dirty="0" smtClean="0"/>
              <a:t>			</a:t>
            </a:r>
            <a:r>
              <a:rPr lang="en-US" dirty="0" err="1" smtClean="0"/>
              <a:t>scanf</a:t>
            </a:r>
            <a:r>
              <a:rPr lang="en-US" dirty="0"/>
              <a:t>("%d", &amp;matrix[i][j]); </a:t>
            </a:r>
          </a:p>
          <a:p>
            <a:pPr fontAlgn="t"/>
            <a:r>
              <a:rPr lang="en-US" dirty="0" smtClean="0"/>
              <a:t>		} </a:t>
            </a:r>
            <a:endParaRPr lang="en-US" dirty="0"/>
          </a:p>
          <a:p>
            <a:pPr fontAlgn="t"/>
            <a:r>
              <a:rPr lang="en-US" dirty="0" smtClean="0"/>
              <a:t>	} </a:t>
            </a:r>
            <a:endParaRPr lang="en-US" dirty="0"/>
          </a:p>
          <a:p>
            <a:pPr fontAlgn="t"/>
            <a:r>
              <a:rPr lang="en-US" dirty="0"/>
              <a:t>}</a:t>
            </a:r>
          </a:p>
          <a:p>
            <a:pPr fontAlgn="t"/>
            <a:r>
              <a:rPr lang="en-US" dirty="0"/>
              <a:t>// Typical function used to multiply two matrices, and store it back into the first matrix. </a:t>
            </a:r>
          </a:p>
          <a:p>
            <a:pPr fontAlgn="t"/>
            <a:r>
              <a:rPr lang="en-US" dirty="0"/>
              <a:t>void </a:t>
            </a:r>
            <a:r>
              <a:rPr lang="en-US" dirty="0" err="1"/>
              <a:t>multiplyMatrices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first[][10], </a:t>
            </a:r>
            <a:r>
              <a:rPr lang="en-US" dirty="0" err="1"/>
              <a:t>int</a:t>
            </a:r>
            <a:r>
              <a:rPr lang="en-US" dirty="0"/>
              <a:t> second[][10], </a:t>
            </a:r>
            <a:r>
              <a:rPr lang="en-US" dirty="0" err="1"/>
              <a:t>int</a:t>
            </a:r>
            <a:r>
              <a:rPr lang="en-US" dirty="0"/>
              <a:t> r1, </a:t>
            </a:r>
            <a:r>
              <a:rPr lang="en-US" dirty="0" err="1"/>
              <a:t>int</a:t>
            </a:r>
            <a:r>
              <a:rPr lang="en-US" dirty="0"/>
              <a:t> c1, </a:t>
            </a:r>
            <a:r>
              <a:rPr lang="en-US" dirty="0" err="1"/>
              <a:t>int</a:t>
            </a:r>
            <a:r>
              <a:rPr lang="en-US" dirty="0"/>
              <a:t> r2, </a:t>
            </a:r>
            <a:r>
              <a:rPr lang="en-US" dirty="0" err="1"/>
              <a:t>int</a:t>
            </a:r>
            <a:r>
              <a:rPr lang="en-US" dirty="0"/>
              <a:t> c2) </a:t>
            </a:r>
          </a:p>
          <a:p>
            <a:pPr fontAlgn="t"/>
            <a:r>
              <a:rPr lang="en-US" dirty="0"/>
              <a:t>{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result[r1][r1]; </a:t>
            </a:r>
          </a:p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r1; ++i)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pPr fontAlgn="t"/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c2; ++j) </a:t>
            </a:r>
          </a:p>
          <a:p>
            <a:pPr fontAlgn="t"/>
            <a:r>
              <a:rPr lang="en-US" dirty="0" smtClean="0"/>
              <a:t>		{ </a:t>
            </a:r>
            <a:endParaRPr lang="en-US" dirty="0"/>
          </a:p>
          <a:p>
            <a:pPr fontAlgn="t"/>
            <a:r>
              <a:rPr lang="en-US" dirty="0" smtClean="0"/>
              <a:t>			result[</a:t>
            </a:r>
            <a:r>
              <a:rPr lang="en-US" dirty="0" err="1" smtClean="0"/>
              <a:t>i</a:t>
            </a:r>
            <a:r>
              <a:rPr lang="en-US" dirty="0"/>
              <a:t>][j] = 0; </a:t>
            </a:r>
          </a:p>
          <a:p>
            <a:pPr fontAlgn="t"/>
            <a:r>
              <a:rPr lang="en-US" dirty="0" smtClean="0"/>
              <a:t>		} </a:t>
            </a:r>
            <a:endParaRPr lang="en-US" dirty="0"/>
          </a:p>
          <a:p>
            <a:pPr fontAlgn="t"/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457200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r1; ++i)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pPr fontAlgn="t"/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c2; ++j) </a:t>
            </a:r>
          </a:p>
          <a:p>
            <a:pPr fontAlgn="t"/>
            <a:r>
              <a:rPr lang="en-US" dirty="0" smtClean="0"/>
              <a:t>		{ </a:t>
            </a:r>
            <a:endParaRPr lang="en-US" dirty="0"/>
          </a:p>
          <a:p>
            <a:pPr fontAlgn="t"/>
            <a:r>
              <a:rPr lang="en-US" dirty="0" smtClean="0"/>
              <a:t>	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 = 0; k &lt; c1; ++k) </a:t>
            </a:r>
          </a:p>
          <a:p>
            <a:pPr fontAlgn="t"/>
            <a:r>
              <a:rPr lang="en-US" dirty="0" smtClean="0"/>
              <a:t>			{ </a:t>
            </a:r>
            <a:endParaRPr lang="en-US" dirty="0"/>
          </a:p>
          <a:p>
            <a:pPr fontAlgn="t"/>
            <a:r>
              <a:rPr lang="en-US" dirty="0" smtClean="0"/>
              <a:t>			     result[</a:t>
            </a:r>
            <a:r>
              <a:rPr lang="en-US" dirty="0" err="1" smtClean="0"/>
              <a:t>i</a:t>
            </a:r>
            <a:r>
              <a:rPr lang="en-US" dirty="0"/>
              <a:t>][j] += first[i][k] * second[k][j]; </a:t>
            </a:r>
          </a:p>
          <a:p>
            <a:pPr fontAlgn="t"/>
            <a:r>
              <a:rPr lang="en-US" dirty="0" smtClean="0"/>
              <a:t>			} </a:t>
            </a:r>
            <a:endParaRPr lang="en-US" dirty="0"/>
          </a:p>
          <a:p>
            <a:pPr fontAlgn="t"/>
            <a:r>
              <a:rPr lang="en-US" dirty="0" smtClean="0"/>
              <a:t>		} </a:t>
            </a:r>
            <a:endParaRPr lang="en-US" dirty="0"/>
          </a:p>
          <a:p>
            <a:pPr fontAlgn="t"/>
            <a:r>
              <a:rPr lang="en-US" dirty="0" smtClean="0"/>
              <a:t>	} </a:t>
            </a:r>
            <a:endParaRPr lang="en-US" dirty="0"/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r1; ++i) </a:t>
            </a:r>
          </a:p>
          <a:p>
            <a:pPr fontAlgn="t"/>
            <a:r>
              <a:rPr lang="en-US" dirty="0" smtClean="0"/>
              <a:t>	{ </a:t>
            </a:r>
            <a:endParaRPr lang="en-US" dirty="0"/>
          </a:p>
          <a:p>
            <a:pPr fontAlgn="t"/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c2; ++j) </a:t>
            </a:r>
          </a:p>
          <a:p>
            <a:pPr fontAlgn="t"/>
            <a:r>
              <a:rPr lang="en-US" dirty="0" smtClean="0"/>
              <a:t>		{ </a:t>
            </a:r>
            <a:endParaRPr lang="en-US" dirty="0"/>
          </a:p>
          <a:p>
            <a:pPr fontAlgn="t"/>
            <a:r>
              <a:rPr lang="en-US" dirty="0" smtClean="0"/>
              <a:t>			first[</a:t>
            </a:r>
            <a:r>
              <a:rPr lang="en-US" dirty="0" err="1" smtClean="0"/>
              <a:t>i</a:t>
            </a:r>
            <a:r>
              <a:rPr lang="en-US" dirty="0"/>
              <a:t>][j] = result[i][j]; </a:t>
            </a:r>
          </a:p>
          <a:p>
            <a:pPr fontAlgn="t"/>
            <a:r>
              <a:rPr lang="en-US" dirty="0" smtClean="0"/>
              <a:t>		} </a:t>
            </a:r>
            <a:endParaRPr lang="en-US" dirty="0"/>
          </a:p>
          <a:p>
            <a:pPr fontAlgn="t"/>
            <a:r>
              <a:rPr lang="en-US" dirty="0" smtClean="0"/>
              <a:t>	} </a:t>
            </a:r>
            <a:endParaRPr lang="en-US" dirty="0"/>
          </a:p>
          <a:p>
            <a:pPr fontAlgn="t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848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// </a:t>
            </a:r>
            <a:r>
              <a:rPr lang="en-US" dirty="0" smtClean="0"/>
              <a:t>============ </a:t>
            </a:r>
            <a:r>
              <a:rPr lang="en-US" dirty="0"/>
              <a:t>MAIN FUNCTION </a:t>
            </a:r>
            <a:r>
              <a:rPr lang="en-US" dirty="0" smtClean="0"/>
              <a:t>=========== </a:t>
            </a:r>
            <a:r>
              <a:rPr lang="en-US" dirty="0"/>
              <a:t>//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fontAlgn="t"/>
            <a:r>
              <a:rPr lang="en-US" dirty="0"/>
              <a:t>{ </a:t>
            </a:r>
          </a:p>
          <a:p>
            <a:pPr fontAlgn="t"/>
            <a:r>
              <a:rPr lang="en-US" dirty="0"/>
              <a:t>// Test run sample matrix. </a:t>
            </a:r>
          </a:p>
          <a:p>
            <a:pPr fontAlgn="t"/>
            <a:r>
              <a:rPr lang="en-US" dirty="0" err="1"/>
              <a:t>int</a:t>
            </a:r>
            <a:r>
              <a:rPr lang="en-US" dirty="0"/>
              <a:t> first[10][10] = {{0, 1, 0, 1, 0, 1, 0, 0, 1,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1, 0, 1, 0, 1, 1,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0, 1, 0, 0, 0, 0,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1, 0, 0, 0, 0, 0,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0, 1, 0, 0, 0, 0,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1, 1, 0, 0, 0, 0, 1, 1, 1,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0, 0, 0, 0, 0, 1,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0, 0, 0, 0, 0, 1, 0, 0, 0, 0},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1, 0, 0, 0, 0, 1, 0, 0, 0, 1}, </a:t>
            </a:r>
          </a:p>
          <a:p>
            <a:pPr fontAlgn="t"/>
            <a:r>
              <a:rPr lang="en-US" dirty="0" smtClean="0"/>
              <a:t>		{</a:t>
            </a:r>
            <a:r>
              <a:rPr lang="en-US" dirty="0"/>
              <a:t>0, 0, 0, 0, 0, 0, 0, 0, 1, 0}};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// Initializing various variables and arrays. </a:t>
            </a:r>
          </a:p>
          <a:p>
            <a:pPr fontAlgn="t"/>
            <a:r>
              <a:rPr lang="en-US" dirty="0" err="1"/>
              <a:t>int</a:t>
            </a:r>
            <a:r>
              <a:rPr lang="en-US" dirty="0"/>
              <a:t> second[10][10], result[10][10]; </a:t>
            </a:r>
          </a:p>
          <a:p>
            <a:pPr fontAlgn="t"/>
            <a:r>
              <a:rPr lang="en-US" dirty="0" err="1"/>
              <a:t>int</a:t>
            </a:r>
            <a:r>
              <a:rPr lang="en-US" dirty="0"/>
              <a:t> r1, c1, r2, c2, node, m; </a:t>
            </a:r>
          </a:p>
          <a:p>
            <a:pPr fontAlgn="t"/>
            <a:r>
              <a:rPr lang="en-US" dirty="0"/>
              <a:t>r1 = 10; // Initialized as 10, for the test run case. </a:t>
            </a:r>
          </a:p>
          <a:p>
            <a:pPr fontAlgn="t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7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//</a:t>
            </a:r>
            <a:r>
              <a:rPr lang="en-US" dirty="0" err="1"/>
              <a:t>printf</a:t>
            </a:r>
            <a:r>
              <a:rPr lang="en-US" dirty="0"/>
              <a:t>("Enter number of elements: "); // Otherwise, we take input from user. </a:t>
            </a:r>
          </a:p>
          <a:p>
            <a:pPr fontAlgn="t"/>
            <a:r>
              <a:rPr lang="en-US" dirty="0"/>
              <a:t>//</a:t>
            </a:r>
            <a:r>
              <a:rPr lang="en-US" dirty="0" err="1"/>
              <a:t>scanf</a:t>
            </a:r>
            <a:r>
              <a:rPr lang="en-US" dirty="0"/>
              <a:t>("%d", &amp;r1);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r2 = r1; </a:t>
            </a:r>
          </a:p>
          <a:p>
            <a:pPr fontAlgn="t"/>
            <a:r>
              <a:rPr lang="en-US" dirty="0"/>
              <a:t>c1 = r1; // Initializing other variables. Here rows and columns all are same. </a:t>
            </a:r>
          </a:p>
          <a:p>
            <a:pPr fontAlgn="t"/>
            <a:r>
              <a:rPr lang="en-US" dirty="0"/>
              <a:t>c2 = r1; </a:t>
            </a:r>
          </a:p>
          <a:p>
            <a:pPr fontAlgn="t"/>
            <a:r>
              <a:rPr lang="en-US" dirty="0"/>
              <a:t>m = 0; </a:t>
            </a:r>
          </a:p>
          <a:p>
            <a:pPr fontAlgn="t"/>
            <a:r>
              <a:rPr lang="en-US" dirty="0"/>
              <a:t>node = 0;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100; ++j) // Initializing all elements of visited array to 0 </a:t>
            </a:r>
          </a:p>
          <a:p>
            <a:pPr fontAlgn="t"/>
            <a:r>
              <a:rPr lang="en-US" dirty="0"/>
              <a:t>{ </a:t>
            </a:r>
          </a:p>
          <a:p>
            <a:pPr fontAlgn="t"/>
            <a:r>
              <a:rPr lang="en-US" dirty="0" smtClean="0"/>
              <a:t>	visited[j</a:t>
            </a:r>
            <a:r>
              <a:rPr lang="en-US" dirty="0"/>
              <a:t>] = 0; </a:t>
            </a:r>
          </a:p>
          <a:p>
            <a:pPr fontAlgn="t"/>
            <a:r>
              <a:rPr lang="en-US" dirty="0"/>
              <a:t>}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// </a:t>
            </a:r>
            <a:r>
              <a:rPr lang="en-US" dirty="0" err="1"/>
              <a:t>getMatrixElements</a:t>
            </a:r>
            <a:r>
              <a:rPr lang="en-US" dirty="0"/>
              <a:t>(first, r1, c1); // Not to be used in test run case. 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 </a:t>
            </a:r>
          </a:p>
          <a:p>
            <a:pPr fontAlgn="t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r1; ++i) // Duplicates the first array and calls it second. </a:t>
            </a:r>
            <a:r>
              <a:rPr lang="en-US" dirty="0" smtClean="0"/>
              <a:t>                 This </a:t>
            </a:r>
            <a:r>
              <a:rPr lang="en-US" dirty="0"/>
              <a:t>is done because first and second are the same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1526</TotalTime>
  <Words>275</Words>
  <Application>Microsoft Office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Rockwell</vt:lpstr>
      <vt:lpstr>Verdana</vt:lpstr>
      <vt:lpstr>Wingdings 2</vt:lpstr>
      <vt:lpstr>Solstice</vt:lpstr>
      <vt:lpstr>DISPLAY  NODES AT  A  MAXIMUM  DISTANCE  OF  ‘M’  FROM  A  SOURCE  NODE.</vt:lpstr>
      <vt:lpstr>Concepts Involved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Output</vt:lpstr>
      <vt:lpstr>MEMBERS</vt:lpstr>
      <vt:lpstr>Individual Contribution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 AT  THE  MAXIMUM  DISTANCE  OF  ‘M’  FROM  A  SOURCE  NODE.</dc:title>
  <dc:creator>Nidhimahajan2510@gmail.com</dc:creator>
  <cp:lastModifiedBy>Microsoft account</cp:lastModifiedBy>
  <cp:revision>41</cp:revision>
  <dcterms:created xsi:type="dcterms:W3CDTF">2022-11-25T19:06:44Z</dcterms:created>
  <dcterms:modified xsi:type="dcterms:W3CDTF">2022-11-28T09:08:14Z</dcterms:modified>
</cp:coreProperties>
</file>