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A3DF-907E-426D-EF99-1343D57D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AB6CD-39BF-A0B2-A41A-F99D737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CD0A-43A6-827F-6D80-1FA58D85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7A58-750E-DE1C-024F-EBABF7B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6735-7017-23DE-E123-8CA1F9B0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86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BD8-278C-7C90-35CE-61ED4D90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6913-4A3E-104B-1543-A95A94B4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4B3-2115-556B-D2B5-E34DF0D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8469B-ED20-7D8C-2261-1342E97C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C4DC-74B1-05FB-9C6A-1A308CA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122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371E6-0D92-4CDF-D940-EE75498E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54E80-B164-320C-3859-0C73EE95E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932C-24DA-87C1-817B-B47741A9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272E-3398-6014-3028-37C75AC5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D620-CCE4-7C9F-307B-118990B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F7E4-7F5B-E1D7-5130-769EE303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C79A-6CC6-AD3C-22BF-3F72423B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13D1-E5B5-DD8F-E8EF-BAE81CEC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D944-9788-4B3E-0F25-C6F2AB45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12B6-CF87-A3DB-9016-97256D7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0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8644-8813-F7E6-A1A8-F070AF0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16BA-3E8E-6E47-D154-574EF8798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B04F-C055-7D0F-1677-56EF9B94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E16D-FCE0-5FB7-D136-8C23613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E21C-D45C-E0CA-7634-0B1AFF03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67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A6A-B529-DB2D-01D6-1051EE48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CF2B-47CB-8F93-7838-5B07B4843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1301-750B-369D-73F2-9329A889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8B627-05AC-BB3F-386D-6A06711D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47AA-0A90-D86E-0A1D-1B96FCA2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8A43-A6CE-81B9-240C-FE76FDF0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963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A1B3-2493-2B88-6AD4-72816A10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C216-C19A-4A6A-7CF6-806907E0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790D-F153-2C97-3B85-74C84BD9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7E8A-9C1E-5E80-0244-53690BD8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0074F-8C73-D697-4A8A-EAB72C04B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12B3A-B88A-0AF4-8167-188B392A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9244-F5C7-C2E9-2E15-A3719CF0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258F2-3CDF-17BB-23E1-CE5E40BD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08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242A-60A2-6996-5A99-B075A416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59575-022F-9210-8385-9F97A9D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AED4-E6EE-DA7E-EE3D-1974453D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EE271-2F9C-0EF2-E49F-A6B680B5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51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8713B-D16A-CF23-2EFC-64B7815B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33C3E-ED63-A472-EA25-40D9D15A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DF2E-A611-5D70-0A59-5D5269B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53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58E4-EA61-7846-A678-6F24130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3356-F000-B709-763D-54D889BC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F626-170D-450C-DA60-696B28FE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62794-6555-3E9E-DBF6-9C8B1111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075E-8846-89A5-C802-3C54DD74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C7FC-327D-079C-4A1E-2F86061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1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8F48-FCE5-F62C-06F2-DE31BF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0BA42-5CF0-EAB0-8ABB-0C7B4B002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420B-6D9A-E107-8841-4C152D4F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C534-73D6-48FE-A0BD-063DC080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308E-5389-C570-8456-A24E299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A686-99A7-DEBE-5C43-8A0DD5B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29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C7AA8-EB7C-8C83-F668-3F92887E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E1DD-27F9-A807-9EA5-C10949D3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C05E-E8B9-D3D4-F432-C82759B6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3263-24F7-4C04-93AC-DF4FA4F744AE}" type="datetimeFigureOut">
              <a:rPr lang="en-NZ" smtClean="0"/>
              <a:t>18/10/2022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E1B9-81B1-3B1F-702A-DDB0E219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31B7-D46B-EAF4-F45D-8BFB72264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7C28-1AD2-43B8-B101-7A911D9F1C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890E-625B-F6C5-969F-2D36AE4E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Statistics and Probability of Tic-Tac-Toe</a:t>
            </a:r>
            <a:endParaRPr lang="en-NZ" sz="4800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4347578-02FD-D795-95A2-540939D4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63" y="2607365"/>
            <a:ext cx="3460474" cy="3460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976CC-E80A-4913-C5A3-C4EE668B0BF0}"/>
              </a:ext>
            </a:extLst>
          </p:cNvPr>
          <p:cNvSpPr txBox="1"/>
          <p:nvPr/>
        </p:nvSpPr>
        <p:spPr>
          <a:xfrm>
            <a:off x="5531161" y="2607365"/>
            <a:ext cx="3638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err="1"/>
              <a:t>eval.winner</a:t>
            </a:r>
            <a:r>
              <a:rPr lang="en-NZ" sz="800" dirty="0"/>
              <a:t> &lt;- function(board) { # Identify winner</a:t>
            </a:r>
          </a:p>
          <a:p>
            <a:r>
              <a:rPr lang="en-NZ" sz="800" dirty="0"/>
              <a:t>    square &lt;- t(matrix(board, </a:t>
            </a:r>
            <a:r>
              <a:rPr lang="en-NZ" sz="800" dirty="0" err="1"/>
              <a:t>nrow</a:t>
            </a:r>
            <a:r>
              <a:rPr lang="en-NZ" sz="800" dirty="0"/>
              <a:t> = 3))</a:t>
            </a:r>
          </a:p>
          <a:p>
            <a:r>
              <a:rPr lang="en-NZ" sz="800" dirty="0"/>
              <a:t>    </a:t>
            </a:r>
            <a:r>
              <a:rPr lang="en-NZ" sz="800" dirty="0" err="1"/>
              <a:t>hor</a:t>
            </a:r>
            <a:r>
              <a:rPr lang="en-NZ" sz="800" dirty="0"/>
              <a:t> &lt;- </a:t>
            </a:r>
            <a:r>
              <a:rPr lang="en-NZ" sz="800" dirty="0" err="1"/>
              <a:t>rowSums</a:t>
            </a:r>
            <a:r>
              <a:rPr lang="en-NZ" sz="800" dirty="0"/>
              <a:t>(square)</a:t>
            </a:r>
          </a:p>
          <a:p>
            <a:r>
              <a:rPr lang="en-NZ" sz="800" dirty="0"/>
              <a:t>    </a:t>
            </a:r>
            <a:r>
              <a:rPr lang="en-NZ" sz="800" dirty="0" err="1"/>
              <a:t>ver</a:t>
            </a:r>
            <a:r>
              <a:rPr lang="en-NZ" sz="800" dirty="0"/>
              <a:t> &lt;- </a:t>
            </a:r>
            <a:r>
              <a:rPr lang="en-NZ" sz="800" dirty="0" err="1"/>
              <a:t>colSums</a:t>
            </a:r>
            <a:r>
              <a:rPr lang="en-NZ" sz="800" dirty="0"/>
              <a:t>(square)</a:t>
            </a:r>
          </a:p>
          <a:p>
            <a:r>
              <a:rPr lang="en-NZ" sz="800" dirty="0"/>
              <a:t>    diag1 &lt;- sum(</a:t>
            </a:r>
            <a:r>
              <a:rPr lang="en-NZ" sz="800" dirty="0" err="1"/>
              <a:t>diag</a:t>
            </a:r>
            <a:r>
              <a:rPr lang="en-NZ" sz="800" dirty="0"/>
              <a:t>(square))</a:t>
            </a:r>
          </a:p>
          <a:p>
            <a:r>
              <a:rPr lang="en-NZ" sz="800" dirty="0"/>
              <a:t>    diag2 &lt;- sum(</a:t>
            </a:r>
            <a:r>
              <a:rPr lang="en-NZ" sz="800" dirty="0" err="1"/>
              <a:t>diag</a:t>
            </a:r>
            <a:r>
              <a:rPr lang="en-NZ" sz="800" dirty="0"/>
              <a:t>(t(apply(square, 2, rev))))</a:t>
            </a:r>
          </a:p>
          <a:p>
            <a:r>
              <a:rPr lang="en-NZ" sz="800" dirty="0"/>
              <a:t>    if (3 %in% c(</a:t>
            </a:r>
            <a:r>
              <a:rPr lang="en-NZ" sz="800" dirty="0" err="1"/>
              <a:t>hor</a:t>
            </a:r>
            <a:r>
              <a:rPr lang="en-NZ" sz="800" dirty="0"/>
              <a:t>, </a:t>
            </a:r>
            <a:r>
              <a:rPr lang="en-NZ" sz="800" dirty="0" err="1"/>
              <a:t>ver</a:t>
            </a:r>
            <a:r>
              <a:rPr lang="en-NZ" sz="800" dirty="0"/>
              <a:t>, diag1, diag2)) return (1)</a:t>
            </a:r>
          </a:p>
          <a:p>
            <a:r>
              <a:rPr lang="en-NZ" sz="800" dirty="0"/>
              <a:t>    else</a:t>
            </a:r>
          </a:p>
          <a:p>
            <a:r>
              <a:rPr lang="en-NZ" sz="800" dirty="0"/>
              <a:t>        if (-3 %in% c(</a:t>
            </a:r>
            <a:r>
              <a:rPr lang="en-NZ" sz="800" dirty="0" err="1"/>
              <a:t>hor</a:t>
            </a:r>
            <a:r>
              <a:rPr lang="en-NZ" sz="800" dirty="0"/>
              <a:t>, </a:t>
            </a:r>
            <a:r>
              <a:rPr lang="en-NZ" sz="800" dirty="0" err="1"/>
              <a:t>ver</a:t>
            </a:r>
            <a:r>
              <a:rPr lang="en-NZ" sz="800" dirty="0"/>
              <a:t>, diag1, diag2)) return (2)</a:t>
            </a:r>
          </a:p>
          <a:p>
            <a:r>
              <a:rPr lang="en-NZ" sz="800" dirty="0"/>
              <a:t>    else</a:t>
            </a:r>
          </a:p>
          <a:p>
            <a:r>
              <a:rPr lang="en-NZ" sz="800" dirty="0"/>
              <a:t>        return(0)</a:t>
            </a:r>
          </a:p>
          <a:p>
            <a:r>
              <a:rPr lang="en-NZ" sz="800" dirty="0"/>
              <a:t>}</a:t>
            </a:r>
          </a:p>
          <a:p>
            <a:r>
              <a:rPr lang="en-NZ" sz="800" dirty="0"/>
              <a:t># Random game</a:t>
            </a:r>
          </a:p>
          <a:p>
            <a:r>
              <a:rPr lang="en-NZ" sz="800" dirty="0"/>
              <a:t>library(animation)</a:t>
            </a:r>
          </a:p>
          <a:p>
            <a:r>
              <a:rPr lang="en-NZ" sz="800" dirty="0" err="1"/>
              <a:t>saveGIF</a:t>
            </a:r>
            <a:r>
              <a:rPr lang="en-NZ" sz="800" dirty="0"/>
              <a:t> ({</a:t>
            </a:r>
          </a:p>
          <a:p>
            <a:r>
              <a:rPr lang="en-NZ" sz="800" dirty="0"/>
              <a:t> for (i in 1:10) {</a:t>
            </a:r>
          </a:p>
          <a:p>
            <a:r>
              <a:rPr lang="en-NZ" sz="800" dirty="0"/>
              <a:t> game &lt;- rep(0, 9) # Empty board</a:t>
            </a:r>
          </a:p>
          <a:p>
            <a:r>
              <a:rPr lang="en-NZ" sz="800" dirty="0"/>
              <a:t> winner &lt;- 0 # Define winner</a:t>
            </a:r>
          </a:p>
          <a:p>
            <a:r>
              <a:rPr lang="en-NZ" sz="800" dirty="0"/>
              <a:t> player &lt;- -1 # First player</a:t>
            </a:r>
          </a:p>
          <a:p>
            <a:r>
              <a:rPr lang="en-NZ" sz="800" dirty="0"/>
              <a:t> </a:t>
            </a:r>
            <a:r>
              <a:rPr lang="en-NZ" sz="800" dirty="0" err="1"/>
              <a:t>draw.board</a:t>
            </a:r>
            <a:r>
              <a:rPr lang="en-NZ" sz="800" dirty="0"/>
              <a:t>(game)</a:t>
            </a:r>
          </a:p>
          <a:p>
            <a:r>
              <a:rPr lang="en-NZ" sz="800" dirty="0"/>
              <a:t> while (0 %in% game &amp; winner == 0) { # Keep playing until win or full board</a:t>
            </a:r>
          </a:p>
          <a:p>
            <a:r>
              <a:rPr lang="en-NZ" sz="800" dirty="0"/>
              <a:t>   empty &lt;- which(game == 0) # Define empty squares</a:t>
            </a:r>
          </a:p>
          <a:p>
            <a:r>
              <a:rPr lang="en-NZ" sz="800" dirty="0"/>
              <a:t>   move &lt;- empty[sample(length(empty), 1)] # Random move</a:t>
            </a:r>
          </a:p>
          <a:p>
            <a:r>
              <a:rPr lang="en-NZ" sz="800" dirty="0"/>
              <a:t>   game[move] &lt;- player # Change board</a:t>
            </a:r>
          </a:p>
          <a:p>
            <a:r>
              <a:rPr lang="en-NZ" sz="800" dirty="0"/>
              <a:t>   </a:t>
            </a:r>
            <a:r>
              <a:rPr lang="en-NZ" sz="800" dirty="0" err="1"/>
              <a:t>draw.board</a:t>
            </a:r>
            <a:r>
              <a:rPr lang="en-NZ" sz="800" dirty="0"/>
              <a:t>(game)</a:t>
            </a:r>
          </a:p>
          <a:p>
            <a:r>
              <a:rPr lang="en-NZ" sz="800" dirty="0"/>
              <a:t>   winner &lt;- </a:t>
            </a:r>
            <a:r>
              <a:rPr lang="en-NZ" sz="800" dirty="0" err="1"/>
              <a:t>eval.winner</a:t>
            </a:r>
            <a:r>
              <a:rPr lang="en-NZ" sz="800" dirty="0"/>
              <a:t>(game) # </a:t>
            </a:r>
            <a:r>
              <a:rPr lang="en-NZ" sz="800" dirty="0" err="1"/>
              <a:t>Evaulate</a:t>
            </a:r>
            <a:r>
              <a:rPr lang="en-NZ" sz="800" dirty="0"/>
              <a:t> game</a:t>
            </a:r>
          </a:p>
          <a:p>
            <a:r>
              <a:rPr lang="en-NZ" sz="800" dirty="0"/>
              <a:t>   player &lt;- player * -1 # Change player</a:t>
            </a:r>
          </a:p>
          <a:p>
            <a:r>
              <a:rPr lang="en-NZ" sz="800" dirty="0"/>
              <a:t> }</a:t>
            </a:r>
          </a:p>
          <a:p>
            <a:r>
              <a:rPr lang="en-NZ" sz="800" dirty="0"/>
              <a:t> </a:t>
            </a:r>
            <a:r>
              <a:rPr lang="en-NZ" sz="800" dirty="0" err="1"/>
              <a:t>draw.board</a:t>
            </a:r>
            <a:r>
              <a:rPr lang="en-NZ" sz="800" dirty="0"/>
              <a:t>(game)</a:t>
            </a:r>
          </a:p>
          <a:p>
            <a:r>
              <a:rPr lang="en-NZ" sz="800" dirty="0"/>
              <a:t> }</a:t>
            </a:r>
          </a:p>
          <a:p>
            <a:r>
              <a:rPr lang="en-NZ" sz="800" dirty="0"/>
              <a:t> },</a:t>
            </a:r>
          </a:p>
          <a:p>
            <a:r>
              <a:rPr lang="en-NZ" sz="800" dirty="0"/>
              <a:t> interval = 0.25, movie.name = "ttt.gif", </a:t>
            </a:r>
            <a:r>
              <a:rPr lang="en-NZ" sz="800" dirty="0" err="1"/>
              <a:t>ani.width</a:t>
            </a:r>
            <a:r>
              <a:rPr lang="en-NZ" sz="800" dirty="0"/>
              <a:t> = 600, </a:t>
            </a:r>
            <a:r>
              <a:rPr lang="en-NZ" sz="800" dirty="0" err="1"/>
              <a:t>ani.height</a:t>
            </a:r>
            <a:r>
              <a:rPr lang="en-NZ" sz="800" dirty="0"/>
              <a:t> = 600)</a:t>
            </a:r>
          </a:p>
        </p:txBody>
      </p:sp>
    </p:spTree>
    <p:extLst>
      <p:ext uri="{BB962C8B-B14F-4D97-AF65-F5344CB8AC3E}">
        <p14:creationId xmlns:p14="http://schemas.microsoft.com/office/powerpoint/2010/main" val="32747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D37F-6D84-B93C-2813-4AEE052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Win/Draw/Loss Ratio</a:t>
            </a:r>
            <a:endParaRPr lang="en-NZ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Chart, pie chart">
            <a:extLst>
              <a:ext uri="{FF2B5EF4-FFF2-40B4-BE49-F238E27FC236}">
                <a16:creationId xmlns:a16="http://schemas.microsoft.com/office/drawing/2014/main" id="{08F2A1B4-8662-66CB-1873-FD247E98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01497" cy="4615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5DDA0-5ADF-1BB1-6898-AD7F2CDB0192}"/>
              </a:ext>
            </a:extLst>
          </p:cNvPr>
          <p:cNvSpPr txBox="1"/>
          <p:nvPr/>
        </p:nvSpPr>
        <p:spPr>
          <a:xfrm>
            <a:off x="8445136" y="1696267"/>
            <a:ext cx="2908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##install.packages("tictactoe")</a:t>
            </a:r>
          </a:p>
          <a:p>
            <a:endParaRPr lang="en-US" sz="1400" dirty="0"/>
          </a:p>
          <a:p>
            <a:r>
              <a:rPr lang="en-US" sz="1400" dirty="0"/>
              <a:t>library(</a:t>
            </a:r>
            <a:r>
              <a:rPr lang="en-US" sz="1400" dirty="0" err="1"/>
              <a:t>tictactoe</a:t>
            </a:r>
            <a:r>
              <a:rPr lang="en-US" sz="1400" dirty="0"/>
              <a:t>)</a:t>
            </a:r>
            <a:endParaRPr lang="en-NZ" sz="1400" dirty="0"/>
          </a:p>
          <a:p>
            <a:endParaRPr lang="en-NZ" sz="1400" dirty="0"/>
          </a:p>
          <a:p>
            <a:r>
              <a:rPr lang="en-NZ" sz="1400" dirty="0"/>
              <a:t>result &lt;- </a:t>
            </a:r>
            <a:r>
              <a:rPr lang="en-NZ" sz="1400" dirty="0" err="1"/>
              <a:t>ttt_simulate</a:t>
            </a:r>
            <a:r>
              <a:rPr lang="en-NZ" sz="1400" dirty="0"/>
              <a:t>(</a:t>
            </a:r>
            <a:r>
              <a:rPr lang="en-NZ" sz="1400" dirty="0" err="1"/>
              <a:t>ttt_ai</a:t>
            </a:r>
            <a:r>
              <a:rPr lang="en-NZ" sz="1400" dirty="0"/>
              <a:t>(), </a:t>
            </a:r>
            <a:r>
              <a:rPr lang="en-NZ" sz="1400" dirty="0" err="1"/>
              <a:t>ttt_ai</a:t>
            </a:r>
            <a:r>
              <a:rPr lang="en-NZ" sz="1400" dirty="0"/>
              <a:t>(), N = 1000, verbose = FALSE)</a:t>
            </a:r>
          </a:p>
          <a:p>
            <a:endParaRPr lang="en-NZ" sz="1400" dirty="0"/>
          </a:p>
          <a:p>
            <a:r>
              <a:rPr lang="en-NZ" sz="1400" dirty="0"/>
              <a:t>##See all results</a:t>
            </a:r>
          </a:p>
          <a:p>
            <a:r>
              <a:rPr lang="en-NZ" sz="1400" dirty="0"/>
              <a:t>print(result)</a:t>
            </a:r>
          </a:p>
          <a:p>
            <a:endParaRPr lang="en-NZ" sz="1400" dirty="0"/>
          </a:p>
          <a:p>
            <a:r>
              <a:rPr lang="en-NZ" sz="1400" dirty="0"/>
              <a:t>##See total probabilities</a:t>
            </a:r>
          </a:p>
          <a:p>
            <a:r>
              <a:rPr lang="en-NZ" sz="1400" dirty="0" err="1"/>
              <a:t>prop.table</a:t>
            </a:r>
            <a:r>
              <a:rPr lang="en-NZ" sz="1400" dirty="0"/>
              <a:t>(table(result))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E9C56-1D2A-4BEF-1D94-FA9E5C4E46E0}"/>
              </a:ext>
            </a:extLst>
          </p:cNvPr>
          <p:cNvSpPr txBox="1"/>
          <p:nvPr/>
        </p:nvSpPr>
        <p:spPr>
          <a:xfrm>
            <a:off x="838200" y="6306016"/>
            <a:ext cx="750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These Values are estimates and will change every simulation run (But not by much)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7051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93CA-F650-1D5E-ADE4-60461CFB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Different AI Skill levels</a:t>
            </a:r>
            <a:endParaRPr lang="en-NZ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0AF43-D8C3-0E65-A5CB-3CEE531A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42176"/>
              </p:ext>
            </p:extLst>
          </p:nvPr>
        </p:nvGraphicFramePr>
        <p:xfrm>
          <a:off x="837695" y="1541929"/>
          <a:ext cx="10521687" cy="452941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51062">
                  <a:extLst>
                    <a:ext uri="{9D8B030D-6E8A-4147-A177-3AD203B41FA5}">
                      <a16:colId xmlns:a16="http://schemas.microsoft.com/office/drawing/2014/main" val="2425187129"/>
                    </a:ext>
                  </a:extLst>
                </a:gridCol>
                <a:gridCol w="1754125">
                  <a:extLst>
                    <a:ext uri="{9D8B030D-6E8A-4147-A177-3AD203B41FA5}">
                      <a16:colId xmlns:a16="http://schemas.microsoft.com/office/drawing/2014/main" val="3196888313"/>
                    </a:ext>
                  </a:extLst>
                </a:gridCol>
                <a:gridCol w="1754125">
                  <a:extLst>
                    <a:ext uri="{9D8B030D-6E8A-4147-A177-3AD203B41FA5}">
                      <a16:colId xmlns:a16="http://schemas.microsoft.com/office/drawing/2014/main" val="508341508"/>
                    </a:ext>
                  </a:extLst>
                </a:gridCol>
                <a:gridCol w="1754125">
                  <a:extLst>
                    <a:ext uri="{9D8B030D-6E8A-4147-A177-3AD203B41FA5}">
                      <a16:colId xmlns:a16="http://schemas.microsoft.com/office/drawing/2014/main" val="2601102252"/>
                    </a:ext>
                  </a:extLst>
                </a:gridCol>
                <a:gridCol w="1754125">
                  <a:extLst>
                    <a:ext uri="{9D8B030D-6E8A-4147-A177-3AD203B41FA5}">
                      <a16:colId xmlns:a16="http://schemas.microsoft.com/office/drawing/2014/main" val="1342737244"/>
                    </a:ext>
                  </a:extLst>
                </a:gridCol>
                <a:gridCol w="1754125">
                  <a:extLst>
                    <a:ext uri="{9D8B030D-6E8A-4147-A177-3AD203B41FA5}">
                      <a16:colId xmlns:a16="http://schemas.microsoft.com/office/drawing/2014/main" val="2628932198"/>
                    </a:ext>
                  </a:extLst>
                </a:gridCol>
              </a:tblGrid>
              <a:tr h="368502">
                <a:tc rowSpan="2" gridSpan="2">
                  <a:txBody>
                    <a:bodyPr/>
                    <a:lstStyle/>
                    <a:p>
                      <a:pPr algn="ctr" rtl="0" fontAlgn="ctr">
                        <a:spcAft>
                          <a:spcPts val="2400"/>
                        </a:spcAft>
                      </a:pPr>
                      <a:r>
                        <a:rPr lang="en-US" sz="2400" b="1" u="none" strike="noStrike" dirty="0">
                          <a:effectLst/>
                        </a:rPr>
                        <a:t>Player 1 Win/Draw/Loss</a:t>
                      </a: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NZ" sz="1600" b="1" u="none" strike="noStrike" dirty="0">
                          <a:effectLst/>
                        </a:rPr>
                        <a:t>Player 1</a:t>
                      </a:r>
                      <a:endParaRPr lang="en-N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83041"/>
                  </a:ext>
                </a:extLst>
              </a:tr>
              <a:tr h="709723">
                <a:tc gridSpan="2" vMerge="1">
                  <a:txBody>
                    <a:bodyPr/>
                    <a:lstStyle/>
                    <a:p>
                      <a:pPr algn="l" fontAlgn="b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b"/>
                </a:tc>
                <a:tc hMerge="1" vMerge="1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Player 1 Win/Draw/Loss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Novice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Intermediate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Experienced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Expert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48894"/>
                  </a:ext>
                </a:extLst>
              </a:tr>
              <a:tr h="27832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NZ" sz="1600" b="1" u="none" strike="noStrike" dirty="0">
                          <a:effectLst/>
                        </a:rPr>
                        <a:t>Player 2</a:t>
                      </a:r>
                      <a:endParaRPr lang="en-N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Novice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Win = 57.10%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90.40%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90.80%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97.80%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587633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12.30 %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8.00%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8.50%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2.20% 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662777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Loss = 30.60%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1.60%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Loss = 0.70% 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63916"/>
                  </a:ext>
                </a:extLst>
              </a:tr>
              <a:tr h="278322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Intermediate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6.40%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31.60%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35.50%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76.60%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674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25.30%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51.30%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52.80%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23.40%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82748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Loss = 68.30%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17.10%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11.70%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76299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Experienced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2.60%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16.10%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13.30%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27.10%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28772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21.00%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73.60%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85.90%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72.90%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015299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76.40%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10.30%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0.80%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088387"/>
                  </a:ext>
                </a:extLst>
              </a:tr>
              <a:tr h="278322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>
                          <a:effectLst/>
                        </a:rPr>
                        <a:t>Expert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26" marR="95226" marT="47613" marB="476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Win = 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 = 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 = 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 = 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06570"/>
                  </a:ext>
                </a:extLst>
              </a:tr>
              <a:tr h="292238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20.40%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83.90%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Draw = 98.30% 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Draw = 100.00%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28701"/>
                  </a:ext>
                </a:extLst>
              </a:tr>
              <a:tr h="278322">
                <a:tc vMerge="1">
                  <a:txBody>
                    <a:bodyPr/>
                    <a:lstStyle/>
                    <a:p>
                      <a:pPr algn="ctr" fontAlgn="ctr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79.60%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Loss = 16.10% 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 Loss = 1.70%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100" u="none" strike="noStrike" dirty="0">
                          <a:effectLst/>
                        </a:rPr>
                        <a:t>Loss =  </a:t>
                      </a:r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0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5EF-CFAF-7BD0-4C39-C201B48B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Probability of Winning?</a:t>
            </a:r>
            <a:endParaRPr lang="en-NZ" dirty="0">
              <a:latin typeface="Arial Black" panose="020B0A04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B3BB6-E54B-8359-5F60-DE85B484093D}"/>
              </a:ext>
            </a:extLst>
          </p:cNvPr>
          <p:cNvGrpSpPr/>
          <p:nvPr/>
        </p:nvGrpSpPr>
        <p:grpSpPr>
          <a:xfrm>
            <a:off x="3672167" y="1690688"/>
            <a:ext cx="4847665" cy="4746805"/>
            <a:chOff x="3435723" y="1532967"/>
            <a:chExt cx="4847665" cy="47468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C2CD06-35FE-3668-637B-897F32F0DB72}"/>
                </a:ext>
              </a:extLst>
            </p:cNvPr>
            <p:cNvGrpSpPr/>
            <p:nvPr/>
          </p:nvGrpSpPr>
          <p:grpSpPr>
            <a:xfrm>
              <a:off x="4941794" y="1532967"/>
              <a:ext cx="1961030" cy="4746805"/>
              <a:chOff x="4941794" y="1873622"/>
              <a:chExt cx="1961030" cy="37920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BDE799-3E12-F0B2-3693-AE312DB368C7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E73E14-8E4E-7D4A-01E1-7D9E6FEE7539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D2EB0-C7E3-D258-EA4C-9B4C92699076}"/>
                </a:ext>
              </a:extLst>
            </p:cNvPr>
            <p:cNvGrpSpPr/>
            <p:nvPr/>
          </p:nvGrpSpPr>
          <p:grpSpPr>
            <a:xfrm rot="5400000">
              <a:off x="4879041" y="1345824"/>
              <a:ext cx="1961030" cy="4847665"/>
              <a:chOff x="4941794" y="1873622"/>
              <a:chExt cx="1961030" cy="37920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C5F87D-A06C-7380-A9B3-5532D836EAC0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28BA56-C84D-50E2-D83E-83A8EE3433BC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3388322-2FDB-5AB5-B57B-CB0645DC0004}"/>
              </a:ext>
            </a:extLst>
          </p:cNvPr>
          <p:cNvSpPr txBox="1"/>
          <p:nvPr/>
        </p:nvSpPr>
        <p:spPr>
          <a:xfrm>
            <a:off x="5238206" y="3299633"/>
            <a:ext cx="182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1/9 Chance?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31865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5EF-CFAF-7BD0-4C39-C201B48B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Center Probability</a:t>
            </a:r>
            <a:endParaRPr lang="en-NZ" dirty="0">
              <a:latin typeface="Arial Black" panose="020B0A040201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1FF8E-6B91-A45F-19D0-41D252EA9128}"/>
              </a:ext>
            </a:extLst>
          </p:cNvPr>
          <p:cNvGrpSpPr/>
          <p:nvPr/>
        </p:nvGrpSpPr>
        <p:grpSpPr>
          <a:xfrm>
            <a:off x="3672167" y="1690688"/>
            <a:ext cx="4847665" cy="4746805"/>
            <a:chOff x="3672167" y="1690688"/>
            <a:chExt cx="4847665" cy="47468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5B3BB6-E54B-8359-5F60-DE85B484093D}"/>
                </a:ext>
              </a:extLst>
            </p:cNvPr>
            <p:cNvGrpSpPr/>
            <p:nvPr/>
          </p:nvGrpSpPr>
          <p:grpSpPr>
            <a:xfrm>
              <a:off x="3672167" y="1690688"/>
              <a:ext cx="4847665" cy="4746805"/>
              <a:chOff x="3435723" y="1532967"/>
              <a:chExt cx="4847665" cy="474680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3C2CD06-35FE-3668-637B-897F32F0DB72}"/>
                  </a:ext>
                </a:extLst>
              </p:cNvPr>
              <p:cNvGrpSpPr/>
              <p:nvPr/>
            </p:nvGrpSpPr>
            <p:grpSpPr>
              <a:xfrm>
                <a:off x="4941794" y="1532967"/>
                <a:ext cx="1961030" cy="4746805"/>
                <a:chOff x="4941794" y="1873622"/>
                <a:chExt cx="1961030" cy="3792072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9BDE799-3E12-F0B2-3693-AE312DB368C7}"/>
                    </a:ext>
                  </a:extLst>
                </p:cNvPr>
                <p:cNvCxnSpPr/>
                <p:nvPr/>
              </p:nvCxnSpPr>
              <p:spPr>
                <a:xfrm>
                  <a:off x="4941794" y="1873622"/>
                  <a:ext cx="0" cy="379207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8E73E14-8E4E-7D4A-01E1-7D9E6FEE7539}"/>
                    </a:ext>
                  </a:extLst>
                </p:cNvPr>
                <p:cNvCxnSpPr/>
                <p:nvPr/>
              </p:nvCxnSpPr>
              <p:spPr>
                <a:xfrm>
                  <a:off x="6902824" y="1873623"/>
                  <a:ext cx="0" cy="379207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AD2EB0-C7E3-D258-EA4C-9B4C92699076}"/>
                  </a:ext>
                </a:extLst>
              </p:cNvPr>
              <p:cNvGrpSpPr/>
              <p:nvPr/>
            </p:nvGrpSpPr>
            <p:grpSpPr>
              <a:xfrm rot="5400000">
                <a:off x="4879041" y="1345824"/>
                <a:ext cx="1961030" cy="4847665"/>
                <a:chOff x="4941794" y="1873622"/>
                <a:chExt cx="1961030" cy="3792072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C5F87D-A06C-7380-A9B3-5532D836EAC0}"/>
                    </a:ext>
                  </a:extLst>
                </p:cNvPr>
                <p:cNvCxnSpPr/>
                <p:nvPr/>
              </p:nvCxnSpPr>
              <p:spPr>
                <a:xfrm>
                  <a:off x="4941794" y="1873622"/>
                  <a:ext cx="0" cy="379207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F28BA56-C84D-50E2-D83E-83A8EE3433BC}"/>
                    </a:ext>
                  </a:extLst>
                </p:cNvPr>
                <p:cNvCxnSpPr/>
                <p:nvPr/>
              </p:nvCxnSpPr>
              <p:spPr>
                <a:xfrm>
                  <a:off x="6902824" y="1873623"/>
                  <a:ext cx="0" cy="379207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336F9C-A594-4AEC-9980-77008120339A}"/>
                </a:ext>
              </a:extLst>
            </p:cNvPr>
            <p:cNvGrpSpPr/>
            <p:nvPr/>
          </p:nvGrpSpPr>
          <p:grpSpPr>
            <a:xfrm rot="2704755">
              <a:off x="5274263" y="2996265"/>
              <a:ext cx="1824885" cy="1829745"/>
              <a:chOff x="79563" y="1369358"/>
              <a:chExt cx="2946025" cy="2953871"/>
            </a:xfrm>
          </p:grpSpPr>
          <p:sp>
            <p:nvSpPr>
              <p:cNvPr id="20" name="Half Frame 19">
                <a:extLst>
                  <a:ext uri="{FF2B5EF4-FFF2-40B4-BE49-F238E27FC236}">
                    <a16:creationId xmlns:a16="http://schemas.microsoft.com/office/drawing/2014/main" id="{C9C310BF-3D28-C680-FB81-65F3BAABF172}"/>
                  </a:ext>
                </a:extLst>
              </p:cNvPr>
              <p:cNvSpPr/>
              <p:nvPr/>
            </p:nvSpPr>
            <p:spPr>
              <a:xfrm>
                <a:off x="1257300" y="2554941"/>
                <a:ext cx="1768288" cy="1768288"/>
              </a:xfrm>
              <a:prstGeom prst="halfFram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Half Frame 20">
                <a:extLst>
                  <a:ext uri="{FF2B5EF4-FFF2-40B4-BE49-F238E27FC236}">
                    <a16:creationId xmlns:a16="http://schemas.microsoft.com/office/drawing/2014/main" id="{7170E3DF-9636-25E4-43FE-565868DCDEA3}"/>
                  </a:ext>
                </a:extLst>
              </p:cNvPr>
              <p:cNvSpPr/>
              <p:nvPr/>
            </p:nvSpPr>
            <p:spPr>
              <a:xfrm rot="10800000">
                <a:off x="79563" y="1369358"/>
                <a:ext cx="1768288" cy="1768288"/>
              </a:xfrm>
              <a:prstGeom prst="halfFram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C92CBD-6EDD-3641-AEB6-59477C7ECEC6}"/>
              </a:ext>
            </a:extLst>
          </p:cNvPr>
          <p:cNvGrpSpPr/>
          <p:nvPr/>
        </p:nvGrpSpPr>
        <p:grpSpPr>
          <a:xfrm>
            <a:off x="3509078" y="1835524"/>
            <a:ext cx="5354846" cy="4326077"/>
            <a:chOff x="3509078" y="1835524"/>
            <a:chExt cx="5354846" cy="43260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0FFEEB-4A48-8197-943B-E6D276960DE0}"/>
                </a:ext>
              </a:extLst>
            </p:cNvPr>
            <p:cNvSpPr txBox="1"/>
            <p:nvPr/>
          </p:nvSpPr>
          <p:spPr>
            <a:xfrm>
              <a:off x="5409743" y="1835524"/>
              <a:ext cx="1549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WIN!</a:t>
              </a:r>
              <a:endParaRPr lang="en-NZ" sz="48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31D8F-5DE1-F947-77AE-B7BC7DC40FCD}"/>
                </a:ext>
              </a:extLst>
            </p:cNvPr>
            <p:cNvSpPr txBox="1"/>
            <p:nvPr/>
          </p:nvSpPr>
          <p:spPr>
            <a:xfrm>
              <a:off x="7314869" y="3450042"/>
              <a:ext cx="1549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WIN!</a:t>
              </a:r>
              <a:endParaRPr lang="en-NZ" sz="4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7944A-8CD8-809C-83B2-486D0F234482}"/>
                </a:ext>
              </a:extLst>
            </p:cNvPr>
            <p:cNvSpPr txBox="1"/>
            <p:nvPr/>
          </p:nvSpPr>
          <p:spPr>
            <a:xfrm>
              <a:off x="3509078" y="3393562"/>
              <a:ext cx="1549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WIN!</a:t>
              </a:r>
              <a:endParaRPr lang="en-NZ" sz="4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70B9DA-4F66-121E-704D-4011DCD3A881}"/>
                </a:ext>
              </a:extLst>
            </p:cNvPr>
            <p:cNvSpPr txBox="1"/>
            <p:nvPr/>
          </p:nvSpPr>
          <p:spPr>
            <a:xfrm>
              <a:off x="5409743" y="5330604"/>
              <a:ext cx="1549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WIN!</a:t>
              </a:r>
              <a:endParaRPr lang="en-NZ" sz="48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473215-B0FA-DE1E-D0AD-8496A0BA172B}"/>
              </a:ext>
            </a:extLst>
          </p:cNvPr>
          <p:cNvGrpSpPr/>
          <p:nvPr/>
        </p:nvGrpSpPr>
        <p:grpSpPr>
          <a:xfrm>
            <a:off x="3509077" y="1724920"/>
            <a:ext cx="5260459" cy="4486382"/>
            <a:chOff x="3509077" y="1724920"/>
            <a:chExt cx="5260459" cy="44863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407D4-191B-887C-39A6-7E90A24C18BB}"/>
                </a:ext>
              </a:extLst>
            </p:cNvPr>
            <p:cNvSpPr txBox="1"/>
            <p:nvPr/>
          </p:nvSpPr>
          <p:spPr>
            <a:xfrm>
              <a:off x="3509078" y="1724920"/>
              <a:ext cx="15490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2/3 WIN</a:t>
              </a:r>
              <a:endParaRPr lang="en-NZ" sz="32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8857D1-6EB5-6A32-5B07-8DEB89369E77}"/>
                </a:ext>
              </a:extLst>
            </p:cNvPr>
            <p:cNvGrpSpPr/>
            <p:nvPr/>
          </p:nvGrpSpPr>
          <p:grpSpPr>
            <a:xfrm>
              <a:off x="3509077" y="1724920"/>
              <a:ext cx="5260459" cy="4486382"/>
              <a:chOff x="3509077" y="1724920"/>
              <a:chExt cx="5260459" cy="448638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271125-A978-E0D2-1C31-EC0B63DB6409}"/>
                  </a:ext>
                </a:extLst>
              </p:cNvPr>
              <p:cNvSpPr txBox="1"/>
              <p:nvPr/>
            </p:nvSpPr>
            <p:spPr>
              <a:xfrm>
                <a:off x="7220481" y="1724920"/>
                <a:ext cx="15490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2/3 WIN</a:t>
                </a:r>
                <a:endParaRPr lang="en-NZ" sz="3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3BC7A7-E789-A2E8-3032-4B3CB778D7FD}"/>
                  </a:ext>
                </a:extLst>
              </p:cNvPr>
              <p:cNvSpPr txBox="1"/>
              <p:nvPr/>
            </p:nvSpPr>
            <p:spPr>
              <a:xfrm>
                <a:off x="3509077" y="5134084"/>
                <a:ext cx="15490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2/3 WIN</a:t>
                </a:r>
                <a:endParaRPr lang="en-NZ" sz="3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83750-09DF-DF5E-9871-F33BDE99607A}"/>
                  </a:ext>
                </a:extLst>
              </p:cNvPr>
              <p:cNvSpPr txBox="1"/>
              <p:nvPr/>
            </p:nvSpPr>
            <p:spPr>
              <a:xfrm>
                <a:off x="7220480" y="5134084"/>
                <a:ext cx="15490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2/3 WIN</a:t>
                </a:r>
                <a:endParaRPr lang="en-NZ" sz="3200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2B8D228-66AF-6B86-D78B-A430306B530C}"/>
              </a:ext>
            </a:extLst>
          </p:cNvPr>
          <p:cNvSpPr txBox="1"/>
          <p:nvPr/>
        </p:nvSpPr>
        <p:spPr>
          <a:xfrm>
            <a:off x="6749977" y="1952852"/>
            <a:ext cx="3275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4</a:t>
            </a:r>
            <a:r>
              <a:rPr lang="en-US" sz="4000" dirty="0"/>
              <a:t> + (</a:t>
            </a:r>
            <a:r>
              <a:rPr lang="en-US" sz="4000" u="sng" dirty="0"/>
              <a:t>2</a:t>
            </a:r>
            <a:r>
              <a:rPr lang="en-US" sz="4000" dirty="0"/>
              <a:t>)(</a:t>
            </a:r>
            <a:r>
              <a:rPr lang="en-US" sz="4000" u="sng" dirty="0"/>
              <a:t>4</a:t>
            </a:r>
            <a:r>
              <a:rPr lang="en-US" sz="4000" dirty="0"/>
              <a:t>) = </a:t>
            </a:r>
            <a:r>
              <a:rPr lang="en-US" sz="4000" u="sng" dirty="0"/>
              <a:t>20</a:t>
            </a:r>
            <a:r>
              <a:rPr lang="en-US" sz="4000" dirty="0"/>
              <a:t> </a:t>
            </a:r>
            <a:endParaRPr lang="en-US" sz="4000" u="sng" dirty="0"/>
          </a:p>
          <a:p>
            <a:r>
              <a:rPr lang="en-US" sz="4000" dirty="0"/>
              <a:t>8    (3)(8)    24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4532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5EF-CFAF-7BD0-4C39-C201B48B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Corner Probability</a:t>
            </a:r>
            <a:endParaRPr lang="en-NZ" dirty="0">
              <a:latin typeface="Arial Black" panose="020B0A04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B3BB6-E54B-8359-5F60-DE85B484093D}"/>
              </a:ext>
            </a:extLst>
          </p:cNvPr>
          <p:cNvGrpSpPr/>
          <p:nvPr/>
        </p:nvGrpSpPr>
        <p:grpSpPr>
          <a:xfrm>
            <a:off x="3672167" y="1690688"/>
            <a:ext cx="4847665" cy="4746805"/>
            <a:chOff x="3435723" y="1532967"/>
            <a:chExt cx="4847665" cy="47468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C2CD06-35FE-3668-637B-897F32F0DB72}"/>
                </a:ext>
              </a:extLst>
            </p:cNvPr>
            <p:cNvGrpSpPr/>
            <p:nvPr/>
          </p:nvGrpSpPr>
          <p:grpSpPr>
            <a:xfrm>
              <a:off x="4941794" y="1532967"/>
              <a:ext cx="1961030" cy="4746805"/>
              <a:chOff x="4941794" y="1873622"/>
              <a:chExt cx="1961030" cy="37920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BDE799-3E12-F0B2-3693-AE312DB368C7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E73E14-8E4E-7D4A-01E1-7D9E6FEE7539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D2EB0-C7E3-D258-EA4C-9B4C92699076}"/>
                </a:ext>
              </a:extLst>
            </p:cNvPr>
            <p:cNvGrpSpPr/>
            <p:nvPr/>
          </p:nvGrpSpPr>
          <p:grpSpPr>
            <a:xfrm rot="5400000">
              <a:off x="4879041" y="1345824"/>
              <a:ext cx="1961030" cy="4847665"/>
              <a:chOff x="4941794" y="1873622"/>
              <a:chExt cx="1961030" cy="37920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C5F87D-A06C-7380-A9B3-5532D836EAC0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28BA56-C84D-50E2-D83E-83A8EE3433BC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336F9C-A594-4AEC-9980-77008120339A}"/>
              </a:ext>
            </a:extLst>
          </p:cNvPr>
          <p:cNvGrpSpPr/>
          <p:nvPr/>
        </p:nvGrpSpPr>
        <p:grpSpPr>
          <a:xfrm rot="2704755">
            <a:off x="7237533" y="1171319"/>
            <a:ext cx="1824885" cy="1829745"/>
            <a:chOff x="79563" y="1369358"/>
            <a:chExt cx="2946025" cy="2953871"/>
          </a:xfrm>
        </p:grpSpPr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C9C310BF-3D28-C680-FB81-65F3BAABF172}"/>
                </a:ext>
              </a:extLst>
            </p:cNvPr>
            <p:cNvSpPr/>
            <p:nvPr/>
          </p:nvSpPr>
          <p:spPr>
            <a:xfrm>
              <a:off x="1257300" y="2554941"/>
              <a:ext cx="1768288" cy="176828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7170E3DF-9636-25E4-43FE-565868DCDEA3}"/>
                </a:ext>
              </a:extLst>
            </p:cNvPr>
            <p:cNvSpPr/>
            <p:nvPr/>
          </p:nvSpPr>
          <p:spPr>
            <a:xfrm rot="10800000">
              <a:off x="79563" y="1369358"/>
              <a:ext cx="1768288" cy="176828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A5901A-3547-0FF7-3B86-10692410EFA6}"/>
              </a:ext>
            </a:extLst>
          </p:cNvPr>
          <p:cNvGrpSpPr/>
          <p:nvPr/>
        </p:nvGrpSpPr>
        <p:grpSpPr>
          <a:xfrm>
            <a:off x="3509875" y="2018993"/>
            <a:ext cx="5275928" cy="3965221"/>
            <a:chOff x="3509875" y="2018993"/>
            <a:chExt cx="5275928" cy="3965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4BD6C6-9978-9BC8-B7D7-933CB5F21B99}"/>
                </a:ext>
              </a:extLst>
            </p:cNvPr>
            <p:cNvSpPr txBox="1"/>
            <p:nvPr/>
          </p:nvSpPr>
          <p:spPr>
            <a:xfrm>
              <a:off x="3509876" y="2018993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5FE096-31B9-BA3B-5230-C59855F7D610}"/>
                </a:ext>
              </a:extLst>
            </p:cNvPr>
            <p:cNvSpPr txBox="1"/>
            <p:nvPr/>
          </p:nvSpPr>
          <p:spPr>
            <a:xfrm>
              <a:off x="5424501" y="2026388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4FCCD2-DE4A-B2D5-E8E4-33585B0EBEAE}"/>
                </a:ext>
              </a:extLst>
            </p:cNvPr>
            <p:cNvSpPr txBox="1"/>
            <p:nvPr/>
          </p:nvSpPr>
          <p:spPr>
            <a:xfrm>
              <a:off x="3509875" y="3634991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AFA2A5-9134-7570-256F-9AB7C0328D9D}"/>
                </a:ext>
              </a:extLst>
            </p:cNvPr>
            <p:cNvSpPr txBox="1"/>
            <p:nvPr/>
          </p:nvSpPr>
          <p:spPr>
            <a:xfrm>
              <a:off x="7236748" y="3626491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35F966-0D38-78F7-3692-E770E548817A}"/>
                </a:ext>
              </a:extLst>
            </p:cNvPr>
            <p:cNvSpPr txBox="1"/>
            <p:nvPr/>
          </p:nvSpPr>
          <p:spPr>
            <a:xfrm>
              <a:off x="3541576" y="5380305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854449-7A1A-1523-6FFA-56F7618C9CDB}"/>
                </a:ext>
              </a:extLst>
            </p:cNvPr>
            <p:cNvSpPr txBox="1"/>
            <p:nvPr/>
          </p:nvSpPr>
          <p:spPr>
            <a:xfrm>
              <a:off x="5424500" y="5399439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E6BDDA-BAA4-5EC5-58A9-4777E730EBC5}"/>
                </a:ext>
              </a:extLst>
            </p:cNvPr>
            <p:cNvSpPr txBox="1"/>
            <p:nvPr/>
          </p:nvSpPr>
          <p:spPr>
            <a:xfrm>
              <a:off x="7219816" y="5399438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WIN</a:t>
              </a:r>
              <a:endParaRPr lang="en-NZ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4AD653-E7E9-E196-60F4-37440416B4DD}"/>
                </a:ext>
              </a:extLst>
            </p:cNvPr>
            <p:cNvSpPr txBox="1"/>
            <p:nvPr/>
          </p:nvSpPr>
          <p:spPr>
            <a:xfrm>
              <a:off x="5390347" y="3634991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831697-44A7-0BB4-D545-6697B58D0FC1}"/>
              </a:ext>
            </a:extLst>
          </p:cNvPr>
          <p:cNvSpPr txBox="1"/>
          <p:nvPr/>
        </p:nvSpPr>
        <p:spPr>
          <a:xfrm>
            <a:off x="6749977" y="1952852"/>
            <a:ext cx="3275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7</a:t>
            </a:r>
            <a:r>
              <a:rPr lang="en-US" sz="4000" dirty="0"/>
              <a:t> = </a:t>
            </a:r>
            <a:r>
              <a:rPr lang="en-US" sz="4000" u="sng" dirty="0"/>
              <a:t>21</a:t>
            </a:r>
            <a:r>
              <a:rPr lang="en-US" sz="4000" dirty="0"/>
              <a:t> </a:t>
            </a:r>
            <a:endParaRPr lang="en-US" sz="4000" u="sng" dirty="0"/>
          </a:p>
          <a:p>
            <a:r>
              <a:rPr lang="en-US" sz="4000" dirty="0"/>
              <a:t>8    24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3332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5EF-CFAF-7BD0-4C39-C201B48B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Side Probability</a:t>
            </a:r>
            <a:endParaRPr lang="en-NZ" dirty="0">
              <a:latin typeface="Arial Black" panose="020B0A04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B3BB6-E54B-8359-5F60-DE85B484093D}"/>
              </a:ext>
            </a:extLst>
          </p:cNvPr>
          <p:cNvGrpSpPr/>
          <p:nvPr/>
        </p:nvGrpSpPr>
        <p:grpSpPr>
          <a:xfrm>
            <a:off x="3672167" y="1690688"/>
            <a:ext cx="4847665" cy="4746805"/>
            <a:chOff x="3435723" y="1532967"/>
            <a:chExt cx="4847665" cy="47468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C2CD06-35FE-3668-637B-897F32F0DB72}"/>
                </a:ext>
              </a:extLst>
            </p:cNvPr>
            <p:cNvGrpSpPr/>
            <p:nvPr/>
          </p:nvGrpSpPr>
          <p:grpSpPr>
            <a:xfrm>
              <a:off x="4941794" y="1532967"/>
              <a:ext cx="1961030" cy="4746805"/>
              <a:chOff x="4941794" y="1873622"/>
              <a:chExt cx="1961030" cy="37920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BDE799-3E12-F0B2-3693-AE312DB368C7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E73E14-8E4E-7D4A-01E1-7D9E6FEE7539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D2EB0-C7E3-D258-EA4C-9B4C92699076}"/>
                </a:ext>
              </a:extLst>
            </p:cNvPr>
            <p:cNvGrpSpPr/>
            <p:nvPr/>
          </p:nvGrpSpPr>
          <p:grpSpPr>
            <a:xfrm rot="5400000">
              <a:off x="4879041" y="1345824"/>
              <a:ext cx="1961030" cy="4847665"/>
              <a:chOff x="4941794" y="1873622"/>
              <a:chExt cx="1961030" cy="37920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C5F87D-A06C-7380-A9B3-5532D836EAC0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28BA56-C84D-50E2-D83E-83A8EE3433BC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336F9C-A594-4AEC-9980-77008120339A}"/>
              </a:ext>
            </a:extLst>
          </p:cNvPr>
          <p:cNvGrpSpPr/>
          <p:nvPr/>
        </p:nvGrpSpPr>
        <p:grpSpPr>
          <a:xfrm rot="2704755">
            <a:off x="7237533" y="2960336"/>
            <a:ext cx="1824885" cy="1829745"/>
            <a:chOff x="79563" y="1369358"/>
            <a:chExt cx="2946025" cy="2953871"/>
          </a:xfrm>
        </p:grpSpPr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C9C310BF-3D28-C680-FB81-65F3BAABF172}"/>
                </a:ext>
              </a:extLst>
            </p:cNvPr>
            <p:cNvSpPr/>
            <p:nvPr/>
          </p:nvSpPr>
          <p:spPr>
            <a:xfrm>
              <a:off x="1257300" y="2554941"/>
              <a:ext cx="1768288" cy="176828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7170E3DF-9636-25E4-43FE-565868DCDEA3}"/>
                </a:ext>
              </a:extLst>
            </p:cNvPr>
            <p:cNvSpPr/>
            <p:nvPr/>
          </p:nvSpPr>
          <p:spPr>
            <a:xfrm rot="10800000">
              <a:off x="79563" y="1369358"/>
              <a:ext cx="1768288" cy="176828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99EE8C-E096-78E2-4567-61B07D6A028A}"/>
              </a:ext>
            </a:extLst>
          </p:cNvPr>
          <p:cNvGrpSpPr/>
          <p:nvPr/>
        </p:nvGrpSpPr>
        <p:grpSpPr>
          <a:xfrm>
            <a:off x="3504128" y="1974222"/>
            <a:ext cx="5271981" cy="4001791"/>
            <a:chOff x="3504128" y="1974222"/>
            <a:chExt cx="5271981" cy="4001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FE2CE-4F1E-D932-835C-864E9B2A3B2B}"/>
                </a:ext>
              </a:extLst>
            </p:cNvPr>
            <p:cNvSpPr txBox="1"/>
            <p:nvPr/>
          </p:nvSpPr>
          <p:spPr>
            <a:xfrm>
              <a:off x="3509876" y="2018993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5C91C2-041D-BB37-2BB7-D57496F67026}"/>
                </a:ext>
              </a:extLst>
            </p:cNvPr>
            <p:cNvSpPr txBox="1"/>
            <p:nvPr/>
          </p:nvSpPr>
          <p:spPr>
            <a:xfrm>
              <a:off x="5464708" y="1990949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36D6DB-8E81-6026-9F6E-7B766CE80333}"/>
                </a:ext>
              </a:extLst>
            </p:cNvPr>
            <p:cNvSpPr txBox="1"/>
            <p:nvPr/>
          </p:nvSpPr>
          <p:spPr>
            <a:xfrm>
              <a:off x="7139268" y="1974222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91F19D-5FCF-6DE2-8850-90E2C3B8B41E}"/>
                </a:ext>
              </a:extLst>
            </p:cNvPr>
            <p:cNvSpPr txBox="1"/>
            <p:nvPr/>
          </p:nvSpPr>
          <p:spPr>
            <a:xfrm>
              <a:off x="3504128" y="3623992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09E858-64DF-6116-53BC-A26E296EA1EF}"/>
                </a:ext>
              </a:extLst>
            </p:cNvPr>
            <p:cNvSpPr txBox="1"/>
            <p:nvPr/>
          </p:nvSpPr>
          <p:spPr>
            <a:xfrm>
              <a:off x="5351600" y="3623992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89CADF-22E0-5FB1-395E-0535556CF400}"/>
                </a:ext>
              </a:extLst>
            </p:cNvPr>
            <p:cNvSpPr txBox="1"/>
            <p:nvPr/>
          </p:nvSpPr>
          <p:spPr>
            <a:xfrm>
              <a:off x="3504128" y="5380305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C6D387-F1C8-DDF7-8476-4F06D1917EB4}"/>
                </a:ext>
              </a:extLst>
            </p:cNvPr>
            <p:cNvSpPr txBox="1"/>
            <p:nvPr/>
          </p:nvSpPr>
          <p:spPr>
            <a:xfrm>
              <a:off x="5351600" y="5391238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5CF314-F37D-C7BB-649C-6151092CC11E}"/>
                </a:ext>
              </a:extLst>
            </p:cNvPr>
            <p:cNvSpPr txBox="1"/>
            <p:nvPr/>
          </p:nvSpPr>
          <p:spPr>
            <a:xfrm>
              <a:off x="7227054" y="5380304"/>
              <a:ext cx="1549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TIE</a:t>
              </a:r>
              <a:endParaRPr lang="en-NZ" sz="3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085853-79F9-88EA-6A1A-6C80978CEADF}"/>
              </a:ext>
            </a:extLst>
          </p:cNvPr>
          <p:cNvSpPr txBox="1"/>
          <p:nvPr/>
        </p:nvSpPr>
        <p:spPr>
          <a:xfrm>
            <a:off x="6749977" y="1952852"/>
            <a:ext cx="3275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(1) </a:t>
            </a:r>
            <a:endParaRPr lang="en-US" sz="4000" dirty="0"/>
          </a:p>
          <a:p>
            <a:r>
              <a:rPr lang="en-US" sz="4000" dirty="0"/>
              <a:t>24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40908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5EF-CFAF-7BD0-4C39-C201B48B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Real Probability of Winning?</a:t>
            </a:r>
            <a:endParaRPr lang="en-NZ" dirty="0">
              <a:latin typeface="Arial Black" panose="020B0A04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B3BB6-E54B-8359-5F60-DE85B484093D}"/>
              </a:ext>
            </a:extLst>
          </p:cNvPr>
          <p:cNvGrpSpPr/>
          <p:nvPr/>
        </p:nvGrpSpPr>
        <p:grpSpPr>
          <a:xfrm>
            <a:off x="3672167" y="1690688"/>
            <a:ext cx="4847665" cy="4746805"/>
            <a:chOff x="3435723" y="1532967"/>
            <a:chExt cx="4847665" cy="47468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C2CD06-35FE-3668-637B-897F32F0DB72}"/>
                </a:ext>
              </a:extLst>
            </p:cNvPr>
            <p:cNvGrpSpPr/>
            <p:nvPr/>
          </p:nvGrpSpPr>
          <p:grpSpPr>
            <a:xfrm>
              <a:off x="4941794" y="1532967"/>
              <a:ext cx="1961030" cy="4746805"/>
              <a:chOff x="4941794" y="1873622"/>
              <a:chExt cx="1961030" cy="379207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BDE799-3E12-F0B2-3693-AE312DB368C7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E73E14-8E4E-7D4A-01E1-7D9E6FEE7539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D2EB0-C7E3-D258-EA4C-9B4C92699076}"/>
                </a:ext>
              </a:extLst>
            </p:cNvPr>
            <p:cNvGrpSpPr/>
            <p:nvPr/>
          </p:nvGrpSpPr>
          <p:grpSpPr>
            <a:xfrm rot="5400000">
              <a:off x="4879041" y="1345824"/>
              <a:ext cx="1961030" cy="4847665"/>
              <a:chOff x="4941794" y="1873622"/>
              <a:chExt cx="1961030" cy="37920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C5F87D-A06C-7380-A9B3-5532D836EAC0}"/>
                  </a:ext>
                </a:extLst>
              </p:cNvPr>
              <p:cNvCxnSpPr/>
              <p:nvPr/>
            </p:nvCxnSpPr>
            <p:spPr>
              <a:xfrm>
                <a:off x="4941794" y="1873622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28BA56-C84D-50E2-D83E-83A8EE3433BC}"/>
                  </a:ext>
                </a:extLst>
              </p:cNvPr>
              <p:cNvCxnSpPr/>
              <p:nvPr/>
            </p:nvCxnSpPr>
            <p:spPr>
              <a:xfrm>
                <a:off x="6902824" y="1873623"/>
                <a:ext cx="0" cy="379207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FD15DC-BACE-1BED-9386-3CB072545938}"/>
              </a:ext>
            </a:extLst>
          </p:cNvPr>
          <p:cNvGrpSpPr/>
          <p:nvPr/>
        </p:nvGrpSpPr>
        <p:grpSpPr>
          <a:xfrm>
            <a:off x="3355970" y="1950107"/>
            <a:ext cx="5744327" cy="4028482"/>
            <a:chOff x="3355970" y="1950107"/>
            <a:chExt cx="5744327" cy="40284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88322-2FDB-5AB5-B57B-CB0645DC0004}"/>
                </a:ext>
              </a:extLst>
            </p:cNvPr>
            <p:cNvSpPr txBox="1"/>
            <p:nvPr/>
          </p:nvSpPr>
          <p:spPr>
            <a:xfrm>
              <a:off x="5317000" y="342900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20/24</a:t>
              </a:r>
              <a:endParaRPr lang="en-NZ" sz="3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54F51F-B979-97F2-BB85-84AA37DD6D71}"/>
                </a:ext>
              </a:extLst>
            </p:cNvPr>
            <p:cNvSpPr txBox="1"/>
            <p:nvPr/>
          </p:nvSpPr>
          <p:spPr>
            <a:xfrm>
              <a:off x="3355970" y="199561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21/24</a:t>
              </a:r>
              <a:endParaRPr lang="en-NZ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FB17BA-3384-0832-3658-6F59B673B40A}"/>
                </a:ext>
              </a:extLst>
            </p:cNvPr>
            <p:cNvSpPr txBox="1"/>
            <p:nvPr/>
          </p:nvSpPr>
          <p:spPr>
            <a:xfrm>
              <a:off x="7139267" y="1950107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21/24</a:t>
              </a:r>
              <a:endParaRPr lang="en-NZ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D495D-1773-E2E9-D194-FC6482F62639}"/>
                </a:ext>
              </a:extLst>
            </p:cNvPr>
            <p:cNvSpPr txBox="1"/>
            <p:nvPr/>
          </p:nvSpPr>
          <p:spPr>
            <a:xfrm>
              <a:off x="3396491" y="530668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21/24</a:t>
              </a:r>
              <a:endParaRPr lang="en-NZ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19A1E3-FAF7-986D-500A-0F787E30B138}"/>
                </a:ext>
              </a:extLst>
            </p:cNvPr>
            <p:cNvSpPr txBox="1"/>
            <p:nvPr/>
          </p:nvSpPr>
          <p:spPr>
            <a:xfrm>
              <a:off x="7135003" y="533225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21/24</a:t>
              </a:r>
              <a:endParaRPr lang="en-NZ" sz="3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016EB0-9D68-4C4E-A035-F7F3318BEAE9}"/>
                </a:ext>
              </a:extLst>
            </p:cNvPr>
            <p:cNvSpPr txBox="1"/>
            <p:nvPr/>
          </p:nvSpPr>
          <p:spPr>
            <a:xfrm>
              <a:off x="5331919" y="1972859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1/24</a:t>
              </a:r>
              <a:endParaRPr lang="en-NZ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4622C-E0E8-3E1C-3B09-9DEA98A1E3F4}"/>
                </a:ext>
              </a:extLst>
            </p:cNvPr>
            <p:cNvSpPr txBox="1"/>
            <p:nvPr/>
          </p:nvSpPr>
          <p:spPr>
            <a:xfrm>
              <a:off x="3396491" y="3493229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1/24</a:t>
              </a:r>
              <a:endParaRPr lang="en-NZ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555E75-B075-1316-852A-CE47D7F6D498}"/>
                </a:ext>
              </a:extLst>
            </p:cNvPr>
            <p:cNvSpPr txBox="1"/>
            <p:nvPr/>
          </p:nvSpPr>
          <p:spPr>
            <a:xfrm>
              <a:off x="5243355" y="533225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1/24</a:t>
              </a:r>
              <a:endParaRPr lang="en-NZ" sz="3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313E23-A223-1AF1-DAE9-F93B5CB5133F}"/>
                </a:ext>
              </a:extLst>
            </p:cNvPr>
            <p:cNvSpPr txBox="1"/>
            <p:nvPr/>
          </p:nvSpPr>
          <p:spPr>
            <a:xfrm>
              <a:off x="7278029" y="349322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1/24</a:t>
              </a:r>
              <a:endParaRPr lang="en-NZ" sz="3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CC4DD6-7DB3-2B38-400F-9E12FBD03E9A}"/>
              </a:ext>
            </a:extLst>
          </p:cNvPr>
          <p:cNvGrpSpPr/>
          <p:nvPr/>
        </p:nvGrpSpPr>
        <p:grpSpPr>
          <a:xfrm>
            <a:off x="3370889" y="1970623"/>
            <a:ext cx="5744327" cy="4028482"/>
            <a:chOff x="3355970" y="1950107"/>
            <a:chExt cx="5744327" cy="40284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E56702-DC67-AEFA-E9F2-FE1634F0B344}"/>
                </a:ext>
              </a:extLst>
            </p:cNvPr>
            <p:cNvSpPr txBox="1"/>
            <p:nvPr/>
          </p:nvSpPr>
          <p:spPr>
            <a:xfrm>
              <a:off x="5317000" y="342900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83.3%</a:t>
              </a:r>
              <a:endParaRPr lang="en-NZ"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C6C8F1-27EC-AC95-8D49-28AF9FF7B382}"/>
                </a:ext>
              </a:extLst>
            </p:cNvPr>
            <p:cNvSpPr txBox="1"/>
            <p:nvPr/>
          </p:nvSpPr>
          <p:spPr>
            <a:xfrm>
              <a:off x="3355970" y="199561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87.5%</a:t>
              </a:r>
              <a:endParaRPr lang="en-NZ" sz="3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B8DCC-F5ED-B9D6-3E07-25C41B5EE966}"/>
                </a:ext>
              </a:extLst>
            </p:cNvPr>
            <p:cNvSpPr txBox="1"/>
            <p:nvPr/>
          </p:nvSpPr>
          <p:spPr>
            <a:xfrm>
              <a:off x="7139267" y="1950107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87.5%</a:t>
              </a:r>
              <a:endParaRPr lang="en-NZ"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B5B6BB-E435-BD32-2FAC-30D412E8454A}"/>
                </a:ext>
              </a:extLst>
            </p:cNvPr>
            <p:cNvSpPr txBox="1"/>
            <p:nvPr/>
          </p:nvSpPr>
          <p:spPr>
            <a:xfrm>
              <a:off x="3396491" y="5306680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87.5%</a:t>
              </a:r>
              <a:endParaRPr lang="en-NZ" sz="3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99AAE1-427A-5357-6914-658A122D0E53}"/>
                </a:ext>
              </a:extLst>
            </p:cNvPr>
            <p:cNvSpPr txBox="1"/>
            <p:nvPr/>
          </p:nvSpPr>
          <p:spPr>
            <a:xfrm>
              <a:off x="7135003" y="533225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87.5%</a:t>
              </a:r>
              <a:endParaRPr lang="en-NZ" sz="3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B809F9-E94E-B4EB-5E0C-3973F80B4A61}"/>
                </a:ext>
              </a:extLst>
            </p:cNvPr>
            <p:cNvSpPr txBox="1"/>
            <p:nvPr/>
          </p:nvSpPr>
          <p:spPr>
            <a:xfrm>
              <a:off x="5331919" y="1972859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4.17%</a:t>
              </a:r>
              <a:endParaRPr lang="en-NZ"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125117-1D23-969D-7309-4235B3BB5A6D}"/>
                </a:ext>
              </a:extLst>
            </p:cNvPr>
            <p:cNvSpPr txBox="1"/>
            <p:nvPr/>
          </p:nvSpPr>
          <p:spPr>
            <a:xfrm>
              <a:off x="3396491" y="3493229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4.17%</a:t>
              </a:r>
              <a:endParaRPr lang="en-NZ" sz="3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53CBC2-EA14-542D-9EE0-4EECE0EDB87A}"/>
                </a:ext>
              </a:extLst>
            </p:cNvPr>
            <p:cNvSpPr txBox="1"/>
            <p:nvPr/>
          </p:nvSpPr>
          <p:spPr>
            <a:xfrm>
              <a:off x="5243355" y="533225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4.17%</a:t>
              </a:r>
              <a:endParaRPr lang="en-NZ" sz="3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0C9155-5AD6-57D7-8B5C-0598A64F3EBB}"/>
                </a:ext>
              </a:extLst>
            </p:cNvPr>
            <p:cNvSpPr txBox="1"/>
            <p:nvPr/>
          </p:nvSpPr>
          <p:spPr>
            <a:xfrm>
              <a:off x="7278029" y="3493228"/>
              <a:ext cx="18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4.17%</a:t>
              </a:r>
              <a:endParaRPr lang="en-NZ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12BD-09F6-966B-41F5-8630F627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2057"/>
          </a:xfrm>
        </p:spPr>
        <p:txBody>
          <a:bodyPr>
            <a:normAutofit/>
          </a:bodyPr>
          <a:lstStyle/>
          <a:p>
            <a:pPr algn="ctr"/>
            <a:r>
              <a:rPr lang="en-US" sz="13800" b="1" dirty="0">
                <a:latin typeface="Arial Black" panose="020B0A04020102020204" pitchFamily="34" charset="0"/>
              </a:rPr>
              <a:t>Time to look at code!</a:t>
            </a:r>
            <a:endParaRPr lang="en-NZ" sz="13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724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Statistics and Probability of Tic-Tac-Toe</vt:lpstr>
      <vt:lpstr>Win/Draw/Loss Ratio</vt:lpstr>
      <vt:lpstr>Different AI Skill levels</vt:lpstr>
      <vt:lpstr>Probability of Winning?</vt:lpstr>
      <vt:lpstr>Center Probability</vt:lpstr>
      <vt:lpstr>Corner Probability</vt:lpstr>
      <vt:lpstr>Side Probability</vt:lpstr>
      <vt:lpstr>Real Probability of Winning?</vt:lpstr>
      <vt:lpstr>Time to look at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Probability of Tic-Tac-Toe</dc:title>
  <dc:creator>Heke Harrison</dc:creator>
  <cp:lastModifiedBy>Heke Harrison</cp:lastModifiedBy>
  <cp:revision>2</cp:revision>
  <dcterms:created xsi:type="dcterms:W3CDTF">2022-10-18T10:20:03Z</dcterms:created>
  <dcterms:modified xsi:type="dcterms:W3CDTF">2022-10-18T12:55:25Z</dcterms:modified>
</cp:coreProperties>
</file>