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6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7" r:id="rId16"/>
    <p:sldId id="278" r:id="rId17"/>
    <p:sldId id="272" r:id="rId18"/>
    <p:sldId id="273" r:id="rId19"/>
    <p:sldId id="275" r:id="rId20"/>
    <p:sldId id="276" r:id="rId21"/>
    <p:sldId id="269" r:id="rId22"/>
    <p:sldId id="274" r:id="rId23"/>
    <p:sldId id="268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0F051-4896-8F45-BD8C-DEB23078BA8D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20861-AECD-7346-A77D-4EFAB6C379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36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0861-AECD-7346-A77D-4EFAB6C3799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53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0861-AECD-7346-A77D-4EFAB6C3799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5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5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3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26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90F6-15E5-4F61-9BA6-D6C143D03EC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94061844"/>
      </p:ext>
    </p:extLst>
  </p:cSld>
  <p:clrMapOvr>
    <a:masterClrMapping/>
  </p:clrMapOvr>
  <p:transition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2A4D1-F007-44EF-ADAC-0121B6A0153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76391627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3CBC7-CBC2-4539-BFEB-B1F3E30AF718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3324079"/>
      </p:ext>
    </p:extLst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15003-7025-441E-B47F-28262A1688A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7682211"/>
      </p:ext>
    </p:extLst>
  </p:cSld>
  <p:clrMapOvr>
    <a:masterClrMapping/>
  </p:clrMapOvr>
  <p:transition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37AC-2C17-4353-8211-08D35301810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528802"/>
      </p:ext>
    </p:extLst>
  </p:cSld>
  <p:clrMapOvr>
    <a:masterClrMapping/>
  </p:clrMapOvr>
  <p:transition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D75AE-4E1A-4ABC-8EED-661F984A95CF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62594519"/>
      </p:ext>
    </p:extLst>
  </p:cSld>
  <p:clrMapOvr>
    <a:masterClrMapping/>
  </p:clrMapOvr>
  <p:transition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5890-6086-40FE-9DB1-4F9205E0064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6787256"/>
      </p:ext>
    </p:extLst>
  </p:cSld>
  <p:clrMapOvr>
    <a:masterClrMapping/>
  </p:clrMapOvr>
  <p:transition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D5C0E-6E52-450E-9CFC-B9028C630D9B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51243753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951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CFF3-D92E-42E2-B3A8-8DA883109E63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7331755"/>
      </p:ext>
    </p:extLst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96F2-4B22-4FEB-A108-3C0F021EC90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7370085"/>
      </p:ext>
    </p:extLst>
  </p:cSld>
  <p:clrMapOvr>
    <a:masterClrMapping/>
  </p:clrMapOvr>
  <p:transition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3550-315D-4FCE-B8FF-388AA02D468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99424234"/>
      </p:ext>
    </p:extLst>
  </p:cSld>
  <p:clrMapOvr>
    <a:masterClrMapping/>
  </p:clrMapOvr>
  <p:transition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4E499-7B99-4D54-9A3C-CC87C26366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93541380"/>
      </p:ext>
    </p:extLst>
  </p:cSld>
  <p:clrMapOvr>
    <a:masterClrMapping/>
  </p:clrMapOvr>
  <p:transition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D4FC5-EA08-4062-8952-A5CB1E29869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69298940"/>
      </p:ext>
    </p:extLst>
  </p:cSld>
  <p:clrMapOvr>
    <a:masterClrMapping/>
  </p:clrMapOvr>
  <p:transition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E68FD-3DB8-4423-9A3A-B5D5B5CFA0B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53060249"/>
      </p:ext>
    </p:extLst>
  </p:cSld>
  <p:clrMapOvr>
    <a:masterClrMapping/>
  </p:clrMapOvr>
  <p:transition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2084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08462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83BB8-465B-4FDD-AF23-BB3053C9FCBB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8585601"/>
      </p:ext>
    </p:extLst>
  </p:cSld>
  <p:clrMapOvr>
    <a:masterClrMapping/>
  </p:clrMapOvr>
  <p:transition>
    <p:wedg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0B9E3-070E-4E37-B9E1-AAA9B62922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5320789"/>
      </p:ext>
    </p:extLst>
  </p:cSld>
  <p:clrMapOvr>
    <a:masterClrMapping/>
  </p:clrMapOvr>
  <p:transition>
    <p:wedg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893C-B10D-4A7B-9A03-EB4D534D290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47643445"/>
      </p:ext>
    </p:extLst>
  </p:cSld>
  <p:clrMapOvr>
    <a:masterClrMapping/>
  </p:clrMapOvr>
  <p:transition>
    <p:wedg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4B11-C89B-4E5F-AB6B-CA44ECD484A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1155362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00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E3511-CF07-461A-9D74-5DBD9C13DC59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6268926"/>
      </p:ext>
    </p:extLst>
  </p:cSld>
  <p:clrMapOvr>
    <a:masterClrMapping/>
  </p:clrMapOvr>
  <p:transition>
    <p:wedg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57069-7310-409C-8AFA-03EC646F232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630448"/>
      </p:ext>
    </p:extLst>
  </p:cSld>
  <p:clrMapOvr>
    <a:masterClrMapping/>
  </p:clrMapOvr>
  <p:transition>
    <p:wedg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CA86-FDBD-4F00-BC8D-516EEFC0954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34481999"/>
      </p:ext>
    </p:extLst>
  </p:cSld>
  <p:clrMapOvr>
    <a:masterClrMapping/>
  </p:clrMapOvr>
  <p:transition>
    <p:wedg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048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048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A961-72BF-4ADC-8551-569255651A98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1903902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0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6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79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3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E21-62B4-874E-9B56-996E69CB39F4}" type="datetimeFigureOut">
              <a:rPr kumimoji="1" lang="zh-CN" altLang="en-US" smtClean="0"/>
              <a:t>2019/3/24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0373-DA40-3145-AED9-DF9563F5C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7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laoxiaoqu副本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154613"/>
            <a:ext cx="3132137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F5E9897-EC0F-4873-A384-71A9BCC88A97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1031" name="Picture 28" descr="QQ截图未命名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4763"/>
            <a:ext cx="9144000" cy="177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76433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666908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未标题-2"/>
          <p:cNvPicPr>
            <a:picLocks noChangeAspect="1" noChangeArrowheads="1"/>
          </p:cNvPicPr>
          <p:nvPr userDrawn="1"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529388"/>
            <a:ext cx="2232025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3" name="Picture 45" descr="新校区"/>
          <p:cNvPicPr>
            <a:picLocks noChangeAspect="1" noChangeArrowheads="1"/>
          </p:cNvPicPr>
          <p:nvPr userDrawn="1"/>
        </p:nvPicPr>
        <p:blipFill>
          <a:blip r:embed="rId1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7" b="14078"/>
          <a:stretch>
            <a:fillRect/>
          </a:stretch>
        </p:blipFill>
        <p:spPr bwMode="auto">
          <a:xfrm>
            <a:off x="4457700" y="5834063"/>
            <a:ext cx="46799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44450"/>
            <a:ext cx="71977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CC5E11-F408-4458-AE7E-C9D530B581D0}" type="slidenum">
              <a:rPr lang="en-US">
                <a:solidFill>
                  <a:srgbClr val="000099"/>
                </a:solidFill>
                <a:latin typeface="Times New Roman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pic>
        <p:nvPicPr>
          <p:cNvPr id="2054" name="Picture 7" descr="q"/>
          <p:cNvPicPr>
            <a:picLocks noChangeArrowheads="1"/>
          </p:cNvPicPr>
          <p:nvPr userDrawn="1"/>
        </p:nvPicPr>
        <p:blipFill>
          <a:blip r:embed="rId14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3"/>
            <a:ext cx="7023100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89" name="Picture 20" descr="E:\教学\10年下\学校工作\未标题-1.gif"/>
          <p:cNvPicPr>
            <a:picLocks noChangeAspect="1" noChangeArrowheads="1"/>
          </p:cNvPicPr>
          <p:nvPr userDrawn="1"/>
        </p:nvPicPr>
        <p:blipFill>
          <a:blip r:embed="rId15" cstate="print">
            <a:lum bright="-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5908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46"/>
          <p:cNvSpPr txBox="1">
            <a:spLocks noChangeArrowheads="1"/>
          </p:cNvSpPr>
          <p:nvPr userDrawn="1"/>
        </p:nvSpPr>
        <p:spPr bwMode="auto">
          <a:xfrm>
            <a:off x="6488113" y="6621463"/>
            <a:ext cx="2332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3300"/>
                </a:solidFill>
                <a:latin typeface="Cataneo BT" pitchFamily="66" charset="0"/>
                <a:ea typeface="宋体" charset="-122"/>
              </a:rPr>
              <a:t>Harbin No.3 middle School</a:t>
            </a:r>
          </a:p>
        </p:txBody>
      </p:sp>
      <p:pic>
        <p:nvPicPr>
          <p:cNvPr id="2103" name="Picture 55" descr="laoxiaoqu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411"/>
          <a:stretch>
            <a:fillRect/>
          </a:stretch>
        </p:blipFill>
        <p:spPr bwMode="auto">
          <a:xfrm>
            <a:off x="73025" y="61913"/>
            <a:ext cx="1258888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397785"/>
            <a:ext cx="7772400" cy="1470025"/>
          </a:xfrm>
        </p:spPr>
        <p:txBody>
          <a:bodyPr/>
          <a:lstStyle/>
          <a:p>
            <a:r>
              <a:rPr kumimoji="1"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模拟联合国培训</a:t>
            </a:r>
            <a:br>
              <a:rPr kumimoji="1"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</a:br>
            <a:r>
              <a:rPr kumimoji="1" lang="zh-CN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——</a:t>
            </a:r>
            <a:r>
              <a:rPr kumimoji="1"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学术之谜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1371600" y="4380816"/>
            <a:ext cx="6400800" cy="4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sz="2400" b="1" dirty="0"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807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学术是什么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（三）模拟联合国学术的具体内容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、书籍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）模联相关书籍；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）委员会主席团推荐书籍；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）背景文件之参考文献；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、联合国宪章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838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四、学术怎么做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8870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学术怎么做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（一）动手做呀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www.un.org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联合国官网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www.unodc.org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联合国毒品和犯罪问题办公室官网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www.interpol.int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国际刑警组织官网（数据库资源）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wikipedia.org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维基百科（墙内英文）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www.google.com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谷歌官网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www.zxtsg.com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在线图书馆（中国知网、万方数据库）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data.worldbank.org.cn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世界银行数据库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、中华人民共和国驻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国大使馆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、中华人民共和国驻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国大使馆经济商务参赞处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www.baidu.com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百度暗网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搜索工具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xueshu.baidu.com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百度学术（英文文献查找、引用文献编辑）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221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五、学术怎么用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1648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学术怎么用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4582361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（一）看着用吧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·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、委员会附属机构；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、议题；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、议题相关机构及委员会；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、国家；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、知网万方观察者；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、世界银行外交部官网参赞处官网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、书籍；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、联合国宪章。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                ·</a:t>
            </a:r>
            <a:endParaRPr lang="zh-CN" altLang="en-US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5974" y="1270015"/>
            <a:ext cx="30480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黑体"/>
                <a:ea typeface="黑体"/>
                <a:cs typeface="黑体"/>
              </a:rPr>
              <a:t>·      </a:t>
            </a:r>
            <a:r>
              <a:rPr kumimoji="1" lang="zh-CN" altLang="en-US" sz="2800" b="1" dirty="0">
                <a:latin typeface="黑体"/>
                <a:ea typeface="黑体"/>
                <a:cs typeface="黑体"/>
              </a:rPr>
              <a:t>学术基础</a:t>
            </a:r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r>
              <a:rPr kumimoji="1" lang="en-US" altLang="zh-CN" sz="2800" b="1" dirty="0">
                <a:latin typeface="黑体"/>
                <a:ea typeface="黑体"/>
                <a:cs typeface="黑体"/>
              </a:rPr>
              <a:t>·    </a:t>
            </a:r>
            <a:r>
              <a:rPr kumimoji="1" lang="zh-CN" altLang="en-US" sz="2800" b="1" dirty="0">
                <a:latin typeface="黑体"/>
                <a:ea typeface="黑体"/>
                <a:cs typeface="黑体"/>
              </a:rPr>
              <a:t>发言中引用</a:t>
            </a:r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r>
              <a:rPr kumimoji="1" lang="en-US" altLang="zh-CN" sz="2800" b="1" dirty="0">
                <a:latin typeface="黑体"/>
                <a:ea typeface="黑体"/>
                <a:cs typeface="黑体"/>
              </a:rPr>
              <a:t>·    </a:t>
            </a:r>
            <a:r>
              <a:rPr kumimoji="1" lang="zh-CN" altLang="en-US" sz="2800" b="1" dirty="0">
                <a:latin typeface="黑体"/>
                <a:ea typeface="黑体"/>
                <a:cs typeface="黑体"/>
              </a:rPr>
              <a:t>磋商时使用</a:t>
            </a:r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r>
              <a:rPr kumimoji="1" lang="zh-CN" altLang="zh-CN" sz="2800" b="1" dirty="0">
                <a:latin typeface="黑体"/>
                <a:ea typeface="黑体"/>
                <a:cs typeface="黑体"/>
              </a:rPr>
              <a:t>·</a:t>
            </a:r>
            <a:r>
              <a:rPr kumimoji="1" lang="en-US" altLang="zh-CN" sz="2800" b="1" dirty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2800" b="1" dirty="0">
                <a:latin typeface="黑体"/>
                <a:ea typeface="黑体"/>
                <a:cs typeface="黑体"/>
              </a:rPr>
              <a:t>会场文件写作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4598737" y="1537368"/>
            <a:ext cx="1764631" cy="414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598737" y="1951789"/>
            <a:ext cx="1764631" cy="855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598737" y="2312737"/>
            <a:ext cx="1764631" cy="49463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4598737" y="1537368"/>
            <a:ext cx="1764631" cy="1136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6095974" y="320842"/>
            <a:ext cx="8823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6101326" y="633658"/>
            <a:ext cx="8823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6106678" y="933106"/>
            <a:ext cx="882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78842" y="133686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2"/>
                </a:solidFill>
              </a:rPr>
              <a:t>次要用途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70826" y="406398"/>
            <a:ext cx="14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2"/>
                </a:solidFill>
              </a:rPr>
              <a:t>主要用途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4194" y="740598"/>
            <a:ext cx="16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2"/>
                </a:solidFill>
              </a:rPr>
              <a:t>几乎全部用途</a:t>
            </a: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98737" y="2807368"/>
            <a:ext cx="1764631" cy="2406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598737" y="1537368"/>
            <a:ext cx="1764631" cy="1884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4598737" y="2807368"/>
            <a:ext cx="1764631" cy="614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4598737" y="3422316"/>
            <a:ext cx="1764631" cy="668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V="1">
            <a:off x="4598737" y="1537368"/>
            <a:ext cx="1764631" cy="2245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4598737" y="1951789"/>
            <a:ext cx="1764631" cy="34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V="1">
            <a:off x="4598737" y="1537369"/>
            <a:ext cx="1764631" cy="264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V="1">
            <a:off x="4598737" y="4090737"/>
            <a:ext cx="1764631" cy="93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V="1">
            <a:off x="4598737" y="1537368"/>
            <a:ext cx="1764631" cy="29811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 flipV="1">
            <a:off x="4598737" y="2807368"/>
            <a:ext cx="1764631" cy="21255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1802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六、互动环节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938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互动环节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（一）问题或动议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请问场下有无问题？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4141054373"/>
      </p:ext>
    </p:extLst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七、佳句分享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6592"/>
      </p:ext>
    </p:ext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佳句分享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02104" y="1122947"/>
            <a:ext cx="7486317" cy="4785895"/>
          </a:xfrm>
          <a:prstGeom prst="roundRect">
            <a:avLst/>
          </a:prstGeom>
          <a:blipFill rotWithShape="1">
            <a:blip r:embed="rId4">
              <a:alphaModFix amt="60000"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楷体"/>
                <a:ea typeface="楷体"/>
                <a:cs typeface="楷体"/>
              </a:rPr>
              <a:t>每个模联人的心中都有一个梦想，叫做</a:t>
            </a:r>
            <a:r>
              <a:rPr lang="en-US" altLang="zh-CN" sz="2800" b="1" dirty="0">
                <a:solidFill>
                  <a:schemeClr val="tx2"/>
                </a:solidFill>
                <a:latin typeface="楷体"/>
                <a:ea typeface="楷体"/>
                <a:cs typeface="楷体"/>
              </a:rPr>
              <a:t>——</a:t>
            </a:r>
          </a:p>
          <a:p>
            <a:pPr algn="ctr"/>
            <a:r>
              <a:rPr lang="zh-CN" altLang="en-US" sz="6600" b="1" dirty="0">
                <a:solidFill>
                  <a:schemeClr val="tx2"/>
                </a:solidFill>
                <a:latin typeface="华文行楷"/>
                <a:ea typeface="华文行楷"/>
                <a:cs typeface="华文行楷"/>
              </a:rPr>
              <a:t>外交学院</a:t>
            </a:r>
            <a:endParaRPr lang="en-US" altLang="zh-CN" sz="6600" b="1" dirty="0">
              <a:solidFill>
                <a:schemeClr val="tx2"/>
              </a:solidFill>
              <a:latin typeface="华文行楷"/>
              <a:ea typeface="华文行楷"/>
              <a:cs typeface="华文行楷"/>
            </a:endParaRPr>
          </a:p>
          <a:p>
            <a:pPr algn="ctr"/>
            <a:endParaRPr lang="en-US" altLang="zh-CN" sz="4800" b="1" dirty="0">
              <a:solidFill>
                <a:schemeClr val="tx2"/>
              </a:solidFill>
              <a:latin typeface="华文行楷"/>
              <a:ea typeface="华文行楷"/>
              <a:cs typeface="华文行楷"/>
            </a:endParaRPr>
          </a:p>
          <a:p>
            <a:pPr algn="ctr"/>
            <a:endParaRPr lang="en-US" altLang="zh-CN" sz="4800" b="1" dirty="0">
              <a:solidFill>
                <a:schemeClr val="tx2"/>
              </a:solidFill>
              <a:latin typeface="华文行楷"/>
              <a:ea typeface="华文行楷"/>
              <a:cs typeface="华文行楷"/>
            </a:endParaRPr>
          </a:p>
          <a:p>
            <a:pPr algn="ctr"/>
            <a:endParaRPr lang="en-US" altLang="zh-CN" sz="4800" b="1" dirty="0">
              <a:solidFill>
                <a:schemeClr val="tx2"/>
              </a:solidFill>
              <a:latin typeface="华文行楷"/>
              <a:ea typeface="华文行楷"/>
              <a:cs typeface="华文行楷"/>
            </a:endParaRPr>
          </a:p>
          <a:p>
            <a:pPr algn="ctr"/>
            <a:endParaRPr lang="zh-CN" altLang="en-US" sz="6000" b="1" dirty="0">
              <a:solidFill>
                <a:schemeClr val="tx2"/>
              </a:solidFill>
              <a:latin typeface="华文行楷"/>
              <a:ea typeface="华文行楷"/>
              <a:cs typeface="华文行楷"/>
            </a:endParaRP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4773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八、总结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4499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一、宣布大会开幕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938"/>
      </p:ext>
    </p:extLst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九、宣布大会闭幕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45033"/>
      </p:ext>
    </p:extLst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感谢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46096"/>
            <a:ext cx="6400800" cy="485274"/>
          </a:xfrm>
        </p:spPr>
        <p:txBody>
          <a:bodyPr/>
          <a:lstStyle/>
          <a:p>
            <a:r>
              <a:rPr kumimoji="1" lang="zh-CN" altLang="en-US" sz="2400" b="1" dirty="0"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090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二、主席致辞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938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三、学术是什么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9413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学术是什么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（一）学术的是什么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、定义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学术是指系统专门的学问，也是学习知识的一种，泛指高等教育和研究，是对存在物及其规律的学科化。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r"/>
            <a:r>
              <a:rPr lang="zh-CN" altLang="zh-CN" sz="2000" b="1" dirty="0">
                <a:solidFill>
                  <a:srgbClr val="404040"/>
                </a:solidFill>
                <a:latin typeface="仿宋"/>
                <a:ea typeface="仿宋"/>
                <a:cs typeface="仿宋"/>
              </a:rPr>
              <a:t>——</a:t>
            </a:r>
            <a:r>
              <a:rPr lang="en-US" altLang="zh-CN" sz="2000" b="1" dirty="0" err="1">
                <a:solidFill>
                  <a:srgbClr val="404040"/>
                </a:solidFill>
                <a:latin typeface="仿宋"/>
                <a:ea typeface="仿宋"/>
                <a:cs typeface="仿宋"/>
              </a:rPr>
              <a:t>Baidu</a:t>
            </a:r>
            <a:endParaRPr lang="en-US" altLang="zh-CN" sz="2000" b="1" dirty="0">
              <a:solidFill>
                <a:srgbClr val="40404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、做学术的意义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做学术是一种获取新的或者修改和强化现有知识、行为、技能、价值或偏好的行为，这种行为可能会导致信息、知识、态度或行为等经验在类型和范围之间的结合而引起潜在的变化。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r"/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latin typeface="仿宋"/>
                <a:ea typeface="仿宋"/>
                <a:cs typeface="仿宋"/>
              </a:rPr>
              <a:t>——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仿宋"/>
                <a:ea typeface="仿宋"/>
                <a:cs typeface="仿宋"/>
              </a:rPr>
              <a:t>Wikipedia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017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学术是什么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（二）模拟联合国学术有什么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1、委员会；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2、委员会附属机构；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3、议题；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4、议题相关机构及委员会；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5、国家；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6、知网万方观察者；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、世界银行外交部官网参赞处官网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8、书籍；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9、联合国宪章。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882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学术是什么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（三）模拟联合国学术的具体内容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）委员会权责；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）委员会官网；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、委员会附属机构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）附属机构有哪些；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）附属机构职权；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、议题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）委员会官网；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）委员会过往决议／会议记录／网络直播；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）相关条约；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878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学术是什么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（三）模拟联合国学术的具体内容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、议题相关机构及委员会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）权责；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）官网；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）对此议题的行动及决议；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pic>
        <p:nvPicPr>
          <p:cNvPr id="6" name="图片 5" descr="UN_System_Chart2015_CH_11x17colou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963" y="2165679"/>
            <a:ext cx="5702984" cy="36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472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学术是什么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（三）模拟联合国学术的具体内容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、国家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）自然地理：地气水土植资能；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）人文地理：人政工农科交城；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）政治政策；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、知网万方观察者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）中国知网（在线图书馆）；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）万方数据库；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）观察者网站；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、世界银行外交部官网参赞处官网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GDP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、表格；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）官网；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790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fo2">
  <a:themeElements>
    <a:clrScheme name="">
      <a:dk1>
        <a:srgbClr val="000099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fo2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fo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fo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669</Words>
  <Application>Microsoft Macintosh PowerPoint</Application>
  <PresentationFormat>全屏显示(4:3)</PresentationFormat>
  <Paragraphs>118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仿宋</vt:lpstr>
      <vt:lpstr>黑体</vt:lpstr>
      <vt:lpstr>华文行楷</vt:lpstr>
      <vt:lpstr>楷体</vt:lpstr>
      <vt:lpstr>隶书</vt:lpstr>
      <vt:lpstr>宋体</vt:lpstr>
      <vt:lpstr>Cataneo BT</vt:lpstr>
      <vt:lpstr>Arial</vt:lpstr>
      <vt:lpstr>Calibri</vt:lpstr>
      <vt:lpstr>Times New Roman</vt:lpstr>
      <vt:lpstr>Office 主题</vt:lpstr>
      <vt:lpstr>默认设计模板</vt:lpstr>
      <vt:lpstr>1_info2</vt:lpstr>
      <vt:lpstr>模拟联合国培训 ——学术之谜</vt:lpstr>
      <vt:lpstr>一、宣布大会开幕</vt:lpstr>
      <vt:lpstr>二、主席致辞</vt:lpstr>
      <vt:lpstr>三、学术是什么</vt:lpstr>
      <vt:lpstr>学术是什么</vt:lpstr>
      <vt:lpstr>学术是什么</vt:lpstr>
      <vt:lpstr>学术是什么</vt:lpstr>
      <vt:lpstr>学术是什么</vt:lpstr>
      <vt:lpstr>学术是什么</vt:lpstr>
      <vt:lpstr>学术是什么</vt:lpstr>
      <vt:lpstr>四、学术怎么做</vt:lpstr>
      <vt:lpstr>学术怎么做</vt:lpstr>
      <vt:lpstr>五、学术怎么用</vt:lpstr>
      <vt:lpstr>学术怎么用</vt:lpstr>
      <vt:lpstr>六、互动环节</vt:lpstr>
      <vt:lpstr>互动环节</vt:lpstr>
      <vt:lpstr>七、佳句分享</vt:lpstr>
      <vt:lpstr>佳句分享</vt:lpstr>
      <vt:lpstr>八、总结</vt:lpstr>
      <vt:lpstr>九、宣布大会闭幕</vt:lpstr>
      <vt:lpstr>感谢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模拟联合国培训 ——学术之谜</dc:title>
  <dc:creator>Steven Steven</dc:creator>
  <cp:lastModifiedBy>胡 润泽</cp:lastModifiedBy>
  <cp:revision>147</cp:revision>
  <cp:lastPrinted>2017-10-19T05:57:28Z</cp:lastPrinted>
  <dcterms:created xsi:type="dcterms:W3CDTF">2017-10-18T23:22:08Z</dcterms:created>
  <dcterms:modified xsi:type="dcterms:W3CDTF">2019-03-24T02:11:39Z</dcterms:modified>
</cp:coreProperties>
</file>