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090F6-15E5-4F61-9BA6-D6C143D03ECA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1495926"/>
      </p:ext>
    </p:extLst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096F2-4B22-4FEB-A108-3C0F021EC90A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77824780"/>
      </p:ext>
    </p:extLst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43550-315D-4FCE-B8FF-388AA02D4689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03173702"/>
      </p:ext>
    </p:extLst>
  </p:cSld>
  <p:clrMapOvr>
    <a:masterClrMapping/>
  </p:clrMapOvr>
  <p:transition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4E499-7B99-4D54-9A3C-CC87C2636642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4238708"/>
      </p:ext>
    </p:extLst>
  </p:cSld>
  <p:clrMapOvr>
    <a:masterClrMapping/>
  </p:clrMapOvr>
  <p:transition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D4FC5-EA08-4062-8952-A5CB1E29869A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1718845"/>
      </p:ext>
    </p:extLst>
  </p:cSld>
  <p:clrMapOvr>
    <a:masterClrMapping/>
  </p:clrMapOvr>
  <p:transition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E68FD-3DB8-4423-9A3A-B5D5B5CFA0BA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42758148"/>
      </p:ext>
    </p:extLst>
  </p:cSld>
  <p:clrMapOvr>
    <a:masterClrMapping/>
  </p:clrMapOvr>
  <p:transition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208463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268413"/>
            <a:ext cx="4208462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83BB8-465B-4FDD-AF23-BB3053C9FCBB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1706760"/>
      </p:ext>
    </p:extLst>
  </p:cSld>
  <p:clrMapOvr>
    <a:masterClrMapping/>
  </p:clrMapOvr>
  <p:transition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0B9E3-070E-4E37-B9E1-AAA9B6292242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60613010"/>
      </p:ext>
    </p:extLst>
  </p:cSld>
  <p:clrMapOvr>
    <a:masterClrMapping/>
  </p:clrMapOvr>
  <p:transition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7893C-B10D-4A7B-9A03-EB4D534D290D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14774712"/>
      </p:ext>
    </p:extLst>
  </p:cSld>
  <p:clrMapOvr>
    <a:masterClrMapping/>
  </p:clrMapOvr>
  <p:transition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F4B11-C89B-4E5F-AB6B-CA44ECD484A7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03280475"/>
      </p:ext>
    </p:extLst>
  </p:cSld>
  <p:clrMapOvr>
    <a:masterClrMapping/>
  </p:clrMapOvr>
  <p:transition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E3511-CF07-461A-9D74-5DBD9C13DC59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26163872"/>
      </p:ext>
    </p:extLst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2A4D1-F007-44EF-ADAC-0121B6A0153A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6591849"/>
      </p:ext>
    </p:extLst>
  </p:cSld>
  <p:clrMapOvr>
    <a:masterClrMapping/>
  </p:clrMapOvr>
  <p:transition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57069-7310-409C-8AFA-03EC646F2327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0058828"/>
      </p:ext>
    </p:extLst>
  </p:cSld>
  <p:clrMapOvr>
    <a:masterClrMapping/>
  </p:clrMapOvr>
  <p:transition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0CA86-FDBD-4F00-BC8D-516EEFC0954D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03957343"/>
      </p:ext>
    </p:extLst>
  </p:cSld>
  <p:clrMapOvr>
    <a:masterClrMapping/>
  </p:clrMapOvr>
  <p:transition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44450"/>
            <a:ext cx="2141537" cy="6048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75388" cy="60483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DA961-72BF-4ADC-8551-569255651A98}" type="slidenum">
              <a:rPr lang="en-US">
                <a:solidFill>
                  <a:srgbClr val="000099"/>
                </a:solidFill>
                <a:latin typeface="Times New Roman"/>
                <a:ea typeface="宋体"/>
              </a:rPr>
              <a:pPr/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65229929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3CBC7-CBC2-4539-BFEB-B1F3E30AF718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68571831"/>
      </p:ext>
    </p:extLst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15003-7025-441E-B47F-28262A1688A6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40552274"/>
      </p:ext>
    </p:extLst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437AC-2C17-4353-8211-08D353018109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98371709"/>
      </p:ext>
    </p:extLst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D75AE-4E1A-4ABC-8EED-661F984A95CF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54363165"/>
      </p:ext>
    </p:extLst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85890-6086-40FE-9DB1-4F9205E00646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4094940"/>
      </p:ext>
    </p:extLst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D5C0E-6E52-450E-9CFC-B9028C630D9B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49373581"/>
      </p:ext>
    </p:extLst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CFF3-D92E-42E2-B3A8-8DA883109E63}" type="slidenum">
              <a:rPr lang="zh-CN" altLang="en-US">
                <a:solidFill>
                  <a:srgbClr val="000000"/>
                </a:solidFill>
                <a:latin typeface="Arial"/>
                <a:ea typeface="宋体"/>
              </a:rPr>
              <a:pPr/>
              <a:t>‹#›</a:t>
            </a:fld>
            <a:endParaRPr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81255725"/>
      </p:ext>
    </p:extLst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laoxiaoqu副本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5154613"/>
            <a:ext cx="3132137" cy="17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F5E9897-EC0F-4873-A384-71A9BCC88A97}" type="slidenum">
              <a:rPr lang="zh-CN" altLang="en-US">
                <a:solidFill>
                  <a:srgbClr val="000000"/>
                </a:solidFill>
                <a:latin typeface="Arial" charset="0"/>
                <a:ea typeface="宋体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pic>
        <p:nvPicPr>
          <p:cNvPr id="1031" name="Picture 28" descr="QQ截图未命名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4763"/>
            <a:ext cx="9144000" cy="177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qp"/>
          <p:cNvPicPr>
            <a:picLocks noChangeArrowheads="1"/>
          </p:cNvPicPr>
          <p:nvPr userDrawn="1"/>
        </p:nvPicPr>
        <p:blipFill>
          <a:blip r:embed="rId15">
            <a:lum bright="1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6764338"/>
            <a:ext cx="6748462" cy="3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qp"/>
          <p:cNvPicPr>
            <a:picLocks noChangeArrowheads="1"/>
          </p:cNvPicPr>
          <p:nvPr userDrawn="1"/>
        </p:nvPicPr>
        <p:blipFill>
          <a:blip r:embed="rId15">
            <a:lum bright="1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6669088"/>
            <a:ext cx="6748462" cy="3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未标题-2"/>
          <p:cNvPicPr>
            <a:picLocks noChangeAspect="1" noChangeArrowheads="1"/>
          </p:cNvPicPr>
          <p:nvPr userDrawn="1"/>
        </p:nvPicPr>
        <p:blipFill>
          <a:blip r:embed="rId16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6529388"/>
            <a:ext cx="2232025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51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edg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3" name="Picture 45" descr="新校区"/>
          <p:cNvPicPr>
            <a:picLocks noChangeAspect="1" noChangeArrowheads="1"/>
          </p:cNvPicPr>
          <p:nvPr userDrawn="1"/>
        </p:nvPicPr>
        <p:blipFill>
          <a:blip r:embed="rId13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07" b="14078"/>
          <a:stretch>
            <a:fillRect/>
          </a:stretch>
        </p:blipFill>
        <p:spPr bwMode="auto">
          <a:xfrm>
            <a:off x="4457700" y="5834063"/>
            <a:ext cx="4679950" cy="102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5088" y="44450"/>
            <a:ext cx="71977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99"/>
              </a:solidFill>
              <a:latin typeface="Times New Roman"/>
              <a:ea typeface="宋体" charset="-122"/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99"/>
              </a:solidFill>
              <a:latin typeface="Times New Roman"/>
              <a:ea typeface="宋体" charset="-122"/>
            </a:endParaRP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0CC5E11-F408-4458-AE7E-C9D530B581D0}" type="slidenum">
              <a:rPr lang="en-US">
                <a:solidFill>
                  <a:srgbClr val="000099"/>
                </a:solidFill>
                <a:latin typeface="Times New Roman"/>
                <a:ea typeface="宋体" charset="-122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99"/>
              </a:solidFill>
              <a:latin typeface="Times New Roman"/>
              <a:ea typeface="宋体" charset="-122"/>
            </a:endParaRPr>
          </a:p>
        </p:txBody>
      </p:sp>
      <p:pic>
        <p:nvPicPr>
          <p:cNvPr id="2054" name="Picture 7" descr="q"/>
          <p:cNvPicPr>
            <a:picLocks noChangeArrowheads="1"/>
          </p:cNvPicPr>
          <p:nvPr userDrawn="1"/>
        </p:nvPicPr>
        <p:blipFill>
          <a:blip r:embed="rId14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52513"/>
            <a:ext cx="7023100" cy="3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" name="Rectangle 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56932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2089" name="Picture 20" descr="E:\教学\10年下\学校工作\未标题-1.gif"/>
          <p:cNvPicPr>
            <a:picLocks noChangeAspect="1" noChangeArrowheads="1"/>
          </p:cNvPicPr>
          <p:nvPr userDrawn="1"/>
        </p:nvPicPr>
        <p:blipFill>
          <a:blip r:embed="rId15" cstate="print">
            <a:lum bright="-30000" contras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6381750"/>
            <a:ext cx="25908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4" name="Text Box 46"/>
          <p:cNvSpPr txBox="1">
            <a:spLocks noChangeArrowheads="1"/>
          </p:cNvSpPr>
          <p:nvPr userDrawn="1"/>
        </p:nvSpPr>
        <p:spPr bwMode="auto">
          <a:xfrm>
            <a:off x="6488113" y="6621463"/>
            <a:ext cx="2332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CC3300"/>
                </a:solidFill>
                <a:latin typeface="Cataneo BT" pitchFamily="66" charset="0"/>
                <a:ea typeface="宋体" charset="-122"/>
              </a:rPr>
              <a:t>Harbin No.3 middle School</a:t>
            </a:r>
          </a:p>
        </p:txBody>
      </p:sp>
      <p:pic>
        <p:nvPicPr>
          <p:cNvPr id="2103" name="Picture 55" descr="laoxiaoqu1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8411"/>
          <a:stretch>
            <a:fillRect/>
          </a:stretch>
        </p:blipFill>
        <p:spPr bwMode="auto">
          <a:xfrm>
            <a:off x="73025" y="61913"/>
            <a:ext cx="1258888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81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edg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397785"/>
            <a:ext cx="7772400" cy="1470025"/>
          </a:xfrm>
        </p:spPr>
        <p:txBody>
          <a:bodyPr/>
          <a:lstStyle/>
          <a:p>
            <a:r>
              <a:rPr kumimoji="1"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模拟联合国培训</a:t>
            </a:r>
            <a:br>
              <a:rPr kumimoji="1" lang="en-US" altLang="zh-CN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</a:br>
            <a:r>
              <a:rPr kumimoji="1" lang="zh-CN" altLang="zh-CN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华文行楷"/>
                <a:ea typeface="华文行楷"/>
                <a:cs typeface="华文行楷"/>
              </a:rPr>
              <a:t>——</a:t>
            </a:r>
            <a:r>
              <a:rPr kumimoji="1"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华文行楷"/>
                <a:ea typeface="华文行楷"/>
                <a:cs typeface="华文行楷"/>
              </a:rPr>
              <a:t>开会指南</a:t>
            </a:r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1371600" y="4380816"/>
            <a:ext cx="6400800" cy="48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zh-CN" altLang="en-US" sz="2400" b="1" dirty="0">
                <a:solidFill>
                  <a:srgbClr val="000000"/>
                </a:solidFill>
                <a:latin typeface="华文行楷"/>
                <a:ea typeface="华文行楷"/>
                <a:cs typeface="华文行楷"/>
              </a:rPr>
              <a:t>哈尔滨市第三中学校模拟联合国中文委员会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6737"/>
            <a:ext cx="1751264" cy="17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79532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四、互动环节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4124"/>
      </p:ext>
    </p:extLst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互动环节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（一）问题或动议</a:t>
            </a: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请问场下有无问题？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2381209864"/>
      </p:ext>
    </p:extLst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五、佳句分享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91639"/>
      </p:ext>
    </p:extLst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六、总结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78214"/>
      </p:ext>
    </p:extLst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七、宣布大会闭幕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11465"/>
      </p:ext>
    </p:extLst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感谢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46096"/>
            <a:ext cx="6400800" cy="485274"/>
          </a:xfrm>
        </p:spPr>
        <p:txBody>
          <a:bodyPr/>
          <a:lstStyle/>
          <a:p>
            <a:r>
              <a:rPr kumimoji="1" lang="zh-CN" altLang="en-US" sz="2400" b="1" dirty="0">
                <a:latin typeface="华文行楷"/>
                <a:ea typeface="华文行楷"/>
                <a:cs typeface="华文行楷"/>
              </a:rPr>
              <a:t>哈尔滨市第三中学校模拟联合国中文委员会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6737"/>
            <a:ext cx="1751264" cy="17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0974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一、宣布大会开幕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84669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二、主席致辞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50176"/>
      </p:ext>
    </p:extLst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黑体"/>
                <a:ea typeface="黑体"/>
                <a:cs typeface="黑体"/>
              </a:rPr>
              <a:t>三、会议流程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50176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会议流程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（一）分组会议</a:t>
            </a: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、第一议程：共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180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破冰、主发言名单阐述国家立场</a:t>
            </a:r>
            <a:endParaRPr lang="en-US" altLang="zh-CN" sz="2000" b="1" dirty="0">
              <a:solidFill>
                <a:schemeClr val="tx2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en-US" sz="2000" b="1" dirty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要求：</a:t>
            </a:r>
            <a:r>
              <a:rPr lang="en-US" altLang="zh-CN" sz="2000" b="1" dirty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准备笔和纸，纸笔永远不离身；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提前到达会场，并且和提前到达的其他代表进行沟通讨论、分发名</a:t>
            </a:r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片并记录观点；</a:t>
            </a:r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 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每轮发言、投票都积极举牌，举牌时请目光自信坚定地看着主席；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明确列出下个分段会议的计划。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、第二议程：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210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初步形成国家集团，撰写工作文件，初步形成会议思路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要求：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国家集团组建或站队；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拿出基本成型的工作文件；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与代表磋商达成近期会议思路。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	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88028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会议流程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（一）分组会议</a:t>
            </a:r>
          </a:p>
          <a:p>
            <a:pPr lvl="0"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、第三议程：共</a:t>
            </a:r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10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撰写并上交工作文件，国家集团形成立场，达成会议思路</a:t>
            </a:r>
            <a:endParaRPr lang="en-US" altLang="zh-CN" sz="2000" b="1" dirty="0">
              <a:solidFill>
                <a:schemeClr val="tx2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en-US" sz="2000" b="1" dirty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要求：</a:t>
            </a:r>
            <a:r>
              <a:rPr lang="en-US" altLang="zh-CN" sz="2000" b="1" dirty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完成国家集团的（或自己的）工作文件并上交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巩固国家集团稳定性，并尽可能拉拢更多国家加入；</a:t>
            </a:r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 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在国家集团中起主导作用，无论是思路还是写作还是组织；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明确长期会议思路。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、第四议程：</a:t>
            </a:r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80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讨论工作文件，各国家集团交换观点，讨论矛盾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要求：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抓住国家集团间的根本利益冲突；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在国家集团内及国家集团之间不断沟通；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留一手会议思路。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	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79224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会议流程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（一）分组会议</a:t>
            </a:r>
          </a:p>
          <a:p>
            <a:pPr lvl="0"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、第五议程：共</a:t>
            </a:r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10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再几份工作文件，准备撰写决议草案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zh-CN" altLang="en-US" sz="2000" b="1" dirty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要求：</a:t>
            </a:r>
            <a:r>
              <a:rPr lang="en-US" altLang="zh-CN" sz="2000" b="1" dirty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上交工作文件，讨论并磋商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稳住会议走向，发言中时刻提醒；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 	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保住自己国家利益。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6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、第六议程：</a:t>
            </a:r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10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撰写决议草案，推动会议进程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要求：</a:t>
            </a:r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积极撰写决议草案；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将国家集团间矛盾再次细化并讨论；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冷场时救场，绝地反击！</a:t>
            </a:r>
            <a:endParaRPr lang="en-US" altLang="zh-CN" sz="2000" b="1" dirty="0">
              <a:solidFill>
                <a:srgbClr val="000000"/>
              </a:solidFill>
              <a:latin typeface="仿宋"/>
              <a:ea typeface="仿宋"/>
              <a:cs typeface="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仿宋"/>
                <a:ea typeface="仿宋"/>
                <a:cs typeface="仿宋"/>
              </a:rPr>
              <a:t>		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9979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会议流程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（一）分组会议</a:t>
            </a:r>
          </a:p>
          <a:p>
            <a:pPr lvl="0" algn="just"/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7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、第七议程：共</a:t>
            </a:r>
            <a:r>
              <a:rPr lang="zh-CN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10</a:t>
            </a:r>
            <a:r>
              <a:rPr lang="zh-CN" altLang="en-US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分钟</a:t>
            </a:r>
            <a:endParaRPr lang="en-US" altLang="zh-CN" sz="20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  <a:p>
            <a:pPr lvl="0" algn="just"/>
            <a:r>
              <a:rPr lang="en-US" altLang="zh-CN" sz="20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合并决议草案，最后磋商，提出修正案，投票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lvl="0" algn="just"/>
            <a:r>
              <a:rPr lang="zh-CN" altLang="en-US" sz="2000" b="1" dirty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要求：</a:t>
            </a:r>
            <a:r>
              <a:rPr lang="en-US" altLang="zh-CN" sz="2000" b="1" dirty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	</a:t>
            </a:r>
            <a:r>
              <a:rPr lang="zh-CN" altLang="en-US" sz="2000" b="1" dirty="0">
                <a:solidFill>
                  <a:schemeClr val="tx2"/>
                </a:solidFill>
                <a:latin typeface="仿宋"/>
                <a:ea typeface="仿宋"/>
                <a:cs typeface="仿宋"/>
              </a:rPr>
              <a:t>提前试探是否有合并决议草案的意向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拉更多国家加入阵营；</a:t>
            </a:r>
            <a:endParaRPr lang="en-US" altLang="zh-CN" sz="2000" b="1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 	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上交决议草案；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工作文件压场面；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继续推动会议进程，暖场；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做好最后的磋商，坚定国家利益；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有针对性的提出修正案；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投出宝贵的一票；</a:t>
            </a:r>
            <a:endParaRPr lang="en-US" altLang="zh-CN" sz="2000" b="1" dirty="0">
              <a:solidFill>
                <a:srgbClr val="000000"/>
              </a:solidFill>
              <a:latin typeface="华文仿宋"/>
              <a:ea typeface="华文仿宋"/>
              <a:cs typeface="华文仿宋"/>
            </a:endParaRP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		</a:t>
            </a:r>
            <a:r>
              <a:rPr lang="zh-CN" altLang="en-US" sz="2000" b="1" dirty="0">
                <a:solidFill>
                  <a:srgbClr val="000000"/>
                </a:solidFill>
                <a:latin typeface="华文仿宋"/>
                <a:ea typeface="华文仿宋"/>
                <a:cs typeface="华文仿宋"/>
              </a:rPr>
              <a:t>胜利。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仿宋"/>
              <a:ea typeface="仿宋"/>
              <a:cs typeface="仿宋"/>
            </a:endParaRP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9979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850" y="1268414"/>
            <a:ext cx="8569325" cy="464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（二）会议流程示意图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0105" y="71687"/>
            <a:ext cx="4558632" cy="864102"/>
          </a:xfrm>
        </p:spPr>
        <p:txBody>
          <a:bodyPr/>
          <a:lstStyle/>
          <a:p>
            <a:r>
              <a:rPr kumimoji="1" lang="zh-CN" altLang="en-US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黑体"/>
                <a:ea typeface="黑体"/>
                <a:cs typeface="黑体"/>
              </a:rPr>
              <a:t>会议流程</a:t>
            </a:r>
          </a:p>
        </p:txBody>
      </p:sp>
      <p:pic>
        <p:nvPicPr>
          <p:cNvPr id="4" name="图片 3" descr="IMG_4779(20170514-222628)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01" y1="84622" x2="81401" y2="84622"/>
                        <a14:foregroundMark x1="84138" y1="77214" x2="84138" y2="77214"/>
                        <a14:foregroundMark x1="78824" y1="75040" x2="78824" y2="75040"/>
                        <a14:foregroundMark x1="91948" y1="67069" x2="91948" y2="67069"/>
                        <a14:foregroundMark x1="73430" y1="84219" x2="73430" y2="84219"/>
                        <a14:foregroundMark x1="70692" y1="81320" x2="70692" y2="81320"/>
                        <a14:foregroundMark x1="67150" y1="83414" x2="67150" y2="83414"/>
                        <a14:foregroundMark x1="76329" y1="84783" x2="76329" y2="84783"/>
                        <a14:foregroundMark x1="78663" y1="84783" x2="78663" y2="84783"/>
                        <a14:foregroundMark x1="73591" y1="78583" x2="73591" y2="78583"/>
                        <a14:foregroundMark x1="88003" y1="69807" x2="88003" y2="69807"/>
                        <a14:foregroundMark x1="87198" y1="64734" x2="87198" y2="64734"/>
                        <a14:foregroundMark x1="92915" y1="57890" x2="92915" y2="57890"/>
                        <a14:foregroundMark x1="90177" y1="53623" x2="90177" y2="53623"/>
                        <a14:foregroundMark x1="96779" y1="51449" x2="96779" y2="51449"/>
                        <a14:foregroundMark x1="69726" y1="13849" x2="69726" y2="13849"/>
                        <a14:foregroundMark x1="67552" y1="10950" x2="67552" y2="10950"/>
                        <a14:foregroundMark x1="63043" y1="10306" x2="63043" y2="10306"/>
                        <a14:foregroundMark x1="60548" y1="9581" x2="60548" y2="9581"/>
                        <a14:foregroundMark x1="56844" y1="8776" x2="56844" y2="8776"/>
                        <a14:foregroundMark x1="52496" y1="7407" x2="52496" y2="7407"/>
                        <a14:foregroundMark x1="53543" y1="5475" x2="53543" y2="5475"/>
                        <a14:foregroundMark x1="56602" y1="6200" x2="56602" y2="6200"/>
                        <a14:foregroundMark x1="60548" y1="6844" x2="60548" y2="6844"/>
                        <a14:foregroundMark x1="68519" y1="8937" x2="68519" y2="8937"/>
                        <a14:foregroundMark x1="71256" y1="10950" x2="71256" y2="10950"/>
                        <a14:foregroundMark x1="44525" y1="6441" x2="44525" y2="6441"/>
                        <a14:foregroundMark x1="42754" y1="11111" x2="42754" y2="11111"/>
                        <a14:foregroundMark x1="37923" y1="8213" x2="37923" y2="8213"/>
                        <a14:foregroundMark x1="38728" y1="10548" x2="38728" y2="10548"/>
                        <a14:foregroundMark x1="32850" y1="11916" x2="32850" y2="11916"/>
                        <a14:foregroundMark x1="29952" y1="12882" x2="29952" y2="12882"/>
                        <a14:foregroundMark x1="31481" y1="9903" x2="31481" y2="9903"/>
                        <a14:foregroundMark x1="81562" y1="21820" x2="81562" y2="21820"/>
                        <a14:foregroundMark x1="84138" y1="24557" x2="84138" y2="24557"/>
                        <a14:foregroundMark x1="82931" y1="23027" x2="82931" y2="23027"/>
                        <a14:foregroundMark x1="80032" y1="19726" x2="80032" y2="19726"/>
                        <a14:foregroundMark x1="85507" y1="26490" x2="85507" y2="26490"/>
                        <a14:foregroundMark x1="80193" y1="21417" x2="80193" y2="21417"/>
                        <a14:foregroundMark x1="78422" y1="18519" x2="78422" y2="18519"/>
                        <a14:foregroundMark x1="77134" y1="17552" x2="77134" y2="17552"/>
                        <a14:foregroundMark x1="89775" y1="25926" x2="89775" y2="25926"/>
                        <a14:foregroundMark x1="89936" y1="29469" x2="89936" y2="29469"/>
                        <a14:foregroundMark x1="89533" y1="27858" x2="89533" y2="27858"/>
                        <a14:foregroundMark x1="88245" y1="23430" x2="88245" y2="23430"/>
                        <a14:foregroundMark x1="90177" y1="33736" x2="90177" y2="33736"/>
                        <a14:foregroundMark x1="87198" y1="33172" x2="87198" y2="33172"/>
                        <a14:foregroundMark x1="90177" y1="36473" x2="90177" y2="36473"/>
                        <a14:foregroundMark x1="84300" y1="30032" x2="84300" y2="30032"/>
                        <a14:foregroundMark x1="91304" y1="42271" x2="91304" y2="42271"/>
                        <a14:foregroundMark x1="95250" y1="39775" x2="95250" y2="39775"/>
                        <a14:foregroundMark x1="85266" y1="31159" x2="85266" y2="31159"/>
                        <a14:foregroundMark x1="94283" y1="35668" x2="94283" y2="35668"/>
                        <a14:foregroundMark x1="93478" y1="43076" x2="93478" y2="43076"/>
                        <a14:foregroundMark x1="91948" y1="45008" x2="91948" y2="45008"/>
                        <a14:foregroundMark x1="88003" y1="38003" x2="88003" y2="38003"/>
                        <a14:foregroundMark x1="94605" y1="33172" x2="94605" y2="33172"/>
                        <a14:foregroundMark x1="91546" y1="37601" x2="91546" y2="37601"/>
                        <a14:foregroundMark x1="93478" y1="29227" x2="93478" y2="29227"/>
                        <a14:foregroundMark x1="85829" y1="21659" x2="85829" y2="21659"/>
                        <a14:foregroundMark x1="80837" y1="25765" x2="80837" y2="25765"/>
                        <a14:foregroundMark x1="84702" y1="33494" x2="84702" y2="33494"/>
                        <a14:foregroundMark x1="92512" y1="27858" x2="92512" y2="27858"/>
                        <a14:foregroundMark x1="97585" y1="45974" x2="97585" y2="45974"/>
                        <a14:foregroundMark x1="97585" y1="40338" x2="97585" y2="40338"/>
                        <a14:foregroundMark x1="98712" y1="54348" x2="98712" y2="54348"/>
                        <a14:foregroundMark x1="87198" y1="42673" x2="87198" y2="42673"/>
                        <a14:foregroundMark x1="88969" y1="48551" x2="88969" y2="48551"/>
                        <a14:foregroundMark x1="87601" y1="53382" x2="87601" y2="53382"/>
                        <a14:foregroundMark x1="87440" y1="60225" x2="87440" y2="60225"/>
                        <a14:foregroundMark x1="93881" y1="64171" x2="93881" y2="64171"/>
                        <a14:foregroundMark x1="95652" y1="62399" x2="95652" y2="62399"/>
                        <a14:foregroundMark x1="84138" y1="63527" x2="84138" y2="63527"/>
                        <a14:foregroundMark x1="94847" y1="67874" x2="94847" y2="67874"/>
                        <a14:foregroundMark x1="88245" y1="74074" x2="88245" y2="74074"/>
                        <a14:foregroundMark x1="86634" y1="76248" x2="86634" y2="76248"/>
                        <a14:foregroundMark x1="90177" y1="74235" x2="90177" y2="74235"/>
                        <a14:foregroundMark x1="80837" y1="78341" x2="80837" y2="78341"/>
                        <a14:foregroundMark x1="79066" y1="76248" x2="79066" y2="76248"/>
                        <a14:foregroundMark x1="61514" y1="85990" x2="61514" y2="85990"/>
                        <a14:foregroundMark x1="38728" y1="93156" x2="38728" y2="93156"/>
                        <a14:foregroundMark x1="61514" y1="92995" x2="61514" y2="92995"/>
                        <a14:foregroundMark x1="78824" y1="87681" x2="78824" y2="87681"/>
                        <a14:foregroundMark x1="20773" y1="87681" x2="20773" y2="87681"/>
                        <a14:foregroundMark x1="35185" y1="89050" x2="35185" y2="89050"/>
                        <a14:foregroundMark x1="41224" y1="85990" x2="41224" y2="85990"/>
                        <a14:foregroundMark x1="49436" y1="85749" x2="49436" y2="85749"/>
                        <a14:foregroundMark x1="55878" y1="84783" x2="55878" y2="84783"/>
                        <a14:foregroundMark x1="66747" y1="90258" x2="66747" y2="90258"/>
                        <a14:foregroundMark x1="63285" y1="87681" x2="63285" y2="87681"/>
                        <a14:foregroundMark x1="69485" y1="89694" x2="69485" y2="89694"/>
                        <a14:foregroundMark x1="51369" y1="84380" x2="51369" y2="84380"/>
                        <a14:foregroundMark x1="45733" y1="86957" x2="45733" y2="86957"/>
                        <a14:foregroundMark x1="43156" y1="84219" x2="43156" y2="84219"/>
                        <a14:foregroundMark x1="31320" y1="89452" x2="31320" y2="89452"/>
                        <a14:foregroundMark x1="37681" y1="83816" x2="37681" y2="83816"/>
                        <a14:foregroundMark x1="22866" y1="73671" x2="22866" y2="73671"/>
                        <a14:foregroundMark x1="12802" y1="80113" x2="12802" y2="80113"/>
                        <a14:foregroundMark x1="23269" y1="84622" x2="23269" y2="84622"/>
                        <a14:foregroundMark x1="27617" y1="79308" x2="27617" y2="79308"/>
                        <a14:foregroundMark x1="29710" y1="81320" x2="29710" y2="81320"/>
                        <a14:foregroundMark x1="33253" y1="83011" x2="33253" y2="83011"/>
                        <a14:foregroundMark x1="24879" y1="81079" x2="24879" y2="81079"/>
                        <a14:foregroundMark x1="16103" y1="64332" x2="16103" y2="64332"/>
                        <a14:foregroundMark x1="4992" y1="67633" x2="4992" y2="67633"/>
                        <a14:foregroundMark x1="13527" y1="77617" x2="13527" y2="77617"/>
                        <a14:foregroundMark x1="19807" y1="73269" x2="19807" y2="73269"/>
                        <a14:foregroundMark x1="10628" y1="75282" x2="10628" y2="75282"/>
                        <a14:foregroundMark x1="16506" y1="77778" x2="16506" y2="77778"/>
                        <a14:foregroundMark x1="18599" y1="70370" x2="18599" y2="70370"/>
                        <a14:foregroundMark x1="16103" y1="73671" x2="16103" y2="73671"/>
                        <a14:foregroundMark x1="12158" y1="53623" x2="12158" y2="53623"/>
                        <a14:foregroundMark x1="1449" y1="54187" x2="1449" y2="54187"/>
                        <a14:foregroundMark x1="12560" y1="43881" x2="12560" y2="43881"/>
                        <a14:foregroundMark x1="2254" y1="40338" x2="2254" y2="40338"/>
                        <a14:foregroundMark x1="8857" y1="61192" x2="8857" y2="61192"/>
                        <a14:foregroundMark x1="6924" y1="48712" x2="6924" y2="48712"/>
                        <a14:foregroundMark x1="14895" y1="33494" x2="14895" y2="33494"/>
                        <a14:foregroundMark x1="7085" y1="28100" x2="7085" y2="28100"/>
                        <a14:foregroundMark x1="14171" y1="21417" x2="14171" y2="21417"/>
                        <a14:foregroundMark x1="8857" y1="37842" x2="8857" y2="37842"/>
                        <a14:foregroundMark x1="19163" y1="25523" x2="19163" y2="25523"/>
                        <a14:foregroundMark x1="22705" y1="17713" x2="22705" y2="17713"/>
                        <a14:foregroundMark x1="12802" y1="28100" x2="12802" y2="28100"/>
                        <a14:foregroundMark x1="16828" y1="23430" x2="16828" y2="23430"/>
                        <a14:foregroundMark x1="18438" y1="21820" x2="18438" y2="21820"/>
                        <a14:foregroundMark x1="12158" y1="33333" x2="12158" y2="33333"/>
                        <a14:foregroundMark x1="15700" y1="30032" x2="15700" y2="30032"/>
                        <a14:foregroundMark x1="10064" y1="25926" x2="10064" y2="25926"/>
                        <a14:foregroundMark x1="9823" y1="41948" x2="9823" y2="41948"/>
                        <a14:foregroundMark x1="12158" y1="39372" x2="12158" y2="39372"/>
                        <a14:foregroundMark x1="5395" y1="37440" x2="5395" y2="37440"/>
                        <a14:foregroundMark x1="5958" y1="43076" x2="5958" y2="43076"/>
                        <a14:foregroundMark x1="5556" y1="40338" x2="5556" y2="40338"/>
                        <a14:foregroundMark x1="41063" y1="38567" x2="41063" y2="38567"/>
                        <a14:foregroundMark x1="10789" y1="48551" x2="10789" y2="48551"/>
                        <a14:foregroundMark x1="3221" y1="52013" x2="3221" y2="52013"/>
                        <a14:foregroundMark x1="9662" y1="52818" x2="9662" y2="52818"/>
                        <a14:foregroundMark x1="4589" y1="55153" x2="4589" y2="55153"/>
                        <a14:foregroundMark x1="9420" y1="54992" x2="9420" y2="54992"/>
                        <a14:foregroundMark x1="12560" y1="63527" x2="12560" y2="63527"/>
                        <a14:foregroundMark x1="5958" y1="63768" x2="5958" y2="63768"/>
                        <a14:foregroundMark x1="12802" y1="67069" x2="12802" y2="67069"/>
                        <a14:foregroundMark x1="8052" y1="67230" x2="8052" y2="67230"/>
                        <a14:foregroundMark x1="12399" y1="59662" x2="12399" y2="59662"/>
                        <a14:foregroundMark x1="3382" y1="59420" x2="3382" y2="59420"/>
                        <a14:foregroundMark x1="10628" y1="68841" x2="10628" y2="68841"/>
                        <a14:foregroundMark x1="42995" y1="8615" x2="42995" y2="8615"/>
                        <a14:foregroundMark x1="42432" y1="5636" x2="42432" y2="5636"/>
                        <a14:foregroundMark x1="52496" y1="9903" x2="52496" y2="9903"/>
                        <a14:foregroundMark x1="54670" y1="8213" x2="54670" y2="8213"/>
                        <a14:foregroundMark x1="56441" y1="10709" x2="56441" y2="10709"/>
                        <a14:foregroundMark x1="60306" y1="11111" x2="60306" y2="11111"/>
                        <a14:foregroundMark x1="66586" y1="12641" x2="66586" y2="12641"/>
                        <a14:foregroundMark x1="68519" y1="14654" x2="68519" y2="14654"/>
                        <a14:foregroundMark x1="37681" y1="12319" x2="37681" y2="12319"/>
                        <a14:foregroundMark x1="35749" y1="7005" x2="35749" y2="7005"/>
                        <a14:foregroundMark x1="30676" y1="14412" x2="30676" y2="14412"/>
                        <a14:foregroundMark x1="33655" y1="14010" x2="33655" y2="14010"/>
                        <a14:foregroundMark x1="19163" y1="20290" x2="19163" y2="20290"/>
                        <a14:foregroundMark x1="9662" y1="30193" x2="9662" y2="30193"/>
                        <a14:foregroundMark x1="8052" y1="44605" x2="8052" y2="44605"/>
                        <a14:foregroundMark x1="19807" y1="75040" x2="19807" y2="75040"/>
                        <a14:foregroundMark x1="28583" y1="84380" x2="28583" y2="84380"/>
                        <a14:foregroundMark x1="37118" y1="88084" x2="37118" y2="88084"/>
                        <a14:foregroundMark x1="42995" y1="88889" x2="42995" y2="88889"/>
                        <a14:foregroundMark x1="38728" y1="86554" x2="38728" y2="86554"/>
                        <a14:foregroundMark x1="87601" y1="62158" x2="87601" y2="62158"/>
                        <a14:foregroundMark x1="82126" y1="70370" x2="82126" y2="70370"/>
                        <a14:backgroundMark x1="57005" y1="30193" x2="57005" y2="30193"/>
                        <a14:backgroundMark x1="85266" y1="39775" x2="85266" y2="39775"/>
                        <a14:backgroundMark x1="87601" y1="35266" x2="87601" y2="35266"/>
                        <a14:backgroundMark x1="87198" y1="25765" x2="87198" y2="25765"/>
                        <a14:backgroundMark x1="92110" y1="34300" x2="92110" y2="34300"/>
                        <a14:backgroundMark x1="16103" y1="27134" x2="16103" y2="27134"/>
                        <a14:backgroundMark x1="12158" y1="35668" x2="12158" y2="35668"/>
                        <a14:backgroundMark x1="31884" y1="42110" x2="31884" y2="42110"/>
                        <a14:backgroundMark x1="62882" y1="30032" x2="62882" y2="30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842"/>
            <a:ext cx="949158" cy="949158"/>
          </a:xfrm>
          <a:prstGeom prst="rect">
            <a:avLst/>
          </a:prstGeom>
        </p:spPr>
      </p:pic>
      <p:pic>
        <p:nvPicPr>
          <p:cNvPr id="6" name="图片 5" descr="屏幕快照 2017-12-05 01.31.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5" y="1724308"/>
            <a:ext cx="5930117" cy="418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34071"/>
      </p:ext>
    </p:extLst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fo2">
  <a:themeElements>
    <a:clrScheme name="">
      <a:dk1>
        <a:srgbClr val="000099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82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info2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nfo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fo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fo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129</Words>
  <Application>Microsoft Macintosh PowerPoint</Application>
  <PresentationFormat>全屏显示(4:3)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仿宋</vt:lpstr>
      <vt:lpstr>黑体</vt:lpstr>
      <vt:lpstr>华文仿宋</vt:lpstr>
      <vt:lpstr>华文行楷</vt:lpstr>
      <vt:lpstr>隶书</vt:lpstr>
      <vt:lpstr>宋体</vt:lpstr>
      <vt:lpstr>Cataneo BT</vt:lpstr>
      <vt:lpstr>Arial</vt:lpstr>
      <vt:lpstr>Times New Roman</vt:lpstr>
      <vt:lpstr>默认设计模板</vt:lpstr>
      <vt:lpstr>1_info2</vt:lpstr>
      <vt:lpstr>模拟联合国培训 ——开会指南</vt:lpstr>
      <vt:lpstr>一、宣布大会开幕</vt:lpstr>
      <vt:lpstr>二、主席致辞</vt:lpstr>
      <vt:lpstr>三、会议流程</vt:lpstr>
      <vt:lpstr>会议流程</vt:lpstr>
      <vt:lpstr>会议流程</vt:lpstr>
      <vt:lpstr>会议流程</vt:lpstr>
      <vt:lpstr>会议流程</vt:lpstr>
      <vt:lpstr>会议流程</vt:lpstr>
      <vt:lpstr>四、互动环节</vt:lpstr>
      <vt:lpstr>互动环节</vt:lpstr>
      <vt:lpstr>五、佳句分享</vt:lpstr>
      <vt:lpstr>六、总结</vt:lpstr>
      <vt:lpstr>七、宣布大会闭幕</vt:lpstr>
      <vt:lpstr>感谢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模拟联合国培训 ——开会指南</dc:title>
  <dc:creator>Steven Steven</dc:creator>
  <cp:lastModifiedBy>胡 润泽</cp:lastModifiedBy>
  <cp:revision>77</cp:revision>
  <dcterms:created xsi:type="dcterms:W3CDTF">2017-12-04T16:53:36Z</dcterms:created>
  <dcterms:modified xsi:type="dcterms:W3CDTF">2019-03-24T02:13:54Z</dcterms:modified>
</cp:coreProperties>
</file>