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7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90F6-15E5-4F61-9BA6-D6C143D03EC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512781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96F2-4B22-4FEB-A108-3C0F021EC90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786335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3550-315D-4FCE-B8FF-388AA02D468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2548355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E499-7B99-4D54-9A3C-CC87C26366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00583501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D4FC5-EA08-4062-8952-A5CB1E29869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2496060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68FD-3DB8-4423-9A3A-B5D5B5CFA0B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012083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084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08462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83BB8-465B-4FDD-AF23-BB3053C9FCBB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448764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0B9E3-070E-4E37-B9E1-AAA9B62922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2259031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93C-B10D-4A7B-9A03-EB4D534D290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5769068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4B11-C89B-4E5F-AB6B-CA44ECD484A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63144791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3511-CF07-461A-9D74-5DBD9C13DC59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7692224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2A4D1-F007-44EF-ADAC-0121B6A0153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386874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7069-7310-409C-8AFA-03EC646F232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7855706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CA86-FDBD-4F00-BC8D-516EEFC0954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1852920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A961-72BF-4ADC-8551-569255651A98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270684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3CBC7-CBC2-4539-BFEB-B1F3E30AF718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0965231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5003-7025-441E-B47F-28262A1688A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6980175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37AC-2C17-4353-8211-08D35301810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3334604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5AE-4E1A-4ABC-8EED-661F984A95CF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961537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5890-6086-40FE-9DB1-4F9205E0064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816674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D5C0E-6E52-450E-9CFC-B9028C630D9B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3662837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CFF3-D92E-42E2-B3A8-8DA883109E63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0936594"/>
      </p:ext>
    </p:extLst>
  </p:cSld>
  <p:clrMapOvr>
    <a:masterClrMapping/>
  </p:clrMapOvr>
  <p:transition xmlns:p14="http://schemas.microsoft.com/office/powerpoint/2010/main">
    <p:wedg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5.jpeg"/><Relationship Id="rId14" Type="http://schemas.openxmlformats.org/officeDocument/2006/relationships/image" Target="../media/image6.jpeg"/><Relationship Id="rId15" Type="http://schemas.openxmlformats.org/officeDocument/2006/relationships/image" Target="../media/image7.png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aoxiaoqu副本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154613"/>
            <a:ext cx="31321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F5E9897-EC0F-4873-A384-71A9BCC88A97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1" name="Picture 28" descr="QQ截图未命名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4763"/>
            <a:ext cx="9144000" cy="17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76433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666908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标题-2"/>
          <p:cNvPicPr>
            <a:picLocks noChangeAspect="1" noChangeArrowheads="1"/>
          </p:cNvPicPr>
          <p:nvPr userDrawn="1"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529388"/>
            <a:ext cx="2232025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新校区"/>
          <p:cNvPicPr>
            <a:picLocks noChangeAspect="1" noChangeArrowheads="1"/>
          </p:cNvPicPr>
          <p:nvPr userDrawn="1"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14078"/>
          <a:stretch>
            <a:fillRect/>
          </a:stretch>
        </p:blipFill>
        <p:spPr bwMode="auto">
          <a:xfrm>
            <a:off x="4457700" y="5834063"/>
            <a:ext cx="46799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44450"/>
            <a:ext cx="71977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CC5E11-F408-4458-AE7E-C9D530B581D0}" type="slidenum">
              <a:rPr lang="en-US">
                <a:solidFill>
                  <a:srgbClr val="000099"/>
                </a:solidFill>
                <a:latin typeface="Times New Roman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pic>
        <p:nvPicPr>
          <p:cNvPr id="2054" name="Picture 7" descr="q"/>
          <p:cNvPicPr>
            <a:picLocks noChangeArrowheads="1"/>
          </p:cNvPicPr>
          <p:nvPr userDrawn="1"/>
        </p:nvPicPr>
        <p:blipFill>
          <a:blip r:embed="rId14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7023100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89" name="Picture 20" descr="E:\教学\10年下\学校工作\未标题-1.gif"/>
          <p:cNvPicPr>
            <a:picLocks noChangeAspect="1" noChangeArrowheads="1"/>
          </p:cNvPicPr>
          <p:nvPr userDrawn="1"/>
        </p:nvPicPr>
        <p:blipFill>
          <a:blip r:embed="rId15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590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6488113" y="6621463"/>
            <a:ext cx="2332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3300"/>
                </a:solidFill>
                <a:latin typeface="Cataneo BT" pitchFamily="66" charset="0"/>
                <a:ea typeface="宋体" charset="-122"/>
              </a:rPr>
              <a:t>Harbin No.3 middle School</a:t>
            </a:r>
          </a:p>
        </p:txBody>
      </p:sp>
      <p:pic>
        <p:nvPicPr>
          <p:cNvPr id="2103" name="Picture 55" descr="laoxiaoqu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411"/>
          <a:stretch>
            <a:fillRect/>
          </a:stretch>
        </p:blipFill>
        <p:spPr bwMode="auto">
          <a:xfrm>
            <a:off x="73025" y="61913"/>
            <a:ext cx="1258888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wedg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397785"/>
            <a:ext cx="7772400" cy="1470025"/>
          </a:xfrm>
        </p:spPr>
        <p:txBody>
          <a:bodyPr/>
          <a:lstStyle/>
          <a:p>
            <a:r>
              <a:rPr kumimoji="1"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模拟联合国培训</a:t>
            </a:r>
            <a: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/>
            </a:r>
            <a:b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</a:br>
            <a:r>
              <a:rPr kumimoji="1" lang="zh-CN" altLang="zh-CN" sz="4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——</a:t>
            </a:r>
            <a:r>
              <a:rPr kumimoji="1" lang="zh-CN" altLang="en-US" sz="4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文献综述</a:t>
            </a:r>
            <a:endParaRPr kumimoji="1" lang="zh-CN" alt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华文行楷"/>
              <a:ea typeface="华文行楷"/>
              <a:cs typeface="华文行楷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1371600" y="4380816"/>
            <a:ext cx="6400800" cy="4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solidFill>
                <a:srgbClr val="000000"/>
              </a:solidFill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75722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主体部分写法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四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由矛盾深入的写法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含义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所研究课题为争论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性课题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，先阐述矛盾，抓住主要矛盾，兼顾次要矛盾，进行论述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709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四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主体部分内容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9035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主体部分内容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具体内容及要求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论据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代表性、可靠性、真实性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、论证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论从史出，史论结合。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、论点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服务于中心论点，是表意完整的肯定句。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46792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五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写作步骤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0788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写作步骤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具体步骤及方法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阅读文献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探寻历史轨迹，寻求曾经的方法论及结果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、总结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综合文献的观点，了解事物的问题所在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、分析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抓住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问题进行研究，确定论文研究的几个方向。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、得出观点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寻找适合自己的观点或想出观点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、列明大框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找到分论点，寻求论据，思考论证方法。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、连结成文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思考论据论证论点关系，统一。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443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六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注意事项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6835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注意事项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具体注意事项及要求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文献客观性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要客观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如实地反映一次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文献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，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切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不可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加上文摘编写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者的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主观见解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解释或评论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、缩减无关内容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要着重反映新内容和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作者特别强调的观点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，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删去本学科领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域中已成常识的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内容。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、严谨性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术语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国名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地名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机构名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人名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缩略语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代号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译名等应按国家标准或参考权威工具书书写</a:t>
            </a:r>
            <a:r>
              <a:rPr lang="zh-CN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尚未规范的词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，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应与一次文献一致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计量单位采用国家颁布的法定计量单位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应避免使用图表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公式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若采用非标准的术语</a:t>
            </a:r>
            <a:r>
              <a:rPr lang="zh-CN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缩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写和符号等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均应在第一次出现时予以说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明。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0844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注意事项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具体注意事项及要求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、人称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笔者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／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本文认为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、逻辑性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附属关系、递进关系、正反关系等等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、详略得当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根据论据对论证及论点的作用，决定其详略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、必须有参考文献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、原文多于十字时必须有脚注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408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感谢</a:t>
            </a:r>
            <a:endParaRPr kumimoji="1"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46096"/>
            <a:ext cx="6400800" cy="485274"/>
          </a:xfrm>
        </p:spPr>
        <p:txBody>
          <a:bodyPr/>
          <a:lstStyle/>
          <a:p>
            <a:r>
              <a:rPr kumimoji="1" lang="zh-CN" altLang="en-US" sz="2400" b="1" dirty="0" smtClean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282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一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文献综述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是什么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875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文献综述</a:t>
            </a:r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是什么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文献综述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是什么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、定义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文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献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综述是指就某一时间内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，作者针对某一专题，对大量原始研究论文中的数据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、资料和主要观点进行归纳整理、分析提炼而写成的论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文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、写作步骤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检索文献、阅读文献、撰写综述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性质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综合性、描述性、评价性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、作用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能反映出这一专题的历史背景、研究现状和发展趋势，具有较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高的情报学价值。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2339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二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文献综述的内容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605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文献综述的内容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文献综述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内容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组成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题名、著者、摘要、关键词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Abstract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Key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正文、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参考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文献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正文部分具体内容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前言：提出问题，包括写作目的、意义和作用，综述问题的历史、资料来源、现状和发展动态，有关概念和定义，选择这一专题的目的和动机、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应用价值和实践意义；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主体：论据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论证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+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论点；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总结：总结论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977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三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主体部分写法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1018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主体部分写法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纵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式写法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时间顺序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按时间先后顺序或专题本身发展层次，对其历史演变、目前状况、趋向预测作纵向描述，从而勾划出某一专题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的来龙去脉和发展轨迹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论证顺序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是什么、为什么、怎么样、会怎样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22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主体部分写法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二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横式写法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多角度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各派观点、各家之言、各种方法、各自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成就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层进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一定的逻辑顺序、由弱到强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5318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主体部分写法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横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纵结合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式写法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含义及作用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通过纵、横描述，才能广泛地综合文献资料，全面系统地认识某一专题及其发展方向，作出比较可靠的趋向预测，为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新的研究工作选择突破口或提供参考依据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0300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fo2">
  <a:themeElements>
    <a:clrScheme name="">
      <a:dk1>
        <a:srgbClr val="00009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fo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fo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142</Words>
  <Application>Microsoft Macintosh PowerPoint</Application>
  <PresentationFormat>全屏显示(4:3)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默认设计模板</vt:lpstr>
      <vt:lpstr>1_info2</vt:lpstr>
      <vt:lpstr>模拟联合国培训 ——文献综述</vt:lpstr>
      <vt:lpstr>一、文献综述是什么</vt:lpstr>
      <vt:lpstr>文献综述是什么</vt:lpstr>
      <vt:lpstr>二、文献综述的内容</vt:lpstr>
      <vt:lpstr>文献综述的内容</vt:lpstr>
      <vt:lpstr>三、主体部分写法</vt:lpstr>
      <vt:lpstr>主体部分写法</vt:lpstr>
      <vt:lpstr>主体部分写法</vt:lpstr>
      <vt:lpstr>主体部分写法</vt:lpstr>
      <vt:lpstr>主体部分写法</vt:lpstr>
      <vt:lpstr>四、主体部分内容</vt:lpstr>
      <vt:lpstr>主体部分内容</vt:lpstr>
      <vt:lpstr>五、写作步骤</vt:lpstr>
      <vt:lpstr>写作步骤</vt:lpstr>
      <vt:lpstr>六、注意事项</vt:lpstr>
      <vt:lpstr>注意事项</vt:lpstr>
      <vt:lpstr>注意事项</vt:lpstr>
      <vt:lpstr>感谢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模拟联合国培训 ——文献综述</dc:title>
  <dc:creator>Steven Steven</dc:creator>
  <cp:lastModifiedBy>Steven Steven</cp:lastModifiedBy>
  <cp:revision>101</cp:revision>
  <dcterms:created xsi:type="dcterms:W3CDTF">2017-12-04T16:13:31Z</dcterms:created>
  <dcterms:modified xsi:type="dcterms:W3CDTF">2017-12-05T17:06:24Z</dcterms:modified>
</cp:coreProperties>
</file>