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53"/>
  </p:notesMasterIdLst>
  <p:sldIdLst>
    <p:sldId id="304" r:id="rId4"/>
    <p:sldId id="260" r:id="rId5"/>
    <p:sldId id="268" r:id="rId6"/>
    <p:sldId id="261" r:id="rId7"/>
    <p:sldId id="263" r:id="rId8"/>
    <p:sldId id="264" r:id="rId9"/>
    <p:sldId id="265" r:id="rId10"/>
    <p:sldId id="269" r:id="rId11"/>
    <p:sldId id="305" r:id="rId12"/>
    <p:sldId id="270" r:id="rId13"/>
    <p:sldId id="266" r:id="rId14"/>
    <p:sldId id="271" r:id="rId15"/>
    <p:sldId id="272" r:id="rId16"/>
    <p:sldId id="273" r:id="rId17"/>
    <p:sldId id="274" r:id="rId18"/>
    <p:sldId id="275" r:id="rId19"/>
    <p:sldId id="276" r:id="rId20"/>
    <p:sldId id="277" r:id="rId21"/>
    <p:sldId id="279" r:id="rId22"/>
    <p:sldId id="280" r:id="rId23"/>
    <p:sldId id="278" r:id="rId24"/>
    <p:sldId id="281" r:id="rId25"/>
    <p:sldId id="282" r:id="rId26"/>
    <p:sldId id="284" r:id="rId27"/>
    <p:sldId id="285" r:id="rId28"/>
    <p:sldId id="283" r:id="rId29"/>
    <p:sldId id="286" r:id="rId30"/>
    <p:sldId id="287" r:id="rId31"/>
    <p:sldId id="288" r:id="rId32"/>
    <p:sldId id="289" r:id="rId33"/>
    <p:sldId id="290" r:id="rId34"/>
    <p:sldId id="291" r:id="rId35"/>
    <p:sldId id="292" r:id="rId36"/>
    <p:sldId id="293" r:id="rId37"/>
    <p:sldId id="294" r:id="rId38"/>
    <p:sldId id="295" r:id="rId39"/>
    <p:sldId id="306" r:id="rId40"/>
    <p:sldId id="307" r:id="rId41"/>
    <p:sldId id="308" r:id="rId42"/>
    <p:sldId id="309" r:id="rId43"/>
    <p:sldId id="310" r:id="rId44"/>
    <p:sldId id="296" r:id="rId45"/>
    <p:sldId id="297" r:id="rId46"/>
    <p:sldId id="302" r:id="rId47"/>
    <p:sldId id="303" r:id="rId48"/>
    <p:sldId id="298" r:id="rId49"/>
    <p:sldId id="299" r:id="rId50"/>
    <p:sldId id="300" r:id="rId51"/>
    <p:sldId id="301" r:id="rId5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72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FEC91-57E1-F347-AF28-EA5113D1BA63}" type="datetimeFigureOut">
              <a:rPr kumimoji="1" lang="zh-CN" altLang="en-US" smtClean="0"/>
              <a:t>18/3/15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961E4-5C8F-AD4E-9597-B7E84F8CBE85}" type="slidenum">
              <a:rPr kumimoji="1" lang="zh-CN" altLang="en-US" smtClean="0"/>
              <a:t>‹#›</a:t>
            </a:fld>
            <a:endParaRPr kumimoji="1" lang="zh-CN" altLang="en-US"/>
          </a:p>
        </p:txBody>
      </p:sp>
    </p:spTree>
    <p:extLst>
      <p:ext uri="{BB962C8B-B14F-4D97-AF65-F5344CB8AC3E}">
        <p14:creationId xmlns:p14="http://schemas.microsoft.com/office/powerpoint/2010/main" val="163409506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DC961E4-5C8F-AD4E-9597-B7E84F8CBE85}" type="slidenum">
              <a:rPr kumimoji="1" lang="zh-CN" altLang="en-US" smtClean="0"/>
              <a:t>13</a:t>
            </a:fld>
            <a:endParaRPr kumimoji="1" lang="zh-CN" altLang="en-US"/>
          </a:p>
        </p:txBody>
      </p:sp>
    </p:spTree>
    <p:extLst>
      <p:ext uri="{BB962C8B-B14F-4D97-AF65-F5344CB8AC3E}">
        <p14:creationId xmlns:p14="http://schemas.microsoft.com/office/powerpoint/2010/main" val="1954014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58023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3750047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669684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41090F6-15E5-4F61-9BA6-D6C143D03EC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872753457"/>
      </p:ext>
    </p:extLst>
  </p:cSld>
  <p:clrMapOvr>
    <a:masterClrMapping/>
  </p:clrMapOvr>
  <p:transition xmlns:p14="http://schemas.microsoft.com/office/powerpoint/2010/main">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53B2A4D1-F007-44EF-ADAC-0121B6A0153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537801851"/>
      </p:ext>
    </p:extLst>
  </p:cSld>
  <p:clrMapOvr>
    <a:masterClrMapping/>
  </p:clrMapOvr>
  <p:transition xmlns:p14="http://schemas.microsoft.com/office/powerpoint/2010/mai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8B3CBC7-CBC2-4539-BFEB-B1F3E30AF718}"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909737062"/>
      </p:ext>
    </p:extLst>
  </p:cSld>
  <p:clrMapOvr>
    <a:masterClrMapping/>
  </p:clrMapOvr>
  <p:transition xmlns:p14="http://schemas.microsoft.com/office/powerpoint/2010/main">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69C15003-7025-441E-B47F-28262A1688A6}"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595045520"/>
      </p:ext>
    </p:extLst>
  </p:cSld>
  <p:clrMapOvr>
    <a:masterClrMapping/>
  </p:clrMapOvr>
  <p:transition xmlns:p14="http://schemas.microsoft.com/office/powerpoint/2010/main">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9" name="灯片编号占位符 8"/>
          <p:cNvSpPr>
            <a:spLocks noGrp="1"/>
          </p:cNvSpPr>
          <p:nvPr>
            <p:ph type="sldNum" sz="quarter" idx="12"/>
          </p:nvPr>
        </p:nvSpPr>
        <p:spPr/>
        <p:txBody>
          <a:bodyPr/>
          <a:lstStyle>
            <a:lvl1pPr>
              <a:defRPr/>
            </a:lvl1pPr>
          </a:lstStyle>
          <a:p>
            <a:fld id="{315437AC-2C17-4353-8211-08D353018109}"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1382975266"/>
      </p:ext>
    </p:extLst>
  </p:cSld>
  <p:clrMapOvr>
    <a:masterClrMapping/>
  </p:clrMapOvr>
  <p:transition xmlns:p14="http://schemas.microsoft.com/office/powerpoint/2010/main">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5" name="灯片编号占位符 4"/>
          <p:cNvSpPr>
            <a:spLocks noGrp="1"/>
          </p:cNvSpPr>
          <p:nvPr>
            <p:ph type="sldNum" sz="quarter" idx="12"/>
          </p:nvPr>
        </p:nvSpPr>
        <p:spPr/>
        <p:txBody>
          <a:bodyPr/>
          <a:lstStyle>
            <a:lvl1pPr>
              <a:defRPr/>
            </a:lvl1pPr>
          </a:lstStyle>
          <a:p>
            <a:fld id="{975D75AE-4E1A-4ABC-8EED-661F984A95CF}"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580660242"/>
      </p:ext>
    </p:extLst>
  </p:cSld>
  <p:clrMapOvr>
    <a:masterClrMapping/>
  </p:clrMapOvr>
  <p:transition xmlns:p14="http://schemas.microsoft.com/office/powerpoint/2010/main">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4" name="灯片编号占位符 3"/>
          <p:cNvSpPr>
            <a:spLocks noGrp="1"/>
          </p:cNvSpPr>
          <p:nvPr>
            <p:ph type="sldNum" sz="quarter" idx="12"/>
          </p:nvPr>
        </p:nvSpPr>
        <p:spPr/>
        <p:txBody>
          <a:bodyPr/>
          <a:lstStyle>
            <a:lvl1pPr>
              <a:defRPr/>
            </a:lvl1pPr>
          </a:lstStyle>
          <a:p>
            <a:fld id="{29885890-6086-40FE-9DB1-4F9205E00646}"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453695217"/>
      </p:ext>
    </p:extLst>
  </p:cSld>
  <p:clrMapOvr>
    <a:masterClrMapping/>
  </p:clrMapOvr>
  <p:transition xmlns:p14="http://schemas.microsoft.com/office/powerpoint/2010/main">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117D5C0E-6E52-450E-9CFC-B9028C630D9B}"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966563552"/>
      </p:ext>
    </p:extLst>
  </p:cSld>
  <p:clrMapOvr>
    <a:masterClrMapping/>
  </p:clrMapOvr>
  <p:transition xmlns:p14="http://schemas.microsoft.com/office/powerpoint/2010/mai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353386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7" name="灯片编号占位符 6"/>
          <p:cNvSpPr>
            <a:spLocks noGrp="1"/>
          </p:cNvSpPr>
          <p:nvPr>
            <p:ph type="sldNum" sz="quarter" idx="12"/>
          </p:nvPr>
        </p:nvSpPr>
        <p:spPr/>
        <p:txBody>
          <a:bodyPr/>
          <a:lstStyle>
            <a:lvl1pPr>
              <a:defRPr/>
            </a:lvl1pPr>
          </a:lstStyle>
          <a:p>
            <a:fld id="{EE0CCFF3-D92E-42E2-B3A8-8DA883109E63}"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3379137640"/>
      </p:ext>
    </p:extLst>
  </p:cSld>
  <p:clrMapOvr>
    <a:masterClrMapping/>
  </p:clrMapOvr>
  <p:transition xmlns:p14="http://schemas.microsoft.com/office/powerpoint/2010/main">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5D4096F2-4B22-4FEB-A108-3C0F021EC90A}"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57534205"/>
      </p:ext>
    </p:extLst>
  </p:cSld>
  <p:clrMapOvr>
    <a:masterClrMapping/>
  </p:clrMapOvr>
  <p:transition xmlns:p14="http://schemas.microsoft.com/office/powerpoint/2010/main">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latin typeface="Arial"/>
              <a:ea typeface="宋体"/>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a:ea typeface="宋体"/>
            </a:endParaRPr>
          </a:p>
        </p:txBody>
      </p:sp>
      <p:sp>
        <p:nvSpPr>
          <p:cNvPr id="6" name="灯片编号占位符 5"/>
          <p:cNvSpPr>
            <a:spLocks noGrp="1"/>
          </p:cNvSpPr>
          <p:nvPr>
            <p:ph type="sldNum" sz="quarter" idx="12"/>
          </p:nvPr>
        </p:nvSpPr>
        <p:spPr/>
        <p:txBody>
          <a:bodyPr/>
          <a:lstStyle>
            <a:lvl1pPr>
              <a:defRPr/>
            </a:lvl1pPr>
          </a:lstStyle>
          <a:p>
            <a:fld id="{F9743550-315D-4FCE-B8FF-388AA02D4689}" type="slidenum">
              <a:rPr lang="zh-CN" altLang="en-US">
                <a:solidFill>
                  <a:srgbClr val="000000"/>
                </a:solidFill>
                <a:latin typeface="Arial"/>
                <a:ea typeface="宋体"/>
              </a:rPr>
              <a:pPr/>
              <a:t>‹#›</a:t>
            </a:fld>
            <a:endParaRPr lang="en-US" altLang="zh-CN">
              <a:solidFill>
                <a:srgbClr val="000000"/>
              </a:solidFill>
              <a:latin typeface="Arial"/>
              <a:ea typeface="宋体"/>
            </a:endParaRPr>
          </a:p>
        </p:txBody>
      </p:sp>
    </p:spTree>
    <p:extLst>
      <p:ext uri="{BB962C8B-B14F-4D97-AF65-F5344CB8AC3E}">
        <p14:creationId xmlns:p14="http://schemas.microsoft.com/office/powerpoint/2010/main" val="2852961160"/>
      </p:ext>
    </p:extLst>
  </p:cSld>
  <p:clrMapOvr>
    <a:masterClrMapping/>
  </p:clrMapOvr>
  <p:transition xmlns:p14="http://schemas.microsoft.com/office/powerpoint/2010/main">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F994E499-7B99-4D54-9A3C-CC87C2636642}"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217999363"/>
      </p:ext>
    </p:extLst>
  </p:cSld>
  <p:clrMapOvr>
    <a:masterClrMapping/>
  </p:clrMapOvr>
  <p:transition xmlns:p14="http://schemas.microsoft.com/office/powerpoint/2010/main">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DFBD4FC5-EA08-4062-8952-A5CB1E29869A}"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187459314"/>
      </p:ext>
    </p:extLst>
  </p:cSld>
  <p:clrMapOvr>
    <a:masterClrMapping/>
  </p:clrMapOvr>
  <p:transition xmlns:p14="http://schemas.microsoft.com/office/powerpoint/2010/main">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44E68FD-3DB8-4423-9A3A-B5D5B5CFA0BA}"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920939922"/>
      </p:ext>
    </p:extLst>
  </p:cSld>
  <p:clrMapOvr>
    <a:masterClrMapping/>
  </p:clrMapOvr>
  <p:transition xmlns:p14="http://schemas.microsoft.com/office/powerpoint/2010/main">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268413"/>
            <a:ext cx="4208463"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4713" y="1268413"/>
            <a:ext cx="4208462"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C0683BB8-465B-4FDD-AF23-BB3053C9FCBB}"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1468932961"/>
      </p:ext>
    </p:extLst>
  </p:cSld>
  <p:clrMapOvr>
    <a:masterClrMapping/>
  </p:clrMapOvr>
  <p:transition xmlns:p14="http://schemas.microsoft.com/office/powerpoint/2010/main">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8" name="页脚占位符 7"/>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9" name="灯片编号占位符 8"/>
          <p:cNvSpPr>
            <a:spLocks noGrp="1"/>
          </p:cNvSpPr>
          <p:nvPr>
            <p:ph type="sldNum" sz="quarter" idx="12"/>
          </p:nvPr>
        </p:nvSpPr>
        <p:spPr/>
        <p:txBody>
          <a:bodyPr/>
          <a:lstStyle>
            <a:lvl1pPr>
              <a:defRPr/>
            </a:lvl1pPr>
          </a:lstStyle>
          <a:p>
            <a:fld id="{1660B9E3-070E-4E37-B9E1-AAA9B6292242}"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2415708990"/>
      </p:ext>
    </p:extLst>
  </p:cSld>
  <p:clrMapOvr>
    <a:masterClrMapping/>
  </p:clrMapOvr>
  <p:transition xmlns:p14="http://schemas.microsoft.com/office/powerpoint/2010/main">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4" name="页脚占位符 3"/>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5" name="灯片编号占位符 4"/>
          <p:cNvSpPr>
            <a:spLocks noGrp="1"/>
          </p:cNvSpPr>
          <p:nvPr>
            <p:ph type="sldNum" sz="quarter" idx="12"/>
          </p:nvPr>
        </p:nvSpPr>
        <p:spPr/>
        <p:txBody>
          <a:bodyPr/>
          <a:lstStyle>
            <a:lvl1pPr>
              <a:defRPr/>
            </a:lvl1pPr>
          </a:lstStyle>
          <a:p>
            <a:fld id="{0F37893C-B10D-4A7B-9A03-EB4D534D290D}"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004203264"/>
      </p:ext>
    </p:extLst>
  </p:cSld>
  <p:clrMapOvr>
    <a:masterClrMapping/>
  </p:clrMapOvr>
  <p:transition xmlns:p14="http://schemas.microsoft.com/office/powerpoint/2010/main">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3" name="页脚占位符 2"/>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4" name="灯片编号占位符 3"/>
          <p:cNvSpPr>
            <a:spLocks noGrp="1"/>
          </p:cNvSpPr>
          <p:nvPr>
            <p:ph type="sldNum" sz="quarter" idx="12"/>
          </p:nvPr>
        </p:nvSpPr>
        <p:spPr/>
        <p:txBody>
          <a:bodyPr/>
          <a:lstStyle>
            <a:lvl1pPr>
              <a:defRPr/>
            </a:lvl1pPr>
          </a:lstStyle>
          <a:p>
            <a:fld id="{5DCF4B11-C89B-4E5F-AB6B-CA44ECD484A7}"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027491775"/>
      </p:ext>
    </p:extLst>
  </p:cSld>
  <p:clrMapOvr>
    <a:masterClrMapping/>
  </p:clrMapOvr>
  <p:transition xmlns:p14="http://schemas.microsoft.com/office/powerpoint/2010/main">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105985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D17E3511-CF07-461A-9D74-5DBD9C13DC59}"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482963538"/>
      </p:ext>
    </p:extLst>
  </p:cSld>
  <p:clrMapOvr>
    <a:masterClrMapping/>
  </p:clrMapOvr>
  <p:transition xmlns:p14="http://schemas.microsoft.com/office/powerpoint/2010/main">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6" name="页脚占位符 5"/>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7" name="灯片编号占位符 6"/>
          <p:cNvSpPr>
            <a:spLocks noGrp="1"/>
          </p:cNvSpPr>
          <p:nvPr>
            <p:ph type="sldNum" sz="quarter" idx="12"/>
          </p:nvPr>
        </p:nvSpPr>
        <p:spPr/>
        <p:txBody>
          <a:bodyPr/>
          <a:lstStyle>
            <a:lvl1pPr>
              <a:defRPr/>
            </a:lvl1pPr>
          </a:lstStyle>
          <a:p>
            <a:fld id="{34157069-7310-409C-8AFA-03EC646F2327}"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787941087"/>
      </p:ext>
    </p:extLst>
  </p:cSld>
  <p:clrMapOvr>
    <a:masterClrMapping/>
  </p:clrMapOvr>
  <p:transition xmlns:p14="http://schemas.microsoft.com/office/powerpoint/2010/main">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300CA86-FDBD-4F00-BC8D-516EEFC0954D}"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851632679"/>
      </p:ext>
    </p:extLst>
  </p:cSld>
  <p:clrMapOvr>
    <a:masterClrMapping/>
  </p:clrMapOvr>
  <p:transition xmlns:p14="http://schemas.microsoft.com/office/powerpoint/2010/main">
    <p:wedg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1638" y="44450"/>
            <a:ext cx="2141537" cy="6048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44450"/>
            <a:ext cx="6275388" cy="6048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solidFill>
                <a:srgbClr val="000099"/>
              </a:solidFill>
              <a:latin typeface="Times New Roman"/>
              <a:ea typeface="宋体"/>
            </a:endParaRPr>
          </a:p>
        </p:txBody>
      </p:sp>
      <p:sp>
        <p:nvSpPr>
          <p:cNvPr id="5" name="页脚占位符 4"/>
          <p:cNvSpPr>
            <a:spLocks noGrp="1"/>
          </p:cNvSpPr>
          <p:nvPr>
            <p:ph type="ftr" sz="quarter" idx="11"/>
          </p:nvPr>
        </p:nvSpPr>
        <p:spPr/>
        <p:txBody>
          <a:bodyPr/>
          <a:lstStyle>
            <a:lvl1pPr>
              <a:defRPr/>
            </a:lvl1pPr>
          </a:lstStyle>
          <a:p>
            <a:endParaRPr lang="en-US">
              <a:solidFill>
                <a:srgbClr val="000099"/>
              </a:solidFill>
              <a:latin typeface="Times New Roman"/>
              <a:ea typeface="宋体"/>
            </a:endParaRPr>
          </a:p>
        </p:txBody>
      </p:sp>
      <p:sp>
        <p:nvSpPr>
          <p:cNvPr id="6" name="灯片编号占位符 5"/>
          <p:cNvSpPr>
            <a:spLocks noGrp="1"/>
          </p:cNvSpPr>
          <p:nvPr>
            <p:ph type="sldNum" sz="quarter" idx="12"/>
          </p:nvPr>
        </p:nvSpPr>
        <p:spPr/>
        <p:txBody>
          <a:bodyPr/>
          <a:lstStyle>
            <a:lvl1pPr>
              <a:defRPr/>
            </a:lvl1pPr>
          </a:lstStyle>
          <a:p>
            <a:fld id="{1BADA961-72BF-4ADC-8551-569255651A98}" type="slidenum">
              <a:rPr lang="en-US">
                <a:solidFill>
                  <a:srgbClr val="000099"/>
                </a:solidFill>
                <a:latin typeface="Times New Roman"/>
                <a:ea typeface="宋体"/>
              </a:rPr>
              <a:pPr/>
              <a:t>‹#›</a:t>
            </a:fld>
            <a:endParaRPr lang="en-US">
              <a:solidFill>
                <a:srgbClr val="000099"/>
              </a:solidFill>
              <a:latin typeface="Times New Roman"/>
              <a:ea typeface="宋体"/>
            </a:endParaRPr>
          </a:p>
        </p:txBody>
      </p:sp>
    </p:spTree>
    <p:extLst>
      <p:ext uri="{BB962C8B-B14F-4D97-AF65-F5344CB8AC3E}">
        <p14:creationId xmlns:p14="http://schemas.microsoft.com/office/powerpoint/2010/main" val="3936703883"/>
      </p:ext>
    </p:extLst>
  </p:cSld>
  <p:clrMapOvr>
    <a:masterClrMapping/>
  </p:clrMapOvr>
  <p:transition xmlns:p14="http://schemas.microsoft.com/office/powerpoint/2010/main">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299140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8722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685602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26075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76677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99F2E21-B6EC-0947-AD76-E4D8AF6BF996}" type="datetimeFigureOut">
              <a:rPr kumimoji="1" lang="zh-CN" altLang="en-US" smtClean="0"/>
              <a:t>18/3/15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40833202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jpeg"/><Relationship Id="rId16"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5.jpeg"/><Relationship Id="rId14" Type="http://schemas.openxmlformats.org/officeDocument/2006/relationships/image" Target="../media/image6.jpeg"/><Relationship Id="rId15" Type="http://schemas.openxmlformats.org/officeDocument/2006/relationships/image" Target="../media/image7.png"/><Relationship Id="rId16" Type="http://schemas.openxmlformats.org/officeDocument/2006/relationships/image" Target="../media/image8.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F2E21-B6EC-0947-AD76-E4D8AF6BF996}" type="datetimeFigureOut">
              <a:rPr kumimoji="1" lang="zh-CN" altLang="en-US" smtClean="0"/>
              <a:t>18/3/15</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D1B9A-1C78-7742-9B59-AEDCA77168B0}" type="slidenum">
              <a:rPr kumimoji="1" lang="zh-CN" altLang="en-US" smtClean="0"/>
              <a:t>‹#›</a:t>
            </a:fld>
            <a:endParaRPr kumimoji="1" lang="zh-CN" altLang="en-US"/>
          </a:p>
        </p:txBody>
      </p:sp>
    </p:spTree>
    <p:extLst>
      <p:ext uri="{BB962C8B-B14F-4D97-AF65-F5344CB8AC3E}">
        <p14:creationId xmlns:p14="http://schemas.microsoft.com/office/powerpoint/2010/main" val="1598708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43" name="Picture 19" descr="laoxiaoqu副本"/>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011863" y="5154613"/>
            <a:ext cx="3132137" cy="1703387"/>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defTabSz="914400" fontAlgn="base">
              <a:spcBef>
                <a:spcPct val="0"/>
              </a:spcBef>
              <a:spcAft>
                <a:spcPct val="0"/>
              </a:spcAft>
            </a:pPr>
            <a:endParaRPr lang="en-US" altLang="zh-CN">
              <a:solidFill>
                <a:srgbClr val="000000"/>
              </a:solidFill>
              <a:latin typeface="Arial" charset="0"/>
              <a:ea typeface="宋体"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defTabSz="914400" fontAlgn="base">
              <a:spcBef>
                <a:spcPct val="0"/>
              </a:spcBef>
              <a:spcAft>
                <a:spcPct val="0"/>
              </a:spcAft>
            </a:pPr>
            <a:endParaRPr lang="en-US" altLang="zh-CN">
              <a:solidFill>
                <a:srgbClr val="000000"/>
              </a:solidFill>
              <a:latin typeface="Arial" charset="0"/>
              <a:ea typeface="宋体"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defTabSz="914400" fontAlgn="base">
              <a:spcBef>
                <a:spcPct val="0"/>
              </a:spcBef>
              <a:spcAft>
                <a:spcPct val="0"/>
              </a:spcAft>
            </a:pPr>
            <a:fld id="{DF5E9897-EC0F-4873-A384-71A9BCC88A97}" type="slidenum">
              <a:rPr lang="zh-CN" altLang="en-US">
                <a:solidFill>
                  <a:srgbClr val="000000"/>
                </a:solidFill>
                <a:latin typeface="Arial" charset="0"/>
                <a:ea typeface="宋体" charset="-122"/>
              </a:rPr>
              <a:pPr defTabSz="914400" fontAlgn="base">
                <a:spcBef>
                  <a:spcPct val="0"/>
                </a:spcBef>
                <a:spcAft>
                  <a:spcPct val="0"/>
                </a:spcAft>
              </a:pPr>
              <a:t>‹#›</a:t>
            </a:fld>
            <a:endParaRPr lang="en-US" altLang="zh-CN">
              <a:solidFill>
                <a:srgbClr val="000000"/>
              </a:solidFill>
              <a:latin typeface="Arial" charset="0"/>
              <a:ea typeface="宋体" charset="-122"/>
            </a:endParaRPr>
          </a:p>
        </p:txBody>
      </p:sp>
      <p:pic>
        <p:nvPicPr>
          <p:cNvPr id="1031" name="Picture 28" descr="QQ截图未命名"/>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38" y="-4763"/>
            <a:ext cx="9144000" cy="177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2" descr="qp"/>
          <p:cNvPicPr>
            <a:picLocks noChangeArrowheads="1"/>
          </p:cNvPicPr>
          <p:nvPr userDrawn="1"/>
        </p:nvPicPr>
        <p:blipFill>
          <a:blip r:embed="rId15">
            <a:lum bright="12000" contrast="48000"/>
            <a:extLst>
              <a:ext uri="{28A0092B-C50C-407E-A947-70E740481C1C}">
                <a14:useLocalDpi xmlns:a14="http://schemas.microsoft.com/office/drawing/2010/main" val="0"/>
              </a:ext>
            </a:extLst>
          </a:blip>
          <a:srcRect/>
          <a:stretch>
            <a:fillRect/>
          </a:stretch>
        </p:blipFill>
        <p:spPr bwMode="auto">
          <a:xfrm>
            <a:off x="2014538" y="6764338"/>
            <a:ext cx="6748462" cy="36512"/>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qp"/>
          <p:cNvPicPr>
            <a:picLocks noChangeArrowheads="1"/>
          </p:cNvPicPr>
          <p:nvPr userDrawn="1"/>
        </p:nvPicPr>
        <p:blipFill>
          <a:blip r:embed="rId15">
            <a:lum bright="12000" contrast="48000"/>
            <a:extLst>
              <a:ext uri="{28A0092B-C50C-407E-A947-70E740481C1C}">
                <a14:useLocalDpi xmlns:a14="http://schemas.microsoft.com/office/drawing/2010/main" val="0"/>
              </a:ext>
            </a:extLst>
          </a:blip>
          <a:srcRect/>
          <a:stretch>
            <a:fillRect/>
          </a:stretch>
        </p:blipFill>
        <p:spPr bwMode="auto">
          <a:xfrm>
            <a:off x="2395538" y="6669088"/>
            <a:ext cx="6748462" cy="3651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未标题-2"/>
          <p:cNvPicPr>
            <a:picLocks noChangeAspect="1" noChangeArrowheads="1"/>
          </p:cNvPicPr>
          <p:nvPr userDrawn="1"/>
        </p:nvPicPr>
        <p:blipFill>
          <a:blip r:embed="rId16">
            <a:lum bright="12000"/>
            <a:extLst>
              <a:ext uri="{28A0092B-C50C-407E-A947-70E740481C1C}">
                <a14:useLocalDpi xmlns:a14="http://schemas.microsoft.com/office/drawing/2010/main" val="0"/>
              </a:ext>
            </a:extLst>
          </a:blip>
          <a:srcRect/>
          <a:stretch>
            <a:fillRect/>
          </a:stretch>
        </p:blipFill>
        <p:spPr bwMode="auto">
          <a:xfrm>
            <a:off x="6804025" y="6529388"/>
            <a:ext cx="2232025" cy="28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8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wedge/>
  </p:transition>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93" name="Picture 45" descr="新校区"/>
          <p:cNvPicPr>
            <a:picLocks noChangeAspect="1" noChangeArrowheads="1"/>
          </p:cNvPicPr>
          <p:nvPr userDrawn="1"/>
        </p:nvPicPr>
        <p:blipFill>
          <a:blip r:embed="rId13">
            <a:lum bright="30000"/>
            <a:extLst>
              <a:ext uri="{28A0092B-C50C-407E-A947-70E740481C1C}">
                <a14:useLocalDpi xmlns:a14="http://schemas.microsoft.com/office/drawing/2010/main" val="0"/>
              </a:ext>
            </a:extLst>
          </a:blip>
          <a:srcRect t="34407" b="14078"/>
          <a:stretch>
            <a:fillRect/>
          </a:stretch>
        </p:blipFill>
        <p:spPr bwMode="auto">
          <a:xfrm>
            <a:off x="4457700" y="5834063"/>
            <a:ext cx="4679950" cy="1023937"/>
          </a:xfrm>
          <a:prstGeom prst="rect">
            <a:avLst/>
          </a:prstGeom>
          <a:noFill/>
          <a:extLst>
            <a:ext uri="{909E8E84-426E-40dd-AFC4-6F175D3DCCD1}">
              <a14:hiddenFill xmlns:a14="http://schemas.microsoft.com/office/drawing/2010/main">
                <a:solidFill>
                  <a:srgbClr val="FFFFFF"/>
                </a:solidFill>
              </a14:hiddenFill>
            </a:ext>
          </a:extLst>
        </p:spPr>
      </p:pic>
      <p:sp>
        <p:nvSpPr>
          <p:cNvPr id="2050" name="Rectangle 2"/>
          <p:cNvSpPr>
            <a:spLocks noGrp="1" noChangeArrowheads="1"/>
          </p:cNvSpPr>
          <p:nvPr>
            <p:ph type="title"/>
          </p:nvPr>
        </p:nvSpPr>
        <p:spPr bwMode="auto">
          <a:xfrm>
            <a:off x="1335088" y="44450"/>
            <a:ext cx="71977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defTabSz="914400" fontAlgn="base">
              <a:spcBef>
                <a:spcPct val="0"/>
              </a:spcBef>
              <a:spcAft>
                <a:spcPct val="0"/>
              </a:spcAft>
            </a:pPr>
            <a:endParaRPr lang="en-US">
              <a:solidFill>
                <a:srgbClr val="000099"/>
              </a:solidFill>
              <a:latin typeface="Times New Roman"/>
              <a:ea typeface="宋体" charset="-122"/>
            </a:endParaRPr>
          </a:p>
        </p:txBody>
      </p:sp>
      <p:sp>
        <p:nvSpPr>
          <p:cNvPr id="2052" name="Rectangle 5"/>
          <p:cNvSpPr>
            <a:spLocks noGrp="1" noChangeArrowheads="1"/>
          </p:cNvSpPr>
          <p:nvPr>
            <p:ph type="ftr" sz="quarter" idx="3"/>
          </p:nvPr>
        </p:nvSpPr>
        <p:spPr bwMode="auto">
          <a:xfrm>
            <a:off x="3059113"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defTabSz="914400" fontAlgn="base">
              <a:spcBef>
                <a:spcPct val="0"/>
              </a:spcBef>
              <a:spcAft>
                <a:spcPct val="0"/>
              </a:spcAft>
            </a:pPr>
            <a:endParaRPr lang="en-US">
              <a:solidFill>
                <a:srgbClr val="000099"/>
              </a:solidFill>
              <a:latin typeface="Times New Roman"/>
              <a:ea typeface="宋体" charset="-122"/>
            </a:endParaRPr>
          </a:p>
        </p:txBody>
      </p:sp>
      <p:sp>
        <p:nvSpPr>
          <p:cNvPr id="2053"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pPr defTabSz="914400" fontAlgn="base">
              <a:spcBef>
                <a:spcPct val="0"/>
              </a:spcBef>
              <a:spcAft>
                <a:spcPct val="0"/>
              </a:spcAft>
            </a:pPr>
            <a:fld id="{E0CC5E11-F408-4458-AE7E-C9D530B581D0}" type="slidenum">
              <a:rPr lang="en-US">
                <a:solidFill>
                  <a:srgbClr val="000099"/>
                </a:solidFill>
                <a:latin typeface="Times New Roman"/>
                <a:ea typeface="宋体" charset="-122"/>
              </a:rPr>
              <a:pPr defTabSz="914400" fontAlgn="base">
                <a:spcBef>
                  <a:spcPct val="0"/>
                </a:spcBef>
                <a:spcAft>
                  <a:spcPct val="0"/>
                </a:spcAft>
              </a:pPr>
              <a:t>‹#›</a:t>
            </a:fld>
            <a:endParaRPr lang="en-US">
              <a:solidFill>
                <a:srgbClr val="000099"/>
              </a:solidFill>
              <a:latin typeface="Times New Roman"/>
              <a:ea typeface="宋体" charset="-122"/>
            </a:endParaRPr>
          </a:p>
        </p:txBody>
      </p:sp>
      <p:pic>
        <p:nvPicPr>
          <p:cNvPr id="2054" name="Picture 7" descr="q"/>
          <p:cNvPicPr>
            <a:picLocks noChangeArrowheads="1"/>
          </p:cNvPicPr>
          <p:nvPr userDrawn="1"/>
        </p:nvPicPr>
        <p:blipFill>
          <a:blip r:embed="rId14">
            <a:lum contrast="42000"/>
            <a:extLst>
              <a:ext uri="{28A0092B-C50C-407E-A947-70E740481C1C}">
                <a14:useLocalDpi xmlns:a14="http://schemas.microsoft.com/office/drawing/2010/main" val="0"/>
              </a:ext>
            </a:extLst>
          </a:blip>
          <a:srcRect/>
          <a:stretch>
            <a:fillRect/>
          </a:stretch>
        </p:blipFill>
        <p:spPr bwMode="auto">
          <a:xfrm>
            <a:off x="228600" y="1052513"/>
            <a:ext cx="7023100" cy="3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8" name="Rectangle 40"/>
          <p:cNvSpPr>
            <a:spLocks noGrp="1" noChangeArrowheads="1"/>
          </p:cNvSpPr>
          <p:nvPr>
            <p:ph type="body" idx="1"/>
          </p:nvPr>
        </p:nvSpPr>
        <p:spPr bwMode="auto">
          <a:xfrm>
            <a:off x="323850" y="1268413"/>
            <a:ext cx="856932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2089" name="Picture 20" descr="E:\教学\10年下\学校工作\未标题-1.gif"/>
          <p:cNvPicPr>
            <a:picLocks noChangeAspect="1" noChangeArrowheads="1"/>
          </p:cNvPicPr>
          <p:nvPr userDrawn="1"/>
        </p:nvPicPr>
        <p:blipFill>
          <a:blip r:embed="rId15" cstate="print">
            <a:lum bright="-30000" contrast="78000"/>
            <a:extLst>
              <a:ext uri="{28A0092B-C50C-407E-A947-70E740481C1C}">
                <a14:useLocalDpi xmlns:a14="http://schemas.microsoft.com/office/drawing/2010/main" val="0"/>
              </a:ext>
            </a:extLst>
          </a:blip>
          <a:srcRect/>
          <a:stretch>
            <a:fillRect/>
          </a:stretch>
        </p:blipFill>
        <p:spPr bwMode="auto">
          <a:xfrm>
            <a:off x="6372225" y="6381750"/>
            <a:ext cx="25908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4" name="Text Box 46"/>
          <p:cNvSpPr txBox="1">
            <a:spLocks noChangeArrowheads="1"/>
          </p:cNvSpPr>
          <p:nvPr userDrawn="1"/>
        </p:nvSpPr>
        <p:spPr bwMode="auto">
          <a:xfrm>
            <a:off x="6488113" y="6621463"/>
            <a:ext cx="23320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zh-CN" sz="1600">
                <a:solidFill>
                  <a:srgbClr val="CC3300"/>
                </a:solidFill>
                <a:latin typeface="Cataneo BT" pitchFamily="66" charset="0"/>
                <a:ea typeface="宋体" charset="-122"/>
              </a:rPr>
              <a:t>Harbin No.3 middle School</a:t>
            </a:r>
          </a:p>
        </p:txBody>
      </p:sp>
      <p:pic>
        <p:nvPicPr>
          <p:cNvPr id="2103" name="Picture 55" descr="laoxiaoqu1"/>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l="9225" r="8411"/>
          <a:stretch>
            <a:fillRect/>
          </a:stretch>
        </p:blipFill>
        <p:spPr bwMode="auto">
          <a:xfrm>
            <a:off x="73025" y="61913"/>
            <a:ext cx="1258888" cy="919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3173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p:wedge/>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隶书" pitchFamily="49" charset="-122"/>
        </a:defRPr>
      </a:lvl2pPr>
      <a:lvl3pPr algn="l" rtl="0" eaLnBrk="0" fontAlgn="base" hangingPunct="0">
        <a:spcBef>
          <a:spcPct val="0"/>
        </a:spcBef>
        <a:spcAft>
          <a:spcPct val="0"/>
        </a:spcAft>
        <a:defRPr sz="4400">
          <a:solidFill>
            <a:schemeClr val="tx2"/>
          </a:solidFill>
          <a:latin typeface="Times New Roman" pitchFamily="18" charset="0"/>
          <a:ea typeface="隶书" pitchFamily="49" charset="-122"/>
        </a:defRPr>
      </a:lvl3pPr>
      <a:lvl4pPr algn="l" rtl="0" eaLnBrk="0" fontAlgn="base" hangingPunct="0">
        <a:spcBef>
          <a:spcPct val="0"/>
        </a:spcBef>
        <a:spcAft>
          <a:spcPct val="0"/>
        </a:spcAft>
        <a:defRPr sz="4400">
          <a:solidFill>
            <a:schemeClr val="tx2"/>
          </a:solidFill>
          <a:latin typeface="Times New Roman" pitchFamily="18" charset="0"/>
          <a:ea typeface="隶书" pitchFamily="49" charset="-122"/>
        </a:defRPr>
      </a:lvl4pPr>
      <a:lvl5pPr algn="l" rtl="0" eaLnBrk="0" fontAlgn="base" hangingPunct="0">
        <a:spcBef>
          <a:spcPct val="0"/>
        </a:spcBef>
        <a:spcAft>
          <a:spcPct val="0"/>
        </a:spcAft>
        <a:defRPr sz="4400">
          <a:solidFill>
            <a:schemeClr val="tx2"/>
          </a:solidFill>
          <a:latin typeface="Times New Roman" pitchFamily="18" charset="0"/>
          <a:ea typeface="隶书" pitchFamily="49" charset="-122"/>
        </a:defRPr>
      </a:lvl5pPr>
      <a:lvl6pPr marL="457200" algn="l" rtl="0" eaLnBrk="0" fontAlgn="base" hangingPunct="0">
        <a:spcBef>
          <a:spcPct val="0"/>
        </a:spcBef>
        <a:spcAft>
          <a:spcPct val="0"/>
        </a:spcAft>
        <a:defRPr sz="4400">
          <a:solidFill>
            <a:schemeClr val="tx2"/>
          </a:solidFill>
          <a:latin typeface="Times New Roman" pitchFamily="18" charset="0"/>
          <a:ea typeface="隶书" pitchFamily="49" charset="-122"/>
        </a:defRPr>
      </a:lvl6pPr>
      <a:lvl7pPr marL="914400" algn="l" rtl="0" eaLnBrk="0" fontAlgn="base" hangingPunct="0">
        <a:spcBef>
          <a:spcPct val="0"/>
        </a:spcBef>
        <a:spcAft>
          <a:spcPct val="0"/>
        </a:spcAft>
        <a:defRPr sz="4400">
          <a:solidFill>
            <a:schemeClr val="tx2"/>
          </a:solidFill>
          <a:latin typeface="Times New Roman" pitchFamily="18" charset="0"/>
          <a:ea typeface="隶书" pitchFamily="49" charset="-122"/>
        </a:defRPr>
      </a:lvl7pPr>
      <a:lvl8pPr marL="1371600" algn="l" rtl="0" eaLnBrk="0" fontAlgn="base" hangingPunct="0">
        <a:spcBef>
          <a:spcPct val="0"/>
        </a:spcBef>
        <a:spcAft>
          <a:spcPct val="0"/>
        </a:spcAft>
        <a:defRPr sz="4400">
          <a:solidFill>
            <a:schemeClr val="tx2"/>
          </a:solidFill>
          <a:latin typeface="Times New Roman" pitchFamily="18" charset="0"/>
          <a:ea typeface="隶书" pitchFamily="49" charset="-122"/>
        </a:defRPr>
      </a:lvl8pPr>
      <a:lvl9pPr marL="1828800" algn="l" rtl="0" eaLnBrk="0" fontAlgn="base" hangingPunct="0">
        <a:spcBef>
          <a:spcPct val="0"/>
        </a:spcBef>
        <a:spcAft>
          <a:spcPct val="0"/>
        </a:spcAft>
        <a:defRPr sz="4400">
          <a:solidFill>
            <a:schemeClr val="tx2"/>
          </a:solidFill>
          <a:latin typeface="Times New Roman" pitchFamily="18" charset="0"/>
          <a:ea typeface="隶书"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23.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3.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0.jpg"/><Relationship Id="rId1" Type="http://schemas.openxmlformats.org/officeDocument/2006/relationships/slideLayout" Target="../slideLayouts/slideLayout23.xml"/><Relationship Id="rId2"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 Id="rId3"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4" Type="http://schemas.microsoft.com/office/2007/relationships/hdphoto" Target="../media/hdphoto1.wdp"/><Relationship Id="rId1" Type="http://schemas.openxmlformats.org/officeDocument/2006/relationships/slideLayout" Target="../slideLayouts/slideLayout23.xml"/><Relationship Id="rId2"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12.jpg"/><Relationship Id="rId5" Type="http://schemas.openxmlformats.org/officeDocument/2006/relationships/image" Target="../media/image13.jpg"/><Relationship Id="rId1" Type="http://schemas.openxmlformats.org/officeDocument/2006/relationships/slideLayout" Target="../slideLayouts/slideLayout23.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9.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bwMode="auto">
          <a:xfrm>
            <a:off x="685800" y="239778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r>
              <a:rPr kumimoji="1"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模拟联合国培训</a:t>
            </a:r>
            <a:r>
              <a:rPr kumimoji="1" lang="en-US" altLang="zh-C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
            </a:r>
            <a:br>
              <a:rPr kumimoji="1" lang="en-US" altLang="zh-CN"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br>
            <a:r>
              <a:rPr kumimoji="1" lang="zh-CN" altLang="zh-CN"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华文行楷"/>
                <a:ea typeface="华文行楷"/>
                <a:cs typeface="华文行楷"/>
              </a:rPr>
              <a:t>——</a:t>
            </a:r>
            <a:r>
              <a:rPr kumimoji="1" lang="zh-CN" altLang="en-US" sz="4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华文行楷"/>
                <a:ea typeface="华文行楷"/>
                <a:cs typeface="华文行楷"/>
              </a:rPr>
              <a:t>议事规则</a:t>
            </a:r>
            <a:endParaRPr kumimoji="1" lang="zh-CN" altLang="en-US" sz="4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华文行楷"/>
              <a:ea typeface="华文行楷"/>
              <a:cs typeface="华文行楷"/>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106737"/>
            <a:ext cx="1751264" cy="1751264"/>
          </a:xfrm>
          <a:prstGeom prst="rect">
            <a:avLst/>
          </a:prstGeom>
        </p:spPr>
      </p:pic>
      <p:sp>
        <p:nvSpPr>
          <p:cNvPr id="7" name="副标题 2"/>
          <p:cNvSpPr txBox="1">
            <a:spLocks/>
          </p:cNvSpPr>
          <p:nvPr/>
        </p:nvSpPr>
        <p:spPr bwMode="auto">
          <a:xfrm>
            <a:off x="1371600" y="4380816"/>
            <a:ext cx="6400800" cy="485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3200">
                <a:solidFill>
                  <a:schemeClr val="tx1"/>
                </a:solidFill>
                <a:latin typeface="+mn-lt"/>
                <a:ea typeface="+mn-ea"/>
                <a:cs typeface="+mn-cs"/>
              </a:defRPr>
            </a:lvl1pPr>
            <a:lvl2pPr marL="457200" indent="0" algn="ctr" rtl="0" fontAlgn="base">
              <a:spcBef>
                <a:spcPct val="20000"/>
              </a:spcBef>
              <a:spcAft>
                <a:spcPct val="0"/>
              </a:spcAft>
              <a:buNone/>
              <a:defRPr sz="2800">
                <a:solidFill>
                  <a:schemeClr val="tx1"/>
                </a:solidFill>
                <a:latin typeface="+mn-lt"/>
                <a:ea typeface="+mn-ea"/>
              </a:defRPr>
            </a:lvl2pPr>
            <a:lvl3pPr marL="914400" indent="0" algn="ctr" rtl="0" fontAlgn="base">
              <a:spcBef>
                <a:spcPct val="20000"/>
              </a:spcBef>
              <a:spcAft>
                <a:spcPct val="0"/>
              </a:spcAft>
              <a:buNone/>
              <a:defRPr sz="2400">
                <a:solidFill>
                  <a:schemeClr val="tx1"/>
                </a:solidFill>
                <a:latin typeface="+mn-lt"/>
                <a:ea typeface="+mn-ea"/>
              </a:defRPr>
            </a:lvl3pPr>
            <a:lvl4pPr marL="1371600" indent="0" algn="ctr" rtl="0" fontAlgn="base">
              <a:spcBef>
                <a:spcPct val="20000"/>
              </a:spcBef>
              <a:spcAft>
                <a:spcPct val="0"/>
              </a:spcAft>
              <a:buNone/>
              <a:defRPr sz="2000">
                <a:solidFill>
                  <a:schemeClr val="tx1"/>
                </a:solidFill>
                <a:latin typeface="+mn-lt"/>
                <a:ea typeface="+mn-ea"/>
              </a:defRPr>
            </a:lvl4pPr>
            <a:lvl5pPr marL="1828800" indent="0" algn="ctr" rtl="0" fontAlgn="base">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r>
              <a:rPr kumimoji="1" lang="zh-CN" altLang="en-US" sz="2400" b="1" dirty="0" smtClean="0">
                <a:latin typeface="华文行楷"/>
                <a:ea typeface="华文行楷"/>
                <a:cs typeface="华文行楷"/>
              </a:rPr>
              <a:t>哈尔滨市第三中学校模拟联合国中文委员会</a:t>
            </a:r>
            <a:endParaRPr kumimoji="1" lang="zh-CN" altLang="en-US" sz="2400" b="1" dirty="0">
              <a:latin typeface="华文行楷"/>
              <a:ea typeface="华文行楷"/>
              <a:cs typeface="华文行楷"/>
            </a:endParaRPr>
          </a:p>
        </p:txBody>
      </p:sp>
    </p:spTree>
    <p:extLst>
      <p:ext uri="{BB962C8B-B14F-4D97-AF65-F5344CB8AC3E}">
        <p14:creationId xmlns:p14="http://schemas.microsoft.com/office/powerpoint/2010/main" val="638764227"/>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（二）会议分类</a:t>
            </a:r>
          </a:p>
          <a:p>
            <a:pPr algn="just"/>
            <a:r>
              <a:rPr lang="en-US" altLang="zh-CN" sz="2000" b="1" dirty="0" smtClean="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、按模拟机构分类</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）常委：大会</a:t>
            </a:r>
            <a:r>
              <a:rPr lang="zh-C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安全理事会</a:t>
            </a:r>
            <a:r>
              <a:rPr lang="zh-C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经济及社会理事会及其附属机构；</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zh-CN" altLang="zh-CN" sz="2000" b="1" dirty="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）特委：国际上的委员会</a:t>
            </a:r>
            <a:r>
              <a:rPr lang="zh-CN" altLang="zh-CN" sz="2000" b="1" dirty="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国家内阁、各领域的会议论坛。</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、按单个国家代表数量分类</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）单代表制；</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）双代表制。</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、按委员会类型分类</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）非联动型单委员会；</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）联动型多委员会。</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黑体"/>
                <a:ea typeface="黑体"/>
                <a:cs typeface="黑体"/>
              </a:rPr>
              <a:t>4</a:t>
            </a:r>
            <a:r>
              <a:rPr lang="zh-CN" altLang="en-US" sz="2000" b="1" dirty="0" smtClean="0">
                <a:solidFill>
                  <a:srgbClr val="000000"/>
                </a:solidFill>
                <a:latin typeface="黑体"/>
                <a:ea typeface="黑体"/>
                <a:cs typeface="黑体"/>
              </a:rPr>
              <a:t>、按会议进行方式分类</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）非危机推动型会议；</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）危机推动型会议。</a:t>
            </a:r>
            <a:endParaRPr lang="zh-CN" altLang="en-US" sz="2000" b="1" dirty="0">
              <a:solidFill>
                <a:srgbClr val="000000"/>
              </a:solidFill>
              <a:latin typeface="仿宋"/>
              <a:ea typeface="仿宋"/>
              <a:cs typeface="仿宋"/>
            </a:endParaRPr>
          </a:p>
        </p:txBody>
      </p:sp>
    </p:spTree>
    <p:extLst>
      <p:ext uri="{BB962C8B-B14F-4D97-AF65-F5344CB8AC3E}">
        <p14:creationId xmlns:p14="http://schemas.microsoft.com/office/powerpoint/2010/main" val="3138772337"/>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dissolve">
                                      <p:cBhvr>
                                        <p:cTn id="35" dur="500"/>
                                        <p:tgtEl>
                                          <p:spTgt spid="5">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animEffect transition="in" filter="dissolve">
                                      <p:cBhvr>
                                        <p:cTn id="40" dur="500"/>
                                        <p:tgtEl>
                                          <p:spTgt spid="5">
                                            <p:txEl>
                                              <p:pRg st="10" end="10"/>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dissolve">
                                      <p:cBhvr>
                                        <p:cTn id="43" dur="500"/>
                                        <p:tgtEl>
                                          <p:spTgt spid="5">
                                            <p:txEl>
                                              <p:pRg st="11" end="11"/>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12" end="12"/>
                                            </p:txEl>
                                          </p:spTgt>
                                        </p:tgtEl>
                                        <p:attrNameLst>
                                          <p:attrName>style.visibility</p:attrName>
                                        </p:attrNameLst>
                                      </p:cBhvr>
                                      <p:to>
                                        <p:strVal val="visible"/>
                                      </p:to>
                                    </p:set>
                                    <p:animEffect transition="in" filter="dissolve">
                                      <p:cBhvr>
                                        <p:cTn id="4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（三）会场及人员</a:t>
            </a:r>
          </a:p>
          <a:p>
            <a:pPr algn="just"/>
            <a:r>
              <a:rPr lang="en-US" altLang="zh-CN" sz="2000" b="1" dirty="0" smtClean="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、会场构成</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主席团、国家代表、志愿者、新闻媒体、国家牌。</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、各组成的职能</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）主席团：</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主持一个委员会的会议并协调主席团内部事务；</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主席的协助者，进行点名、会议记录、计时等；</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监督并确认会议是否按照模拟联合</a:t>
            </a:r>
            <a:r>
              <a:rPr lang="zh-CN" altLang="en-US" sz="2000" b="1" dirty="0">
                <a:solidFill>
                  <a:srgbClr val="000000"/>
                </a:solidFill>
                <a:latin typeface="仿宋"/>
                <a:ea typeface="仿宋"/>
                <a:cs typeface="仿宋"/>
              </a:rPr>
              <a:t>国的规则进行，</a:t>
            </a:r>
            <a:r>
              <a:rPr lang="zh-CN" altLang="en-US" sz="2000" b="1" dirty="0" smtClean="0">
                <a:solidFill>
                  <a:srgbClr val="000000"/>
                </a:solidFill>
                <a:latin typeface="仿宋"/>
                <a:ea typeface="仿宋"/>
                <a:cs typeface="仿宋"/>
              </a:rPr>
              <a:t>并负</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责文件审批、回答代表提出的问题</a:t>
            </a:r>
            <a:r>
              <a:rPr lang="zh-CN" altLang="en-US" sz="2000" b="1" dirty="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同时也有权在其认</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为适</a:t>
            </a:r>
            <a:r>
              <a:rPr lang="zh-CN" altLang="en-US" sz="2000" b="1" dirty="0">
                <a:solidFill>
                  <a:srgbClr val="000000"/>
                </a:solidFill>
                <a:latin typeface="仿宋"/>
                <a:ea typeface="仿宋"/>
                <a:cs typeface="仿宋"/>
              </a:rPr>
              <a:t>当的时机对会议做出学术上的指导，</a:t>
            </a:r>
            <a:r>
              <a:rPr lang="zh-CN" altLang="en-US" sz="2000" b="1" dirty="0" smtClean="0">
                <a:solidFill>
                  <a:srgbClr val="000000"/>
                </a:solidFill>
                <a:latin typeface="仿宋"/>
                <a:ea typeface="仿宋"/>
                <a:cs typeface="仿宋"/>
              </a:rPr>
              <a:t>但这一指导以</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不打断会议的正常进行为准则；</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）代表：代表将扮演其代表国家的外交官参与相应委员会的讨论；</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a:solidFill>
                  <a:srgbClr val="000000"/>
                </a:solidFill>
                <a:latin typeface="仿宋"/>
                <a:ea typeface="仿宋"/>
                <a:cs typeface="仿宋"/>
              </a:rPr>
              <a:t>）志愿者：</a:t>
            </a:r>
            <a:r>
              <a:rPr lang="zh-CN" altLang="en-US" sz="2000" b="1" dirty="0" smtClean="0">
                <a:solidFill>
                  <a:srgbClr val="000000"/>
                </a:solidFill>
                <a:latin typeface="仿宋"/>
                <a:ea typeface="仿宋"/>
                <a:cs typeface="仿宋"/>
              </a:rPr>
              <a:t>协助主席团工作</a:t>
            </a:r>
            <a:r>
              <a:rPr lang="zh-CN" altLang="en-US" sz="2000" b="1" dirty="0">
                <a:solidFill>
                  <a:srgbClr val="000000"/>
                </a:solidFill>
                <a:latin typeface="仿宋"/>
                <a:ea typeface="仿宋"/>
                <a:cs typeface="仿宋"/>
              </a:rPr>
              <a:t>，如进行意向条传递、</a:t>
            </a:r>
            <a:r>
              <a:rPr lang="zh-CN" altLang="en-US" sz="2000" b="1" dirty="0" smtClean="0">
                <a:solidFill>
                  <a:srgbClr val="000000"/>
                </a:solidFill>
                <a:latin typeface="仿宋"/>
                <a:ea typeface="仿宋"/>
                <a:cs typeface="仿宋"/>
              </a:rPr>
              <a:t>会议文件印发等；</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5</a:t>
            </a:r>
            <a:r>
              <a:rPr lang="zh-CN" altLang="en-US" sz="2000" b="1" dirty="0" smtClean="0">
                <a:solidFill>
                  <a:srgbClr val="000000"/>
                </a:solidFill>
                <a:latin typeface="仿宋"/>
                <a:ea typeface="仿宋"/>
                <a:cs typeface="仿宋"/>
              </a:rPr>
              <a:t>）新闻媒体：撰写新闻、开新闻发布会等。</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0997601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ssolve">
                                      <p:cBhvr>
                                        <p:cTn id="15" dur="500"/>
                                        <p:tgtEl>
                                          <p:spTgt spid="5">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dissolve">
                                      <p:cBhvr>
                                        <p:cTn id="30" dur="500"/>
                                        <p:tgtEl>
                                          <p:spTgt spid="5">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dissolv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（三）会场及人员</a:t>
            </a: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、座位安排</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）主席：会场前方</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）代表：取决于各国名称的拼写，特别是首字母。在各分组会议</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之前，主席团将随机选择一个起始字母以排列座次；</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）志愿者：会场后方就坐，走动于会场内；</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）新闻媒体：会场后方。</a:t>
            </a:r>
            <a:endParaRPr lang="en-US" altLang="zh-CN" sz="2000" b="1" dirty="0" smtClean="0">
              <a:solidFill>
                <a:srgbClr val="000000"/>
              </a:solidFill>
              <a:latin typeface="仿宋"/>
              <a:ea typeface="仿宋"/>
              <a:cs typeface="仿宋"/>
            </a:endParaRPr>
          </a:p>
          <a:p>
            <a:pPr algn="just">
              <a:spcBef>
                <a:spcPts val="0"/>
              </a:spcBef>
            </a:pP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代表座位的排列从一个会场</a:t>
            </a:r>
            <a:r>
              <a:rPr lang="zh-CN" altLang="en-US" sz="2000" b="1" dirty="0">
                <a:solidFill>
                  <a:srgbClr val="FF0000"/>
                </a:solidFill>
                <a:latin typeface="仿宋"/>
                <a:ea typeface="仿宋"/>
                <a:cs typeface="仿宋"/>
              </a:rPr>
              <a:t>的</a:t>
            </a:r>
            <a:r>
              <a:rPr lang="zh-CN" altLang="en-US" sz="2000" b="1" dirty="0" smtClean="0">
                <a:solidFill>
                  <a:srgbClr val="FF0000"/>
                </a:solidFill>
                <a:latin typeface="仿宋"/>
                <a:ea typeface="仿宋"/>
                <a:cs typeface="仿宋"/>
              </a:rPr>
              <a:t>最左前</a:t>
            </a:r>
            <a:r>
              <a:rPr lang="zh-CN" altLang="en-US" sz="2000" b="1" dirty="0">
                <a:solidFill>
                  <a:srgbClr val="FF0000"/>
                </a:solidFill>
                <a:latin typeface="仿宋"/>
                <a:ea typeface="仿宋"/>
                <a:cs typeface="仿宋"/>
              </a:rPr>
              <a:t>排列到最右后。</a:t>
            </a:r>
            <a:r>
              <a:rPr lang="zh-CN" altLang="en-US" sz="2000" b="1" dirty="0" smtClean="0">
                <a:solidFill>
                  <a:srgbClr val="FF0000"/>
                </a:solidFill>
                <a:latin typeface="仿宋"/>
                <a:ea typeface="仿宋"/>
                <a:cs typeface="仿宋"/>
              </a:rPr>
              <a:t>主席团在除</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特殊情况下</a:t>
            </a:r>
            <a:r>
              <a:rPr lang="zh-CN" altLang="en-US" sz="2000" b="1" dirty="0">
                <a:solidFill>
                  <a:srgbClr val="FF0000"/>
                </a:solidFill>
                <a:latin typeface="仿宋"/>
                <a:ea typeface="仿宋"/>
                <a:cs typeface="仿宋"/>
              </a:rPr>
              <a:t>不会更改座次，代表没有权</a:t>
            </a:r>
            <a:r>
              <a:rPr lang="zh-CN" altLang="en-US" sz="2000" b="1" dirty="0" smtClean="0">
                <a:solidFill>
                  <a:srgbClr val="FF0000"/>
                </a:solidFill>
                <a:latin typeface="仿宋"/>
                <a:ea typeface="仿宋"/>
                <a:cs typeface="仿宋"/>
              </a:rPr>
              <a:t>利在未得到主席允许的情况</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下更换</a:t>
            </a:r>
            <a:r>
              <a:rPr lang="zh-CN" altLang="en-US" sz="2000" b="1" dirty="0">
                <a:solidFill>
                  <a:srgbClr val="FF0000"/>
                </a:solidFill>
                <a:latin typeface="仿宋"/>
                <a:ea typeface="仿宋"/>
                <a:cs typeface="仿宋"/>
              </a:rPr>
              <a:t>座位。除非有个人特权问题，代表不得在未经主席允许</a:t>
            </a:r>
            <a:r>
              <a:rPr lang="zh-CN" altLang="en-US" sz="2000" b="1" dirty="0" smtClean="0">
                <a:solidFill>
                  <a:srgbClr val="FF0000"/>
                </a:solidFill>
                <a:latin typeface="仿宋"/>
                <a:ea typeface="仿宋"/>
                <a:cs typeface="仿宋"/>
              </a:rPr>
              <a:t>的情</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况下</a:t>
            </a:r>
            <a:r>
              <a:rPr lang="zh-CN" altLang="en-US" sz="2000" b="1" dirty="0">
                <a:solidFill>
                  <a:srgbClr val="FF0000"/>
                </a:solidFill>
                <a:latin typeface="仿宋"/>
                <a:ea typeface="仿宋"/>
                <a:cs typeface="仿宋"/>
              </a:rPr>
              <a:t>，私自离开</a:t>
            </a:r>
            <a:r>
              <a:rPr lang="zh-CN" altLang="en-US" sz="2000" b="1" dirty="0" smtClean="0">
                <a:solidFill>
                  <a:srgbClr val="FF0000"/>
                </a:solidFill>
                <a:latin typeface="仿宋"/>
                <a:ea typeface="仿宋"/>
                <a:cs typeface="仿宋"/>
              </a:rPr>
              <a:t>座位。</a:t>
            </a:r>
            <a:endParaRPr lang="en-US" altLang="zh-CN" sz="2000" b="1" dirty="0" smtClean="0">
              <a:solidFill>
                <a:srgbClr val="FF0000"/>
              </a:solidFill>
              <a:latin typeface="仿宋"/>
              <a:ea typeface="仿宋"/>
              <a:cs typeface="仿宋"/>
            </a:endParaRPr>
          </a:p>
          <a:p>
            <a:pPr algn="just"/>
            <a:r>
              <a:rPr lang="zh-CN" altLang="en-US" sz="2000" b="1" dirty="0" smtClean="0">
                <a:solidFill>
                  <a:srgbClr val="000000"/>
                </a:solidFill>
                <a:latin typeface="黑体"/>
                <a:ea typeface="黑体"/>
                <a:cs typeface="黑体"/>
              </a:rPr>
              <a:t>4、国家</a:t>
            </a:r>
            <a:r>
              <a:rPr lang="zh-CN" altLang="en-US" sz="2000" b="1" dirty="0">
                <a:solidFill>
                  <a:srgbClr val="000000"/>
                </a:solidFill>
                <a:latin typeface="黑体"/>
                <a:ea typeface="黑体"/>
                <a:cs typeface="黑体"/>
              </a:rPr>
              <a:t>牌</a:t>
            </a:r>
            <a:r>
              <a:rPr lang="zh-CN" altLang="en-US" sz="2000" b="1" dirty="0">
                <a:solidFill>
                  <a:srgbClr val="000000"/>
                </a:solidFill>
                <a:latin typeface="仿宋"/>
                <a:ea typeface="仿宋"/>
                <a:cs typeface="仿宋"/>
              </a:rPr>
              <a:t>：代表在会场内出席与采</a:t>
            </a:r>
            <a:r>
              <a:rPr lang="zh-CN" altLang="en-US" sz="2000" b="1" dirty="0" smtClean="0">
                <a:solidFill>
                  <a:srgbClr val="000000"/>
                </a:solidFill>
                <a:latin typeface="仿宋"/>
                <a:ea typeface="仿宋"/>
                <a:cs typeface="仿宋"/>
              </a:rPr>
              <a:t>取行动的唯一凭证</a:t>
            </a:r>
            <a:r>
              <a:rPr lang="zh-CN" altLang="en-US" sz="2000" b="1" dirty="0">
                <a:solidFill>
                  <a:srgbClr val="000000"/>
                </a:solidFill>
                <a:latin typeface="仿宋"/>
                <a:ea typeface="仿宋"/>
                <a:cs typeface="仿宋"/>
              </a:rPr>
              <a:t>。</a:t>
            </a:r>
            <a:endParaRPr lang="en-US" altLang="zh-CN" sz="2000" b="1" dirty="0">
              <a:solidFill>
                <a:srgbClr val="000000"/>
              </a:solidFill>
              <a:latin typeface="仿宋"/>
              <a:ea typeface="仿宋"/>
              <a:cs typeface="仿宋"/>
            </a:endParaRPr>
          </a:p>
          <a:p>
            <a:pPr algn="just">
              <a:spcBef>
                <a:spcPts val="0"/>
              </a:spcBef>
            </a:pPr>
            <a:r>
              <a:rPr lang="en-US" altLang="zh-CN" sz="2000" b="1" dirty="0">
                <a:solidFill>
                  <a:srgbClr val="000000"/>
                </a:solidFill>
                <a:latin typeface="仿宋"/>
                <a:ea typeface="仿宋"/>
                <a:cs typeface="仿宋"/>
              </a:rPr>
              <a:t>		</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在会议期间，如果代表在采取行动时未举起国家牌，主席团</a:t>
            </a:r>
            <a:r>
              <a:rPr lang="en-US" altLang="zh-CN" sz="2000" b="1" dirty="0">
                <a:solidFill>
                  <a:srgbClr val="FF0000"/>
                </a:solidFill>
                <a:latin typeface="仿宋"/>
                <a:ea typeface="仿宋"/>
                <a:cs typeface="仿宋"/>
              </a:rPr>
              <a:t>		</a:t>
            </a:r>
            <a:r>
              <a:rPr lang="zh-CN" altLang="en-US" sz="2000" b="1" dirty="0">
                <a:solidFill>
                  <a:srgbClr val="FF0000"/>
                </a:solidFill>
                <a:latin typeface="仿宋"/>
                <a:ea typeface="仿宋"/>
                <a:cs typeface="仿宋"/>
              </a:rPr>
              <a:t>不会接受其行动要求。国家牌将由主席团在会前摆放在相应</a:t>
            </a:r>
            <a:r>
              <a:rPr lang="zh-CN" altLang="en-US" sz="2000" b="1" dirty="0" smtClean="0">
                <a:solidFill>
                  <a:srgbClr val="FF0000"/>
                </a:solidFill>
                <a:latin typeface="仿宋"/>
                <a:ea typeface="仿宋"/>
                <a:cs typeface="仿宋"/>
              </a:rPr>
              <a:t>国家代</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表的座位处。</a:t>
            </a:r>
            <a:endParaRPr lang="en-US" altLang="zh-CN" sz="2000" b="1" dirty="0">
              <a:solidFill>
                <a:srgbClr val="FF0000"/>
              </a:solidFill>
              <a:latin typeface="仿宋"/>
              <a:ea typeface="仿宋"/>
              <a:cs typeface="仿宋"/>
            </a:endParaRPr>
          </a:p>
        </p:txBody>
      </p:sp>
    </p:spTree>
    <p:extLst>
      <p:ext uri="{BB962C8B-B14F-4D97-AF65-F5344CB8AC3E}">
        <p14:creationId xmlns:p14="http://schemas.microsoft.com/office/powerpoint/2010/main" val="3527627478"/>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dissolv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（四）点名</a:t>
            </a:r>
          </a:p>
          <a:p>
            <a:pPr algn="just"/>
            <a:r>
              <a:rPr lang="zh-CN" altLang="en-US" sz="2000" b="1" dirty="0" smtClean="0">
                <a:solidFill>
                  <a:srgbClr val="000000"/>
                </a:solidFill>
                <a:latin typeface="仿宋"/>
                <a:ea typeface="仿宋"/>
                <a:cs typeface="仿宋"/>
              </a:rPr>
              <a:t>主席：“欢迎来到</a:t>
            </a:r>
            <a:r>
              <a:rPr lang="en-US" altLang="zh-CN" sz="2000" b="1" dirty="0" smtClean="0">
                <a:solidFill>
                  <a:srgbClr val="000000"/>
                </a:solidFill>
                <a:latin typeface="仿宋"/>
                <a:ea typeface="仿宋"/>
                <a:cs typeface="仿宋"/>
              </a:rPr>
              <a:t>XXXX</a:t>
            </a:r>
            <a:r>
              <a:rPr lang="zh-CN" altLang="en-US" sz="2000" b="1" dirty="0" smtClean="0">
                <a:solidFill>
                  <a:srgbClr val="000000"/>
                </a:solidFill>
                <a:latin typeface="仿宋"/>
                <a:ea typeface="仿宋"/>
                <a:cs typeface="仿宋"/>
              </a:rPr>
              <a:t>会场，下面将进行点名环节，请被点到的代表高举国家牌并回答出席”</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a:t>
            </a:r>
            <a:r>
              <a:rPr lang="zh-CN" altLang="en-US" sz="2000" b="1" dirty="0" smtClean="0">
                <a:solidFill>
                  <a:srgbClr val="FF0000"/>
                </a:solidFill>
                <a:latin typeface="仿宋"/>
                <a:ea typeface="仿宋"/>
                <a:cs typeface="仿宋"/>
              </a:rPr>
              <a:t>举牌</a:t>
            </a:r>
            <a:r>
              <a:rPr lang="zh-CN" altLang="en-US" sz="2000" b="1" dirty="0" smtClean="0">
                <a:solidFill>
                  <a:srgbClr val="000000"/>
                </a:solidFill>
                <a:latin typeface="仿宋"/>
                <a:ea typeface="仿宋"/>
                <a:cs typeface="仿宋"/>
              </a:rPr>
              <a:t>并回答：“</a:t>
            </a:r>
            <a:r>
              <a:rPr lang="zh-CN" altLang="en-US" sz="2000" b="1" dirty="0" smtClean="0">
                <a:solidFill>
                  <a:srgbClr val="FF0000"/>
                </a:solidFill>
                <a:latin typeface="仿宋"/>
                <a:ea typeface="仿宋"/>
                <a:cs typeface="仿宋"/>
              </a:rPr>
              <a:t>出席</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国代表出席”</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主席：“本会场应出席国家数为</a:t>
            </a:r>
            <a:r>
              <a:rPr lang="en-US" altLang="zh-CN" sz="2000" b="1" dirty="0" smtClean="0">
                <a:solidFill>
                  <a:srgbClr val="000000"/>
                </a:solidFill>
                <a:latin typeface="仿宋"/>
                <a:ea typeface="仿宋"/>
                <a:cs typeface="仿宋"/>
              </a:rPr>
              <a:t>N</a:t>
            </a:r>
            <a:r>
              <a:rPr lang="zh-CN" altLang="en-US" sz="2000" b="1" dirty="0" smtClean="0">
                <a:solidFill>
                  <a:srgbClr val="000000"/>
                </a:solidFill>
                <a:latin typeface="仿宋"/>
                <a:ea typeface="仿宋"/>
                <a:cs typeface="仿宋"/>
              </a:rPr>
              <a:t>，实际出席国家数为</a:t>
            </a:r>
            <a:r>
              <a:rPr lang="en-US" altLang="zh-CN" sz="2000" b="1" dirty="0" smtClean="0">
                <a:solidFill>
                  <a:srgbClr val="000000"/>
                </a:solidFill>
                <a:latin typeface="仿宋"/>
                <a:ea typeface="仿宋"/>
                <a:cs typeface="仿宋"/>
              </a:rPr>
              <a:t>n</a:t>
            </a:r>
            <a:r>
              <a:rPr lang="zh-CN" altLang="en-US" sz="2000" b="1" dirty="0" smtClean="0">
                <a:solidFill>
                  <a:srgbClr val="000000"/>
                </a:solidFill>
                <a:latin typeface="仿宋"/>
                <a:ea typeface="仿宋"/>
                <a:cs typeface="仿宋"/>
              </a:rPr>
              <a:t>，百分之二十数为</a:t>
            </a:r>
            <a:r>
              <a:rPr lang="en-US" altLang="zh-CN" sz="2000" b="1" dirty="0" smtClean="0">
                <a:solidFill>
                  <a:srgbClr val="000000"/>
                </a:solidFill>
                <a:latin typeface="仿宋"/>
                <a:ea typeface="仿宋"/>
                <a:cs typeface="仿宋"/>
              </a:rPr>
              <a:t>m</a:t>
            </a:r>
            <a:r>
              <a:rPr lang="zh-CN" altLang="en-US" sz="2000" b="1" dirty="0" smtClean="0">
                <a:solidFill>
                  <a:srgbClr val="000000"/>
                </a:solidFill>
                <a:latin typeface="仿宋"/>
                <a:ea typeface="仿宋"/>
                <a:cs typeface="仿宋"/>
              </a:rPr>
              <a:t>，简单多数为</a:t>
            </a:r>
            <a:r>
              <a:rPr lang="en-US" altLang="zh-CN" sz="2000" b="1" dirty="0" smtClean="0">
                <a:solidFill>
                  <a:srgbClr val="000000"/>
                </a:solidFill>
                <a:latin typeface="仿宋"/>
                <a:ea typeface="仿宋"/>
                <a:cs typeface="仿宋"/>
              </a:rPr>
              <a:t>p</a:t>
            </a:r>
            <a:r>
              <a:rPr lang="zh-CN" altLang="en-US" sz="2000" b="1" dirty="0" smtClean="0">
                <a:solidFill>
                  <a:srgbClr val="000000"/>
                </a:solidFill>
                <a:latin typeface="仿宋"/>
                <a:ea typeface="仿宋"/>
                <a:cs typeface="仿宋"/>
              </a:rPr>
              <a:t>，绝对多数为</a:t>
            </a:r>
            <a:r>
              <a:rPr lang="en-US" altLang="zh-CN" sz="2000" b="1" dirty="0" smtClean="0">
                <a:solidFill>
                  <a:srgbClr val="000000"/>
                </a:solidFill>
                <a:latin typeface="仿宋"/>
                <a:ea typeface="仿宋"/>
                <a:cs typeface="仿宋"/>
              </a:rPr>
              <a:t>q</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90"/>
                </a:solidFill>
                <a:latin typeface="仿宋"/>
                <a:ea typeface="仿宋"/>
                <a:cs typeface="仿宋"/>
              </a:rPr>
              <a:t>【N</a:t>
            </a:r>
            <a:r>
              <a:rPr lang="zh-CN" altLang="en-US" sz="2000" b="1" dirty="0" smtClean="0">
                <a:solidFill>
                  <a:srgbClr val="000090"/>
                </a:solidFill>
                <a:latin typeface="仿宋"/>
                <a:ea typeface="仿宋"/>
                <a:cs typeface="仿宋"/>
              </a:rPr>
              <a:t>，</a:t>
            </a:r>
            <a:r>
              <a:rPr lang="en-US" altLang="zh-CN" sz="2000" b="1" dirty="0" smtClean="0">
                <a:solidFill>
                  <a:srgbClr val="000090"/>
                </a:solidFill>
                <a:latin typeface="仿宋"/>
                <a:ea typeface="仿宋"/>
                <a:cs typeface="仿宋"/>
              </a:rPr>
              <a:t>n</a:t>
            </a:r>
            <a:r>
              <a:rPr lang="zh-CN" altLang="en-US" sz="2000" b="1" dirty="0" smtClean="0">
                <a:solidFill>
                  <a:srgbClr val="000090"/>
                </a:solidFill>
                <a:latin typeface="仿宋"/>
                <a:ea typeface="仿宋"/>
                <a:cs typeface="仿宋"/>
              </a:rPr>
              <a:t>，</a:t>
            </a:r>
            <a:r>
              <a:rPr lang="en-US" altLang="zh-CN" sz="2000" b="1" dirty="0" smtClean="0">
                <a:solidFill>
                  <a:srgbClr val="000090"/>
                </a:solidFill>
                <a:latin typeface="仿宋"/>
                <a:ea typeface="仿宋"/>
                <a:cs typeface="仿宋"/>
              </a:rPr>
              <a:t>m</a:t>
            </a:r>
            <a:r>
              <a:rPr lang="zh-CN" altLang="en-US" sz="2000" b="1" dirty="0" smtClean="0">
                <a:solidFill>
                  <a:srgbClr val="000090"/>
                </a:solidFill>
                <a:latin typeface="仿宋"/>
                <a:ea typeface="仿宋"/>
                <a:cs typeface="仿宋"/>
              </a:rPr>
              <a:t>，</a:t>
            </a:r>
            <a:r>
              <a:rPr lang="en-US" altLang="zh-CN" sz="2000" b="1" dirty="0" smtClean="0">
                <a:solidFill>
                  <a:srgbClr val="000090"/>
                </a:solidFill>
                <a:latin typeface="仿宋"/>
                <a:ea typeface="仿宋"/>
                <a:cs typeface="仿宋"/>
              </a:rPr>
              <a:t>p</a:t>
            </a:r>
            <a:r>
              <a:rPr lang="zh-CN" altLang="en-US" sz="2000" b="1" dirty="0" smtClean="0">
                <a:solidFill>
                  <a:srgbClr val="000090"/>
                </a:solidFill>
                <a:latin typeface="仿宋"/>
                <a:ea typeface="仿宋"/>
                <a:cs typeface="仿宋"/>
              </a:rPr>
              <a:t>，</a:t>
            </a:r>
            <a:r>
              <a:rPr lang="en-US" altLang="zh-CN" sz="2000" b="1" dirty="0" smtClean="0">
                <a:solidFill>
                  <a:srgbClr val="000090"/>
                </a:solidFill>
                <a:latin typeface="仿宋"/>
                <a:ea typeface="仿宋"/>
                <a:cs typeface="仿宋"/>
              </a:rPr>
              <a:t>q</a:t>
            </a:r>
            <a:r>
              <a:rPr lang="zh-CN" altLang="en-US" sz="2000" b="1" dirty="0" smtClean="0">
                <a:solidFill>
                  <a:srgbClr val="000090"/>
                </a:solidFill>
                <a:latin typeface="仿宋"/>
                <a:ea typeface="仿宋"/>
                <a:cs typeface="仿宋"/>
              </a:rPr>
              <a:t>为正整数，</a:t>
            </a:r>
            <a:r>
              <a:rPr lang="en-US" altLang="zh-CN" sz="2000" b="1" dirty="0" smtClean="0">
                <a:solidFill>
                  <a:srgbClr val="000090"/>
                </a:solidFill>
                <a:latin typeface="仿宋"/>
                <a:ea typeface="仿宋"/>
                <a:cs typeface="仿宋"/>
              </a:rPr>
              <a:t>m=20%n</a:t>
            </a:r>
            <a:r>
              <a:rPr lang="zh-CN" altLang="en-US" sz="2000" b="1" dirty="0" smtClean="0">
                <a:solidFill>
                  <a:srgbClr val="000090"/>
                </a:solidFill>
                <a:latin typeface="仿宋"/>
                <a:ea typeface="仿宋"/>
                <a:cs typeface="仿宋"/>
              </a:rPr>
              <a:t>（向上取整），</a:t>
            </a:r>
            <a:r>
              <a:rPr lang="en-US" altLang="zh-CN" sz="2000" b="1" dirty="0" smtClean="0">
                <a:solidFill>
                  <a:srgbClr val="000090"/>
                </a:solidFill>
                <a:latin typeface="仿宋"/>
                <a:ea typeface="仿宋"/>
                <a:cs typeface="仿宋"/>
              </a:rPr>
              <a:t>p=50%n+1</a:t>
            </a:r>
            <a:r>
              <a:rPr lang="zh-CN" altLang="en-US" sz="2000" b="1" dirty="0" smtClean="0">
                <a:solidFill>
                  <a:srgbClr val="000090"/>
                </a:solidFill>
                <a:latin typeface="仿宋"/>
                <a:ea typeface="仿宋"/>
                <a:cs typeface="仿宋"/>
              </a:rPr>
              <a:t>（向下取整），</a:t>
            </a:r>
            <a:r>
              <a:rPr lang="en-US" altLang="zh-CN" sz="2000" b="1" dirty="0" smtClean="0">
                <a:solidFill>
                  <a:srgbClr val="000090"/>
                </a:solidFill>
                <a:latin typeface="仿宋"/>
                <a:ea typeface="仿宋"/>
                <a:cs typeface="仿宋"/>
              </a:rPr>
              <a:t>q=2n</a:t>
            </a:r>
            <a:r>
              <a:rPr lang="en-US" altLang="zh-CN" sz="2000" b="1" dirty="0">
                <a:solidFill>
                  <a:srgbClr val="000090"/>
                </a:solidFill>
                <a:latin typeface="仿宋"/>
                <a:ea typeface="仿宋"/>
                <a:cs typeface="仿宋"/>
              </a:rPr>
              <a:t>/</a:t>
            </a:r>
            <a:r>
              <a:rPr lang="en-US" altLang="zh-CN" sz="2000" b="1" dirty="0" smtClean="0">
                <a:solidFill>
                  <a:srgbClr val="000090"/>
                </a:solidFill>
                <a:latin typeface="仿宋"/>
                <a:ea typeface="仿宋"/>
                <a:cs typeface="仿宋"/>
              </a:rPr>
              <a:t>3</a:t>
            </a:r>
            <a:r>
              <a:rPr lang="zh-CN" altLang="en-US" sz="2000" b="1" dirty="0" smtClean="0">
                <a:solidFill>
                  <a:srgbClr val="000090"/>
                </a:solidFill>
                <a:latin typeface="仿宋"/>
                <a:ea typeface="仿宋"/>
                <a:cs typeface="仿宋"/>
              </a:rPr>
              <a:t>（向上取整）</a:t>
            </a:r>
            <a:r>
              <a:rPr lang="en-US" altLang="zh-CN" sz="2000" b="1" dirty="0" smtClean="0">
                <a:solidFill>
                  <a:srgbClr val="000090"/>
                </a:solidFill>
                <a:latin typeface="仿宋"/>
                <a:ea typeface="仿宋"/>
                <a:cs typeface="仿宋"/>
              </a:rPr>
              <a:t>】</a:t>
            </a:r>
          </a:p>
          <a:p>
            <a:pPr algn="just"/>
            <a:r>
              <a:rPr lang="zh-CN"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	1</a:t>
            </a:r>
            <a:r>
              <a:rPr lang="zh-CN" altLang="en-US" sz="2000" b="1" dirty="0" smtClean="0">
                <a:solidFill>
                  <a:srgbClr val="FF0000"/>
                </a:solidFill>
                <a:latin typeface="仿宋"/>
                <a:ea typeface="仿宋"/>
                <a:cs typeface="仿宋"/>
              </a:rPr>
              <a:t>、主席将按首</a:t>
            </a:r>
            <a:r>
              <a:rPr lang="zh-CN" altLang="en-US" sz="2000" b="1" dirty="0">
                <a:solidFill>
                  <a:srgbClr val="FF0000"/>
                </a:solidFill>
                <a:latin typeface="仿宋"/>
                <a:ea typeface="仿宋"/>
                <a:cs typeface="仿宋"/>
              </a:rPr>
              <a:t>字母 </a:t>
            </a:r>
            <a:r>
              <a:rPr lang="en-US" altLang="zh-CN" sz="2000" b="1" dirty="0">
                <a:solidFill>
                  <a:srgbClr val="FF0000"/>
                </a:solidFill>
                <a:latin typeface="仿宋"/>
                <a:ea typeface="仿宋"/>
                <a:cs typeface="仿宋"/>
              </a:rPr>
              <a:t>A </a:t>
            </a:r>
            <a:r>
              <a:rPr lang="zh-CN" altLang="en-US" sz="2000" b="1" dirty="0">
                <a:solidFill>
                  <a:srgbClr val="FF0000"/>
                </a:solidFill>
                <a:latin typeface="仿宋"/>
                <a:ea typeface="仿宋"/>
                <a:cs typeface="仿宋"/>
              </a:rPr>
              <a:t>到 </a:t>
            </a:r>
            <a:r>
              <a:rPr lang="en-US" altLang="zh-CN" sz="2000" b="1" dirty="0">
                <a:solidFill>
                  <a:srgbClr val="FF0000"/>
                </a:solidFill>
                <a:latin typeface="仿宋"/>
                <a:ea typeface="仿宋"/>
                <a:cs typeface="仿宋"/>
              </a:rPr>
              <a:t>Z </a:t>
            </a:r>
            <a:r>
              <a:rPr lang="zh-CN" altLang="en-US" sz="2000" b="1" dirty="0" smtClean="0">
                <a:solidFill>
                  <a:srgbClr val="FF0000"/>
                </a:solidFill>
                <a:latin typeface="仿宋"/>
                <a:ea typeface="仿宋"/>
                <a:cs typeface="仿宋"/>
              </a:rPr>
              <a:t>的顺序点名；</a:t>
            </a:r>
            <a:endParaRPr lang="en-US" altLang="zh-CN" sz="2000" b="1" dirty="0" smtClean="0">
              <a:solidFill>
                <a:srgbClr val="FF0000"/>
              </a:solidFill>
              <a:latin typeface="仿宋"/>
              <a:ea typeface="仿宋"/>
              <a:cs typeface="仿宋"/>
            </a:endParaRPr>
          </a:p>
          <a:p>
            <a:pPr algn="just"/>
            <a:r>
              <a:rPr lang="en-US" altLang="zh-CN" sz="2000" b="1" dirty="0" smtClean="0">
                <a:solidFill>
                  <a:srgbClr val="FF0000"/>
                </a:solidFill>
                <a:latin typeface="仿宋"/>
                <a:ea typeface="仿宋"/>
                <a:cs typeface="仿宋"/>
              </a:rPr>
              <a:t>	</a:t>
            </a:r>
            <a:r>
              <a:rPr lang="zh-CN" altLang="zh-CN" sz="2000" b="1" dirty="0" smtClean="0">
                <a:solidFill>
                  <a:srgbClr val="FF0000"/>
                </a:solidFill>
                <a:latin typeface="仿宋"/>
                <a:ea typeface="仿宋"/>
                <a:cs typeface="仿宋"/>
              </a:rPr>
              <a:t>2</a:t>
            </a:r>
            <a:r>
              <a:rPr lang="zh-CN" altLang="en-US" sz="2000" b="1" dirty="0" smtClean="0">
                <a:solidFill>
                  <a:srgbClr val="FF0000"/>
                </a:solidFill>
                <a:latin typeface="仿宋"/>
                <a:ea typeface="仿宋"/>
                <a:cs typeface="仿宋"/>
              </a:rPr>
              <a:t>、点名时</a:t>
            </a:r>
            <a:r>
              <a:rPr lang="zh-CN" altLang="en-US" sz="2000" b="1" dirty="0">
                <a:solidFill>
                  <a:srgbClr val="FF0000"/>
                </a:solidFill>
                <a:latin typeface="仿宋"/>
                <a:ea typeface="仿宋"/>
                <a:cs typeface="仿宋"/>
              </a:rPr>
              <a:t>未出席的代表需通过意向条向主席</a:t>
            </a:r>
            <a:r>
              <a:rPr lang="zh-CN" altLang="en-US" sz="2000" b="1" dirty="0" smtClean="0">
                <a:solidFill>
                  <a:srgbClr val="FF0000"/>
                </a:solidFill>
                <a:latin typeface="仿宋"/>
                <a:ea typeface="仿宋"/>
                <a:cs typeface="仿宋"/>
              </a:rPr>
              <a:t>表明已出席会议，主席团</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将在当前发言结束后宣布该代表之出席并修改简单多数</a:t>
            </a:r>
            <a:r>
              <a:rPr lang="zh-CN" altLang="en-US" sz="2000" b="1" dirty="0">
                <a:solidFill>
                  <a:srgbClr val="FF0000"/>
                </a:solidFill>
                <a:latin typeface="仿宋"/>
                <a:ea typeface="仿宋"/>
                <a:cs typeface="仿宋"/>
              </a:rPr>
              <a:t>、三分之二</a:t>
            </a:r>
            <a:r>
              <a:rPr lang="zh-CN" altLang="en-US" sz="2000" b="1" dirty="0" smtClean="0">
                <a:solidFill>
                  <a:srgbClr val="FF0000"/>
                </a:solidFill>
                <a:latin typeface="仿宋"/>
                <a:ea typeface="仿宋"/>
                <a:cs typeface="仿宋"/>
              </a:rPr>
              <a:t>多数</a:t>
            </a:r>
            <a:r>
              <a:rPr lang="en-US" altLang="zh-CN" sz="2000" b="1" dirty="0" smtClean="0">
                <a:solidFill>
                  <a:srgbClr val="FF0000"/>
                </a:solidFill>
                <a:latin typeface="仿宋"/>
                <a:ea typeface="仿宋"/>
                <a:cs typeface="仿宋"/>
              </a:rPr>
              <a:t>	</a:t>
            </a:r>
            <a:r>
              <a:rPr lang="zh-CN" altLang="en-US" sz="2000" b="1" dirty="0" smtClean="0">
                <a:solidFill>
                  <a:srgbClr val="FF0000"/>
                </a:solidFill>
                <a:latin typeface="仿宋"/>
                <a:ea typeface="仿宋"/>
                <a:cs typeface="仿宋"/>
              </a:rPr>
              <a:t>和百分之二十数。</a:t>
            </a:r>
            <a:endParaRPr lang="en-US" altLang="zh-CN" sz="2000" b="1" dirty="0" smtClean="0">
              <a:solidFill>
                <a:srgbClr val="FF0000"/>
              </a:solidFill>
              <a:latin typeface="仿宋"/>
              <a:ea typeface="仿宋"/>
              <a:cs typeface="仿宋"/>
            </a:endParaRPr>
          </a:p>
        </p:txBody>
      </p:sp>
      <p:sp>
        <p:nvSpPr>
          <p:cNvPr id="3" name="右大括号 2"/>
          <p:cNvSpPr/>
          <p:nvPr/>
        </p:nvSpPr>
        <p:spPr>
          <a:xfrm>
            <a:off x="3810000" y="2419683"/>
            <a:ext cx="160421" cy="11630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6" name="文本框 5"/>
          <p:cNvSpPr txBox="1"/>
          <p:nvPr/>
        </p:nvSpPr>
        <p:spPr>
          <a:xfrm>
            <a:off x="3970421" y="2818246"/>
            <a:ext cx="1122947" cy="369332"/>
          </a:xfrm>
          <a:prstGeom prst="rect">
            <a:avLst/>
          </a:prstGeom>
          <a:noFill/>
        </p:spPr>
        <p:txBody>
          <a:bodyPr wrap="square" rtlCol="0">
            <a:spAutoFit/>
          </a:bodyPr>
          <a:lstStyle/>
          <a:p>
            <a:r>
              <a:rPr kumimoji="1" lang="zh-CN" altLang="en-US" dirty="0" smtClean="0">
                <a:latin typeface="仿宋"/>
                <a:ea typeface="仿宋"/>
                <a:cs typeface="仿宋"/>
              </a:rPr>
              <a:t>循环</a:t>
            </a:r>
            <a:r>
              <a:rPr kumimoji="1" lang="en-US" altLang="zh-CN" dirty="0" smtClean="0">
                <a:latin typeface="仿宋"/>
                <a:ea typeface="仿宋"/>
                <a:cs typeface="仿宋"/>
              </a:rPr>
              <a:t>N</a:t>
            </a:r>
            <a:r>
              <a:rPr kumimoji="1" lang="zh-CN" altLang="en-US" dirty="0" smtClean="0">
                <a:latin typeface="仿宋"/>
                <a:ea typeface="仿宋"/>
                <a:cs typeface="仿宋"/>
              </a:rPr>
              <a:t>次</a:t>
            </a:r>
            <a:endParaRPr kumimoji="1" lang="zh-CN" altLang="en-US" dirty="0">
              <a:latin typeface="仿宋"/>
              <a:ea typeface="仿宋"/>
              <a:cs typeface="仿宋"/>
            </a:endParaRPr>
          </a:p>
        </p:txBody>
      </p:sp>
    </p:spTree>
    <p:extLst>
      <p:ext uri="{BB962C8B-B14F-4D97-AF65-F5344CB8AC3E}">
        <p14:creationId xmlns:p14="http://schemas.microsoft.com/office/powerpoint/2010/main" val="218688862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dissolve">
                                      <p:cBhvr>
                                        <p:cTn id="30" dur="500"/>
                                        <p:tgtEl>
                                          <p:spTgt spid="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dissolve">
                                      <p:cBhvr>
                                        <p:cTn id="35" dur="500"/>
                                        <p:tgtEl>
                                          <p:spTgt spid="5">
                                            <p:txEl>
                                              <p:pRg st="7" end="7"/>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dissolv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（五）正式辩论</a:t>
            </a:r>
          </a:p>
          <a:p>
            <a:pPr algn="just"/>
            <a:r>
              <a:rPr lang="zh-CN" altLang="en-US" sz="2000" b="1" dirty="0" smtClean="0">
                <a:solidFill>
                  <a:srgbClr val="000000"/>
                </a:solidFill>
                <a:latin typeface="仿宋"/>
                <a:ea typeface="仿宋"/>
                <a:cs typeface="仿宋"/>
              </a:rPr>
              <a:t>主席：“现会议开始，首先将自动进入主发言名单”</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主席：“请希望加入主发言名单的代表高举国家牌”</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主席团随机点出若干并排序。</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主席：“尊敬的</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国代表，您将有两分钟的发言时间，请</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国代表做好准备”</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国代表：“感谢主席团，感谢各位代表，我谨代表</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国在此发言。</a:t>
            </a:r>
            <a:r>
              <a:rPr lang="mr-I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感谢”</a:t>
            </a:r>
            <a:endParaRPr lang="en-US" altLang="zh-CN" sz="2000" b="1" dirty="0" smtClean="0">
              <a:solidFill>
                <a:srgbClr val="000000"/>
              </a:solidFill>
              <a:latin typeface="仿宋"/>
              <a:ea typeface="仿宋"/>
              <a:cs typeface="仿宋"/>
            </a:endParaRPr>
          </a:p>
          <a:p>
            <a:pPr algn="just"/>
            <a:r>
              <a:rPr lang="zh-CN" altLang="en-US" sz="2000" b="1" dirty="0" smtClean="0">
                <a:solidFill>
                  <a:srgbClr val="FF0000"/>
                </a:solidFill>
                <a:latin typeface="仿宋"/>
                <a:ea typeface="仿宋"/>
                <a:cs typeface="仿宋"/>
              </a:rPr>
              <a:t>若剩余时间大于等于</a:t>
            </a:r>
            <a:r>
              <a:rPr lang="en-US" altLang="zh-CN" sz="2000" b="1" dirty="0" smtClean="0">
                <a:solidFill>
                  <a:srgbClr val="FF0000"/>
                </a:solidFill>
                <a:latin typeface="仿宋"/>
                <a:ea typeface="仿宋"/>
                <a:cs typeface="仿宋"/>
              </a:rPr>
              <a:t>10</a:t>
            </a:r>
            <a:r>
              <a:rPr lang="zh-CN" altLang="en-US" sz="2000" b="1" dirty="0" smtClean="0">
                <a:solidFill>
                  <a:srgbClr val="FF0000"/>
                </a:solidFill>
                <a:latin typeface="仿宋"/>
                <a:ea typeface="仿宋"/>
                <a:cs typeface="仿宋"/>
              </a:rPr>
              <a:t>秒</a:t>
            </a:r>
            <a:endParaRPr lang="en-US" altLang="zh-CN" sz="2000" b="1" dirty="0" smtClean="0">
              <a:solidFill>
                <a:srgbClr val="FF0000"/>
              </a:solidFill>
              <a:latin typeface="仿宋"/>
              <a:ea typeface="仿宋"/>
              <a:cs typeface="仿宋"/>
            </a:endParaRPr>
          </a:p>
          <a:p>
            <a:pPr algn="just"/>
            <a:r>
              <a:rPr lang="zh-CN" altLang="en-US" sz="2000" b="1" dirty="0" smtClean="0">
                <a:solidFill>
                  <a:srgbClr val="000000"/>
                </a:solidFill>
                <a:latin typeface="仿宋"/>
                <a:ea typeface="仿宋"/>
                <a:cs typeface="仿宋"/>
              </a:rPr>
              <a:t>主席：“感谢</a:t>
            </a:r>
            <a:r>
              <a:rPr lang="zh-C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尊敬的</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a:t>
            </a:r>
            <a:r>
              <a:rPr lang="zh-CN" altLang="en-US" sz="2000" b="1" dirty="0">
                <a:solidFill>
                  <a:srgbClr val="000000"/>
                </a:solidFill>
                <a:latin typeface="仿宋"/>
                <a:ea typeface="仿宋"/>
                <a:cs typeface="仿宋"/>
              </a:rPr>
              <a:t>代表</a:t>
            </a:r>
            <a:r>
              <a:rPr lang="zh-CN" altLang="en-US" sz="2000" b="1" dirty="0" smtClean="0">
                <a:solidFill>
                  <a:srgbClr val="000000"/>
                </a:solidFill>
                <a:latin typeface="仿宋"/>
                <a:ea typeface="仿宋"/>
                <a:cs typeface="仿宋"/>
              </a:rPr>
              <a:t>，您剩余</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秒的时间，请问您将如何让渡？”</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a:t>
            </a:r>
            <a:r>
              <a:rPr lang="zh-CN" altLang="en-US" sz="2000" b="1" dirty="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“让渡给</a:t>
            </a:r>
            <a:r>
              <a:rPr lang="mr-I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65147322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（五）正式辩论</a:t>
            </a:r>
          </a:p>
          <a:p>
            <a:pPr algn="just"/>
            <a:r>
              <a:rPr lang="zh-CN" altLang="en-US" sz="2000" b="1" dirty="0" smtClean="0">
                <a:solidFill>
                  <a:srgbClr val="000090"/>
                </a:solidFill>
                <a:latin typeface="仿宋"/>
                <a:ea typeface="仿宋"/>
                <a:cs typeface="仿宋"/>
              </a:rPr>
              <a:t>让渡给</a:t>
            </a:r>
            <a:r>
              <a:rPr lang="zh-CN" altLang="en-US" sz="2000" b="1" dirty="0">
                <a:solidFill>
                  <a:srgbClr val="FF0000"/>
                </a:solidFill>
                <a:latin typeface="仿宋"/>
                <a:ea typeface="仿宋"/>
                <a:cs typeface="仿宋"/>
              </a:rPr>
              <a:t>主席</a:t>
            </a:r>
            <a:r>
              <a:rPr lang="zh-CN" altLang="en-US" sz="2000" b="1" dirty="0">
                <a:solidFill>
                  <a:srgbClr val="000090"/>
                </a:solidFill>
                <a:latin typeface="仿宋"/>
                <a:ea typeface="仿宋"/>
                <a:cs typeface="仿宋"/>
              </a:rPr>
              <a:t>，即主席可自行处理剩余时间； </a:t>
            </a: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代表</a:t>
            </a:r>
            <a:r>
              <a:rPr lang="zh-CN" altLang="en-US" sz="2000" b="1" dirty="0">
                <a:solidFill>
                  <a:srgbClr val="000090"/>
                </a:solidFill>
                <a:latin typeface="仿宋"/>
                <a:ea typeface="仿宋"/>
                <a:cs typeface="仿宋"/>
              </a:rPr>
              <a:t>，即被让渡的那一位代表将利用剩余时间进行发言； </a:t>
            </a: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评论</a:t>
            </a:r>
            <a:r>
              <a:rPr lang="zh-CN" altLang="en-US" sz="2000" b="1" dirty="0">
                <a:solidFill>
                  <a:srgbClr val="000090"/>
                </a:solidFill>
                <a:latin typeface="仿宋"/>
                <a:ea typeface="仿宋"/>
                <a:cs typeface="仿宋"/>
              </a:rPr>
              <a:t>，</a:t>
            </a:r>
            <a:r>
              <a:rPr lang="zh-CN" altLang="en-US" sz="2000" b="1" dirty="0" smtClean="0">
                <a:solidFill>
                  <a:srgbClr val="000090"/>
                </a:solidFill>
                <a:latin typeface="仿宋"/>
                <a:ea typeface="仿宋"/>
                <a:cs typeface="仿宋"/>
              </a:rPr>
              <a:t>即由另一位代表利用剩余时间对发言做出评价，被评论</a:t>
            </a:r>
            <a:r>
              <a:rPr lang="zh-CN" altLang="en-US" sz="2000" b="1" dirty="0">
                <a:solidFill>
                  <a:srgbClr val="000090"/>
                </a:solidFill>
                <a:latin typeface="仿宋"/>
                <a:ea typeface="仿宋"/>
                <a:cs typeface="仿宋"/>
              </a:rPr>
              <a:t>的代表无权继续发言； </a:t>
            </a:r>
            <a:endParaRPr lang="en-US" altLang="zh-CN" sz="2000" b="1" dirty="0">
              <a:solidFill>
                <a:srgbClr val="000090"/>
              </a:solidFill>
              <a:latin typeface="仿宋"/>
              <a:ea typeface="仿宋"/>
              <a:cs typeface="仿宋"/>
            </a:endParaRPr>
          </a:p>
          <a:p>
            <a:pPr algn="just"/>
            <a:r>
              <a:rPr lang="zh-CN" altLang="en-US" sz="2000" b="1" dirty="0">
                <a:solidFill>
                  <a:srgbClr val="000090"/>
                </a:solidFill>
                <a:latin typeface="仿宋"/>
                <a:ea typeface="仿宋"/>
                <a:cs typeface="仿宋"/>
              </a:rPr>
              <a:t>让渡给</a:t>
            </a:r>
            <a:r>
              <a:rPr lang="zh-CN" altLang="en-US" sz="2000" b="1" dirty="0">
                <a:solidFill>
                  <a:srgbClr val="FF0000"/>
                </a:solidFill>
                <a:latin typeface="仿宋"/>
                <a:ea typeface="仿宋"/>
                <a:cs typeface="仿宋"/>
              </a:rPr>
              <a:t>问题</a:t>
            </a:r>
            <a:r>
              <a:rPr lang="zh-CN" altLang="en-US" sz="2000" b="1" dirty="0">
                <a:solidFill>
                  <a:srgbClr val="000090"/>
                </a:solidFill>
                <a:latin typeface="仿宋"/>
                <a:ea typeface="仿宋"/>
                <a:cs typeface="仿宋"/>
              </a:rPr>
              <a:t>，</a:t>
            </a:r>
            <a:r>
              <a:rPr lang="zh-CN" altLang="en-US" sz="2000" b="1" dirty="0" smtClean="0">
                <a:solidFill>
                  <a:srgbClr val="000090"/>
                </a:solidFill>
                <a:latin typeface="仿宋"/>
                <a:ea typeface="仿宋"/>
                <a:cs typeface="仿宋"/>
              </a:rPr>
              <a:t>即由另一位代表对发言代表提出一个问题</a:t>
            </a:r>
            <a:r>
              <a:rPr lang="zh-CN" altLang="en-US" sz="2000" b="1" dirty="0">
                <a:solidFill>
                  <a:srgbClr val="000090"/>
                </a:solidFill>
                <a:latin typeface="仿宋"/>
                <a:ea typeface="仿宋"/>
                <a:cs typeface="仿宋"/>
              </a:rPr>
              <a:t>，该问题不占用剩余时间，被提问的代表将只被允许在剩余时间内回答这一个问题</a:t>
            </a:r>
            <a:r>
              <a:rPr lang="zh-CN" altLang="en-US" sz="2000" b="1" dirty="0" smtClean="0">
                <a:solidFill>
                  <a:srgbClr val="000090"/>
                </a:solidFill>
                <a:latin typeface="仿宋"/>
                <a:ea typeface="仿宋"/>
                <a:cs typeface="仿宋"/>
              </a:rPr>
              <a:t>。</a:t>
            </a:r>
            <a:endParaRPr lang="en-US" altLang="zh-CN" sz="2000" b="1" dirty="0" smtClean="0">
              <a:solidFill>
                <a:srgbClr val="000090"/>
              </a:solidFill>
              <a:latin typeface="仿宋"/>
              <a:ea typeface="仿宋"/>
              <a:cs typeface="仿宋"/>
            </a:endParaRPr>
          </a:p>
          <a:p>
            <a:pPr algn="just"/>
            <a:r>
              <a:rPr lang="zh-CN" altLang="en-US" sz="2000" b="1" dirty="0" smtClean="0">
                <a:solidFill>
                  <a:srgbClr val="FF0000"/>
                </a:solidFill>
                <a:latin typeface="仿宋"/>
                <a:ea typeface="仿宋"/>
                <a:cs typeface="仿宋"/>
              </a:rPr>
              <a:t>若剩余时间小于</a:t>
            </a:r>
            <a:r>
              <a:rPr lang="en-US" altLang="zh-CN" sz="2000" b="1" dirty="0" smtClean="0">
                <a:solidFill>
                  <a:srgbClr val="FF0000"/>
                </a:solidFill>
                <a:latin typeface="仿宋"/>
                <a:ea typeface="仿宋"/>
                <a:cs typeface="仿宋"/>
              </a:rPr>
              <a:t>10</a:t>
            </a:r>
            <a:r>
              <a:rPr lang="zh-CN" altLang="en-US" sz="2000" b="1" dirty="0" smtClean="0">
                <a:solidFill>
                  <a:srgbClr val="FF0000"/>
                </a:solidFill>
                <a:latin typeface="仿宋"/>
                <a:ea typeface="仿宋"/>
                <a:cs typeface="仿宋"/>
              </a:rPr>
              <a:t>秒，</a:t>
            </a:r>
            <a:r>
              <a:rPr lang="zh-CN" altLang="en-US" sz="2000" b="1" dirty="0" smtClean="0">
                <a:solidFill>
                  <a:srgbClr val="000090"/>
                </a:solidFill>
                <a:latin typeface="仿宋"/>
                <a:ea typeface="仿宋"/>
                <a:cs typeface="仿宋"/>
              </a:rPr>
              <a:t>自动让渡给主席团</a:t>
            </a:r>
            <a:endParaRPr lang="en-US" altLang="zh-CN" sz="2000" b="1" dirty="0" smtClean="0">
              <a:solidFill>
                <a:srgbClr val="000090"/>
              </a:solidFill>
              <a:latin typeface="仿宋"/>
              <a:ea typeface="仿宋"/>
              <a:cs typeface="仿宋"/>
            </a:endParaRPr>
          </a:p>
          <a:p>
            <a:pPr algn="just"/>
            <a:r>
              <a:rPr lang="zh-CN"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】1</a:t>
            </a:r>
            <a:r>
              <a:rPr lang="zh-CN" altLang="en-US" sz="2000" b="1" dirty="0">
                <a:solidFill>
                  <a:srgbClr val="FF0000"/>
                </a:solidFill>
                <a:latin typeface="仿宋"/>
                <a:ea typeface="仿宋"/>
                <a:cs typeface="仿宋"/>
              </a:rPr>
              <a:t>、不在发言名单</a:t>
            </a:r>
            <a:r>
              <a:rPr lang="zh-CN" altLang="en-US" sz="2000" b="1" dirty="0" smtClean="0">
                <a:solidFill>
                  <a:srgbClr val="FF0000"/>
                </a:solidFill>
                <a:latin typeface="仿宋"/>
                <a:ea typeface="仿宋"/>
                <a:cs typeface="仿宋"/>
              </a:rPr>
              <a:t>中的代表及已经发言结束的代表可通过提交</a:t>
            </a:r>
            <a:r>
              <a:rPr lang="zh-CN" altLang="en-US" sz="2000" b="1" dirty="0">
                <a:solidFill>
                  <a:srgbClr val="FF0000"/>
                </a:solidFill>
                <a:latin typeface="仿宋"/>
                <a:ea typeface="仿宋"/>
                <a:cs typeface="仿宋"/>
              </a:rPr>
              <a:t>意向</a:t>
            </a:r>
            <a:r>
              <a:rPr lang="zh-CN" altLang="en-US" sz="2000" b="1" dirty="0" smtClean="0">
                <a:solidFill>
                  <a:srgbClr val="FF0000"/>
                </a:solidFill>
                <a:latin typeface="仿宋"/>
                <a:ea typeface="仿宋"/>
                <a:cs typeface="仿宋"/>
              </a:rPr>
              <a:t>条的方式向主席申请加入发言名单</a:t>
            </a:r>
            <a:r>
              <a:rPr lang="zh-CN" altLang="en-US" sz="2000" b="1" dirty="0">
                <a:solidFill>
                  <a:srgbClr val="FF0000"/>
                </a:solidFill>
                <a:latin typeface="仿宋"/>
                <a:ea typeface="仿宋"/>
                <a:cs typeface="仿宋"/>
              </a:rPr>
              <a:t>，主席助理将把这些国家依据提交意向</a:t>
            </a:r>
            <a:r>
              <a:rPr lang="zh-CN" altLang="en-US" sz="2000" b="1" dirty="0" smtClean="0">
                <a:solidFill>
                  <a:srgbClr val="FF0000"/>
                </a:solidFill>
                <a:latin typeface="仿宋"/>
                <a:ea typeface="仿宋"/>
                <a:cs typeface="仿宋"/>
              </a:rPr>
              <a:t>条的顺序添加到发言名单</a:t>
            </a:r>
            <a:r>
              <a:rPr lang="zh-CN" altLang="en-US" sz="2000" b="1" dirty="0">
                <a:solidFill>
                  <a:srgbClr val="FF0000"/>
                </a:solidFill>
                <a:latin typeface="仿宋"/>
                <a:ea typeface="仿宋"/>
                <a:cs typeface="仿宋"/>
              </a:rPr>
              <a:t>的</a:t>
            </a:r>
            <a:r>
              <a:rPr lang="zh-CN" altLang="en-US" sz="2000" b="1" dirty="0" smtClean="0">
                <a:solidFill>
                  <a:srgbClr val="FF0000"/>
                </a:solidFill>
                <a:latin typeface="仿宋"/>
                <a:ea typeface="仿宋"/>
                <a:cs typeface="仿宋"/>
              </a:rPr>
              <a:t>末尾；</a:t>
            </a:r>
            <a:endParaRPr lang="en-US" altLang="zh-CN" sz="2000" b="1" dirty="0" smtClean="0">
              <a:solidFill>
                <a:srgbClr val="FF0000"/>
              </a:solidFill>
              <a:latin typeface="仿宋"/>
              <a:ea typeface="仿宋"/>
              <a:cs typeface="仿宋"/>
            </a:endParaRPr>
          </a:p>
          <a:p>
            <a:pPr algn="just"/>
            <a:r>
              <a:rPr lang="en-US" altLang="zh-CN" sz="2000" b="1" dirty="0" smtClean="0">
                <a:solidFill>
                  <a:srgbClr val="FF0000"/>
                </a:solidFill>
                <a:latin typeface="仿宋"/>
                <a:ea typeface="仿宋"/>
                <a:cs typeface="仿宋"/>
              </a:rPr>
              <a:t>	2</a:t>
            </a:r>
            <a:r>
              <a:rPr lang="zh-CN" altLang="en-US" sz="2000" b="1" dirty="0">
                <a:solidFill>
                  <a:srgbClr val="FF0000"/>
                </a:solidFill>
                <a:latin typeface="仿宋"/>
                <a:ea typeface="仿宋"/>
                <a:cs typeface="仿宋"/>
              </a:rPr>
              <a:t>、代表可通过动议改变正式辩论</a:t>
            </a:r>
            <a:r>
              <a:rPr lang="zh-CN" altLang="en-US" sz="2000" b="1" dirty="0" smtClean="0">
                <a:solidFill>
                  <a:srgbClr val="FF0000"/>
                </a:solidFill>
                <a:latin typeface="仿宋"/>
                <a:ea typeface="仿宋"/>
                <a:cs typeface="仿宋"/>
              </a:rPr>
              <a:t>的发言时间（详见后文）；</a:t>
            </a:r>
            <a:endParaRPr lang="en-US" altLang="zh-CN" sz="2000" b="1" dirty="0" smtClean="0">
              <a:solidFill>
                <a:srgbClr val="FF0000"/>
              </a:solidFill>
              <a:latin typeface="仿宋"/>
              <a:ea typeface="仿宋"/>
              <a:cs typeface="仿宋"/>
            </a:endParaRPr>
          </a:p>
          <a:p>
            <a:pPr algn="just"/>
            <a:r>
              <a:rPr lang="en-US" altLang="zh-CN" sz="2000" b="1" dirty="0" smtClean="0">
                <a:solidFill>
                  <a:srgbClr val="FF0000"/>
                </a:solidFill>
                <a:latin typeface="仿宋"/>
                <a:ea typeface="仿宋"/>
                <a:cs typeface="仿宋"/>
              </a:rPr>
              <a:t>	</a:t>
            </a:r>
            <a:r>
              <a:rPr lang="zh-CN" altLang="zh-CN" sz="2000" b="1" dirty="0">
                <a:solidFill>
                  <a:srgbClr val="FF0000"/>
                </a:solidFill>
                <a:latin typeface="仿宋"/>
                <a:ea typeface="仿宋"/>
                <a:cs typeface="仿宋"/>
              </a:rPr>
              <a:t>3</a:t>
            </a:r>
            <a:r>
              <a:rPr lang="zh-CN" altLang="en-US" sz="2000" b="1" dirty="0" smtClean="0">
                <a:solidFill>
                  <a:srgbClr val="FF0000"/>
                </a:solidFill>
                <a:latin typeface="仿宋"/>
                <a:ea typeface="仿宋"/>
                <a:cs typeface="仿宋"/>
              </a:rPr>
              <a:t>、让渡所剩余时间不能再次让渡。</a:t>
            </a:r>
            <a:endParaRPr lang="en-US" altLang="zh-CN" sz="2000" b="1" dirty="0" smtClean="0">
              <a:solidFill>
                <a:srgbClr val="FF0000"/>
              </a:solidFill>
              <a:latin typeface="仿宋"/>
              <a:ea typeface="仿宋"/>
              <a:cs typeface="仿宋"/>
            </a:endParaRPr>
          </a:p>
        </p:txBody>
      </p:sp>
    </p:spTree>
    <p:extLst>
      <p:ext uri="{BB962C8B-B14F-4D97-AF65-F5344CB8AC3E}">
        <p14:creationId xmlns:p14="http://schemas.microsoft.com/office/powerpoint/2010/main" val="225036358"/>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dissolve">
                                      <p:cBhvr>
                                        <p:cTn id="26" dur="500"/>
                                        <p:tgtEl>
                                          <p:spTgt spid="5">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dissolve">
                                      <p:cBhvr>
                                        <p:cTn id="29" dur="500"/>
                                        <p:tgtEl>
                                          <p:spTgt spid="5">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（五）正式辩论</a:t>
            </a:r>
          </a:p>
          <a:p>
            <a:pPr algn="just"/>
            <a:r>
              <a:rPr lang="zh-CN" altLang="en-US" sz="2000" b="1" dirty="0">
                <a:solidFill>
                  <a:srgbClr val="000000"/>
                </a:solidFill>
                <a:latin typeface="仿宋"/>
                <a:ea typeface="仿宋"/>
                <a:cs typeface="仿宋"/>
              </a:rPr>
              <a:t>在以下情形下正式辩论将暂停或结束： </a:t>
            </a:r>
          </a:p>
          <a:p>
            <a:pPr algn="just"/>
            <a:r>
              <a:rPr lang="zh-CN" altLang="en-US" sz="2000" b="1" dirty="0" smtClean="0">
                <a:solidFill>
                  <a:srgbClr val="000000"/>
                </a:solidFill>
                <a:latin typeface="仿宋"/>
                <a:ea typeface="仿宋"/>
                <a:cs typeface="仿宋"/>
              </a:rPr>
              <a:t>（</a:t>
            </a:r>
            <a:r>
              <a:rPr lang="en-US" altLang="zh-CN" sz="2000" b="1" dirty="0">
                <a:solidFill>
                  <a:srgbClr val="000000"/>
                </a:solidFill>
                <a:latin typeface="仿宋"/>
                <a:ea typeface="仿宋"/>
                <a:cs typeface="仿宋"/>
              </a:rPr>
              <a:t>1</a:t>
            </a:r>
            <a:r>
              <a:rPr lang="zh-CN" altLang="en-US" sz="2000" b="1" dirty="0">
                <a:solidFill>
                  <a:srgbClr val="000000"/>
                </a:solidFill>
                <a:latin typeface="仿宋"/>
                <a:ea typeface="仿宋"/>
                <a:cs typeface="仿宋"/>
              </a:rPr>
              <a:t>）一个有主持核心磋商或自由磋商的动议被通过时，正式辩论将被暂停； </a:t>
            </a:r>
          </a:p>
          <a:p>
            <a:pPr algn="just"/>
            <a:r>
              <a:rPr lang="zh-CN" altLang="en-US" sz="2000" b="1" dirty="0" smtClean="0">
                <a:solidFill>
                  <a:srgbClr val="000000"/>
                </a:solidFill>
                <a:latin typeface="仿宋"/>
                <a:ea typeface="仿宋"/>
                <a:cs typeface="仿宋"/>
              </a:rPr>
              <a:t>（</a:t>
            </a:r>
            <a:r>
              <a:rPr lang="en-US" altLang="zh-CN" sz="2000" b="1" dirty="0">
                <a:solidFill>
                  <a:srgbClr val="000000"/>
                </a:solidFill>
                <a:latin typeface="仿宋"/>
                <a:ea typeface="仿宋"/>
                <a:cs typeface="仿宋"/>
              </a:rPr>
              <a:t>2</a:t>
            </a:r>
            <a:r>
              <a:rPr lang="zh-CN" altLang="en-US" sz="2000" b="1" dirty="0">
                <a:solidFill>
                  <a:srgbClr val="000000"/>
                </a:solidFill>
                <a:latin typeface="仿宋"/>
                <a:ea typeface="仿宋"/>
                <a:cs typeface="仿宋"/>
              </a:rPr>
              <a:t>）一个问题被提出时，正式辩论将被暂停； </a:t>
            </a:r>
          </a:p>
          <a:p>
            <a:pPr algn="just"/>
            <a:r>
              <a:rPr lang="zh-CN" altLang="en-US" sz="2000" b="1" dirty="0" smtClean="0">
                <a:solidFill>
                  <a:srgbClr val="000000"/>
                </a:solidFill>
                <a:latin typeface="仿宋"/>
                <a:ea typeface="仿宋"/>
                <a:cs typeface="仿宋"/>
              </a:rPr>
              <a:t>（</a:t>
            </a:r>
            <a:r>
              <a:rPr lang="en-US" altLang="zh-CN" sz="2000" b="1" dirty="0">
                <a:solidFill>
                  <a:srgbClr val="000000"/>
                </a:solidFill>
                <a:latin typeface="仿宋"/>
                <a:ea typeface="仿宋"/>
                <a:cs typeface="仿宋"/>
              </a:rPr>
              <a:t>3</a:t>
            </a:r>
            <a:r>
              <a:rPr lang="zh-CN" altLang="en-US" sz="2000" b="1" dirty="0">
                <a:solidFill>
                  <a:srgbClr val="000000"/>
                </a:solidFill>
                <a:latin typeface="仿宋"/>
                <a:ea typeface="仿宋"/>
                <a:cs typeface="仿宋"/>
              </a:rPr>
              <a:t>）一个暂时休会的动议被通过时，正式辩论将被暂停； </a:t>
            </a:r>
          </a:p>
          <a:p>
            <a:pPr algn="just"/>
            <a:r>
              <a:rPr lang="zh-CN" altLang="en-US" sz="2000" b="1" dirty="0" smtClean="0">
                <a:solidFill>
                  <a:srgbClr val="000000"/>
                </a:solidFill>
                <a:latin typeface="仿宋"/>
                <a:ea typeface="仿宋"/>
                <a:cs typeface="仿宋"/>
              </a:rPr>
              <a:t>（</a:t>
            </a:r>
            <a:r>
              <a:rPr lang="en-US" altLang="zh-CN" sz="2000" b="1" dirty="0">
                <a:solidFill>
                  <a:srgbClr val="000000"/>
                </a:solidFill>
                <a:latin typeface="仿宋"/>
                <a:ea typeface="仿宋"/>
                <a:cs typeface="仿宋"/>
              </a:rPr>
              <a:t>4</a:t>
            </a:r>
            <a:r>
              <a:rPr lang="zh-CN" altLang="en-US" sz="2000" b="1" dirty="0">
                <a:solidFill>
                  <a:srgbClr val="000000"/>
                </a:solidFill>
                <a:latin typeface="仿宋"/>
                <a:ea typeface="仿宋"/>
                <a:cs typeface="仿宋"/>
              </a:rPr>
              <a:t>）当大会组委会或主席团认为必要时，正式辩论将被暂停</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en-US" sz="2000" b="1" dirty="0">
                <a:solidFill>
                  <a:srgbClr val="000000"/>
                </a:solidFill>
                <a:latin typeface="仿宋"/>
                <a:ea typeface="仿宋"/>
                <a:cs typeface="仿宋"/>
              </a:rPr>
              <a:t>（</a:t>
            </a:r>
            <a:r>
              <a:rPr lang="en-US" altLang="zh-CN" sz="2000" b="1" dirty="0">
                <a:solidFill>
                  <a:srgbClr val="000000"/>
                </a:solidFill>
                <a:latin typeface="仿宋"/>
                <a:ea typeface="仿宋"/>
                <a:cs typeface="仿宋"/>
              </a:rPr>
              <a:t>5</a:t>
            </a:r>
            <a:r>
              <a:rPr lang="zh-CN" altLang="en-US" sz="2000" b="1" dirty="0">
                <a:solidFill>
                  <a:srgbClr val="000000"/>
                </a:solidFill>
                <a:latin typeface="仿宋"/>
                <a:ea typeface="仿宋"/>
                <a:cs typeface="仿宋"/>
              </a:rPr>
              <a:t>）一个结束辩论动议被通过时，正式辩论将结束； </a:t>
            </a:r>
          </a:p>
          <a:p>
            <a:pPr algn="just"/>
            <a:r>
              <a:rPr lang="zh-CN" altLang="en-US" sz="2000" b="1" dirty="0" smtClean="0">
                <a:solidFill>
                  <a:srgbClr val="000000"/>
                </a:solidFill>
                <a:latin typeface="仿宋"/>
                <a:ea typeface="仿宋"/>
                <a:cs typeface="仿宋"/>
              </a:rPr>
              <a:t>（</a:t>
            </a:r>
            <a:r>
              <a:rPr lang="en-US" altLang="zh-CN" sz="2000" b="1" dirty="0">
                <a:solidFill>
                  <a:srgbClr val="000000"/>
                </a:solidFill>
                <a:latin typeface="仿宋"/>
                <a:ea typeface="仿宋"/>
                <a:cs typeface="仿宋"/>
              </a:rPr>
              <a:t>6</a:t>
            </a:r>
            <a:r>
              <a:rPr lang="zh-CN" altLang="en-US" sz="2000" b="1" dirty="0">
                <a:solidFill>
                  <a:srgbClr val="000000"/>
                </a:solidFill>
                <a:latin typeface="仿宋"/>
                <a:ea typeface="仿宋"/>
                <a:cs typeface="仿宋"/>
              </a:rPr>
              <a:t>）当正式辩论发言名单中的最后一位代表发言完毕，</a:t>
            </a:r>
            <a:r>
              <a:rPr lang="zh-CN" altLang="en-US" sz="2000" b="1" dirty="0" smtClean="0">
                <a:solidFill>
                  <a:srgbClr val="000000"/>
                </a:solidFill>
                <a:latin typeface="仿宋"/>
                <a:ea typeface="仿宋"/>
                <a:cs typeface="仿宋"/>
              </a:rPr>
              <a:t>并没有代表希望继续发言时</a:t>
            </a:r>
            <a:r>
              <a:rPr lang="zh-CN" altLang="en-US" sz="2000" b="1" dirty="0">
                <a:solidFill>
                  <a:srgbClr val="000000"/>
                </a:solidFill>
                <a:latin typeface="仿宋"/>
                <a:ea typeface="仿宋"/>
                <a:cs typeface="仿宋"/>
              </a:rPr>
              <a:t>，正式辩论将自动结束。 </a:t>
            </a:r>
            <a:r>
              <a:rPr lang="zh-CN" altLang="en-US" sz="2000" b="1" dirty="0" smtClean="0">
                <a:solidFill>
                  <a:srgbClr val="000000"/>
                </a:solidFill>
                <a:latin typeface="仿宋"/>
                <a:ea typeface="仿宋"/>
                <a:cs typeface="仿宋"/>
              </a:rPr>
              <a:t> </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854717063"/>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dissolve">
                                      <p:cBhvr>
                                        <p:cTn id="22" dur="500"/>
                                        <p:tgtEl>
                                          <p:spTgt spid="5">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dissolve">
                                      <p:cBhvr>
                                        <p:cTn id="2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（六）非正式辩论</a:t>
            </a:r>
          </a:p>
          <a:p>
            <a:pPr algn="just"/>
            <a:r>
              <a:rPr lang="zh-CN" altLang="en-US" sz="2000" b="1" dirty="0" smtClean="0">
                <a:solidFill>
                  <a:srgbClr val="000000"/>
                </a:solidFill>
                <a:latin typeface="黑体"/>
                <a:ea typeface="黑体"/>
                <a:cs typeface="黑体"/>
              </a:rPr>
              <a:t>1、分类</a:t>
            </a:r>
            <a:r>
              <a:rPr lang="zh-CN" altLang="en-US" sz="2000" b="1" dirty="0" smtClean="0">
                <a:solidFill>
                  <a:srgbClr val="000000"/>
                </a:solidFill>
                <a:latin typeface="仿宋"/>
                <a:ea typeface="仿宋"/>
                <a:cs typeface="仿宋"/>
              </a:rPr>
              <a:t>：有主持核心磋商、自由辩论（和主题辩论）</a:t>
            </a:r>
            <a:endParaRPr lang="en-US" altLang="zh-CN" sz="2000" b="1" dirty="0" smtClean="0">
              <a:solidFill>
                <a:srgbClr val="000000"/>
              </a:solidFill>
              <a:latin typeface="仿宋"/>
              <a:ea typeface="仿宋"/>
              <a:cs typeface="仿宋"/>
            </a:endParaRPr>
          </a:p>
          <a:p>
            <a:pPr algn="just"/>
            <a:r>
              <a:rPr lang="zh-CN" altLang="en-US" sz="2000" b="1" dirty="0" smtClean="0">
                <a:solidFill>
                  <a:srgbClr val="FF0000"/>
                </a:solidFill>
                <a:latin typeface="仿宋"/>
                <a:ea typeface="仿宋"/>
                <a:cs typeface="仿宋"/>
              </a:rPr>
              <a:t>其他内容详见后文</a:t>
            </a:r>
            <a:endParaRPr lang="en-US" altLang="zh-CN" sz="2000" b="1" dirty="0" smtClean="0">
              <a:solidFill>
                <a:srgbClr val="FF0000"/>
              </a:solidFill>
              <a:latin typeface="仿宋"/>
              <a:ea typeface="仿宋"/>
              <a:cs typeface="仿宋"/>
            </a:endParaRPr>
          </a:p>
          <a:p>
            <a:pPr algn="just"/>
            <a:r>
              <a:rPr lang="zh-CN"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当且仅当场下没有非正式辩论的提出或连续三个非正式辩论的提出表决未通过时返回正式辩论</a:t>
            </a:r>
            <a:endParaRPr lang="en-US" altLang="zh-CN" sz="2000" b="1" dirty="0" smtClean="0">
              <a:solidFill>
                <a:srgbClr val="FF0000"/>
              </a:solidFill>
              <a:latin typeface="仿宋"/>
              <a:ea typeface="仿宋"/>
              <a:cs typeface="仿宋"/>
            </a:endParaRPr>
          </a:p>
        </p:txBody>
      </p:sp>
    </p:spTree>
    <p:extLst>
      <p:ext uri="{BB962C8B-B14F-4D97-AF65-F5344CB8AC3E}">
        <p14:creationId xmlns:p14="http://schemas.microsoft.com/office/powerpoint/2010/main" val="901549089"/>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35013"/>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smtClean="0">
                <a:solidFill>
                  <a:srgbClr val="000000"/>
                </a:solidFill>
                <a:latin typeface="黑体"/>
                <a:ea typeface="黑体"/>
                <a:cs typeface="黑体"/>
              </a:rPr>
              <a:t>（七</a:t>
            </a:r>
            <a:r>
              <a:rPr lang="zh-CN" altLang="en-US" sz="2800" b="1" dirty="0" smtClean="0">
                <a:solidFill>
                  <a:srgbClr val="000000"/>
                </a:solidFill>
                <a:latin typeface="黑体"/>
                <a:ea typeface="黑体"/>
                <a:cs typeface="黑体"/>
              </a:rPr>
              <a:t>）动议与问题</a:t>
            </a:r>
          </a:p>
          <a:p>
            <a:pPr algn="just">
              <a:spcBef>
                <a:spcPts val="480"/>
              </a:spcBef>
            </a:pPr>
            <a:r>
              <a:rPr lang="en-US" altLang="zh-CN" sz="2000" b="1" dirty="0" smtClean="0">
                <a:solidFill>
                  <a:srgbClr val="000000"/>
                </a:solidFill>
                <a:latin typeface="黑体"/>
                <a:ea typeface="黑体"/>
                <a:cs typeface="黑体"/>
              </a:rPr>
              <a:t>I.</a:t>
            </a:r>
            <a:r>
              <a:rPr lang="zh-CN" altLang="en-US" sz="2000" b="1" dirty="0" smtClean="0">
                <a:solidFill>
                  <a:srgbClr val="000000"/>
                </a:solidFill>
                <a:latin typeface="黑体"/>
                <a:ea typeface="黑体"/>
                <a:cs typeface="黑体"/>
              </a:rPr>
              <a:t>提出</a:t>
            </a:r>
            <a:endParaRPr lang="en-US" altLang="zh-CN" sz="2000" b="1" dirty="0" smtClean="0">
              <a:solidFill>
                <a:srgbClr val="000000"/>
              </a:solidFill>
              <a:latin typeface="黑体"/>
              <a:ea typeface="黑体"/>
              <a:cs typeface="黑体"/>
            </a:endParaRPr>
          </a:p>
          <a:p>
            <a:pPr algn="just">
              <a:spcBef>
                <a:spcPts val="480"/>
              </a:spcBef>
            </a:pPr>
            <a:r>
              <a:rPr lang="zh-CN" altLang="en-US" sz="2000" b="1" dirty="0" smtClean="0">
                <a:solidFill>
                  <a:srgbClr val="000000"/>
                </a:solidFill>
                <a:latin typeface="仿宋"/>
                <a:ea typeface="仿宋"/>
                <a:cs typeface="仿宋"/>
              </a:rPr>
              <a:t>主席：“请问场下有无动议或问题？”</a:t>
            </a:r>
            <a:endParaRPr lang="en-US" altLang="zh-CN" sz="2000" b="1" dirty="0" smtClean="0">
              <a:solidFill>
                <a:srgbClr val="000000"/>
              </a:solidFill>
              <a:latin typeface="仿宋"/>
              <a:ea typeface="仿宋"/>
              <a:cs typeface="仿宋"/>
            </a:endParaRPr>
          </a:p>
          <a:p>
            <a:pPr algn="just">
              <a:spcBef>
                <a:spcPts val="480"/>
              </a:spcBef>
            </a:pP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国代表举牌</a:t>
            </a:r>
            <a:endParaRPr lang="en-US" altLang="zh-CN" sz="2000" b="1" dirty="0" smtClean="0">
              <a:solidFill>
                <a:srgbClr val="000000"/>
              </a:solidFill>
              <a:latin typeface="仿宋"/>
              <a:ea typeface="仿宋"/>
              <a:cs typeface="仿宋"/>
            </a:endParaRPr>
          </a:p>
          <a:p>
            <a:pPr algn="just">
              <a:spcBef>
                <a:spcPts val="480"/>
              </a:spcBef>
            </a:pPr>
            <a:r>
              <a:rPr lang="zh-CN" altLang="en-US" sz="2000" b="1" dirty="0" smtClean="0">
                <a:solidFill>
                  <a:srgbClr val="000000"/>
                </a:solidFill>
                <a:latin typeface="仿宋"/>
                <a:ea typeface="仿宋"/>
                <a:cs typeface="仿宋"/>
              </a:rPr>
              <a:t>主席：“</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a:t>
            </a:r>
            <a:endParaRPr lang="en-US" altLang="zh-CN" sz="2000" b="1" dirty="0" smtClean="0">
              <a:solidFill>
                <a:srgbClr val="000000"/>
              </a:solidFill>
              <a:latin typeface="仿宋"/>
              <a:ea typeface="仿宋"/>
              <a:cs typeface="仿宋"/>
            </a:endParaRPr>
          </a:p>
          <a:p>
            <a:pPr algn="just">
              <a:spcBef>
                <a:spcPts val="480"/>
              </a:spcBef>
            </a:pP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国代表动议一个</a:t>
            </a:r>
            <a:r>
              <a:rPr lang="mr-I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spcBef>
                <a:spcPts val="0"/>
              </a:spcBef>
              <a:spcAft>
                <a:spcPts val="0"/>
              </a:spcAft>
            </a:pPr>
            <a:r>
              <a:rPr lang="zh-CN" altLang="en-US" sz="2000" b="1" dirty="0" smtClean="0">
                <a:latin typeface="仿宋"/>
                <a:ea typeface="仿宋"/>
                <a:cs typeface="仿宋"/>
              </a:rPr>
              <a:t>有主持核心磋商，其议题为“</a:t>
            </a:r>
            <a:r>
              <a:rPr lang="mr-IN" altLang="zh-CN" sz="2000" b="1" dirty="0" smtClean="0">
                <a:latin typeface="仿宋"/>
                <a:ea typeface="仿宋"/>
                <a:cs typeface="仿宋"/>
              </a:rPr>
              <a:t>……</a:t>
            </a:r>
            <a:r>
              <a:rPr lang="zh-CN" altLang="en-US" sz="2000" b="1" dirty="0" smtClean="0">
                <a:latin typeface="仿宋"/>
                <a:ea typeface="仿宋"/>
                <a:cs typeface="仿宋"/>
              </a:rPr>
              <a:t>”，总时长为</a:t>
            </a:r>
            <a:r>
              <a:rPr lang="en-US" altLang="zh-CN" sz="2000" b="1" dirty="0" smtClean="0">
                <a:latin typeface="仿宋"/>
                <a:ea typeface="仿宋"/>
                <a:cs typeface="仿宋"/>
              </a:rPr>
              <a:t>x</a:t>
            </a:r>
            <a:r>
              <a:rPr lang="zh-CN" altLang="en-US" sz="2000" b="1" dirty="0" smtClean="0">
                <a:latin typeface="仿宋"/>
                <a:ea typeface="仿宋"/>
                <a:cs typeface="仿宋"/>
              </a:rPr>
              <a:t>，每位代表</a:t>
            </a:r>
            <a:r>
              <a:rPr lang="en-US" altLang="zh-CN" sz="2000" b="1" dirty="0" smtClean="0">
                <a:latin typeface="仿宋"/>
                <a:ea typeface="仿宋"/>
                <a:cs typeface="仿宋"/>
              </a:rPr>
              <a:t>x/n</a:t>
            </a:r>
          </a:p>
          <a:p>
            <a:pPr algn="just">
              <a:spcBef>
                <a:spcPts val="0"/>
              </a:spcBef>
              <a:spcAft>
                <a:spcPts val="0"/>
              </a:spcAft>
            </a:pPr>
            <a:r>
              <a:rPr lang="zh-CN" altLang="en-US" sz="2000" b="1" dirty="0" smtClean="0">
                <a:latin typeface="仿宋"/>
                <a:ea typeface="仿宋"/>
                <a:cs typeface="仿宋"/>
              </a:rPr>
              <a:t>自由磋商，总时长为</a:t>
            </a:r>
            <a:r>
              <a:rPr lang="en-US" altLang="zh-CN" sz="2000" b="1" dirty="0" smtClean="0">
                <a:latin typeface="仿宋"/>
                <a:ea typeface="仿宋"/>
                <a:cs typeface="仿宋"/>
              </a:rPr>
              <a:t>x</a:t>
            </a:r>
          </a:p>
          <a:p>
            <a:pPr algn="just">
              <a:spcBef>
                <a:spcPts val="0"/>
              </a:spcBef>
              <a:spcAft>
                <a:spcPts val="0"/>
              </a:spcAft>
            </a:pPr>
            <a:r>
              <a:rPr lang="zh-CN" altLang="en-US" sz="2000" b="1" dirty="0">
                <a:latin typeface="仿宋"/>
                <a:ea typeface="仿宋"/>
                <a:cs typeface="仿宋"/>
              </a:rPr>
              <a:t>动议修改正式辩论发言时间，修改后的时间为</a:t>
            </a:r>
            <a:r>
              <a:rPr lang="en-US" altLang="zh-CN" sz="2000" b="1" dirty="0" smtClean="0">
                <a:latin typeface="仿宋"/>
                <a:ea typeface="仿宋"/>
                <a:cs typeface="仿宋"/>
              </a:rPr>
              <a:t>x</a:t>
            </a:r>
          </a:p>
          <a:p>
            <a:pPr algn="just">
              <a:spcBef>
                <a:spcPts val="0"/>
              </a:spcBef>
              <a:spcAft>
                <a:spcPts val="0"/>
              </a:spcAft>
            </a:pPr>
            <a:r>
              <a:rPr lang="zh-CN" altLang="en-US" sz="2000" b="1" dirty="0">
                <a:latin typeface="仿宋"/>
                <a:ea typeface="仿宋"/>
                <a:cs typeface="仿宋"/>
              </a:rPr>
              <a:t>动议延置决议</a:t>
            </a:r>
            <a:r>
              <a:rPr lang="zh-CN" altLang="en-US" sz="2000" b="1" dirty="0" smtClean="0">
                <a:latin typeface="仿宋"/>
                <a:ea typeface="仿宋"/>
                <a:cs typeface="仿宋"/>
              </a:rPr>
              <a:t>草案</a:t>
            </a:r>
            <a:r>
              <a:rPr lang="en-US" altLang="zh-CN" sz="2000" b="1" dirty="0" err="1" smtClean="0">
                <a:latin typeface="仿宋"/>
                <a:ea typeface="仿宋"/>
                <a:cs typeface="仿宋"/>
              </a:rPr>
              <a:t>x.x</a:t>
            </a:r>
            <a:endParaRPr lang="en-US" altLang="zh-CN" sz="2000" b="1" dirty="0" smtClean="0">
              <a:latin typeface="仿宋"/>
              <a:ea typeface="仿宋"/>
              <a:cs typeface="仿宋"/>
            </a:endParaRPr>
          </a:p>
          <a:p>
            <a:pPr algn="just">
              <a:spcBef>
                <a:spcPts val="0"/>
              </a:spcBef>
              <a:spcAft>
                <a:spcPts val="0"/>
              </a:spcAft>
            </a:pPr>
            <a:r>
              <a:rPr lang="zh-CN" altLang="en-US" sz="2000" b="1" dirty="0" smtClean="0">
                <a:latin typeface="仿宋"/>
                <a:ea typeface="仿宋"/>
                <a:cs typeface="仿宋"/>
              </a:rPr>
              <a:t>动议取消延置决议草案</a:t>
            </a:r>
            <a:r>
              <a:rPr lang="en-US" altLang="zh-CN" sz="2000" b="1" dirty="0" err="1" smtClean="0">
                <a:latin typeface="仿宋"/>
                <a:ea typeface="仿宋"/>
                <a:cs typeface="仿宋"/>
              </a:rPr>
              <a:t>x.x</a:t>
            </a:r>
            <a:endParaRPr lang="en-US" altLang="zh-CN" sz="2000" b="1" dirty="0" smtClean="0">
              <a:latin typeface="仿宋"/>
              <a:ea typeface="仿宋"/>
              <a:cs typeface="仿宋"/>
            </a:endParaRPr>
          </a:p>
          <a:p>
            <a:pPr algn="just">
              <a:spcBef>
                <a:spcPts val="0"/>
              </a:spcBef>
              <a:spcAft>
                <a:spcPts val="0"/>
              </a:spcAft>
            </a:pPr>
            <a:r>
              <a:rPr lang="zh-CN" altLang="en-US" sz="2000" b="1" dirty="0" smtClean="0">
                <a:latin typeface="仿宋"/>
                <a:ea typeface="仿宋"/>
                <a:cs typeface="仿宋"/>
              </a:rPr>
              <a:t>动议结束辩论</a:t>
            </a:r>
            <a:endParaRPr lang="en-US" altLang="zh-CN" sz="2000" b="1" dirty="0" smtClean="0">
              <a:latin typeface="仿宋"/>
              <a:ea typeface="仿宋"/>
              <a:cs typeface="仿宋"/>
            </a:endParaRPr>
          </a:p>
          <a:p>
            <a:pPr algn="just">
              <a:spcBef>
                <a:spcPts val="0"/>
              </a:spcBef>
              <a:spcAft>
                <a:spcPts val="0"/>
              </a:spcAft>
            </a:pPr>
            <a:r>
              <a:rPr lang="zh-CN" altLang="en-US" sz="2000" b="1" dirty="0" smtClean="0">
                <a:latin typeface="仿宋"/>
                <a:ea typeface="仿宋"/>
                <a:cs typeface="仿宋"/>
              </a:rPr>
              <a:t>动议更改投票顺序，新的投票顺序为决议草案</a:t>
            </a:r>
            <a:r>
              <a:rPr lang="en-US" altLang="zh-CN" sz="2000" b="1" dirty="0" err="1" smtClean="0">
                <a:latin typeface="仿宋"/>
                <a:ea typeface="仿宋"/>
                <a:cs typeface="仿宋"/>
              </a:rPr>
              <a:t>x.x</a:t>
            </a:r>
            <a:r>
              <a:rPr lang="zh-CN" altLang="zh-CN" sz="2000" b="1" dirty="0" smtClean="0">
                <a:latin typeface="仿宋"/>
                <a:ea typeface="仿宋"/>
                <a:cs typeface="仿宋"/>
              </a:rPr>
              <a:t>、</a:t>
            </a:r>
            <a:r>
              <a:rPr lang="zh-CN" altLang="en-US" sz="2000" b="1" dirty="0" smtClean="0">
                <a:latin typeface="仿宋"/>
                <a:ea typeface="仿宋"/>
                <a:cs typeface="仿宋"/>
              </a:rPr>
              <a:t>决议草案</a:t>
            </a:r>
            <a:r>
              <a:rPr lang="en-US" altLang="zh-CN" sz="2000" b="1" dirty="0" err="1" smtClean="0">
                <a:latin typeface="仿宋"/>
                <a:ea typeface="仿宋"/>
                <a:cs typeface="仿宋"/>
              </a:rPr>
              <a:t>x.x</a:t>
            </a:r>
            <a:r>
              <a:rPr lang="en-US" altLang="zh-CN" sz="2000" b="1" dirty="0" smtClean="0">
                <a:latin typeface="仿宋"/>
                <a:ea typeface="仿宋"/>
                <a:cs typeface="仿宋"/>
              </a:rPr>
              <a:t>’</a:t>
            </a:r>
          </a:p>
          <a:p>
            <a:pPr algn="just">
              <a:spcBef>
                <a:spcPts val="0"/>
              </a:spcBef>
              <a:spcAft>
                <a:spcPts val="0"/>
              </a:spcAft>
            </a:pPr>
            <a:r>
              <a:rPr lang="zh-CN" altLang="en-US" sz="2000" b="1" dirty="0">
                <a:latin typeface="仿宋"/>
                <a:ea typeface="仿宋"/>
                <a:cs typeface="仿宋"/>
              </a:rPr>
              <a:t>动议暂时</a:t>
            </a:r>
            <a:r>
              <a:rPr lang="zh-CN" altLang="en-US" sz="2000" b="1" dirty="0" smtClean="0">
                <a:latin typeface="仿宋"/>
                <a:ea typeface="仿宋"/>
                <a:cs typeface="仿宋"/>
              </a:rPr>
              <a:t>休会</a:t>
            </a:r>
            <a:endParaRPr lang="en-US" altLang="zh-CN" sz="2000" b="1" dirty="0" smtClean="0">
              <a:latin typeface="仿宋"/>
              <a:ea typeface="仿宋"/>
              <a:cs typeface="仿宋"/>
            </a:endParaRPr>
          </a:p>
        </p:txBody>
      </p:sp>
    </p:spTree>
    <p:extLst>
      <p:ext uri="{BB962C8B-B14F-4D97-AF65-F5344CB8AC3E}">
        <p14:creationId xmlns:p14="http://schemas.microsoft.com/office/powerpoint/2010/main" val="237600774"/>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dissolve">
                                      <p:cBhvr>
                                        <p:cTn id="10" dur="500"/>
                                        <p:tgtEl>
                                          <p:spTgt spid="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dissolve">
                                      <p:cBhvr>
                                        <p:cTn id="13" dur="500"/>
                                        <p:tgtEl>
                                          <p:spTgt spid="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dissolve">
                                      <p:cBhvr>
                                        <p:cTn id="16" dur="500"/>
                                        <p:tgtEl>
                                          <p:spTgt spid="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dissolve">
                                      <p:cBhvr>
                                        <p:cTn id="24" dur="500"/>
                                        <p:tgtEl>
                                          <p:spTgt spid="5">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dissolve">
                                      <p:cBhvr>
                                        <p:cTn id="27" dur="500"/>
                                        <p:tgtEl>
                                          <p:spTgt spid="5">
                                            <p:txEl>
                                              <p:pRg st="8" end="8"/>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dissolve">
                                      <p:cBhvr>
                                        <p:cTn id="30" dur="500"/>
                                        <p:tgtEl>
                                          <p:spTgt spid="5">
                                            <p:txEl>
                                              <p:pRg st="9" end="9"/>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dissolve">
                                      <p:cBhvr>
                                        <p:cTn id="33" dur="500"/>
                                        <p:tgtEl>
                                          <p:spTgt spid="5">
                                            <p:txEl>
                                              <p:pRg st="10" end="1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
                                            <p:txEl>
                                              <p:pRg st="11" end="11"/>
                                            </p:txEl>
                                          </p:spTgt>
                                        </p:tgtEl>
                                        <p:attrNameLst>
                                          <p:attrName>style.visibility</p:attrName>
                                        </p:attrNameLst>
                                      </p:cBhvr>
                                      <p:to>
                                        <p:strVal val="visible"/>
                                      </p:to>
                                    </p:set>
                                    <p:animEffect transition="in" filter="dissolve">
                                      <p:cBhvr>
                                        <p:cTn id="36" dur="500"/>
                                        <p:tgtEl>
                                          <p:spTgt spid="5">
                                            <p:txEl>
                                              <p:pRg st="11" end="11"/>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animEffect transition="in" filter="dissolve">
                                      <p:cBhvr>
                                        <p:cTn id="39" dur="500"/>
                                        <p:tgtEl>
                                          <p:spTgt spid="5">
                                            <p:txEl>
                                              <p:pRg st="12" end="12"/>
                                            </p:txEl>
                                          </p:spTgt>
                                        </p:tgtEl>
                                      </p:cBhvr>
                                    </p:animEffect>
                                  </p:childTnLst>
                                </p:cTn>
                              </p:par>
                              <p:par>
                                <p:cTn id="40" presetID="9" presetClass="entr" presetSubtype="0" fill="hold" nodeType="withEffect">
                                  <p:stCondLst>
                                    <p:cond delay="0"/>
                                  </p:stCondLst>
                                  <p:childTnLst>
                                    <p:set>
                                      <p:cBhvr>
                                        <p:cTn id="41" dur="1" fill="hold">
                                          <p:stCondLst>
                                            <p:cond delay="0"/>
                                          </p:stCondLst>
                                        </p:cTn>
                                        <p:tgtEl>
                                          <p:spTgt spid="5">
                                            <p:txEl>
                                              <p:pRg st="13" end="13"/>
                                            </p:txEl>
                                          </p:spTgt>
                                        </p:tgtEl>
                                        <p:attrNameLst>
                                          <p:attrName>style.visibility</p:attrName>
                                        </p:attrNameLst>
                                      </p:cBhvr>
                                      <p:to>
                                        <p:strVal val="visible"/>
                                      </p:to>
                                    </p:set>
                                    <p:animEffect transition="in" filter="dissolve">
                                      <p:cBhvr>
                                        <p:cTn id="42"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en-US" altLang="zh-CN" sz="2000" b="1" dirty="0" smtClean="0">
                <a:solidFill>
                  <a:srgbClr val="000000"/>
                </a:solidFill>
                <a:latin typeface="黑体"/>
                <a:ea typeface="黑体"/>
                <a:cs typeface="黑体"/>
              </a:rPr>
              <a:t>II.</a:t>
            </a:r>
            <a:r>
              <a:rPr lang="zh-CN" altLang="en-US" sz="2000" b="1" dirty="0" smtClean="0">
                <a:solidFill>
                  <a:srgbClr val="000000"/>
                </a:solidFill>
                <a:latin typeface="黑体"/>
                <a:ea typeface="黑体"/>
                <a:cs typeface="黑体"/>
              </a:rPr>
              <a:t>附议与投票</a:t>
            </a:r>
            <a:endParaRPr lang="en-US" altLang="zh-CN" sz="2000" b="1" dirty="0" smtClean="0">
              <a:solidFill>
                <a:srgbClr val="000000"/>
              </a:solidFill>
              <a:latin typeface="黑体"/>
              <a:ea typeface="黑体"/>
              <a:cs typeface="黑体"/>
            </a:endParaRPr>
          </a:p>
          <a:p>
            <a:pPr algn="just"/>
            <a:r>
              <a:rPr lang="zh-CN" altLang="en-US" sz="2000" b="1" dirty="0" smtClean="0">
                <a:solidFill>
                  <a:srgbClr val="000000"/>
                </a:solidFill>
                <a:latin typeface="仿宋"/>
                <a:ea typeface="仿宋"/>
                <a:cs typeface="仿宋"/>
              </a:rPr>
              <a:t>主席：“感谢。现场上收到来着</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国代表的动议，</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国代表动议一个</a:t>
            </a:r>
            <a:r>
              <a:rPr lang="mr-IN"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。请问场下有无附议？”</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代表举牌。</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主席：“感谢</a:t>
            </a:r>
            <a:r>
              <a:rPr lang="en-US" altLang="zh-CN" sz="2000" b="1" dirty="0" smtClean="0">
                <a:solidFill>
                  <a:srgbClr val="000000"/>
                </a:solidFill>
                <a:latin typeface="仿宋"/>
                <a:ea typeface="仿宋"/>
                <a:cs typeface="仿宋"/>
              </a:rPr>
              <a:t>X</a:t>
            </a:r>
            <a:r>
              <a:rPr lang="zh-CN" altLang="en-US" sz="2000" b="1" dirty="0" smtClean="0">
                <a:solidFill>
                  <a:srgbClr val="000000"/>
                </a:solidFill>
                <a:latin typeface="仿宋"/>
                <a:ea typeface="仿宋"/>
                <a:cs typeface="仿宋"/>
              </a:rPr>
              <a:t>国”</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主席：“请支持此动议的国家高举国家牌”</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代表举牌。</a:t>
            </a:r>
            <a:endParaRPr lang="en-US" altLang="zh-CN" sz="2000" b="1" dirty="0" smtClean="0">
              <a:solidFill>
                <a:srgbClr val="000000"/>
              </a:solidFill>
              <a:latin typeface="仿宋"/>
              <a:ea typeface="仿宋"/>
              <a:cs typeface="仿宋"/>
            </a:endParaRPr>
          </a:p>
          <a:p>
            <a:pPr algn="just"/>
            <a:r>
              <a:rPr lang="zh-CN" altLang="en-US" sz="2000" b="1" dirty="0" smtClean="0">
                <a:solidFill>
                  <a:srgbClr val="FF0000"/>
                </a:solidFill>
                <a:latin typeface="仿宋"/>
                <a:ea typeface="仿宋"/>
                <a:cs typeface="仿宋"/>
              </a:rPr>
              <a:t>若举牌数达到该动议所需赞成数，</a:t>
            </a:r>
            <a:endParaRPr lang="en-US" altLang="zh-CN" sz="2000" b="1" dirty="0" smtClean="0">
              <a:solidFill>
                <a:srgbClr val="FF0000"/>
              </a:solidFill>
              <a:latin typeface="仿宋"/>
              <a:ea typeface="仿宋"/>
              <a:cs typeface="仿宋"/>
            </a:endParaRPr>
          </a:p>
          <a:p>
            <a:pPr algn="just"/>
            <a:r>
              <a:rPr lang="zh-CN" altLang="en-US" sz="2000" b="1" dirty="0" smtClean="0">
                <a:solidFill>
                  <a:srgbClr val="000000"/>
                </a:solidFill>
                <a:latin typeface="仿宋"/>
                <a:ea typeface="仿宋"/>
                <a:cs typeface="仿宋"/>
              </a:rPr>
              <a:t>主席：“该动议获得通过。”</a:t>
            </a:r>
            <a:endParaRPr lang="en-US" altLang="zh-CN" sz="2000" b="1" dirty="0" smtClean="0">
              <a:latin typeface="仿宋"/>
              <a:ea typeface="仿宋"/>
              <a:cs typeface="仿宋"/>
            </a:endParaRPr>
          </a:p>
        </p:txBody>
      </p:sp>
    </p:spTree>
    <p:extLst>
      <p:ext uri="{BB962C8B-B14F-4D97-AF65-F5344CB8AC3E}">
        <p14:creationId xmlns:p14="http://schemas.microsoft.com/office/powerpoint/2010/main" val="2141842507"/>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dissolve">
                                      <p:cBhvr>
                                        <p:cTn id="10" dur="500"/>
                                        <p:tgtEl>
                                          <p:spTgt spid="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dissolve">
                                      <p:cBhvr>
                                        <p:cTn id="13" dur="500"/>
                                        <p:tgtEl>
                                          <p:spTgt spid="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dissolve">
                                      <p:cBhvr>
                                        <p:cTn id="16" dur="500"/>
                                        <p:tgtEl>
                                          <p:spTgt spid="5">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dissolve">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dissolve">
                                      <p:cBhvr>
                                        <p:cTn id="24" dur="500"/>
                                        <p:tgtEl>
                                          <p:spTgt spid="5">
                                            <p:txEl>
                                              <p:pRg st="7" end="7"/>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dissolve">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主席团成员</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5" name="图片 4"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784874302"/>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endParaRPr lang="en-US" altLang="zh-CN" sz="2000" b="1" dirty="0" smtClean="0">
              <a:latin typeface="仿宋"/>
              <a:ea typeface="仿宋"/>
              <a:cs typeface="仿宋"/>
            </a:endParaRPr>
          </a:p>
        </p:txBody>
      </p:sp>
      <p:graphicFrame>
        <p:nvGraphicFramePr>
          <p:cNvPr id="3" name="表格 2"/>
          <p:cNvGraphicFramePr>
            <a:graphicFrameLocks noGrp="1"/>
          </p:cNvGraphicFramePr>
          <p:nvPr>
            <p:extLst>
              <p:ext uri="{D42A27DB-BD31-4B8C-83A1-F6EECF244321}">
                <p14:modId xmlns:p14="http://schemas.microsoft.com/office/powerpoint/2010/main" val="3638581510"/>
              </p:ext>
            </p:extLst>
          </p:nvPr>
        </p:nvGraphicFramePr>
        <p:xfrm>
          <a:off x="691427" y="1839653"/>
          <a:ext cx="7298298" cy="3657600"/>
        </p:xfrm>
        <a:graphic>
          <a:graphicData uri="http://schemas.openxmlformats.org/drawingml/2006/table">
            <a:tbl>
              <a:tblPr bandRow="1">
                <a:tableStyleId>{BDBED569-4797-4DF1-A0F4-6AAB3CD982D8}</a:tableStyleId>
              </a:tblPr>
              <a:tblGrid>
                <a:gridCol w="2544150"/>
                <a:gridCol w="4754148"/>
              </a:tblGrid>
              <a:tr h="315871">
                <a:tc rowSpan="6">
                  <a:txBody>
                    <a:bodyPr/>
                    <a:lstStyle/>
                    <a:p>
                      <a:pPr lvl="0" algn="ctr"/>
                      <a:r>
                        <a:rPr lang="zh-CN" altLang="en-US" sz="2400" b="1" dirty="0" smtClean="0">
                          <a:latin typeface="楷体"/>
                          <a:ea typeface="楷体"/>
                          <a:cs typeface="楷体"/>
                        </a:rPr>
                        <a:t>简单多数</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latin typeface="楷体"/>
                          <a:ea typeface="楷体"/>
                          <a:cs typeface="楷体"/>
                        </a:rPr>
                        <a:t>有主持核心磋商</a:t>
                      </a:r>
                      <a:endParaRPr lang="zh-CN" altLang="en-US" sz="2400" b="1" dirty="0">
                        <a:solidFill>
                          <a:schemeClr val="tx2"/>
                        </a:solidFill>
                        <a:latin typeface="楷体"/>
                        <a:ea typeface="楷体"/>
                        <a:cs typeface="楷体"/>
                      </a:endParaRPr>
                    </a:p>
                  </a:txBody>
                  <a:tcPr anchor="ctr"/>
                </a:tc>
              </a:tr>
              <a:tr h="370840">
                <a:tc vMerge="1">
                  <a:txBody>
                    <a:bodyPr/>
                    <a:lstStyle/>
                    <a:p>
                      <a:endParaRPr lang="zh-CN" altLang="en-US" dirty="0">
                        <a:solidFill>
                          <a:schemeClr val="tx2"/>
                        </a:solidFill>
                      </a:endParaRPr>
                    </a:p>
                  </a:txBody>
                  <a:tcPr/>
                </a:tc>
                <a:tc>
                  <a:txBody>
                    <a:bodyPr/>
                    <a:lstStyle/>
                    <a:p>
                      <a:pPr lvl="0" algn="ctr"/>
                      <a:r>
                        <a:rPr lang="zh-CN" altLang="en-US" sz="2400" b="1" dirty="0" smtClean="0">
                          <a:latin typeface="楷体"/>
                          <a:ea typeface="楷体"/>
                          <a:cs typeface="楷体"/>
                        </a:rPr>
                        <a:t>自由磋商</a:t>
                      </a:r>
                      <a:endParaRPr lang="zh-CN" altLang="en-US" sz="2400" b="1" dirty="0">
                        <a:solidFill>
                          <a:schemeClr val="tx2"/>
                        </a:solidFill>
                        <a:latin typeface="楷体"/>
                        <a:ea typeface="楷体"/>
                        <a:cs typeface="楷体"/>
                      </a:endParaRPr>
                    </a:p>
                  </a:txBody>
                  <a:tcPr anchor="ctr"/>
                </a:tc>
              </a:tr>
              <a:tr h="370840">
                <a:tc vMerge="1">
                  <a:txBody>
                    <a:bodyPr/>
                    <a:lstStyle/>
                    <a:p>
                      <a:endParaRPr lang="zh-CN" altLang="en-US" dirty="0">
                        <a:solidFill>
                          <a:schemeClr val="tx2"/>
                        </a:solidFill>
                      </a:endParaRPr>
                    </a:p>
                  </a:txBody>
                  <a:tcPr/>
                </a:tc>
                <a:tc>
                  <a:txBody>
                    <a:bodyPr/>
                    <a:lstStyle/>
                    <a:p>
                      <a:pPr lvl="0" algn="ctr"/>
                      <a:r>
                        <a:rPr lang="zh-CN" altLang="en-US" sz="2400" b="1" dirty="0" smtClean="0">
                          <a:latin typeface="楷体"/>
                          <a:ea typeface="楷体"/>
                          <a:cs typeface="楷体"/>
                        </a:rPr>
                        <a:t>更改正式辩论发言时间</a:t>
                      </a:r>
                      <a:endParaRPr lang="zh-CN" altLang="en-US" sz="2400" b="1" dirty="0">
                        <a:solidFill>
                          <a:schemeClr val="tx2"/>
                        </a:solidFill>
                        <a:latin typeface="楷体"/>
                        <a:ea typeface="楷体"/>
                        <a:cs typeface="楷体"/>
                      </a:endParaRPr>
                    </a:p>
                  </a:txBody>
                  <a:tcPr anchor="ctr"/>
                </a:tc>
              </a:tr>
              <a:tr h="370840">
                <a:tc vMerge="1">
                  <a:txBody>
                    <a:bodyPr/>
                    <a:lstStyle/>
                    <a:p>
                      <a:endParaRPr lang="zh-CN" altLang="en-US" dirty="0">
                        <a:solidFill>
                          <a:schemeClr val="tx2"/>
                        </a:solidFill>
                      </a:endParaRPr>
                    </a:p>
                  </a:txBody>
                  <a:tcPr/>
                </a:tc>
                <a:tc>
                  <a:txBody>
                    <a:bodyPr/>
                    <a:lstStyle/>
                    <a:p>
                      <a:pPr lvl="0" algn="ctr"/>
                      <a:r>
                        <a:rPr lang="zh-CN" altLang="en-US" sz="2400" b="1" dirty="0" smtClean="0">
                          <a:latin typeface="楷体"/>
                          <a:ea typeface="楷体"/>
                          <a:cs typeface="楷体"/>
                        </a:rPr>
                        <a:t>暂时休会</a:t>
                      </a:r>
                      <a:endParaRPr lang="zh-CN" altLang="en-US" sz="2400" b="1" dirty="0">
                        <a:solidFill>
                          <a:schemeClr val="tx2"/>
                        </a:solidFill>
                        <a:latin typeface="楷体"/>
                        <a:ea typeface="楷体"/>
                        <a:cs typeface="楷体"/>
                      </a:endParaRPr>
                    </a:p>
                  </a:txBody>
                  <a:tcPr anchor="ctr"/>
                </a:tc>
              </a:tr>
              <a:tr h="370840">
                <a:tc vMerge="1">
                  <a:txBody>
                    <a:bodyPr/>
                    <a:lstStyle/>
                    <a:p>
                      <a:endParaRPr lang="zh-CN" altLang="en-US" dirty="0">
                        <a:solidFill>
                          <a:schemeClr val="tx2"/>
                        </a:solidFill>
                      </a:endParaRPr>
                    </a:p>
                  </a:txBody>
                  <a:tcPr/>
                </a:tc>
                <a:tc>
                  <a:txBody>
                    <a:bodyPr/>
                    <a:lstStyle/>
                    <a:p>
                      <a:pPr lvl="0" algn="ctr"/>
                      <a:r>
                        <a:rPr lang="zh-CN" altLang="en-US" sz="2400" b="1" dirty="0" smtClean="0">
                          <a:latin typeface="楷体"/>
                          <a:ea typeface="楷体"/>
                          <a:cs typeface="楷体"/>
                        </a:rPr>
                        <a:t>取消延置决议草案</a:t>
                      </a:r>
                      <a:endParaRPr lang="zh-CN" altLang="en-US" sz="2400" b="1" dirty="0">
                        <a:solidFill>
                          <a:schemeClr val="tx2"/>
                        </a:solidFill>
                        <a:latin typeface="楷体"/>
                        <a:ea typeface="楷体"/>
                        <a:cs typeface="楷体"/>
                      </a:endParaRPr>
                    </a:p>
                  </a:txBody>
                  <a:tcPr anchor="ctr"/>
                </a:tc>
              </a:tr>
              <a:tr h="370840">
                <a:tc vMerge="1">
                  <a:txBody>
                    <a:bodyPr/>
                    <a:lstStyle/>
                    <a:p>
                      <a:endParaRPr lang="zh-CN" altLang="en-US" dirty="0">
                        <a:solidFill>
                          <a:schemeClr val="tx2"/>
                        </a:solidFill>
                      </a:endParaRPr>
                    </a:p>
                  </a:txBody>
                  <a:tcPr/>
                </a:tc>
                <a:tc>
                  <a:txBody>
                    <a:bodyPr/>
                    <a:lstStyle/>
                    <a:p>
                      <a:pPr lvl="0" algn="ctr"/>
                      <a:r>
                        <a:rPr lang="zh-CN" altLang="en-US" sz="2400" b="1" dirty="0" smtClean="0">
                          <a:latin typeface="楷体"/>
                          <a:ea typeface="楷体"/>
                          <a:cs typeface="楷体"/>
                        </a:rPr>
                        <a:t>更改投票顺序</a:t>
                      </a:r>
                      <a:endParaRPr lang="zh-CN" altLang="en-US" sz="2400" b="1" dirty="0">
                        <a:solidFill>
                          <a:schemeClr val="tx2"/>
                        </a:solidFill>
                        <a:latin typeface="楷体"/>
                        <a:ea typeface="楷体"/>
                        <a:cs typeface="楷体"/>
                      </a:endParaRPr>
                    </a:p>
                  </a:txBody>
                  <a:tcPr anchor="ctr"/>
                </a:tc>
              </a:tr>
              <a:tr h="370840">
                <a:tc rowSpan="2">
                  <a:txBody>
                    <a:bodyPr/>
                    <a:lstStyle/>
                    <a:p>
                      <a:pPr lvl="0" algn="ctr"/>
                      <a:r>
                        <a:rPr lang="zh-CN" altLang="en-US" sz="2400" b="1" dirty="0" smtClean="0">
                          <a:latin typeface="楷体"/>
                          <a:ea typeface="楷体"/>
                          <a:cs typeface="楷体"/>
                        </a:rPr>
                        <a:t>绝对多数</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latin typeface="楷体"/>
                          <a:ea typeface="楷体"/>
                          <a:cs typeface="楷体"/>
                        </a:rPr>
                        <a:t>结束辩论</a:t>
                      </a:r>
                      <a:endParaRPr lang="zh-CN" altLang="en-US" sz="2400" b="1" dirty="0">
                        <a:solidFill>
                          <a:schemeClr val="tx2"/>
                        </a:solidFill>
                        <a:latin typeface="楷体"/>
                        <a:ea typeface="楷体"/>
                        <a:cs typeface="楷体"/>
                      </a:endParaRPr>
                    </a:p>
                  </a:txBody>
                  <a:tcPr anchor="ctr"/>
                </a:tc>
              </a:tr>
              <a:tr h="370840">
                <a:tc vMerge="1">
                  <a:txBody>
                    <a:bodyPr/>
                    <a:lstStyle/>
                    <a:p>
                      <a:pPr lvl="0" algn="ctr"/>
                      <a:endParaRPr lang="zh-CN" altLang="en-US" b="0" dirty="0">
                        <a:solidFill>
                          <a:schemeClr val="tx2"/>
                        </a:solidFill>
                      </a:endParaRPr>
                    </a:p>
                  </a:txBody>
                  <a:tcPr anchor="ctr"/>
                </a:tc>
                <a:tc>
                  <a:txBody>
                    <a:bodyPr/>
                    <a:lstStyle/>
                    <a:p>
                      <a:pPr lvl="0" algn="ctr"/>
                      <a:r>
                        <a:rPr lang="zh-CN" altLang="en-US" sz="2400" b="1" dirty="0" smtClean="0">
                          <a:latin typeface="楷体"/>
                          <a:ea typeface="楷体"/>
                          <a:cs typeface="楷体"/>
                        </a:rPr>
                        <a:t>延置决议草案</a:t>
                      </a:r>
                      <a:endParaRPr lang="zh-CN" altLang="en-US" sz="2400" b="1" dirty="0">
                        <a:solidFill>
                          <a:schemeClr val="tx2"/>
                        </a:solidFill>
                        <a:latin typeface="楷体"/>
                        <a:ea typeface="楷体"/>
                        <a:cs typeface="楷体"/>
                      </a:endParaRPr>
                    </a:p>
                  </a:txBody>
                  <a:tcPr anchor="ctr"/>
                </a:tc>
              </a:tr>
            </a:tbl>
          </a:graphicData>
        </a:graphic>
      </p:graphicFrame>
    </p:spTree>
    <p:extLst>
      <p:ext uri="{BB962C8B-B14F-4D97-AF65-F5344CB8AC3E}">
        <p14:creationId xmlns:p14="http://schemas.microsoft.com/office/powerpoint/2010/main" val="3226594173"/>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en-US" altLang="zh-CN" sz="2000" b="1" dirty="0" smtClean="0">
                <a:solidFill>
                  <a:srgbClr val="000000"/>
                </a:solidFill>
                <a:latin typeface="黑体"/>
                <a:ea typeface="黑体"/>
                <a:cs typeface="黑体"/>
              </a:rPr>
              <a:t>III.</a:t>
            </a:r>
            <a:r>
              <a:rPr lang="zh-CN" altLang="en-US" sz="2000" b="1" dirty="0" smtClean="0">
                <a:solidFill>
                  <a:srgbClr val="000000"/>
                </a:solidFill>
                <a:latin typeface="黑体"/>
                <a:ea typeface="黑体"/>
                <a:cs typeface="黑体"/>
              </a:rPr>
              <a:t>动议</a:t>
            </a:r>
            <a:endParaRPr lang="en-US" altLang="zh-CN" sz="2000" b="1" dirty="0" smtClean="0">
              <a:solidFill>
                <a:srgbClr val="000000"/>
              </a:solidFill>
              <a:latin typeface="黑体"/>
              <a:ea typeface="黑体"/>
              <a:cs typeface="黑体"/>
            </a:endParaRPr>
          </a:p>
          <a:p>
            <a:pPr algn="just"/>
            <a:r>
              <a:rPr lang="zh-CN" altLang="en-US" sz="2000" b="1" dirty="0" smtClean="0">
                <a:solidFill>
                  <a:srgbClr val="000000"/>
                </a:solidFill>
                <a:latin typeface="黑体"/>
                <a:ea typeface="黑体"/>
                <a:cs typeface="黑体"/>
              </a:rPr>
              <a:t>1、有主持核心磋商</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a:solidFill>
                  <a:srgbClr val="000000"/>
                </a:solidFill>
                <a:latin typeface="仿宋"/>
                <a:ea typeface="仿宋"/>
                <a:cs typeface="仿宋"/>
              </a:rPr>
              <a:t>）定义：有主持核心磋商指代表们在主席的主持下，按照主席随机点</a:t>
            </a:r>
            <a:r>
              <a:rPr lang="zh-CN" altLang="en-US" sz="2000" b="1" dirty="0" smtClean="0">
                <a:solidFill>
                  <a:srgbClr val="000000"/>
                </a:solidFill>
                <a:latin typeface="仿宋"/>
                <a:ea typeface="仿宋"/>
                <a:cs typeface="仿宋"/>
              </a:rPr>
              <a:t>出的并由主席助理记录</a:t>
            </a:r>
            <a:r>
              <a:rPr lang="zh-CN" altLang="en-US" sz="2000" b="1" dirty="0">
                <a:solidFill>
                  <a:srgbClr val="000000"/>
                </a:solidFill>
                <a:latin typeface="仿宋"/>
                <a:ea typeface="仿宋"/>
                <a:cs typeface="仿宋"/>
              </a:rPr>
              <a:t>的发言顺序，在规定的时间内依次进行发</a:t>
            </a:r>
            <a:r>
              <a:rPr lang="zh-CN" altLang="en-US" sz="2000" b="1" dirty="0" smtClean="0">
                <a:solidFill>
                  <a:srgbClr val="000000"/>
                </a:solidFill>
                <a:latin typeface="仿宋"/>
                <a:ea typeface="仿宋"/>
                <a:cs typeface="仿宋"/>
              </a:rPr>
              <a:t>言；</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）性质：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提动议者首位发言，其余代表由主席团根据举牌代表随机点出；</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总时长不超过</a:t>
            </a:r>
            <a:r>
              <a:rPr lang="en-US" altLang="zh-CN" sz="2000" b="1" dirty="0">
                <a:solidFill>
                  <a:srgbClr val="000000"/>
                </a:solidFill>
                <a:latin typeface="仿宋"/>
                <a:ea typeface="仿宋"/>
                <a:cs typeface="仿宋"/>
              </a:rPr>
              <a:t>20</a:t>
            </a:r>
            <a:r>
              <a:rPr lang="zh-CN" altLang="en-US" sz="2000" b="1" dirty="0">
                <a:solidFill>
                  <a:srgbClr val="000000"/>
                </a:solidFill>
                <a:latin typeface="仿宋"/>
                <a:ea typeface="仿宋"/>
                <a:cs typeface="仿宋"/>
              </a:rPr>
              <a:t>分钟</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不具有让渡性；</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剩余时间若大于等于单位时间，可继续补充发言名单；</a:t>
            </a:r>
            <a:endParaRPr lang="en-US" altLang="zh-CN" sz="2000" b="1" dirty="0" smtClean="0">
              <a:solidFill>
                <a:srgbClr val="000000"/>
              </a:solidFill>
              <a:latin typeface="仿宋"/>
              <a:ea typeface="仿宋"/>
              <a:cs typeface="仿宋"/>
            </a:endParaRPr>
          </a:p>
          <a:p>
            <a:pPr algn="just"/>
            <a:r>
              <a:rPr lang="zh-CN" altLang="en-US" sz="2000" b="1" dirty="0" smtClean="0">
                <a:solidFill>
                  <a:schemeClr val="tx2"/>
                </a:solidFill>
                <a:latin typeface="仿宋"/>
                <a:ea typeface="仿宋"/>
                <a:cs typeface="仿宋"/>
              </a:rPr>
              <a:t>相关性；</a:t>
            </a:r>
            <a:endParaRPr lang="en-US" altLang="zh-CN" sz="2000" b="1" dirty="0" smtClean="0">
              <a:solidFill>
                <a:schemeClr val="tx2"/>
              </a:solidFill>
              <a:latin typeface="仿宋"/>
              <a:ea typeface="仿宋"/>
              <a:cs typeface="仿宋"/>
            </a:endParaRPr>
          </a:p>
          <a:p>
            <a:pPr algn="just"/>
            <a:r>
              <a:rPr lang="zh-CN" altLang="en-US" sz="2000" b="1" dirty="0" smtClean="0">
                <a:solidFill>
                  <a:schemeClr val="tx2"/>
                </a:solidFill>
                <a:latin typeface="仿宋"/>
                <a:ea typeface="仿宋"/>
                <a:cs typeface="仿宋"/>
              </a:rPr>
              <a:t>可再次动议延长上一有主持核心磋商时间。</a:t>
            </a:r>
            <a:endParaRPr lang="en-US" altLang="zh-CN" sz="2000" b="1" dirty="0" smtClean="0">
              <a:solidFill>
                <a:schemeClr val="tx2"/>
              </a:solidFill>
              <a:latin typeface="仿宋"/>
              <a:ea typeface="仿宋"/>
              <a:cs typeface="仿宋"/>
            </a:endParaRPr>
          </a:p>
        </p:txBody>
      </p:sp>
    </p:spTree>
    <p:extLst>
      <p:ext uri="{BB962C8B-B14F-4D97-AF65-F5344CB8AC3E}">
        <p14:creationId xmlns:p14="http://schemas.microsoft.com/office/powerpoint/2010/main" val="2227183541"/>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dissolve">
                                      <p:cBhvr>
                                        <p:cTn id="28" dur="500"/>
                                        <p:tgtEl>
                                          <p:spTgt spid="5">
                                            <p:txEl>
                                              <p:pRg st="7" end="7"/>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dissolve">
                                      <p:cBhvr>
                                        <p:cTn id="31" dur="500"/>
                                        <p:tgtEl>
                                          <p:spTgt spid="5">
                                            <p:txEl>
                                              <p:pRg st="8" end="8"/>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dissolve">
                                      <p:cBhvr>
                                        <p:cTn id="34" dur="500"/>
                                        <p:tgtEl>
                                          <p:spTgt spid="5">
                                            <p:txEl>
                                              <p:pRg st="9" end="9"/>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dissolve">
                                      <p:cBhvr>
                                        <p:cTn id="37" dur="500"/>
                                        <p:tgtEl>
                                          <p:spTgt spid="5">
                                            <p:txEl>
                                              <p:pRg st="10" end="1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dissolve">
                                      <p:cBhvr>
                                        <p:cTn id="4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smtClean="0">
                <a:solidFill>
                  <a:srgbClr val="000000"/>
                </a:solidFill>
                <a:latin typeface="黑体"/>
                <a:ea typeface="黑体"/>
                <a:cs typeface="黑体"/>
              </a:rPr>
              <a:t>2、自由磋商</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）概念：可离开座位，与代表自由进行磋商；</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r>
              <a:rPr lang="zh-CN" altLang="en-US" sz="2000" b="1" dirty="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985017352"/>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、修改正式辩论发言时间</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）概念：同上；</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r>
              <a:rPr lang="zh-CN" altLang="en-US" sz="2000" b="1" dirty="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707164556"/>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smtClean="0">
                <a:solidFill>
                  <a:srgbClr val="000000"/>
                </a:solidFill>
                <a:latin typeface="黑体"/>
                <a:ea typeface="黑体"/>
                <a:cs typeface="黑体"/>
              </a:rPr>
              <a:t>4、延置决议草案</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）概念：介绍决议草案后，搁置对其讨论；</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）表决：属于程序性投票，需绝对多数通过；</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）性质：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不能讨论；</a:t>
            </a:r>
            <a:endParaRPr lang="en-US" altLang="zh-CN" sz="2000" b="1" dirty="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不能投票；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不能提修正案。</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1695040497"/>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5</a:t>
            </a:r>
            <a:r>
              <a:rPr lang="zh-CN" altLang="en-US" sz="2000" b="1" dirty="0" smtClean="0">
                <a:solidFill>
                  <a:srgbClr val="000000"/>
                </a:solidFill>
                <a:latin typeface="黑体"/>
                <a:ea typeface="黑体"/>
                <a:cs typeface="黑体"/>
              </a:rPr>
              <a:t>、取消延置决议草案</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）概念：决议草案被搁置后，重新对其讨论；</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）性质：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可以讨论；</a:t>
            </a:r>
            <a:endParaRPr lang="en-US" altLang="zh-CN" sz="2000" b="1" dirty="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可以投票；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可以提修正案。</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2939813454"/>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a:solidFill>
                  <a:srgbClr val="000000"/>
                </a:solidFill>
                <a:latin typeface="黑体"/>
                <a:ea typeface="黑体"/>
                <a:cs typeface="黑体"/>
              </a:rPr>
              <a:t>6</a:t>
            </a:r>
            <a:r>
              <a:rPr lang="zh-CN" altLang="en-US" sz="2000" b="1" dirty="0" smtClean="0">
                <a:solidFill>
                  <a:srgbClr val="000000"/>
                </a:solidFill>
                <a:latin typeface="黑体"/>
                <a:ea typeface="黑体"/>
                <a:cs typeface="黑体"/>
              </a:rPr>
              <a:t>、结束辩论</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）概念：对决议草案及非友好修正案进行投票；</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）表决：属于程序性投票，需绝对多数通过；</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）过程：</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2+2</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90s</a:t>
            </a:r>
          </a:p>
          <a:p>
            <a:pPr algn="just"/>
            <a:r>
              <a:rPr lang="zh-CN" altLang="en-US" sz="2000" b="1" dirty="0" smtClean="0">
                <a:solidFill>
                  <a:srgbClr val="000000"/>
                </a:solidFill>
                <a:latin typeface="仿宋"/>
                <a:ea typeface="仿宋"/>
                <a:cs typeface="仿宋"/>
              </a:rPr>
              <a:t>投票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结束辩论后不能返回</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1720351703"/>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dissolve">
                                      <p:cBhvr>
                                        <p:cTn id="25" dur="500"/>
                                        <p:tgtEl>
                                          <p:spTgt spid="5">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dissolve">
                                      <p:cBhvr>
                                        <p:cTn id="28" dur="500"/>
                                        <p:tgtEl>
                                          <p:spTgt spid="5">
                                            <p:txEl>
                                              <p:pRg st="6" end="6"/>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dissolve">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smtClean="0">
                <a:solidFill>
                  <a:srgbClr val="000000"/>
                </a:solidFill>
                <a:latin typeface="黑体"/>
                <a:ea typeface="黑体"/>
                <a:cs typeface="黑体"/>
              </a:rPr>
              <a:t>7、更改投票顺序</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）概念：对非友好修正案表决后，更改对决议草案的投票顺序；</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）要求：最多只有一个此类动议可以被通过。</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2935924061"/>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dissolv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zh-CN" altLang="en-US" sz="2000" b="1" dirty="0" smtClean="0">
                <a:solidFill>
                  <a:srgbClr val="000000"/>
                </a:solidFill>
                <a:latin typeface="黑体"/>
                <a:ea typeface="黑体"/>
                <a:cs typeface="黑体"/>
              </a:rPr>
              <a:t>8、暂时休会</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）概念：同上；</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）表决：属于程序性投票，需简单多数通过</a:t>
            </a:r>
            <a:r>
              <a:rPr lang="zh-CN" altLang="en-US" sz="2000" b="1" dirty="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672361293"/>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（七）动议与问题</a:t>
            </a:r>
          </a:p>
          <a:p>
            <a:pPr algn="just"/>
            <a:r>
              <a:rPr lang="en-US" altLang="zh-CN" sz="2000" b="1" dirty="0" smtClean="0">
                <a:solidFill>
                  <a:srgbClr val="000000"/>
                </a:solidFill>
                <a:latin typeface="黑体"/>
                <a:ea typeface="黑体"/>
                <a:cs typeface="黑体"/>
              </a:rPr>
              <a:t>IV.</a:t>
            </a:r>
            <a:r>
              <a:rPr lang="zh-CN" altLang="en-US" sz="2000" b="1" dirty="0" smtClean="0">
                <a:solidFill>
                  <a:srgbClr val="000000"/>
                </a:solidFill>
                <a:latin typeface="黑体"/>
                <a:ea typeface="黑体"/>
                <a:cs typeface="黑体"/>
              </a:rPr>
              <a:t>问题</a:t>
            </a:r>
            <a:endParaRPr lang="en-US" altLang="zh-CN" sz="2000" b="1" dirty="0" smtClean="0">
              <a:solidFill>
                <a:srgbClr val="000000"/>
              </a:solidFill>
              <a:latin typeface="黑体"/>
              <a:ea typeface="黑体"/>
              <a:cs typeface="黑体"/>
            </a:endParaRPr>
          </a:p>
          <a:p>
            <a:pPr algn="just"/>
            <a:r>
              <a:rPr lang="zh-CN" altLang="en-US" sz="2000" b="1" dirty="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、咨询性问题</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）概念：有关会议程序的问题；</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）提出：随时举牌提出，建议递交意向条</a:t>
            </a:r>
            <a:r>
              <a:rPr lang="zh-CN" altLang="en-US" sz="2000" b="1" dirty="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2</a:t>
            </a:r>
            <a:r>
              <a:rPr lang="zh-CN" altLang="en-US" sz="2000" b="1" dirty="0">
                <a:solidFill>
                  <a:srgbClr val="000000"/>
                </a:solidFill>
                <a:latin typeface="黑体"/>
                <a:ea typeface="黑体"/>
                <a:cs typeface="黑体"/>
              </a:rPr>
              <a:t>、程序性问题</a:t>
            </a:r>
            <a:endParaRPr lang="en-US" altLang="zh-CN" sz="2000" b="1" dirty="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）概念：有关会议进程不符合规则流程的提出；</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）提出：随时举牌提出；</a:t>
            </a:r>
            <a:endParaRPr lang="en-US" altLang="zh-CN" sz="2000" b="1" dirty="0" smtClean="0">
              <a:solidFill>
                <a:srgbClr val="000000"/>
              </a:solidFill>
              <a:latin typeface="仿宋"/>
              <a:ea typeface="仿宋"/>
              <a:cs typeface="仿宋"/>
            </a:endParaRPr>
          </a:p>
          <a:p>
            <a:pPr algn="just"/>
            <a:r>
              <a:rPr lang="zh-CN" altLang="zh-CN" sz="2000" b="1" dirty="0">
                <a:solidFill>
                  <a:srgbClr val="000000"/>
                </a:solidFill>
                <a:latin typeface="黑体"/>
                <a:ea typeface="黑体"/>
                <a:cs typeface="黑体"/>
              </a:rPr>
              <a:t>3</a:t>
            </a:r>
            <a:r>
              <a:rPr lang="zh-CN" altLang="en-US" sz="2000" b="1" dirty="0">
                <a:solidFill>
                  <a:srgbClr val="000000"/>
                </a:solidFill>
                <a:latin typeface="黑体"/>
                <a:ea typeface="黑体"/>
                <a:cs typeface="黑体"/>
              </a:rPr>
              <a:t>、个人特权问题</a:t>
            </a:r>
            <a:endParaRPr lang="en-US" altLang="zh-CN" sz="2000" b="1" dirty="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）概念：同上；</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）提出：随时举牌提出，建议递交意向条。</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48788560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dissolve">
                                      <p:cBhvr>
                                        <p:cTn id="4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一、模拟联合国</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844726008"/>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en-US" altLang="zh-CN" sz="2000" b="1" dirty="0" smtClean="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、分类</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）立场文件；</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）工作文件；</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）指令草案</a:t>
            </a:r>
            <a:r>
              <a:rPr lang="zh-CN" altLang="zh-CN"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a:t>
            </a:r>
            <a:r>
              <a:rPr lang="zh-CN" altLang="en-US" sz="2000" b="1" dirty="0">
                <a:solidFill>
                  <a:srgbClr val="000000"/>
                </a:solidFill>
                <a:latin typeface="仿宋"/>
                <a:ea typeface="仿宋"/>
                <a:cs typeface="仿宋"/>
              </a:rPr>
              <a:t>决议草案；</a:t>
            </a:r>
            <a:endParaRPr lang="en-US" altLang="zh-CN" sz="2000" b="1" dirty="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zh-CN" altLang="zh-CN" sz="2000" b="1" dirty="0">
                <a:solidFill>
                  <a:srgbClr val="000000"/>
                </a:solidFill>
                <a:latin typeface="仿宋"/>
                <a:ea typeface="仿宋"/>
                <a:cs typeface="仿宋"/>
              </a:rPr>
              <a:t>5</a:t>
            </a:r>
            <a:r>
              <a:rPr lang="zh-CN" altLang="en-US" sz="2000" b="1" dirty="0" smtClean="0">
                <a:solidFill>
                  <a:srgbClr val="000000"/>
                </a:solidFill>
                <a:latin typeface="仿宋"/>
                <a:ea typeface="仿宋"/>
                <a:cs typeface="仿宋"/>
              </a:rPr>
              <a:t>）友好修正案；</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zh-CN" altLang="zh-CN" sz="2000" b="1" dirty="0">
                <a:solidFill>
                  <a:srgbClr val="000000"/>
                </a:solidFill>
                <a:latin typeface="仿宋"/>
                <a:ea typeface="仿宋"/>
                <a:cs typeface="仿宋"/>
              </a:rPr>
              <a:t>6</a:t>
            </a:r>
            <a:r>
              <a:rPr lang="zh-CN" altLang="en-US" sz="2000" b="1" dirty="0" smtClean="0">
                <a:solidFill>
                  <a:srgbClr val="000000"/>
                </a:solidFill>
                <a:latin typeface="仿宋"/>
                <a:ea typeface="仿宋"/>
                <a:cs typeface="仿宋"/>
              </a:rPr>
              <a:t>）非友好修正案；</a:t>
            </a:r>
            <a:endParaRPr lang="en-US" altLang="zh-CN" sz="2000" b="1" dirty="0" smtClean="0">
              <a:solidFill>
                <a:srgbClr val="000000"/>
              </a:solidFill>
              <a:latin typeface="仿宋"/>
              <a:ea typeface="仿宋"/>
              <a:cs typeface="仿宋"/>
            </a:endParaRPr>
          </a:p>
          <a:p>
            <a:pPr algn="just"/>
            <a:r>
              <a:rPr lang="zh-CN" altLang="zh-CN" sz="2000" b="1" dirty="0" smtClean="0">
                <a:solidFill>
                  <a:schemeClr val="bg2">
                    <a:lumMod val="50000"/>
                  </a:schemeClr>
                </a:solidFill>
                <a:latin typeface="仿宋"/>
                <a:ea typeface="仿宋"/>
                <a:cs typeface="仿宋"/>
              </a:rPr>
              <a:t>（</a:t>
            </a:r>
            <a:r>
              <a:rPr lang="en-US" altLang="zh-CN" sz="2000" b="1" dirty="0" smtClean="0">
                <a:solidFill>
                  <a:schemeClr val="bg2">
                    <a:lumMod val="50000"/>
                  </a:schemeClr>
                </a:solidFill>
                <a:latin typeface="仿宋"/>
                <a:ea typeface="仿宋"/>
                <a:cs typeface="仿宋"/>
              </a:rPr>
              <a:t>7</a:t>
            </a:r>
            <a:r>
              <a:rPr lang="zh-CN" altLang="en-US" sz="2000" b="1" dirty="0" smtClean="0">
                <a:solidFill>
                  <a:schemeClr val="bg2">
                    <a:lumMod val="50000"/>
                  </a:schemeClr>
                </a:solidFill>
                <a:latin typeface="仿宋"/>
                <a:ea typeface="仿宋"/>
                <a:cs typeface="仿宋"/>
              </a:rPr>
              <a:t>）政策性建议。</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479382899"/>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ssolve">
                                      <p:cBhvr>
                                        <p:cTn id="15" dur="500"/>
                                        <p:tgtEl>
                                          <p:spTgt spid="5">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dissolve">
                                      <p:cBhvr>
                                        <p:cTn id="24" dur="500"/>
                                        <p:tgtEl>
                                          <p:spTgt spid="5">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dissolv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、立场文件</a:t>
            </a:r>
            <a:r>
              <a:rPr lang="en-US" altLang="zh-CN" sz="2000" b="1" dirty="0" smtClean="0">
                <a:solidFill>
                  <a:srgbClr val="000000"/>
                </a:solidFill>
                <a:latin typeface="黑体"/>
                <a:ea typeface="黑体"/>
                <a:cs typeface="黑体"/>
              </a:rPr>
              <a:t> P63-P65</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）概念：本国立场、对议题贡献、建议、磋商等的集合；</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）上交方式：在规定日期内上交到指定位置。</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935149323"/>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、工作文件</a:t>
            </a:r>
            <a:r>
              <a:rPr lang="en-US" altLang="zh-CN" sz="2000" b="1" dirty="0" smtClean="0">
                <a:solidFill>
                  <a:srgbClr val="000000"/>
                </a:solidFill>
                <a:latin typeface="黑体"/>
                <a:ea typeface="黑体"/>
                <a:cs typeface="黑体"/>
              </a:rPr>
              <a:t> P67-P69</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）概念：一个国家集团对以往会期讨论内容的总结及对未来需要关注与讨论问题的提出</a:t>
            </a:r>
            <a:r>
              <a:rPr lang="zh-CN" altLang="en-US" sz="2000" b="1" dirty="0" smtClean="0">
                <a:solidFill>
                  <a:srgbClr val="000090"/>
                </a:solidFill>
                <a:latin typeface="仿宋"/>
                <a:ea typeface="仿宋"/>
                <a:cs typeface="仿宋"/>
              </a:rPr>
              <a:t>（观点）</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）介绍：主席团公示全场后，两分钟阅读时间及两分钟起草国介绍时间。</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538697920"/>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smtClean="0">
                <a:solidFill>
                  <a:srgbClr val="000000"/>
                </a:solidFill>
                <a:latin typeface="黑体"/>
                <a:ea typeface="黑体"/>
                <a:cs typeface="黑体"/>
              </a:rPr>
              <a:t>4</a:t>
            </a:r>
            <a:r>
              <a:rPr lang="zh-CN" altLang="en-US" sz="2000" b="1" dirty="0" smtClean="0">
                <a:solidFill>
                  <a:srgbClr val="000000"/>
                </a:solidFill>
                <a:latin typeface="黑体"/>
                <a:ea typeface="黑体"/>
                <a:cs typeface="黑体"/>
              </a:rPr>
              <a:t>、指令草案</a:t>
            </a:r>
            <a:r>
              <a:rPr lang="en-US" altLang="zh-CN" sz="2000" b="1" dirty="0" smtClean="0">
                <a:solidFill>
                  <a:srgbClr val="000000"/>
                </a:solidFill>
                <a:latin typeface="黑体"/>
                <a:ea typeface="黑体"/>
                <a:cs typeface="黑体"/>
              </a:rPr>
              <a:t> P77</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）概念：处理危机，针对危机状况本委员会直接采取行动；</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）介绍：主席团公示全场后，一分钟阅读时间及一分钟起草国介绍时间；</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）表决：由主席团择机开启投票环节，属于实质</a:t>
            </a:r>
            <a:r>
              <a:rPr lang="zh-CN" altLang="en-US" sz="2000" b="1" dirty="0">
                <a:solidFill>
                  <a:srgbClr val="000000"/>
                </a:solidFill>
                <a:latin typeface="仿宋"/>
                <a:ea typeface="仿宋"/>
                <a:cs typeface="仿宋"/>
              </a:rPr>
              <a:t>性投票，赞成数需大于“文件三分之二多数”；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两轮唱票，一轮“赞成、反对、弃权、过”，过者进行第二轮“赞成、反对”；</a:t>
            </a:r>
            <a:endParaRPr lang="en-US" altLang="zh-CN" sz="2000" b="1" dirty="0">
              <a:solidFill>
                <a:srgbClr val="00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文件三分之二多数</a:t>
            </a:r>
            <a:r>
              <a:rPr lang="en-US"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*（赞成数</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反对数）／</a:t>
            </a:r>
            <a:r>
              <a:rPr lang="en-US" altLang="zh-CN" sz="2000" b="1" dirty="0">
                <a:solidFill>
                  <a:srgbClr val="FF0000"/>
                </a:solidFill>
                <a:latin typeface="仿宋"/>
                <a:ea typeface="仿宋"/>
                <a:cs typeface="仿宋"/>
              </a:rPr>
              <a:t>3</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）危机：危机发布</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指令草案</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危机解决</a:t>
            </a:r>
            <a:endParaRPr lang="en-US" altLang="zh-CN" sz="2000" b="1" dirty="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危机发布</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危机升级</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指令草案</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危机解决</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398570736"/>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5</a:t>
            </a:r>
            <a:r>
              <a:rPr lang="zh-CN" altLang="en-US" sz="2000" b="1" dirty="0" smtClean="0">
                <a:solidFill>
                  <a:srgbClr val="000000"/>
                </a:solidFill>
                <a:latin typeface="黑体"/>
                <a:ea typeface="黑体"/>
                <a:cs typeface="黑体"/>
              </a:rPr>
              <a:t>、决议草案</a:t>
            </a:r>
            <a:r>
              <a:rPr lang="en-US" altLang="zh-CN" sz="2000" b="1" dirty="0" smtClean="0">
                <a:solidFill>
                  <a:srgbClr val="000000"/>
                </a:solidFill>
                <a:latin typeface="黑体"/>
                <a:ea typeface="黑体"/>
                <a:cs typeface="黑体"/>
              </a:rPr>
              <a:t> P69-P71</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）概念：对会议成果的概括，对问题提出的措施；</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）介绍：主席团公示全场后，三分钟阅读时间及三分钟起草国介绍时间，代表提出三个语法错误，由起草国解答；</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）表决：结束正式辩论并且结束非友好修正案的表决后进行，属于实质性投票，赞成数需大于“文件三分之二多数”；</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两轮唱票，一轮“赞成、反对、弃权、过”，过者进行第二轮“赞成、反对”；</a:t>
            </a:r>
            <a:endParaRPr lang="en-US" altLang="zh-CN" sz="2000" b="1" dirty="0" smtClean="0">
              <a:solidFill>
                <a:srgbClr val="000000"/>
              </a:solidFill>
              <a:latin typeface="仿宋"/>
              <a:ea typeface="仿宋"/>
              <a:cs typeface="仿宋"/>
            </a:endParaRPr>
          </a:p>
          <a:p>
            <a:pPr algn="just"/>
            <a:r>
              <a:rPr lang="zh-CN"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文件三分之二多数</a:t>
            </a:r>
            <a:r>
              <a:rPr lang="en-US" altLang="zh-CN" sz="2000" b="1" dirty="0" smtClean="0">
                <a:solidFill>
                  <a:srgbClr val="FF0000"/>
                </a:solidFill>
                <a:latin typeface="仿宋"/>
                <a:ea typeface="仿宋"/>
                <a:cs typeface="仿宋"/>
              </a:rPr>
              <a:t>=2</a:t>
            </a:r>
            <a:r>
              <a:rPr lang="zh-CN" altLang="en-US" sz="2000" b="1" dirty="0" smtClean="0">
                <a:solidFill>
                  <a:srgbClr val="FF0000"/>
                </a:solidFill>
                <a:latin typeface="仿宋"/>
                <a:ea typeface="仿宋"/>
                <a:cs typeface="仿宋"/>
              </a:rPr>
              <a:t>*（赞成数</a:t>
            </a:r>
            <a:r>
              <a:rPr lang="en-US"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反对数）／</a:t>
            </a:r>
            <a:r>
              <a:rPr lang="en-US" altLang="zh-CN" sz="2000" b="1" dirty="0" smtClean="0">
                <a:solidFill>
                  <a:srgbClr val="FF0000"/>
                </a:solidFill>
                <a:latin typeface="仿宋"/>
                <a:ea typeface="仿宋"/>
                <a:cs typeface="仿宋"/>
              </a:rPr>
              <a:t>3</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）国家：起草</a:t>
            </a:r>
            <a:r>
              <a:rPr lang="en-US" altLang="zh-CN" sz="2000" b="1" dirty="0" smtClean="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附议大于百分之二十出席数；</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一个决议草案的起草国不能附议或起草其他决议草案；</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决议草案的附议国可以附议多个决议草案。</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3272370707"/>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smtClean="0">
                <a:solidFill>
                  <a:srgbClr val="000000"/>
                </a:solidFill>
                <a:latin typeface="黑体"/>
                <a:ea typeface="黑体"/>
                <a:cs typeface="黑体"/>
              </a:rPr>
              <a:t>6</a:t>
            </a:r>
            <a:r>
              <a:rPr lang="zh-CN" altLang="en-US" sz="2000" b="1" dirty="0" smtClean="0">
                <a:solidFill>
                  <a:srgbClr val="000000"/>
                </a:solidFill>
                <a:latin typeface="黑体"/>
                <a:ea typeface="黑体"/>
                <a:cs typeface="黑体"/>
              </a:rPr>
              <a:t>、友好修正案</a:t>
            </a:r>
            <a:r>
              <a:rPr lang="en-US" altLang="zh-CN" sz="2000" b="1" dirty="0" smtClean="0">
                <a:solidFill>
                  <a:srgbClr val="000000"/>
                </a:solidFill>
                <a:latin typeface="黑体"/>
                <a:ea typeface="黑体"/>
                <a:cs typeface="黑体"/>
              </a:rPr>
              <a:t> P77-P78</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）概念：对决议草案或指令草案提出修正意见，所修改文件的起草国全部附议；</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）介绍：主席团宣读；</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）表决：无需表决；</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）国家：起草国不能对自己的文件提出修正案；</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a:solidFill>
                  <a:srgbClr val="000000"/>
                </a:solidFill>
                <a:latin typeface="仿宋"/>
                <a:ea typeface="仿宋"/>
                <a:cs typeface="仿宋"/>
              </a:rPr>
              <a:t>所修改文件的起草</a:t>
            </a:r>
            <a:r>
              <a:rPr lang="zh-CN" altLang="en-US" sz="2000" b="1" dirty="0" smtClean="0">
                <a:solidFill>
                  <a:srgbClr val="000000"/>
                </a:solidFill>
                <a:latin typeface="仿宋"/>
                <a:ea typeface="仿宋"/>
                <a:cs typeface="仿宋"/>
              </a:rPr>
              <a:t>国全部附议。</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522820870"/>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（八）会议文件</a:t>
            </a:r>
          </a:p>
          <a:p>
            <a:pPr algn="just"/>
            <a:r>
              <a:rPr lang="zh-CN" altLang="zh-CN" sz="2000" b="1" dirty="0">
                <a:solidFill>
                  <a:srgbClr val="000000"/>
                </a:solidFill>
                <a:latin typeface="黑体"/>
                <a:ea typeface="黑体"/>
                <a:cs typeface="黑体"/>
              </a:rPr>
              <a:t>7</a:t>
            </a:r>
            <a:r>
              <a:rPr lang="zh-CN" altLang="en-US" sz="2000" b="1" dirty="0" smtClean="0">
                <a:solidFill>
                  <a:srgbClr val="000000"/>
                </a:solidFill>
                <a:latin typeface="黑体"/>
                <a:ea typeface="黑体"/>
                <a:cs typeface="黑体"/>
              </a:rPr>
              <a:t>、非友好修正案</a:t>
            </a:r>
            <a:r>
              <a:rPr lang="en-US" altLang="zh-CN" sz="2000" b="1" dirty="0" smtClean="0">
                <a:solidFill>
                  <a:srgbClr val="000000"/>
                </a:solidFill>
                <a:latin typeface="黑体"/>
                <a:ea typeface="黑体"/>
                <a:cs typeface="黑体"/>
              </a:rPr>
              <a:t> P77-P78</a:t>
            </a: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）概念：对决议草案或指令草案提出修正意见，所修改文件的起草国不全部附议；</a:t>
            </a:r>
            <a:endParaRPr lang="en-US" altLang="zh-CN" sz="2000" b="1" dirty="0" smtClean="0">
              <a:solidFill>
                <a:srgbClr val="000000"/>
              </a:solidFill>
              <a:latin typeface="仿宋"/>
              <a:ea typeface="仿宋"/>
              <a:cs typeface="仿宋"/>
            </a:endParaRPr>
          </a:p>
          <a:p>
            <a:pPr algn="just"/>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）介绍</a:t>
            </a:r>
            <a:r>
              <a:rPr lang="zh-CN" altLang="en-US" sz="2000" b="1" dirty="0">
                <a:solidFill>
                  <a:srgbClr val="000000"/>
                </a:solidFill>
                <a:latin typeface="仿宋"/>
                <a:ea typeface="仿宋"/>
                <a:cs typeface="仿宋"/>
              </a:rPr>
              <a:t>：主席团公示全场后，一分钟阅读时间及一分钟起草国介绍时间；</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3</a:t>
            </a:r>
            <a:r>
              <a:rPr lang="zh-CN" altLang="en-US" sz="2000" b="1" dirty="0" smtClean="0">
                <a:solidFill>
                  <a:srgbClr val="000000"/>
                </a:solidFill>
                <a:latin typeface="仿宋"/>
                <a:ea typeface="仿宋"/>
                <a:cs typeface="仿宋"/>
              </a:rPr>
              <a:t>）表决</a:t>
            </a:r>
            <a:r>
              <a:rPr lang="zh-CN" altLang="en-US" sz="2000" b="1" dirty="0">
                <a:solidFill>
                  <a:srgbClr val="000000"/>
                </a:solidFill>
                <a:latin typeface="仿宋"/>
                <a:ea typeface="仿宋"/>
                <a:cs typeface="仿宋"/>
              </a:rPr>
              <a:t>：</a:t>
            </a:r>
            <a:r>
              <a:rPr lang="zh-CN" altLang="en-US" sz="2000" b="1" dirty="0" smtClean="0">
                <a:solidFill>
                  <a:srgbClr val="000000"/>
                </a:solidFill>
                <a:latin typeface="仿宋"/>
                <a:ea typeface="仿宋"/>
                <a:cs typeface="仿宋"/>
              </a:rPr>
              <a:t>结束正式辩论进</a:t>
            </a:r>
            <a:r>
              <a:rPr lang="zh-CN" altLang="en-US" sz="2000" b="1" dirty="0">
                <a:solidFill>
                  <a:srgbClr val="000000"/>
                </a:solidFill>
                <a:latin typeface="仿宋"/>
                <a:ea typeface="仿宋"/>
                <a:cs typeface="仿宋"/>
              </a:rPr>
              <a:t>行，属于实质性投票，赞成数需大于“文件三分之二多数”；</a:t>
            </a:r>
            <a:endParaRPr lang="en-US" altLang="zh-CN" sz="2000" b="1" dirty="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逐条按“赞成、反对、弃权”举牌表决；</a:t>
            </a:r>
            <a:endParaRPr lang="en-US" altLang="zh-CN" sz="2000" b="1" dirty="0">
              <a:solidFill>
                <a:srgbClr val="000000"/>
              </a:solidFill>
              <a:latin typeface="仿宋"/>
              <a:ea typeface="仿宋"/>
              <a:cs typeface="仿宋"/>
            </a:endParaRPr>
          </a:p>
          <a:p>
            <a:pPr algn="just"/>
            <a:r>
              <a:rPr lang="zh-CN"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注</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文件三分之二多数</a:t>
            </a:r>
            <a:r>
              <a:rPr lang="en-US" altLang="zh-CN" sz="2000" b="1" dirty="0">
                <a:solidFill>
                  <a:srgbClr val="FF0000"/>
                </a:solidFill>
                <a:latin typeface="仿宋"/>
                <a:ea typeface="仿宋"/>
                <a:cs typeface="仿宋"/>
              </a:rPr>
              <a:t>=2</a:t>
            </a:r>
            <a:r>
              <a:rPr lang="zh-CN" altLang="en-US" sz="2000" b="1" dirty="0">
                <a:solidFill>
                  <a:srgbClr val="FF0000"/>
                </a:solidFill>
                <a:latin typeface="仿宋"/>
                <a:ea typeface="仿宋"/>
                <a:cs typeface="仿宋"/>
              </a:rPr>
              <a:t>*（赞成数</a:t>
            </a:r>
            <a:r>
              <a:rPr lang="en-US" altLang="zh-CN" sz="2000" b="1" dirty="0">
                <a:solidFill>
                  <a:srgbClr val="FF0000"/>
                </a:solidFill>
                <a:latin typeface="仿宋"/>
                <a:ea typeface="仿宋"/>
                <a:cs typeface="仿宋"/>
              </a:rPr>
              <a:t>+</a:t>
            </a:r>
            <a:r>
              <a:rPr lang="zh-CN" altLang="en-US" sz="2000" b="1" dirty="0">
                <a:solidFill>
                  <a:srgbClr val="FF0000"/>
                </a:solidFill>
                <a:latin typeface="仿宋"/>
                <a:ea typeface="仿宋"/>
                <a:cs typeface="仿宋"/>
              </a:rPr>
              <a:t>反对数）／</a:t>
            </a:r>
            <a:r>
              <a:rPr lang="en-US" altLang="zh-CN" sz="2000" b="1" dirty="0" smtClean="0">
                <a:solidFill>
                  <a:srgbClr val="FF0000"/>
                </a:solidFill>
                <a:latin typeface="仿宋"/>
                <a:ea typeface="仿宋"/>
                <a:cs typeface="仿宋"/>
              </a:rPr>
              <a:t>3</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4</a:t>
            </a:r>
            <a:r>
              <a:rPr lang="zh-CN" altLang="en-US" sz="2000" b="1" dirty="0" smtClean="0">
                <a:solidFill>
                  <a:srgbClr val="000000"/>
                </a:solidFill>
                <a:latin typeface="仿宋"/>
                <a:ea typeface="仿宋"/>
                <a:cs typeface="仿宋"/>
              </a:rPr>
              <a:t>）国家</a:t>
            </a:r>
            <a:r>
              <a:rPr lang="zh-CN" altLang="en-US" sz="2000" b="1" dirty="0">
                <a:solidFill>
                  <a:srgbClr val="000000"/>
                </a:solidFill>
                <a:latin typeface="仿宋"/>
                <a:ea typeface="仿宋"/>
                <a:cs typeface="仿宋"/>
              </a:rPr>
              <a:t>：起草</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附议大于百分之</a:t>
            </a:r>
            <a:r>
              <a:rPr lang="zh-CN" altLang="en-US" sz="2000" b="1" dirty="0" smtClean="0">
                <a:solidFill>
                  <a:srgbClr val="000000"/>
                </a:solidFill>
                <a:latin typeface="仿宋"/>
                <a:ea typeface="仿宋"/>
                <a:cs typeface="仿宋"/>
              </a:rPr>
              <a:t>二十数</a:t>
            </a:r>
            <a:r>
              <a:rPr lang="zh-CN" altLang="en-US" sz="2000" b="1" dirty="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起草国不能对自己的文件提出修正案；</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		</a:t>
            </a:r>
            <a:r>
              <a:rPr lang="zh-CN" altLang="en-US" sz="2000" b="1" dirty="0">
                <a:solidFill>
                  <a:srgbClr val="000000"/>
                </a:solidFill>
                <a:latin typeface="仿宋"/>
                <a:ea typeface="仿宋"/>
                <a:cs typeface="仿宋"/>
              </a:rPr>
              <a:t>所修改文件的起草</a:t>
            </a:r>
            <a:r>
              <a:rPr lang="zh-CN" altLang="en-US" sz="2000" b="1" dirty="0" smtClean="0">
                <a:solidFill>
                  <a:srgbClr val="000000"/>
                </a:solidFill>
                <a:latin typeface="仿宋"/>
                <a:ea typeface="仿宋"/>
                <a:cs typeface="仿宋"/>
              </a:rPr>
              <a:t>国不全部附议。</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2943415404"/>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dissolv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dissolv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dissolv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dissolv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dissolve">
                                      <p:cBhvr>
                                        <p:cTn id="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三、</a:t>
            </a:r>
            <a:r>
              <a:rPr kumimoji="1" lang="en-US" altLang="zh-CN"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2018</a:t>
            </a:r>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北大学标改版内容</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276671988"/>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5924708"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2</a:t>
            </a:r>
            <a:r>
              <a:rPr kumimoji="1" lang="en-US" altLang="zh-CN"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018</a:t>
            </a:r>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58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（一）动议暂时结束辩论</a:t>
            </a:r>
          </a:p>
        </p:txBody>
      </p:sp>
      <p:pic>
        <p:nvPicPr>
          <p:cNvPr id="3" name="图片 2" descr="屏幕快照 2017-12-05 00.22.3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3429000"/>
            <a:ext cx="5791200" cy="2514600"/>
          </a:xfrm>
          <a:prstGeom prst="rect">
            <a:avLst/>
          </a:prstGeom>
        </p:spPr>
      </p:pic>
      <p:pic>
        <p:nvPicPr>
          <p:cNvPr id="6" name="图片 5" descr="屏幕快照 2017-12-05 00.22.4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76400"/>
            <a:ext cx="4635500" cy="1752600"/>
          </a:xfrm>
          <a:prstGeom prst="rect">
            <a:avLst/>
          </a:prstGeom>
        </p:spPr>
      </p:pic>
    </p:spTree>
    <p:extLst>
      <p:ext uri="{BB962C8B-B14F-4D97-AF65-F5344CB8AC3E}">
        <p14:creationId xmlns:p14="http://schemas.microsoft.com/office/powerpoint/2010/main" val="4072979547"/>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5924708"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2</a:t>
            </a:r>
            <a:r>
              <a:rPr kumimoji="1" lang="en-US" altLang="zh-CN"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018</a:t>
            </a:r>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58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（一）动议暂时结束辩论</a:t>
            </a:r>
          </a:p>
        </p:txBody>
      </p:sp>
      <p:pic>
        <p:nvPicPr>
          <p:cNvPr id="7" name="图片 6" descr="屏幕快照 2017-12-05 00.25.2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48626"/>
            <a:ext cx="9144000" cy="1735947"/>
          </a:xfrm>
          <a:prstGeom prst="rect">
            <a:avLst/>
          </a:prstGeom>
        </p:spPr>
      </p:pic>
      <p:pic>
        <p:nvPicPr>
          <p:cNvPr id="8" name="图片 7" descr="屏幕快照 2017-12-05 00.29.1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184640"/>
            <a:ext cx="9144000" cy="490953"/>
          </a:xfrm>
          <a:prstGeom prst="rect">
            <a:avLst/>
          </a:prstGeom>
        </p:spPr>
      </p:pic>
    </p:spTree>
    <p:extLst>
      <p:ext uri="{BB962C8B-B14F-4D97-AF65-F5344CB8AC3E}">
        <p14:creationId xmlns:p14="http://schemas.microsoft.com/office/powerpoint/2010/main" val="2208170485"/>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123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（一）联合国</a:t>
            </a:r>
            <a:endParaRPr lang="en-US" altLang="zh-CN" sz="2800" b="1" dirty="0" smtClean="0">
              <a:solidFill>
                <a:srgbClr val="000000"/>
              </a:solidFill>
              <a:latin typeface="黑体"/>
              <a:ea typeface="黑体"/>
              <a:cs typeface="黑体"/>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联合国是一个国际</a:t>
            </a:r>
            <a:r>
              <a:rPr lang="zh-CN" altLang="en-US" sz="2000" b="1" dirty="0">
                <a:solidFill>
                  <a:srgbClr val="000000"/>
                </a:solidFill>
                <a:latin typeface="仿宋"/>
                <a:ea typeface="仿宋"/>
                <a:cs typeface="仿宋"/>
              </a:rPr>
              <a:t>性组织，于</a:t>
            </a:r>
            <a:r>
              <a:rPr lang="en-US" altLang="zh-CN" sz="2000" b="1" dirty="0">
                <a:solidFill>
                  <a:srgbClr val="000000"/>
                </a:solidFill>
                <a:latin typeface="仿宋"/>
                <a:ea typeface="仿宋"/>
                <a:cs typeface="仿宋"/>
              </a:rPr>
              <a:t>1945</a:t>
            </a:r>
            <a:r>
              <a:rPr lang="zh-CN" altLang="en-US" sz="2000" b="1" dirty="0">
                <a:solidFill>
                  <a:srgbClr val="000000"/>
                </a:solidFill>
                <a:latin typeface="仿宋"/>
                <a:ea typeface="仿宋"/>
                <a:cs typeface="仿宋"/>
              </a:rPr>
              <a:t>年成立，现有会员国</a:t>
            </a:r>
            <a:r>
              <a:rPr lang="en-US" altLang="zh-CN" sz="2000" b="1" dirty="0">
                <a:solidFill>
                  <a:srgbClr val="000000"/>
                </a:solidFill>
                <a:latin typeface="仿宋"/>
                <a:ea typeface="仿宋"/>
                <a:cs typeface="仿宋"/>
              </a:rPr>
              <a:t>193</a:t>
            </a:r>
            <a:r>
              <a:rPr lang="zh-CN" altLang="en-US" sz="2000" b="1" dirty="0">
                <a:solidFill>
                  <a:srgbClr val="000000"/>
                </a:solidFill>
                <a:latin typeface="仿宋"/>
                <a:ea typeface="仿宋"/>
                <a:cs typeface="仿宋"/>
              </a:rPr>
              <a:t>个。联合国的宗旨和工作以</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联合国宪章</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中规定的机构目标和原则为出发点</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p:txBody>
      </p:sp>
      <p:pic>
        <p:nvPicPr>
          <p:cNvPr id="3" name="图片 2" descr="aerial-view-un-headquarters-new-york-city1069_0.jpg"/>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975905" y="2499896"/>
            <a:ext cx="4572000" cy="3086100"/>
          </a:xfrm>
          <a:prstGeom prst="rect">
            <a:avLst/>
          </a:prstGeom>
          <a:ln>
            <a:noFill/>
          </a:ln>
          <a:effectLst>
            <a:softEdge rad="112500"/>
          </a:effectLst>
        </p:spPr>
      </p:pic>
      <p:sp>
        <p:nvSpPr>
          <p:cNvPr id="8" name="文本框 7"/>
          <p:cNvSpPr txBox="1"/>
          <p:nvPr/>
        </p:nvSpPr>
        <p:spPr>
          <a:xfrm>
            <a:off x="5547905" y="5216664"/>
            <a:ext cx="2492990" cy="369332"/>
          </a:xfrm>
          <a:prstGeom prst="rect">
            <a:avLst/>
          </a:prstGeom>
          <a:noFill/>
        </p:spPr>
        <p:txBody>
          <a:bodyPr wrap="none" rtlCol="0">
            <a:spAutoFit/>
          </a:bodyPr>
          <a:lstStyle/>
          <a:p>
            <a:r>
              <a:rPr lang="zh-CN" altLang="en-US" b="1" dirty="0" smtClean="0">
                <a:solidFill>
                  <a:schemeClr val="bg2">
                    <a:lumMod val="50000"/>
                  </a:schemeClr>
                </a:solidFill>
                <a:latin typeface="华文隶书"/>
                <a:ea typeface="华文隶书"/>
                <a:cs typeface="华文隶书"/>
              </a:rPr>
              <a:t>纽约联合国总部鸟瞰图</a:t>
            </a:r>
            <a:endParaRPr lang="zh-CN" altLang="en-US" b="1" dirty="0">
              <a:solidFill>
                <a:schemeClr val="bg2">
                  <a:lumMod val="50000"/>
                </a:schemeClr>
              </a:solidFill>
              <a:latin typeface="华文隶书"/>
              <a:ea typeface="华文隶书"/>
              <a:cs typeface="华文隶书"/>
            </a:endParaRPr>
          </a:p>
        </p:txBody>
      </p:sp>
    </p:spTree>
    <p:extLst>
      <p:ext uri="{BB962C8B-B14F-4D97-AF65-F5344CB8AC3E}">
        <p14:creationId xmlns:p14="http://schemas.microsoft.com/office/powerpoint/2010/main" val="1263429008"/>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par>
                          <p:cTn id="15" fill="hold">
                            <p:stCondLst>
                              <p:cond delay="2000"/>
                            </p:stCondLst>
                            <p:childTnLst>
                              <p:par>
                                <p:cTn id="16" presetID="18" presetClass="entr" presetSubtype="12"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trips(downLeft)">
                                      <p:cBhvr>
                                        <p:cTn id="18" dur="500"/>
                                        <p:tgtEl>
                                          <p:spTgt spid="3"/>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trips(downLeft)">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4" y="71687"/>
            <a:ext cx="6905427" cy="864102"/>
          </a:xfrm>
        </p:spPr>
        <p:txBody>
          <a:bodyPr/>
          <a:lstStyle/>
          <a:p>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（二）会议文件</a:t>
            </a:r>
          </a:p>
          <a:p>
            <a:pPr algn="just"/>
            <a:r>
              <a:rPr lang="zh-CN" altLang="zh-CN" sz="2000" b="1" dirty="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、立场文件</a:t>
            </a:r>
            <a:r>
              <a:rPr lang="en-US" altLang="zh-CN" sz="2000" b="1" dirty="0" smtClean="0">
                <a:solidFill>
                  <a:srgbClr val="000000"/>
                </a:solidFill>
                <a:latin typeface="黑体"/>
                <a:ea typeface="黑体"/>
                <a:cs typeface="黑体"/>
              </a:rPr>
              <a:t> P65-P69</a:t>
            </a:r>
          </a:p>
          <a:p>
            <a:pPr algn="just"/>
            <a:r>
              <a:rPr lang="zh-CN"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、工作文件</a:t>
            </a:r>
            <a:r>
              <a:rPr lang="en-US" altLang="zh-CN" sz="2000" b="1" dirty="0" smtClean="0">
                <a:solidFill>
                  <a:srgbClr val="000000"/>
                </a:solidFill>
                <a:latin typeface="黑体"/>
                <a:ea typeface="黑体"/>
                <a:cs typeface="黑体"/>
              </a:rPr>
              <a:t> P70-P73</a:t>
            </a:r>
          </a:p>
          <a:p>
            <a:pPr algn="just"/>
            <a:r>
              <a:rPr lang="zh-CN" altLang="zh-CN" sz="2000" b="1" dirty="0" smtClean="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、指令草案</a:t>
            </a:r>
            <a:r>
              <a:rPr lang="en-US" altLang="zh-CN" sz="2000" b="1" dirty="0" smtClean="0">
                <a:solidFill>
                  <a:srgbClr val="000000"/>
                </a:solidFill>
                <a:latin typeface="黑体"/>
                <a:ea typeface="黑体"/>
                <a:cs typeface="黑体"/>
              </a:rPr>
              <a:t> P82-P83</a:t>
            </a:r>
          </a:p>
        </p:txBody>
      </p:sp>
    </p:spTree>
    <p:extLst>
      <p:ext uri="{BB962C8B-B14F-4D97-AF65-F5344CB8AC3E}">
        <p14:creationId xmlns:p14="http://schemas.microsoft.com/office/powerpoint/2010/main" val="1041967797"/>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4" y="71687"/>
            <a:ext cx="6905427" cy="864102"/>
          </a:xfrm>
        </p:spPr>
        <p:txBody>
          <a:bodyPr/>
          <a:lstStyle/>
          <a:p>
            <a:r>
              <a:rPr kumimoji="1" lang="en-US" altLang="zh-CN"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2018</a:t>
            </a:r>
            <a:r>
              <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rPr>
              <a:t>北大学标改版内容</a:t>
            </a: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（三）总结</a:t>
            </a:r>
          </a:p>
          <a:p>
            <a:pPr algn="just"/>
            <a:r>
              <a:rPr lang="zh-CN" altLang="zh-CN" sz="2000" b="1" dirty="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、更加注重危机的解决系统；</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、要求代表有非常充分的学术调研；</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、要求代表注意并且有明确的会议思路。</a:t>
            </a:r>
            <a:endParaRPr lang="en-US" altLang="zh-CN" sz="2000" b="1" dirty="0" smtClean="0">
              <a:solidFill>
                <a:srgbClr val="000000"/>
              </a:solidFill>
              <a:latin typeface="黑体"/>
              <a:ea typeface="黑体"/>
              <a:cs typeface="黑体"/>
            </a:endParaRPr>
          </a:p>
        </p:txBody>
      </p:sp>
    </p:spTree>
    <p:extLst>
      <p:ext uri="{BB962C8B-B14F-4D97-AF65-F5344CB8AC3E}">
        <p14:creationId xmlns:p14="http://schemas.microsoft.com/office/powerpoint/2010/main" val="2726777079"/>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四、安全理事会特殊议事规则</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3657345732"/>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6781714"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安全理事会特殊议事规则</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（一）代表权限</a:t>
            </a:r>
            <a:endParaRPr lang="en-US" altLang="zh-CN" sz="2800" b="1" dirty="0" smtClean="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smtClean="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800" b="1" dirty="0" smtClean="0">
              <a:solidFill>
                <a:srgbClr val="000000"/>
              </a:solidFill>
              <a:latin typeface="黑体"/>
              <a:ea typeface="黑体"/>
              <a:cs typeface="黑体"/>
            </a:endParaRPr>
          </a:p>
          <a:p>
            <a:pPr algn="just"/>
            <a:endParaRPr lang="en-US" altLang="zh-CN" sz="2800" b="1" dirty="0">
              <a:solidFill>
                <a:srgbClr val="000000"/>
              </a:solidFill>
              <a:latin typeface="黑体"/>
              <a:ea typeface="黑体"/>
              <a:cs typeface="黑体"/>
            </a:endParaRPr>
          </a:p>
          <a:p>
            <a:pPr algn="just"/>
            <a:endParaRPr lang="en-US" altLang="zh-CN" sz="2000" b="1" dirty="0" smtClean="0">
              <a:solidFill>
                <a:srgbClr val="FF0000"/>
              </a:solidFill>
              <a:latin typeface="黑体"/>
              <a:ea typeface="黑体"/>
              <a:cs typeface="黑体"/>
            </a:endParaRPr>
          </a:p>
          <a:p>
            <a:pPr algn="just"/>
            <a:endParaRPr lang="en-US" altLang="zh-CN" sz="2000" b="1" dirty="0" smtClean="0">
              <a:solidFill>
                <a:srgbClr val="FF0000"/>
              </a:solidFill>
              <a:latin typeface="仿宋"/>
              <a:ea typeface="仿宋"/>
              <a:cs typeface="仿宋"/>
            </a:endParaRPr>
          </a:p>
          <a:p>
            <a:pPr algn="just"/>
            <a:r>
              <a:rPr lang="zh-CN" altLang="zh-CN" sz="2000" b="1" dirty="0" smtClean="0">
                <a:solidFill>
                  <a:srgbClr val="FF0000"/>
                </a:solidFill>
                <a:latin typeface="仿宋"/>
                <a:ea typeface="仿宋"/>
                <a:cs typeface="仿宋"/>
              </a:rPr>
              <a:t>【</a:t>
            </a:r>
            <a:r>
              <a:rPr lang="zh-CN" altLang="en-US" sz="2000" b="1" dirty="0" smtClean="0">
                <a:solidFill>
                  <a:srgbClr val="FF0000"/>
                </a:solidFill>
                <a:latin typeface="仿宋"/>
                <a:ea typeface="仿宋"/>
                <a:cs typeface="仿宋"/>
              </a:rPr>
              <a:t>注</a:t>
            </a:r>
            <a:r>
              <a:rPr lang="en-US" altLang="zh-CN" sz="2000" b="1" dirty="0" smtClean="0">
                <a:solidFill>
                  <a:srgbClr val="FF0000"/>
                </a:solidFill>
                <a:latin typeface="仿宋"/>
                <a:ea typeface="仿宋"/>
                <a:cs typeface="仿宋"/>
              </a:rPr>
              <a:t>】Y</a:t>
            </a:r>
            <a:r>
              <a:rPr lang="zh-CN" altLang="en-US" sz="2000" b="1" dirty="0">
                <a:solidFill>
                  <a:srgbClr val="FF0000"/>
                </a:solidFill>
                <a:latin typeface="仿宋"/>
                <a:ea typeface="仿宋"/>
                <a:cs typeface="仿宋"/>
              </a:rPr>
              <a:t>指有该权利或刻意进行该活动，</a:t>
            </a:r>
            <a:r>
              <a:rPr lang="en-US" altLang="zh-CN" sz="2000" b="1" dirty="0">
                <a:solidFill>
                  <a:srgbClr val="FF0000"/>
                </a:solidFill>
                <a:latin typeface="仿宋"/>
                <a:ea typeface="仿宋"/>
                <a:cs typeface="仿宋"/>
              </a:rPr>
              <a:t>N</a:t>
            </a:r>
            <a:r>
              <a:rPr lang="zh-CN" altLang="en-US" sz="2000" b="1" dirty="0">
                <a:solidFill>
                  <a:srgbClr val="FF0000"/>
                </a:solidFill>
                <a:latin typeface="仿宋"/>
                <a:ea typeface="仿宋"/>
                <a:cs typeface="仿宋"/>
              </a:rPr>
              <a:t>指无该权利</a:t>
            </a:r>
            <a:r>
              <a:rPr lang="zh-CN" altLang="en-US" sz="2000" b="1" dirty="0" smtClean="0">
                <a:solidFill>
                  <a:srgbClr val="FF0000"/>
                </a:solidFill>
                <a:latin typeface="仿宋"/>
                <a:ea typeface="仿宋"/>
                <a:cs typeface="仿宋"/>
              </a:rPr>
              <a:t>或不能进行该活动</a:t>
            </a:r>
            <a:endParaRPr lang="en-US" altLang="zh-CN" sz="2000" b="1" dirty="0" smtClean="0">
              <a:solidFill>
                <a:srgbClr val="FF0000"/>
              </a:solidFill>
              <a:latin typeface="仿宋"/>
              <a:ea typeface="仿宋"/>
              <a:cs typeface="仿宋"/>
            </a:endParaRPr>
          </a:p>
          <a:p>
            <a:pPr algn="just"/>
            <a:endParaRPr lang="zh-CN" altLang="en-US" sz="2800" b="1" dirty="0" smtClean="0">
              <a:solidFill>
                <a:srgbClr val="000000"/>
              </a:solidFill>
              <a:latin typeface="黑体"/>
              <a:ea typeface="黑体"/>
              <a:cs typeface="黑体"/>
            </a:endParaRPr>
          </a:p>
        </p:txBody>
      </p:sp>
      <p:graphicFrame>
        <p:nvGraphicFramePr>
          <p:cNvPr id="7" name="表格 6"/>
          <p:cNvGraphicFramePr>
            <a:graphicFrameLocks noGrp="1"/>
          </p:cNvGraphicFramePr>
          <p:nvPr>
            <p:extLst>
              <p:ext uri="{D42A27DB-BD31-4B8C-83A1-F6EECF244321}">
                <p14:modId xmlns:p14="http://schemas.microsoft.com/office/powerpoint/2010/main" val="1143370403"/>
              </p:ext>
            </p:extLst>
          </p:nvPr>
        </p:nvGraphicFramePr>
        <p:xfrm>
          <a:off x="441102" y="2083855"/>
          <a:ext cx="7970235" cy="2926080"/>
        </p:xfrm>
        <a:graphic>
          <a:graphicData uri="http://schemas.openxmlformats.org/drawingml/2006/table">
            <a:tbl>
              <a:tblPr bandRow="1">
                <a:tableStyleId>{BDBED569-4797-4DF1-A0F4-6AAB3CD982D8}</a:tableStyleId>
              </a:tblPr>
              <a:tblGrid>
                <a:gridCol w="1138605"/>
                <a:gridCol w="1138605"/>
                <a:gridCol w="1138605"/>
                <a:gridCol w="1138605"/>
                <a:gridCol w="1138605"/>
                <a:gridCol w="1138605"/>
                <a:gridCol w="1138605"/>
              </a:tblGrid>
              <a:tr h="315871">
                <a:tc>
                  <a:txBody>
                    <a:bodyPr/>
                    <a:lstStyle/>
                    <a:p>
                      <a:pPr lvl="0" algn="ct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发言</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撰写文件</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文件起草国</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文件附议国</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投票权</a:t>
                      </a:r>
                      <a:endParaRPr lang="zh-CN" altLang="en-US" sz="2400" b="1" dirty="0">
                        <a:solidFill>
                          <a:schemeClr val="tx2"/>
                        </a:solidFill>
                        <a:latin typeface="楷体"/>
                        <a:ea typeface="楷体"/>
                        <a:cs typeface="楷体"/>
                      </a:endParaRPr>
                    </a:p>
                  </a:txBody>
                  <a:tcPr anchor="ctr"/>
                </a:tc>
                <a:tc>
                  <a:txBody>
                    <a:bodyPr/>
                    <a:lstStyle/>
                    <a:p>
                      <a:pPr lvl="0" algn="ctr"/>
                      <a:r>
                        <a:rPr lang="zh-CN" altLang="en-US" sz="2400" b="1" dirty="0" smtClean="0">
                          <a:solidFill>
                            <a:schemeClr val="tx2"/>
                          </a:solidFill>
                          <a:latin typeface="楷体"/>
                          <a:ea typeface="楷体"/>
                          <a:cs typeface="楷体"/>
                        </a:rPr>
                        <a:t>一票否决权</a:t>
                      </a:r>
                      <a:endParaRPr lang="zh-CN" altLang="en-US" sz="2400" b="1" dirty="0">
                        <a:solidFill>
                          <a:schemeClr val="tx2"/>
                        </a:solidFill>
                        <a:latin typeface="楷体"/>
                        <a:ea typeface="楷体"/>
                        <a:cs typeface="楷体"/>
                      </a:endParaRPr>
                    </a:p>
                  </a:txBody>
                  <a:tcPr anchor="ctr"/>
                </a:tc>
              </a:tr>
              <a:tr h="370840">
                <a:tc>
                  <a:txBody>
                    <a:bodyPr/>
                    <a:lstStyle/>
                    <a:p>
                      <a:pPr lvl="0" algn="ctr"/>
                      <a:r>
                        <a:rPr lang="zh-CN" altLang="en-US" sz="2400" b="1" dirty="0" smtClean="0">
                          <a:solidFill>
                            <a:schemeClr val="tx2"/>
                          </a:solidFill>
                          <a:latin typeface="楷体"/>
                          <a:ea typeface="楷体"/>
                          <a:cs typeface="楷体"/>
                        </a:rPr>
                        <a:t>常任理事国</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r>
              <a:tr h="370840">
                <a:tc>
                  <a:txBody>
                    <a:bodyPr/>
                    <a:lstStyle/>
                    <a:p>
                      <a:pPr lvl="0" algn="ctr"/>
                      <a:r>
                        <a:rPr lang="zh-CN" altLang="en-US" sz="2400" b="1" dirty="0" smtClean="0">
                          <a:solidFill>
                            <a:schemeClr val="tx2"/>
                          </a:solidFill>
                          <a:latin typeface="楷体"/>
                          <a:ea typeface="楷体"/>
                          <a:cs typeface="楷体"/>
                        </a:rPr>
                        <a:t>非常任理事国</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r>
              <a:tr h="370840">
                <a:tc>
                  <a:txBody>
                    <a:bodyPr/>
                    <a:lstStyle/>
                    <a:p>
                      <a:pPr lvl="0" algn="ctr"/>
                      <a:r>
                        <a:rPr lang="zh-CN" altLang="en-US" sz="2400" b="1" dirty="0" smtClean="0">
                          <a:solidFill>
                            <a:schemeClr val="tx2"/>
                          </a:solidFill>
                          <a:latin typeface="楷体"/>
                          <a:ea typeface="楷体"/>
                          <a:cs typeface="楷体"/>
                        </a:rPr>
                        <a:t>观察国</a:t>
                      </a:r>
                      <a:endParaRPr lang="en-US" altLang="zh-CN" sz="2400" b="1" dirty="0" smtClean="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smtClean="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Y</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c>
                  <a:txBody>
                    <a:bodyPr/>
                    <a:lstStyle/>
                    <a:p>
                      <a:pPr lvl="0" algn="ctr"/>
                      <a:r>
                        <a:rPr lang="en-US" altLang="zh-CN" sz="2400" b="1" dirty="0" smtClean="0">
                          <a:solidFill>
                            <a:schemeClr val="tx2"/>
                          </a:solidFill>
                          <a:latin typeface="楷体"/>
                          <a:ea typeface="楷体"/>
                          <a:cs typeface="楷体"/>
                        </a:rPr>
                        <a:t>N</a:t>
                      </a:r>
                      <a:endParaRPr lang="zh-CN" altLang="en-US" sz="2400" b="1" dirty="0">
                        <a:solidFill>
                          <a:schemeClr val="tx2"/>
                        </a:solidFill>
                        <a:latin typeface="楷体"/>
                        <a:ea typeface="楷体"/>
                        <a:cs typeface="楷体"/>
                      </a:endParaRPr>
                    </a:p>
                  </a:txBody>
                  <a:tcPr anchor="ctr"/>
                </a:tc>
              </a:tr>
            </a:tbl>
          </a:graphicData>
        </a:graphic>
      </p:graphicFrame>
    </p:spTree>
    <p:extLst>
      <p:ext uri="{BB962C8B-B14F-4D97-AF65-F5344CB8AC3E}">
        <p14:creationId xmlns:p14="http://schemas.microsoft.com/office/powerpoint/2010/main" val="1604653727"/>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五、温馨提示</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624906163"/>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温馨提示</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（一）提醒</a:t>
            </a:r>
          </a:p>
          <a:p>
            <a:pPr algn="just"/>
            <a:r>
              <a:rPr lang="zh-CN" altLang="en-US" sz="2000" b="1" dirty="0" smtClean="0">
                <a:solidFill>
                  <a:srgbClr val="000000"/>
                </a:solidFill>
                <a:latin typeface="黑体"/>
                <a:ea typeface="黑体"/>
                <a:cs typeface="黑体"/>
              </a:rPr>
              <a:t>1、着装</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、磋商</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、发言</a:t>
            </a:r>
            <a:endParaRPr lang="en-US" altLang="zh-CN" sz="2000" b="1" dirty="0" smtClean="0">
              <a:solidFill>
                <a:srgbClr val="000000"/>
              </a:solidFill>
              <a:latin typeface="黑体"/>
              <a:ea typeface="黑体"/>
              <a:cs typeface="黑体"/>
            </a:endParaRPr>
          </a:p>
          <a:p>
            <a:pPr algn="just"/>
            <a:r>
              <a:rPr lang="zh-CN" altLang="zh-CN" sz="2000" b="1" dirty="0" smtClean="0">
                <a:solidFill>
                  <a:srgbClr val="000000"/>
                </a:solidFill>
                <a:latin typeface="黑体"/>
                <a:ea typeface="黑体"/>
                <a:cs typeface="黑体"/>
              </a:rPr>
              <a:t>4</a:t>
            </a:r>
            <a:r>
              <a:rPr lang="zh-CN" altLang="en-US" sz="2000" b="1" dirty="0" smtClean="0">
                <a:solidFill>
                  <a:srgbClr val="000000"/>
                </a:solidFill>
                <a:latin typeface="黑体"/>
                <a:ea typeface="黑体"/>
                <a:cs typeface="黑体"/>
              </a:rPr>
              <a:t>、建组织</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2069857770"/>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六、互动环节</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1721006774"/>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互动环节</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（一）问题或动议</a:t>
            </a:r>
          </a:p>
          <a:p>
            <a:pPr algn="just"/>
            <a:r>
              <a:rPr lang="zh-CN" altLang="en-US" sz="2000" b="1" dirty="0" smtClean="0">
                <a:solidFill>
                  <a:srgbClr val="000000"/>
                </a:solidFill>
                <a:latin typeface="黑体"/>
                <a:ea typeface="黑体"/>
                <a:cs typeface="黑体"/>
              </a:rPr>
              <a:t>请问场下有无问题？</a:t>
            </a:r>
            <a:endParaRPr lang="en-US" altLang="zh-CN" sz="2000" b="1" dirty="0" smtClean="0">
              <a:solidFill>
                <a:schemeClr val="bg2">
                  <a:lumMod val="50000"/>
                </a:schemeClr>
              </a:solidFill>
              <a:latin typeface="仿宋"/>
              <a:ea typeface="仿宋"/>
              <a:cs typeface="仿宋"/>
            </a:endParaRPr>
          </a:p>
        </p:txBody>
      </p:sp>
    </p:spTree>
    <p:extLst>
      <p:ext uri="{BB962C8B-B14F-4D97-AF65-F5344CB8AC3E}">
        <p14:creationId xmlns:p14="http://schemas.microsoft.com/office/powerpoint/2010/main" val="107748864"/>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七、总结</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4270654225"/>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感谢</a:t>
            </a:r>
            <a:endParaRPr kumimoji="1" lang="zh-CN" alt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sp>
        <p:nvSpPr>
          <p:cNvPr id="3" name="副标题 2"/>
          <p:cNvSpPr>
            <a:spLocks noGrp="1"/>
          </p:cNvSpPr>
          <p:nvPr>
            <p:ph type="subTitle" idx="1"/>
          </p:nvPr>
        </p:nvSpPr>
        <p:spPr>
          <a:xfrm>
            <a:off x="1371600" y="3846096"/>
            <a:ext cx="6400800" cy="485274"/>
          </a:xfrm>
        </p:spPr>
        <p:txBody>
          <a:bodyPr/>
          <a:lstStyle/>
          <a:p>
            <a:r>
              <a:rPr kumimoji="1" lang="zh-CN" altLang="en-US" sz="2400" b="1" dirty="0" smtClean="0">
                <a:latin typeface="华文行楷"/>
                <a:ea typeface="华文行楷"/>
                <a:cs typeface="华文行楷"/>
              </a:rPr>
              <a:t>哈尔滨市第三中学校模拟联合国中文委员会</a:t>
            </a:r>
            <a:endParaRPr kumimoji="1" lang="zh-CN" altLang="en-US" sz="2400" b="1" dirty="0">
              <a:latin typeface="华文行楷"/>
              <a:ea typeface="华文行楷"/>
              <a:cs typeface="华文行楷"/>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106737"/>
            <a:ext cx="1751264" cy="1751264"/>
          </a:xfrm>
          <a:prstGeom prst="rect">
            <a:avLst/>
          </a:prstGeom>
        </p:spPr>
      </p:pic>
    </p:spTree>
    <p:extLst>
      <p:ext uri="{BB962C8B-B14F-4D97-AF65-F5344CB8AC3E}">
        <p14:creationId xmlns:p14="http://schemas.microsoft.com/office/powerpoint/2010/main" val="458864969"/>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un-flag-flying-pole-blue-sky-behind-it.jpg"/>
          <p:cNvPicPr>
            <a:picLocks noChangeAspect="1"/>
          </p:cNvPicPr>
          <p:nvPr/>
        </p:nvPicPr>
        <p:blipFill rotWithShape="1">
          <a:blip r:embed="rId2">
            <a:alphaModFix amt="30000"/>
            <a:extLst>
              <a:ext uri="{28A0092B-C50C-407E-A947-70E740481C1C}">
                <a14:useLocalDpi xmlns:a14="http://schemas.microsoft.com/office/drawing/2010/main" val="0"/>
              </a:ext>
            </a:extLst>
          </a:blip>
          <a:srcRect t="14135" b="9705"/>
          <a:stretch/>
        </p:blipFill>
        <p:spPr>
          <a:xfrm>
            <a:off x="-17396" y="1082841"/>
            <a:ext cx="9161396" cy="4826001"/>
          </a:xfrm>
          <a:prstGeom prst="rect">
            <a:avLst/>
          </a:prstGeom>
          <a:ln>
            <a:noFill/>
          </a:ln>
          <a:effectLst>
            <a:softEdge rad="112500"/>
          </a:effectLst>
        </p:spPr>
      </p:pic>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3">
            <a:extLst>
              <a:ext uri="{BEBA8EAE-BF5A-486C-A8C5-ECC9F3942E4B}">
                <a14:imgProps xmlns:a14="http://schemas.microsoft.com/office/drawing/2010/main">
                  <a14:imgLayer r:embed="rId4">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308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由于</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宪章</a:t>
            </a:r>
            <a:r>
              <a:rPr lang="en-US" altLang="zh-CN" sz="2000" b="1" dirty="0">
                <a:solidFill>
                  <a:srgbClr val="000000"/>
                </a:solidFill>
                <a:latin typeface="仿宋"/>
                <a:ea typeface="仿宋"/>
                <a:cs typeface="仿宋"/>
              </a:rPr>
              <a:t>》</a:t>
            </a:r>
            <a:r>
              <a:rPr lang="zh-CN" altLang="en-US" sz="2000" b="1" dirty="0">
                <a:solidFill>
                  <a:srgbClr val="000000"/>
                </a:solidFill>
                <a:latin typeface="仿宋"/>
                <a:ea typeface="仿宋"/>
                <a:cs typeface="仿宋"/>
              </a:rPr>
              <a:t>赋予的权利及其独特的国际性质，联合国可就人类在</a:t>
            </a:r>
            <a:r>
              <a:rPr lang="en-US" altLang="zh-CN" sz="2000" b="1" dirty="0">
                <a:solidFill>
                  <a:srgbClr val="000000"/>
                </a:solidFill>
                <a:latin typeface="仿宋"/>
                <a:ea typeface="仿宋"/>
                <a:cs typeface="仿宋"/>
              </a:rPr>
              <a:t>21</a:t>
            </a:r>
            <a:r>
              <a:rPr lang="zh-CN" altLang="en-US" sz="2000" b="1" dirty="0">
                <a:solidFill>
                  <a:srgbClr val="000000"/>
                </a:solidFill>
                <a:latin typeface="仿宋"/>
                <a:ea typeface="仿宋"/>
                <a:cs typeface="仿宋"/>
              </a:rPr>
              <a:t>世纪面临的一系列问题采取行动，具体涉及和平与安全、气候变化、可持续发展、人权、裁军、恐怖主义、人道主义和卫生突发事件、性别平等、施政及粮食生产等。</a:t>
            </a: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此外，联合国通过大会、安全理事会、经济及社会理事会和其他机构和委员会，为会员国提供一个论坛来表达他们的观点。并通过促成会员国间对话，主持协商，成为政府间达成协议，携手解决问题的有效机制。</a:t>
            </a:r>
          </a:p>
          <a:p>
            <a:pPr algn="just"/>
            <a:r>
              <a:rPr lang="en-US" altLang="zh-CN" sz="2000" b="1" dirty="0">
                <a:solidFill>
                  <a:srgbClr val="000000"/>
                </a:solidFill>
                <a:latin typeface="仿宋"/>
                <a:ea typeface="仿宋"/>
                <a:cs typeface="仿宋"/>
              </a:rPr>
              <a:t>	</a:t>
            </a:r>
            <a:r>
              <a:rPr lang="zh-CN" altLang="en-US" sz="2000" b="1" dirty="0">
                <a:solidFill>
                  <a:srgbClr val="000000"/>
                </a:solidFill>
                <a:latin typeface="仿宋"/>
                <a:ea typeface="仿宋"/>
                <a:cs typeface="仿宋"/>
              </a:rPr>
              <a:t>秘书长是联合国的首席行政长官。</a:t>
            </a:r>
          </a:p>
          <a:p>
            <a:pPr algn="just"/>
            <a:r>
              <a:rPr lang="en-US" altLang="zh-CN" sz="2000" b="1" dirty="0">
                <a:solidFill>
                  <a:srgbClr val="000000"/>
                </a:solidFill>
                <a:latin typeface="仿宋"/>
                <a:ea typeface="仿宋"/>
                <a:cs typeface="仿宋"/>
              </a:rPr>
              <a:t>	</a:t>
            </a:r>
            <a:r>
              <a:rPr lang="en-US" altLang="zh-CN" sz="2000" b="1" dirty="0" smtClean="0">
                <a:solidFill>
                  <a:srgbClr val="000000"/>
                </a:solidFill>
                <a:latin typeface="仿宋"/>
                <a:ea typeface="仿宋"/>
                <a:cs typeface="仿宋"/>
              </a:rPr>
              <a:t>2017</a:t>
            </a:r>
            <a:r>
              <a:rPr lang="zh-CN" altLang="en-US" sz="2000" b="1" dirty="0" smtClean="0">
                <a:solidFill>
                  <a:srgbClr val="000000"/>
                </a:solidFill>
                <a:latin typeface="仿宋"/>
                <a:ea typeface="仿宋"/>
                <a:cs typeface="仿宋"/>
              </a:rPr>
              <a:t>年</a:t>
            </a:r>
            <a:r>
              <a:rPr lang="zh-CN" altLang="en-US" sz="2000" b="1" dirty="0">
                <a:solidFill>
                  <a:srgbClr val="000000"/>
                </a:solidFill>
                <a:latin typeface="仿宋"/>
                <a:ea typeface="仿宋"/>
                <a:cs typeface="仿宋"/>
              </a:rPr>
              <a:t>不仅是新的一年，更是联合国</a:t>
            </a:r>
            <a:r>
              <a:rPr lang="zh-CN" altLang="en-US" sz="2000" b="1">
                <a:solidFill>
                  <a:srgbClr val="000000"/>
                </a:solidFill>
                <a:latin typeface="仿宋"/>
                <a:ea typeface="仿宋"/>
                <a:cs typeface="仿宋"/>
              </a:rPr>
              <a:t>成立</a:t>
            </a:r>
            <a:r>
              <a:rPr lang="zh-CN" altLang="en-US" sz="2000" b="1" smtClean="0">
                <a:solidFill>
                  <a:srgbClr val="000000"/>
                </a:solidFill>
                <a:latin typeface="仿宋"/>
                <a:ea typeface="仿宋"/>
                <a:cs typeface="仿宋"/>
              </a:rPr>
              <a:t>七十二周年</a:t>
            </a:r>
            <a:r>
              <a:rPr lang="zh-CN" altLang="en-US" sz="2000" b="1" dirty="0" smtClean="0">
                <a:solidFill>
                  <a:srgbClr val="000000"/>
                </a:solidFill>
                <a:latin typeface="仿宋"/>
                <a:ea typeface="仿宋"/>
                <a:cs typeface="仿宋"/>
              </a:rPr>
              <a:t>。</a:t>
            </a:r>
            <a:endParaRPr lang="zh-CN" altLang="en-US" sz="2000" b="1" dirty="0">
              <a:solidFill>
                <a:srgbClr val="000000"/>
              </a:solidFill>
              <a:latin typeface="仿宋"/>
              <a:ea typeface="仿宋"/>
              <a:cs typeface="仿宋"/>
            </a:endParaRPr>
          </a:p>
        </p:txBody>
      </p:sp>
      <p:sp>
        <p:nvSpPr>
          <p:cNvPr id="7" name="文本框 6"/>
          <p:cNvSpPr txBox="1"/>
          <p:nvPr/>
        </p:nvSpPr>
        <p:spPr>
          <a:xfrm>
            <a:off x="1310105" y="5200321"/>
            <a:ext cx="6714122" cy="646331"/>
          </a:xfrm>
          <a:prstGeom prst="rect">
            <a:avLst/>
          </a:prstGeom>
          <a:noFill/>
        </p:spPr>
        <p:txBody>
          <a:bodyPr wrap="square" rtlCol="0">
            <a:spAutoFit/>
          </a:bodyPr>
          <a:lstStyle/>
          <a:p>
            <a:r>
              <a:rPr lang="zh-CN" altLang="en-US" dirty="0">
                <a:solidFill>
                  <a:schemeClr val="bg2">
                    <a:lumMod val="50000"/>
                  </a:schemeClr>
                </a:solidFill>
                <a:latin typeface="华文隶书"/>
                <a:ea typeface="华文隶书"/>
                <a:cs typeface="华文隶书"/>
              </a:rPr>
              <a:t>联合国旗帜的图案是一个白色的正式徽章置于浅蓝色底旗的正中，旗帜每天都飘扬在纽约联合国总部大楼前方的旗杆上</a:t>
            </a:r>
            <a:r>
              <a:rPr lang="zh-CN" altLang="en-US" dirty="0" smtClean="0">
                <a:solidFill>
                  <a:schemeClr val="bg2">
                    <a:lumMod val="50000"/>
                  </a:schemeClr>
                </a:solidFill>
                <a:latin typeface="华文隶书"/>
                <a:ea typeface="华文隶书"/>
                <a:cs typeface="华文隶书"/>
              </a:rPr>
              <a:t>。</a:t>
            </a:r>
            <a:endParaRPr lang="zh-CN" altLang="en-US" dirty="0">
              <a:solidFill>
                <a:schemeClr val="bg2">
                  <a:lumMod val="50000"/>
                </a:schemeClr>
              </a:solidFill>
              <a:latin typeface="华文隶书"/>
              <a:ea typeface="华文隶书"/>
              <a:cs typeface="华文隶书"/>
            </a:endParaRPr>
          </a:p>
        </p:txBody>
      </p:sp>
    </p:spTree>
    <p:extLst>
      <p:ext uri="{BB962C8B-B14F-4D97-AF65-F5344CB8AC3E}">
        <p14:creationId xmlns:p14="http://schemas.microsoft.com/office/powerpoint/2010/main" val="3323760065"/>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（二）模拟联合国</a:t>
            </a:r>
            <a:endParaRPr lang="en-US" altLang="zh-CN" sz="2800" b="1" dirty="0" smtClean="0">
              <a:solidFill>
                <a:srgbClr val="000000"/>
              </a:solidFill>
              <a:latin typeface="黑体"/>
              <a:ea typeface="黑体"/>
              <a:cs typeface="黑体"/>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“模拟联合</a:t>
            </a:r>
            <a:r>
              <a:rPr lang="zh-CN" altLang="en-US" sz="2000" b="1" dirty="0">
                <a:solidFill>
                  <a:srgbClr val="000000"/>
                </a:solidFill>
                <a:latin typeface="仿宋"/>
                <a:ea typeface="仿宋"/>
                <a:cs typeface="仿宋"/>
              </a:rPr>
              <a:t>国”（</a:t>
            </a:r>
            <a:r>
              <a:rPr lang="en-US" altLang="zh-CN" sz="2000" b="1" dirty="0">
                <a:solidFill>
                  <a:srgbClr val="000000"/>
                </a:solidFill>
                <a:latin typeface="仿宋"/>
                <a:ea typeface="仿宋"/>
                <a:cs typeface="仿宋"/>
              </a:rPr>
              <a:t>Model United Nations</a:t>
            </a:r>
            <a:r>
              <a:rPr lang="zh-CN" altLang="en-US" sz="2000" b="1" dirty="0">
                <a:solidFill>
                  <a:srgbClr val="000000"/>
                </a:solidFill>
                <a:latin typeface="仿宋"/>
                <a:ea typeface="仿宋"/>
                <a:cs typeface="仿宋"/>
              </a:rPr>
              <a:t>）是世界各国官方和民间团体特意为青年人组织的活动。青年学生们扮演各个国家的外交官，以联合国会议的形式，通过阐述观点、政策辩论、投票表决、做出决议等亲身经历，熟悉联合国的运作方式，了解世界发生的大事对他们未来的影响，</a:t>
            </a:r>
            <a:r>
              <a:rPr lang="zh-CN" altLang="en-US" sz="2000" b="1" dirty="0" smtClean="0">
                <a:solidFill>
                  <a:srgbClr val="000000"/>
                </a:solidFill>
                <a:latin typeface="仿宋"/>
                <a:ea typeface="仿宋"/>
                <a:cs typeface="仿宋"/>
              </a:rPr>
              <a:t>了解自身在未来可以发挥的作用。</a:t>
            </a:r>
            <a:r>
              <a:rPr lang="zh-CN" altLang="en-US" sz="2000" b="1" dirty="0">
                <a:solidFill>
                  <a:srgbClr val="000000"/>
                </a:solidFill>
                <a:latin typeface="仿宋"/>
                <a:ea typeface="仿宋"/>
                <a:cs typeface="仿宋"/>
              </a:rPr>
              <a:t>　　</a:t>
            </a: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经过</a:t>
            </a:r>
            <a:r>
              <a:rPr lang="en-US" altLang="zh-CN" sz="2000" b="1" dirty="0">
                <a:solidFill>
                  <a:srgbClr val="000000"/>
                </a:solidFill>
                <a:latin typeface="仿宋"/>
                <a:ea typeface="仿宋"/>
                <a:cs typeface="仿宋"/>
              </a:rPr>
              <a:t>60</a:t>
            </a:r>
            <a:r>
              <a:rPr lang="zh-CN" altLang="en-US" sz="2000" b="1" dirty="0">
                <a:solidFill>
                  <a:srgbClr val="000000"/>
                </a:solidFill>
                <a:latin typeface="仿宋"/>
                <a:ea typeface="仿宋"/>
                <a:cs typeface="仿宋"/>
              </a:rPr>
              <a:t>多年的发展，模拟联合国活动现在已经风靡全世界，形式多样，规模不一，有国际大会、全国大会，还有地区级和校际间的大会，参与者有大学生到高中生、乃至初中生。同时，模拟联合国活动已经不仅仅是对联合国机构的模拟，它还包括对其他全球或地区性多边组织</a:t>
            </a:r>
            <a:r>
              <a:rPr lang="zh-CN" altLang="en-US" sz="2000" b="1" dirty="0" smtClean="0">
                <a:solidFill>
                  <a:srgbClr val="000000"/>
                </a:solidFill>
                <a:latin typeface="仿宋"/>
                <a:ea typeface="仿宋"/>
                <a:cs typeface="仿宋"/>
              </a:rPr>
              <a:t>、政府内阁、国际论坛等组织或者会议的模拟。目前，全世界每年就有近</a:t>
            </a:r>
            <a:r>
              <a:rPr lang="en-US" altLang="zh-CN" sz="2000" b="1" dirty="0" smtClean="0">
                <a:solidFill>
                  <a:srgbClr val="000000"/>
                </a:solidFill>
                <a:latin typeface="仿宋"/>
                <a:ea typeface="仿宋"/>
                <a:cs typeface="仿宋"/>
              </a:rPr>
              <a:t>400</a:t>
            </a:r>
            <a:r>
              <a:rPr lang="zh-CN" altLang="en-US" sz="2000" b="1" dirty="0">
                <a:solidFill>
                  <a:srgbClr val="000000"/>
                </a:solidFill>
                <a:latin typeface="仿宋"/>
                <a:ea typeface="仿宋"/>
                <a:cs typeface="仿宋"/>
              </a:rPr>
              <a:t>个国际模拟联合国大会在五大洲的</a:t>
            </a:r>
            <a:r>
              <a:rPr lang="en-US" altLang="zh-CN" sz="2000" b="1" dirty="0">
                <a:solidFill>
                  <a:srgbClr val="000000"/>
                </a:solidFill>
                <a:latin typeface="仿宋"/>
                <a:ea typeface="仿宋"/>
                <a:cs typeface="仿宋"/>
              </a:rPr>
              <a:t>50</a:t>
            </a:r>
            <a:r>
              <a:rPr lang="zh-CN" altLang="en-US" sz="2000" b="1" dirty="0" smtClean="0">
                <a:solidFill>
                  <a:srgbClr val="000000"/>
                </a:solidFill>
                <a:latin typeface="仿宋"/>
                <a:ea typeface="仿宋"/>
                <a:cs typeface="仿宋"/>
              </a:rPr>
              <a:t>多个国家召开。每</a:t>
            </a:r>
            <a:r>
              <a:rPr lang="zh-CN" altLang="en-US" sz="2000" b="1" dirty="0">
                <a:solidFill>
                  <a:srgbClr val="000000"/>
                </a:solidFill>
                <a:latin typeface="仿宋"/>
                <a:ea typeface="仿宋"/>
                <a:cs typeface="仿宋"/>
              </a:rPr>
              <a:t>年参与大会的师生来自世界</a:t>
            </a:r>
            <a:r>
              <a:rPr lang="en-US" altLang="zh-CN" sz="2000" b="1" dirty="0">
                <a:solidFill>
                  <a:srgbClr val="000000"/>
                </a:solidFill>
                <a:latin typeface="仿宋"/>
                <a:ea typeface="仿宋"/>
                <a:cs typeface="仿宋"/>
              </a:rPr>
              <a:t>100</a:t>
            </a:r>
            <a:r>
              <a:rPr lang="zh-CN" altLang="en-US" sz="2000" b="1" dirty="0">
                <a:solidFill>
                  <a:srgbClr val="000000"/>
                </a:solidFill>
                <a:latin typeface="仿宋"/>
                <a:ea typeface="仿宋"/>
                <a:cs typeface="仿宋"/>
              </a:rPr>
              <a:t>多个国家，总人数超过</a:t>
            </a:r>
            <a:r>
              <a:rPr lang="en-US" altLang="zh-CN" sz="2000" b="1" dirty="0">
                <a:solidFill>
                  <a:srgbClr val="000000"/>
                </a:solidFill>
                <a:latin typeface="仿宋"/>
                <a:ea typeface="仿宋"/>
                <a:cs typeface="仿宋"/>
              </a:rPr>
              <a:t>400</a:t>
            </a:r>
            <a:r>
              <a:rPr lang="zh-CN" altLang="en-US" sz="2000" b="1" dirty="0">
                <a:solidFill>
                  <a:srgbClr val="000000"/>
                </a:solidFill>
                <a:latin typeface="仿宋"/>
                <a:ea typeface="仿宋"/>
                <a:cs typeface="仿宋"/>
              </a:rPr>
              <a:t>万人。</a:t>
            </a:r>
          </a:p>
        </p:txBody>
      </p:sp>
    </p:spTree>
    <p:extLst>
      <p:ext uri="{BB962C8B-B14F-4D97-AF65-F5344CB8AC3E}">
        <p14:creationId xmlns:p14="http://schemas.microsoft.com/office/powerpoint/2010/main" val="677329751"/>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grpSp>
        <p:nvGrpSpPr>
          <p:cNvPr id="8" name="组 7"/>
          <p:cNvGrpSpPr/>
          <p:nvPr/>
        </p:nvGrpSpPr>
        <p:grpSpPr>
          <a:xfrm>
            <a:off x="842211" y="2165680"/>
            <a:ext cx="1938421" cy="2490874"/>
            <a:chOff x="842211" y="2165680"/>
            <a:chExt cx="1938421" cy="2490874"/>
          </a:xfrm>
        </p:grpSpPr>
        <p:sp>
          <p:nvSpPr>
            <p:cNvPr id="7" name="椭圆 6"/>
            <p:cNvSpPr/>
            <p:nvPr/>
          </p:nvSpPr>
          <p:spPr>
            <a:xfrm>
              <a:off x="842211" y="2165680"/>
              <a:ext cx="1938421" cy="1938421"/>
            </a:xfrm>
            <a:prstGeom prst="ellipse">
              <a:avLst/>
            </a:prstGeom>
            <a:blipFill rotWithShape="1">
              <a:blip r:embed="rId4"/>
              <a:stretch>
                <a:fillRect/>
              </a:stretch>
            </a:blip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effectLst>
                  <a:outerShdw blurRad="50800" dist="38100" dir="2700000" algn="tl" rotWithShape="0">
                    <a:srgbClr val="000000">
                      <a:alpha val="43000"/>
                    </a:srgbClr>
                  </a:outerShdw>
                </a:effectLst>
              </a:endParaRPr>
            </a:p>
          </p:txBody>
        </p:sp>
        <p:sp>
          <p:nvSpPr>
            <p:cNvPr id="3" name="文本框 2"/>
            <p:cNvSpPr txBox="1"/>
            <p:nvPr/>
          </p:nvSpPr>
          <p:spPr>
            <a:xfrm>
              <a:off x="1149687" y="4133334"/>
              <a:ext cx="1350210" cy="523220"/>
            </a:xfrm>
            <a:prstGeom prst="rect">
              <a:avLst/>
            </a:prstGeom>
            <a:ln cap="rnd">
              <a:miter lim="800000"/>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zh-CN" altLang="en-US" sz="2800" b="1" dirty="0" smtClean="0">
                  <a:solidFill>
                    <a:schemeClr val="tx2"/>
                  </a:solidFill>
                  <a:effectLst>
                    <a:outerShdw blurRad="50800" dist="38100" dir="2700000" algn="tl" rotWithShape="0">
                      <a:srgbClr val="000000">
                        <a:alpha val="43000"/>
                      </a:srgbClr>
                    </a:outerShdw>
                  </a:effectLst>
                  <a:latin typeface="楷体"/>
                  <a:ea typeface="楷体"/>
                  <a:cs typeface="楷体"/>
                </a:rPr>
                <a:t>潘基文</a:t>
              </a:r>
              <a:endParaRPr kumimoji="1" lang="zh-CN" altLang="en-US" sz="2800" b="1" dirty="0">
                <a:solidFill>
                  <a:schemeClr val="tx2"/>
                </a:solidFill>
                <a:effectLst>
                  <a:outerShdw blurRad="50800" dist="38100" dir="2700000" algn="tl" rotWithShape="0">
                    <a:srgbClr val="000000">
                      <a:alpha val="43000"/>
                    </a:srgbClr>
                  </a:outerShdw>
                </a:effectLst>
                <a:latin typeface="楷体"/>
                <a:ea typeface="楷体"/>
                <a:cs typeface="楷体"/>
              </a:endParaRPr>
            </a:p>
          </p:txBody>
        </p:sp>
      </p:grpSp>
      <p:sp>
        <p:nvSpPr>
          <p:cNvPr id="5" name="圆角矩形标注 4"/>
          <p:cNvSpPr/>
          <p:nvPr/>
        </p:nvSpPr>
        <p:spPr>
          <a:xfrm rot="5400000">
            <a:off x="3412289" y="1233240"/>
            <a:ext cx="4732422" cy="4592052"/>
          </a:xfrm>
          <a:prstGeom prst="wedgeRoundRectCallout">
            <a:avLst>
              <a:gd name="adj1" fmla="val -5332"/>
              <a:gd name="adj2" fmla="val 65057"/>
              <a:gd name="adj3" fmla="val 16667"/>
            </a:avLst>
          </a:prstGeom>
          <a:blipFill rotWithShape="0">
            <a:blip r:embed="rId5">
              <a:alphaModFix amt="40000"/>
            </a:blip>
            <a:stretch>
              <a:fillRect/>
            </a:stretch>
          </a:blipFill>
          <a:ln>
            <a:solidFill>
              <a:schemeClr val="accent2"/>
            </a:solidFill>
          </a:ln>
        </p:spPr>
        <p:style>
          <a:lnRef idx="1">
            <a:schemeClr val="accent1"/>
          </a:lnRef>
          <a:fillRef idx="3">
            <a:schemeClr val="accent1"/>
          </a:fillRef>
          <a:effectRef idx="2">
            <a:schemeClr val="accent1"/>
          </a:effectRef>
          <a:fontRef idx="minor">
            <a:schemeClr val="lt1"/>
          </a:fontRef>
        </p:style>
        <p:txBody>
          <a:bodyPr vert="vert270" rtlCol="0" anchor="ctr"/>
          <a:lstStyle/>
          <a:p>
            <a:r>
              <a:rPr lang="zh-CN" altLang="en-US" sz="2400" dirty="0">
                <a:solidFill>
                  <a:schemeClr val="tx2"/>
                </a:solidFill>
                <a:effectLst>
                  <a:outerShdw blurRad="50800" dist="38100" dir="2700000" algn="tl" rotWithShape="0">
                    <a:srgbClr val="000000">
                      <a:alpha val="43000"/>
                    </a:srgbClr>
                  </a:outerShdw>
                </a:effectLst>
                <a:latin typeface="华文行楷"/>
                <a:ea typeface="华文行楷"/>
                <a:cs typeface="华文行楷"/>
              </a:rPr>
              <a:t>年轻一代是解决全球问题方案中的重要组成部分，世界需要青少年的积极参与，因为他们将是人类未来的决策者</a:t>
            </a:r>
            <a:r>
              <a:rPr lang="zh-CN" altLang="en-US" sz="2400" dirty="0" smtClean="0">
                <a:solidFill>
                  <a:schemeClr val="tx2"/>
                </a:solidFill>
                <a:effectLst>
                  <a:outerShdw blurRad="50800" dist="38100" dir="2700000" algn="tl" rotWithShape="0">
                    <a:srgbClr val="000000">
                      <a:alpha val="43000"/>
                    </a:srgbClr>
                  </a:outerShdw>
                </a:effectLst>
                <a:latin typeface="华文行楷"/>
                <a:ea typeface="华文行楷"/>
                <a:cs typeface="华文行楷"/>
              </a:rPr>
              <a:t>。在世界各地发</a:t>
            </a:r>
            <a:r>
              <a:rPr lang="zh-CN" altLang="en-US" sz="2400" dirty="0">
                <a:solidFill>
                  <a:schemeClr val="tx2"/>
                </a:solidFill>
                <a:effectLst>
                  <a:outerShdw blurRad="50800" dist="38100" dir="2700000" algn="tl" rotWithShape="0">
                    <a:srgbClr val="000000">
                      <a:alpha val="43000"/>
                    </a:srgbClr>
                  </a:outerShdw>
                </a:effectLst>
                <a:latin typeface="华文行楷"/>
                <a:ea typeface="华文行楷"/>
                <a:cs typeface="华文行楷"/>
              </a:rPr>
              <a:t>生的一系列事件都显示出了青年人采取主动、改变历史发展轨迹的力量，而且他们有决心、有能力去改造和改变世界</a:t>
            </a:r>
            <a:r>
              <a:rPr lang="zh-CN" altLang="en-US" sz="2400" dirty="0" smtClean="0">
                <a:solidFill>
                  <a:schemeClr val="tx2"/>
                </a:solidFill>
                <a:effectLst>
                  <a:outerShdw blurRad="50800" dist="38100" dir="2700000" algn="tl" rotWithShape="0">
                    <a:srgbClr val="000000">
                      <a:alpha val="43000"/>
                    </a:srgbClr>
                  </a:outerShdw>
                </a:effectLst>
                <a:latin typeface="华文行楷"/>
                <a:ea typeface="华文行楷"/>
                <a:cs typeface="华文行楷"/>
              </a:rPr>
              <a:t>。我就此呼吁全世界认真倾听</a:t>
            </a:r>
            <a:r>
              <a:rPr lang="zh-CN" altLang="en-US" sz="2400" dirty="0">
                <a:solidFill>
                  <a:schemeClr val="tx2"/>
                </a:solidFill>
                <a:effectLst>
                  <a:outerShdw blurRad="50800" dist="38100" dir="2700000" algn="tl" rotWithShape="0">
                    <a:srgbClr val="000000">
                      <a:alpha val="43000"/>
                    </a:srgbClr>
                  </a:outerShdw>
                </a:effectLst>
                <a:latin typeface="华文行楷"/>
                <a:ea typeface="华文行楷"/>
                <a:cs typeface="华文行楷"/>
              </a:rPr>
              <a:t>来</a:t>
            </a:r>
            <a:r>
              <a:rPr lang="zh-CN" altLang="en-US" sz="2400" dirty="0" smtClean="0">
                <a:solidFill>
                  <a:schemeClr val="tx2"/>
                </a:solidFill>
                <a:effectLst>
                  <a:outerShdw blurRad="50800" dist="38100" dir="2700000" algn="tl" rotWithShape="0">
                    <a:srgbClr val="000000">
                      <a:alpha val="43000"/>
                    </a:srgbClr>
                  </a:outerShdw>
                </a:effectLst>
                <a:latin typeface="华文行楷"/>
                <a:ea typeface="华文行楷"/>
                <a:cs typeface="华文行楷"/>
              </a:rPr>
              <a:t>自青少年</a:t>
            </a:r>
            <a:r>
              <a:rPr lang="zh-CN" altLang="en-US" sz="2400" dirty="0">
                <a:solidFill>
                  <a:schemeClr val="tx2"/>
                </a:solidFill>
                <a:effectLst>
                  <a:outerShdw blurRad="50800" dist="38100" dir="2700000" algn="tl" rotWithShape="0">
                    <a:srgbClr val="000000">
                      <a:alpha val="43000"/>
                    </a:srgbClr>
                  </a:outerShdw>
                </a:effectLst>
                <a:latin typeface="华文行楷"/>
                <a:ea typeface="华文行楷"/>
                <a:cs typeface="华文行楷"/>
              </a:rPr>
              <a:t>的声音，关注他们为获取平等机会和尊严而提出的合理诉求。</a:t>
            </a:r>
          </a:p>
        </p:txBody>
      </p:sp>
    </p:spTree>
    <p:extLst>
      <p:ext uri="{BB962C8B-B14F-4D97-AF65-F5344CB8AC3E}">
        <p14:creationId xmlns:p14="http://schemas.microsoft.com/office/powerpoint/2010/main" val="2731351726"/>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900" decel="100000" fill="hold"/>
                                        <p:tgtEl>
                                          <p:spTgt spid="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Scale>
                                      <p:cBhvr>
                                        <p:cTn id="14"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5"/>
                                        </p:tgtEl>
                                        <p:attrNameLst>
                                          <p:attrName>ppt_x</p:attrName>
                                          <p:attrName>ppt_y</p:attrName>
                                        </p:attrNameLst>
                                      </p:cBhvr>
                                    </p:animMotion>
                                    <p:animEffect transition="in" filter="fade">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cap="all" dirty="0" smtClean="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rPr>
              <a:t>二、模拟联合国会议</a:t>
            </a:r>
            <a:endParaRPr kumimoji="1" lang="zh-CN" altLang="en-US" b="1" cap="all" dirty="0">
              <a:ln w="9000" cmpd="sng">
                <a:solidFill>
                  <a:schemeClr val="accent4">
                    <a:shade val="50000"/>
                    <a:satMod val="120000"/>
                  </a:schemeClr>
                </a:solidFill>
                <a:prstDash val="solid"/>
              </a:ln>
              <a:effectLst>
                <a:glow rad="63500">
                  <a:schemeClr val="accent2">
                    <a:satMod val="175000"/>
                    <a:alpha val="40000"/>
                  </a:schemeClr>
                </a:glow>
                <a:outerShdw blurRad="50800" dist="38100" dir="2700000" algn="tl" rotWithShape="0">
                  <a:prstClr val="black">
                    <a:alpha val="40000"/>
                  </a:prstClr>
                </a:outerShdw>
                <a:reflection blurRad="12700" stA="28000" endPos="45000" dist="10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Tree>
    <p:extLst>
      <p:ext uri="{BB962C8B-B14F-4D97-AF65-F5344CB8AC3E}">
        <p14:creationId xmlns:p14="http://schemas.microsoft.com/office/powerpoint/2010/main" val="779209798"/>
      </p:ext>
    </p:extLst>
  </p:cSld>
  <p:clrMapOvr>
    <a:masterClrMapping/>
  </p:clrMapOvr>
  <p:transition xmlns:p14="http://schemas.microsoft.com/office/powerpoint/2010/main">
    <p:wedg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10105" y="71687"/>
            <a:ext cx="4558632" cy="864102"/>
          </a:xfrm>
        </p:spPr>
        <p:txBody>
          <a:bodyPr/>
          <a:lstStyle/>
          <a:p>
            <a:r>
              <a:rPr kumimoji="1" lang="zh-CN" altLang="en-US" b="1" dirty="0" smtClean="0">
                <a:effectLst>
                  <a:glow rad="63500">
                    <a:schemeClr val="accent1">
                      <a:satMod val="175000"/>
                      <a:alpha val="40000"/>
                    </a:schemeClr>
                  </a:glow>
                  <a:reflection blurRad="6350" stA="55000" endA="300" endPos="45500" dir="5400000" sy="-100000" algn="bl" rotWithShape="0"/>
                </a:effectLst>
                <a:latin typeface="黑体"/>
                <a:ea typeface="黑体"/>
                <a:cs typeface="黑体"/>
              </a:rPr>
              <a:t>模拟联合国会议</a:t>
            </a:r>
            <a:endParaRPr kumimoji="1" lang="zh-CN" altLang="en-US" b="1" dirty="0">
              <a:effectLst>
                <a:glow rad="63500">
                  <a:schemeClr val="accent1">
                    <a:satMod val="175000"/>
                    <a:alpha val="40000"/>
                  </a:schemeClr>
                </a:glow>
                <a:reflection blurRad="6350" stA="55000" endA="300" endPos="45500" dir="5400000" sy="-100000" algn="bl" rotWithShape="0"/>
              </a:effectLst>
              <a:latin typeface="黑体"/>
              <a:ea typeface="黑体"/>
              <a:cs typeface="黑体"/>
            </a:endParaRPr>
          </a:p>
        </p:txBody>
      </p:sp>
      <p:pic>
        <p:nvPicPr>
          <p:cNvPr id="4" name="图片 3" descr="IMG_4779(20170514-222628).jpg"/>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1" y1="84622" x2="81401" y2="84622"/>
                        <a14:foregroundMark x1="84138" y1="77214" x2="84138" y2="77214"/>
                        <a14:foregroundMark x1="78824" y1="75040" x2="78824" y2="75040"/>
                        <a14:foregroundMark x1="91948" y1="67069" x2="91948" y2="67069"/>
                        <a14:foregroundMark x1="73430" y1="84219" x2="73430" y2="84219"/>
                        <a14:foregroundMark x1="70692" y1="81320" x2="70692" y2="81320"/>
                        <a14:foregroundMark x1="67150" y1="83414" x2="67150" y2="83414"/>
                        <a14:foregroundMark x1="76329" y1="84783" x2="76329" y2="84783"/>
                        <a14:foregroundMark x1="78663" y1="84783" x2="78663" y2="84783"/>
                        <a14:foregroundMark x1="73591" y1="78583" x2="73591" y2="78583"/>
                        <a14:foregroundMark x1="88003" y1="69807" x2="88003" y2="69807"/>
                        <a14:foregroundMark x1="87198" y1="64734" x2="87198" y2="64734"/>
                        <a14:foregroundMark x1="92915" y1="57890" x2="92915" y2="57890"/>
                        <a14:foregroundMark x1="90177" y1="53623" x2="90177" y2="53623"/>
                        <a14:foregroundMark x1="96779" y1="51449" x2="96779" y2="51449"/>
                        <a14:foregroundMark x1="69726" y1="13849" x2="69726" y2="13849"/>
                        <a14:foregroundMark x1="67552" y1="10950" x2="67552" y2="10950"/>
                        <a14:foregroundMark x1="63043" y1="10306" x2="63043" y2="10306"/>
                        <a14:foregroundMark x1="60548" y1="9581" x2="60548" y2="9581"/>
                        <a14:foregroundMark x1="56844" y1="8776" x2="56844" y2="8776"/>
                        <a14:foregroundMark x1="52496" y1="7407" x2="52496" y2="7407"/>
                        <a14:foregroundMark x1="53543" y1="5475" x2="53543" y2="5475"/>
                        <a14:foregroundMark x1="56602" y1="6200" x2="56602" y2="6200"/>
                        <a14:foregroundMark x1="60548" y1="6844" x2="60548" y2="6844"/>
                        <a14:foregroundMark x1="68519" y1="8937" x2="68519" y2="8937"/>
                        <a14:foregroundMark x1="71256" y1="10950" x2="71256" y2="10950"/>
                        <a14:foregroundMark x1="44525" y1="6441" x2="44525" y2="6441"/>
                        <a14:foregroundMark x1="42754" y1="11111" x2="42754" y2="11111"/>
                        <a14:foregroundMark x1="37923" y1="8213" x2="37923" y2="8213"/>
                        <a14:foregroundMark x1="38728" y1="10548" x2="38728" y2="10548"/>
                        <a14:foregroundMark x1="32850" y1="11916" x2="32850" y2="11916"/>
                        <a14:foregroundMark x1="29952" y1="12882" x2="29952" y2="12882"/>
                        <a14:foregroundMark x1="31481" y1="9903" x2="31481" y2="9903"/>
                        <a14:foregroundMark x1="81562" y1="21820" x2="81562" y2="21820"/>
                        <a14:foregroundMark x1="84138" y1="24557" x2="84138" y2="24557"/>
                        <a14:foregroundMark x1="82931" y1="23027" x2="82931" y2="23027"/>
                        <a14:foregroundMark x1="80032" y1="19726" x2="80032" y2="19726"/>
                        <a14:foregroundMark x1="85507" y1="26490" x2="85507" y2="26490"/>
                        <a14:foregroundMark x1="80193" y1="21417" x2="80193" y2="21417"/>
                        <a14:foregroundMark x1="78422" y1="18519" x2="78422" y2="18519"/>
                        <a14:foregroundMark x1="77134" y1="17552" x2="77134" y2="17552"/>
                        <a14:foregroundMark x1="89775" y1="25926" x2="89775" y2="25926"/>
                        <a14:foregroundMark x1="89936" y1="29469" x2="89936" y2="29469"/>
                        <a14:foregroundMark x1="89533" y1="27858" x2="89533" y2="27858"/>
                        <a14:foregroundMark x1="88245" y1="23430" x2="88245" y2="23430"/>
                        <a14:foregroundMark x1="90177" y1="33736" x2="90177" y2="33736"/>
                        <a14:foregroundMark x1="87198" y1="33172" x2="87198" y2="33172"/>
                        <a14:foregroundMark x1="90177" y1="36473" x2="90177" y2="36473"/>
                        <a14:foregroundMark x1="84300" y1="30032" x2="84300" y2="30032"/>
                        <a14:foregroundMark x1="91304" y1="42271" x2="91304" y2="42271"/>
                        <a14:foregroundMark x1="95250" y1="39775" x2="95250" y2="39775"/>
                        <a14:foregroundMark x1="85266" y1="31159" x2="85266" y2="31159"/>
                        <a14:foregroundMark x1="94283" y1="35668" x2="94283" y2="35668"/>
                        <a14:foregroundMark x1="93478" y1="43076" x2="93478" y2="43076"/>
                        <a14:foregroundMark x1="91948" y1="45008" x2="91948" y2="45008"/>
                        <a14:foregroundMark x1="88003" y1="38003" x2="88003" y2="38003"/>
                        <a14:foregroundMark x1="94605" y1="33172" x2="94605" y2="33172"/>
                        <a14:foregroundMark x1="91546" y1="37601" x2="91546" y2="37601"/>
                        <a14:foregroundMark x1="93478" y1="29227" x2="93478" y2="29227"/>
                        <a14:foregroundMark x1="85829" y1="21659" x2="85829" y2="21659"/>
                        <a14:foregroundMark x1="80837" y1="25765" x2="80837" y2="25765"/>
                        <a14:foregroundMark x1="84702" y1="33494" x2="84702" y2="33494"/>
                        <a14:foregroundMark x1="92512" y1="27858" x2="92512" y2="27858"/>
                        <a14:foregroundMark x1="97585" y1="45974" x2="97585" y2="45974"/>
                        <a14:foregroundMark x1="97585" y1="40338" x2="97585" y2="40338"/>
                        <a14:foregroundMark x1="98712" y1="54348" x2="98712" y2="54348"/>
                        <a14:foregroundMark x1="87198" y1="42673" x2="87198" y2="42673"/>
                        <a14:foregroundMark x1="88969" y1="48551" x2="88969" y2="48551"/>
                        <a14:foregroundMark x1="87601" y1="53382" x2="87601" y2="53382"/>
                        <a14:foregroundMark x1="87440" y1="60225" x2="87440" y2="60225"/>
                        <a14:foregroundMark x1="93881" y1="64171" x2="93881" y2="64171"/>
                        <a14:foregroundMark x1="95652" y1="62399" x2="95652" y2="62399"/>
                        <a14:foregroundMark x1="84138" y1="63527" x2="84138" y2="63527"/>
                        <a14:foregroundMark x1="94847" y1="67874" x2="94847" y2="67874"/>
                        <a14:foregroundMark x1="88245" y1="74074" x2="88245" y2="74074"/>
                        <a14:foregroundMark x1="86634" y1="76248" x2="86634" y2="76248"/>
                        <a14:foregroundMark x1="90177" y1="74235" x2="90177" y2="74235"/>
                        <a14:foregroundMark x1="80837" y1="78341" x2="80837" y2="78341"/>
                        <a14:foregroundMark x1="79066" y1="76248" x2="79066" y2="76248"/>
                        <a14:foregroundMark x1="61514" y1="85990" x2="61514" y2="85990"/>
                        <a14:foregroundMark x1="38728" y1="93156" x2="38728" y2="93156"/>
                        <a14:foregroundMark x1="61514" y1="92995" x2="61514" y2="92995"/>
                        <a14:foregroundMark x1="78824" y1="87681" x2="78824" y2="87681"/>
                        <a14:foregroundMark x1="20773" y1="87681" x2="20773" y2="87681"/>
                        <a14:foregroundMark x1="35185" y1="89050" x2="35185" y2="89050"/>
                        <a14:foregroundMark x1="41224" y1="85990" x2="41224" y2="85990"/>
                        <a14:foregroundMark x1="49436" y1="85749" x2="49436" y2="85749"/>
                        <a14:foregroundMark x1="55878" y1="84783" x2="55878" y2="84783"/>
                        <a14:foregroundMark x1="66747" y1="90258" x2="66747" y2="90258"/>
                        <a14:foregroundMark x1="63285" y1="87681" x2="63285" y2="87681"/>
                        <a14:foregroundMark x1="69485" y1="89694" x2="69485" y2="89694"/>
                        <a14:foregroundMark x1="51369" y1="84380" x2="51369" y2="84380"/>
                        <a14:foregroundMark x1="45733" y1="86957" x2="45733" y2="86957"/>
                        <a14:foregroundMark x1="43156" y1="84219" x2="43156" y2="84219"/>
                        <a14:foregroundMark x1="31320" y1="89452" x2="31320" y2="89452"/>
                        <a14:foregroundMark x1="37681" y1="83816" x2="37681" y2="83816"/>
                        <a14:foregroundMark x1="22866" y1="73671" x2="22866" y2="73671"/>
                        <a14:foregroundMark x1="12802" y1="80113" x2="12802" y2="80113"/>
                        <a14:foregroundMark x1="23269" y1="84622" x2="23269" y2="84622"/>
                        <a14:foregroundMark x1="27617" y1="79308" x2="27617" y2="79308"/>
                        <a14:foregroundMark x1="29710" y1="81320" x2="29710" y2="81320"/>
                        <a14:foregroundMark x1="33253" y1="83011" x2="33253" y2="83011"/>
                        <a14:foregroundMark x1="24879" y1="81079" x2="24879" y2="81079"/>
                        <a14:foregroundMark x1="16103" y1="64332" x2="16103" y2="64332"/>
                        <a14:foregroundMark x1="4992" y1="67633" x2="4992" y2="67633"/>
                        <a14:foregroundMark x1="13527" y1="77617" x2="13527" y2="77617"/>
                        <a14:foregroundMark x1="19807" y1="73269" x2="19807" y2="73269"/>
                        <a14:foregroundMark x1="10628" y1="75282" x2="10628" y2="75282"/>
                        <a14:foregroundMark x1="16506" y1="77778" x2="16506" y2="77778"/>
                        <a14:foregroundMark x1="18599" y1="70370" x2="18599" y2="70370"/>
                        <a14:foregroundMark x1="16103" y1="73671" x2="16103" y2="73671"/>
                        <a14:foregroundMark x1="12158" y1="53623" x2="12158" y2="53623"/>
                        <a14:foregroundMark x1="1449" y1="54187" x2="1449" y2="54187"/>
                        <a14:foregroundMark x1="12560" y1="43881" x2="12560" y2="43881"/>
                        <a14:foregroundMark x1="2254" y1="40338" x2="2254" y2="40338"/>
                        <a14:foregroundMark x1="8857" y1="61192" x2="8857" y2="61192"/>
                        <a14:foregroundMark x1="6924" y1="48712" x2="6924" y2="48712"/>
                        <a14:foregroundMark x1="14895" y1="33494" x2="14895" y2="33494"/>
                        <a14:foregroundMark x1="7085" y1="28100" x2="7085" y2="28100"/>
                        <a14:foregroundMark x1="14171" y1="21417" x2="14171" y2="21417"/>
                        <a14:foregroundMark x1="8857" y1="37842" x2="8857" y2="37842"/>
                        <a14:foregroundMark x1="19163" y1="25523" x2="19163" y2="25523"/>
                        <a14:foregroundMark x1="22705" y1="17713" x2="22705" y2="17713"/>
                        <a14:foregroundMark x1="12802" y1="28100" x2="12802" y2="28100"/>
                        <a14:foregroundMark x1="16828" y1="23430" x2="16828" y2="23430"/>
                        <a14:foregroundMark x1="18438" y1="21820" x2="18438" y2="21820"/>
                        <a14:foregroundMark x1="12158" y1="33333" x2="12158" y2="33333"/>
                        <a14:foregroundMark x1="15700" y1="30032" x2="15700" y2="30032"/>
                        <a14:foregroundMark x1="10064" y1="25926" x2="10064" y2="25926"/>
                        <a14:foregroundMark x1="9823" y1="41948" x2="9823" y2="41948"/>
                        <a14:foregroundMark x1="12158" y1="39372" x2="12158" y2="39372"/>
                        <a14:foregroundMark x1="5395" y1="37440" x2="5395" y2="37440"/>
                        <a14:foregroundMark x1="5958" y1="43076" x2="5958" y2="43076"/>
                        <a14:foregroundMark x1="5556" y1="40338" x2="5556" y2="40338"/>
                        <a14:foregroundMark x1="41063" y1="38567" x2="41063" y2="38567"/>
                        <a14:foregroundMark x1="10789" y1="48551" x2="10789" y2="48551"/>
                        <a14:foregroundMark x1="3221" y1="52013" x2="3221" y2="52013"/>
                        <a14:foregroundMark x1="9662" y1="52818" x2="9662" y2="52818"/>
                        <a14:foregroundMark x1="4589" y1="55153" x2="4589" y2="55153"/>
                        <a14:foregroundMark x1="9420" y1="54992" x2="9420" y2="54992"/>
                        <a14:foregroundMark x1="12560" y1="63527" x2="12560" y2="63527"/>
                        <a14:foregroundMark x1="5958" y1="63768" x2="5958" y2="63768"/>
                        <a14:foregroundMark x1="12802" y1="67069" x2="12802" y2="67069"/>
                        <a14:foregroundMark x1="8052" y1="67230" x2="8052" y2="67230"/>
                        <a14:foregroundMark x1="12399" y1="59662" x2="12399" y2="59662"/>
                        <a14:foregroundMark x1="3382" y1="59420" x2="3382" y2="59420"/>
                        <a14:foregroundMark x1="10628" y1="68841" x2="10628" y2="68841"/>
                        <a14:foregroundMark x1="42995" y1="8615" x2="42995" y2="8615"/>
                        <a14:foregroundMark x1="42432" y1="5636" x2="42432" y2="5636"/>
                        <a14:foregroundMark x1="52496" y1="9903" x2="52496" y2="9903"/>
                        <a14:foregroundMark x1="54670" y1="8213" x2="54670" y2="8213"/>
                        <a14:foregroundMark x1="56441" y1="10709" x2="56441" y2="10709"/>
                        <a14:foregroundMark x1="60306" y1="11111" x2="60306" y2="11111"/>
                        <a14:foregroundMark x1="66586" y1="12641" x2="66586" y2="12641"/>
                        <a14:foregroundMark x1="68519" y1="14654" x2="68519" y2="14654"/>
                        <a14:foregroundMark x1="37681" y1="12319" x2="37681" y2="12319"/>
                        <a14:foregroundMark x1="35749" y1="7005" x2="35749" y2="7005"/>
                        <a14:foregroundMark x1="30676" y1="14412" x2="30676" y2="14412"/>
                        <a14:foregroundMark x1="33655" y1="14010" x2="33655" y2="14010"/>
                        <a14:foregroundMark x1="19163" y1="20290" x2="19163" y2="20290"/>
                        <a14:foregroundMark x1="9662" y1="30193" x2="9662" y2="30193"/>
                        <a14:foregroundMark x1="8052" y1="44605" x2="8052" y2="44605"/>
                        <a14:foregroundMark x1="19807" y1="75040" x2="19807" y2="75040"/>
                        <a14:foregroundMark x1="28583" y1="84380" x2="28583" y2="84380"/>
                        <a14:foregroundMark x1="37118" y1="88084" x2="37118" y2="88084"/>
                        <a14:foregroundMark x1="42995" y1="88889" x2="42995" y2="88889"/>
                        <a14:foregroundMark x1="38728" y1="86554" x2="38728" y2="86554"/>
                        <a14:foregroundMark x1="87601" y1="62158" x2="87601" y2="62158"/>
                        <a14:foregroundMark x1="82126" y1="70370" x2="82126" y2="70370"/>
                        <a14:backgroundMark x1="57005" y1="30193" x2="57005" y2="30193"/>
                        <a14:backgroundMark x1="85266" y1="39775" x2="85266" y2="39775"/>
                        <a14:backgroundMark x1="87601" y1="35266" x2="87601" y2="35266"/>
                        <a14:backgroundMark x1="87198" y1="25765" x2="87198" y2="25765"/>
                        <a14:backgroundMark x1="92110" y1="34300" x2="92110" y2="34300"/>
                        <a14:backgroundMark x1="16103" y1="27134" x2="16103" y2="27134"/>
                        <a14:backgroundMark x1="12158" y1="35668" x2="12158" y2="35668"/>
                        <a14:backgroundMark x1="31884" y1="42110" x2="31884" y2="42110"/>
                        <a14:backgroundMark x1="62882" y1="30032" x2="62882" y2="30032"/>
                      </a14:backgroundRemoval>
                    </a14:imgEffect>
                  </a14:imgLayer>
                </a14:imgProps>
              </a:ext>
              <a:ext uri="{28A0092B-C50C-407E-A947-70E740481C1C}">
                <a14:useLocalDpi xmlns:a14="http://schemas.microsoft.com/office/drawing/2010/main" val="0"/>
              </a:ext>
            </a:extLst>
          </a:blip>
          <a:stretch>
            <a:fillRect/>
          </a:stretch>
        </p:blipFill>
        <p:spPr>
          <a:xfrm>
            <a:off x="0" y="5908842"/>
            <a:ext cx="949158" cy="949158"/>
          </a:xfrm>
          <a:prstGeom prst="rect">
            <a:avLst/>
          </a:prstGeom>
        </p:spPr>
      </p:pic>
      <p:sp>
        <p:nvSpPr>
          <p:cNvPr id="5" name="内容占位符 2"/>
          <p:cNvSpPr txBox="1">
            <a:spLocks/>
          </p:cNvSpPr>
          <p:nvPr/>
        </p:nvSpPr>
        <p:spPr bwMode="auto">
          <a:xfrm>
            <a:off x="323850" y="1268414"/>
            <a:ext cx="8569325" cy="464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eaLnBrk="0" fontAlgn="base" hangingPunct="0">
              <a:spcBef>
                <a:spcPct val="20000"/>
              </a:spcBef>
              <a:spcAft>
                <a:spcPct val="0"/>
              </a:spcAft>
              <a:buNone/>
              <a:defRPr sz="2000">
                <a:solidFill>
                  <a:schemeClr val="tx1"/>
                </a:solidFill>
                <a:latin typeface="+mn-lt"/>
                <a:ea typeface="+mn-ea"/>
              </a:defRPr>
            </a:lvl6pPr>
            <a:lvl7pPr marL="2743200" indent="0" algn="ctr" rtl="0" eaLnBrk="0" fontAlgn="base" hangingPunct="0">
              <a:spcBef>
                <a:spcPct val="20000"/>
              </a:spcBef>
              <a:spcAft>
                <a:spcPct val="0"/>
              </a:spcAft>
              <a:buNone/>
              <a:defRPr sz="2000">
                <a:solidFill>
                  <a:schemeClr val="tx1"/>
                </a:solidFill>
                <a:latin typeface="+mn-lt"/>
                <a:ea typeface="+mn-ea"/>
              </a:defRPr>
            </a:lvl7pPr>
            <a:lvl8pPr marL="3200400" indent="0" algn="ctr" rtl="0" eaLnBrk="0" fontAlgn="base" hangingPunct="0">
              <a:spcBef>
                <a:spcPct val="20000"/>
              </a:spcBef>
              <a:spcAft>
                <a:spcPct val="0"/>
              </a:spcAft>
              <a:buNone/>
              <a:defRPr sz="2000">
                <a:solidFill>
                  <a:schemeClr val="tx1"/>
                </a:solidFill>
                <a:latin typeface="+mn-lt"/>
                <a:ea typeface="+mn-ea"/>
              </a:defRPr>
            </a:lvl8pPr>
            <a:lvl9pPr marL="3657600" indent="0" algn="ctr" rtl="0" eaLnBrk="0" fontAlgn="base" hangingPunct="0">
              <a:spcBef>
                <a:spcPct val="20000"/>
              </a:spcBef>
              <a:spcAft>
                <a:spcPct val="0"/>
              </a:spcAft>
              <a:buNone/>
              <a:defRPr sz="2000">
                <a:solidFill>
                  <a:schemeClr val="tx1"/>
                </a:solidFill>
                <a:latin typeface="+mn-lt"/>
                <a:ea typeface="+mn-ea"/>
              </a:defRPr>
            </a:lvl9pPr>
          </a:lstStyle>
          <a:p>
            <a:pPr algn="just"/>
            <a:r>
              <a:rPr lang="zh-CN" altLang="en-US" sz="2800" b="1" dirty="0" smtClean="0">
                <a:solidFill>
                  <a:srgbClr val="000000"/>
                </a:solidFill>
                <a:latin typeface="黑体"/>
                <a:ea typeface="黑体"/>
                <a:cs typeface="黑体"/>
              </a:rPr>
              <a:t>（一）简要了解</a:t>
            </a:r>
          </a:p>
          <a:p>
            <a:pPr algn="just"/>
            <a:r>
              <a:rPr lang="en-US" altLang="zh-CN" sz="2000" b="1" dirty="0" smtClean="0">
                <a:solidFill>
                  <a:srgbClr val="000000"/>
                </a:solidFill>
                <a:latin typeface="黑体"/>
                <a:ea typeface="黑体"/>
                <a:cs typeface="黑体"/>
              </a:rPr>
              <a:t>1</a:t>
            </a:r>
            <a:r>
              <a:rPr lang="zh-CN" altLang="en-US" sz="2000" b="1" dirty="0" smtClean="0">
                <a:solidFill>
                  <a:srgbClr val="000000"/>
                </a:solidFill>
                <a:latin typeface="黑体"/>
                <a:ea typeface="黑体"/>
                <a:cs typeface="黑体"/>
              </a:rPr>
              <a:t>、议题</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模拟联合国是什么</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模拟联合国干什么</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模拟联合国怎么干</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为什么要干模拟联合国</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黑体"/>
                <a:ea typeface="黑体"/>
                <a:cs typeface="黑体"/>
              </a:rPr>
              <a:t>2</a:t>
            </a:r>
            <a:r>
              <a:rPr lang="zh-CN" altLang="en-US" sz="2000" b="1" dirty="0" smtClean="0">
                <a:solidFill>
                  <a:srgbClr val="000000"/>
                </a:solidFill>
                <a:latin typeface="黑体"/>
                <a:ea typeface="黑体"/>
                <a:cs typeface="黑体"/>
              </a:rPr>
              <a:t>、动议</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黑体"/>
                <a:ea typeface="黑体"/>
                <a:cs typeface="黑体"/>
              </a:rPr>
              <a:t>3</a:t>
            </a:r>
            <a:r>
              <a:rPr lang="zh-CN" altLang="en-US" sz="2000" b="1" dirty="0" smtClean="0">
                <a:solidFill>
                  <a:srgbClr val="000000"/>
                </a:solidFill>
                <a:latin typeface="黑体"/>
                <a:ea typeface="黑体"/>
                <a:cs typeface="黑体"/>
              </a:rPr>
              <a:t>、问题</a:t>
            </a:r>
            <a:r>
              <a:rPr lang="zh-CN" altLang="en-US" sz="2000" b="1" dirty="0" smtClean="0">
                <a:solidFill>
                  <a:srgbClr val="000000"/>
                </a:solidFill>
                <a:latin typeface="仿宋"/>
                <a:ea typeface="仿宋"/>
                <a:cs typeface="仿宋"/>
              </a:rPr>
              <a:t>：</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1</a:t>
            </a:r>
            <a:r>
              <a:rPr lang="zh-CN" altLang="en-US" sz="2000" b="1" dirty="0" smtClean="0">
                <a:solidFill>
                  <a:srgbClr val="000000"/>
                </a:solidFill>
                <a:latin typeface="仿宋"/>
                <a:ea typeface="仿宋"/>
                <a:cs typeface="仿宋"/>
              </a:rPr>
              <a:t>）咨询性问题；</a:t>
            </a:r>
            <a:endParaRPr lang="en-US" altLang="zh-CN" sz="2000" b="1" dirty="0" smtClean="0">
              <a:solidFill>
                <a:srgbClr val="000000"/>
              </a:solidFill>
              <a:latin typeface="仿宋"/>
              <a:ea typeface="仿宋"/>
              <a:cs typeface="仿宋"/>
            </a:endParaRPr>
          </a:p>
          <a:p>
            <a:pPr algn="just"/>
            <a:r>
              <a:rPr lang="en-US" altLang="zh-CN" sz="2000" b="1" dirty="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zh-CN"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）程序性问题；</a:t>
            </a:r>
            <a:endParaRPr lang="en-US" altLang="zh-CN" sz="2000" b="1" dirty="0" smtClean="0">
              <a:solidFill>
                <a:srgbClr val="000000"/>
              </a:solidFill>
              <a:latin typeface="仿宋"/>
              <a:ea typeface="仿宋"/>
              <a:cs typeface="仿宋"/>
            </a:endParaRPr>
          </a:p>
          <a:p>
            <a:pPr algn="just"/>
            <a:r>
              <a:rPr lang="en-US" altLang="zh-CN" sz="2000" b="1" dirty="0" smtClean="0">
                <a:solidFill>
                  <a:srgbClr val="000000"/>
                </a:solidFill>
                <a:latin typeface="仿宋"/>
                <a:ea typeface="仿宋"/>
                <a:cs typeface="仿宋"/>
              </a:rPr>
              <a:t>	</a:t>
            </a:r>
            <a:r>
              <a:rPr lang="zh-CN" altLang="en-US" sz="2000" b="1" dirty="0" smtClean="0">
                <a:solidFill>
                  <a:srgbClr val="000000"/>
                </a:solidFill>
                <a:latin typeface="仿宋"/>
                <a:ea typeface="仿宋"/>
                <a:cs typeface="仿宋"/>
              </a:rPr>
              <a:t>（</a:t>
            </a:r>
            <a:r>
              <a:rPr lang="en-US" altLang="zh-CN" sz="2000" b="1" dirty="0" smtClean="0">
                <a:solidFill>
                  <a:srgbClr val="000000"/>
                </a:solidFill>
                <a:latin typeface="仿宋"/>
                <a:ea typeface="仿宋"/>
                <a:cs typeface="仿宋"/>
              </a:rPr>
              <a:t>2</a:t>
            </a:r>
            <a:r>
              <a:rPr lang="zh-CN" altLang="en-US" sz="2000" b="1" dirty="0" smtClean="0">
                <a:solidFill>
                  <a:srgbClr val="000000"/>
                </a:solidFill>
                <a:latin typeface="仿宋"/>
                <a:ea typeface="仿宋"/>
                <a:cs typeface="仿宋"/>
              </a:rPr>
              <a:t>）个人特权问题。</a:t>
            </a:r>
            <a:endParaRPr lang="en-US" altLang="zh-CN" sz="2000" b="1" dirty="0" smtClean="0">
              <a:solidFill>
                <a:srgbClr val="000000"/>
              </a:solidFill>
              <a:latin typeface="仿宋"/>
              <a:ea typeface="仿宋"/>
              <a:cs typeface="仿宋"/>
            </a:endParaRPr>
          </a:p>
          <a:p>
            <a:pPr algn="just"/>
            <a:r>
              <a:rPr lang="zh-CN" altLang="zh-CN" sz="2000" b="1" dirty="0" smtClean="0">
                <a:solidFill>
                  <a:srgbClr val="000000"/>
                </a:solidFill>
                <a:latin typeface="黑体"/>
                <a:ea typeface="黑体"/>
                <a:cs typeface="黑体"/>
              </a:rPr>
              <a:t>4</a:t>
            </a:r>
            <a:r>
              <a:rPr lang="zh-CN" altLang="en-US" sz="2000" b="1" dirty="0" smtClean="0">
                <a:solidFill>
                  <a:srgbClr val="000000"/>
                </a:solidFill>
                <a:latin typeface="黑体"/>
                <a:ea typeface="黑体"/>
                <a:cs typeface="黑体"/>
              </a:rPr>
              <a:t>、文件</a:t>
            </a:r>
            <a:endParaRPr lang="en-US" altLang="zh-CN" sz="2000" b="1" dirty="0" smtClean="0">
              <a:solidFill>
                <a:srgbClr val="000000"/>
              </a:solidFill>
              <a:latin typeface="仿宋"/>
              <a:ea typeface="仿宋"/>
              <a:cs typeface="仿宋"/>
            </a:endParaRPr>
          </a:p>
        </p:txBody>
      </p:sp>
    </p:spTree>
    <p:extLst>
      <p:ext uri="{BB962C8B-B14F-4D97-AF65-F5344CB8AC3E}">
        <p14:creationId xmlns:p14="http://schemas.microsoft.com/office/powerpoint/2010/main" val="373392410"/>
      </p:ext>
    </p:extLst>
  </p:cSld>
  <p:clrMapOvr>
    <a:masterClrMapping/>
  </p:clrMapOvr>
  <p:transition xmlns:p14="http://schemas.microsoft.com/office/powerpoint/2010/main">
    <p:wedg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dissolve">
                                      <p:cBhvr>
                                        <p:cTn id="10" dur="500"/>
                                        <p:tgtEl>
                                          <p:spTgt spid="5">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dissolve">
                                      <p:cBhvr>
                                        <p:cTn id="13" dur="500"/>
                                        <p:tgtEl>
                                          <p:spTgt spid="5">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dissolve">
                                      <p:cBhvr>
                                        <p:cTn id="16" dur="500"/>
                                        <p:tgtEl>
                                          <p:spTgt spid="5">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dissolve">
                                      <p:cBhvr>
                                        <p:cTn id="19" dur="500"/>
                                        <p:tgtEl>
                                          <p:spTgt spid="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dissolve">
                                      <p:cBhvr>
                                        <p:cTn id="24" dur="500"/>
                                        <p:tgtEl>
                                          <p:spTgt spid="5">
                                            <p:txEl>
                                              <p:pRg st="6" end="6"/>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dissolve">
                                      <p:cBhvr>
                                        <p:cTn id="27" dur="500"/>
                                        <p:tgtEl>
                                          <p:spTgt spid="5">
                                            <p:txEl>
                                              <p:pRg st="7" end="7"/>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dissolve">
                                      <p:cBhvr>
                                        <p:cTn id="30" dur="500"/>
                                        <p:tgtEl>
                                          <p:spTgt spid="5">
                                            <p:txEl>
                                              <p:pRg st="8" end="8"/>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dissolve">
                                      <p:cBhvr>
                                        <p:cTn id="33" dur="500"/>
                                        <p:tgtEl>
                                          <p:spTgt spid="5">
                                            <p:txEl>
                                              <p:pRg st="9" end="9"/>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dissolve">
                                      <p:cBhvr>
                                        <p:cTn id="36" dur="500"/>
                                        <p:tgtEl>
                                          <p:spTgt spid="5">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dissolve">
                                      <p:cBhvr>
                                        <p:cTn id="41"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info2">
  <a:themeElements>
    <a:clrScheme name="">
      <a:dk1>
        <a:srgbClr val="000099"/>
      </a:dk1>
      <a:lt1>
        <a:srgbClr val="FFFFFF"/>
      </a:lt1>
      <a:dk2>
        <a:srgbClr val="000000"/>
      </a:dk2>
      <a:lt2>
        <a:srgbClr val="808080"/>
      </a:lt2>
      <a:accent1>
        <a:srgbClr val="00CC99"/>
      </a:accent1>
      <a:accent2>
        <a:srgbClr val="3333CC"/>
      </a:accent2>
      <a:accent3>
        <a:srgbClr val="FFFFFF"/>
      </a:accent3>
      <a:accent4>
        <a:srgbClr val="000082"/>
      </a:accent4>
      <a:accent5>
        <a:srgbClr val="AAE2CA"/>
      </a:accent5>
      <a:accent6>
        <a:srgbClr val="2D2DB9"/>
      </a:accent6>
      <a:hlink>
        <a:srgbClr val="CCCCFF"/>
      </a:hlink>
      <a:folHlink>
        <a:srgbClr val="B2B2B2"/>
      </a:folHlink>
    </a:clrScheme>
    <a:fontScheme name="1_info2">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nfo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fo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fo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fo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fo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fo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fo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1447</TotalTime>
  <Words>1595</Words>
  <Application>Microsoft Macintosh PowerPoint</Application>
  <PresentationFormat>全屏显示(4:3)</PresentationFormat>
  <Paragraphs>353</Paragraphs>
  <Slides>49</Slides>
  <Notes>1</Notes>
  <HiddenSlides>0</HiddenSlides>
  <MMClips>0</MMClips>
  <ScaleCrop>false</ScaleCrop>
  <HeadingPairs>
    <vt:vector size="4" baseType="variant">
      <vt:variant>
        <vt:lpstr>主题</vt:lpstr>
      </vt:variant>
      <vt:variant>
        <vt:i4>3</vt:i4>
      </vt:variant>
      <vt:variant>
        <vt:lpstr>幻灯片标题</vt:lpstr>
      </vt:variant>
      <vt:variant>
        <vt:i4>49</vt:i4>
      </vt:variant>
    </vt:vector>
  </HeadingPairs>
  <TitlesOfParts>
    <vt:vector size="52" baseType="lpstr">
      <vt:lpstr>Office 主题</vt:lpstr>
      <vt:lpstr>默认设计模板</vt:lpstr>
      <vt:lpstr>1_info2</vt:lpstr>
      <vt:lpstr>PowerPoint 演示文稿</vt:lpstr>
      <vt:lpstr>主席团成员</vt:lpstr>
      <vt:lpstr>一、模拟联合国</vt:lpstr>
      <vt:lpstr>模拟联合国</vt:lpstr>
      <vt:lpstr>模拟联合国</vt:lpstr>
      <vt:lpstr>模拟联合国</vt:lpstr>
      <vt:lpstr>模拟联合国</vt:lpstr>
      <vt:lpstr>二、模拟联合国会议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模拟联合国会议</vt:lpstr>
      <vt:lpstr>三、2018北大学标改版内容</vt:lpstr>
      <vt:lpstr>2018北大学标改版内容</vt:lpstr>
      <vt:lpstr>2018北大学标改版内容</vt:lpstr>
      <vt:lpstr>2018北大学标改版内容</vt:lpstr>
      <vt:lpstr>2018北大学标改版内容</vt:lpstr>
      <vt:lpstr>四、安全理事会特殊议事规则</vt:lpstr>
      <vt:lpstr>安全理事会特殊议事规则</vt:lpstr>
      <vt:lpstr>五、温馨提示</vt:lpstr>
      <vt:lpstr>温馨提示</vt:lpstr>
      <vt:lpstr>六、互动环节</vt:lpstr>
      <vt:lpstr>互动环节</vt:lpstr>
      <vt:lpstr>七、总结</vt:lpstr>
      <vt:lpstr>感谢</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模拟联合国培训（一）</dc:title>
  <dc:creator>Steven Steven</dc:creator>
  <cp:lastModifiedBy>Steven Steven</cp:lastModifiedBy>
  <cp:revision>385</cp:revision>
  <cp:lastPrinted>2017-08-05T15:28:32Z</cp:lastPrinted>
  <dcterms:created xsi:type="dcterms:W3CDTF">2017-07-09T07:03:45Z</dcterms:created>
  <dcterms:modified xsi:type="dcterms:W3CDTF">2018-03-14T17:53:13Z</dcterms:modified>
</cp:coreProperties>
</file>