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7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1090F6-15E5-4F61-9BA6-D6C143D03ECA}" type="slidenum">
              <a:rPr lang="zh-CN" altLang="en-US">
                <a:solidFill>
                  <a:srgbClr val="000000"/>
                </a:solidFill>
                <a:latin typeface="Arial"/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1495926"/>
      </p:ext>
    </p:extLst>
  </p:cSld>
  <p:clrMapOvr>
    <a:masterClrMapping/>
  </p:clrMapOvr>
  <p:transition xmlns:p14="http://schemas.microsoft.com/office/powerpoint/2010/main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4096F2-4B22-4FEB-A108-3C0F021EC90A}" type="slidenum">
              <a:rPr lang="zh-CN" altLang="en-US">
                <a:solidFill>
                  <a:srgbClr val="000000"/>
                </a:solidFill>
                <a:latin typeface="Arial"/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777824780"/>
      </p:ext>
    </p:extLst>
  </p:cSld>
  <p:clrMapOvr>
    <a:masterClrMapping/>
  </p:clrMapOvr>
  <p:transition xmlns:p14="http://schemas.microsoft.com/office/powerpoint/2010/main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743550-315D-4FCE-B8FF-388AA02D4689}" type="slidenum">
              <a:rPr lang="zh-CN" altLang="en-US">
                <a:solidFill>
                  <a:srgbClr val="000000"/>
                </a:solidFill>
                <a:latin typeface="Arial"/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803173702"/>
      </p:ext>
    </p:extLst>
  </p:cSld>
  <p:clrMapOvr>
    <a:masterClrMapping/>
  </p:clrMapOvr>
  <p:transition xmlns:p14="http://schemas.microsoft.com/office/powerpoint/2010/main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94E499-7B99-4D54-9A3C-CC87C2636642}" type="slidenum">
              <a:rPr lang="en-US">
                <a:solidFill>
                  <a:srgbClr val="000099"/>
                </a:solidFill>
                <a:latin typeface="Times New Roman"/>
                <a:ea typeface="宋体"/>
              </a:rPr>
              <a:pPr/>
              <a:t>‹#›</a:t>
            </a:fld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14238708"/>
      </p:ext>
    </p:extLst>
  </p:cSld>
  <p:clrMapOvr>
    <a:masterClrMapping/>
  </p:clrMapOvr>
  <p:transition xmlns:p14="http://schemas.microsoft.com/office/powerpoint/2010/main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BD4FC5-EA08-4062-8952-A5CB1E29869A}" type="slidenum">
              <a:rPr lang="en-US">
                <a:solidFill>
                  <a:srgbClr val="000099"/>
                </a:solidFill>
                <a:latin typeface="Times New Roman"/>
                <a:ea typeface="宋体"/>
              </a:rPr>
              <a:pPr/>
              <a:t>‹#›</a:t>
            </a:fld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81718845"/>
      </p:ext>
    </p:extLst>
  </p:cSld>
  <p:clrMapOvr>
    <a:masterClrMapping/>
  </p:clrMapOvr>
  <p:transition xmlns:p14="http://schemas.microsoft.com/office/powerpoint/2010/main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E68FD-3DB8-4423-9A3A-B5D5B5CFA0BA}" type="slidenum">
              <a:rPr lang="en-US">
                <a:solidFill>
                  <a:srgbClr val="000099"/>
                </a:solidFill>
                <a:latin typeface="Times New Roman"/>
                <a:ea typeface="宋体"/>
              </a:rPr>
              <a:pPr/>
              <a:t>‹#›</a:t>
            </a:fld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42758148"/>
      </p:ext>
    </p:extLst>
  </p:cSld>
  <p:clrMapOvr>
    <a:masterClrMapping/>
  </p:clrMapOvr>
  <p:transition xmlns:p14="http://schemas.microsoft.com/office/powerpoint/2010/main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268413"/>
            <a:ext cx="4208463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1268413"/>
            <a:ext cx="4208462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683BB8-465B-4FDD-AF23-BB3053C9FCBB}" type="slidenum">
              <a:rPr lang="en-US">
                <a:solidFill>
                  <a:srgbClr val="000099"/>
                </a:solidFill>
                <a:latin typeface="Times New Roman"/>
                <a:ea typeface="宋体"/>
              </a:rPr>
              <a:pPr/>
              <a:t>‹#›</a:t>
            </a:fld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1706760"/>
      </p:ext>
    </p:extLst>
  </p:cSld>
  <p:clrMapOvr>
    <a:masterClrMapping/>
  </p:clrMapOvr>
  <p:transition xmlns:p14="http://schemas.microsoft.com/office/powerpoint/2010/main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60B9E3-070E-4E37-B9E1-AAA9B6292242}" type="slidenum">
              <a:rPr lang="en-US">
                <a:solidFill>
                  <a:srgbClr val="000099"/>
                </a:solidFill>
                <a:latin typeface="Times New Roman"/>
                <a:ea typeface="宋体"/>
              </a:rPr>
              <a:pPr/>
              <a:t>‹#›</a:t>
            </a:fld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60613010"/>
      </p:ext>
    </p:extLst>
  </p:cSld>
  <p:clrMapOvr>
    <a:masterClrMapping/>
  </p:clrMapOvr>
  <p:transition xmlns:p14="http://schemas.microsoft.com/office/powerpoint/2010/main">
    <p:wedg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37893C-B10D-4A7B-9A03-EB4D534D290D}" type="slidenum">
              <a:rPr lang="en-US">
                <a:solidFill>
                  <a:srgbClr val="000099"/>
                </a:solidFill>
                <a:latin typeface="Times New Roman"/>
                <a:ea typeface="宋体"/>
              </a:rPr>
              <a:pPr/>
              <a:t>‹#›</a:t>
            </a:fld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14774712"/>
      </p:ext>
    </p:extLst>
  </p:cSld>
  <p:clrMapOvr>
    <a:masterClrMapping/>
  </p:clrMapOvr>
  <p:transition xmlns:p14="http://schemas.microsoft.com/office/powerpoint/2010/main">
    <p:wedg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CF4B11-C89B-4E5F-AB6B-CA44ECD484A7}" type="slidenum">
              <a:rPr lang="en-US">
                <a:solidFill>
                  <a:srgbClr val="000099"/>
                </a:solidFill>
                <a:latin typeface="Times New Roman"/>
                <a:ea typeface="宋体"/>
              </a:rPr>
              <a:pPr/>
              <a:t>‹#›</a:t>
            </a:fld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03280475"/>
      </p:ext>
    </p:extLst>
  </p:cSld>
  <p:clrMapOvr>
    <a:masterClrMapping/>
  </p:clrMapOvr>
  <p:transition xmlns:p14="http://schemas.microsoft.com/office/powerpoint/2010/main">
    <p:wedg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7E3511-CF07-461A-9D74-5DBD9C13DC59}" type="slidenum">
              <a:rPr lang="en-US">
                <a:solidFill>
                  <a:srgbClr val="000099"/>
                </a:solidFill>
                <a:latin typeface="Times New Roman"/>
                <a:ea typeface="宋体"/>
              </a:rPr>
              <a:pPr/>
              <a:t>‹#›</a:t>
            </a:fld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26163872"/>
      </p:ext>
    </p:extLst>
  </p:cSld>
  <p:clrMapOvr>
    <a:masterClrMapping/>
  </p:clrMapOvr>
  <p:transition xmlns:p14="http://schemas.microsoft.com/office/powerpoint/2010/main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B2A4D1-F007-44EF-ADAC-0121B6A0153A}" type="slidenum">
              <a:rPr lang="zh-CN" altLang="en-US">
                <a:solidFill>
                  <a:srgbClr val="000000"/>
                </a:solidFill>
                <a:latin typeface="Arial"/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46591849"/>
      </p:ext>
    </p:extLst>
  </p:cSld>
  <p:clrMapOvr>
    <a:masterClrMapping/>
  </p:clrMapOvr>
  <p:transition xmlns:p14="http://schemas.microsoft.com/office/powerpoint/2010/main">
    <p:wedg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157069-7310-409C-8AFA-03EC646F2327}" type="slidenum">
              <a:rPr lang="en-US">
                <a:solidFill>
                  <a:srgbClr val="000099"/>
                </a:solidFill>
                <a:latin typeface="Times New Roman"/>
                <a:ea typeface="宋体"/>
              </a:rPr>
              <a:pPr/>
              <a:t>‹#›</a:t>
            </a:fld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00058828"/>
      </p:ext>
    </p:extLst>
  </p:cSld>
  <p:clrMapOvr>
    <a:masterClrMapping/>
  </p:clrMapOvr>
  <p:transition xmlns:p14="http://schemas.microsoft.com/office/powerpoint/2010/main">
    <p:wedg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00CA86-FDBD-4F00-BC8D-516EEFC0954D}" type="slidenum">
              <a:rPr lang="en-US">
                <a:solidFill>
                  <a:srgbClr val="000099"/>
                </a:solidFill>
                <a:latin typeface="Times New Roman"/>
                <a:ea typeface="宋体"/>
              </a:rPr>
              <a:pPr/>
              <a:t>‹#›</a:t>
            </a:fld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303957343"/>
      </p:ext>
    </p:extLst>
  </p:cSld>
  <p:clrMapOvr>
    <a:masterClrMapping/>
  </p:clrMapOvr>
  <p:transition xmlns:p14="http://schemas.microsoft.com/office/powerpoint/2010/main">
    <p:wedg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1638" y="44450"/>
            <a:ext cx="2141537" cy="60483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44450"/>
            <a:ext cx="6275388" cy="60483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ADA961-72BF-4ADC-8551-569255651A98}" type="slidenum">
              <a:rPr lang="en-US">
                <a:solidFill>
                  <a:srgbClr val="000099"/>
                </a:solidFill>
                <a:latin typeface="Times New Roman"/>
                <a:ea typeface="宋体"/>
              </a:rPr>
              <a:pPr/>
              <a:t>‹#›</a:t>
            </a:fld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65229929"/>
      </p:ext>
    </p:extLst>
  </p:cSld>
  <p:clrMapOvr>
    <a:masterClrMapping/>
  </p:clrMapOvr>
  <p:transition xmlns:p14="http://schemas.microsoft.com/office/powerpoint/2010/main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B3CBC7-CBC2-4539-BFEB-B1F3E30AF718}" type="slidenum">
              <a:rPr lang="zh-CN" altLang="en-US">
                <a:solidFill>
                  <a:srgbClr val="000000"/>
                </a:solidFill>
                <a:latin typeface="Arial"/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268571831"/>
      </p:ext>
    </p:extLst>
  </p:cSld>
  <p:clrMapOvr>
    <a:masterClrMapping/>
  </p:clrMapOvr>
  <p:transition xmlns:p14="http://schemas.microsoft.com/office/powerpoint/2010/main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C15003-7025-441E-B47F-28262A1688A6}" type="slidenum">
              <a:rPr lang="zh-CN" altLang="en-US">
                <a:solidFill>
                  <a:srgbClr val="000000"/>
                </a:solidFill>
                <a:latin typeface="Arial"/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40552274"/>
      </p:ext>
    </p:extLst>
  </p:cSld>
  <p:clrMapOvr>
    <a:masterClrMapping/>
  </p:clrMapOvr>
  <p:transition xmlns:p14="http://schemas.microsoft.com/office/powerpoint/2010/main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5437AC-2C17-4353-8211-08D353018109}" type="slidenum">
              <a:rPr lang="zh-CN" altLang="en-US">
                <a:solidFill>
                  <a:srgbClr val="000000"/>
                </a:solidFill>
                <a:latin typeface="Arial"/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998371709"/>
      </p:ext>
    </p:extLst>
  </p:cSld>
  <p:clrMapOvr>
    <a:masterClrMapping/>
  </p:clrMapOvr>
  <p:transition xmlns:p14="http://schemas.microsoft.com/office/powerpoint/2010/main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5D75AE-4E1A-4ABC-8EED-661F984A95CF}" type="slidenum">
              <a:rPr lang="zh-CN" altLang="en-US">
                <a:solidFill>
                  <a:srgbClr val="000000"/>
                </a:solidFill>
                <a:latin typeface="Arial"/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654363165"/>
      </p:ext>
    </p:extLst>
  </p:cSld>
  <p:clrMapOvr>
    <a:masterClrMapping/>
  </p:clrMapOvr>
  <p:transition xmlns:p14="http://schemas.microsoft.com/office/powerpoint/2010/main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885890-6086-40FE-9DB1-4F9205E00646}" type="slidenum">
              <a:rPr lang="zh-CN" altLang="en-US">
                <a:solidFill>
                  <a:srgbClr val="000000"/>
                </a:solidFill>
                <a:latin typeface="Arial"/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4094940"/>
      </p:ext>
    </p:extLst>
  </p:cSld>
  <p:clrMapOvr>
    <a:masterClrMapping/>
  </p:clrMapOvr>
  <p:transition xmlns:p14="http://schemas.microsoft.com/office/powerpoint/2010/main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7D5C0E-6E52-450E-9CFC-B9028C630D9B}" type="slidenum">
              <a:rPr lang="zh-CN" altLang="en-US">
                <a:solidFill>
                  <a:srgbClr val="000000"/>
                </a:solidFill>
                <a:latin typeface="Arial"/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249373581"/>
      </p:ext>
    </p:extLst>
  </p:cSld>
  <p:clrMapOvr>
    <a:masterClrMapping/>
  </p:clrMapOvr>
  <p:transition xmlns:p14="http://schemas.microsoft.com/office/powerpoint/2010/main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CCFF3-D92E-42E2-B3A8-8DA883109E63}" type="slidenum">
              <a:rPr lang="zh-CN" altLang="en-US">
                <a:solidFill>
                  <a:srgbClr val="000000"/>
                </a:solidFill>
                <a:latin typeface="Arial"/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81255725"/>
      </p:ext>
    </p:extLst>
  </p:cSld>
  <p:clrMapOvr>
    <a:masterClrMapping/>
  </p:clrMapOvr>
  <p:transition xmlns:p14="http://schemas.microsoft.com/office/powerpoint/2010/main">
    <p:wedg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5" Type="http://schemas.openxmlformats.org/officeDocument/2006/relationships/image" Target="../media/image3.jpe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5.jpeg"/><Relationship Id="rId14" Type="http://schemas.openxmlformats.org/officeDocument/2006/relationships/image" Target="../media/image6.jpeg"/><Relationship Id="rId15" Type="http://schemas.openxmlformats.org/officeDocument/2006/relationships/image" Target="../media/image7.png"/><Relationship Id="rId16" Type="http://schemas.openxmlformats.org/officeDocument/2006/relationships/image" Target="../media/image8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Picture 19" descr="laoxiaoqu副本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5154613"/>
            <a:ext cx="3132137" cy="170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DF5E9897-EC0F-4873-A384-71A9BCC88A97}" type="slidenum">
              <a:rPr lang="zh-CN" altLang="en-US">
                <a:solidFill>
                  <a:srgbClr val="000000"/>
                </a:solidFill>
                <a:latin typeface="Arial" charset="0"/>
                <a:ea typeface="宋体" charset="-122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pic>
        <p:nvPicPr>
          <p:cNvPr id="1031" name="Picture 28" descr="QQ截图未命名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4763"/>
            <a:ext cx="9144000" cy="177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qp"/>
          <p:cNvPicPr>
            <a:picLocks noChangeArrowheads="1"/>
          </p:cNvPicPr>
          <p:nvPr userDrawn="1"/>
        </p:nvPicPr>
        <p:blipFill>
          <a:blip r:embed="rId15">
            <a:lum bright="12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6764338"/>
            <a:ext cx="6748462" cy="3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qp"/>
          <p:cNvPicPr>
            <a:picLocks noChangeArrowheads="1"/>
          </p:cNvPicPr>
          <p:nvPr userDrawn="1"/>
        </p:nvPicPr>
        <p:blipFill>
          <a:blip r:embed="rId15">
            <a:lum bright="12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8" y="6669088"/>
            <a:ext cx="6748462" cy="3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未标题-2"/>
          <p:cNvPicPr>
            <a:picLocks noChangeAspect="1" noChangeArrowheads="1"/>
          </p:cNvPicPr>
          <p:nvPr userDrawn="1"/>
        </p:nvPicPr>
        <p:blipFill>
          <a:blip r:embed="rId16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6529388"/>
            <a:ext cx="2232025" cy="28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51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>
    <p:wedge/>
  </p:transition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3" name="Picture 45" descr="新校区"/>
          <p:cNvPicPr>
            <a:picLocks noChangeAspect="1" noChangeArrowheads="1"/>
          </p:cNvPicPr>
          <p:nvPr userDrawn="1"/>
        </p:nvPicPr>
        <p:blipFill>
          <a:blip r:embed="rId13">
            <a:lum brigh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07" b="14078"/>
          <a:stretch>
            <a:fillRect/>
          </a:stretch>
        </p:blipFill>
        <p:spPr bwMode="auto">
          <a:xfrm>
            <a:off x="4457700" y="5834063"/>
            <a:ext cx="4679950" cy="102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5088" y="44450"/>
            <a:ext cx="7197725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99"/>
              </a:solidFill>
              <a:latin typeface="Times New Roman"/>
              <a:ea typeface="宋体" charset="-122"/>
            </a:endParaRP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113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99"/>
              </a:solidFill>
              <a:latin typeface="Times New Roman"/>
              <a:ea typeface="宋体" charset="-122"/>
            </a:endParaRP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E0CC5E11-F408-4458-AE7E-C9D530B581D0}" type="slidenum">
              <a:rPr lang="en-US">
                <a:solidFill>
                  <a:srgbClr val="000099"/>
                </a:solidFill>
                <a:latin typeface="Times New Roman"/>
                <a:ea typeface="宋体" charset="-122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99"/>
              </a:solidFill>
              <a:latin typeface="Times New Roman"/>
              <a:ea typeface="宋体" charset="-122"/>
            </a:endParaRPr>
          </a:p>
        </p:txBody>
      </p:sp>
      <p:pic>
        <p:nvPicPr>
          <p:cNvPr id="2054" name="Picture 7" descr="q"/>
          <p:cNvPicPr>
            <a:picLocks noChangeArrowheads="1"/>
          </p:cNvPicPr>
          <p:nvPr userDrawn="1"/>
        </p:nvPicPr>
        <p:blipFill>
          <a:blip r:embed="rId14">
            <a:lum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52513"/>
            <a:ext cx="7023100" cy="3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8" name="Rectangle 4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569325" cy="482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2089" name="Picture 20" descr="E:\教学\10年下\学校工作\未标题-1.gif"/>
          <p:cNvPicPr>
            <a:picLocks noChangeAspect="1" noChangeArrowheads="1"/>
          </p:cNvPicPr>
          <p:nvPr userDrawn="1"/>
        </p:nvPicPr>
        <p:blipFill>
          <a:blip r:embed="rId15" cstate="print">
            <a:lum bright="-30000" contras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6381750"/>
            <a:ext cx="25908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94" name="Text Box 46"/>
          <p:cNvSpPr txBox="1">
            <a:spLocks noChangeArrowheads="1"/>
          </p:cNvSpPr>
          <p:nvPr userDrawn="1"/>
        </p:nvSpPr>
        <p:spPr bwMode="auto">
          <a:xfrm>
            <a:off x="6488113" y="6621463"/>
            <a:ext cx="23320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CC3300"/>
                </a:solidFill>
                <a:latin typeface="Cataneo BT" pitchFamily="66" charset="0"/>
                <a:ea typeface="宋体" charset="-122"/>
              </a:rPr>
              <a:t>Harbin No.3 middle School</a:t>
            </a:r>
          </a:p>
        </p:txBody>
      </p:sp>
      <p:pic>
        <p:nvPicPr>
          <p:cNvPr id="2103" name="Picture 55" descr="laoxiaoqu1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5" r="8411"/>
          <a:stretch>
            <a:fillRect/>
          </a:stretch>
        </p:blipFill>
        <p:spPr bwMode="auto">
          <a:xfrm>
            <a:off x="73025" y="61913"/>
            <a:ext cx="1258888" cy="91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81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xmlns:p14="http://schemas.microsoft.com/office/powerpoint/2010/main">
    <p:wedg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隶书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隶书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隶书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隶书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2397785"/>
            <a:ext cx="7772400" cy="1470025"/>
          </a:xfrm>
        </p:spPr>
        <p:txBody>
          <a:bodyPr/>
          <a:lstStyle/>
          <a:p>
            <a:r>
              <a:rPr kumimoji="1" lang="zh-CN" alt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  <a:t>模拟联合国培训</a:t>
            </a:r>
            <a:r>
              <a:rPr kumimoji="1" lang="en-US" altLang="zh-CN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  <a:t/>
            </a:r>
            <a:br>
              <a:rPr kumimoji="1" lang="en-US" altLang="zh-CN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</a:br>
            <a:r>
              <a:rPr kumimoji="1" lang="zh-CN" altLang="zh-CN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华文行楷"/>
                <a:ea typeface="华文行楷"/>
                <a:cs typeface="华文行楷"/>
              </a:rPr>
              <a:t>——</a:t>
            </a:r>
            <a:r>
              <a:rPr kumimoji="1" lang="zh-CN" alt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华文行楷"/>
                <a:ea typeface="华文行楷"/>
                <a:cs typeface="华文行楷"/>
              </a:rPr>
              <a:t>开会指南</a:t>
            </a:r>
            <a:endParaRPr kumimoji="1" lang="zh-CN" alt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2700" stA="28000" endPos="45000" dist="1000" dir="5400000" sy="-100000" algn="bl" rotWithShape="0"/>
              </a:effectLst>
              <a:latin typeface="华文行楷"/>
              <a:ea typeface="华文行楷"/>
              <a:cs typeface="华文行楷"/>
            </a:endParaRPr>
          </a:p>
        </p:txBody>
      </p:sp>
      <p:sp>
        <p:nvSpPr>
          <p:cNvPr id="7" name="副标题 2"/>
          <p:cNvSpPr txBox="1">
            <a:spLocks/>
          </p:cNvSpPr>
          <p:nvPr/>
        </p:nvSpPr>
        <p:spPr bwMode="auto">
          <a:xfrm>
            <a:off x="1371600" y="4380816"/>
            <a:ext cx="6400800" cy="485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kumimoji="1" lang="zh-CN" altLang="en-US" sz="2400" b="1" dirty="0" smtClean="0">
                <a:solidFill>
                  <a:srgbClr val="000000"/>
                </a:solidFill>
                <a:latin typeface="华文行楷"/>
                <a:ea typeface="华文行楷"/>
                <a:cs typeface="华文行楷"/>
              </a:rPr>
              <a:t>哈尔滨市第三中学校模拟联合国中文委员会</a:t>
            </a:r>
            <a:endParaRPr kumimoji="1" lang="zh-CN" altLang="en-US" sz="2400" b="1" dirty="0">
              <a:solidFill>
                <a:srgbClr val="000000"/>
              </a:solidFill>
              <a:latin typeface="华文行楷"/>
              <a:ea typeface="华文行楷"/>
              <a:cs typeface="华文行楷"/>
            </a:endParaRP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6737"/>
            <a:ext cx="1751264" cy="175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579532"/>
      </p:ext>
    </p:extLst>
  </p:cSld>
  <p:clrMapOvr>
    <a:masterClrMapping/>
  </p:clrMapOvr>
  <p:transition xmlns:p14="http://schemas.microsoft.com/office/powerpoint/2010/main">
    <p:wedg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  <a:t>四</a:t>
            </a:r>
            <a:r>
              <a:rPr kumimoji="1"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  <a:t>、</a:t>
            </a:r>
            <a:r>
              <a:rPr kumimoji="1"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  <a:t>互动环节</a:t>
            </a:r>
            <a:endParaRPr kumimoji="1" lang="zh-CN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2700" stA="28000" endPos="45000" dist="1000" dir="5400000" sy="-100000" algn="bl" rotWithShape="0"/>
              </a:effectLst>
              <a:latin typeface="黑体"/>
              <a:ea typeface="黑体"/>
              <a:cs typeface="黑体"/>
            </a:endParaRP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54124"/>
      </p:ext>
    </p:extLst>
  </p:cSld>
  <p:clrMapOvr>
    <a:masterClrMapping/>
  </p:clrMapOvr>
  <p:transition xmlns:p14="http://schemas.microsoft.com/office/powerpoint/2010/main">
    <p:wedg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0105" y="71687"/>
            <a:ext cx="4558632" cy="864102"/>
          </a:xfrm>
        </p:spPr>
        <p:txBody>
          <a:bodyPr/>
          <a:lstStyle/>
          <a:p>
            <a:r>
              <a:rPr kumimoji="1" lang="zh-CN" altLang="en-US" b="1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黑体"/>
                <a:ea typeface="黑体"/>
                <a:cs typeface="黑体"/>
              </a:rPr>
              <a:t>互动环节</a:t>
            </a:r>
            <a:endParaRPr kumimoji="1" lang="zh-CN" altLang="en-US" b="1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黑体"/>
              <a:ea typeface="黑体"/>
              <a:cs typeface="黑体"/>
            </a:endParaRP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23850" y="1268414"/>
            <a:ext cx="8569325" cy="464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（一）问题或动议</a:t>
            </a:r>
          </a:p>
          <a:p>
            <a:pPr algn="just"/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请问场下有无问题？</a:t>
            </a:r>
            <a:endParaRPr lang="en-US" altLang="zh-CN" sz="2000" b="1" dirty="0" smtClean="0">
              <a:solidFill>
                <a:schemeClr val="bg2">
                  <a:lumMod val="50000"/>
                </a:schemeClr>
              </a:solidFill>
              <a:latin typeface="仿宋"/>
              <a:ea typeface="仿宋"/>
              <a:cs typeface="仿宋"/>
            </a:endParaRPr>
          </a:p>
        </p:txBody>
      </p:sp>
    </p:spTree>
    <p:extLst>
      <p:ext uri="{BB962C8B-B14F-4D97-AF65-F5344CB8AC3E}">
        <p14:creationId xmlns:p14="http://schemas.microsoft.com/office/powerpoint/2010/main" val="2381209864"/>
      </p:ext>
    </p:extLst>
  </p:cSld>
  <p:clrMapOvr>
    <a:masterClrMapping/>
  </p:clrMapOvr>
  <p:transition xmlns:p14="http://schemas.microsoft.com/office/powerpoint/2010/main">
    <p:wedg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  <a:t>五</a:t>
            </a:r>
            <a:r>
              <a:rPr kumimoji="1"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  <a:t>、</a:t>
            </a:r>
            <a:r>
              <a:rPr kumimoji="1"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  <a:t>佳句分享</a:t>
            </a:r>
            <a:endParaRPr kumimoji="1" lang="zh-CN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2700" stA="28000" endPos="45000" dist="1000" dir="5400000" sy="-100000" algn="bl" rotWithShape="0"/>
              </a:effectLst>
              <a:latin typeface="黑体"/>
              <a:ea typeface="黑体"/>
              <a:cs typeface="黑体"/>
            </a:endParaRP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91639"/>
      </p:ext>
    </p:extLst>
  </p:cSld>
  <p:clrMapOvr>
    <a:masterClrMapping/>
  </p:clrMapOvr>
  <p:transition xmlns:p14="http://schemas.microsoft.com/office/powerpoint/2010/main">
    <p:wedg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  <a:t>六</a:t>
            </a:r>
            <a:r>
              <a:rPr kumimoji="1"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  <a:t>、</a:t>
            </a:r>
            <a:r>
              <a:rPr kumimoji="1"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  <a:t>总结</a:t>
            </a:r>
            <a:endParaRPr kumimoji="1" lang="zh-CN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2700" stA="28000" endPos="45000" dist="1000" dir="5400000" sy="-100000" algn="bl" rotWithShape="0"/>
              </a:effectLst>
              <a:latin typeface="黑体"/>
              <a:ea typeface="黑体"/>
              <a:cs typeface="黑体"/>
            </a:endParaRP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78214"/>
      </p:ext>
    </p:extLst>
  </p:cSld>
  <p:clrMapOvr>
    <a:masterClrMapping/>
  </p:clrMapOvr>
  <p:transition xmlns:p14="http://schemas.microsoft.com/office/powerpoint/2010/main">
    <p:wedg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  <a:t>七</a:t>
            </a:r>
            <a:r>
              <a:rPr kumimoji="1"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  <a:t>、</a:t>
            </a:r>
            <a:r>
              <a:rPr kumimoji="1"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  <a:t>宣布大会闭幕</a:t>
            </a:r>
            <a:endParaRPr kumimoji="1" lang="zh-CN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2700" stA="28000" endPos="45000" dist="1000" dir="5400000" sy="-100000" algn="bl" rotWithShape="0"/>
              </a:effectLst>
              <a:latin typeface="黑体"/>
              <a:ea typeface="黑体"/>
              <a:cs typeface="黑体"/>
            </a:endParaRP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11465"/>
      </p:ext>
    </p:extLst>
  </p:cSld>
  <p:clrMapOvr>
    <a:masterClrMapping/>
  </p:clrMapOvr>
  <p:transition xmlns:p14="http://schemas.microsoft.com/office/powerpoint/2010/main">
    <p:wedg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  <a:t>感谢</a:t>
            </a:r>
            <a:endParaRPr kumimoji="1" lang="zh-CN" alt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2700" stA="28000" endPos="45000" dist="1000" dir="5400000" sy="-100000" algn="bl" rotWithShape="0"/>
              </a:effectLst>
              <a:latin typeface="黑体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46096"/>
            <a:ext cx="6400800" cy="485274"/>
          </a:xfrm>
        </p:spPr>
        <p:txBody>
          <a:bodyPr/>
          <a:lstStyle/>
          <a:p>
            <a:r>
              <a:rPr kumimoji="1" lang="zh-CN" altLang="en-US" sz="2400" b="1" dirty="0" smtClean="0">
                <a:latin typeface="华文行楷"/>
                <a:ea typeface="华文行楷"/>
                <a:cs typeface="华文行楷"/>
              </a:rPr>
              <a:t>哈尔滨市第三中学校模拟联合国中文委员会</a:t>
            </a:r>
            <a:endParaRPr kumimoji="1" lang="zh-CN" altLang="en-US" sz="2400" b="1" dirty="0">
              <a:latin typeface="华文行楷"/>
              <a:ea typeface="华文行楷"/>
              <a:cs typeface="华文行楷"/>
            </a:endParaRP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6737"/>
            <a:ext cx="1751264" cy="175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09749"/>
      </p:ext>
    </p:extLst>
  </p:cSld>
  <p:clrMapOvr>
    <a:masterClrMapping/>
  </p:clrMapOvr>
  <p:transition xmlns:p14="http://schemas.microsoft.com/office/powerpoint/2010/main">
    <p:wedg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  <a:t>一</a:t>
            </a:r>
            <a:r>
              <a:rPr kumimoji="1"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  <a:t>、宣布大会开幕</a:t>
            </a:r>
            <a:endParaRPr kumimoji="1" lang="zh-CN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2700" stA="28000" endPos="45000" dist="1000" dir="5400000" sy="-100000" algn="bl" rotWithShape="0"/>
              </a:effectLst>
              <a:latin typeface="黑体"/>
              <a:ea typeface="黑体"/>
              <a:cs typeface="黑体"/>
            </a:endParaRP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984669"/>
      </p:ext>
    </p:extLst>
  </p:cSld>
  <p:clrMapOvr>
    <a:masterClrMapping/>
  </p:clrMapOvr>
  <p:transition xmlns:p14="http://schemas.microsoft.com/office/powerpoint/2010/main">
    <p:wedg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  <a:t>二、主席致辞</a:t>
            </a:r>
            <a:endParaRPr kumimoji="1" lang="zh-CN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2700" stA="28000" endPos="45000" dist="1000" dir="5400000" sy="-100000" algn="bl" rotWithShape="0"/>
              </a:effectLst>
              <a:latin typeface="黑体"/>
              <a:ea typeface="黑体"/>
              <a:cs typeface="黑体"/>
            </a:endParaRP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50176"/>
      </p:ext>
    </p:extLst>
  </p:cSld>
  <p:clrMapOvr>
    <a:masterClrMapping/>
  </p:clrMapOvr>
  <p:transition xmlns:p14="http://schemas.microsoft.com/office/powerpoint/2010/main">
    <p:wedg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  <a:t>三、会议流程</a:t>
            </a:r>
            <a:endParaRPr kumimoji="1" lang="zh-CN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2700" stA="28000" endPos="45000" dist="1000" dir="5400000" sy="-100000" algn="bl" rotWithShape="0"/>
              </a:effectLst>
              <a:latin typeface="黑体"/>
              <a:ea typeface="黑体"/>
              <a:cs typeface="黑体"/>
            </a:endParaRP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50176"/>
      </p:ext>
    </p:extLst>
  </p:cSld>
  <p:clrMapOvr>
    <a:masterClrMapping/>
  </p:clrMapOvr>
  <p:transition xmlns:p14="http://schemas.microsoft.com/office/powerpoint/2010/main">
    <p:wedg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0105" y="71687"/>
            <a:ext cx="4558632" cy="864102"/>
          </a:xfrm>
        </p:spPr>
        <p:txBody>
          <a:bodyPr/>
          <a:lstStyle/>
          <a:p>
            <a:r>
              <a:rPr kumimoji="1" lang="zh-CN" altLang="en-US" b="1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黑体"/>
                <a:ea typeface="黑体"/>
                <a:cs typeface="黑体"/>
              </a:rPr>
              <a:t>会议流程</a:t>
            </a:r>
            <a:endParaRPr kumimoji="1" lang="zh-CN" altLang="en-US" b="1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323850" y="1268414"/>
            <a:ext cx="8569325" cy="464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（一）分组会议</a:t>
            </a:r>
          </a:p>
          <a:p>
            <a:pPr lvl="0" algn="just"/>
            <a:r>
              <a:rPr lang="en-US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1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、第一议程：共</a:t>
            </a:r>
            <a:r>
              <a:rPr lang="en-US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180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分钟</a:t>
            </a:r>
            <a:endParaRPr lang="en-US" altLang="zh-CN" sz="20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lvl="0" algn="just"/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	</a:t>
            </a:r>
            <a:r>
              <a:rPr lang="zh-CN" altLang="en-US" sz="2000" b="1" dirty="0" smtClean="0">
                <a:solidFill>
                  <a:schemeClr val="tx2"/>
                </a:solidFill>
                <a:latin typeface="仿宋"/>
                <a:ea typeface="仿宋"/>
                <a:cs typeface="仿宋"/>
              </a:rPr>
              <a:t>破冰、主发言名单阐述国家立场</a:t>
            </a:r>
            <a:endParaRPr lang="en-US" altLang="zh-CN" sz="2000" b="1" dirty="0" smtClean="0">
              <a:solidFill>
                <a:schemeClr val="tx2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zh-CN" altLang="en-US" sz="2000" b="1" dirty="0" smtClean="0">
                <a:solidFill>
                  <a:schemeClr val="tx2"/>
                </a:solidFill>
                <a:latin typeface="仿宋"/>
                <a:ea typeface="仿宋"/>
                <a:cs typeface="仿宋"/>
              </a:rPr>
              <a:t>要求：</a:t>
            </a:r>
            <a:r>
              <a:rPr lang="en-US" altLang="zh-CN" sz="2000" b="1" dirty="0" smtClean="0">
                <a:solidFill>
                  <a:schemeClr val="tx2"/>
                </a:solidFill>
                <a:latin typeface="仿宋"/>
                <a:ea typeface="仿宋"/>
                <a:cs typeface="仿宋"/>
              </a:rPr>
              <a:t>	</a:t>
            </a:r>
            <a:r>
              <a:rPr lang="zh-CN" altLang="en-US" sz="2000" b="1" dirty="0" smtClean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准备笔和纸</a:t>
            </a:r>
            <a:r>
              <a:rPr lang="zh-CN" altLang="en-US" sz="2000" b="1" dirty="0" smtClean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，</a:t>
            </a:r>
            <a:r>
              <a:rPr lang="zh-CN" altLang="en-US" sz="2000" b="1" dirty="0" smtClean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纸笔永远不离身</a:t>
            </a:r>
            <a:r>
              <a:rPr lang="zh-CN" altLang="en-US" sz="2000" b="1" dirty="0" smtClean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；</a:t>
            </a:r>
            <a:endParaRPr lang="en-US" altLang="zh-CN" sz="2000" b="1" dirty="0">
              <a:solidFill>
                <a:srgbClr val="000000"/>
              </a:solidFill>
              <a:latin typeface="华文仿宋"/>
              <a:ea typeface="华文仿宋"/>
              <a:cs typeface="华文仿宋"/>
            </a:endParaRPr>
          </a:p>
          <a:p>
            <a:pPr algn="just"/>
            <a:r>
              <a:rPr lang="en-US" altLang="zh-CN" sz="2000" b="1" dirty="0" smtClean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		</a:t>
            </a:r>
            <a:r>
              <a:rPr lang="zh-CN" altLang="en-US" sz="2000" b="1" dirty="0" smtClean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提前到达会场</a:t>
            </a:r>
            <a:r>
              <a:rPr lang="zh-CN" altLang="en-US" sz="2000" b="1" dirty="0" smtClean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，并且和提前到达</a:t>
            </a:r>
            <a:r>
              <a:rPr lang="zh-CN" altLang="en-US" sz="2000" b="1" dirty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的</a:t>
            </a:r>
            <a:r>
              <a:rPr lang="zh-CN" altLang="en-US" sz="2000" b="1" dirty="0" smtClean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其他代表进行沟通讨论</a:t>
            </a:r>
            <a:r>
              <a:rPr lang="zh-CN" altLang="en-US" sz="2000" b="1" dirty="0" smtClean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、分发名</a:t>
            </a:r>
            <a:r>
              <a:rPr lang="en-US" altLang="zh-CN" sz="2000" b="1" dirty="0" smtClean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	</a:t>
            </a:r>
            <a:r>
              <a:rPr lang="zh-CN" altLang="en-US" sz="2000" b="1" dirty="0" smtClean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片并记录观点</a:t>
            </a:r>
            <a:r>
              <a:rPr lang="zh-CN" altLang="en-US" sz="2000" b="1" dirty="0" smtClean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；</a:t>
            </a:r>
            <a:r>
              <a:rPr lang="en-US" altLang="zh-CN" sz="2000" b="1" dirty="0" smtClean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 </a:t>
            </a:r>
            <a:r>
              <a:rPr lang="en-US" altLang="zh-CN" sz="2000" b="1" dirty="0" smtClean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		</a:t>
            </a:r>
            <a:r>
              <a:rPr lang="zh-CN" altLang="en-US" sz="2000" b="1" dirty="0" smtClean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每轮发</a:t>
            </a:r>
            <a:r>
              <a:rPr lang="zh-CN" altLang="en-US" sz="2000" b="1" dirty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言、投票都积极举牌，举牌时请目光自信坚定地看着</a:t>
            </a:r>
            <a:r>
              <a:rPr lang="zh-CN" altLang="en-US" sz="2000" b="1" dirty="0" smtClean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主席</a:t>
            </a:r>
            <a:r>
              <a:rPr lang="zh-CN" altLang="en-US" sz="2000" b="1" dirty="0" smtClean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；</a:t>
            </a:r>
            <a:endParaRPr lang="en-US" altLang="zh-CN" sz="2000" b="1" dirty="0">
              <a:solidFill>
                <a:srgbClr val="000000"/>
              </a:solidFill>
              <a:latin typeface="华文仿宋"/>
              <a:ea typeface="华文仿宋"/>
              <a:cs typeface="华文仿宋"/>
            </a:endParaRPr>
          </a:p>
          <a:p>
            <a:pPr algn="just"/>
            <a:r>
              <a:rPr lang="en-US" altLang="zh-CN" sz="2000" b="1" dirty="0" smtClean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		</a:t>
            </a:r>
            <a:r>
              <a:rPr lang="zh-CN" altLang="en-US" sz="2000" b="1" dirty="0" smtClean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明确列</a:t>
            </a:r>
            <a:r>
              <a:rPr lang="zh-CN" altLang="en-US" sz="2000" b="1" dirty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出下个分段会议</a:t>
            </a:r>
            <a:r>
              <a:rPr lang="zh-CN" altLang="en-US" sz="2000" b="1" dirty="0" smtClean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的计划</a:t>
            </a:r>
            <a:r>
              <a:rPr lang="zh-CN" altLang="en-US" sz="2000" b="1" dirty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。</a:t>
            </a:r>
            <a:endParaRPr lang="en-US" altLang="zh-CN" sz="2000" b="1" dirty="0" smtClean="0">
              <a:solidFill>
                <a:srgbClr val="000000"/>
              </a:solidFill>
              <a:latin typeface="华文仿宋"/>
              <a:ea typeface="华文仿宋"/>
              <a:cs typeface="华文仿宋"/>
            </a:endParaRPr>
          </a:p>
          <a:p>
            <a:pPr algn="just"/>
            <a:r>
              <a:rPr lang="zh-CN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2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第二议程：</a:t>
            </a:r>
            <a:r>
              <a:rPr lang="en-US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210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分钟</a:t>
            </a:r>
            <a:endParaRPr lang="en-US" altLang="zh-CN" sz="2000" b="1" dirty="0" smtClean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	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初步形成国家集团，撰写工作文件，初步形成会议思路</a:t>
            </a:r>
            <a:endParaRPr lang="en-US" altLang="zh-CN" sz="2000" b="1" dirty="0" smtClean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要求：</a:t>
            </a:r>
            <a:r>
              <a:rPr lang="en-US" altLang="zh-CN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	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国家集团组建或站队；</a:t>
            </a:r>
            <a:endParaRPr lang="en-US" altLang="zh-CN" sz="2000" b="1" dirty="0" smtClean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	</a:t>
            </a:r>
            <a:r>
              <a:rPr lang="en-US" altLang="zh-CN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	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拿出基本成型的工作文件；</a:t>
            </a:r>
            <a:endParaRPr lang="en-US" altLang="zh-CN" sz="2000" b="1" dirty="0" smtClean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	</a:t>
            </a:r>
            <a:r>
              <a:rPr lang="en-US" altLang="zh-CN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	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与代表磋商达成近期会议思路。</a:t>
            </a:r>
            <a:endParaRPr lang="en-US" altLang="zh-CN" sz="2000" b="1" dirty="0" smtClean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	</a:t>
            </a:r>
            <a:r>
              <a:rPr lang="en-US" altLang="zh-CN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	</a:t>
            </a:r>
            <a:endParaRPr lang="en-US" altLang="zh-CN" sz="2000" b="1" dirty="0" smtClean="0">
              <a:solidFill>
                <a:schemeClr val="bg2">
                  <a:lumMod val="50000"/>
                </a:schemeClr>
              </a:solidFill>
              <a:latin typeface="仿宋"/>
              <a:ea typeface="仿宋"/>
              <a:cs typeface="仿宋"/>
            </a:endParaRP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88028"/>
      </p:ext>
    </p:extLst>
  </p:cSld>
  <p:clrMapOvr>
    <a:masterClrMapping/>
  </p:clrMapOvr>
  <p:transition xmlns:p14="http://schemas.microsoft.com/office/powerpoint/2010/main">
    <p:wedg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0105" y="71687"/>
            <a:ext cx="4558632" cy="864102"/>
          </a:xfrm>
        </p:spPr>
        <p:txBody>
          <a:bodyPr/>
          <a:lstStyle/>
          <a:p>
            <a:r>
              <a:rPr kumimoji="1" lang="zh-CN" altLang="en-US" b="1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黑体"/>
                <a:ea typeface="黑体"/>
                <a:cs typeface="黑体"/>
              </a:rPr>
              <a:t>会议流程</a:t>
            </a:r>
            <a:endParaRPr kumimoji="1" lang="zh-CN" altLang="en-US" b="1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323850" y="1268414"/>
            <a:ext cx="8569325" cy="464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（一）分组会议</a:t>
            </a:r>
          </a:p>
          <a:p>
            <a:pPr lvl="0" algn="just"/>
            <a:r>
              <a:rPr lang="zh-CN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3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、第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三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议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程：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共</a:t>
            </a:r>
            <a:r>
              <a:rPr lang="zh-CN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2</a:t>
            </a:r>
            <a:r>
              <a:rPr lang="en-US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10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分钟</a:t>
            </a:r>
            <a:endParaRPr lang="en-US" altLang="zh-CN" sz="20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lvl="0" algn="just"/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	</a:t>
            </a:r>
            <a:r>
              <a:rPr lang="zh-CN" altLang="en-US" sz="2000" b="1" dirty="0" smtClean="0">
                <a:solidFill>
                  <a:schemeClr val="tx2"/>
                </a:solidFill>
                <a:latin typeface="仿宋"/>
                <a:ea typeface="仿宋"/>
                <a:cs typeface="仿宋"/>
              </a:rPr>
              <a:t>撰写并上交工作文件，国家集团形成立场，达成会议思路</a:t>
            </a:r>
            <a:endParaRPr lang="en-US" altLang="zh-CN" sz="2000" b="1" dirty="0" smtClean="0">
              <a:solidFill>
                <a:schemeClr val="tx2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zh-CN" altLang="en-US" sz="2000" b="1" dirty="0" smtClean="0">
                <a:solidFill>
                  <a:schemeClr val="tx2"/>
                </a:solidFill>
                <a:latin typeface="仿宋"/>
                <a:ea typeface="仿宋"/>
                <a:cs typeface="仿宋"/>
              </a:rPr>
              <a:t>要求：</a:t>
            </a:r>
            <a:r>
              <a:rPr lang="en-US" altLang="zh-CN" sz="2000" b="1" dirty="0" smtClean="0">
                <a:solidFill>
                  <a:schemeClr val="tx2"/>
                </a:solidFill>
                <a:latin typeface="仿宋"/>
                <a:ea typeface="仿宋"/>
                <a:cs typeface="仿宋"/>
              </a:rPr>
              <a:t>	</a:t>
            </a:r>
            <a:r>
              <a:rPr lang="zh-CN" altLang="en-US" sz="2000" b="1" dirty="0" smtClean="0">
                <a:solidFill>
                  <a:schemeClr val="tx2"/>
                </a:solidFill>
                <a:latin typeface="仿宋"/>
                <a:ea typeface="仿宋"/>
                <a:cs typeface="仿宋"/>
              </a:rPr>
              <a:t>完成国家集团的（或自己的）工作文件并上交</a:t>
            </a:r>
            <a:r>
              <a:rPr lang="zh-CN" altLang="en-US" sz="2000" b="1" dirty="0" smtClean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；</a:t>
            </a:r>
            <a:endParaRPr lang="en-US" altLang="zh-CN" sz="2000" b="1" dirty="0">
              <a:solidFill>
                <a:srgbClr val="000000"/>
              </a:solidFill>
              <a:latin typeface="华文仿宋"/>
              <a:ea typeface="华文仿宋"/>
              <a:cs typeface="华文仿宋"/>
            </a:endParaRPr>
          </a:p>
          <a:p>
            <a:pPr algn="just"/>
            <a:r>
              <a:rPr lang="en-US" altLang="zh-CN" sz="2000" b="1" dirty="0" smtClean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		</a:t>
            </a:r>
            <a:r>
              <a:rPr lang="zh-CN" altLang="en-US" sz="2000" b="1" dirty="0" smtClean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巩固国家集团稳定性，并尽可能拉拢更多国家加入；</a:t>
            </a:r>
            <a:r>
              <a:rPr lang="en-US" altLang="zh-CN" sz="2000" b="1" dirty="0" smtClean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 </a:t>
            </a:r>
            <a:r>
              <a:rPr lang="en-US" altLang="zh-CN" sz="2000" b="1" dirty="0" smtClean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		</a:t>
            </a:r>
            <a:r>
              <a:rPr lang="zh-CN" altLang="en-US" sz="2000" b="1" dirty="0" smtClean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在国家集团中起主导作用，无论是思路还是写作还是组织；</a:t>
            </a:r>
            <a:endParaRPr lang="en-US" altLang="zh-CN" sz="2000" b="1" dirty="0">
              <a:solidFill>
                <a:srgbClr val="000000"/>
              </a:solidFill>
              <a:latin typeface="华文仿宋"/>
              <a:ea typeface="华文仿宋"/>
              <a:cs typeface="华文仿宋"/>
            </a:endParaRPr>
          </a:p>
          <a:p>
            <a:pPr algn="just"/>
            <a:r>
              <a:rPr lang="en-US" altLang="zh-CN" sz="2000" b="1" dirty="0" smtClean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		</a:t>
            </a:r>
            <a:r>
              <a:rPr lang="zh-CN" altLang="en-US" sz="2000" b="1" dirty="0" smtClean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明确</a:t>
            </a:r>
            <a:r>
              <a:rPr lang="zh-CN" altLang="en-US" sz="2000" b="1" dirty="0" smtClean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长期会议思路</a:t>
            </a:r>
            <a:r>
              <a:rPr lang="zh-CN" altLang="en-US" sz="2000" b="1" dirty="0" smtClean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。</a:t>
            </a:r>
            <a:endParaRPr lang="en-US" altLang="zh-CN" sz="2000" b="1" dirty="0" smtClean="0">
              <a:solidFill>
                <a:srgbClr val="000000"/>
              </a:solidFill>
              <a:latin typeface="华文仿宋"/>
              <a:ea typeface="华文仿宋"/>
              <a:cs typeface="华文仿宋"/>
            </a:endParaRPr>
          </a:p>
          <a:p>
            <a:pPr algn="just"/>
            <a:r>
              <a:rPr lang="zh-CN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4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第四议程：</a:t>
            </a:r>
            <a:r>
              <a:rPr lang="zh-CN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1</a:t>
            </a:r>
            <a:r>
              <a:rPr lang="en-US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80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分钟</a:t>
            </a:r>
            <a:endParaRPr lang="en-US" altLang="zh-CN" sz="2000" b="1" dirty="0" smtClean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	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讨论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工作文件，各国家集团交换观点，讨论矛盾</a:t>
            </a:r>
            <a:endParaRPr lang="en-US" altLang="zh-CN" sz="2000" b="1" dirty="0" smtClean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要求：</a:t>
            </a:r>
            <a:r>
              <a:rPr lang="en-US" altLang="zh-CN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	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抓住国家集团间的根本利益冲突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；</a:t>
            </a:r>
            <a:endParaRPr lang="en-US" altLang="zh-CN" sz="2000" b="1" dirty="0" smtClean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	</a:t>
            </a:r>
            <a:r>
              <a:rPr lang="en-US" altLang="zh-CN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	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在国家集团内及国家集团之间不断沟通；</a:t>
            </a:r>
            <a:endParaRPr lang="en-US" altLang="zh-CN" sz="2000" b="1" dirty="0" smtClean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	</a:t>
            </a:r>
            <a:r>
              <a:rPr lang="en-US" altLang="zh-CN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	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留一手会议思路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。</a:t>
            </a:r>
            <a:endParaRPr lang="en-US" altLang="zh-CN" sz="2000" b="1" dirty="0" smtClean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	</a:t>
            </a:r>
            <a:r>
              <a:rPr lang="en-US" altLang="zh-CN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	</a:t>
            </a:r>
            <a:endParaRPr lang="en-US" altLang="zh-CN" sz="2000" b="1" dirty="0" smtClean="0">
              <a:solidFill>
                <a:schemeClr val="bg2">
                  <a:lumMod val="50000"/>
                </a:schemeClr>
              </a:solidFill>
              <a:latin typeface="仿宋"/>
              <a:ea typeface="仿宋"/>
              <a:cs typeface="仿宋"/>
            </a:endParaRP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579224"/>
      </p:ext>
    </p:extLst>
  </p:cSld>
  <p:clrMapOvr>
    <a:masterClrMapping/>
  </p:clrMapOvr>
  <p:transition xmlns:p14="http://schemas.microsoft.com/office/powerpoint/2010/main">
    <p:wedg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0105" y="71687"/>
            <a:ext cx="4558632" cy="864102"/>
          </a:xfrm>
        </p:spPr>
        <p:txBody>
          <a:bodyPr/>
          <a:lstStyle/>
          <a:p>
            <a:r>
              <a:rPr kumimoji="1" lang="zh-CN" altLang="en-US" b="1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黑体"/>
                <a:ea typeface="黑体"/>
                <a:cs typeface="黑体"/>
              </a:rPr>
              <a:t>会议流程</a:t>
            </a:r>
            <a:endParaRPr kumimoji="1" lang="zh-CN" altLang="en-US" b="1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323850" y="1268414"/>
            <a:ext cx="8569325" cy="464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（一）分组会议</a:t>
            </a:r>
          </a:p>
          <a:p>
            <a:pPr lvl="0" algn="just"/>
            <a:r>
              <a:rPr lang="zh-CN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5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、第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五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议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程：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共</a:t>
            </a:r>
            <a:r>
              <a:rPr lang="zh-CN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2</a:t>
            </a:r>
            <a:r>
              <a:rPr lang="en-US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10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分钟</a:t>
            </a:r>
            <a:endParaRPr lang="en-US" altLang="zh-CN" sz="20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lvl="0" algn="just"/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	</a:t>
            </a:r>
            <a:r>
              <a:rPr lang="zh-CN" altLang="en-US" sz="2000" b="1" dirty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再几份工作文件</a:t>
            </a:r>
            <a:r>
              <a:rPr lang="zh-CN" altLang="en-US" sz="2000" b="1" dirty="0" smtClean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，准备撰写决议草案</a:t>
            </a:r>
            <a:endParaRPr lang="en-US" altLang="zh-CN" sz="2000" b="1" dirty="0">
              <a:solidFill>
                <a:srgbClr val="000000"/>
              </a:solidFill>
              <a:latin typeface="华文仿宋"/>
              <a:ea typeface="华文仿宋"/>
              <a:cs typeface="华文仿宋"/>
            </a:endParaRPr>
          </a:p>
          <a:p>
            <a:pPr algn="just"/>
            <a:r>
              <a:rPr lang="zh-CN" altLang="en-US" sz="2000" b="1" dirty="0" smtClean="0">
                <a:solidFill>
                  <a:schemeClr val="tx2"/>
                </a:solidFill>
                <a:latin typeface="仿宋"/>
                <a:ea typeface="仿宋"/>
                <a:cs typeface="仿宋"/>
              </a:rPr>
              <a:t>要求：</a:t>
            </a:r>
            <a:r>
              <a:rPr lang="en-US" altLang="zh-CN" sz="2000" b="1" dirty="0" smtClean="0">
                <a:solidFill>
                  <a:schemeClr val="tx2"/>
                </a:solidFill>
                <a:latin typeface="仿宋"/>
                <a:ea typeface="仿宋"/>
                <a:cs typeface="仿宋"/>
              </a:rPr>
              <a:t>	</a:t>
            </a:r>
            <a:r>
              <a:rPr lang="zh-CN" altLang="en-US" sz="2000" b="1" dirty="0" smtClean="0">
                <a:solidFill>
                  <a:schemeClr val="tx2"/>
                </a:solidFill>
                <a:latin typeface="仿宋"/>
                <a:ea typeface="仿宋"/>
                <a:cs typeface="仿宋"/>
              </a:rPr>
              <a:t>上交工作文件，讨论并磋商</a:t>
            </a:r>
            <a:r>
              <a:rPr lang="zh-CN" altLang="en-US" sz="2000" b="1" dirty="0" smtClean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；</a:t>
            </a:r>
            <a:endParaRPr lang="en-US" altLang="zh-CN" sz="2000" b="1" dirty="0">
              <a:solidFill>
                <a:srgbClr val="000000"/>
              </a:solidFill>
              <a:latin typeface="华文仿宋"/>
              <a:ea typeface="华文仿宋"/>
              <a:cs typeface="华文仿宋"/>
            </a:endParaRPr>
          </a:p>
          <a:p>
            <a:pPr algn="just"/>
            <a:r>
              <a:rPr lang="en-US" altLang="zh-CN" sz="2000" b="1" dirty="0" smtClean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		</a:t>
            </a:r>
            <a:r>
              <a:rPr lang="zh-CN" altLang="en-US" sz="2000" b="1" dirty="0" smtClean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稳住会议走向，发言中时刻提醒；</a:t>
            </a:r>
            <a:r>
              <a:rPr lang="en-US" altLang="zh-CN" sz="2000" b="1" dirty="0" smtClean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 </a:t>
            </a:r>
            <a:r>
              <a:rPr lang="en-US" altLang="zh-CN" sz="2000" b="1" dirty="0" smtClean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		</a:t>
            </a:r>
            <a:r>
              <a:rPr lang="zh-CN" altLang="en-US" sz="2000" b="1" dirty="0" smtClean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保住自己国家利益。</a:t>
            </a:r>
            <a:endParaRPr lang="en-US" altLang="zh-CN" sz="2000" b="1" dirty="0" smtClean="0">
              <a:solidFill>
                <a:srgbClr val="000000"/>
              </a:solidFill>
              <a:latin typeface="华文仿宋"/>
              <a:ea typeface="华文仿宋"/>
              <a:cs typeface="华文仿宋"/>
            </a:endParaRPr>
          </a:p>
          <a:p>
            <a:pPr algn="just"/>
            <a:r>
              <a:rPr lang="zh-CN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6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第六议程：</a:t>
            </a:r>
            <a:r>
              <a:rPr lang="zh-CN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2</a:t>
            </a:r>
            <a:r>
              <a:rPr lang="en-US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10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分钟</a:t>
            </a:r>
            <a:endParaRPr lang="en-US" altLang="zh-CN" sz="2000" b="1" dirty="0" smtClean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	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撰写决议草案，推动会议进程</a:t>
            </a:r>
            <a:endParaRPr lang="en-US" altLang="zh-CN" sz="2000" b="1" dirty="0" smtClean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要求：</a:t>
            </a:r>
            <a:r>
              <a:rPr lang="en-US" altLang="zh-CN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	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积极撰写决议草案；</a:t>
            </a:r>
            <a:endParaRPr lang="en-US" altLang="zh-CN" sz="2000" b="1" dirty="0" smtClean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	</a:t>
            </a:r>
            <a:r>
              <a:rPr lang="en-US" altLang="zh-CN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	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将国家集团间矛盾再次细化并讨论；</a:t>
            </a:r>
            <a:endParaRPr lang="en-US" altLang="zh-CN" sz="2000" b="1" dirty="0" smtClean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	</a:t>
            </a:r>
            <a:r>
              <a:rPr lang="en-US" altLang="zh-CN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	</a:t>
            </a:r>
            <a:r>
              <a:rPr lang="zh-CN" altLang="en-US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冷场时救场，绝地反击！</a:t>
            </a:r>
            <a:endParaRPr lang="en-US" altLang="zh-CN" sz="2000" b="1" dirty="0" smtClean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	</a:t>
            </a:r>
            <a:r>
              <a:rPr lang="en-US" altLang="zh-CN" sz="2000" b="1" dirty="0" smtClean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	</a:t>
            </a:r>
            <a:endParaRPr lang="en-US" altLang="zh-CN" sz="2000" b="1" dirty="0" smtClean="0">
              <a:solidFill>
                <a:schemeClr val="bg2">
                  <a:lumMod val="50000"/>
                </a:schemeClr>
              </a:solidFill>
              <a:latin typeface="仿宋"/>
              <a:ea typeface="仿宋"/>
              <a:cs typeface="仿宋"/>
            </a:endParaRP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99791"/>
      </p:ext>
    </p:extLst>
  </p:cSld>
  <p:clrMapOvr>
    <a:masterClrMapping/>
  </p:clrMapOvr>
  <p:transition xmlns:p14="http://schemas.microsoft.com/office/powerpoint/2010/main">
    <p:wedg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0105" y="71687"/>
            <a:ext cx="4558632" cy="864102"/>
          </a:xfrm>
        </p:spPr>
        <p:txBody>
          <a:bodyPr/>
          <a:lstStyle/>
          <a:p>
            <a:r>
              <a:rPr kumimoji="1" lang="zh-CN" altLang="en-US" b="1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黑体"/>
                <a:ea typeface="黑体"/>
                <a:cs typeface="黑体"/>
              </a:rPr>
              <a:t>会议流程</a:t>
            </a:r>
            <a:endParaRPr kumimoji="1" lang="zh-CN" altLang="en-US" b="1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323850" y="1268414"/>
            <a:ext cx="8569325" cy="464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（一）分组会议</a:t>
            </a:r>
          </a:p>
          <a:p>
            <a:pPr lvl="0" algn="just"/>
            <a:r>
              <a:rPr lang="zh-CN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7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、第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七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议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程：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共</a:t>
            </a:r>
            <a:r>
              <a:rPr lang="zh-CN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2</a:t>
            </a:r>
            <a:r>
              <a:rPr lang="en-US" altLang="zh-CN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10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分钟</a:t>
            </a:r>
            <a:endParaRPr lang="en-US" altLang="zh-CN" sz="20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lvl="0" algn="just"/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	</a:t>
            </a:r>
            <a:r>
              <a:rPr lang="zh-CN" altLang="en-US" sz="2000" b="1" dirty="0" smtClean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合并决议草案，最后磋商，提出修正案，投票</a:t>
            </a:r>
            <a:endParaRPr lang="en-US" altLang="zh-CN" sz="2000" b="1" dirty="0">
              <a:solidFill>
                <a:srgbClr val="000000"/>
              </a:solidFill>
              <a:latin typeface="华文仿宋"/>
              <a:ea typeface="华文仿宋"/>
              <a:cs typeface="华文仿宋"/>
            </a:endParaRPr>
          </a:p>
          <a:p>
            <a:pPr lvl="0" algn="just"/>
            <a:r>
              <a:rPr lang="zh-CN" altLang="en-US" sz="2000" b="1" dirty="0" smtClean="0">
                <a:solidFill>
                  <a:schemeClr val="tx2"/>
                </a:solidFill>
                <a:latin typeface="仿宋"/>
                <a:ea typeface="仿宋"/>
                <a:cs typeface="仿宋"/>
              </a:rPr>
              <a:t>要求：</a:t>
            </a:r>
            <a:r>
              <a:rPr lang="en-US" altLang="zh-CN" sz="2000" b="1" dirty="0">
                <a:solidFill>
                  <a:schemeClr val="tx2"/>
                </a:solidFill>
                <a:latin typeface="仿宋"/>
                <a:ea typeface="仿宋"/>
                <a:cs typeface="仿宋"/>
              </a:rPr>
              <a:t>	</a:t>
            </a:r>
            <a:r>
              <a:rPr lang="zh-CN" altLang="en-US" sz="2000" b="1" dirty="0" smtClean="0">
                <a:solidFill>
                  <a:schemeClr val="tx2"/>
                </a:solidFill>
                <a:latin typeface="仿宋"/>
                <a:ea typeface="仿宋"/>
                <a:cs typeface="仿宋"/>
              </a:rPr>
              <a:t>提前试探是否有合并决议草案的意向</a:t>
            </a:r>
            <a:r>
              <a:rPr lang="zh-CN" altLang="en-US" sz="2000" b="1" dirty="0" smtClean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；</a:t>
            </a:r>
            <a:endParaRPr lang="en-US" altLang="zh-CN" sz="2000" b="1" dirty="0">
              <a:solidFill>
                <a:srgbClr val="000000"/>
              </a:solidFill>
              <a:latin typeface="华文仿宋"/>
              <a:ea typeface="华文仿宋"/>
              <a:cs typeface="华文仿宋"/>
            </a:endParaRPr>
          </a:p>
          <a:p>
            <a:pPr algn="just"/>
            <a:r>
              <a:rPr lang="en-US" altLang="zh-CN" sz="2000" b="1" dirty="0" smtClean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		</a:t>
            </a:r>
            <a:r>
              <a:rPr lang="zh-CN" altLang="en-US" sz="2000" b="1" dirty="0" smtClean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拉更多国家加入阵营；</a:t>
            </a:r>
            <a:r>
              <a:rPr lang="en-US" altLang="zh-CN" sz="2000" b="1" dirty="0" smtClean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 </a:t>
            </a:r>
            <a:r>
              <a:rPr lang="en-US" altLang="zh-CN" sz="2000" b="1" dirty="0" smtClean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		</a:t>
            </a:r>
            <a:r>
              <a:rPr lang="zh-CN" altLang="en-US" sz="2000" b="1" dirty="0" smtClean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上交决议草案</a:t>
            </a:r>
            <a:r>
              <a:rPr lang="zh-CN" altLang="en-US" sz="2000" b="1" dirty="0" smtClean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；</a:t>
            </a:r>
            <a:endParaRPr lang="en-US" altLang="zh-CN" sz="2000" b="1" dirty="0">
              <a:solidFill>
                <a:srgbClr val="000000"/>
              </a:solidFill>
              <a:latin typeface="华文仿宋"/>
              <a:ea typeface="华文仿宋"/>
              <a:cs typeface="华文仿宋"/>
            </a:endParaRPr>
          </a:p>
          <a:p>
            <a:pPr algn="just"/>
            <a:r>
              <a:rPr lang="en-US" altLang="zh-CN" sz="2000" b="1" dirty="0" smtClean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		</a:t>
            </a:r>
            <a:r>
              <a:rPr lang="zh-CN" altLang="en-US" sz="2000" b="1" dirty="0" smtClean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工作文件压场面；</a:t>
            </a:r>
            <a:endParaRPr lang="en-US" altLang="zh-CN" sz="2000" b="1" dirty="0" smtClean="0">
              <a:solidFill>
                <a:srgbClr val="000000"/>
              </a:solidFill>
              <a:latin typeface="华文仿宋"/>
              <a:ea typeface="华文仿宋"/>
              <a:cs typeface="华文仿宋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	</a:t>
            </a:r>
            <a:r>
              <a:rPr lang="en-US" altLang="zh-CN" sz="2000" b="1" dirty="0" smtClean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	</a:t>
            </a:r>
            <a:r>
              <a:rPr lang="zh-CN" altLang="en-US" sz="2000" b="1" dirty="0" smtClean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继续推动会议进程，暖场；</a:t>
            </a:r>
            <a:endParaRPr lang="en-US" altLang="zh-CN" sz="2000" b="1" dirty="0" smtClean="0">
              <a:solidFill>
                <a:srgbClr val="000000"/>
              </a:solidFill>
              <a:latin typeface="华文仿宋"/>
              <a:ea typeface="华文仿宋"/>
              <a:cs typeface="华文仿宋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	</a:t>
            </a:r>
            <a:r>
              <a:rPr lang="en-US" altLang="zh-CN" sz="2000" b="1" dirty="0" smtClean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	</a:t>
            </a:r>
            <a:r>
              <a:rPr lang="zh-CN" altLang="en-US" sz="2000" b="1" dirty="0" smtClean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做好最后的磋商，坚定国家利益；</a:t>
            </a:r>
            <a:endParaRPr lang="en-US" altLang="zh-CN" sz="2000" b="1" dirty="0" smtClean="0">
              <a:solidFill>
                <a:srgbClr val="000000"/>
              </a:solidFill>
              <a:latin typeface="华文仿宋"/>
              <a:ea typeface="华文仿宋"/>
              <a:cs typeface="华文仿宋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	</a:t>
            </a:r>
            <a:r>
              <a:rPr lang="en-US" altLang="zh-CN" sz="2000" b="1" dirty="0" smtClean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	</a:t>
            </a:r>
            <a:r>
              <a:rPr lang="zh-CN" altLang="en-US" sz="2000" b="1" dirty="0" smtClean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有针对性的提出修正案；</a:t>
            </a:r>
            <a:endParaRPr lang="en-US" altLang="zh-CN" sz="2000" b="1" dirty="0" smtClean="0">
              <a:solidFill>
                <a:srgbClr val="000000"/>
              </a:solidFill>
              <a:latin typeface="华文仿宋"/>
              <a:ea typeface="华文仿宋"/>
              <a:cs typeface="华文仿宋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	</a:t>
            </a:r>
            <a:r>
              <a:rPr lang="en-US" altLang="zh-CN" sz="2000" b="1" dirty="0" smtClean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	</a:t>
            </a:r>
            <a:r>
              <a:rPr lang="zh-CN" altLang="en-US" sz="2000" b="1" dirty="0" smtClean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投出宝贵的一票；</a:t>
            </a:r>
            <a:endParaRPr lang="en-US" altLang="zh-CN" sz="2000" b="1" dirty="0" smtClean="0">
              <a:solidFill>
                <a:srgbClr val="000000"/>
              </a:solidFill>
              <a:latin typeface="华文仿宋"/>
              <a:ea typeface="华文仿宋"/>
              <a:cs typeface="华文仿宋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	</a:t>
            </a:r>
            <a:r>
              <a:rPr lang="en-US" altLang="zh-CN" sz="2000" b="1" dirty="0" smtClean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	</a:t>
            </a:r>
            <a:r>
              <a:rPr lang="zh-CN" altLang="en-US" sz="2000" b="1" dirty="0" smtClean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胜利。</a:t>
            </a:r>
            <a:endParaRPr lang="en-US" altLang="zh-CN" sz="2000" b="1" dirty="0" smtClean="0">
              <a:solidFill>
                <a:schemeClr val="bg2">
                  <a:lumMod val="50000"/>
                </a:schemeClr>
              </a:solidFill>
              <a:latin typeface="仿宋"/>
              <a:ea typeface="仿宋"/>
              <a:cs typeface="仿宋"/>
            </a:endParaRP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99791"/>
      </p:ext>
    </p:extLst>
  </p:cSld>
  <p:clrMapOvr>
    <a:masterClrMapping/>
  </p:clrMapOvr>
  <p:transition xmlns:p14="http://schemas.microsoft.com/office/powerpoint/2010/main">
    <p:wedg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23850" y="1268414"/>
            <a:ext cx="8569325" cy="464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（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二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）会议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流程示意图</a:t>
            </a:r>
            <a:endParaRPr lang="zh-CN" altLang="en-US" sz="2800" b="1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0105" y="71687"/>
            <a:ext cx="4558632" cy="864102"/>
          </a:xfrm>
        </p:spPr>
        <p:txBody>
          <a:bodyPr/>
          <a:lstStyle/>
          <a:p>
            <a:r>
              <a:rPr kumimoji="1" lang="zh-CN" altLang="en-US" b="1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黑体"/>
                <a:ea typeface="黑体"/>
                <a:cs typeface="黑体"/>
              </a:rPr>
              <a:t>会议流程</a:t>
            </a:r>
            <a:endParaRPr kumimoji="1" lang="zh-CN" altLang="en-US" b="1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黑体"/>
              <a:ea typeface="黑体"/>
              <a:cs typeface="黑体"/>
            </a:endParaRP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  <p:pic>
        <p:nvPicPr>
          <p:cNvPr id="6" name="图片 5" descr="屏幕快照 2017-12-05 01.31.0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05" y="1724308"/>
            <a:ext cx="5930117" cy="418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34071"/>
      </p:ext>
    </p:extLst>
  </p:cSld>
  <p:clrMapOvr>
    <a:masterClrMapping/>
  </p:clrMapOvr>
  <p:transition xmlns:p14="http://schemas.microsoft.com/office/powerpoint/2010/main">
    <p:wedg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nfo2">
  <a:themeElements>
    <a:clrScheme name="">
      <a:dk1>
        <a:srgbClr val="000099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82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info2">
      <a:majorFont>
        <a:latin typeface="Times New Roman"/>
        <a:ea typeface="隶书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nfo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fo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fo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fo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fo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fo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fo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104</Words>
  <Application>Microsoft Macintosh PowerPoint</Application>
  <PresentationFormat>全屏显示(4:3)</PresentationFormat>
  <Paragraphs>66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默认设计模板</vt:lpstr>
      <vt:lpstr>1_info2</vt:lpstr>
      <vt:lpstr>模拟联合国培训 ——开会指南</vt:lpstr>
      <vt:lpstr>一、宣布大会开幕</vt:lpstr>
      <vt:lpstr>二、主席致辞</vt:lpstr>
      <vt:lpstr>三、会议流程</vt:lpstr>
      <vt:lpstr>会议流程</vt:lpstr>
      <vt:lpstr>会议流程</vt:lpstr>
      <vt:lpstr>会议流程</vt:lpstr>
      <vt:lpstr>会议流程</vt:lpstr>
      <vt:lpstr>会议流程</vt:lpstr>
      <vt:lpstr>四、互动环节</vt:lpstr>
      <vt:lpstr>互动环节</vt:lpstr>
      <vt:lpstr>五、佳句分享</vt:lpstr>
      <vt:lpstr>六、总结</vt:lpstr>
      <vt:lpstr>七、宣布大会闭幕</vt:lpstr>
      <vt:lpstr>感谢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模拟联合国培训 ——开会指南</dc:title>
  <dc:creator>Steven Steven</dc:creator>
  <cp:lastModifiedBy>Steven Steven</cp:lastModifiedBy>
  <cp:revision>75</cp:revision>
  <dcterms:created xsi:type="dcterms:W3CDTF">2017-12-04T16:53:36Z</dcterms:created>
  <dcterms:modified xsi:type="dcterms:W3CDTF">2017-12-04T17:35:31Z</dcterms:modified>
</cp:coreProperties>
</file>