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7" r:id="rId3"/>
    <p:sldId id="261" r:id="rId4"/>
    <p:sldId id="260" r:id="rId5"/>
    <p:sldId id="271" r:id="rId6"/>
    <p:sldId id="275" r:id="rId7"/>
    <p:sldId id="272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090F6-15E5-4F61-9BA6-D6C143D03EC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007856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096F2-4B22-4FEB-A108-3C0F021EC90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0039653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3550-315D-4FCE-B8FF-388AA02D468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8556532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4E499-7B99-4D54-9A3C-CC87C26366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5881276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D4FC5-EA08-4062-8952-A5CB1E29869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5362484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E68FD-3DB8-4423-9A3A-B5D5B5CFA0B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30557799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208463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268413"/>
            <a:ext cx="4208462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83BB8-465B-4FDD-AF23-BB3053C9FCBB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36558677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0B9E3-070E-4E37-B9E1-AAA9B62922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3260777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7893C-B10D-4A7B-9A03-EB4D534D290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93564299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4B11-C89B-4E5F-AB6B-CA44ECD484A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8205219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E3511-CF07-461A-9D74-5DBD9C13DC59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9871752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2A4D1-F007-44EF-ADAC-0121B6A0153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05855808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57069-7310-409C-8AFA-03EC646F232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29145454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0CA86-FDBD-4F00-BC8D-516EEFC0954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6362166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048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048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DA961-72BF-4ADC-8551-569255651A98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60660293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3CBC7-CBC2-4539-BFEB-B1F3E30AF718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0263746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15003-7025-441E-B47F-28262A1688A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92299626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437AC-2C17-4353-8211-08D35301810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78151762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D75AE-4E1A-4ABC-8EED-661F984A95CF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62016622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85890-6086-40FE-9DB1-4F9205E0064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61606110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D5C0E-6E52-450E-9CFC-B9028C630D9B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8105947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CFF3-D92E-42E2-B3A8-8DA883109E63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18482593"/>
      </p:ext>
    </p:extLst>
  </p:cSld>
  <p:clrMapOvr>
    <a:masterClrMapping/>
  </p:clrMapOvr>
  <p:transition xmlns:p14="http://schemas.microsoft.com/office/powerpoint/2010/main">
    <p:wedg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5.jpeg"/><Relationship Id="rId14" Type="http://schemas.openxmlformats.org/officeDocument/2006/relationships/image" Target="../media/image6.jpeg"/><Relationship Id="rId15" Type="http://schemas.openxmlformats.org/officeDocument/2006/relationships/image" Target="../media/image7.png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laoxiaoqu副本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154613"/>
            <a:ext cx="3132137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F5E9897-EC0F-4873-A384-71A9BCC88A97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pic>
        <p:nvPicPr>
          <p:cNvPr id="1031" name="Picture 28" descr="QQ截图未命名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4763"/>
            <a:ext cx="9144000" cy="177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676433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666908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未标题-2"/>
          <p:cNvPicPr>
            <a:picLocks noChangeAspect="1" noChangeArrowheads="1"/>
          </p:cNvPicPr>
          <p:nvPr userDrawn="1"/>
        </p:nvPicPr>
        <p:blipFill>
          <a:blip r:embed="rId16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529388"/>
            <a:ext cx="2232025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wedg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3" name="Picture 45" descr="新校区"/>
          <p:cNvPicPr>
            <a:picLocks noChangeAspect="1" noChangeArrowheads="1"/>
          </p:cNvPicPr>
          <p:nvPr userDrawn="1"/>
        </p:nvPicPr>
        <p:blipFill>
          <a:blip r:embed="rId13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7" b="14078"/>
          <a:stretch>
            <a:fillRect/>
          </a:stretch>
        </p:blipFill>
        <p:spPr bwMode="auto">
          <a:xfrm>
            <a:off x="4457700" y="5834063"/>
            <a:ext cx="467995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5088" y="44450"/>
            <a:ext cx="71977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0CC5E11-F408-4458-AE7E-C9D530B581D0}" type="slidenum">
              <a:rPr lang="en-US">
                <a:solidFill>
                  <a:srgbClr val="000099"/>
                </a:solidFill>
                <a:latin typeface="Times New Roman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pic>
        <p:nvPicPr>
          <p:cNvPr id="2054" name="Picture 7" descr="q"/>
          <p:cNvPicPr>
            <a:picLocks noChangeArrowheads="1"/>
          </p:cNvPicPr>
          <p:nvPr userDrawn="1"/>
        </p:nvPicPr>
        <p:blipFill>
          <a:blip r:embed="rId14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3"/>
            <a:ext cx="7023100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89" name="Picture 20" descr="E:\教学\10年下\学校工作\未标题-1.gif"/>
          <p:cNvPicPr>
            <a:picLocks noChangeAspect="1" noChangeArrowheads="1"/>
          </p:cNvPicPr>
          <p:nvPr userDrawn="1"/>
        </p:nvPicPr>
        <p:blipFill>
          <a:blip r:embed="rId15" cstate="print">
            <a:lum bright="-3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381750"/>
            <a:ext cx="25908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4" name="Text Box 46"/>
          <p:cNvSpPr txBox="1">
            <a:spLocks noChangeArrowheads="1"/>
          </p:cNvSpPr>
          <p:nvPr userDrawn="1"/>
        </p:nvSpPr>
        <p:spPr bwMode="auto">
          <a:xfrm>
            <a:off x="6488113" y="6621463"/>
            <a:ext cx="2332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C3300"/>
                </a:solidFill>
                <a:latin typeface="Cataneo BT" pitchFamily="66" charset="0"/>
                <a:ea typeface="宋体" charset="-122"/>
              </a:rPr>
              <a:t>Harbin No.3 middle School</a:t>
            </a:r>
          </a:p>
        </p:txBody>
      </p:sp>
      <p:pic>
        <p:nvPicPr>
          <p:cNvPr id="2103" name="Picture 55" descr="laoxiaoqu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8411"/>
          <a:stretch>
            <a:fillRect/>
          </a:stretch>
        </p:blipFill>
        <p:spPr bwMode="auto">
          <a:xfrm>
            <a:off x="73025" y="61913"/>
            <a:ext cx="1258888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wedg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hyperlink" Target="file://localhost/Users/steven/Desktop/%E6%A8%A1%E6%8B%9F%E8%81%94%E5%90%88%E5%9B%BD/%E7%A4%BE%E5%9B%A2/%E7%A4%BE%E5%9B%A2%E6%B4%BB%E5%8A%A8/%E5%BC%80%E4%BC%9A%E6%8C%87%E5%8D%97.ppt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hyperlink" Target="file://localhost/Users/steven/Desktop/%E6%A8%A1%E6%8B%9F%E8%81%94%E5%90%88%E5%9B%BD/%E7%A4%BE%E5%9B%A2/%E7%A4%BE%E5%9B%A2%E6%B4%BB%E5%8A%A8/%E6%96%87%E7%8C%AE%E7%BB%BC%E8%BF%B0.ppt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hyperlink" Target="file://localhost/Users/steven/Desktop/%E6%A8%A1%E6%8B%9F%E8%81%94%E5%90%88%E5%9B%BD/%E7%A4%BE%E5%9B%A2/%E7%A4%BE%E5%9B%A2%E6%B4%BB%E5%8A%A8/%E8%AE%AE%E4%BA%8B%E8%A7%84%E5%88%99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hyperlink" Target="file://localhost/Users/steven/Desktop/%E6%A8%A1%E6%8B%9F%E8%81%94%E5%90%88%E5%9B%BD/%E7%A4%BE%E5%9B%A2/%E7%A4%BE%E5%9B%A2%E6%B4%BB%E5%8A%A8/%E5%AD%A6%E6%9C%AF%E4%B9%8B%E8%B0%9C.ppt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685800" y="239778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5400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63500">
                    <a:srgbClr val="333399">
                      <a:satMod val="175000"/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模拟联合国培训</a:t>
            </a:r>
            <a:r>
              <a:rPr kumimoji="1" lang="en-US" altLang="zh-CN" sz="5400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63500">
                    <a:srgbClr val="333399">
                      <a:satMod val="175000"/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/>
            </a:r>
            <a:br>
              <a:rPr kumimoji="1" lang="en-US" altLang="zh-CN" sz="5400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63500">
                    <a:srgbClr val="333399">
                      <a:satMod val="175000"/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</a:br>
            <a:r>
              <a:rPr kumimoji="1" lang="zh-CN" altLang="zh-CN" sz="4800" b="1" cap="all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63500">
                    <a:srgbClr val="333399">
                      <a:satMod val="175000"/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——</a:t>
            </a:r>
            <a:r>
              <a:rPr kumimoji="1" lang="zh-CN" altLang="en-US" sz="4800" b="1" cap="all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63500">
                    <a:srgbClr val="333399">
                      <a:satMod val="175000"/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阶段性复习</a:t>
            </a:r>
            <a:endParaRPr kumimoji="1" lang="zh-CN" altLang="en-US" sz="4800" b="1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glow rad="63500">
                  <a:srgbClr val="333399">
                    <a:satMod val="175000"/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华文行楷"/>
              <a:ea typeface="华文行楷"/>
              <a:cs typeface="华文行楷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  <p:sp>
        <p:nvSpPr>
          <p:cNvPr id="7" name="副标题 2"/>
          <p:cNvSpPr txBox="1">
            <a:spLocks/>
          </p:cNvSpPr>
          <p:nvPr/>
        </p:nvSpPr>
        <p:spPr bwMode="auto">
          <a:xfrm>
            <a:off x="1371600" y="4380816"/>
            <a:ext cx="6400800" cy="48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sz="2400" b="1" dirty="0" smtClean="0">
                <a:solidFill>
                  <a:srgbClr val="000000"/>
                </a:solidFill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  <a:endParaRPr kumimoji="1" lang="zh-CN" altLang="en-US" sz="2400" b="1" dirty="0">
              <a:solidFill>
                <a:srgbClr val="000000"/>
              </a:solidFill>
              <a:latin typeface="华文行楷"/>
              <a:ea typeface="华文行楷"/>
              <a:cs typeface="华文行楷"/>
            </a:endParaRPr>
          </a:p>
        </p:txBody>
      </p:sp>
    </p:spTree>
    <p:extLst>
      <p:ext uri="{BB962C8B-B14F-4D97-AF65-F5344CB8AC3E}">
        <p14:creationId xmlns:p14="http://schemas.microsoft.com/office/powerpoint/2010/main" val="3546875732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学术之谜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学术怎么做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动手做呀</a:t>
            </a:r>
          </a:p>
          <a:p>
            <a:pPr lvl="0"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www.un.org</a:t>
            </a:r>
          </a:p>
          <a:p>
            <a:pPr lvl="0"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www.unodc.org</a:t>
            </a: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www.interpol.int</a:t>
            </a: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en.wikipedia.org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www.google.com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www.zxtsg.com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data.worldbank.org.cn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、中华人民共和国驻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X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国大使馆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9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、中华人民共和国驻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X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国大使馆经济商务参赞处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www.baidu.com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6699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学术之谜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4582361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学术怎么用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看着用吧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、委员会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；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·</a:t>
            </a: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、委员会附属机构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；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、议题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；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、议题相关机构及委员会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；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、国家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；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、知网万方观察者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；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世界银行外交部官网参赞处官网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、书籍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；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9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、联合国宪章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。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5974" y="1270015"/>
            <a:ext cx="30480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黑体"/>
                <a:ea typeface="黑体"/>
                <a:cs typeface="黑体"/>
              </a:rPr>
              <a:t>·      </a:t>
            </a:r>
            <a:r>
              <a:rPr kumimoji="1" lang="zh-CN" altLang="en-US" sz="2800" b="1" dirty="0" smtClean="0">
                <a:latin typeface="黑体"/>
                <a:ea typeface="黑体"/>
                <a:cs typeface="黑体"/>
              </a:rPr>
              <a:t>学术基础</a:t>
            </a:r>
            <a:endParaRPr kumimoji="1" lang="en-US" altLang="zh-CN" sz="2800" b="1" dirty="0" smtClean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 smtClean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CN" sz="2800" b="1" dirty="0" smtClean="0">
                <a:latin typeface="黑体"/>
                <a:ea typeface="黑体"/>
                <a:cs typeface="黑体"/>
              </a:rPr>
              <a:t>·    </a:t>
            </a:r>
            <a:r>
              <a:rPr kumimoji="1" lang="zh-CN" altLang="en-US" sz="2800" b="1" dirty="0" smtClean="0">
                <a:latin typeface="黑体"/>
                <a:ea typeface="黑体"/>
                <a:cs typeface="黑体"/>
              </a:rPr>
              <a:t>发言中引用</a:t>
            </a:r>
            <a:endParaRPr kumimoji="1" lang="en-US" altLang="zh-CN" sz="2800" b="1" dirty="0" smtClean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 smtClean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CN" sz="2800" b="1" dirty="0" smtClean="0">
                <a:latin typeface="黑体"/>
                <a:ea typeface="黑体"/>
                <a:cs typeface="黑体"/>
              </a:rPr>
              <a:t>·    </a:t>
            </a:r>
            <a:r>
              <a:rPr kumimoji="1" lang="zh-CN" altLang="en-US" sz="2800" b="1" dirty="0" smtClean="0">
                <a:latin typeface="黑体"/>
                <a:ea typeface="黑体"/>
                <a:cs typeface="黑体"/>
              </a:rPr>
              <a:t>磋商时使用</a:t>
            </a:r>
            <a:endParaRPr kumimoji="1" lang="en-US" altLang="zh-CN" sz="2800" b="1" dirty="0" smtClean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zh-CN" sz="2800" b="1" dirty="0" smtClean="0">
                <a:latin typeface="黑体"/>
                <a:ea typeface="黑体"/>
                <a:cs typeface="黑体"/>
              </a:rPr>
              <a:t>·</a:t>
            </a:r>
            <a:r>
              <a:rPr kumimoji="1" lang="en-US" altLang="zh-CN" sz="2800" b="1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2800" b="1" dirty="0" smtClean="0">
                <a:latin typeface="黑体"/>
                <a:ea typeface="黑体"/>
                <a:cs typeface="黑体"/>
              </a:rPr>
              <a:t>会场文件写作</a:t>
            </a:r>
            <a:endParaRPr kumimoji="1" lang="zh-CN" altLang="en-US" sz="2800" b="1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4598737" y="1537368"/>
            <a:ext cx="1764631" cy="414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4598737" y="1951789"/>
            <a:ext cx="1764631" cy="855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598737" y="2312737"/>
            <a:ext cx="1764631" cy="49463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4598737" y="1537368"/>
            <a:ext cx="1764631" cy="1136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6095974" y="320842"/>
            <a:ext cx="8823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6101326" y="633658"/>
            <a:ext cx="8823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6106678" y="933106"/>
            <a:ext cx="882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178842" y="133686"/>
            <a:ext cx="109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2"/>
                </a:solidFill>
              </a:rPr>
              <a:t>次要用途</a:t>
            </a:r>
            <a:endParaRPr kumimoji="1"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0826" y="406398"/>
            <a:ext cx="109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2"/>
                </a:solidFill>
              </a:rPr>
              <a:t>主要用途</a:t>
            </a:r>
            <a:endParaRPr kumimoji="1"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4194" y="740598"/>
            <a:ext cx="16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2"/>
                </a:solidFill>
              </a:rPr>
              <a:t>几乎全部用途</a:t>
            </a:r>
            <a:endParaRPr kumimoji="1" lang="zh-CN" altLang="en-US" b="1" dirty="0">
              <a:solidFill>
                <a:schemeClr val="tx2"/>
              </a:solidFill>
            </a:endParaRPr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98737" y="2807368"/>
            <a:ext cx="1764631" cy="2406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598737" y="1537368"/>
            <a:ext cx="1764631" cy="1884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V="1">
            <a:off x="4598737" y="2807368"/>
            <a:ext cx="1764631" cy="614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4598737" y="3422316"/>
            <a:ext cx="1764631" cy="668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V="1">
            <a:off x="4598737" y="1537368"/>
            <a:ext cx="1764631" cy="2245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4598737" y="1951789"/>
            <a:ext cx="1764631" cy="3435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 flipV="1">
            <a:off x="4598737" y="1537369"/>
            <a:ext cx="1764631" cy="264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V="1">
            <a:off x="4598737" y="4090737"/>
            <a:ext cx="1764631" cy="93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 flipV="1">
            <a:off x="4598737" y="1537368"/>
            <a:ext cx="1764631" cy="29811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 flipV="1">
            <a:off x="4598737" y="2807368"/>
            <a:ext cx="1764631" cy="21255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12992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三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  <a:hlinkClick r:id="rId2" action="ppaction://hlinkpres?slideindex=1&amp;slidetitle="/>
              </a:rPr>
              <a:t>开会指南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98596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开会指南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会议流程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分组会议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、第一议程：共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180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破冰、主发言名单阐述国家立场</a:t>
            </a:r>
            <a:endParaRPr lang="en-US" altLang="zh-CN" sz="2000" b="1" dirty="0" smtClean="0">
              <a:solidFill>
                <a:schemeClr val="tx2"/>
              </a:solidFill>
              <a:latin typeface="仿宋"/>
              <a:ea typeface="仿宋"/>
              <a:cs typeface="仿宋"/>
            </a:endParaRPr>
          </a:p>
          <a:p>
            <a:pPr algn="just">
              <a:spcBef>
                <a:spcPts val="0"/>
              </a:spcBef>
            </a:pPr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、第二议程：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210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初步形成国家集团，撰写工作文件，初步形成会议思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路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lvl="0" algn="just">
              <a:spcBef>
                <a:spcPts val="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、第三议程：共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撰写并上交工作文件，国家集团形成立场，达成会议思路</a:t>
            </a:r>
            <a:endParaRPr lang="en-US" altLang="zh-CN" sz="2000" b="1" dirty="0">
              <a:solidFill>
                <a:schemeClr val="tx2"/>
              </a:solidFill>
              <a:latin typeface="仿宋"/>
              <a:ea typeface="仿宋"/>
              <a:cs typeface="仿宋"/>
            </a:endParaRPr>
          </a:p>
          <a:p>
            <a:pPr algn="just">
              <a:spcBef>
                <a:spcPts val="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、第四议程：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讨论工作文件，各国家集团交换观点，讨论矛盾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lvl="0" algn="just">
              <a:spcBef>
                <a:spcPts val="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、第五议程：共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再几份工作文件，准备撰写决议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草案</a:t>
            </a:r>
            <a:endParaRPr lang="en-US" altLang="zh-CN" sz="2000" b="1" dirty="0" smtClean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>
              <a:spcBef>
                <a:spcPts val="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、第六议程：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撰写决议草案，推动会议进程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、第七议程：共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合并决议草案，最后磋商，提出修正案，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投票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62984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四、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  <a:hlinkClick r:id="rId2" action="ppaction://hlinkpres?slideindex=1&amp;slidetitle="/>
              </a:rPr>
              <a:t>文献综述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90247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文献综述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文献综述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的内容</a:t>
            </a: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、组成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题名、著者、摘要、关键词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Abstract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Key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、正文、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参考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文献。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lvl="0"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、正文部分具体内容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前言：提出问题，包括写作目的、意义和作用，综述问题的历史、资料来源、现状和发展动态，有关概念和定义，选择这一专题的目的和动机、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应用价值和实践意义；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主体：论据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+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论证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+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论点；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总结：总结论。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218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文献综述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具体步骤及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方法</a:t>
            </a: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、阅读文献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探寻历史轨迹，寻求曾经的方法论及结果。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、总结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综合文献的观点，了解事物的问题所在。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、分析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抓住问题进行研究，确定论文研究的几个方向。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、得出观点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寻找适合自己的观点或想出观点。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、列明大框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找到分论点，寻求论据，思考论证方法。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、连结成文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思考论据论证论点关系，统一。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13969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感谢</a:t>
            </a:r>
            <a:endParaRPr kumimoji="1" lang="zh-CN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46096"/>
            <a:ext cx="6400800" cy="485274"/>
          </a:xfrm>
        </p:spPr>
        <p:txBody>
          <a:bodyPr/>
          <a:lstStyle/>
          <a:p>
            <a:r>
              <a:rPr kumimoji="1" lang="zh-CN" altLang="en-US" sz="2400" b="1" dirty="0" smtClean="0"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  <a:endParaRPr kumimoji="1" lang="zh-CN" altLang="en-US" sz="2400" b="1" dirty="0">
              <a:latin typeface="华文行楷"/>
              <a:ea typeface="华文行楷"/>
              <a:cs typeface="华文行楷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72877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阶段性总结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招新笔试面试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六十人一颗心</a:t>
            </a:r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十余次培训</a:t>
            </a:r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一个舞蹈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四份讲义</a:t>
            </a:r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00MB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文档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两天校内会</a:t>
            </a:r>
            <a:endParaRPr lang="en-US" altLang="zh-CN" sz="28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多次会议实践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硕果累累</a:t>
            </a:r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时刻锻炼提升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学术满满</a:t>
            </a:r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3" name="图片 2" descr="屏幕快照 2018-03-15 01.22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77" y="2937628"/>
            <a:ext cx="4488998" cy="13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75851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一、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  <a:hlinkClick r:id="rId2" action="ppaction://hlinkpres?slideindex=1&amp;slidetitle="/>
              </a:rPr>
              <a:t>议事规则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7114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议事规则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850" y="1273134"/>
            <a:ext cx="8569325" cy="123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联合国</a:t>
            </a:r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模拟联合国</a:t>
            </a:r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模拟联合国会议</a:t>
            </a:r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95245966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会议流程示意图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议事规则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pic>
        <p:nvPicPr>
          <p:cNvPr id="6" name="图片 5" descr="屏幕快照 2017-12-05 01.31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5" y="1724308"/>
            <a:ext cx="5930117" cy="41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70845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议事规则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模拟联合国会议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动议与问题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endParaRPr lang="en-US" altLang="zh-CN" sz="2000" b="1" dirty="0" smtClean="0">
              <a:latin typeface="仿宋"/>
              <a:ea typeface="仿宋"/>
              <a:cs typeface="仿宋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3125"/>
              </p:ext>
            </p:extLst>
          </p:nvPr>
        </p:nvGraphicFramePr>
        <p:xfrm>
          <a:off x="691427" y="1839653"/>
          <a:ext cx="7298298" cy="411480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544150"/>
                <a:gridCol w="4754148"/>
              </a:tblGrid>
              <a:tr h="315871">
                <a:tc rowSpan="6"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latin typeface="楷体"/>
                          <a:ea typeface="楷体"/>
                          <a:cs typeface="楷体"/>
                        </a:rPr>
                        <a:t>简单多数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latin typeface="楷体"/>
                          <a:ea typeface="楷体"/>
                          <a:cs typeface="楷体"/>
                        </a:rPr>
                        <a:t>有主持核心磋商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latin typeface="楷体"/>
                          <a:ea typeface="楷体"/>
                          <a:cs typeface="楷体"/>
                        </a:rPr>
                        <a:t>自由磋商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latin typeface="楷体"/>
                          <a:ea typeface="楷体"/>
                          <a:cs typeface="楷体"/>
                        </a:rPr>
                        <a:t>更改正式辩论发言时间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latin typeface="楷体"/>
                          <a:ea typeface="楷体"/>
                          <a:cs typeface="楷体"/>
                        </a:rPr>
                        <a:t>暂时休会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latin typeface="楷体"/>
                          <a:ea typeface="楷体"/>
                          <a:cs typeface="楷体"/>
                        </a:rPr>
                        <a:t>取消延置决议草案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latin typeface="楷体"/>
                          <a:ea typeface="楷体"/>
                          <a:cs typeface="楷体"/>
                        </a:rPr>
                        <a:t>更改投票顺序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solidFill>
                            <a:srgbClr val="000090"/>
                          </a:solidFill>
                          <a:latin typeface="楷体"/>
                          <a:ea typeface="楷体"/>
                          <a:cs typeface="楷体"/>
                        </a:rPr>
                        <a:t>绝对多数</a:t>
                      </a:r>
                      <a:endParaRPr lang="zh-CN" altLang="en-US" sz="2400" b="1" dirty="0">
                        <a:solidFill>
                          <a:srgbClr val="000090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latin typeface="楷体"/>
                          <a:ea typeface="楷体"/>
                          <a:cs typeface="楷体"/>
                        </a:rPr>
                        <a:t>结束辩论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vl="0" algn="ctr"/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solidFill>
                            <a:srgbClr val="000090"/>
                          </a:solidFill>
                          <a:latin typeface="楷体"/>
                          <a:ea typeface="楷体"/>
                          <a:cs typeface="楷体"/>
                        </a:rPr>
                        <a:t>延置决议草案</a:t>
                      </a:r>
                      <a:endParaRPr lang="zh-CN" altLang="en-US" sz="2400" b="1" dirty="0">
                        <a:solidFill>
                          <a:srgbClr val="000090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vl="0" algn="ctr"/>
                      <a:endParaRPr lang="zh-CN" altLang="en-US" sz="2400" b="1" dirty="0">
                        <a:solidFill>
                          <a:schemeClr val="tx2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2400" b="1" dirty="0" smtClean="0">
                          <a:solidFill>
                            <a:srgbClr val="000090"/>
                          </a:solidFill>
                          <a:latin typeface="楷体"/>
                          <a:ea typeface="楷体"/>
                          <a:cs typeface="楷体"/>
                        </a:rPr>
                        <a:t>暂时结束辩论</a:t>
                      </a:r>
                      <a:endParaRPr lang="zh-CN" altLang="en-US" sz="2400" b="1" dirty="0">
                        <a:solidFill>
                          <a:srgbClr val="000090"/>
                        </a:solidFill>
                        <a:latin typeface="楷体"/>
                        <a:ea typeface="楷体"/>
                        <a:cs typeface="楷体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6170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议事规则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模拟联合国会议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会议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文件</a:t>
            </a:r>
          </a:p>
          <a:p>
            <a:pPr algn="just"/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分类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）立场文件；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）工作文件；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）指令草案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（4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决议草案；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）友好修正案；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6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）非友好修正案；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chemeClr val="bg2">
                    <a:lumMod val="50000"/>
                  </a:schemeClr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仿宋"/>
                <a:ea typeface="仿宋"/>
                <a:cs typeface="仿宋"/>
              </a:rPr>
              <a:t>7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仿宋"/>
                <a:ea typeface="仿宋"/>
                <a:cs typeface="仿宋"/>
              </a:rPr>
              <a:t>）政策性建议。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3816189946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二、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  <a:hlinkClick r:id="rId2" action="ppaction://hlinkpres?slideindex=1&amp;slidetitle="/>
              </a:rPr>
              <a:t>学术之谜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3026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学术之谜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学术是什么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模拟联合国学术有什么</a:t>
            </a:r>
          </a:p>
          <a:p>
            <a:pPr algn="just"/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、委员会；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2、委员会附属机构；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3、议题；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4、议题相关机构及委员会；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5、国家；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6、知网万方观察者；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、世界银行外交部官网参赞处官网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8、书籍；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9、联合国宪章。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34293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fo2">
  <a:themeElements>
    <a:clrScheme name="">
      <a:dk1>
        <a:srgbClr val="000099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82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fo2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fo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fo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307</Words>
  <Application>Microsoft Macintosh PowerPoint</Application>
  <PresentationFormat>全屏显示(4:3)</PresentationFormat>
  <Paragraphs>131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默认设计模板</vt:lpstr>
      <vt:lpstr>1_info2</vt:lpstr>
      <vt:lpstr>PowerPoint 演示文稿</vt:lpstr>
      <vt:lpstr>阶段性总结</vt:lpstr>
      <vt:lpstr>一、议事规则</vt:lpstr>
      <vt:lpstr>议事规则</vt:lpstr>
      <vt:lpstr>议事规则</vt:lpstr>
      <vt:lpstr>议事规则</vt:lpstr>
      <vt:lpstr>议事规则</vt:lpstr>
      <vt:lpstr>二、学术之谜</vt:lpstr>
      <vt:lpstr>学术之谜</vt:lpstr>
      <vt:lpstr>学术之谜</vt:lpstr>
      <vt:lpstr>学术之谜</vt:lpstr>
      <vt:lpstr>三、开会指南</vt:lpstr>
      <vt:lpstr>开会指南</vt:lpstr>
      <vt:lpstr>四、文献综述</vt:lpstr>
      <vt:lpstr>文献综述</vt:lpstr>
      <vt:lpstr>文献综述</vt:lpstr>
      <vt:lpstr>感谢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Steven</dc:creator>
  <cp:lastModifiedBy>Steven Steven</cp:lastModifiedBy>
  <cp:revision>63</cp:revision>
  <dcterms:created xsi:type="dcterms:W3CDTF">2018-03-14T16:57:36Z</dcterms:created>
  <dcterms:modified xsi:type="dcterms:W3CDTF">2018-03-14T17:58:22Z</dcterms:modified>
</cp:coreProperties>
</file>