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8" r:id="rId6"/>
    <p:sldId id="267" r:id="rId7"/>
    <p:sldId id="269" r:id="rId8"/>
    <p:sldId id="273" r:id="rId9"/>
    <p:sldId id="274" r:id="rId10"/>
    <p:sldId id="296" r:id="rId11"/>
    <p:sldId id="289" r:id="rId12"/>
    <p:sldId id="292" r:id="rId13"/>
    <p:sldId id="293" r:id="rId14"/>
    <p:sldId id="294" r:id="rId15"/>
    <p:sldId id="275" r:id="rId16"/>
    <p:sldId id="276" r:id="rId17"/>
    <p:sldId id="277" r:id="rId18"/>
    <p:sldId id="278" r:id="rId19"/>
    <p:sldId id="279" r:id="rId20"/>
    <p:sldId id="283" r:id="rId21"/>
    <p:sldId id="280" r:id="rId22"/>
    <p:sldId id="281" r:id="rId23"/>
    <p:sldId id="282" r:id="rId24"/>
    <p:sldId id="284" r:id="rId25"/>
    <p:sldId id="290" r:id="rId26"/>
    <p:sldId id="291" r:id="rId27"/>
    <p:sldId id="295" r:id="rId28"/>
    <p:sldId id="285" r:id="rId29"/>
    <p:sldId id="288" r:id="rId30"/>
    <p:sldId id="2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2385" autoAdjust="0"/>
  </p:normalViewPr>
  <p:slideViewPr>
    <p:cSldViewPr>
      <p:cViewPr varScale="1">
        <p:scale>
          <a:sx n="80" d="100"/>
          <a:sy n="80" d="100"/>
        </p:scale>
        <p:origin x="73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介绍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之前的无聊企划，然后一直没时间填坑，最近社团课有计划就把坑给他填上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38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也可以输入关键词进行搜索（</a:t>
            </a:r>
            <a:r>
              <a:rPr lang="en-US" altLang="zh-CN" dirty="0" err="1"/>
              <a:t>Eng</a:t>
            </a:r>
            <a:r>
              <a:rPr lang="en-US" altLang="zh-CN" dirty="0"/>
              <a:t> Only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66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记得标注来源（</a:t>
            </a:r>
            <a:r>
              <a:rPr lang="en-US" altLang="zh-CN" dirty="0"/>
              <a:t>BG)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69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937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但是在会议开始时你提前组好的</a:t>
            </a:r>
            <a:r>
              <a:rPr lang="en-US" altLang="zh-CN" dirty="0"/>
              <a:t>bloc</a:t>
            </a:r>
            <a:r>
              <a:rPr lang="zh-CN" altLang="en-US" dirty="0"/>
              <a:t>可能会鸽你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445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Reference</a:t>
            </a:r>
            <a:r>
              <a:rPr lang="zh-CN" altLang="en-US" dirty="0"/>
              <a:t>小心主席吃小孩</a:t>
            </a:r>
            <a:endParaRPr lang="en-US" altLang="zh-CN" dirty="0"/>
          </a:p>
          <a:p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你可以通过主席团的</a:t>
            </a:r>
            <a:r>
              <a:rPr lang="en-US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research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，校内引用</a:t>
            </a:r>
            <a:r>
              <a:rPr lang="zh-CN" alt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en-US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标题</a:t>
            </a:r>
            <a:r>
              <a:rPr lang="en-US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链接就行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55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06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但是你去英文委不就是为了</a:t>
            </a:r>
            <a:r>
              <a:rPr lang="en-US" altLang="zh-CN" dirty="0"/>
              <a:t>improve your English Skill</a:t>
            </a:r>
            <a:r>
              <a:rPr lang="zh-CN" altLang="en-US" dirty="0"/>
              <a:t>吗，，， 所以能不翻译就别翻译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55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32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914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39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46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55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62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39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081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759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7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3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一般来说的结构，不一定都有。也可能会多一些奇怪的东西，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特殊的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RoP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93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85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73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en-US" altLang="zh-CN" dirty="0"/>
              <a:t> 2019</a:t>
            </a:r>
            <a:r>
              <a:rPr lang="zh-CN" altLang="en-US" dirty="0"/>
              <a:t>年东北会</a:t>
            </a:r>
            <a:r>
              <a:rPr lang="en-US" altLang="zh-CN" dirty="0"/>
              <a:t>GA3 BG</a:t>
            </a:r>
            <a:r>
              <a:rPr lang="zh-CN" altLang="en-US" dirty="0"/>
              <a:t>从原始时期介绍死刑，你觉得需要了解原始时期吗。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4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一般来说，通过之前的调研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的说明，你知道了文件的编号，那么把这个编号输入到文号里，但是有的时候他会给你的是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UNSC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号决议，这时候你可以输入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S/RES/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即可，不同委员会的决议命名规则不同，请自己上网查查。</a:t>
            </a: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看到搜索结果之后点击一下详细说明，可以选择不同语言的版本下载（是不是可以偷下懒了）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2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也可以通过主题进行筛选，但是通过文号搜索效率最高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84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可以同时选择多个主题进行搜索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5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5000">
              <a:schemeClr val="tx1">
                <a:lumMod val="8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sides.com/media-bias/media-bias-cha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mprc.gov.cn/web/gjhdq_676201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s.un.org/prod/ods.nsf/home.x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s.un.org/prod/ods.nsf/home.x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un.org/zh" TargetMode="External"/><Relationship Id="rId2" Type="http://schemas.openxmlformats.org/officeDocument/2006/relationships/hyperlink" Target="http://www.un.org/press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aties.u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0000">
              <a:schemeClr val="tx1">
                <a:lumMod val="8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学术培训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—BG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阅读及调研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645024"/>
            <a:ext cx="8735325" cy="1752600"/>
          </a:xfrm>
        </p:spPr>
        <p:txBody>
          <a:bodyPr/>
          <a:lstStyle/>
          <a:p>
            <a:r>
              <a:rPr lang="en-US" dirty="0"/>
              <a:t>19G2</a:t>
            </a:r>
            <a:r>
              <a:rPr lang="zh-CN" altLang="en-US" dirty="0"/>
              <a:t>宋国华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41FC-AE7A-4B26-8229-645031ED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4E9A1-BBAA-401F-B082-9D5F8ED26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404664"/>
            <a:ext cx="11305256" cy="6026996"/>
          </a:xfrm>
        </p:spPr>
      </p:pic>
    </p:spTree>
    <p:extLst>
      <p:ext uri="{BB962C8B-B14F-4D97-AF65-F5344CB8AC3E}">
        <p14:creationId xmlns:p14="http://schemas.microsoft.com/office/powerpoint/2010/main" val="26533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7A2-DC9D-4E8B-810B-90AF56C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57BCA-7704-44AC-86B1-9B5ACC7C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36"/>
            <a:ext cx="12291409" cy="6552728"/>
          </a:xfrm>
        </p:spPr>
      </p:pic>
    </p:spTree>
    <p:extLst>
      <p:ext uri="{BB962C8B-B14F-4D97-AF65-F5344CB8AC3E}">
        <p14:creationId xmlns:p14="http://schemas.microsoft.com/office/powerpoint/2010/main" val="2960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8175-1906-42A7-8DD9-9514C324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altLang="zh-CN" dirty="0">
                <a:solidFill>
                  <a:schemeClr val="accent1"/>
                </a:solidFill>
              </a:rPr>
              <a:t>ase Study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83C-DBB5-4C70-B722-01CE1359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学团会找和本议题有关系的案例进行介绍，并说明在当时国际社会的立场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如果你的国家是</a:t>
            </a:r>
            <a:r>
              <a:rPr lang="en-US" altLang="zh-CN" dirty="0">
                <a:solidFill>
                  <a:schemeClr val="accent1"/>
                </a:solidFill>
              </a:rPr>
              <a:t>Case Study</a:t>
            </a:r>
            <a:r>
              <a:rPr lang="zh-CN" altLang="en-US" dirty="0">
                <a:solidFill>
                  <a:schemeClr val="accent1"/>
                </a:solidFill>
              </a:rPr>
              <a:t>的国家，你的</a:t>
            </a:r>
            <a:r>
              <a:rPr lang="en-US" altLang="zh-CN" dirty="0">
                <a:solidFill>
                  <a:schemeClr val="accent1"/>
                </a:solidFill>
              </a:rPr>
              <a:t>research</a:t>
            </a:r>
            <a:r>
              <a:rPr lang="zh-CN" altLang="en-US" dirty="0">
                <a:solidFill>
                  <a:schemeClr val="accent1"/>
                </a:solidFill>
              </a:rPr>
              <a:t>压力可以减轻一点，书写立场文件时可套用</a:t>
            </a:r>
            <a:r>
              <a:rPr lang="en-US" altLang="zh-CN" dirty="0">
                <a:solidFill>
                  <a:schemeClr val="accent1"/>
                </a:solidFill>
              </a:rPr>
              <a:t>case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D9B8-7436-4783-A890-AD27CBB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</a:t>
            </a:r>
            <a:r>
              <a:rPr lang="en-US" altLang="zh-CN" dirty="0">
                <a:solidFill>
                  <a:schemeClr val="accent1"/>
                </a:solidFill>
              </a:rPr>
              <a:t>uestion to Discuss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F77B-8F29-4175-8778-F075C7D6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这里会列出学团认为应该值得讨论的问题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可以根据这个作为立场文件的一部分进行书写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可以根据这个制作</a:t>
            </a:r>
            <a:r>
              <a:rPr lang="en-US" altLang="zh-CN" dirty="0">
                <a:solidFill>
                  <a:schemeClr val="accent1"/>
                </a:solidFill>
              </a:rPr>
              <a:t>Motion List</a:t>
            </a:r>
            <a:r>
              <a:rPr lang="zh-CN" altLang="en-US" dirty="0">
                <a:solidFill>
                  <a:schemeClr val="accent1"/>
                </a:solidFill>
              </a:rPr>
              <a:t>，缩写</a:t>
            </a:r>
            <a:r>
              <a:rPr lang="en-US" altLang="zh-CN" dirty="0">
                <a:solidFill>
                  <a:schemeClr val="accent1"/>
                </a:solidFill>
              </a:rPr>
              <a:t>MO List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4715-1387-4C85-B3EF-A2C55A9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altLang="zh-CN" dirty="0">
                <a:solidFill>
                  <a:schemeClr val="accent1"/>
                </a:solidFill>
              </a:rPr>
              <a:t>loc Position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92C5-5D98-43C0-8F58-9D478090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altLang="zh-CN" dirty="0">
                <a:solidFill>
                  <a:schemeClr val="accent1"/>
                </a:solidFill>
              </a:rPr>
              <a:t>loc</a:t>
            </a:r>
            <a:r>
              <a:rPr lang="zh-CN" altLang="en-US" dirty="0">
                <a:solidFill>
                  <a:schemeClr val="accent1"/>
                </a:solidFill>
              </a:rPr>
              <a:t>是政治利益一致的国家集团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会以</a:t>
            </a:r>
            <a:r>
              <a:rPr lang="en-US" altLang="zh-CN" dirty="0">
                <a:solidFill>
                  <a:schemeClr val="accent1"/>
                </a:solidFill>
              </a:rPr>
              <a:t>bloc</a:t>
            </a:r>
            <a:r>
              <a:rPr lang="zh-CN" altLang="en-US" dirty="0">
                <a:solidFill>
                  <a:schemeClr val="accent1"/>
                </a:solidFill>
              </a:rPr>
              <a:t>的名义出</a:t>
            </a:r>
            <a:r>
              <a:rPr lang="en-US" altLang="zh-CN" dirty="0">
                <a:solidFill>
                  <a:schemeClr val="accent1"/>
                </a:solidFill>
              </a:rPr>
              <a:t>WP,DR</a:t>
            </a:r>
          </a:p>
          <a:p>
            <a:r>
              <a:rPr lang="en-US" dirty="0">
                <a:solidFill>
                  <a:schemeClr val="accent1"/>
                </a:solidFill>
              </a:rPr>
              <a:t>Bloc P</a:t>
            </a:r>
            <a:r>
              <a:rPr lang="en-US" altLang="zh-CN" dirty="0">
                <a:solidFill>
                  <a:schemeClr val="accent1"/>
                </a:solidFill>
              </a:rPr>
              <a:t>osition</a:t>
            </a:r>
            <a:r>
              <a:rPr lang="zh-CN" altLang="en-US" dirty="0">
                <a:solidFill>
                  <a:schemeClr val="accent1"/>
                </a:solidFill>
              </a:rPr>
              <a:t>是学团建议哪些国家应该在一个</a:t>
            </a:r>
            <a:r>
              <a:rPr lang="en-US" altLang="zh-CN" dirty="0">
                <a:solidFill>
                  <a:schemeClr val="accent1"/>
                </a:solidFill>
              </a:rPr>
              <a:t>bloc</a:t>
            </a:r>
            <a:r>
              <a:rPr lang="zh-CN" altLang="en-US" dirty="0">
                <a:solidFill>
                  <a:schemeClr val="accent1"/>
                </a:solidFill>
              </a:rPr>
              <a:t>，最后是由代表决定自己在哪个</a:t>
            </a:r>
            <a:r>
              <a:rPr lang="en-US" altLang="zh-CN" dirty="0">
                <a:solidFill>
                  <a:schemeClr val="accent1"/>
                </a:solidFill>
              </a:rPr>
              <a:t>bloc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Bloc</a:t>
            </a:r>
            <a:r>
              <a:rPr lang="zh-CN" altLang="en-US" dirty="0">
                <a:solidFill>
                  <a:schemeClr val="accent1"/>
                </a:solidFill>
              </a:rPr>
              <a:t>可以在会前组好，方便会前</a:t>
            </a:r>
            <a:r>
              <a:rPr lang="en-US" altLang="zh-CN" dirty="0">
                <a:solidFill>
                  <a:schemeClr val="accent1"/>
                </a:solidFill>
              </a:rPr>
              <a:t>merge MO List, </a:t>
            </a:r>
            <a:r>
              <a:rPr lang="zh-CN" altLang="en-US" dirty="0">
                <a:solidFill>
                  <a:schemeClr val="accent1"/>
                </a:solidFill>
              </a:rPr>
              <a:t>这样大家都可以提前准备</a:t>
            </a:r>
            <a:r>
              <a:rPr lang="en-US" altLang="zh-CN" dirty="0">
                <a:solidFill>
                  <a:schemeClr val="accent1"/>
                </a:solidFill>
              </a:rPr>
              <a:t>topic</a:t>
            </a:r>
            <a:r>
              <a:rPr lang="zh-CN" altLang="en-US" dirty="0">
                <a:solidFill>
                  <a:schemeClr val="accent1"/>
                </a:solidFill>
              </a:rPr>
              <a:t>的发言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4132-7FFC-4CF2-B099-01DA169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altLang="zh-CN" dirty="0">
                <a:solidFill>
                  <a:schemeClr val="accent1"/>
                </a:solidFill>
              </a:rPr>
              <a:t>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03C2-6D58-49A3-AEA6-2D84465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主席在书写</a:t>
            </a:r>
            <a:r>
              <a:rPr lang="en-US" altLang="zh-CN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时所用到的所有文件的信息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包括作者，标题，来源，出版社等信息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引用有一定的格式，校内一般不要求格式，但必须有</a:t>
            </a:r>
            <a:r>
              <a:rPr lang="en-US" altLang="zh-CN" dirty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637-D630-4EC6-A1EF-3887896F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lagiarism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0E4A-CC0F-4DD1-AA30-353E762C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抄袭他人作品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引用他人作品时没有标好</a:t>
            </a:r>
            <a:r>
              <a:rPr lang="en-US" altLang="zh-CN" dirty="0">
                <a:solidFill>
                  <a:schemeClr val="accent1"/>
                </a:solidFill>
              </a:rPr>
              <a:t>reference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引用完整一大段（需要概括）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严令禁止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抓到的话就可以退模了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C4E-59E3-427B-816F-96A9CFBB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阅读</a:t>
            </a:r>
            <a:r>
              <a:rPr lang="en-US" altLang="zh-CN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的建议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817E-B1D0-43A0-B71E-C10F0669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虽然</a:t>
            </a:r>
            <a:r>
              <a:rPr lang="en-US" altLang="zh-CN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看上去很多（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页以上），但是坚持认真读下去会提高很多词汇量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如果看不动的话可以尝试寻找段落中的重点概括来看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如果是真</a:t>
            </a:r>
            <a:r>
              <a:rPr lang="en-US" altLang="zh-CN" dirty="0">
                <a:solidFill>
                  <a:schemeClr val="accent1"/>
                </a:solidFill>
              </a:rPr>
              <a:t>…</a:t>
            </a:r>
            <a:r>
              <a:rPr lang="zh-CN" altLang="en-US" dirty="0">
                <a:solidFill>
                  <a:schemeClr val="accent1"/>
                </a:solidFill>
              </a:rPr>
              <a:t>懒的话，你应该知道怎么看，但如果、给他人翻译后的版本会被踢出模联（机翻也很辣鸡，有些地方根本读不下去）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EB94-F89C-4A48-92E4-48347AD9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调研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4243-82F4-448B-9069-918CDCEB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对于议题和本委员的调研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对于本国的调研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对于他国的调研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8697-4DE1-421E-A359-F0E06C2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对于议题和本委员会的调研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EC78-28BF-4F78-92D8-5DE49046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171673" cy="4462272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可以使用学团在</a:t>
            </a:r>
            <a:r>
              <a:rPr lang="en-US" altLang="zh-CN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中引用的文章更深理解议题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可以根据关键词在各种学术机构网站（如中国知</a:t>
            </a:r>
            <a:r>
              <a:rPr lang="en-US" altLang="zh-CN" dirty="0">
                <a:solidFill>
                  <a:schemeClr val="accent1"/>
                </a:solidFill>
              </a:rPr>
              <a:t>*</a:t>
            </a:r>
            <a:r>
              <a:rPr lang="zh-CN" altLang="en-US" dirty="0">
                <a:solidFill>
                  <a:schemeClr val="accent1"/>
                </a:solidFill>
              </a:rPr>
              <a:t>）搜索，也可以去</a:t>
            </a:r>
            <a:r>
              <a:rPr lang="en-US" altLang="zh-CN" dirty="0" err="1">
                <a:solidFill>
                  <a:schemeClr val="accent1"/>
                </a:solidFill>
              </a:rPr>
              <a:t>bing</a:t>
            </a:r>
            <a:r>
              <a:rPr lang="zh-CN" altLang="en-US" dirty="0">
                <a:solidFill>
                  <a:schemeClr val="accent1"/>
                </a:solidFill>
              </a:rPr>
              <a:t>或者</a:t>
            </a:r>
            <a:r>
              <a:rPr lang="en-US" altLang="zh-CN" dirty="0">
                <a:solidFill>
                  <a:schemeClr val="accent1"/>
                </a:solidFill>
              </a:rPr>
              <a:t>google</a:t>
            </a:r>
            <a:r>
              <a:rPr lang="zh-CN" altLang="en-US" dirty="0">
                <a:solidFill>
                  <a:schemeClr val="accent1"/>
                </a:solidFill>
              </a:rPr>
              <a:t>一下这个议题，但要选择可靠的网站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委员会可以去联合国官网进行调研，使用</a:t>
            </a:r>
            <a:r>
              <a:rPr lang="en-US" altLang="zh-CN" dirty="0">
                <a:solidFill>
                  <a:schemeClr val="accent1"/>
                </a:solidFill>
              </a:rPr>
              <a:t>ODS</a:t>
            </a:r>
            <a:r>
              <a:rPr lang="zh-CN" altLang="en-US" dirty="0">
                <a:solidFill>
                  <a:schemeClr val="accent1"/>
                </a:solidFill>
              </a:rPr>
              <a:t>搜索之前的文件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5E25B-739E-476F-AABD-032D92A61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476672"/>
            <a:ext cx="3865005" cy="4462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8B682-DFCA-4F96-B1DF-C876B9C4C733}"/>
              </a:ext>
            </a:extLst>
          </p:cNvPr>
          <p:cNvSpPr txBox="1"/>
          <p:nvPr/>
        </p:nvSpPr>
        <p:spPr>
          <a:xfrm>
            <a:off x="7390556" y="514097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图</a:t>
            </a:r>
            <a:r>
              <a:rPr lang="en-US" altLang="zh-CN" sz="1800" dirty="0">
                <a:solidFill>
                  <a:schemeClr val="bg1"/>
                </a:solidFill>
              </a:rPr>
              <a:t>2</a:t>
            </a:r>
            <a:r>
              <a:rPr lang="zh-CN" altLang="en-US" sz="1800" dirty="0">
                <a:solidFill>
                  <a:schemeClr val="bg1"/>
                </a:solidFill>
              </a:rPr>
              <a:t>：资料可靠性的比较，源自北大学标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7B3F4-0582-41B5-8550-FB895DB8967C}"/>
              </a:ext>
            </a:extLst>
          </p:cNvPr>
          <p:cNvSpPr txBox="1"/>
          <p:nvPr/>
        </p:nvSpPr>
        <p:spPr>
          <a:xfrm flipH="1">
            <a:off x="1315595" y="5510311"/>
            <a:ext cx="60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注：主流媒体中，通讯社（如新华社，美联社等）作为准确性最高的信息来源，其他媒体（如</a:t>
            </a:r>
            <a:r>
              <a:rPr lang="en-US" altLang="zh-CN" sz="1400" dirty="0">
                <a:solidFill>
                  <a:schemeClr val="bg1"/>
                </a:solidFill>
              </a:rPr>
              <a:t>BBC</a:t>
            </a:r>
            <a:r>
              <a:rPr lang="zh-CN" altLang="en-US" sz="1400" dirty="0">
                <a:solidFill>
                  <a:schemeClr val="bg1"/>
                </a:solidFill>
              </a:rPr>
              <a:t>，环球时报，观察者网等）准确度因为政治立场不同准确性存疑，可以试试</a:t>
            </a:r>
            <a:r>
              <a:rPr lang="en-US" altLang="zh-CN" sz="1400" dirty="0">
                <a:solidFill>
                  <a:schemeClr val="bg1"/>
                </a:solidFill>
                <a:hlinkClick r:id="rId4"/>
              </a:rPr>
              <a:t>https://www.allsides.com/media-bias/media-bias-chart</a:t>
            </a:r>
            <a:r>
              <a:rPr lang="zh-CN" altLang="en-US" sz="1400" dirty="0">
                <a:solidFill>
                  <a:schemeClr val="bg1"/>
                </a:solidFill>
              </a:rPr>
              <a:t>确定媒体的准确性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什么是</a:t>
            </a:r>
            <a:r>
              <a:rPr lang="en-US" altLang="zh-CN" dirty="0">
                <a:solidFill>
                  <a:schemeClr val="accent1"/>
                </a:solidFill>
              </a:rPr>
              <a:t>BG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提供了有关委员会和议题的基本信息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的内容主要是客观描述性的，无法包含所有信息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是学团咕咕咕的结晶</a:t>
            </a:r>
            <a:r>
              <a:rPr lang="en-US" altLang="zh-CN" dirty="0">
                <a:solidFill>
                  <a:schemeClr val="accent1"/>
                </a:solidFill>
              </a:rPr>
              <a:t>~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60EBE-FE60-4A10-8E66-4A787F41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236" y="3065567"/>
            <a:ext cx="4003489" cy="30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F67-1CE8-49F5-9958-A37BC6EC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对于本国的调研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368D-08A7-4B4A-9F58-397E273B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可以使用</a:t>
            </a:r>
            <a:r>
              <a:rPr lang="en-US" altLang="zh-CN" dirty="0">
                <a:solidFill>
                  <a:schemeClr val="accent1"/>
                </a:solidFill>
              </a:rPr>
              <a:t>CIA Factbook</a:t>
            </a:r>
            <a:r>
              <a:rPr lang="zh-CN" altLang="en-US" dirty="0">
                <a:solidFill>
                  <a:schemeClr val="accent1"/>
                </a:solidFill>
              </a:rPr>
              <a:t>了解本国大致情况（</a:t>
            </a:r>
            <a:r>
              <a:rPr lang="en-US" altLang="zh-CN" dirty="0">
                <a:solidFill>
                  <a:schemeClr val="accent1"/>
                </a:solidFill>
                <a:hlinkClick r:id="rId3"/>
              </a:rPr>
              <a:t>https://www.cia.gov/library/publications/the-world-factbook/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如果觉得啃生肉有点麻烦可以去我国外交部官网查询各国家信息，其中包括和中国关系（</a:t>
            </a:r>
            <a:r>
              <a:rPr lang="en-US" altLang="zh-CN" dirty="0">
                <a:solidFill>
                  <a:schemeClr val="accent1"/>
                </a:solidFill>
                <a:hlinkClick r:id="rId4"/>
              </a:rPr>
              <a:t>https://www.fmprc.gov.cn/web/gjhdq_676201/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可以去本国政府官网搜索本国信息（有可能不是英语。。。）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可以通过学术机构网站搜索本国信息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B231-0498-43E8-9FAB-56EB5B60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对于他国调研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3D3A-BD0D-4102-91B7-3A72F73A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同“对于本国调研”但不需要太细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主要目的是说服对方与自己合作，或者“怼”对方（但我并不推荐怼对方，联合国是讲究合作的，但要是你敌人的话</a:t>
            </a:r>
            <a:r>
              <a:rPr lang="en-US" altLang="zh-CN" dirty="0">
                <a:solidFill>
                  <a:schemeClr val="accent1"/>
                </a:solidFill>
              </a:rPr>
              <a:t>lol~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4CB-1D20-435D-95A7-D5BAACF5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71400"/>
            <a:ext cx="10360501" cy="1223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Reliable Sources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D7E3-B75A-4995-9155-F99411C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18" y="1124744"/>
            <a:ext cx="10360501" cy="573325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United Nations</a:t>
            </a:r>
            <a:r>
              <a:rPr lang="zh-CN" altLang="en-US" dirty="0">
                <a:solidFill>
                  <a:schemeClr val="accent1"/>
                </a:solidFill>
              </a:rPr>
              <a:t>（包括旗下所有分支）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政府官网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大型</a:t>
            </a:r>
            <a:r>
              <a:rPr lang="en-US" altLang="zh-CN" dirty="0">
                <a:solidFill>
                  <a:schemeClr val="accent1"/>
                </a:solidFill>
              </a:rPr>
              <a:t>NGO(</a:t>
            </a:r>
            <a:r>
              <a:rPr lang="zh-CN" altLang="en-US" dirty="0">
                <a:solidFill>
                  <a:schemeClr val="accent1"/>
                </a:solidFill>
              </a:rPr>
              <a:t>如</a:t>
            </a:r>
            <a:r>
              <a:rPr lang="en-US" altLang="zh-CN" dirty="0">
                <a:solidFill>
                  <a:schemeClr val="accent1"/>
                </a:solidFill>
              </a:rPr>
              <a:t>WWF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CNKI (</a:t>
            </a:r>
            <a:r>
              <a:rPr lang="zh-CN" altLang="en-US" dirty="0">
                <a:solidFill>
                  <a:schemeClr val="accent1"/>
                </a:solidFill>
              </a:rPr>
              <a:t>看下作者来源，一般来说外交学院，</a:t>
            </a:r>
            <a:r>
              <a:rPr lang="en-US" altLang="zh-CN" dirty="0">
                <a:solidFill>
                  <a:schemeClr val="accent1"/>
                </a:solidFill>
              </a:rPr>
              <a:t>C9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NB</a:t>
            </a:r>
            <a:r>
              <a:rPr lang="zh-CN" altLang="en-US" dirty="0">
                <a:solidFill>
                  <a:schemeClr val="accent1"/>
                </a:solidFill>
              </a:rPr>
              <a:t>的海外名校等学校，特别出名研究所等地方出身的作者很靠谱）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大学数据库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智库（那种靠谱的智库</a:t>
            </a:r>
            <a:r>
              <a:rPr lang="en-US" altLang="zh-CN" dirty="0">
                <a:solidFill>
                  <a:schemeClr val="accent1"/>
                </a:solidFill>
              </a:rPr>
              <a:t>,</a:t>
            </a:r>
            <a:r>
              <a:rPr lang="zh-CN" altLang="en-US" dirty="0">
                <a:solidFill>
                  <a:schemeClr val="accent1"/>
                </a:solidFill>
              </a:rPr>
              <a:t>专业需要对上）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Science, Nature</a:t>
            </a:r>
            <a:r>
              <a:rPr lang="zh-CN" altLang="en-US" dirty="0">
                <a:solidFill>
                  <a:schemeClr val="accent1"/>
                </a:solidFill>
              </a:rPr>
              <a:t>等</a:t>
            </a:r>
            <a:r>
              <a:rPr lang="en-US" altLang="zh-CN" dirty="0">
                <a:solidFill>
                  <a:schemeClr val="accent1"/>
                </a:solidFill>
              </a:rPr>
              <a:t> academic journal </a:t>
            </a:r>
            <a:r>
              <a:rPr lang="zh-CN" altLang="en-US" dirty="0">
                <a:solidFill>
                  <a:schemeClr val="accent1"/>
                </a:solidFill>
              </a:rPr>
              <a:t>（大概率用不上吧）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AP/</a:t>
            </a:r>
            <a:r>
              <a:rPr lang="zh-CN" altLang="en-US" dirty="0">
                <a:solidFill>
                  <a:schemeClr val="accent1"/>
                </a:solidFill>
              </a:rPr>
              <a:t>新华社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其他通讯社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字典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3E3-F62F-45D3-96AD-1F509927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Unreliable Sources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CB8D-7F16-476F-88DE-C09A4121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Wikipedia (</a:t>
            </a:r>
            <a:r>
              <a:rPr lang="zh-CN" altLang="en-US" dirty="0">
                <a:solidFill>
                  <a:schemeClr val="accent1"/>
                </a:solidFill>
              </a:rPr>
              <a:t>维基百科词条的</a:t>
            </a:r>
            <a:r>
              <a:rPr lang="en-US" altLang="zh-CN" dirty="0">
                <a:solidFill>
                  <a:schemeClr val="accent1"/>
                </a:solidFill>
              </a:rPr>
              <a:t>Reference</a:t>
            </a:r>
            <a:r>
              <a:rPr lang="zh-CN" altLang="en-US" dirty="0">
                <a:solidFill>
                  <a:schemeClr val="accent1"/>
                </a:solidFill>
              </a:rPr>
              <a:t>大多数可以认为是</a:t>
            </a:r>
            <a:r>
              <a:rPr lang="en-US" altLang="zh-CN" dirty="0">
                <a:solidFill>
                  <a:schemeClr val="accent1"/>
                </a:solidFill>
              </a:rPr>
              <a:t>Reliable Source)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Baidu </a:t>
            </a:r>
            <a:r>
              <a:rPr lang="en-US" altLang="zh-CN" dirty="0" err="1">
                <a:solidFill>
                  <a:schemeClr val="accent1"/>
                </a:solidFill>
              </a:rPr>
              <a:t>Baike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</a:rPr>
              <a:t>同上，但请注意</a:t>
            </a:r>
            <a:r>
              <a:rPr lang="en-US" altLang="zh-CN" dirty="0">
                <a:solidFill>
                  <a:schemeClr val="accent1"/>
                </a:solidFill>
              </a:rPr>
              <a:t>Encyclopedia</a:t>
            </a:r>
            <a:r>
              <a:rPr lang="zh-CN" altLang="en-US" dirty="0">
                <a:solidFill>
                  <a:schemeClr val="accent1"/>
                </a:solidFill>
              </a:rPr>
              <a:t>不列颠百科全书属于</a:t>
            </a:r>
            <a:r>
              <a:rPr lang="en-US" altLang="zh-CN" dirty="0">
                <a:solidFill>
                  <a:schemeClr val="accent1"/>
                </a:solidFill>
              </a:rPr>
              <a:t>Reliable Sources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某些不大靠谱的媒体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营销号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百家号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zh-CN" altLang="en-US" dirty="0">
                <a:solidFill>
                  <a:schemeClr val="accent1"/>
                </a:solidFill>
              </a:rPr>
              <a:t>谁要是引用用百家号的文章我要吃了他）（出自靠谱作者的除外）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新浪，网易新闻等（看下作者）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非专业人士的文章（</a:t>
            </a:r>
            <a:r>
              <a:rPr lang="en-US" altLang="zh-CN" dirty="0" err="1">
                <a:solidFill>
                  <a:schemeClr val="accent1"/>
                </a:solidFill>
              </a:rPr>
              <a:t>eg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化学系毕业写国际关系的论文）</a:t>
            </a:r>
          </a:p>
        </p:txBody>
      </p:sp>
    </p:spTree>
    <p:extLst>
      <p:ext uri="{BB962C8B-B14F-4D97-AF65-F5344CB8AC3E}">
        <p14:creationId xmlns:p14="http://schemas.microsoft.com/office/powerpoint/2010/main" val="25135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4CBB-39CE-45A8-8CF3-6922AAEF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28" y="2780928"/>
            <a:ext cx="11305256" cy="1296144"/>
          </a:xfrm>
        </p:spPr>
        <p:txBody>
          <a:bodyPr>
            <a:no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</a:rPr>
              <a:t>QUIZ TIME</a:t>
            </a:r>
            <a:endParaRPr lang="zh-CN" altLang="en-US" sz="8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DE47-2BD1-4A2F-AFAC-B62358C5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更多阅读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CA3A-A99C-4EAC-8BA7-6750F2F4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2021</a:t>
            </a:r>
            <a:r>
              <a:rPr lang="zh-CN" altLang="en-US" dirty="0">
                <a:solidFill>
                  <a:schemeClr val="accent1"/>
                </a:solidFill>
              </a:rPr>
              <a:t>年北大学标（我之前发过群里）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纳兰君泠</a:t>
            </a:r>
            <a:r>
              <a:rPr lang="en-US" altLang="zh-CN" dirty="0">
                <a:solidFill>
                  <a:schemeClr val="accent1"/>
                </a:solidFill>
              </a:rPr>
              <a:t>, 【</a:t>
            </a:r>
            <a:r>
              <a:rPr lang="zh-CN" altLang="en-US" dirty="0">
                <a:solidFill>
                  <a:schemeClr val="accent1"/>
                </a:solidFill>
              </a:rPr>
              <a:t>料理花间</a:t>
            </a:r>
            <a:r>
              <a:rPr lang="en-US" altLang="zh-CN" dirty="0">
                <a:solidFill>
                  <a:schemeClr val="accent1"/>
                </a:solidFill>
              </a:rPr>
              <a:t>】</a:t>
            </a:r>
            <a:r>
              <a:rPr lang="zh-CN" altLang="en-US" dirty="0">
                <a:solidFill>
                  <a:schemeClr val="accent1"/>
                </a:solidFill>
              </a:rPr>
              <a:t>查阅资料参考网站</a:t>
            </a:r>
            <a:r>
              <a:rPr lang="en-US" altLang="zh-CN" dirty="0">
                <a:solidFill>
                  <a:schemeClr val="accent1"/>
                </a:solidFill>
              </a:rPr>
              <a:t>, &lt; https://tieba.baidu.com/p/3036677678?red_tag=1310243483 &gt;</a:t>
            </a:r>
            <a:r>
              <a:rPr lang="zh-CN" altLang="en-US" dirty="0">
                <a:solidFill>
                  <a:schemeClr val="accent1"/>
                </a:solidFill>
              </a:rPr>
              <a:t>（有各个方面</a:t>
            </a:r>
            <a:r>
              <a:rPr lang="en-US" altLang="zh-CN" dirty="0">
                <a:solidFill>
                  <a:schemeClr val="accent1"/>
                </a:solidFill>
              </a:rPr>
              <a:t>topic</a:t>
            </a:r>
            <a:r>
              <a:rPr lang="zh-CN" altLang="en-US" dirty="0">
                <a:solidFill>
                  <a:schemeClr val="accent1"/>
                </a:solidFill>
              </a:rPr>
              <a:t>的网站）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506C-1DB4-47AD-883F-120F7057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altLang="zh-CN" dirty="0">
                <a:solidFill>
                  <a:schemeClr val="accent1"/>
                </a:solidFill>
              </a:rPr>
              <a:t>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3AE4-8CA3-4A51-B7A0-9697BB20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+mj-lt"/>
              </a:rPr>
              <a:t>北京大学模拟联合国协会，</a:t>
            </a:r>
            <a:r>
              <a:rPr lang="en-US" altLang="zh-CN" b="1" i="1" dirty="0">
                <a:solidFill>
                  <a:schemeClr val="accent1"/>
                </a:solidFill>
                <a:latin typeface="+mj-lt"/>
              </a:rPr>
              <a:t>2019</a:t>
            </a:r>
            <a:r>
              <a:rPr lang="zh-CN" altLang="en-US" b="1" i="1" dirty="0">
                <a:solidFill>
                  <a:schemeClr val="accent1"/>
                </a:solidFill>
                <a:latin typeface="+mj-lt"/>
              </a:rPr>
              <a:t>年北京大学全国中学生模拟联合国大会学术标准手册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</a:rPr>
              <a:t>[Accessed in 28 August 2020]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Robert GUAN, Wings WANG,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Peiyuan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SUN,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Dongting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CAI, </a:t>
            </a:r>
            <a:r>
              <a:rPr lang="en-US" b="1" i="1" dirty="0">
                <a:solidFill>
                  <a:schemeClr val="accent1"/>
                </a:solidFill>
                <a:latin typeface="+mj-lt"/>
              </a:rPr>
              <a:t>Background Guide United Nations General Assembly Third Committee,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HSANNU-WEMUN Northeast Regional Model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Unit,ed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Nations Conference 2019,</a:t>
            </a:r>
            <a:r>
              <a:rPr lang="en-US" altLang="zh-CN" dirty="0">
                <a:solidFill>
                  <a:schemeClr val="accent1"/>
                </a:solidFill>
                <a:latin typeface="+mj-lt"/>
              </a:rPr>
              <a:t> [Accessed in 28 August 2020]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United Nations, </a:t>
            </a:r>
            <a:r>
              <a:rPr lang="en-US" b="1" i="1" dirty="0">
                <a:solidFill>
                  <a:schemeClr val="accent1"/>
                </a:solidFill>
                <a:latin typeface="+mj-lt"/>
              </a:rPr>
              <a:t>Official Document System of the United Nations, </a:t>
            </a:r>
            <a:r>
              <a:rPr lang="en-US" dirty="0">
                <a:solidFill>
                  <a:schemeClr val="accent1"/>
                </a:solidFill>
                <a:latin typeface="+mj-lt"/>
                <a:hlinkClick r:id="rId3"/>
              </a:rPr>
              <a:t>https://documents.un.org/prod/ods.nsf/home.xsp</a:t>
            </a:r>
            <a:r>
              <a:rPr lang="en-US" altLang="zh-CN" dirty="0">
                <a:solidFill>
                  <a:schemeClr val="accent1"/>
                </a:solidFill>
                <a:latin typeface="+mj-lt"/>
              </a:rPr>
              <a:t>[Accessed in 16 December 2020]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7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5BD0-F527-4FE7-9130-76022B9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12508">
            <a:off x="1409115" y="1872361"/>
            <a:ext cx="10360501" cy="1223963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5" name="图片 6" descr="1553923795567">
            <a:extLst>
              <a:ext uri="{FF2B5EF4-FFF2-40B4-BE49-F238E27FC236}">
                <a16:creationId xmlns:a16="http://schemas.microsoft.com/office/drawing/2014/main" id="{A03F0921-8B01-4C13-937E-175B3487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622205"/>
            <a:ext cx="3743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BG</a:t>
            </a:r>
            <a:r>
              <a:rPr lang="zh-CN" altLang="en-US" dirty="0">
                <a:solidFill>
                  <a:schemeClr val="accent1"/>
                </a:solidFill>
              </a:rPr>
              <a:t>的结构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2E6B-8583-4FC6-BFC0-152F8B9E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altLang="zh-CN" dirty="0">
                <a:solidFill>
                  <a:schemeClr val="accent1"/>
                </a:solidFill>
              </a:rPr>
              <a:t>etter From Dais </a:t>
            </a:r>
            <a:r>
              <a:rPr lang="zh-CN" altLang="en-US" dirty="0">
                <a:solidFill>
                  <a:schemeClr val="accent1"/>
                </a:solidFill>
              </a:rPr>
              <a:t>（来自学团的欢迎信）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ntroduction To the Committee (</a:t>
            </a:r>
            <a:r>
              <a:rPr lang="zh-CN" altLang="en-US" dirty="0">
                <a:solidFill>
                  <a:schemeClr val="accent1"/>
                </a:solidFill>
              </a:rPr>
              <a:t>委员会介绍）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ntroduction To the Topic (</a:t>
            </a:r>
            <a:r>
              <a:rPr lang="zh-CN" altLang="en-US" dirty="0">
                <a:solidFill>
                  <a:schemeClr val="accent1"/>
                </a:solidFill>
              </a:rPr>
              <a:t>议题介绍）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Case Study (</a:t>
            </a:r>
            <a:r>
              <a:rPr lang="zh-CN" altLang="en-US" dirty="0">
                <a:solidFill>
                  <a:schemeClr val="accent1"/>
                </a:solidFill>
              </a:rPr>
              <a:t>案例学习）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Q</a:t>
            </a:r>
            <a:r>
              <a:rPr lang="en-US" altLang="zh-CN" dirty="0">
                <a:solidFill>
                  <a:schemeClr val="accent1"/>
                </a:solidFill>
              </a:rPr>
              <a:t>uestion to Discuss (</a:t>
            </a:r>
            <a:r>
              <a:rPr lang="zh-CN" altLang="en-US" dirty="0">
                <a:solidFill>
                  <a:schemeClr val="accent1"/>
                </a:solidFill>
              </a:rPr>
              <a:t>应该讨论的问题）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altLang="zh-CN" dirty="0">
                <a:solidFill>
                  <a:schemeClr val="accent1"/>
                </a:solidFill>
              </a:rPr>
              <a:t>loc Position (</a:t>
            </a:r>
            <a:r>
              <a:rPr lang="zh-CN" altLang="en-US" dirty="0">
                <a:solidFill>
                  <a:schemeClr val="accent1"/>
                </a:solidFill>
              </a:rPr>
              <a:t>各个</a:t>
            </a:r>
            <a:r>
              <a:rPr lang="en-US" altLang="zh-CN" dirty="0">
                <a:solidFill>
                  <a:schemeClr val="accent1"/>
                </a:solidFill>
              </a:rPr>
              <a:t>bloc</a:t>
            </a:r>
            <a:r>
              <a:rPr lang="zh-CN" altLang="en-US" dirty="0">
                <a:solidFill>
                  <a:schemeClr val="accent1"/>
                </a:solidFill>
              </a:rPr>
              <a:t>的大致立场）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altLang="zh-CN" dirty="0">
                <a:solidFill>
                  <a:schemeClr val="accent1"/>
                </a:solidFill>
              </a:rPr>
              <a:t>eferences </a:t>
            </a:r>
            <a:r>
              <a:rPr lang="zh-CN" altLang="en-US" dirty="0">
                <a:solidFill>
                  <a:schemeClr val="accent1"/>
                </a:solidFill>
              </a:rPr>
              <a:t>（参考文献）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altLang="zh-CN" dirty="0">
                <a:solidFill>
                  <a:schemeClr val="accent1"/>
                </a:solidFill>
              </a:rPr>
              <a:t>etter From Dais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899865" cy="446532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客套寒暄话为主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有的学团会把对会议的期望以及对代表的建议加入其中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F8130-2B35-4299-85DF-C2F654CD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53" y="3861048"/>
            <a:ext cx="9798554" cy="1695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2DD8B4-5C1E-4643-9E82-54B3372019E3}"/>
              </a:ext>
            </a:extLst>
          </p:cNvPr>
          <p:cNvSpPr txBox="1"/>
          <p:nvPr/>
        </p:nvSpPr>
        <p:spPr>
          <a:xfrm>
            <a:off x="1196453" y="5648825"/>
            <a:ext cx="94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图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</a:rPr>
              <a:t>BG</a:t>
            </a:r>
            <a:r>
              <a:rPr lang="zh-CN" altLang="en-US" sz="1800" dirty="0">
                <a:solidFill>
                  <a:schemeClr val="bg1"/>
                </a:solidFill>
              </a:rPr>
              <a:t>中主席对于代表的建议，源自</a:t>
            </a:r>
            <a:r>
              <a:rPr lang="en-US" altLang="zh-CN" sz="1800" dirty="0">
                <a:solidFill>
                  <a:schemeClr val="bg1"/>
                </a:solidFill>
              </a:rPr>
              <a:t>2019</a:t>
            </a:r>
            <a:r>
              <a:rPr lang="zh-CN" altLang="en-US" sz="1800" dirty="0">
                <a:solidFill>
                  <a:schemeClr val="bg1"/>
                </a:solidFill>
              </a:rPr>
              <a:t>年东北会</a:t>
            </a:r>
            <a:r>
              <a:rPr lang="en-US" altLang="zh-CN" sz="1800" dirty="0">
                <a:solidFill>
                  <a:schemeClr val="bg1"/>
                </a:solidFill>
              </a:rPr>
              <a:t>GA3BG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023A-988F-46B1-B082-444287A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ntroduction To the Committee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C53D-7D45-45C1-8E78-0F29E119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对于委员会的介绍，包括历史，使命，主要职责等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委员会曾经通过的决议介绍（有关于议题的）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委员会的</a:t>
            </a:r>
            <a:r>
              <a:rPr lang="en-US" altLang="zh-CN" dirty="0">
                <a:solidFill>
                  <a:schemeClr val="accent1"/>
                </a:solidFill>
              </a:rPr>
              <a:t>RoP</a:t>
            </a:r>
            <a:r>
              <a:rPr lang="zh-CN" altLang="en-US" dirty="0">
                <a:solidFill>
                  <a:schemeClr val="accent1"/>
                </a:solidFill>
              </a:rPr>
              <a:t>介绍（如果此会议使用特殊</a:t>
            </a:r>
            <a:r>
              <a:rPr lang="en-US" altLang="zh-CN" dirty="0">
                <a:solidFill>
                  <a:schemeClr val="accent1"/>
                </a:solidFill>
              </a:rPr>
              <a:t>RoP</a:t>
            </a:r>
            <a:r>
              <a:rPr lang="zh-CN" altLang="en-US" dirty="0">
                <a:solidFill>
                  <a:schemeClr val="accent1"/>
                </a:solidFill>
              </a:rPr>
              <a:t>的话，也可能单独列个表）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4325-8FC4-4163-89F0-D481240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ntroduction To the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05D8-6AE6-42FD-ABD4-CE5B5310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介绍本议题的历史，起因现状，过去所采取的行动（包括通过的决议）和可能的解决方案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有一些历史可能很老，所以</a:t>
            </a:r>
            <a:r>
              <a:rPr lang="zh-CN" altLang="en-US" b="1" dirty="0">
                <a:solidFill>
                  <a:schemeClr val="accent1"/>
                </a:solidFill>
              </a:rPr>
              <a:t>有时候</a:t>
            </a:r>
            <a:r>
              <a:rPr lang="zh-CN" altLang="en-US" dirty="0">
                <a:solidFill>
                  <a:schemeClr val="accent1"/>
                </a:solidFill>
              </a:rPr>
              <a:t>不需要了解也可，但主要关注和自己国家有关的历史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看到过去所采取行动时，建议大家可以去联合国正式文件系统（</a:t>
            </a:r>
            <a:r>
              <a:rPr lang="en-US" altLang="zh-CN" dirty="0">
                <a:solidFill>
                  <a:schemeClr val="accent1"/>
                </a:solidFill>
              </a:rPr>
              <a:t>ODS) </a:t>
            </a:r>
            <a:r>
              <a:rPr lang="zh-CN" altLang="en-US" dirty="0">
                <a:solidFill>
                  <a:schemeClr val="accent1"/>
                </a:solidFill>
              </a:rPr>
              <a:t>搜索该委员会通过的决议（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hlinkClick r:id="rId3"/>
              </a:rPr>
              <a:t>https://documents.un.org/prod/ods.nsf/home.xsp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C09-12AF-46CF-9BA8-99009FE7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23058"/>
          </a:xfrm>
        </p:spPr>
        <p:txBody>
          <a:bodyPr/>
          <a:lstStyle/>
          <a:p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联合国正式文件系统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(ODS)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7917-3DFC-46AA-9AAD-C1B3A7DE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联合国正式文件系统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1993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年首次推出，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2016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年更新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包括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1993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年至今的全文文件、原生数字文件和有文号文件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安全理事会、大会、经济及社会理事会及其附属机构以及行政指示和其他文件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包括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1946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年至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1993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年的扫描文件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主要机关的所有决议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全部安全理事会文件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大会正式记录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补编和附件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会议记录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全体会议：全部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主要委员会：进展中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特地扫描的其他文件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每天增列的新文件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不包括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在正式文件系统中找不到的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1993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年以前印发但尚未数字化的有文号文件、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新闻稿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销售出版物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例如年鉴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条约汇编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和其他与无文号文件</a:t>
            </a: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F3E-7E68-40BE-8C85-08792126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83540-C94D-4A34-BDBB-D5A25F347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9"/>
            <a:ext cx="12359108" cy="7025211"/>
          </a:xfrm>
        </p:spPr>
      </p:pic>
    </p:spTree>
    <p:extLst>
      <p:ext uri="{BB962C8B-B14F-4D97-AF65-F5344CB8AC3E}">
        <p14:creationId xmlns:p14="http://schemas.microsoft.com/office/powerpoint/2010/main" val="969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9AEF-DCBF-4A86-A6F5-929289A7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9FFC-CAE5-4552-9FF0-3E4C2FF2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" y="195634"/>
            <a:ext cx="12130098" cy="6466731"/>
          </a:xfrm>
        </p:spPr>
      </p:pic>
    </p:spTree>
    <p:extLst>
      <p:ext uri="{BB962C8B-B14F-4D97-AF65-F5344CB8AC3E}">
        <p14:creationId xmlns:p14="http://schemas.microsoft.com/office/powerpoint/2010/main" val="14215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380</TotalTime>
  <Words>1633</Words>
  <Application>Microsoft Office PowerPoint</Application>
  <PresentationFormat>Custom</PresentationFormat>
  <Paragraphs>153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DengXian</vt:lpstr>
      <vt:lpstr>Microsoft YaHei</vt:lpstr>
      <vt:lpstr>Arial</vt:lpstr>
      <vt:lpstr>Calibri</vt:lpstr>
      <vt:lpstr>Roboto</vt:lpstr>
      <vt:lpstr>Tech 16x9</vt:lpstr>
      <vt:lpstr>学术培训—BG阅读及调研</vt:lpstr>
      <vt:lpstr>什么是BG</vt:lpstr>
      <vt:lpstr>BG的结构</vt:lpstr>
      <vt:lpstr>Letter From Dais</vt:lpstr>
      <vt:lpstr>Introduction To the Committee</vt:lpstr>
      <vt:lpstr>Introduction To the Topic</vt:lpstr>
      <vt:lpstr>联合国正式文件系统(ODS)</vt:lpstr>
      <vt:lpstr>PowerPoint Presentation</vt:lpstr>
      <vt:lpstr>PowerPoint Presentation</vt:lpstr>
      <vt:lpstr>PowerPoint Presentation</vt:lpstr>
      <vt:lpstr>PowerPoint Presentation</vt:lpstr>
      <vt:lpstr>Case Study</vt:lpstr>
      <vt:lpstr>Question to Discuss</vt:lpstr>
      <vt:lpstr>Bloc Position</vt:lpstr>
      <vt:lpstr>References</vt:lpstr>
      <vt:lpstr>Plagiarism</vt:lpstr>
      <vt:lpstr>阅读BG的建议</vt:lpstr>
      <vt:lpstr>调研</vt:lpstr>
      <vt:lpstr>对于议题和本委员会的调研</vt:lpstr>
      <vt:lpstr>对于本国的调研</vt:lpstr>
      <vt:lpstr>对于他国调研</vt:lpstr>
      <vt:lpstr>Reliable Sources</vt:lpstr>
      <vt:lpstr>Unreliable Sources</vt:lpstr>
      <vt:lpstr>QUIZ TIME</vt:lpstr>
      <vt:lpstr>更多阅读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学术培训—BG阅读及调研</dc:title>
  <dc:creator>Song Alan</dc:creator>
  <cp:lastModifiedBy>Alan Song</cp:lastModifiedBy>
  <cp:revision>39</cp:revision>
  <dcterms:created xsi:type="dcterms:W3CDTF">2020-08-28T10:29:32Z</dcterms:created>
  <dcterms:modified xsi:type="dcterms:W3CDTF">2020-12-16T06:51:11Z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