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11" r:id="rId7"/>
    <p:sldId id="312" r:id="rId8"/>
    <p:sldId id="318" r:id="rId9"/>
    <p:sldId id="313" r:id="rId10"/>
    <p:sldId id="319" r:id="rId11"/>
    <p:sldId id="328" r:id="rId12"/>
    <p:sldId id="314" r:id="rId13"/>
    <p:sldId id="323" r:id="rId14"/>
    <p:sldId id="315" r:id="rId15"/>
    <p:sldId id="316" r:id="rId16"/>
    <p:sldId id="334" r:id="rId17"/>
    <p:sldId id="317" r:id="rId18"/>
    <p:sldId id="321" r:id="rId19"/>
    <p:sldId id="325" r:id="rId20"/>
    <p:sldId id="322" r:id="rId21"/>
    <p:sldId id="329" r:id="rId22"/>
    <p:sldId id="330" r:id="rId23"/>
    <p:sldId id="320" r:id="rId24"/>
    <p:sldId id="326" r:id="rId25"/>
    <p:sldId id="332" r:id="rId26"/>
    <p:sldId id="324" r:id="rId27"/>
    <p:sldId id="327" r:id="rId28"/>
    <p:sldId id="335" r:id="rId29"/>
    <p:sldId id="336" r:id="rId30"/>
    <p:sldId id="337" r:id="rId31"/>
    <p:sldId id="338" r:id="rId32"/>
    <p:sldId id="333" r:id="rId33"/>
    <p:sldId id="3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7" autoAdjust="0"/>
    <p:restoredTop sz="94619" autoAdjust="0"/>
  </p:normalViewPr>
  <p:slideViewPr>
    <p:cSldViewPr snapToGrid="0">
      <p:cViewPr varScale="1">
        <p:scale>
          <a:sx n="73" d="100"/>
          <a:sy n="73" d="100"/>
        </p:scale>
        <p:origin x="2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9/18/2020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6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32B432-ACDA-4023-A761-2BAB76577B62}" type="datetime1">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9/18/2020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9/18/2020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9/18/2020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11619"/>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9/18/2020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6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4486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err="1">
                <a:solidFill>
                  <a:schemeClr val="tx1"/>
                </a:solidFill>
              </a:rPr>
              <a:t>Rop</a:t>
            </a:r>
            <a:r>
              <a:rPr lang="zh-CN" altLang="en-US" sz="4400" dirty="0">
                <a:solidFill>
                  <a:schemeClr val="tx1"/>
                </a:solidFill>
                <a:latin typeface="Microsoft YaHei" panose="020B0503020204020204" pitchFamily="34" charset="-122"/>
                <a:ea typeface="Microsoft YaHei" panose="020B0503020204020204" pitchFamily="34" charset="-122"/>
              </a:rPr>
              <a:t>再培训</a:t>
            </a:r>
            <a:endParaRPr lang="en-US" sz="4400" dirty="0">
              <a:solidFill>
                <a:schemeClr val="tx1"/>
              </a:solidFill>
              <a:latin typeface="Microsoft YaHei" panose="020B0503020204020204" pitchFamily="34" charset="-122"/>
              <a:ea typeface="Microsoft YaHei" panose="020B0503020204020204" pitchFamily="34" charset="-122"/>
            </a:endParaRP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19G2</a:t>
            </a:r>
            <a:r>
              <a:rPr lang="zh-CN" altLang="en-US" dirty="0">
                <a:solidFill>
                  <a:schemeClr val="tx1"/>
                </a:solidFill>
                <a:latin typeface="Microsoft YaHei" panose="020B0503020204020204" pitchFamily="34" charset="-122"/>
                <a:ea typeface="Microsoft YaHei" panose="020B0503020204020204" pitchFamily="34" charset="-122"/>
              </a:rPr>
              <a:t>宋国华</a:t>
            </a:r>
            <a:endParaRPr lang="en-US" dirty="0">
              <a:solidFill>
                <a:schemeClr val="tx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CBD6-94BA-42C4-8C6A-9BCA3BDD87B2}"/>
              </a:ext>
            </a:extLst>
          </p:cNvPr>
          <p:cNvSpPr>
            <a:spLocks noGrp="1"/>
          </p:cNvSpPr>
          <p:nvPr>
            <p:ph type="title"/>
          </p:nvPr>
        </p:nvSpPr>
        <p:spPr/>
        <p:txBody>
          <a:bodyPr/>
          <a:lstStyle/>
          <a:p>
            <a:r>
              <a:rPr lang="zh-CN" altLang="en-US" dirty="0"/>
              <a:t>处理顺序</a:t>
            </a:r>
            <a:endParaRPr lang="en-US" dirty="0"/>
          </a:p>
        </p:txBody>
      </p:sp>
      <p:sp>
        <p:nvSpPr>
          <p:cNvPr id="3" name="Content Placeholder 2">
            <a:extLst>
              <a:ext uri="{FF2B5EF4-FFF2-40B4-BE49-F238E27FC236}">
                <a16:creationId xmlns:a16="http://schemas.microsoft.com/office/drawing/2014/main" id="{D94CFD88-D50D-4E3B-83BC-EB016A3B19DF}"/>
              </a:ext>
            </a:extLst>
          </p:cNvPr>
          <p:cNvSpPr>
            <a:spLocks noGrp="1"/>
          </p:cNvSpPr>
          <p:nvPr>
            <p:ph idx="1"/>
          </p:nvPr>
        </p:nvSpPr>
        <p:spPr/>
        <p:txBody>
          <a:bodyPr/>
          <a:lstStyle/>
          <a:p>
            <a:r>
              <a:rPr lang="en-US" dirty="0"/>
              <a:t>Point&gt;UMC&gt;MC&gt;</a:t>
            </a:r>
            <a:r>
              <a:rPr lang="zh-CN" altLang="en-US" dirty="0"/>
              <a:t>休会（如果我们建议你</a:t>
            </a:r>
            <a:r>
              <a:rPr lang="en-US" altLang="zh-CN" dirty="0" err="1"/>
              <a:t>mo</a:t>
            </a:r>
            <a:r>
              <a:rPr lang="zh-CN" altLang="en-US" dirty="0"/>
              <a:t>的休会，那肯定优先处理啊）</a:t>
            </a:r>
            <a:endParaRPr lang="en-US" altLang="zh-CN" dirty="0"/>
          </a:p>
          <a:p>
            <a:r>
              <a:rPr lang="zh-CN" altLang="en-US" dirty="0"/>
              <a:t>其他动议将由主席团决定投票顺序</a:t>
            </a:r>
            <a:endParaRPr lang="en-US" dirty="0"/>
          </a:p>
        </p:txBody>
      </p:sp>
    </p:spTree>
    <p:extLst>
      <p:ext uri="{BB962C8B-B14F-4D97-AF65-F5344CB8AC3E}">
        <p14:creationId xmlns:p14="http://schemas.microsoft.com/office/powerpoint/2010/main" val="189929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D860-16F5-4586-AF9B-7E086B80A814}"/>
              </a:ext>
            </a:extLst>
          </p:cNvPr>
          <p:cNvSpPr>
            <a:spLocks noGrp="1"/>
          </p:cNvSpPr>
          <p:nvPr>
            <p:ph type="title"/>
          </p:nvPr>
        </p:nvSpPr>
        <p:spPr/>
        <p:txBody>
          <a:bodyPr/>
          <a:lstStyle/>
          <a:p>
            <a:r>
              <a:rPr lang="en-US" dirty="0"/>
              <a:t>M</a:t>
            </a:r>
            <a:r>
              <a:rPr lang="en-US" altLang="zh-CN" dirty="0"/>
              <a:t>otion </a:t>
            </a:r>
            <a:r>
              <a:rPr lang="zh-CN" altLang="en-US" dirty="0"/>
              <a:t>动议</a:t>
            </a:r>
            <a:endParaRPr lang="en-US" dirty="0"/>
          </a:p>
        </p:txBody>
      </p:sp>
      <p:sp>
        <p:nvSpPr>
          <p:cNvPr id="3" name="Content Placeholder 2">
            <a:extLst>
              <a:ext uri="{FF2B5EF4-FFF2-40B4-BE49-F238E27FC236}">
                <a16:creationId xmlns:a16="http://schemas.microsoft.com/office/drawing/2014/main" id="{F8C83174-EAAB-40A4-962A-6023426D5380}"/>
              </a:ext>
            </a:extLst>
          </p:cNvPr>
          <p:cNvSpPr>
            <a:spLocks noGrp="1"/>
          </p:cNvSpPr>
          <p:nvPr>
            <p:ph idx="1"/>
          </p:nvPr>
        </p:nvSpPr>
        <p:spPr/>
        <p:txBody>
          <a:bodyPr/>
          <a:lstStyle/>
          <a:p>
            <a:r>
              <a:rPr lang="en-US" altLang="zh-CN" sz="2800" b="0" i="0" u="none" strike="noStrike" baseline="0" dirty="0">
                <a:solidFill>
                  <a:srgbClr val="000000"/>
                </a:solidFill>
                <a:latin typeface="SimSun" panose="02010600030101010101" pitchFamily="2" charset="-122"/>
                <a:ea typeface="SimSun" panose="02010600030101010101" pitchFamily="2" charset="-122"/>
              </a:rPr>
              <a:t>(1/2)</a:t>
            </a:r>
            <a:r>
              <a:rPr lang="zh-CN" altLang="en-US" sz="2800" b="0" i="0" u="none" strike="noStrike" baseline="0" dirty="0">
                <a:solidFill>
                  <a:srgbClr val="000000"/>
                </a:solidFill>
                <a:latin typeface="SimSun" panose="02010600030101010101" pitchFamily="2" charset="-122"/>
                <a:ea typeface="SimSun" panose="02010600030101010101" pitchFamily="2" charset="-122"/>
              </a:rPr>
              <a:t>动议有主持核心磋商</a:t>
            </a:r>
            <a:r>
              <a:rPr lang="en-US" altLang="zh-CN" sz="2800" b="0" i="0" u="none" strike="noStrike" baseline="0" dirty="0">
                <a:solidFill>
                  <a:srgbClr val="000000"/>
                </a:solidFill>
                <a:latin typeface="Times New Roman" panose="02020603050405020304" pitchFamily="18" charset="0"/>
                <a:ea typeface="SimSun" panose="02010600030101010101" pitchFamily="2" charset="-122"/>
              </a:rPr>
              <a:t>/</a:t>
            </a:r>
            <a:r>
              <a:rPr lang="zh-CN" altLang="en-US" sz="2800" b="0" i="0" u="none" strike="noStrike" baseline="0" dirty="0">
                <a:solidFill>
                  <a:srgbClr val="000000"/>
                </a:solidFill>
                <a:latin typeface="SimSun" panose="02010600030101010101" pitchFamily="2" charset="-122"/>
                <a:ea typeface="SimSun" panose="02010600030101010101" pitchFamily="2" charset="-122"/>
              </a:rPr>
              <a:t>自由磋商</a:t>
            </a:r>
            <a:r>
              <a:rPr lang="en-US" sz="2800" b="0" i="0" u="none" strike="noStrike" baseline="0" dirty="0">
                <a:solidFill>
                  <a:srgbClr val="000000"/>
                </a:solidFill>
                <a:latin typeface="Times New Roman" panose="02020603050405020304" pitchFamily="18" charset="0"/>
              </a:rPr>
              <a:t>Motion for Moderated Caucus</a:t>
            </a:r>
          </a:p>
          <a:p>
            <a:r>
              <a:rPr lang="en-US" altLang="zh-CN" dirty="0">
                <a:solidFill>
                  <a:srgbClr val="000000"/>
                </a:solidFill>
                <a:latin typeface="Times New Roman" panose="02020603050405020304" pitchFamily="18" charset="0"/>
                <a:ea typeface="SimSun" panose="02010600030101010101" pitchFamily="2" charset="-122"/>
              </a:rPr>
              <a:t>(1/2)</a:t>
            </a:r>
            <a:r>
              <a:rPr lang="zh-CN" altLang="en-US" dirty="0">
                <a:solidFill>
                  <a:srgbClr val="000000"/>
                </a:solidFill>
                <a:latin typeface="Times New Roman" panose="02020603050405020304" pitchFamily="18" charset="0"/>
                <a:ea typeface="SimSun" panose="02010600030101010101" pitchFamily="2" charset="-122"/>
              </a:rPr>
              <a:t>动议无组织核心磋商</a:t>
            </a:r>
            <a:r>
              <a:rPr lang="en-US" sz="2800" b="0" i="0" u="none" strike="noStrike" baseline="0" dirty="0">
                <a:solidFill>
                  <a:srgbClr val="000000"/>
                </a:solidFill>
                <a:latin typeface="Times New Roman" panose="02020603050405020304" pitchFamily="18" charset="0"/>
              </a:rPr>
              <a:t>Motion for Unmoderated Caucus </a:t>
            </a:r>
            <a:endParaRPr lang="zh-CN" altLang="en-US" sz="2800" b="0" i="0" u="none" strike="noStrike" baseline="0" dirty="0">
              <a:solidFill>
                <a:srgbClr val="000000"/>
              </a:solidFill>
              <a:latin typeface="SimSun" panose="02010600030101010101" pitchFamily="2" charset="-122"/>
              <a:ea typeface="SimSun" panose="02010600030101010101" pitchFamily="2" charset="-122"/>
            </a:endParaRPr>
          </a:p>
          <a:p>
            <a:r>
              <a:rPr lang="en-US" altLang="zh-CN" sz="2800" b="0" i="0" u="none" strike="noStrike" baseline="0" dirty="0">
                <a:solidFill>
                  <a:srgbClr val="000000"/>
                </a:solidFill>
                <a:latin typeface="SimSun" panose="02010600030101010101" pitchFamily="2" charset="-122"/>
                <a:ea typeface="SimSun" panose="02010600030101010101" pitchFamily="2" charset="-122"/>
              </a:rPr>
              <a:t>(2/3)</a:t>
            </a:r>
            <a:r>
              <a:rPr lang="zh-CN" altLang="en-US" sz="2800" b="0" i="0" u="none" strike="noStrike" baseline="0" dirty="0">
                <a:solidFill>
                  <a:srgbClr val="000000"/>
                </a:solidFill>
                <a:latin typeface="SimSun" panose="02010600030101010101" pitchFamily="2" charset="-122"/>
                <a:ea typeface="SimSun" panose="02010600030101010101" pitchFamily="2" charset="-122"/>
              </a:rPr>
              <a:t>动议结束辩论 </a:t>
            </a:r>
            <a:r>
              <a:rPr lang="en-US" sz="2800" b="0" i="0" u="none" strike="noStrike" baseline="0" dirty="0">
                <a:solidFill>
                  <a:srgbClr val="000000"/>
                </a:solidFill>
                <a:latin typeface="Times New Roman" panose="02020603050405020304" pitchFamily="18" charset="0"/>
              </a:rPr>
              <a:t>Motion to Close the Debate 	</a:t>
            </a:r>
            <a:endParaRPr lang="zh-CN" altLang="en-US" sz="2800" b="0" i="0" u="none" strike="noStrike" baseline="0" dirty="0">
              <a:solidFill>
                <a:srgbClr val="000000"/>
              </a:solidFill>
              <a:latin typeface="SimSun" panose="02010600030101010101" pitchFamily="2" charset="-122"/>
              <a:ea typeface="SimSun" panose="02010600030101010101" pitchFamily="2" charset="-122"/>
            </a:endParaRPr>
          </a:p>
          <a:p>
            <a:r>
              <a:rPr lang="en-US" altLang="zh-CN" sz="2800" b="0" i="0" u="none" strike="noStrike" baseline="0" dirty="0">
                <a:solidFill>
                  <a:srgbClr val="000000"/>
                </a:solidFill>
                <a:latin typeface="SimSun" panose="02010600030101010101" pitchFamily="2" charset="-122"/>
                <a:ea typeface="SimSun" panose="02010600030101010101" pitchFamily="2" charset="-122"/>
              </a:rPr>
              <a:t>(1/2)</a:t>
            </a:r>
            <a:r>
              <a:rPr lang="zh-CN" altLang="en-US" sz="2800" b="0" i="0" u="none" strike="noStrike" baseline="0" dirty="0">
                <a:solidFill>
                  <a:srgbClr val="000000"/>
                </a:solidFill>
                <a:latin typeface="SimSun" panose="02010600030101010101" pitchFamily="2" charset="-122"/>
                <a:ea typeface="SimSun" panose="02010600030101010101" pitchFamily="2" charset="-122"/>
              </a:rPr>
              <a:t>动议更改发言时间 </a:t>
            </a:r>
            <a:r>
              <a:rPr lang="en-US" altLang="zh-CN"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Motion to change speaking time</a:t>
            </a:r>
            <a:r>
              <a:rPr lang="zh-CN" altLang="en-US" sz="2800" b="0" i="0" u="none" strike="noStrike" baseline="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p>
          <a:p>
            <a:r>
              <a:rPr lang="en-US" altLang="zh-CN" sz="2800" b="0" i="0" u="none" strike="noStrike" baseline="0" dirty="0">
                <a:solidFill>
                  <a:srgbClr val="000000"/>
                </a:solidFill>
                <a:latin typeface="SimSun" panose="02010600030101010101" pitchFamily="2" charset="-122"/>
                <a:ea typeface="SimSun" panose="02010600030101010101" pitchFamily="2" charset="-122"/>
              </a:rPr>
              <a:t>(1/2)</a:t>
            </a:r>
            <a:r>
              <a:rPr lang="zh-CN" altLang="en-US" sz="2800" b="0" i="0" u="none" strike="noStrike" baseline="0" dirty="0">
                <a:solidFill>
                  <a:srgbClr val="000000"/>
                </a:solidFill>
                <a:latin typeface="SimSun" panose="02010600030101010101" pitchFamily="2" charset="-122"/>
                <a:ea typeface="SimSun" panose="02010600030101010101" pitchFamily="2" charset="-122"/>
              </a:rPr>
              <a:t>动议暂时休会	</a:t>
            </a:r>
            <a:r>
              <a:rPr lang="en-US" altLang="zh-CN" sz="2800" b="0" i="0" u="none" strike="noStrike" baseline="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Motion to suspend the meeting</a:t>
            </a:r>
            <a:endParaRPr lang="zh-CN" altLang="en-US" sz="2800" b="0" i="0" u="none" strike="noStrike" baseline="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133681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4882A-F4F2-47D1-A22F-E704062174DC}"/>
              </a:ext>
            </a:extLst>
          </p:cNvPr>
          <p:cNvSpPr>
            <a:spLocks noGrp="1"/>
          </p:cNvSpPr>
          <p:nvPr>
            <p:ph idx="1"/>
          </p:nvPr>
        </p:nvSpPr>
        <p:spPr>
          <a:xfrm>
            <a:off x="1066800" y="748937"/>
            <a:ext cx="10058400" cy="5203807"/>
          </a:xfrm>
        </p:spPr>
        <p:txBody>
          <a:bodyPr/>
          <a:lstStyle/>
          <a:p>
            <a:r>
              <a:rPr lang="zh-CN" altLang="en-US" dirty="0"/>
              <a:t>（</a:t>
            </a:r>
            <a:r>
              <a:rPr lang="en-US" altLang="zh-CN" dirty="0"/>
              <a:t>1/2)</a:t>
            </a:r>
            <a:r>
              <a:rPr lang="zh-CN" altLang="en-US" dirty="0"/>
              <a:t> 动议展示文件 </a:t>
            </a:r>
            <a:r>
              <a:rPr lang="en-US" altLang="zh-CN" dirty="0"/>
              <a:t>motion to show  DR/DD/WP xxx</a:t>
            </a:r>
          </a:p>
          <a:p>
            <a:r>
              <a:rPr lang="zh-CN" altLang="en-US" dirty="0"/>
              <a:t>（</a:t>
            </a:r>
            <a:r>
              <a:rPr lang="en-US" altLang="zh-CN" dirty="0"/>
              <a:t>1/2)</a:t>
            </a:r>
            <a:r>
              <a:rPr lang="zh-CN" altLang="en-US" dirty="0"/>
              <a:t>动议投票环节</a:t>
            </a:r>
            <a:r>
              <a:rPr lang="en-US" altLang="zh-CN" dirty="0"/>
              <a:t>motion to vote DR DD</a:t>
            </a:r>
            <a:endParaRPr lang="en-US" altLang="zh-CN" strike="sngStrike" dirty="0"/>
          </a:p>
          <a:p>
            <a:pPr marL="0" indent="0">
              <a:buNone/>
            </a:pPr>
            <a:r>
              <a:rPr lang="zh-CN" altLang="en-US" dirty="0"/>
              <a:t>最终解释权归主席所有</a:t>
            </a:r>
            <a:endParaRPr lang="en-US" dirty="0"/>
          </a:p>
        </p:txBody>
      </p:sp>
    </p:spTree>
    <p:extLst>
      <p:ext uri="{BB962C8B-B14F-4D97-AF65-F5344CB8AC3E}">
        <p14:creationId xmlns:p14="http://schemas.microsoft.com/office/powerpoint/2010/main" val="354524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38CD-40C1-425D-9FD7-6CE9832D30D4}"/>
              </a:ext>
            </a:extLst>
          </p:cNvPr>
          <p:cNvSpPr>
            <a:spLocks noGrp="1"/>
          </p:cNvSpPr>
          <p:nvPr>
            <p:ph type="title"/>
          </p:nvPr>
        </p:nvSpPr>
        <p:spPr/>
        <p:txBody>
          <a:bodyPr/>
          <a:lstStyle/>
          <a:p>
            <a:r>
              <a:rPr lang="zh-CN" altLang="en-US" dirty="0"/>
              <a:t>有关不是自己组</a:t>
            </a:r>
            <a:r>
              <a:rPr lang="en-US" altLang="zh-CN" dirty="0"/>
              <a:t>Mo</a:t>
            </a:r>
            <a:r>
              <a:rPr lang="zh-CN" altLang="en-US" dirty="0"/>
              <a:t>的问题</a:t>
            </a:r>
            <a:endParaRPr lang="en-US" dirty="0"/>
          </a:p>
        </p:txBody>
      </p:sp>
      <p:sp>
        <p:nvSpPr>
          <p:cNvPr id="3" name="Content Placeholder 2">
            <a:extLst>
              <a:ext uri="{FF2B5EF4-FFF2-40B4-BE49-F238E27FC236}">
                <a16:creationId xmlns:a16="http://schemas.microsoft.com/office/drawing/2014/main" id="{16FFC872-EE81-4977-BF1A-59EC15C88B0A}"/>
              </a:ext>
            </a:extLst>
          </p:cNvPr>
          <p:cNvSpPr>
            <a:spLocks noGrp="1"/>
          </p:cNvSpPr>
          <p:nvPr>
            <p:ph idx="1"/>
          </p:nvPr>
        </p:nvSpPr>
        <p:spPr/>
        <p:txBody>
          <a:bodyPr/>
          <a:lstStyle/>
          <a:p>
            <a:r>
              <a:rPr lang="zh-CN" altLang="en-US" b="1" dirty="0"/>
              <a:t>不要卡着不过！</a:t>
            </a:r>
            <a:endParaRPr lang="en-US" altLang="zh-CN" b="1" dirty="0"/>
          </a:p>
          <a:p>
            <a:r>
              <a:rPr lang="zh-CN" altLang="en-US" b="1" dirty="0"/>
              <a:t>不要卡着不过！</a:t>
            </a:r>
            <a:endParaRPr lang="en-US" altLang="zh-CN" b="1" dirty="0"/>
          </a:p>
          <a:p>
            <a:r>
              <a:rPr lang="zh-CN" altLang="en-US" b="1" dirty="0"/>
              <a:t>不要卡着不过！</a:t>
            </a:r>
            <a:endParaRPr lang="en-US" altLang="zh-CN" b="1" dirty="0"/>
          </a:p>
          <a:p>
            <a:r>
              <a:rPr lang="zh-CN" altLang="en-US" b="1" dirty="0"/>
              <a:t>只要他合理你就给他过！！！</a:t>
            </a:r>
            <a:endParaRPr lang="en-US" altLang="zh-CN" b="1" dirty="0"/>
          </a:p>
        </p:txBody>
      </p:sp>
    </p:spTree>
    <p:extLst>
      <p:ext uri="{BB962C8B-B14F-4D97-AF65-F5344CB8AC3E}">
        <p14:creationId xmlns:p14="http://schemas.microsoft.com/office/powerpoint/2010/main" val="158056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560D-EACB-4E32-88CA-3C146D7C28AC}"/>
              </a:ext>
            </a:extLst>
          </p:cNvPr>
          <p:cNvSpPr>
            <a:spLocks noGrp="1"/>
          </p:cNvSpPr>
          <p:nvPr>
            <p:ph type="title"/>
          </p:nvPr>
        </p:nvSpPr>
        <p:spPr/>
        <p:txBody>
          <a:bodyPr/>
          <a:lstStyle/>
          <a:p>
            <a:r>
              <a:rPr lang="zh-CN" altLang="en-US" dirty="0"/>
              <a:t>提出动议（</a:t>
            </a:r>
            <a:r>
              <a:rPr lang="en-US" altLang="zh-CN" dirty="0"/>
              <a:t>Role Play)</a:t>
            </a:r>
            <a:endParaRPr lang="en-US" dirty="0"/>
          </a:p>
        </p:txBody>
      </p:sp>
      <p:sp>
        <p:nvSpPr>
          <p:cNvPr id="3" name="Content Placeholder 2">
            <a:extLst>
              <a:ext uri="{FF2B5EF4-FFF2-40B4-BE49-F238E27FC236}">
                <a16:creationId xmlns:a16="http://schemas.microsoft.com/office/drawing/2014/main" id="{25FBDA3E-A597-49F3-AEDB-98EE7ADC93FF}"/>
              </a:ext>
            </a:extLst>
          </p:cNvPr>
          <p:cNvSpPr>
            <a:spLocks noGrp="1"/>
          </p:cNvSpPr>
          <p:nvPr>
            <p:ph idx="1"/>
          </p:nvPr>
        </p:nvSpPr>
        <p:spPr/>
        <p:txBody>
          <a:bodyPr>
            <a:normAutofit lnSpcReduction="10000"/>
          </a:bodyPr>
          <a:lstStyle/>
          <a:p>
            <a:pPr marL="0" indent="0">
              <a:buNone/>
            </a:pPr>
            <a:r>
              <a:rPr lang="en-US" sz="2800" b="0" i="0" u="none" strike="noStrike" baseline="0" dirty="0">
                <a:solidFill>
                  <a:srgbClr val="000000"/>
                </a:solidFill>
                <a:latin typeface="Times New Roman" panose="02020603050405020304" pitchFamily="18" charset="0"/>
              </a:rPr>
              <a:t>Chair: Are there any points or motions on the floor?</a:t>
            </a:r>
          </a:p>
          <a:p>
            <a:pPr marL="0" indent="0">
              <a:buNone/>
            </a:pPr>
            <a:r>
              <a:rPr lang="en-US" sz="2800" b="0" i="0" u="none" strike="noStrike" baseline="0" dirty="0">
                <a:solidFill>
                  <a:srgbClr val="000000"/>
                </a:solidFill>
                <a:latin typeface="Times New Roman" panose="02020603050405020304" pitchFamily="18" charset="0"/>
              </a:rPr>
              <a:t>(A</a:t>
            </a:r>
            <a:r>
              <a:rPr lang="zh-CN" altLang="en-US" sz="2800" b="0" i="0" u="none" strike="noStrike" baseline="0" dirty="0">
                <a:solidFill>
                  <a:srgbClr val="000000"/>
                </a:solidFill>
                <a:latin typeface="Times New Roman" panose="02020603050405020304" pitchFamily="18" charset="0"/>
              </a:rPr>
              <a:t> </a:t>
            </a:r>
            <a:r>
              <a:rPr lang="en-US" altLang="zh-CN" sz="2800" b="0" i="0" u="none" strike="noStrike" baseline="0" dirty="0">
                <a:solidFill>
                  <a:srgbClr val="000000"/>
                </a:solidFill>
                <a:latin typeface="Times New Roman" panose="02020603050405020304" pitchFamily="18" charset="0"/>
              </a:rPr>
              <a:t>delegate raised up the placard)</a:t>
            </a:r>
          </a:p>
          <a:p>
            <a:pPr marL="0" indent="0">
              <a:buNone/>
            </a:pPr>
            <a:r>
              <a:rPr lang="en-US" dirty="0">
                <a:solidFill>
                  <a:srgbClr val="000000"/>
                </a:solidFill>
                <a:latin typeface="Times New Roman" panose="02020603050405020304" pitchFamily="18" charset="0"/>
              </a:rPr>
              <a:t>Chair: xxx (Country)</a:t>
            </a:r>
            <a:endParaRPr lang="en-US" sz="2800" b="0" i="0" u="none" strike="noStrike" baseline="0" dirty="0">
              <a:solidFill>
                <a:srgbClr val="000000"/>
              </a:solidFill>
              <a:latin typeface="Times New Roman" panose="02020603050405020304" pitchFamily="18" charset="0"/>
            </a:endParaRPr>
          </a:p>
          <a:p>
            <a:pPr marL="0" indent="0">
              <a:buNone/>
            </a:pPr>
            <a:r>
              <a:rPr lang="en-US" sz="2800" b="0" i="0" u="none" strike="noStrike" baseline="0" dirty="0">
                <a:solidFill>
                  <a:srgbClr val="000000"/>
                </a:solidFill>
                <a:latin typeface="Times New Roman" panose="02020603050405020304" pitchFamily="18" charset="0"/>
              </a:rPr>
              <a:t>Delegate: The delegate motions for a…..(MC: moderated caucus, the topic is xxx, the total time would be xxx and x minute for each delegate. UMC: unmoderated caucus for xx minute)</a:t>
            </a:r>
          </a:p>
          <a:p>
            <a:pPr marL="0" indent="0">
              <a:buNone/>
            </a:pPr>
            <a:r>
              <a:rPr lang="en-US" dirty="0">
                <a:solidFill>
                  <a:srgbClr val="000000"/>
                </a:solidFill>
                <a:latin typeface="Times New Roman" panose="02020603050405020304" pitchFamily="18" charset="0"/>
              </a:rPr>
              <a:t>Chair: OK, it is in order.</a:t>
            </a:r>
            <a:endParaRPr lang="en-US" dirty="0"/>
          </a:p>
        </p:txBody>
      </p:sp>
    </p:spTree>
    <p:extLst>
      <p:ext uri="{BB962C8B-B14F-4D97-AF65-F5344CB8AC3E}">
        <p14:creationId xmlns:p14="http://schemas.microsoft.com/office/powerpoint/2010/main" val="224989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1846-6C90-484D-8CDB-F608509AF992}"/>
              </a:ext>
            </a:extLst>
          </p:cNvPr>
          <p:cNvSpPr>
            <a:spLocks noGrp="1"/>
          </p:cNvSpPr>
          <p:nvPr>
            <p:ph type="title"/>
          </p:nvPr>
        </p:nvSpPr>
        <p:spPr/>
        <p:txBody>
          <a:bodyPr/>
          <a:lstStyle/>
          <a:p>
            <a:r>
              <a:rPr lang="en-US" dirty="0"/>
              <a:t>Moderated</a:t>
            </a:r>
            <a:r>
              <a:rPr lang="zh-CN" altLang="en-US" dirty="0"/>
              <a:t> </a:t>
            </a:r>
            <a:r>
              <a:rPr lang="en-US" altLang="zh-CN" dirty="0"/>
              <a:t>Caucus</a:t>
            </a:r>
            <a:endParaRPr lang="en-US" dirty="0"/>
          </a:p>
        </p:txBody>
      </p:sp>
      <p:sp>
        <p:nvSpPr>
          <p:cNvPr id="3" name="Content Placeholder 2">
            <a:extLst>
              <a:ext uri="{FF2B5EF4-FFF2-40B4-BE49-F238E27FC236}">
                <a16:creationId xmlns:a16="http://schemas.microsoft.com/office/drawing/2014/main" id="{0591745C-9BE8-4E95-8616-24CF416408B2}"/>
              </a:ext>
            </a:extLst>
          </p:cNvPr>
          <p:cNvSpPr>
            <a:spLocks noGrp="1"/>
          </p:cNvSpPr>
          <p:nvPr>
            <p:ph idx="1"/>
          </p:nvPr>
        </p:nvSpPr>
        <p:spPr/>
        <p:txBody>
          <a:bodyPr/>
          <a:lstStyle/>
          <a:p>
            <a:r>
              <a:rPr lang="zh-CN" altLang="en-US" dirty="0"/>
              <a:t>代表认为有必要对当前议题范围下某一特定问题进行深入讨论时所提出的方案，这一方案应包括本次有主持核心磋商的主题、总持续时间和每位代表发言时间</a:t>
            </a:r>
            <a:endParaRPr lang="en-US" altLang="zh-CN" dirty="0"/>
          </a:p>
          <a:p>
            <a:r>
              <a:rPr lang="zh-CN" altLang="en-US" dirty="0"/>
              <a:t>正常</a:t>
            </a:r>
            <a:r>
              <a:rPr lang="en-US" altLang="zh-CN" dirty="0"/>
              <a:t>1/10 (</a:t>
            </a:r>
            <a:r>
              <a:rPr lang="zh-CN" altLang="en-US" dirty="0"/>
              <a:t>总时间</a:t>
            </a:r>
            <a:r>
              <a:rPr lang="en-US" altLang="zh-CN" dirty="0"/>
              <a:t>10min</a:t>
            </a:r>
            <a:r>
              <a:rPr lang="zh-CN" altLang="en-US" dirty="0"/>
              <a:t>，每个代表</a:t>
            </a:r>
            <a:r>
              <a:rPr lang="en-US" altLang="zh-CN" dirty="0"/>
              <a:t>1min</a:t>
            </a:r>
            <a:r>
              <a:rPr lang="zh-CN" altLang="en-US" dirty="0"/>
              <a:t>）</a:t>
            </a:r>
            <a:endParaRPr lang="en-US" altLang="zh-CN" dirty="0"/>
          </a:p>
          <a:p>
            <a:r>
              <a:rPr lang="zh-CN" altLang="en-US" dirty="0"/>
              <a:t>通过之后提出的代表可决定第一个说或者最后一个说</a:t>
            </a:r>
            <a:endParaRPr lang="en-US" altLang="zh-CN" dirty="0"/>
          </a:p>
          <a:p>
            <a:r>
              <a:rPr lang="zh-CN" altLang="en-US" dirty="0"/>
              <a:t>想要被加入到有组织核心磋商的代表在主席询问时举牌示意</a:t>
            </a:r>
            <a:endParaRPr lang="en-US" altLang="zh-CN" dirty="0"/>
          </a:p>
        </p:txBody>
      </p:sp>
    </p:spTree>
    <p:extLst>
      <p:ext uri="{BB962C8B-B14F-4D97-AF65-F5344CB8AC3E}">
        <p14:creationId xmlns:p14="http://schemas.microsoft.com/office/powerpoint/2010/main" val="427590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D101-FC1B-4FFE-8FA3-CFA807CAE04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F1966DA-B448-44AD-94E4-32AB3E8288DC}"/>
              </a:ext>
            </a:extLst>
          </p:cNvPr>
          <p:cNvPicPr>
            <a:picLocks noGrp="1" noChangeAspect="1"/>
          </p:cNvPicPr>
          <p:nvPr>
            <p:ph idx="1"/>
          </p:nvPr>
        </p:nvPicPr>
        <p:blipFill>
          <a:blip r:embed="rId2"/>
          <a:stretch>
            <a:fillRect/>
          </a:stretch>
        </p:blipFill>
        <p:spPr>
          <a:xfrm>
            <a:off x="1756833" y="462772"/>
            <a:ext cx="8678333" cy="5932455"/>
          </a:xfrm>
        </p:spPr>
      </p:pic>
    </p:spTree>
    <p:extLst>
      <p:ext uri="{BB962C8B-B14F-4D97-AF65-F5344CB8AC3E}">
        <p14:creationId xmlns:p14="http://schemas.microsoft.com/office/powerpoint/2010/main" val="746585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57CC-BC5B-469B-BA5E-FF1B055F5DCA}"/>
              </a:ext>
            </a:extLst>
          </p:cNvPr>
          <p:cNvSpPr>
            <a:spLocks noGrp="1"/>
          </p:cNvSpPr>
          <p:nvPr>
            <p:ph type="title"/>
          </p:nvPr>
        </p:nvSpPr>
        <p:spPr/>
        <p:txBody>
          <a:bodyPr/>
          <a:lstStyle/>
          <a:p>
            <a:r>
              <a:rPr lang="en-US" dirty="0"/>
              <a:t>U</a:t>
            </a:r>
            <a:r>
              <a:rPr lang="en-US" altLang="zh-CN" dirty="0"/>
              <a:t>nmoderated Caucus</a:t>
            </a:r>
            <a:endParaRPr lang="en-US" dirty="0"/>
          </a:p>
        </p:txBody>
      </p:sp>
      <p:sp>
        <p:nvSpPr>
          <p:cNvPr id="3" name="Content Placeholder 2">
            <a:extLst>
              <a:ext uri="{FF2B5EF4-FFF2-40B4-BE49-F238E27FC236}">
                <a16:creationId xmlns:a16="http://schemas.microsoft.com/office/drawing/2014/main" id="{C8744C52-FEDE-4D4D-9ACB-FB72831BE0AD}"/>
              </a:ext>
            </a:extLst>
          </p:cNvPr>
          <p:cNvSpPr>
            <a:spLocks noGrp="1"/>
          </p:cNvSpPr>
          <p:nvPr>
            <p:ph idx="1"/>
          </p:nvPr>
        </p:nvSpPr>
        <p:spPr/>
        <p:txBody>
          <a:bodyPr/>
          <a:lstStyle/>
          <a:p>
            <a:r>
              <a:rPr lang="zh-CN" altLang="en-US" dirty="0"/>
              <a:t>一般来说定</a:t>
            </a:r>
            <a:r>
              <a:rPr lang="en-US" altLang="zh-CN" dirty="0"/>
              <a:t>10min</a:t>
            </a:r>
          </a:p>
          <a:p>
            <a:r>
              <a:rPr lang="zh-CN" altLang="en-US" dirty="0"/>
              <a:t>在此期间可以下地找其他代表讨论，书写文件，吃茶歇，给父母报平安等。。。</a:t>
            </a:r>
            <a:endParaRPr lang="en-US" altLang="zh-CN" dirty="0"/>
          </a:p>
          <a:p>
            <a:r>
              <a:rPr lang="zh-CN" altLang="en-US" dirty="0"/>
              <a:t>一场会议基本在</a:t>
            </a:r>
            <a:r>
              <a:rPr lang="en-US" altLang="zh-CN" dirty="0"/>
              <a:t>UMC</a:t>
            </a:r>
            <a:r>
              <a:rPr lang="zh-CN" altLang="en-US" dirty="0"/>
              <a:t>和</a:t>
            </a:r>
            <a:r>
              <a:rPr lang="en-US" altLang="zh-CN" dirty="0"/>
              <a:t>MC</a:t>
            </a:r>
            <a:r>
              <a:rPr lang="zh-CN" altLang="en-US" dirty="0"/>
              <a:t>循环</a:t>
            </a:r>
            <a:endParaRPr lang="en-US" altLang="zh-CN" dirty="0"/>
          </a:p>
          <a:p>
            <a:r>
              <a:rPr lang="zh-CN" altLang="en-US" dirty="0"/>
              <a:t>为了到时候别无话可说，请大家做好</a:t>
            </a:r>
            <a:r>
              <a:rPr lang="en-US" altLang="zh-CN" dirty="0"/>
              <a:t>MO List</a:t>
            </a:r>
            <a:r>
              <a:rPr lang="zh-CN" altLang="en-US" dirty="0"/>
              <a:t>！！！</a:t>
            </a:r>
            <a:endParaRPr lang="en-US" altLang="zh-CN" dirty="0"/>
          </a:p>
          <a:p>
            <a:endParaRPr lang="en-US" altLang="zh-CN" dirty="0"/>
          </a:p>
          <a:p>
            <a:endParaRPr lang="en-US" dirty="0"/>
          </a:p>
        </p:txBody>
      </p:sp>
    </p:spTree>
    <p:extLst>
      <p:ext uri="{BB962C8B-B14F-4D97-AF65-F5344CB8AC3E}">
        <p14:creationId xmlns:p14="http://schemas.microsoft.com/office/powerpoint/2010/main" val="221312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27DE-F46B-4CDF-8B3E-47972CD8731E}"/>
              </a:ext>
            </a:extLst>
          </p:cNvPr>
          <p:cNvSpPr>
            <a:spLocks noGrp="1"/>
          </p:cNvSpPr>
          <p:nvPr>
            <p:ph type="title"/>
          </p:nvPr>
        </p:nvSpPr>
        <p:spPr/>
        <p:txBody>
          <a:bodyPr/>
          <a:lstStyle/>
          <a:p>
            <a:r>
              <a:rPr lang="en-US" dirty="0"/>
              <a:t>P</a:t>
            </a:r>
            <a:r>
              <a:rPr lang="en-US" altLang="zh-CN" dirty="0"/>
              <a:t>oint  </a:t>
            </a:r>
            <a:r>
              <a:rPr lang="zh-CN" altLang="en-US" dirty="0"/>
              <a:t>问题</a:t>
            </a:r>
            <a:endParaRPr lang="en-US" dirty="0"/>
          </a:p>
        </p:txBody>
      </p:sp>
      <p:sp>
        <p:nvSpPr>
          <p:cNvPr id="3" name="Content Placeholder 2">
            <a:extLst>
              <a:ext uri="{FF2B5EF4-FFF2-40B4-BE49-F238E27FC236}">
                <a16:creationId xmlns:a16="http://schemas.microsoft.com/office/drawing/2014/main" id="{33DD908A-F6AB-499C-A650-1425A6A4363B}"/>
              </a:ext>
            </a:extLst>
          </p:cNvPr>
          <p:cNvSpPr>
            <a:spLocks noGrp="1"/>
          </p:cNvSpPr>
          <p:nvPr>
            <p:ph idx="1"/>
          </p:nvPr>
        </p:nvSpPr>
        <p:spPr/>
        <p:txBody>
          <a:bodyPr>
            <a:normAutofit lnSpcReduction="10000"/>
          </a:bodyPr>
          <a:lstStyle/>
          <a:p>
            <a:r>
              <a:rPr lang="zh-CN" altLang="en-US" dirty="0"/>
              <a:t>优先于动议处理</a:t>
            </a:r>
            <a:endParaRPr lang="en-US" altLang="zh-CN" dirty="0"/>
          </a:p>
          <a:p>
            <a:r>
              <a:rPr lang="en-US" altLang="zh-CN" dirty="0"/>
              <a:t>Point of Order </a:t>
            </a:r>
            <a:r>
              <a:rPr lang="zh-CN" altLang="en-US" dirty="0"/>
              <a:t>代表认为主席出现错误，代表冒犯到自己（提到敏感话题如宗教等）时提出（如果紧急可以打断其他代表）</a:t>
            </a:r>
            <a:endParaRPr lang="en-US" altLang="zh-CN" dirty="0"/>
          </a:p>
          <a:p>
            <a:r>
              <a:rPr lang="en-US" altLang="zh-CN" dirty="0"/>
              <a:t>Point of Inquiry </a:t>
            </a:r>
            <a:r>
              <a:rPr lang="zh-CN" altLang="en-US" dirty="0"/>
              <a:t>代表对流程有疑问可以提出</a:t>
            </a:r>
            <a:endParaRPr lang="en-US" altLang="zh-CN" dirty="0"/>
          </a:p>
          <a:p>
            <a:r>
              <a:rPr lang="en-US" altLang="zh-CN" dirty="0"/>
              <a:t>Point of Personal Privilege </a:t>
            </a:r>
            <a:r>
              <a:rPr lang="zh-CN" altLang="en-US" dirty="0"/>
              <a:t>代表由个人需求时提出（字看不见，空调冷等。。。）（随时可以提出</a:t>
            </a:r>
            <a:r>
              <a:rPr lang="en-US" altLang="zh-CN" dirty="0"/>
              <a:t>) </a:t>
            </a:r>
            <a:r>
              <a:rPr lang="zh-CN" altLang="en-US" dirty="0"/>
              <a:t>上厕所不需要</a:t>
            </a:r>
            <a:r>
              <a:rPr lang="en-US" altLang="zh-CN" dirty="0"/>
              <a:t>point</a:t>
            </a:r>
            <a:r>
              <a:rPr lang="zh-CN" altLang="en-US" dirty="0"/>
              <a:t>，送个</a:t>
            </a:r>
            <a:r>
              <a:rPr lang="en-US" altLang="zh-CN" dirty="0"/>
              <a:t>page</a:t>
            </a:r>
            <a:r>
              <a:rPr lang="zh-CN" altLang="en-US" dirty="0"/>
              <a:t>给</a:t>
            </a:r>
            <a:r>
              <a:rPr lang="en-US" altLang="zh-CN" dirty="0"/>
              <a:t>dais</a:t>
            </a:r>
          </a:p>
          <a:p>
            <a:endParaRPr lang="en-US" altLang="zh-CN" dirty="0"/>
          </a:p>
        </p:txBody>
      </p:sp>
    </p:spTree>
    <p:extLst>
      <p:ext uri="{BB962C8B-B14F-4D97-AF65-F5344CB8AC3E}">
        <p14:creationId xmlns:p14="http://schemas.microsoft.com/office/powerpoint/2010/main" val="213263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A62B0-D416-41D9-82F9-97A41E974F2A}"/>
              </a:ext>
            </a:extLst>
          </p:cNvPr>
          <p:cNvSpPr>
            <a:spLocks noGrp="1"/>
          </p:cNvSpPr>
          <p:nvPr>
            <p:ph idx="1"/>
          </p:nvPr>
        </p:nvSpPr>
        <p:spPr>
          <a:xfrm>
            <a:off x="1066800" y="448733"/>
            <a:ext cx="10058400" cy="5504011"/>
          </a:xfrm>
        </p:spPr>
        <p:txBody>
          <a:bodyPr/>
          <a:lstStyle/>
          <a:p>
            <a:pPr marL="0" indent="0">
              <a:buNone/>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Chair: Are there any points or motions on the floor?</a:t>
            </a:r>
          </a:p>
          <a:p>
            <a:pPr marL="0" indent="0">
              <a:buNone/>
            </a:pPr>
            <a:r>
              <a:rPr lang="en-US" dirty="0">
                <a:solidFill>
                  <a:srgbClr val="000000"/>
                </a:solidFill>
                <a:latin typeface="Times New Roman" panose="02020603050405020304" pitchFamily="18" charset="0"/>
              </a:rPr>
              <a:t>D</a:t>
            </a:r>
            <a:r>
              <a:rPr lang="en-US" altLang="zh-CN" dirty="0">
                <a:solidFill>
                  <a:srgbClr val="000000"/>
                </a:solidFill>
                <a:latin typeface="Times New Roman" panose="02020603050405020304" pitchFamily="18" charset="0"/>
              </a:rPr>
              <a:t>elegate</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Point!</a:t>
            </a:r>
          </a:p>
          <a:p>
            <a:pPr marL="0" indent="0">
              <a:buNone/>
            </a:pPr>
            <a:r>
              <a:rPr lang="en-US" dirty="0">
                <a:solidFill>
                  <a:srgbClr val="000000"/>
                </a:solidFill>
                <a:latin typeface="Times New Roman" panose="02020603050405020304" pitchFamily="18" charset="0"/>
              </a:rPr>
              <a:t>Chair: Point first.</a:t>
            </a:r>
            <a:endParaRPr lang="en-US" dirty="0"/>
          </a:p>
        </p:txBody>
      </p:sp>
    </p:spTree>
    <p:extLst>
      <p:ext uri="{BB962C8B-B14F-4D97-AF65-F5344CB8AC3E}">
        <p14:creationId xmlns:p14="http://schemas.microsoft.com/office/powerpoint/2010/main" val="36643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960D-E607-44B2-A773-F424A2908CEA}"/>
              </a:ext>
            </a:extLst>
          </p:cNvPr>
          <p:cNvSpPr>
            <a:spLocks noGrp="1"/>
          </p:cNvSpPr>
          <p:nvPr>
            <p:ph type="title"/>
          </p:nvPr>
        </p:nvSpPr>
        <p:spPr/>
        <p:txBody>
          <a:bodyPr>
            <a:normAutofit/>
          </a:bodyPr>
          <a:lstStyle/>
          <a:p>
            <a:r>
              <a:rPr lang="en-US" sz="6000" dirty="0"/>
              <a:t>R</a:t>
            </a:r>
            <a:r>
              <a:rPr lang="en-US" altLang="zh-CN" sz="6000" dirty="0"/>
              <a:t>oP</a:t>
            </a:r>
            <a:endParaRPr lang="en-US" sz="6000" dirty="0"/>
          </a:p>
        </p:txBody>
      </p:sp>
      <p:sp>
        <p:nvSpPr>
          <p:cNvPr id="3" name="Content Placeholder 2">
            <a:extLst>
              <a:ext uri="{FF2B5EF4-FFF2-40B4-BE49-F238E27FC236}">
                <a16:creationId xmlns:a16="http://schemas.microsoft.com/office/drawing/2014/main" id="{AFC6F797-0BFA-488E-AF70-A56D4FC4D644}"/>
              </a:ext>
            </a:extLst>
          </p:cNvPr>
          <p:cNvSpPr>
            <a:spLocks noGrp="1"/>
          </p:cNvSpPr>
          <p:nvPr>
            <p:ph idx="1"/>
          </p:nvPr>
        </p:nvSpPr>
        <p:spPr/>
        <p:txBody>
          <a:bodyPr>
            <a:normAutofit/>
          </a:bodyPr>
          <a:lstStyle/>
          <a:p>
            <a:r>
              <a:rPr lang="en-US" sz="2800" dirty="0"/>
              <a:t>Roles of Procedures</a:t>
            </a:r>
          </a:p>
          <a:p>
            <a:r>
              <a:rPr lang="zh-CN" altLang="en-US" sz="2800" dirty="0">
                <a:latin typeface="Microsoft YaHei" panose="020B0503020204020204" pitchFamily="34" charset="-122"/>
                <a:ea typeface="Microsoft YaHei" panose="020B0503020204020204" pitchFamily="34" charset="-122"/>
              </a:rPr>
              <a:t>在模拟联合国使用的议事规则</a:t>
            </a:r>
            <a:endParaRPr lang="en-US" altLang="zh-CN" sz="2800" dirty="0">
              <a:latin typeface="Microsoft YaHei" panose="020B0503020204020204" pitchFamily="34" charset="-122"/>
              <a:ea typeface="Microsoft YaHei" panose="020B0503020204020204" pitchFamily="34" charset="-122"/>
            </a:endParaRPr>
          </a:p>
          <a:p>
            <a:r>
              <a:rPr lang="zh-CN" altLang="en-US" sz="2800" dirty="0">
                <a:latin typeface="Microsoft YaHei" panose="020B0503020204020204" pitchFamily="34" charset="-122"/>
                <a:ea typeface="Microsoft YaHei" panose="020B0503020204020204" pitchFamily="34" charset="-122"/>
              </a:rPr>
              <a:t>大多数会使用美标，所以咱们讲美标。欧标，</a:t>
            </a:r>
            <a:r>
              <a:rPr lang="en-US" altLang="zh-CN" sz="2800" dirty="0">
                <a:latin typeface="Microsoft YaHei" panose="020B0503020204020204" pitchFamily="34" charset="-122"/>
                <a:ea typeface="Microsoft YaHei" panose="020B0503020204020204" pitchFamily="34" charset="-122"/>
              </a:rPr>
              <a:t>UN4</a:t>
            </a:r>
            <a:r>
              <a:rPr lang="zh-CN" altLang="en-US" sz="2800" dirty="0">
                <a:latin typeface="Microsoft YaHei" panose="020B0503020204020204" pitchFamily="34" charset="-122"/>
                <a:ea typeface="Microsoft YaHei" panose="020B0503020204020204" pitchFamily="34" charset="-122"/>
              </a:rPr>
              <a:t>标等我也开不懂。。。感兴趣的代表自己百度</a:t>
            </a:r>
            <a:endParaRPr lang="en-US" sz="28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5837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ADFD-0C37-4D98-A965-EC213AECD050}"/>
              </a:ext>
            </a:extLst>
          </p:cNvPr>
          <p:cNvSpPr>
            <a:spLocks noGrp="1"/>
          </p:cNvSpPr>
          <p:nvPr>
            <p:ph type="title"/>
          </p:nvPr>
        </p:nvSpPr>
        <p:spPr/>
        <p:txBody>
          <a:bodyPr/>
          <a:lstStyle/>
          <a:p>
            <a:r>
              <a:rPr lang="zh-CN" altLang="en-US" dirty="0"/>
              <a:t>文件展示</a:t>
            </a:r>
            <a:endParaRPr lang="en-US" dirty="0"/>
          </a:p>
        </p:txBody>
      </p:sp>
      <p:sp>
        <p:nvSpPr>
          <p:cNvPr id="3" name="Content Placeholder 2">
            <a:extLst>
              <a:ext uri="{FF2B5EF4-FFF2-40B4-BE49-F238E27FC236}">
                <a16:creationId xmlns:a16="http://schemas.microsoft.com/office/drawing/2014/main" id="{C0437A3F-7DE9-40CD-9A90-AB926BF1B9F1}"/>
              </a:ext>
            </a:extLst>
          </p:cNvPr>
          <p:cNvSpPr>
            <a:spLocks noGrp="1"/>
          </p:cNvSpPr>
          <p:nvPr>
            <p:ph idx="1"/>
          </p:nvPr>
        </p:nvSpPr>
        <p:spPr/>
        <p:txBody>
          <a:bodyPr/>
          <a:lstStyle/>
          <a:p>
            <a:r>
              <a:rPr lang="zh-CN" altLang="en-US" dirty="0"/>
              <a:t>可以展示的文件</a:t>
            </a:r>
            <a:endParaRPr lang="en-US" altLang="zh-CN" dirty="0"/>
          </a:p>
          <a:p>
            <a:pPr marL="0" indent="0">
              <a:buNone/>
            </a:pPr>
            <a:r>
              <a:rPr lang="en-US" dirty="0"/>
              <a:t>WP,DD,DR</a:t>
            </a:r>
            <a:r>
              <a:rPr lang="zh-CN" altLang="en-US" dirty="0"/>
              <a:t>，修正案（由主席团同意展示的）</a:t>
            </a:r>
            <a:endParaRPr lang="en-US" dirty="0"/>
          </a:p>
          <a:p>
            <a:r>
              <a:rPr lang="zh-CN" altLang="en-US" dirty="0"/>
              <a:t>不可以展示</a:t>
            </a:r>
            <a:endParaRPr lang="en-US" altLang="zh-CN" dirty="0"/>
          </a:p>
          <a:p>
            <a:pPr marL="0" indent="0">
              <a:buNone/>
            </a:pPr>
            <a:r>
              <a:rPr lang="en-US" dirty="0"/>
              <a:t>PP</a:t>
            </a:r>
          </a:p>
          <a:p>
            <a:pPr marL="0" indent="0">
              <a:buNone/>
            </a:pPr>
            <a:r>
              <a:rPr lang="zh-CN" altLang="en-US" dirty="0"/>
              <a:t>但是代表只能对</a:t>
            </a:r>
            <a:r>
              <a:rPr lang="en-US" altLang="zh-CN" dirty="0"/>
              <a:t>DD,DR</a:t>
            </a:r>
            <a:r>
              <a:rPr lang="zh-CN" altLang="en-US" dirty="0"/>
              <a:t>，非友好修正案投票</a:t>
            </a:r>
            <a:endParaRPr lang="en-US" altLang="zh-CN" dirty="0"/>
          </a:p>
          <a:p>
            <a:pPr marL="0" indent="0">
              <a:buNone/>
            </a:pPr>
            <a:r>
              <a:rPr lang="en-US" dirty="0"/>
              <a:t>WP,DD,</a:t>
            </a:r>
            <a:r>
              <a:rPr lang="zh-CN" altLang="en-US" dirty="0"/>
              <a:t>没有</a:t>
            </a:r>
            <a:r>
              <a:rPr lang="en-US" altLang="zh-CN" dirty="0"/>
              <a:t>Q&amp;A </a:t>
            </a:r>
            <a:endParaRPr lang="en-US" dirty="0"/>
          </a:p>
        </p:txBody>
      </p:sp>
    </p:spTree>
    <p:extLst>
      <p:ext uri="{BB962C8B-B14F-4D97-AF65-F5344CB8AC3E}">
        <p14:creationId xmlns:p14="http://schemas.microsoft.com/office/powerpoint/2010/main" val="363430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B3B8-F020-46CB-89A8-A86EC485D460}"/>
              </a:ext>
            </a:extLst>
          </p:cNvPr>
          <p:cNvSpPr>
            <a:spLocks noGrp="1"/>
          </p:cNvSpPr>
          <p:nvPr>
            <p:ph type="title"/>
          </p:nvPr>
        </p:nvSpPr>
        <p:spPr/>
        <p:txBody>
          <a:bodyPr/>
          <a:lstStyle/>
          <a:p>
            <a:r>
              <a:rPr lang="en-US" dirty="0"/>
              <a:t>WP,DR,PP,DD</a:t>
            </a:r>
            <a:r>
              <a:rPr lang="zh-CN" altLang="en-US" dirty="0"/>
              <a:t>咋写</a:t>
            </a:r>
            <a:endParaRPr lang="en-US" dirty="0"/>
          </a:p>
        </p:txBody>
      </p:sp>
      <p:sp>
        <p:nvSpPr>
          <p:cNvPr id="3" name="Content Placeholder 2">
            <a:extLst>
              <a:ext uri="{FF2B5EF4-FFF2-40B4-BE49-F238E27FC236}">
                <a16:creationId xmlns:a16="http://schemas.microsoft.com/office/drawing/2014/main" id="{9CA67015-4E2E-4AC3-AA94-CB27340895DE}"/>
              </a:ext>
            </a:extLst>
          </p:cNvPr>
          <p:cNvSpPr>
            <a:spLocks noGrp="1"/>
          </p:cNvSpPr>
          <p:nvPr>
            <p:ph idx="1"/>
          </p:nvPr>
        </p:nvSpPr>
        <p:spPr/>
        <p:txBody>
          <a:bodyPr/>
          <a:lstStyle/>
          <a:p>
            <a:r>
              <a:rPr lang="zh-CN" altLang="en-US" dirty="0"/>
              <a:t>看</a:t>
            </a:r>
            <a:r>
              <a:rPr lang="en-US" altLang="zh-CN" dirty="0"/>
              <a:t>QQ</a:t>
            </a:r>
            <a:r>
              <a:rPr lang="zh-CN" altLang="en-US" dirty="0"/>
              <a:t>招新群链接</a:t>
            </a:r>
            <a:endParaRPr lang="en-US" altLang="zh-CN" dirty="0"/>
          </a:p>
          <a:p>
            <a:r>
              <a:rPr lang="zh-CN" altLang="en-US" dirty="0"/>
              <a:t>我这里不教，自己看北大学标也可以</a:t>
            </a:r>
            <a:endParaRPr lang="en-US" altLang="zh-CN" dirty="0"/>
          </a:p>
          <a:p>
            <a:r>
              <a:rPr lang="zh-CN" altLang="en-US" dirty="0"/>
              <a:t>格式弄错，语法错误过多的话主席团不收（主席团有特殊的办法查语法错误）</a:t>
            </a:r>
            <a:endParaRPr lang="en-US" altLang="zh-CN" dirty="0"/>
          </a:p>
          <a:p>
            <a:r>
              <a:rPr lang="en-US" b="1" dirty="0"/>
              <a:t>GA2</a:t>
            </a:r>
            <a:r>
              <a:rPr lang="zh-CN" altLang="en-US" b="1" dirty="0"/>
              <a:t>委</a:t>
            </a:r>
            <a:r>
              <a:rPr lang="en-US" altLang="zh-CN" b="1" dirty="0"/>
              <a:t>DD</a:t>
            </a:r>
            <a:r>
              <a:rPr lang="zh-CN" altLang="en-US" b="1" dirty="0"/>
              <a:t>自己好好看看北大学标</a:t>
            </a:r>
            <a:r>
              <a:rPr lang="en-US" altLang="zh-CN" b="1" dirty="0"/>
              <a:t>DD</a:t>
            </a:r>
            <a:r>
              <a:rPr lang="zh-CN" altLang="en-US" b="1" dirty="0"/>
              <a:t>咋写</a:t>
            </a:r>
            <a:endParaRPr lang="en-US" b="1" dirty="0"/>
          </a:p>
        </p:txBody>
      </p:sp>
    </p:spTree>
    <p:extLst>
      <p:ext uri="{BB962C8B-B14F-4D97-AF65-F5344CB8AC3E}">
        <p14:creationId xmlns:p14="http://schemas.microsoft.com/office/powerpoint/2010/main" val="288961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0A20-B52B-4AA3-A350-12B5148624D2}"/>
              </a:ext>
            </a:extLst>
          </p:cNvPr>
          <p:cNvSpPr>
            <a:spLocks noGrp="1"/>
          </p:cNvSpPr>
          <p:nvPr>
            <p:ph type="title"/>
          </p:nvPr>
        </p:nvSpPr>
        <p:spPr/>
        <p:txBody>
          <a:bodyPr/>
          <a:lstStyle/>
          <a:p>
            <a:r>
              <a:rPr lang="en-US" dirty="0"/>
              <a:t>A</a:t>
            </a:r>
            <a:r>
              <a:rPr lang="en-US" altLang="zh-CN" dirty="0"/>
              <a:t>mendment</a:t>
            </a:r>
            <a:r>
              <a:rPr lang="zh-CN" altLang="en-US" dirty="0"/>
              <a:t>修正案</a:t>
            </a:r>
            <a:endParaRPr lang="en-US" dirty="0"/>
          </a:p>
        </p:txBody>
      </p:sp>
      <p:sp>
        <p:nvSpPr>
          <p:cNvPr id="3" name="Content Placeholder 2">
            <a:extLst>
              <a:ext uri="{FF2B5EF4-FFF2-40B4-BE49-F238E27FC236}">
                <a16:creationId xmlns:a16="http://schemas.microsoft.com/office/drawing/2014/main" id="{B19552E7-0553-466E-966F-3AC89534E770}"/>
              </a:ext>
            </a:extLst>
          </p:cNvPr>
          <p:cNvSpPr>
            <a:spLocks noGrp="1"/>
          </p:cNvSpPr>
          <p:nvPr>
            <p:ph idx="1"/>
          </p:nvPr>
        </p:nvSpPr>
        <p:spPr/>
        <p:txBody>
          <a:bodyPr/>
          <a:lstStyle/>
          <a:p>
            <a:r>
              <a:rPr lang="zh-CN" altLang="en-US" dirty="0"/>
              <a:t>校内会没时间给你们写修正案</a:t>
            </a:r>
            <a:endParaRPr lang="en-US" altLang="zh-CN" dirty="0"/>
          </a:p>
          <a:p>
            <a:r>
              <a:rPr lang="zh-CN" altLang="en-US" dirty="0"/>
              <a:t>所以我们不讲了！</a:t>
            </a:r>
            <a:endParaRPr lang="en-US" altLang="zh-CN" dirty="0"/>
          </a:p>
          <a:p>
            <a:r>
              <a:rPr lang="zh-CN" altLang="en-US" dirty="0"/>
              <a:t>友好修正案：你们</a:t>
            </a:r>
            <a:r>
              <a:rPr lang="en-US" altLang="zh-CN" dirty="0"/>
              <a:t>bloc</a:t>
            </a:r>
            <a:r>
              <a:rPr lang="zh-CN" altLang="en-US" dirty="0"/>
              <a:t>的人都认可，展示过后立即生效</a:t>
            </a:r>
            <a:endParaRPr lang="en-US" altLang="zh-CN" dirty="0"/>
          </a:p>
          <a:p>
            <a:r>
              <a:rPr lang="zh-CN" altLang="en-US" dirty="0"/>
              <a:t>非友好修正案：你们</a:t>
            </a:r>
            <a:r>
              <a:rPr lang="en-US" altLang="zh-CN" dirty="0"/>
              <a:t>bloc</a:t>
            </a:r>
            <a:r>
              <a:rPr lang="zh-CN" altLang="en-US" dirty="0"/>
              <a:t>的人只要有一个人不认可就是非友好修正案，碰到这个算你倒霉，需要展示之后得到</a:t>
            </a:r>
            <a:r>
              <a:rPr lang="en-US" altLang="zh-CN" dirty="0"/>
              <a:t>2/3</a:t>
            </a:r>
            <a:r>
              <a:rPr lang="zh-CN" altLang="en-US" dirty="0"/>
              <a:t>以上代表认可生效</a:t>
            </a:r>
            <a:endParaRPr lang="en-US" dirty="0"/>
          </a:p>
        </p:txBody>
      </p:sp>
    </p:spTree>
    <p:extLst>
      <p:ext uri="{BB962C8B-B14F-4D97-AF65-F5344CB8AC3E}">
        <p14:creationId xmlns:p14="http://schemas.microsoft.com/office/powerpoint/2010/main" val="1619088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436B-2B9E-484B-8B64-CB42E00CDA45}"/>
              </a:ext>
            </a:extLst>
          </p:cNvPr>
          <p:cNvSpPr>
            <a:spLocks noGrp="1"/>
          </p:cNvSpPr>
          <p:nvPr>
            <p:ph type="title"/>
          </p:nvPr>
        </p:nvSpPr>
        <p:spPr/>
        <p:txBody>
          <a:bodyPr/>
          <a:lstStyle/>
          <a:p>
            <a:r>
              <a:rPr lang="zh-CN" altLang="en-US" dirty="0"/>
              <a:t>对决议文件投票</a:t>
            </a:r>
            <a:endParaRPr lang="en-US" dirty="0"/>
          </a:p>
        </p:txBody>
      </p:sp>
      <p:sp>
        <p:nvSpPr>
          <p:cNvPr id="3" name="Content Placeholder 2">
            <a:extLst>
              <a:ext uri="{FF2B5EF4-FFF2-40B4-BE49-F238E27FC236}">
                <a16:creationId xmlns:a16="http://schemas.microsoft.com/office/drawing/2014/main" id="{1D7763AF-13D3-466D-991E-5696D9492BF5}"/>
              </a:ext>
            </a:extLst>
          </p:cNvPr>
          <p:cNvSpPr>
            <a:spLocks noGrp="1"/>
          </p:cNvSpPr>
          <p:nvPr>
            <p:ph idx="1"/>
          </p:nvPr>
        </p:nvSpPr>
        <p:spPr/>
        <p:txBody>
          <a:bodyPr/>
          <a:lstStyle/>
          <a:p>
            <a:r>
              <a:rPr lang="en-US" dirty="0"/>
              <a:t>2/3</a:t>
            </a:r>
            <a:r>
              <a:rPr lang="zh-CN" altLang="en-US" dirty="0"/>
              <a:t>以上代表同意</a:t>
            </a:r>
            <a:endParaRPr lang="en-US" altLang="zh-CN" dirty="0"/>
          </a:p>
          <a:p>
            <a:r>
              <a:rPr lang="zh-CN" altLang="en-US" dirty="0"/>
              <a:t>投票之前会进行重新点名</a:t>
            </a:r>
            <a:endParaRPr lang="en-US" altLang="zh-CN" dirty="0"/>
          </a:p>
          <a:p>
            <a:r>
              <a:rPr lang="zh-CN" altLang="en-US" dirty="0"/>
              <a:t>可以投 </a:t>
            </a:r>
            <a:r>
              <a:rPr lang="en-US" altLang="zh-CN" dirty="0"/>
              <a:t>Yes No Abstain(</a:t>
            </a:r>
            <a:r>
              <a:rPr lang="zh-CN" altLang="en-US" dirty="0"/>
              <a:t>弃权</a:t>
            </a:r>
            <a:r>
              <a:rPr lang="en-US" altLang="zh-CN" dirty="0"/>
              <a:t>) Pass</a:t>
            </a:r>
          </a:p>
          <a:p>
            <a:r>
              <a:rPr lang="en-US" altLang="zh-CN" dirty="0"/>
              <a:t>Pass</a:t>
            </a:r>
            <a:r>
              <a:rPr lang="zh-CN" altLang="en-US" dirty="0"/>
              <a:t>之后的第二轮不允许选择弃权</a:t>
            </a:r>
            <a:endParaRPr lang="en-US" altLang="zh-CN" dirty="0"/>
          </a:p>
          <a:p>
            <a:r>
              <a:rPr lang="zh-CN" altLang="en-US" dirty="0"/>
              <a:t>封闭会场，不允许出入（出去的代表请提前回来）</a:t>
            </a:r>
            <a:endParaRPr lang="en-US" altLang="zh-CN" dirty="0"/>
          </a:p>
          <a:p>
            <a:endParaRPr lang="en-US" dirty="0"/>
          </a:p>
        </p:txBody>
      </p:sp>
    </p:spTree>
    <p:extLst>
      <p:ext uri="{BB962C8B-B14F-4D97-AF65-F5344CB8AC3E}">
        <p14:creationId xmlns:p14="http://schemas.microsoft.com/office/powerpoint/2010/main" val="276530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121E-766D-463C-9E01-B1D91A12259B}"/>
              </a:ext>
            </a:extLst>
          </p:cNvPr>
          <p:cNvSpPr>
            <a:spLocks noGrp="1"/>
          </p:cNvSpPr>
          <p:nvPr>
            <p:ph type="title"/>
          </p:nvPr>
        </p:nvSpPr>
        <p:spPr/>
        <p:txBody>
          <a:bodyPr/>
          <a:lstStyle/>
          <a:p>
            <a:r>
              <a:rPr lang="en-US" dirty="0"/>
              <a:t>Crisis </a:t>
            </a:r>
            <a:r>
              <a:rPr lang="zh-CN" altLang="en-US" dirty="0"/>
              <a:t>危机</a:t>
            </a:r>
            <a:endParaRPr lang="en-US" dirty="0"/>
          </a:p>
        </p:txBody>
      </p:sp>
      <p:sp>
        <p:nvSpPr>
          <p:cNvPr id="3" name="Content Placeholder 2">
            <a:extLst>
              <a:ext uri="{FF2B5EF4-FFF2-40B4-BE49-F238E27FC236}">
                <a16:creationId xmlns:a16="http://schemas.microsoft.com/office/drawing/2014/main" id="{93ED23D4-4BA3-4AB9-ABE4-8E49D034985D}"/>
              </a:ext>
            </a:extLst>
          </p:cNvPr>
          <p:cNvSpPr>
            <a:spLocks noGrp="1"/>
          </p:cNvSpPr>
          <p:nvPr>
            <p:ph idx="1"/>
          </p:nvPr>
        </p:nvSpPr>
        <p:spPr>
          <a:xfrm>
            <a:off x="1066800" y="1876696"/>
            <a:ext cx="10058400" cy="4402183"/>
          </a:xfrm>
        </p:spPr>
        <p:txBody>
          <a:bodyPr>
            <a:normAutofit/>
          </a:bodyPr>
          <a:lstStyle/>
          <a:p>
            <a:r>
              <a:rPr lang="zh-CN" altLang="en-US" dirty="0"/>
              <a:t>在会议中随时发生</a:t>
            </a:r>
            <a:endParaRPr lang="en-US" altLang="zh-CN" dirty="0"/>
          </a:p>
          <a:p>
            <a:r>
              <a:rPr lang="zh-CN" altLang="en-US" dirty="0"/>
              <a:t>需要针对</a:t>
            </a:r>
            <a:r>
              <a:rPr lang="en-US" altLang="zh-CN" dirty="0"/>
              <a:t>Crisis</a:t>
            </a:r>
            <a:r>
              <a:rPr lang="zh-CN" altLang="en-US" dirty="0"/>
              <a:t>写一份</a:t>
            </a:r>
            <a:r>
              <a:rPr lang="en-US" altLang="zh-CN" dirty="0"/>
              <a:t>DD</a:t>
            </a:r>
          </a:p>
          <a:p>
            <a:r>
              <a:rPr lang="en-US" dirty="0"/>
              <a:t>DD</a:t>
            </a:r>
            <a:r>
              <a:rPr lang="zh-CN" altLang="en-US" dirty="0"/>
              <a:t>需要</a:t>
            </a:r>
            <a:r>
              <a:rPr lang="en-US" altLang="zh-CN" dirty="0"/>
              <a:t>2/3</a:t>
            </a:r>
            <a:r>
              <a:rPr lang="zh-CN" altLang="en-US" dirty="0"/>
              <a:t>表决通过</a:t>
            </a:r>
            <a:endParaRPr lang="en-US" altLang="zh-CN" dirty="0"/>
          </a:p>
          <a:p>
            <a:r>
              <a:rPr lang="en-US" b="1" dirty="0"/>
              <a:t>GA2</a:t>
            </a:r>
            <a:r>
              <a:rPr lang="zh-CN" altLang="en-US" b="1" dirty="0"/>
              <a:t>委有危机嘿嘿</a:t>
            </a:r>
            <a:endParaRPr lang="en-US" altLang="zh-CN" b="1" dirty="0"/>
          </a:p>
          <a:p>
            <a:r>
              <a:rPr lang="zh-CN" altLang="en-US" dirty="0"/>
              <a:t>如果危机处理失败可能会遇到危机升级，按照新危机规定时间处理即可（同时你还会被主席骂）</a:t>
            </a:r>
            <a:endParaRPr lang="en-US" dirty="0"/>
          </a:p>
        </p:txBody>
      </p:sp>
    </p:spTree>
    <p:extLst>
      <p:ext uri="{BB962C8B-B14F-4D97-AF65-F5344CB8AC3E}">
        <p14:creationId xmlns:p14="http://schemas.microsoft.com/office/powerpoint/2010/main" val="217209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32C-9331-4860-B0A9-B68E568369B7}"/>
              </a:ext>
            </a:extLst>
          </p:cNvPr>
          <p:cNvSpPr>
            <a:spLocks noGrp="1"/>
          </p:cNvSpPr>
          <p:nvPr>
            <p:ph type="title"/>
          </p:nvPr>
        </p:nvSpPr>
        <p:spPr/>
        <p:txBody>
          <a:bodyPr/>
          <a:lstStyle/>
          <a:p>
            <a:r>
              <a:rPr lang="zh-CN" altLang="en-US" dirty="0"/>
              <a:t>有关缩写</a:t>
            </a:r>
            <a:endParaRPr lang="en-US" dirty="0"/>
          </a:p>
        </p:txBody>
      </p:sp>
      <p:sp>
        <p:nvSpPr>
          <p:cNvPr id="3" name="Content Placeholder 2">
            <a:extLst>
              <a:ext uri="{FF2B5EF4-FFF2-40B4-BE49-F238E27FC236}">
                <a16:creationId xmlns:a16="http://schemas.microsoft.com/office/drawing/2014/main" id="{A7AA5186-ED38-4ACF-9053-2250283D6C0D}"/>
              </a:ext>
            </a:extLst>
          </p:cNvPr>
          <p:cNvSpPr>
            <a:spLocks noGrp="1"/>
          </p:cNvSpPr>
          <p:nvPr>
            <p:ph idx="1"/>
          </p:nvPr>
        </p:nvSpPr>
        <p:spPr/>
        <p:txBody>
          <a:bodyPr/>
          <a:lstStyle/>
          <a:p>
            <a:r>
              <a:rPr lang="zh-CN" altLang="en-US" dirty="0"/>
              <a:t>我发过了好几次，好好看一下谢谢你们</a:t>
            </a:r>
            <a:endParaRPr lang="en-US" altLang="zh-CN" dirty="0"/>
          </a:p>
          <a:p>
            <a:r>
              <a:rPr lang="zh-CN" altLang="en-US" dirty="0"/>
              <a:t>主席团内部会使用缩写进行会议记录</a:t>
            </a:r>
            <a:endParaRPr lang="en-US" altLang="zh-CN" dirty="0"/>
          </a:p>
          <a:p>
            <a:r>
              <a:rPr lang="zh-CN" altLang="en-US" dirty="0"/>
              <a:t>你们以后的会也会用上，所以背一下</a:t>
            </a:r>
            <a:endParaRPr lang="en-US" dirty="0"/>
          </a:p>
        </p:txBody>
      </p:sp>
    </p:spTree>
    <p:extLst>
      <p:ext uri="{BB962C8B-B14F-4D97-AF65-F5344CB8AC3E}">
        <p14:creationId xmlns:p14="http://schemas.microsoft.com/office/powerpoint/2010/main" val="75503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315A-B74F-42AF-82D1-D330325970C5}"/>
              </a:ext>
            </a:extLst>
          </p:cNvPr>
          <p:cNvSpPr>
            <a:spLocks noGrp="1"/>
          </p:cNvSpPr>
          <p:nvPr>
            <p:ph type="title"/>
          </p:nvPr>
        </p:nvSpPr>
        <p:spPr/>
        <p:txBody>
          <a:bodyPr/>
          <a:lstStyle/>
          <a:p>
            <a:r>
              <a:rPr lang="zh-CN" altLang="en-US" dirty="0"/>
              <a:t>有关会议记录</a:t>
            </a:r>
            <a:endParaRPr lang="en-US" dirty="0"/>
          </a:p>
        </p:txBody>
      </p:sp>
      <p:sp>
        <p:nvSpPr>
          <p:cNvPr id="3" name="Content Placeholder 2">
            <a:extLst>
              <a:ext uri="{FF2B5EF4-FFF2-40B4-BE49-F238E27FC236}">
                <a16:creationId xmlns:a16="http://schemas.microsoft.com/office/drawing/2014/main" id="{BD51145C-BC73-4D7F-9700-3142C91DAE6D}"/>
              </a:ext>
            </a:extLst>
          </p:cNvPr>
          <p:cNvSpPr>
            <a:spLocks noGrp="1"/>
          </p:cNvSpPr>
          <p:nvPr>
            <p:ph idx="1"/>
          </p:nvPr>
        </p:nvSpPr>
        <p:spPr/>
        <p:txBody>
          <a:bodyPr/>
          <a:lstStyle/>
          <a:p>
            <a:r>
              <a:rPr lang="zh-CN" altLang="en-US" dirty="0"/>
              <a:t>记录了这个</a:t>
            </a:r>
            <a:r>
              <a:rPr lang="en-US" altLang="zh-CN" dirty="0"/>
              <a:t>session</a:t>
            </a:r>
            <a:r>
              <a:rPr lang="zh-CN" altLang="en-US" dirty="0"/>
              <a:t>干了啥，每个</a:t>
            </a:r>
            <a:r>
              <a:rPr lang="en-US" altLang="zh-CN" dirty="0"/>
              <a:t>motion</a:t>
            </a:r>
            <a:r>
              <a:rPr lang="zh-CN" altLang="en-US" dirty="0"/>
              <a:t>中代表的想法和意见</a:t>
            </a:r>
            <a:endParaRPr lang="en-US" altLang="zh-CN" dirty="0"/>
          </a:p>
          <a:p>
            <a:r>
              <a:rPr lang="zh-CN" altLang="en-US" dirty="0"/>
              <a:t>主席团的会议记录不会在会议结束之前公开，有些会永远不会公开。</a:t>
            </a:r>
            <a:endParaRPr lang="en-US" altLang="zh-CN" dirty="0"/>
          </a:p>
          <a:p>
            <a:r>
              <a:rPr lang="zh-CN" altLang="en-US" dirty="0"/>
              <a:t>建议代表自己做个会议记录，一个</a:t>
            </a:r>
            <a:r>
              <a:rPr lang="en-US" altLang="zh-CN" dirty="0"/>
              <a:t>bloc</a:t>
            </a:r>
            <a:r>
              <a:rPr lang="zh-CN" altLang="en-US" dirty="0"/>
              <a:t>一份就够了</a:t>
            </a:r>
            <a:endParaRPr lang="en-US" altLang="zh-CN" dirty="0"/>
          </a:p>
          <a:p>
            <a:r>
              <a:rPr lang="zh-CN" altLang="en-US" dirty="0"/>
              <a:t>写</a:t>
            </a:r>
            <a:r>
              <a:rPr lang="en-US" altLang="zh-CN" dirty="0"/>
              <a:t>WP</a:t>
            </a:r>
            <a:r>
              <a:rPr lang="zh-CN" altLang="en-US" dirty="0"/>
              <a:t>需要参考会议记录，虽然校内会没时间给你们写</a:t>
            </a:r>
            <a:endParaRPr lang="en-US" altLang="zh-CN" dirty="0"/>
          </a:p>
        </p:txBody>
      </p:sp>
    </p:spTree>
    <p:extLst>
      <p:ext uri="{BB962C8B-B14F-4D97-AF65-F5344CB8AC3E}">
        <p14:creationId xmlns:p14="http://schemas.microsoft.com/office/powerpoint/2010/main" val="515117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9E60-20BF-440E-944D-7344CCA5CB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01F0885-7043-453C-BDEF-20988AAFECD3}"/>
              </a:ext>
            </a:extLst>
          </p:cNvPr>
          <p:cNvPicPr>
            <a:picLocks noGrp="1" noChangeAspect="1"/>
          </p:cNvPicPr>
          <p:nvPr>
            <p:ph idx="1"/>
          </p:nvPr>
        </p:nvPicPr>
        <p:blipFill>
          <a:blip r:embed="rId2"/>
          <a:stretch>
            <a:fillRect/>
          </a:stretch>
        </p:blipFill>
        <p:spPr>
          <a:xfrm>
            <a:off x="2142310" y="946199"/>
            <a:ext cx="7481250" cy="4281493"/>
          </a:xfrm>
        </p:spPr>
      </p:pic>
    </p:spTree>
    <p:extLst>
      <p:ext uri="{BB962C8B-B14F-4D97-AF65-F5344CB8AC3E}">
        <p14:creationId xmlns:p14="http://schemas.microsoft.com/office/powerpoint/2010/main" val="2912537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DADF-F985-4358-B6F5-9F4824E13D1A}"/>
              </a:ext>
            </a:extLst>
          </p:cNvPr>
          <p:cNvSpPr>
            <a:spLocks noGrp="1"/>
          </p:cNvSpPr>
          <p:nvPr>
            <p:ph type="title"/>
          </p:nvPr>
        </p:nvSpPr>
        <p:spPr/>
        <p:txBody>
          <a:bodyPr/>
          <a:lstStyle/>
          <a:p>
            <a:r>
              <a:rPr lang="zh-CN" altLang="en-US" dirty="0"/>
              <a:t>更多参考</a:t>
            </a:r>
            <a:endParaRPr lang="en-US" dirty="0"/>
          </a:p>
        </p:txBody>
      </p:sp>
      <p:sp>
        <p:nvSpPr>
          <p:cNvPr id="3" name="Content Placeholder 2">
            <a:extLst>
              <a:ext uri="{FF2B5EF4-FFF2-40B4-BE49-F238E27FC236}">
                <a16:creationId xmlns:a16="http://schemas.microsoft.com/office/drawing/2014/main" id="{BD3EFCF8-CF2C-4CCE-AA4D-ABE8BA76E27C}"/>
              </a:ext>
            </a:extLst>
          </p:cNvPr>
          <p:cNvSpPr>
            <a:spLocks noGrp="1"/>
          </p:cNvSpPr>
          <p:nvPr>
            <p:ph idx="1"/>
          </p:nvPr>
        </p:nvSpPr>
        <p:spPr/>
        <p:txBody>
          <a:bodyPr/>
          <a:lstStyle/>
          <a:p>
            <a:r>
              <a:rPr lang="en-US" dirty="0"/>
              <a:t>GA-2</a:t>
            </a:r>
            <a:r>
              <a:rPr lang="zh-CN" altLang="en-US" dirty="0"/>
              <a:t>群里的流程视频（必看）</a:t>
            </a:r>
            <a:endParaRPr lang="en-US" altLang="zh-CN" dirty="0"/>
          </a:p>
          <a:p>
            <a:r>
              <a:rPr lang="zh-CN" altLang="en-US" dirty="0"/>
              <a:t>北大学标（必看）</a:t>
            </a:r>
            <a:endParaRPr lang="en-US" altLang="zh-CN" dirty="0"/>
          </a:p>
          <a:p>
            <a:r>
              <a:rPr lang="en-US" dirty="0"/>
              <a:t>B</a:t>
            </a:r>
            <a:r>
              <a:rPr lang="zh-CN" altLang="en-US" dirty="0"/>
              <a:t>站</a:t>
            </a:r>
            <a:endParaRPr lang="en-US" altLang="zh-CN" dirty="0"/>
          </a:p>
        </p:txBody>
      </p:sp>
    </p:spTree>
    <p:extLst>
      <p:ext uri="{BB962C8B-B14F-4D97-AF65-F5344CB8AC3E}">
        <p14:creationId xmlns:p14="http://schemas.microsoft.com/office/powerpoint/2010/main" val="1397178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E958-5D1E-44AF-BEA0-87098E4435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715598A-AC9C-4107-82CE-80C89333CC6D}"/>
              </a:ext>
            </a:extLst>
          </p:cNvPr>
          <p:cNvSpPr>
            <a:spLocks noGrp="1"/>
          </p:cNvSpPr>
          <p:nvPr>
            <p:ph idx="1"/>
          </p:nvPr>
        </p:nvSpPr>
        <p:spPr/>
        <p:txBody>
          <a:bodyPr/>
          <a:lstStyle/>
          <a:p>
            <a:r>
              <a:rPr lang="zh-CN" altLang="en-US" dirty="0"/>
              <a:t>北大学标</a:t>
            </a:r>
            <a:endParaRPr lang="en-US" altLang="zh-CN" dirty="0"/>
          </a:p>
          <a:p>
            <a:r>
              <a:rPr lang="en-US" dirty="0"/>
              <a:t>SGH</a:t>
            </a:r>
            <a:r>
              <a:rPr lang="zh-CN" altLang="en-US" dirty="0"/>
              <a:t>的脑子</a:t>
            </a:r>
            <a:endParaRPr lang="en-US" altLang="zh-CN" dirty="0"/>
          </a:p>
          <a:p>
            <a:r>
              <a:rPr lang="en-US" dirty="0"/>
              <a:t>ZYP</a:t>
            </a:r>
            <a:r>
              <a:rPr lang="zh-CN" altLang="en-US" dirty="0"/>
              <a:t>的脑子</a:t>
            </a:r>
            <a:endParaRPr lang="en-US" altLang="zh-CN" dirty="0"/>
          </a:p>
          <a:p>
            <a:r>
              <a:rPr lang="en-US" dirty="0"/>
              <a:t>2019</a:t>
            </a:r>
            <a:r>
              <a:rPr lang="zh-CN" altLang="en-US" dirty="0"/>
              <a:t>年东北会会议记录</a:t>
            </a:r>
            <a:endParaRPr lang="en-US" dirty="0"/>
          </a:p>
        </p:txBody>
      </p:sp>
    </p:spTree>
    <p:extLst>
      <p:ext uri="{BB962C8B-B14F-4D97-AF65-F5344CB8AC3E}">
        <p14:creationId xmlns:p14="http://schemas.microsoft.com/office/powerpoint/2010/main" val="47644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E40F-FE2C-4231-A72C-CCAFCB977EB6}"/>
              </a:ext>
            </a:extLst>
          </p:cNvPr>
          <p:cNvSpPr>
            <a:spLocks noGrp="1"/>
          </p:cNvSpPr>
          <p:nvPr>
            <p:ph type="title"/>
          </p:nvPr>
        </p:nvSpPr>
        <p:spPr/>
        <p:txBody>
          <a:bodyPr/>
          <a:lstStyle/>
          <a:p>
            <a:endParaRPr lang="en-US" dirty="0">
              <a:latin typeface="Microsoft YaHei" panose="020B0503020204020204" pitchFamily="34" charset="-122"/>
              <a:ea typeface="Microsoft YaHei" panose="020B0503020204020204" pitchFamily="34" charset="-122"/>
            </a:endParaRPr>
          </a:p>
        </p:txBody>
      </p:sp>
      <p:pic>
        <p:nvPicPr>
          <p:cNvPr id="4" name="图片 7">
            <a:extLst>
              <a:ext uri="{FF2B5EF4-FFF2-40B4-BE49-F238E27FC236}">
                <a16:creationId xmlns:a16="http://schemas.microsoft.com/office/drawing/2014/main" id="{B6D173F2-48F5-43AE-BE7F-E3419176A7F4}"/>
              </a:ext>
            </a:extLst>
          </p:cNvPr>
          <p:cNvPicPr>
            <a:picLocks noChangeAspect="1"/>
          </p:cNvPicPr>
          <p:nvPr/>
        </p:nvPicPr>
        <p:blipFill rotWithShape="1">
          <a:blip r:embed="rId2" cstate="print">
            <a:clrChange>
              <a:clrFrom>
                <a:srgbClr val="FFFFFF">
                  <a:alpha val="100000"/>
                </a:srgbClr>
              </a:clrFrom>
              <a:clrTo>
                <a:srgbClr val="FFFFFF">
                  <a:alpha val="100000"/>
                  <a:alpha val="0"/>
                </a:srgbClr>
              </a:clrTo>
            </a:clrChange>
          </a:blip>
          <a:srcRect b="2283"/>
          <a:stretch/>
        </p:blipFill>
        <p:spPr>
          <a:xfrm>
            <a:off x="6397432" y="357050"/>
            <a:ext cx="4967254" cy="5983371"/>
          </a:xfrm>
          <a:prstGeom prst="rect">
            <a:avLst/>
          </a:prstGeom>
        </p:spPr>
      </p:pic>
      <p:sp>
        <p:nvSpPr>
          <p:cNvPr id="6" name="Content Placeholder 5">
            <a:extLst>
              <a:ext uri="{FF2B5EF4-FFF2-40B4-BE49-F238E27FC236}">
                <a16:creationId xmlns:a16="http://schemas.microsoft.com/office/drawing/2014/main" id="{380D9F76-0824-432E-ACDA-844F8DE3837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745B9A5B-3C56-4CCE-BBCF-1C77888531EB}"/>
              </a:ext>
            </a:extLst>
          </p:cNvPr>
          <p:cNvPicPr>
            <a:picLocks noChangeAspect="1"/>
          </p:cNvPicPr>
          <p:nvPr/>
        </p:nvPicPr>
        <p:blipFill>
          <a:blip r:embed="rId3"/>
          <a:stretch>
            <a:fillRect/>
          </a:stretch>
        </p:blipFill>
        <p:spPr>
          <a:xfrm>
            <a:off x="593937" y="169817"/>
            <a:ext cx="4982918" cy="6688183"/>
          </a:xfrm>
          <a:prstGeom prst="rect">
            <a:avLst/>
          </a:prstGeom>
        </p:spPr>
      </p:pic>
    </p:spTree>
    <p:extLst>
      <p:ext uri="{BB962C8B-B14F-4D97-AF65-F5344CB8AC3E}">
        <p14:creationId xmlns:p14="http://schemas.microsoft.com/office/powerpoint/2010/main" val="182848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D565-3836-4CC0-8E48-C226D04EBEE6}"/>
              </a:ext>
            </a:extLst>
          </p:cNvPr>
          <p:cNvSpPr>
            <a:spLocks noGrp="1"/>
          </p:cNvSpPr>
          <p:nvPr>
            <p:ph type="title"/>
          </p:nvPr>
        </p:nvSpPr>
        <p:spPr>
          <a:xfrm rot="20154858">
            <a:off x="2675467" y="1797986"/>
            <a:ext cx="10058400" cy="1371600"/>
          </a:xfrm>
        </p:spPr>
        <p:txBody>
          <a:bodyPr/>
          <a:lstStyle/>
          <a:p>
            <a:r>
              <a:rPr lang="en-US" dirty="0"/>
              <a:t>THANK YOU!</a:t>
            </a:r>
          </a:p>
        </p:txBody>
      </p:sp>
    </p:spTree>
    <p:extLst>
      <p:ext uri="{BB962C8B-B14F-4D97-AF65-F5344CB8AC3E}">
        <p14:creationId xmlns:p14="http://schemas.microsoft.com/office/powerpoint/2010/main" val="382015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1B46-D75C-4435-85A6-105A716B8781}"/>
              </a:ext>
            </a:extLst>
          </p:cNvPr>
          <p:cNvSpPr>
            <a:spLocks noGrp="1"/>
          </p:cNvSpPr>
          <p:nvPr>
            <p:ph type="title"/>
          </p:nvPr>
        </p:nvSpPr>
        <p:spPr/>
        <p:txBody>
          <a:bodyPr/>
          <a:lstStyle/>
          <a:p>
            <a:r>
              <a:rPr lang="en-US" dirty="0">
                <a:ea typeface="Microsoft YaHei" panose="020B0503020204020204" pitchFamily="34" charset="-122"/>
              </a:rPr>
              <a:t>R</a:t>
            </a:r>
            <a:r>
              <a:rPr lang="en-US" altLang="zh-CN" dirty="0">
                <a:ea typeface="Microsoft YaHei" panose="020B0503020204020204" pitchFamily="34" charset="-122"/>
              </a:rPr>
              <a:t>oll Call</a:t>
            </a:r>
            <a:r>
              <a:rPr lang="zh-CN" altLang="en-US" dirty="0">
                <a:ea typeface="Microsoft YaHei" panose="020B0503020204020204" pitchFamily="34" charset="-122"/>
              </a:rPr>
              <a:t>（点名）</a:t>
            </a:r>
            <a:endParaRPr lang="en-US" dirty="0">
              <a:ea typeface="Microsoft YaHei" panose="020B0503020204020204" pitchFamily="34" charset="-122"/>
            </a:endParaRPr>
          </a:p>
        </p:txBody>
      </p:sp>
      <p:sp>
        <p:nvSpPr>
          <p:cNvPr id="3" name="Content Placeholder 2">
            <a:extLst>
              <a:ext uri="{FF2B5EF4-FFF2-40B4-BE49-F238E27FC236}">
                <a16:creationId xmlns:a16="http://schemas.microsoft.com/office/drawing/2014/main" id="{D951774F-C53E-477D-BC67-F14C63E734D6}"/>
              </a:ext>
            </a:extLst>
          </p:cNvPr>
          <p:cNvSpPr>
            <a:spLocks noGrp="1"/>
          </p:cNvSpPr>
          <p:nvPr>
            <p:ph idx="1"/>
          </p:nvPr>
        </p:nvSpPr>
        <p:spPr>
          <a:xfrm>
            <a:off x="1066800" y="2103120"/>
            <a:ext cx="4149634" cy="3849624"/>
          </a:xfrm>
        </p:spPr>
        <p:txBody>
          <a:bodyPr/>
          <a:lstStyle/>
          <a:p>
            <a:r>
              <a:rPr lang="zh-CN" altLang="en-US" dirty="0">
                <a:latin typeface="Microsoft YaHei" panose="020B0503020204020204" pitchFamily="34" charset="-122"/>
                <a:ea typeface="Microsoft YaHei" panose="020B0503020204020204" pitchFamily="34" charset="-122"/>
              </a:rPr>
              <a:t>主席念到国家名应回答</a:t>
            </a:r>
            <a:r>
              <a:rPr lang="en-US" altLang="zh-CN" dirty="0"/>
              <a:t>Present</a:t>
            </a:r>
          </a:p>
          <a:p>
            <a:r>
              <a:rPr lang="zh-CN" altLang="en-US" dirty="0">
                <a:latin typeface="Microsoft YaHei" panose="020B0503020204020204" pitchFamily="34" charset="-122"/>
                <a:ea typeface="Microsoft YaHei" panose="020B0503020204020204" pitchFamily="34" charset="-122"/>
              </a:rPr>
              <a:t>如果迟到了或者没把你算作出席使用</a:t>
            </a:r>
            <a:r>
              <a:rPr lang="en-US" altLang="zh-CN" dirty="0">
                <a:latin typeface="Microsoft YaHei" panose="020B0503020204020204" pitchFamily="34" charset="-122"/>
                <a:ea typeface="Microsoft YaHei" panose="020B0503020204020204" pitchFamily="34" charset="-122"/>
              </a:rPr>
              <a:t>Point</a:t>
            </a:r>
            <a:r>
              <a:rPr lang="zh-CN" altLang="en-US" dirty="0">
                <a:latin typeface="Microsoft YaHei" panose="020B0503020204020204" pitchFamily="34" charset="-122"/>
                <a:ea typeface="Microsoft YaHei" panose="020B0503020204020204" pitchFamily="34" charset="-122"/>
              </a:rPr>
              <a:t>告诉主席你出席了</a:t>
            </a:r>
            <a:endParaRPr lang="en-US"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44208354-114A-49F2-812E-D3D43A1B336B}"/>
              </a:ext>
            </a:extLst>
          </p:cNvPr>
          <p:cNvPicPr>
            <a:picLocks noChangeAspect="1"/>
          </p:cNvPicPr>
          <p:nvPr/>
        </p:nvPicPr>
        <p:blipFill>
          <a:blip r:embed="rId2"/>
          <a:stretch>
            <a:fillRect/>
          </a:stretch>
        </p:blipFill>
        <p:spPr>
          <a:xfrm>
            <a:off x="5503817" y="1890571"/>
            <a:ext cx="6253306" cy="4274722"/>
          </a:xfrm>
          <a:prstGeom prst="rect">
            <a:avLst/>
          </a:prstGeom>
        </p:spPr>
      </p:pic>
    </p:spTree>
    <p:extLst>
      <p:ext uri="{BB962C8B-B14F-4D97-AF65-F5344CB8AC3E}">
        <p14:creationId xmlns:p14="http://schemas.microsoft.com/office/powerpoint/2010/main" val="389967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166C4-9E82-4240-BDA9-6E74D24E8D55}"/>
              </a:ext>
            </a:extLst>
          </p:cNvPr>
          <p:cNvSpPr>
            <a:spLocks noGrp="1"/>
          </p:cNvSpPr>
          <p:nvPr>
            <p:ph idx="1"/>
          </p:nvPr>
        </p:nvSpPr>
        <p:spPr>
          <a:xfrm>
            <a:off x="1066800" y="679269"/>
            <a:ext cx="10058400" cy="5273475"/>
          </a:xfrm>
        </p:spPr>
        <p:txBody>
          <a:bodyPr/>
          <a:lstStyle/>
          <a:p>
            <a:r>
              <a:rPr lang="en-US" sz="2800" b="0" i="0" u="none" strike="noStrike" baseline="0" dirty="0">
                <a:solidFill>
                  <a:srgbClr val="000000"/>
                </a:solidFill>
                <a:latin typeface="Times New Roman" panose="02020603050405020304" pitchFamily="18" charset="0"/>
              </a:rPr>
              <a:t>Chair: Algeria</a:t>
            </a:r>
          </a:p>
          <a:p>
            <a:r>
              <a:rPr lang="en-US" sz="2800" b="0" i="0" u="none" strike="noStrike" baseline="0" dirty="0">
                <a:solidFill>
                  <a:srgbClr val="000000"/>
                </a:solidFill>
                <a:latin typeface="Times New Roman" panose="02020603050405020304" pitchFamily="18" charset="0"/>
              </a:rPr>
              <a:t>Delegate of Algeria: Present.</a:t>
            </a:r>
          </a:p>
          <a:p>
            <a:r>
              <a:rPr lang="en-US" sz="2800" b="0" i="0" u="none" strike="noStrike" baseline="0" dirty="0">
                <a:solidFill>
                  <a:srgbClr val="000000"/>
                </a:solidFill>
                <a:latin typeface="Times New Roman" panose="02020603050405020304" pitchFamily="18" charset="0"/>
              </a:rPr>
              <a:t>Chair</a:t>
            </a:r>
            <a:r>
              <a:rPr lang="zh-CN" altLang="en-US" sz="2800" b="0" i="0" u="none" strike="noStrike" baseline="0" dirty="0">
                <a:solidFill>
                  <a:srgbClr val="000000"/>
                </a:solidFill>
                <a:latin typeface="Times New Roman" panose="02020603050405020304" pitchFamily="18" charset="0"/>
              </a:rPr>
              <a:t>：</a:t>
            </a:r>
            <a:r>
              <a:rPr lang="en-US" sz="2800" b="0" i="0" u="none" strike="noStrike" baseline="0" dirty="0">
                <a:solidFill>
                  <a:srgbClr val="000000"/>
                </a:solidFill>
                <a:latin typeface="Times New Roman" panose="02020603050405020304" pitchFamily="18" charset="0"/>
              </a:rPr>
              <a:t> Delegate</a:t>
            </a:r>
            <a:r>
              <a:rPr lang="en-US" sz="2800" b="0" i="0" u="none" strike="noStrike" baseline="0" dirty="0">
                <a:solidFill>
                  <a:srgbClr val="000000"/>
                </a:solidFill>
                <a:latin typeface="Times New Roman" panose="02020603050405020304" pitchFamily="18" charset="0"/>
                <a:ea typeface="SimSun" panose="02010600030101010101" pitchFamily="2" charset="-122"/>
              </a:rPr>
              <a:t> of Algeria is present.</a:t>
            </a:r>
            <a:endParaRPr lang="en-US" dirty="0"/>
          </a:p>
        </p:txBody>
      </p:sp>
    </p:spTree>
    <p:extLst>
      <p:ext uri="{BB962C8B-B14F-4D97-AF65-F5344CB8AC3E}">
        <p14:creationId xmlns:p14="http://schemas.microsoft.com/office/powerpoint/2010/main" val="138806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8D6A-3ADE-4A81-81DC-2EC0D4F63C57}"/>
              </a:ext>
            </a:extLst>
          </p:cNvPr>
          <p:cNvSpPr>
            <a:spLocks noGrp="1"/>
          </p:cNvSpPr>
          <p:nvPr>
            <p:ph type="title"/>
          </p:nvPr>
        </p:nvSpPr>
        <p:spPr/>
        <p:txBody>
          <a:bodyPr/>
          <a:lstStyle/>
          <a:p>
            <a:r>
              <a:rPr lang="en-US" sz="4400" dirty="0"/>
              <a:t>O</a:t>
            </a:r>
            <a:r>
              <a:rPr lang="en-US" altLang="zh-CN" sz="4400" dirty="0"/>
              <a:t>pen Formal Debate (</a:t>
            </a:r>
            <a:r>
              <a:rPr lang="zh-CN" altLang="en-US" sz="4400" dirty="0"/>
              <a:t>开启正式辩论）</a:t>
            </a:r>
            <a:endParaRPr lang="en-US" sz="4400" dirty="0"/>
          </a:p>
        </p:txBody>
      </p:sp>
      <p:sp>
        <p:nvSpPr>
          <p:cNvPr id="3" name="Content Placeholder 2">
            <a:extLst>
              <a:ext uri="{FF2B5EF4-FFF2-40B4-BE49-F238E27FC236}">
                <a16:creationId xmlns:a16="http://schemas.microsoft.com/office/drawing/2014/main" id="{0BE196ED-2E5B-4517-955F-F7BD8E587999}"/>
              </a:ext>
            </a:extLst>
          </p:cNvPr>
          <p:cNvSpPr>
            <a:spLocks noGrp="1"/>
          </p:cNvSpPr>
          <p:nvPr>
            <p:ph idx="1"/>
          </p:nvPr>
        </p:nvSpPr>
        <p:spPr/>
        <p:txBody>
          <a:bodyPr/>
          <a:lstStyle/>
          <a:p>
            <a:r>
              <a:rPr lang="zh-CN" altLang="en-US" dirty="0"/>
              <a:t>主席会先建议代表</a:t>
            </a:r>
            <a:r>
              <a:rPr lang="en-US" altLang="zh-CN" dirty="0" err="1"/>
              <a:t>mo</a:t>
            </a:r>
            <a:r>
              <a:rPr lang="en-US" altLang="zh-CN" dirty="0"/>
              <a:t> </a:t>
            </a:r>
            <a:r>
              <a:rPr lang="zh-CN" altLang="en-US" dirty="0"/>
              <a:t>（</a:t>
            </a:r>
            <a:r>
              <a:rPr lang="en-US" altLang="zh-CN" dirty="0"/>
              <a:t>motion</a:t>
            </a:r>
            <a:r>
              <a:rPr lang="zh-CN" altLang="en-US" dirty="0"/>
              <a:t>） 开启正式辩论</a:t>
            </a:r>
            <a:endParaRPr lang="en-US" altLang="zh-CN" dirty="0"/>
          </a:p>
          <a:p>
            <a:r>
              <a:rPr lang="zh-CN" altLang="en-US" dirty="0"/>
              <a:t>然后主席会问</a:t>
            </a:r>
            <a:r>
              <a:rPr lang="en-US" altLang="zh-CN" dirty="0"/>
              <a:t>Is there any motion or point on the floor</a:t>
            </a:r>
            <a:r>
              <a:rPr lang="zh-CN" altLang="en-US" dirty="0"/>
              <a:t>？</a:t>
            </a:r>
            <a:endParaRPr lang="en-US" altLang="zh-CN" dirty="0"/>
          </a:p>
          <a:p>
            <a:r>
              <a:rPr lang="zh-CN" altLang="en-US" dirty="0"/>
              <a:t>勇敢地举起你的国家牌，主席会点你的国家，然后说 </a:t>
            </a:r>
            <a:r>
              <a:rPr lang="en-US" altLang="zh-CN" dirty="0"/>
              <a:t>the delegate of xxx motions to open the formal debate</a:t>
            </a:r>
          </a:p>
          <a:p>
            <a:r>
              <a:rPr lang="zh-CN" altLang="en-US" dirty="0"/>
              <a:t>正常</a:t>
            </a:r>
            <a:r>
              <a:rPr lang="en-US" altLang="zh-CN" dirty="0"/>
              <a:t>motion simple majority (</a:t>
            </a:r>
            <a:r>
              <a:rPr lang="zh-CN" altLang="en-US" dirty="0"/>
              <a:t>简单多数</a:t>
            </a:r>
            <a:r>
              <a:rPr lang="en-US" altLang="zh-CN" dirty="0"/>
              <a:t>,1/2+1</a:t>
            </a:r>
            <a:r>
              <a:rPr lang="zh-CN" altLang="en-US" dirty="0"/>
              <a:t>代表同意</a:t>
            </a:r>
            <a:r>
              <a:rPr lang="en-US" altLang="zh-CN" dirty="0"/>
              <a:t>)</a:t>
            </a:r>
            <a:r>
              <a:rPr lang="zh-CN" altLang="en-US" dirty="0"/>
              <a:t>即可通过</a:t>
            </a:r>
            <a:endParaRPr lang="en-US" dirty="0"/>
          </a:p>
        </p:txBody>
      </p:sp>
    </p:spTree>
    <p:extLst>
      <p:ext uri="{BB962C8B-B14F-4D97-AF65-F5344CB8AC3E}">
        <p14:creationId xmlns:p14="http://schemas.microsoft.com/office/powerpoint/2010/main" val="381028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1620-3B57-466F-BAAD-71EC9B25B587}"/>
              </a:ext>
            </a:extLst>
          </p:cNvPr>
          <p:cNvSpPr>
            <a:spLocks noGrp="1"/>
          </p:cNvSpPr>
          <p:nvPr>
            <p:ph type="title"/>
          </p:nvPr>
        </p:nvSpPr>
        <p:spPr/>
        <p:txBody>
          <a:bodyPr/>
          <a:lstStyle/>
          <a:p>
            <a:r>
              <a:rPr lang="en-US" sz="5400" dirty="0"/>
              <a:t>M</a:t>
            </a:r>
            <a:r>
              <a:rPr lang="en-US" altLang="zh-CN" sz="5400" dirty="0"/>
              <a:t>ain Speakers’ List</a:t>
            </a:r>
            <a:r>
              <a:rPr lang="zh-CN" altLang="en-US" sz="5400" dirty="0"/>
              <a:t>主发言名单</a:t>
            </a:r>
            <a:endParaRPr lang="en-US" sz="5400" dirty="0"/>
          </a:p>
        </p:txBody>
      </p:sp>
      <p:sp>
        <p:nvSpPr>
          <p:cNvPr id="3" name="Content Placeholder 2">
            <a:extLst>
              <a:ext uri="{FF2B5EF4-FFF2-40B4-BE49-F238E27FC236}">
                <a16:creationId xmlns:a16="http://schemas.microsoft.com/office/drawing/2014/main" id="{F591FB0D-516B-4BFD-9936-210E73403BF1}"/>
              </a:ext>
            </a:extLst>
          </p:cNvPr>
          <p:cNvSpPr>
            <a:spLocks noGrp="1"/>
          </p:cNvSpPr>
          <p:nvPr>
            <p:ph idx="1"/>
          </p:nvPr>
        </p:nvSpPr>
        <p:spPr>
          <a:xfrm>
            <a:off x="1066800" y="1828799"/>
            <a:ext cx="10058400" cy="4605867"/>
          </a:xfrm>
        </p:spPr>
        <p:txBody>
          <a:bodyPr>
            <a:normAutofit lnSpcReduction="10000"/>
          </a:bodyPr>
          <a:lstStyle/>
          <a:p>
            <a:r>
              <a:rPr lang="zh-CN" altLang="en-US" dirty="0"/>
              <a:t>时间</a:t>
            </a:r>
            <a:r>
              <a:rPr lang="en-US" altLang="zh-CN" dirty="0"/>
              <a:t>1.5min</a:t>
            </a:r>
          </a:p>
          <a:p>
            <a:r>
              <a:rPr lang="zh-CN" altLang="en-US" dirty="0"/>
              <a:t>阐述本国观点及期望</a:t>
            </a:r>
            <a:endParaRPr lang="en-US" altLang="zh-CN" dirty="0"/>
          </a:p>
          <a:p>
            <a:r>
              <a:rPr lang="zh-CN" altLang="en-US" dirty="0"/>
              <a:t>只要你来这里，你都要说</a:t>
            </a:r>
            <a:r>
              <a:rPr lang="en-US" altLang="zh-CN" dirty="0" err="1"/>
              <a:t>msl</a:t>
            </a:r>
            <a:r>
              <a:rPr lang="zh-CN" altLang="en-US" dirty="0"/>
              <a:t>（主席问想要加入主发言名单时应该全体举国家牌）</a:t>
            </a:r>
            <a:endParaRPr lang="en-US" altLang="zh-CN" dirty="0"/>
          </a:p>
          <a:p>
            <a:r>
              <a:rPr lang="zh-CN" altLang="en-US" dirty="0"/>
              <a:t>如果是后期</a:t>
            </a:r>
            <a:r>
              <a:rPr lang="en-US" altLang="zh-CN" dirty="0" err="1"/>
              <a:t>msl</a:t>
            </a:r>
            <a:r>
              <a:rPr lang="zh-CN" altLang="en-US" dirty="0"/>
              <a:t>，可以表达对之后会议的期望</a:t>
            </a:r>
            <a:endParaRPr lang="en-US" altLang="zh-CN" dirty="0"/>
          </a:p>
          <a:p>
            <a:r>
              <a:rPr lang="en-US" sz="2800" b="0" i="0" u="none" strike="noStrike" baseline="0" dirty="0">
                <a:solidFill>
                  <a:srgbClr val="000000"/>
                </a:solidFill>
                <a:latin typeface="Times New Roman" panose="02020603050405020304" pitchFamily="18" charset="0"/>
              </a:rPr>
              <a:t>Delegate: Honorable chair and distinguished delegates… thank you.</a:t>
            </a:r>
          </a:p>
          <a:p>
            <a:pPr marL="0" indent="0">
              <a:buNone/>
            </a:pPr>
            <a:r>
              <a:rPr lang="zh-CN" altLang="en-US" dirty="0">
                <a:solidFill>
                  <a:srgbClr val="000000"/>
                </a:solidFill>
                <a:latin typeface="Times New Roman" panose="02020603050405020304" pitchFamily="18" charset="0"/>
              </a:rPr>
              <a:t>（所有发言通用）</a:t>
            </a:r>
            <a:endParaRPr lang="en-US" altLang="zh-CN" dirty="0">
              <a:solidFill>
                <a:srgbClr val="000000"/>
              </a:solidFill>
              <a:latin typeface="Times New Roman" panose="02020603050405020304" pitchFamily="18" charset="0"/>
            </a:endParaRPr>
          </a:p>
          <a:p>
            <a:pPr marL="0" indent="0">
              <a:buNone/>
            </a:pPr>
            <a:r>
              <a:rPr lang="zh-CN" altLang="en-US" dirty="0"/>
              <a:t>说不完的时间需要让渡</a:t>
            </a:r>
            <a:endParaRPr lang="en-US" dirty="0"/>
          </a:p>
        </p:txBody>
      </p:sp>
    </p:spTree>
    <p:extLst>
      <p:ext uri="{BB962C8B-B14F-4D97-AF65-F5344CB8AC3E}">
        <p14:creationId xmlns:p14="http://schemas.microsoft.com/office/powerpoint/2010/main" val="381031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E748-BE0B-44D6-B27D-494190C2917E}"/>
              </a:ext>
            </a:extLst>
          </p:cNvPr>
          <p:cNvSpPr>
            <a:spLocks noGrp="1"/>
          </p:cNvSpPr>
          <p:nvPr>
            <p:ph type="title"/>
          </p:nvPr>
        </p:nvSpPr>
        <p:spPr/>
        <p:txBody>
          <a:bodyPr/>
          <a:lstStyle/>
          <a:p>
            <a:r>
              <a:rPr lang="en-US" dirty="0"/>
              <a:t>Y</a:t>
            </a:r>
            <a:r>
              <a:rPr lang="en-US" altLang="zh-CN" dirty="0"/>
              <a:t>ield </a:t>
            </a:r>
            <a:r>
              <a:rPr lang="zh-CN" altLang="en-US" dirty="0"/>
              <a:t>让渡</a:t>
            </a:r>
            <a:endParaRPr lang="en-US" dirty="0"/>
          </a:p>
        </p:txBody>
      </p:sp>
      <p:sp>
        <p:nvSpPr>
          <p:cNvPr id="3" name="Content Placeholder 2">
            <a:extLst>
              <a:ext uri="{FF2B5EF4-FFF2-40B4-BE49-F238E27FC236}">
                <a16:creationId xmlns:a16="http://schemas.microsoft.com/office/drawing/2014/main" id="{83B14347-6518-422F-90B4-3BFDE1C32F76}"/>
              </a:ext>
            </a:extLst>
          </p:cNvPr>
          <p:cNvSpPr>
            <a:spLocks noGrp="1"/>
          </p:cNvSpPr>
          <p:nvPr>
            <p:ph idx="1"/>
          </p:nvPr>
        </p:nvSpPr>
        <p:spPr/>
        <p:txBody>
          <a:bodyPr/>
          <a:lstStyle/>
          <a:p>
            <a:r>
              <a:rPr lang="zh-CN" altLang="en-US" dirty="0"/>
              <a:t>主发言名单有剩余时间时可以让渡</a:t>
            </a:r>
            <a:endParaRPr lang="en-US" altLang="zh-CN" dirty="0"/>
          </a:p>
          <a:p>
            <a:r>
              <a:rPr lang="en-US" altLang="zh-CN" dirty="0"/>
              <a:t>Yield to Chair </a:t>
            </a:r>
            <a:r>
              <a:rPr lang="zh-CN" altLang="en-US" dirty="0"/>
              <a:t>代表让主席处理时间</a:t>
            </a:r>
            <a:endParaRPr lang="en-US" altLang="zh-CN" dirty="0"/>
          </a:p>
          <a:p>
            <a:r>
              <a:rPr lang="en-US" altLang="zh-CN" dirty="0"/>
              <a:t>Yield to Question </a:t>
            </a:r>
            <a:r>
              <a:rPr lang="zh-CN" altLang="en-US" dirty="0"/>
              <a:t>别人可以问你个问题你回答</a:t>
            </a:r>
            <a:endParaRPr lang="en-US" altLang="zh-CN" dirty="0"/>
          </a:p>
          <a:p>
            <a:r>
              <a:rPr lang="en-US" altLang="zh-CN" dirty="0"/>
              <a:t>Yield to Comment </a:t>
            </a:r>
            <a:r>
              <a:rPr lang="zh-CN" altLang="en-US" dirty="0"/>
              <a:t>别人可以评论你的发言，你不可以说话</a:t>
            </a:r>
            <a:endParaRPr lang="en-US" altLang="zh-CN" dirty="0"/>
          </a:p>
          <a:p>
            <a:r>
              <a:rPr lang="en-US" altLang="zh-CN" dirty="0"/>
              <a:t>Yield to Delegate </a:t>
            </a:r>
            <a:r>
              <a:rPr lang="zh-CN" altLang="en-US" dirty="0"/>
              <a:t>让给其他代表说话</a:t>
            </a:r>
            <a:endParaRPr lang="en-US" altLang="zh-CN" dirty="0"/>
          </a:p>
        </p:txBody>
      </p:sp>
    </p:spTree>
    <p:extLst>
      <p:ext uri="{BB962C8B-B14F-4D97-AF65-F5344CB8AC3E}">
        <p14:creationId xmlns:p14="http://schemas.microsoft.com/office/powerpoint/2010/main" val="404295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6E33-43A1-4198-8E78-3BADBD5F952C}"/>
              </a:ext>
            </a:extLst>
          </p:cNvPr>
          <p:cNvSpPr>
            <a:spLocks noGrp="1"/>
          </p:cNvSpPr>
          <p:nvPr>
            <p:ph type="title"/>
          </p:nvPr>
        </p:nvSpPr>
        <p:spPr/>
        <p:txBody>
          <a:bodyPr/>
          <a:lstStyle/>
          <a:p>
            <a:r>
              <a:rPr lang="en-US" dirty="0"/>
              <a:t>V</a:t>
            </a:r>
            <a:r>
              <a:rPr lang="en-US" altLang="zh-CN" dirty="0"/>
              <a:t>oting (</a:t>
            </a:r>
            <a:r>
              <a:rPr lang="zh-CN" altLang="en-US" dirty="0"/>
              <a:t>投票）</a:t>
            </a:r>
            <a:endParaRPr lang="en-US" dirty="0"/>
          </a:p>
        </p:txBody>
      </p:sp>
      <p:sp>
        <p:nvSpPr>
          <p:cNvPr id="3" name="Content Placeholder 2">
            <a:extLst>
              <a:ext uri="{FF2B5EF4-FFF2-40B4-BE49-F238E27FC236}">
                <a16:creationId xmlns:a16="http://schemas.microsoft.com/office/drawing/2014/main" id="{56D0AF36-D5E3-42F1-87E9-65598DCBCB5F}"/>
              </a:ext>
            </a:extLst>
          </p:cNvPr>
          <p:cNvSpPr>
            <a:spLocks noGrp="1"/>
          </p:cNvSpPr>
          <p:nvPr>
            <p:ph idx="1"/>
          </p:nvPr>
        </p:nvSpPr>
        <p:spPr/>
        <p:txBody>
          <a:bodyPr>
            <a:normAutofit/>
          </a:bodyPr>
          <a:lstStyle/>
          <a:p>
            <a:r>
              <a:rPr lang="zh-CN" altLang="en-US" dirty="0"/>
              <a:t>请所有代表都要投票谢谢！</a:t>
            </a:r>
            <a:endParaRPr lang="en-US" dirty="0"/>
          </a:p>
          <a:p>
            <a:r>
              <a:rPr lang="en-US" dirty="0"/>
              <a:t>S</a:t>
            </a:r>
            <a:r>
              <a:rPr lang="en-US" altLang="zh-CN" dirty="0"/>
              <a:t>imple Majority </a:t>
            </a:r>
            <a:r>
              <a:rPr lang="zh-CN" altLang="en-US" dirty="0"/>
              <a:t>简单多数，超过一半代表同意（举起国家牌）即可通过，适用于开始辩论，修改</a:t>
            </a:r>
            <a:r>
              <a:rPr lang="en-US" altLang="zh-CN" dirty="0" err="1"/>
              <a:t>msl</a:t>
            </a:r>
            <a:r>
              <a:rPr lang="zh-CN" altLang="en-US" dirty="0"/>
              <a:t>时长（缩写自己回去翻照片），</a:t>
            </a:r>
            <a:r>
              <a:rPr lang="en-US" altLang="zh-CN" dirty="0" err="1"/>
              <a:t>mo</a:t>
            </a:r>
            <a:r>
              <a:rPr lang="en-US" altLang="zh-CN" dirty="0"/>
              <a:t> mc, </a:t>
            </a:r>
            <a:r>
              <a:rPr lang="en-US" altLang="zh-CN" dirty="0" err="1"/>
              <a:t>umc</a:t>
            </a:r>
            <a:r>
              <a:rPr lang="zh-CN" altLang="en-US"/>
              <a:t>， 休会</a:t>
            </a:r>
            <a:r>
              <a:rPr lang="zh-CN" altLang="en-US" dirty="0"/>
              <a:t>等</a:t>
            </a:r>
            <a:endParaRPr lang="en-US" altLang="zh-CN" dirty="0"/>
          </a:p>
          <a:p>
            <a:r>
              <a:rPr lang="en-US" dirty="0"/>
              <a:t>A</a:t>
            </a:r>
            <a:r>
              <a:rPr lang="en-US" altLang="zh-CN" dirty="0"/>
              <a:t>bsolute Majority </a:t>
            </a:r>
            <a:r>
              <a:rPr lang="zh-CN" altLang="en-US" dirty="0"/>
              <a:t>绝对多数，超过三分之二多数代表同意即可通过，适用于结束辩论，对文件投票（友好修正案不需要）</a:t>
            </a:r>
            <a:endParaRPr lang="en-US" dirty="0"/>
          </a:p>
        </p:txBody>
      </p:sp>
    </p:spTree>
    <p:extLst>
      <p:ext uri="{BB962C8B-B14F-4D97-AF65-F5344CB8AC3E}">
        <p14:creationId xmlns:p14="http://schemas.microsoft.com/office/powerpoint/2010/main" val="792803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{4D608A1B-C82B-48FF-A534-56B5683E3CCF}tf78829772_win32</Template>
  <TotalTime>212</TotalTime>
  <Words>851</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Microsoft YaHei</vt:lpstr>
      <vt:lpstr>SimSun</vt:lpstr>
      <vt:lpstr>Garamond</vt:lpstr>
      <vt:lpstr>Sagona Book</vt:lpstr>
      <vt:lpstr>Sagona ExtraLight</vt:lpstr>
      <vt:lpstr>Times New Roman</vt:lpstr>
      <vt:lpstr>SavonVTI</vt:lpstr>
      <vt:lpstr>Rop再培训</vt:lpstr>
      <vt:lpstr>RoP</vt:lpstr>
      <vt:lpstr>PowerPoint Presentation</vt:lpstr>
      <vt:lpstr>Roll Call（点名）</vt:lpstr>
      <vt:lpstr>PowerPoint Presentation</vt:lpstr>
      <vt:lpstr>Open Formal Debate (开启正式辩论）</vt:lpstr>
      <vt:lpstr>Main Speakers’ List主发言名单</vt:lpstr>
      <vt:lpstr>Yield 让渡</vt:lpstr>
      <vt:lpstr>Voting (投票）</vt:lpstr>
      <vt:lpstr>处理顺序</vt:lpstr>
      <vt:lpstr>Motion 动议</vt:lpstr>
      <vt:lpstr>PowerPoint Presentation</vt:lpstr>
      <vt:lpstr>有关不是自己组Mo的问题</vt:lpstr>
      <vt:lpstr>提出动议（Role Play)</vt:lpstr>
      <vt:lpstr>Moderated Caucus</vt:lpstr>
      <vt:lpstr>PowerPoint Presentation</vt:lpstr>
      <vt:lpstr>Unmoderated Caucus</vt:lpstr>
      <vt:lpstr>Point  问题</vt:lpstr>
      <vt:lpstr>PowerPoint Presentation</vt:lpstr>
      <vt:lpstr>文件展示</vt:lpstr>
      <vt:lpstr>WP,DR,PP,DD咋写</vt:lpstr>
      <vt:lpstr>Amendment修正案</vt:lpstr>
      <vt:lpstr>对决议文件投票</vt:lpstr>
      <vt:lpstr>Crisis 危机</vt:lpstr>
      <vt:lpstr>有关缩写</vt:lpstr>
      <vt:lpstr>有关会议记录</vt:lpstr>
      <vt:lpstr>PowerPoint Presentation</vt:lpstr>
      <vt:lpstr>更多参考</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Rop再培训</dc:title>
  <dc:creator>Song Alan</dc:creator>
  <cp:lastModifiedBy>Song Alan</cp:lastModifiedBy>
  <cp:revision>25</cp:revision>
  <dcterms:created xsi:type="dcterms:W3CDTF">2020-09-07T05:10:31Z</dcterms:created>
  <dcterms:modified xsi:type="dcterms:W3CDTF">2020-09-18T10:56:55Z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