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DM Sans" pitchFamily="2" charset="0"/>
      <p:regular r:id="rId27"/>
    </p:embeddedFont>
    <p:embeddedFont>
      <p:font typeface="DM Sans Bold" charset="0"/>
      <p:regular r:id="rId28"/>
      <p:bold r:id="rId29"/>
    </p:embeddedFont>
    <p:embeddedFont>
      <p:font typeface="Gotham" panose="020B0604020202020204" charset="0"/>
      <p:regular r:id="rId30"/>
    </p:embeddedFont>
    <p:embeddedFont>
      <p:font typeface="Gotham Bold" panose="020B0604020202020204" charset="0"/>
      <p:regular r:id="rId31"/>
      <p:bold r:id="rId32"/>
    </p:embeddedFont>
    <p:embeddedFont>
      <p:font typeface="Inter" panose="020B0604020202020204" charset="0"/>
      <p:regular r:id="rId33"/>
    </p:embeddedFont>
    <p:embeddedFont>
      <p:font typeface="Sunborn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6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0" autoAdjust="0"/>
  </p:normalViewPr>
  <p:slideViewPr>
    <p:cSldViewPr>
      <p:cViewPr varScale="1">
        <p:scale>
          <a:sx n="74" d="100"/>
          <a:sy n="74" d="100"/>
        </p:scale>
        <p:origin x="2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8DD3A-5228-F949-9EAC-ED351DE051FA}" type="datetimeFigureOut">
              <a:rPr lang="en-US" smtClean="0"/>
              <a:t>30/04/2025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6981D-1C9F-C541-9C68-EEC658B54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6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6981D-1C9F-C541-9C68-EEC658B5448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471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4471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54471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369750" y="2505472"/>
            <a:ext cx="13889550" cy="368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80"/>
              </a:lnSpc>
            </a:pPr>
            <a:r>
              <a:rPr lang="en-US" sz="8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Wolters Kluwer: HEalth - Language model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369750" y="8442437"/>
            <a:ext cx="3086100" cy="881955"/>
            <a:chOff x="0" y="0"/>
            <a:chExt cx="812800" cy="232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232284"/>
            </a:xfrm>
            <a:custGeom>
              <a:avLst/>
              <a:gdLst/>
              <a:ahLst/>
              <a:cxnLst/>
              <a:rect l="l" t="t" r="r" b="b"/>
              <a:pathLst>
                <a:path w="812800" h="232284">
                  <a:moveTo>
                    <a:pt x="0" y="0"/>
                  </a:moveTo>
                  <a:lnTo>
                    <a:pt x="812800" y="0"/>
                  </a:lnTo>
                  <a:lnTo>
                    <a:pt x="812800" y="232284"/>
                  </a:lnTo>
                  <a:lnTo>
                    <a:pt x="0" y="232284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28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52"/>
                </a:lnSpc>
              </a:pPr>
              <a:r>
                <a:rPr lang="en-US" sz="2751" b="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30th April, 2025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029282" y="6122726"/>
            <a:ext cx="14837997" cy="119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64"/>
              </a:lnSpc>
            </a:pPr>
            <a:r>
              <a:rPr lang="en-US" sz="3474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AI-powered differential diagnosis support for faster, more accurate clinical decision-making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822010" y="229433"/>
            <a:ext cx="2235728" cy="1045561"/>
            <a:chOff x="0" y="0"/>
            <a:chExt cx="2980971" cy="1394081"/>
          </a:xfrm>
        </p:grpSpPr>
        <p:sp>
          <p:nvSpPr>
            <p:cNvPr id="11" name="Freeform 11"/>
            <p:cNvSpPr/>
            <p:nvPr/>
          </p:nvSpPr>
          <p:spPr>
            <a:xfrm>
              <a:off x="0" y="774340"/>
              <a:ext cx="2980971" cy="619741"/>
            </a:xfrm>
            <a:custGeom>
              <a:avLst/>
              <a:gdLst/>
              <a:ahLst/>
              <a:cxnLst/>
              <a:rect l="l" t="t" r="r" b="b"/>
              <a:pathLst>
                <a:path w="2980971" h="619741">
                  <a:moveTo>
                    <a:pt x="0" y="0"/>
                  </a:moveTo>
                  <a:lnTo>
                    <a:pt x="2980971" y="0"/>
                  </a:lnTo>
                  <a:lnTo>
                    <a:pt x="2980971" y="619741"/>
                  </a:lnTo>
                  <a:lnTo>
                    <a:pt x="0" y="6197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76" t="-1365" b="-136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2980971" cy="774340"/>
            </a:xfrm>
            <a:custGeom>
              <a:avLst/>
              <a:gdLst/>
              <a:ahLst/>
              <a:cxnLst/>
              <a:rect l="l" t="t" r="r" b="b"/>
              <a:pathLst>
                <a:path w="2980971" h="774340">
                  <a:moveTo>
                    <a:pt x="0" y="0"/>
                  </a:moveTo>
                  <a:lnTo>
                    <a:pt x="2980971" y="0"/>
                  </a:lnTo>
                  <a:lnTo>
                    <a:pt x="2980971" y="774340"/>
                  </a:lnTo>
                  <a:lnTo>
                    <a:pt x="0" y="7743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369750" y="9441703"/>
            <a:ext cx="6421857" cy="752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 b="1" spc="60">
                <a:solidFill>
                  <a:srgbClr val="143244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Presenters: </a:t>
            </a:r>
            <a:r>
              <a:rPr lang="en-US" sz="2000" spc="60">
                <a:solidFill>
                  <a:srgbClr val="143244"/>
                </a:solidFill>
                <a:latin typeface="DM Sans"/>
                <a:ea typeface="DM Sans"/>
                <a:cs typeface="DM Sans"/>
                <a:sym typeface="DM Sans"/>
              </a:rPr>
              <a:t>Anidya Singh Bhandari, Anish Saha, Haijun Zeng, Nikhita Shankar, Shaoyang Sun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4202" y="1701034"/>
            <a:ext cx="16399596" cy="8425292"/>
          </a:xfrm>
          <a:custGeom>
            <a:avLst/>
            <a:gdLst/>
            <a:ahLst/>
            <a:cxnLst/>
            <a:rect l="l" t="t" r="r" b="b"/>
            <a:pathLst>
              <a:path w="16399596" h="8425292">
                <a:moveTo>
                  <a:pt x="0" y="0"/>
                </a:moveTo>
                <a:lnTo>
                  <a:pt x="16399596" y="0"/>
                </a:lnTo>
                <a:lnTo>
                  <a:pt x="16399596" y="8425292"/>
                </a:lnTo>
                <a:lnTo>
                  <a:pt x="0" y="8425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diagnosis prompt 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034" y="2395540"/>
            <a:ext cx="9755221" cy="813819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6004893" y="1028700"/>
            <a:ext cx="3293711" cy="871461"/>
          </a:xfrm>
          <a:custGeom>
            <a:avLst/>
            <a:gdLst/>
            <a:ahLst/>
            <a:cxnLst/>
            <a:rect l="l" t="t" r="r" b="b"/>
            <a:pathLst>
              <a:path w="3293711" h="871461">
                <a:moveTo>
                  <a:pt x="0" y="0"/>
                </a:moveTo>
                <a:lnTo>
                  <a:pt x="3293711" y="0"/>
                </a:lnTo>
                <a:lnTo>
                  <a:pt x="3293711" y="871461"/>
                </a:lnTo>
                <a:lnTo>
                  <a:pt x="0" y="871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202" y="2395516"/>
            <a:ext cx="9755506" cy="813816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642578" y="2217799"/>
            <a:ext cx="4383996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 dirty="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Google vs OpenAI vs </a:t>
            </a:r>
            <a:r>
              <a:rPr lang="en-US" sz="2741" dirty="0" err="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xAI</a:t>
            </a:r>
            <a:endParaRPr lang="en-US" sz="2741" dirty="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672516" y="2217799"/>
            <a:ext cx="1828879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Perplexity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MODEL PERFORMANCE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259300" cy="9258300"/>
            <a:chOff x="0" y="0"/>
            <a:chExt cx="4545659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38400"/>
            </a:xfrm>
            <a:custGeom>
              <a:avLst/>
              <a:gdLst/>
              <a:ahLst/>
              <a:cxnLst/>
              <a:rect l="l" t="t" r="r" b="b"/>
              <a:pathLst>
                <a:path w="4545659" h="2438400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86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178" y="2537977"/>
            <a:ext cx="9325644" cy="681723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695022" y="2271118"/>
            <a:ext cx="4897957" cy="473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7"/>
              </a:lnSpc>
              <a:spcBef>
                <a:spcPct val="0"/>
              </a:spcBef>
            </a:pPr>
            <a:r>
              <a:rPr lang="en-US" sz="2741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Top-3 Accuracy Percentage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MODEL PERFORMANCE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3560" y="1809455"/>
            <a:ext cx="5348115" cy="8035102"/>
          </a:xfrm>
          <a:custGeom>
            <a:avLst/>
            <a:gdLst/>
            <a:ahLst/>
            <a:cxnLst/>
            <a:rect l="l" t="t" r="r" b="b"/>
            <a:pathLst>
              <a:path w="5348115" h="8035102">
                <a:moveTo>
                  <a:pt x="0" y="0"/>
                </a:moveTo>
                <a:lnTo>
                  <a:pt x="5348115" y="0"/>
                </a:lnTo>
                <a:lnTo>
                  <a:pt x="5348115" y="8035102"/>
                </a:lnTo>
                <a:lnTo>
                  <a:pt x="0" y="8035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736" b="-63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SIMULATED CONVERSATION WORKFLOW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19733" y="1707283"/>
            <a:ext cx="10402531" cy="813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In the absence of real doctor–patient conversations, we simulated dialogues using NEJM case records and LLMs.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Extracted lab results, vitals, and history from PDFs to build structured inputs.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Generated simulated conversations and doctor-style notes.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Fed inputs into LLMs to produce:</a:t>
            </a:r>
          </a:p>
          <a:p>
            <a:pPr marL="1250508" lvl="2" indent="-416836" algn="l">
              <a:lnSpc>
                <a:spcPts val="4952"/>
              </a:lnSpc>
              <a:buFont typeface="Arial"/>
              <a:buChar char="⚬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Ranked differential diagnoses</a:t>
            </a:r>
          </a:p>
          <a:p>
            <a:pPr marL="1250508" lvl="2" indent="-416836" algn="l">
              <a:lnSpc>
                <a:spcPts val="4952"/>
              </a:lnSpc>
              <a:buFont typeface="Arial"/>
              <a:buChar char="⚬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Red flag alerts for critical conditions</a:t>
            </a:r>
          </a:p>
          <a:p>
            <a:pPr marL="625254" lvl="1" indent="-312627" algn="l">
              <a:lnSpc>
                <a:spcPts val="4952"/>
              </a:lnSpc>
              <a:buFont typeface="Arial"/>
              <a:buChar char="•"/>
            </a:pPr>
            <a:r>
              <a:rPr lang="en-US" sz="2896">
                <a:solidFill>
                  <a:srgbClr val="5F6F52"/>
                </a:solidFill>
                <a:latin typeface="Inter"/>
                <a:ea typeface="Inter"/>
                <a:cs typeface="Inter"/>
                <a:sym typeface="Inter"/>
              </a:rPr>
              <a:t>Enabled testing of diagnostic reasoning in a realistic, reproducible setting.</a:t>
            </a:r>
          </a:p>
          <a:p>
            <a:pPr algn="l">
              <a:lnSpc>
                <a:spcPts val="4952"/>
              </a:lnSpc>
            </a:pPr>
            <a:endParaRPr lang="en-US" sz="2896">
              <a:solidFill>
                <a:srgbClr val="5F6F5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0817" y="1636369"/>
            <a:ext cx="15266366" cy="8606414"/>
          </a:xfrm>
          <a:custGeom>
            <a:avLst/>
            <a:gdLst/>
            <a:ahLst/>
            <a:cxnLst/>
            <a:rect l="l" t="t" r="r" b="b"/>
            <a:pathLst>
              <a:path w="15266366" h="8606414">
                <a:moveTo>
                  <a:pt x="0" y="0"/>
                </a:moveTo>
                <a:lnTo>
                  <a:pt x="15266366" y="0"/>
                </a:lnTo>
                <a:lnTo>
                  <a:pt x="15266366" y="8606413"/>
                </a:lnTo>
                <a:lnTo>
                  <a:pt x="0" y="86064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SIMULATED CONVERSATION INPUT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32170" y="1623519"/>
            <a:ext cx="16423660" cy="8663481"/>
          </a:xfrm>
          <a:custGeom>
            <a:avLst/>
            <a:gdLst/>
            <a:ahLst/>
            <a:cxnLst/>
            <a:rect l="l" t="t" r="r" b="b"/>
            <a:pathLst>
              <a:path w="16423660" h="8663481">
                <a:moveTo>
                  <a:pt x="0" y="0"/>
                </a:moveTo>
                <a:lnTo>
                  <a:pt x="16423660" y="0"/>
                </a:lnTo>
                <a:lnTo>
                  <a:pt x="16423660" y="8663481"/>
                </a:lnTo>
                <a:lnTo>
                  <a:pt x="0" y="86634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SIMULATED CONVERSATION OUTPUT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48921" y="1700530"/>
            <a:ext cx="13590157" cy="5775817"/>
          </a:xfrm>
          <a:custGeom>
            <a:avLst/>
            <a:gdLst/>
            <a:ahLst/>
            <a:cxnLst/>
            <a:rect l="l" t="t" r="r" b="b"/>
            <a:pathLst>
              <a:path w="13590157" h="5775817">
                <a:moveTo>
                  <a:pt x="0" y="0"/>
                </a:moveTo>
                <a:lnTo>
                  <a:pt x="13590158" y="0"/>
                </a:lnTo>
                <a:lnTo>
                  <a:pt x="13590158" y="5775817"/>
                </a:lnTo>
                <a:lnTo>
                  <a:pt x="0" y="5775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493371" y="7591364"/>
            <a:ext cx="11301259" cy="1666936"/>
          </a:xfrm>
          <a:custGeom>
            <a:avLst/>
            <a:gdLst/>
            <a:ahLst/>
            <a:cxnLst/>
            <a:rect l="l" t="t" r="r" b="b"/>
            <a:pathLst>
              <a:path w="11301259" h="1666936">
                <a:moveTo>
                  <a:pt x="0" y="0"/>
                </a:moveTo>
                <a:lnTo>
                  <a:pt x="11301258" y="0"/>
                </a:lnTo>
                <a:lnTo>
                  <a:pt x="11301258" y="1666936"/>
                </a:lnTo>
                <a:lnTo>
                  <a:pt x="0" y="1666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Generated vs Actual output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875018" y="2826375"/>
            <a:ext cx="12782408" cy="1069431"/>
            <a:chOff x="0" y="0"/>
            <a:chExt cx="3366560" cy="2816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366560" cy="281661"/>
            </a:xfrm>
            <a:custGeom>
              <a:avLst/>
              <a:gdLst/>
              <a:ahLst/>
              <a:cxnLst/>
              <a:rect l="l" t="t" r="r" b="b"/>
              <a:pathLst>
                <a:path w="3366560" h="281661">
                  <a:moveTo>
                    <a:pt x="0" y="0"/>
                  </a:moveTo>
                  <a:lnTo>
                    <a:pt x="3366560" y="0"/>
                  </a:lnTo>
                  <a:lnTo>
                    <a:pt x="3366560" y="281661"/>
                  </a:lnTo>
                  <a:lnTo>
                    <a:pt x="0" y="2816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5F6F52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366560" cy="3292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FDD0A7-B0CE-7A43-C574-1FD852BBED7C}"/>
              </a:ext>
            </a:extLst>
          </p:cNvPr>
          <p:cNvSpPr/>
          <p:nvPr/>
        </p:nvSpPr>
        <p:spPr>
          <a:xfrm>
            <a:off x="691169" y="3304309"/>
            <a:ext cx="2779395" cy="5159158"/>
          </a:xfrm>
          <a:custGeom>
            <a:avLst/>
            <a:gdLst>
              <a:gd name="connsiteX0" fmla="*/ 2166331 w 2779395"/>
              <a:gd name="connsiteY0" fmla="*/ 0 h 5159158"/>
              <a:gd name="connsiteX1" fmla="*/ 192058 w 2779395"/>
              <a:gd name="connsiteY1" fmla="*/ 2483427 h 5159158"/>
              <a:gd name="connsiteX2" fmla="*/ 368704 w 2779395"/>
              <a:gd name="connsiteY2" fmla="*/ 4738255 h 5159158"/>
              <a:gd name="connsiteX3" fmla="*/ 2779395 w 2779395"/>
              <a:gd name="connsiteY3" fmla="*/ 5153891 h 5159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9395" h="5159158">
                <a:moveTo>
                  <a:pt x="2166331" y="0"/>
                </a:moveTo>
                <a:cubicBezTo>
                  <a:pt x="1328996" y="846859"/>
                  <a:pt x="491662" y="1693718"/>
                  <a:pt x="192058" y="2483427"/>
                </a:cubicBezTo>
                <a:cubicBezTo>
                  <a:pt x="-107546" y="3273136"/>
                  <a:pt x="-62519" y="4293178"/>
                  <a:pt x="368704" y="4738255"/>
                </a:cubicBezTo>
                <a:cubicBezTo>
                  <a:pt x="799927" y="5183332"/>
                  <a:pt x="1789661" y="5168611"/>
                  <a:pt x="2779395" y="5153891"/>
                </a:cubicBezTo>
              </a:path>
            </a:pathLst>
          </a:custGeom>
          <a:noFill/>
          <a:ln w="38100">
            <a:solidFill>
              <a:srgbClr val="5F6F5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39260" y="1798298"/>
            <a:ext cx="11809480" cy="7919296"/>
          </a:xfrm>
          <a:custGeom>
            <a:avLst/>
            <a:gdLst/>
            <a:ahLst/>
            <a:cxnLst/>
            <a:rect l="l" t="t" r="r" b="b"/>
            <a:pathLst>
              <a:path w="11809480" h="7919296">
                <a:moveTo>
                  <a:pt x="0" y="0"/>
                </a:moveTo>
                <a:lnTo>
                  <a:pt x="11809480" y="0"/>
                </a:lnTo>
                <a:lnTo>
                  <a:pt x="11809480" y="7919296"/>
                </a:lnTo>
                <a:lnTo>
                  <a:pt x="0" y="7919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2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product prototype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7020" y="184867"/>
            <a:ext cx="8273960" cy="9917265"/>
            <a:chOff x="0" y="0"/>
            <a:chExt cx="11031947" cy="13223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31947" cy="8958056"/>
            </a:xfrm>
            <a:custGeom>
              <a:avLst/>
              <a:gdLst/>
              <a:ahLst/>
              <a:cxnLst/>
              <a:rect l="l" t="t" r="r" b="b"/>
              <a:pathLst>
                <a:path w="11031947" h="8958056">
                  <a:moveTo>
                    <a:pt x="0" y="0"/>
                  </a:moveTo>
                  <a:lnTo>
                    <a:pt x="11031947" y="0"/>
                  </a:lnTo>
                  <a:lnTo>
                    <a:pt x="11031947" y="8958056"/>
                  </a:lnTo>
                  <a:lnTo>
                    <a:pt x="0" y="89580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55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8958056"/>
              <a:ext cx="11031947" cy="4264964"/>
            </a:xfrm>
            <a:custGeom>
              <a:avLst/>
              <a:gdLst/>
              <a:ahLst/>
              <a:cxnLst/>
              <a:rect l="l" t="t" r="r" b="b"/>
              <a:pathLst>
                <a:path w="11031947" h="4264964">
                  <a:moveTo>
                    <a:pt x="0" y="0"/>
                  </a:moveTo>
                  <a:lnTo>
                    <a:pt x="11031947" y="0"/>
                  </a:lnTo>
                  <a:lnTo>
                    <a:pt x="11031947" y="4264965"/>
                  </a:lnTo>
                  <a:lnTo>
                    <a:pt x="0" y="42649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675" b="-874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07020" y="184867"/>
            <a:ext cx="8273960" cy="9917265"/>
            <a:chOff x="0" y="0"/>
            <a:chExt cx="2179150" cy="26119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79150" cy="2611955"/>
            </a:xfrm>
            <a:custGeom>
              <a:avLst/>
              <a:gdLst/>
              <a:ahLst/>
              <a:cxnLst/>
              <a:rect l="l" t="t" r="r" b="b"/>
              <a:pathLst>
                <a:path w="2179150" h="2611955">
                  <a:moveTo>
                    <a:pt x="0" y="0"/>
                  </a:moveTo>
                  <a:lnTo>
                    <a:pt x="2179150" y="0"/>
                  </a:lnTo>
                  <a:lnTo>
                    <a:pt x="2179150" y="2611955"/>
                  </a:lnTo>
                  <a:lnTo>
                    <a:pt x="0" y="26119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179150" cy="26595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741664"/>
            <a:ext cx="16230600" cy="3692462"/>
          </a:xfrm>
          <a:custGeom>
            <a:avLst/>
            <a:gdLst/>
            <a:ahLst/>
            <a:cxnLst/>
            <a:rect l="l" t="t" r="r" b="b"/>
            <a:pathLst>
              <a:path w="16230600" h="3692462">
                <a:moveTo>
                  <a:pt x="0" y="0"/>
                </a:moveTo>
                <a:lnTo>
                  <a:pt x="16230600" y="0"/>
                </a:lnTo>
                <a:lnTo>
                  <a:pt x="16230600" y="3692461"/>
                </a:lnTo>
                <a:lnTo>
                  <a:pt x="0" y="369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5795812"/>
            <a:ext cx="16230600" cy="385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 dirty="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Structured prompt includes age, gender, and symptoms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 dirty="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Clearly defined task and output format for consistent responses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 dirty="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Uses "Diagnosis + Confidence + Reasoning + Next Steps" structure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 dirty="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Prompts model to flag life-threatening conditions with 🚨</a:t>
            </a:r>
          </a:p>
          <a:p>
            <a:pPr marL="626111" lvl="1" indent="-313055" algn="l">
              <a:lnSpc>
                <a:spcPts val="5104"/>
              </a:lnSpc>
              <a:buFont typeface="Arial"/>
              <a:buChar char="•"/>
            </a:pPr>
            <a:r>
              <a:rPr lang="en-US" sz="2900" dirty="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Outputs are generated using GPT-4 API with temperature set to 0.3 to reduce hallucinations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Backend prompt 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18385" y="-275746"/>
            <a:ext cx="10540985" cy="10688023"/>
            <a:chOff x="0" y="0"/>
            <a:chExt cx="2776226" cy="2814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226" cy="2814953"/>
            </a:xfrm>
            <a:custGeom>
              <a:avLst/>
              <a:gdLst/>
              <a:ahLst/>
              <a:cxnLst/>
              <a:rect l="l" t="t" r="r" b="b"/>
              <a:pathLst>
                <a:path w="2776226" h="2814953">
                  <a:moveTo>
                    <a:pt x="0" y="0"/>
                  </a:moveTo>
                  <a:lnTo>
                    <a:pt x="2776226" y="0"/>
                  </a:lnTo>
                  <a:lnTo>
                    <a:pt x="2776226" y="2814953"/>
                  </a:lnTo>
                  <a:lnTo>
                    <a:pt x="0" y="2814953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76226" cy="2862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56528" y="5363476"/>
            <a:ext cx="9085185" cy="889876"/>
            <a:chOff x="0" y="0"/>
            <a:chExt cx="12113580" cy="118650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05</a:t>
                </a:r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Data Overview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56528" y="6608949"/>
            <a:ext cx="8355610" cy="889876"/>
            <a:chOff x="0" y="0"/>
            <a:chExt cx="11140814" cy="118650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06</a:t>
                </a:r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678663" y="221776"/>
              <a:ext cx="9462151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Solution Walkthrough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22458" y="3877262"/>
            <a:ext cx="6661085" cy="2134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69"/>
              </a:lnSpc>
            </a:pPr>
            <a:r>
              <a:rPr lang="en-US" sz="6999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Agenda Overview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8666053" y="7854422"/>
            <a:ext cx="8346085" cy="889876"/>
            <a:chOff x="0" y="0"/>
            <a:chExt cx="11128114" cy="118650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07</a:t>
                </a:r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665963" y="221776"/>
              <a:ext cx="9462151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Challenges &amp; Learnings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656528" y="9099895"/>
            <a:ext cx="8355610" cy="889876"/>
            <a:chOff x="0" y="0"/>
            <a:chExt cx="11140814" cy="1186501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08</a:t>
                </a:r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678663" y="221776"/>
              <a:ext cx="9462151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Future Recommendation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8656528" y="4118003"/>
            <a:ext cx="9085185" cy="889876"/>
            <a:chOff x="0" y="0"/>
            <a:chExt cx="12113580" cy="1186501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04</a:t>
                </a:r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Technical Problem Statement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8656528" y="1627057"/>
            <a:ext cx="9085185" cy="889876"/>
            <a:chOff x="0" y="0"/>
            <a:chExt cx="12113580" cy="1186501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02</a:t>
                </a: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Business Problem &amp; Its Importance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656528" y="381583"/>
            <a:ext cx="9085185" cy="889876"/>
            <a:chOff x="0" y="0"/>
            <a:chExt cx="12113580" cy="1186501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01</a:t>
                </a:r>
              </a:p>
            </p:txBody>
          </p:sp>
        </p:grpSp>
        <p:sp>
          <p:nvSpPr>
            <p:cNvPr id="40" name="TextBox 40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Company &amp; Project Introduction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646285" y="2872530"/>
            <a:ext cx="9085185" cy="889876"/>
            <a:chOff x="0" y="0"/>
            <a:chExt cx="12113580" cy="1186501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1185355" cy="1186501"/>
              <a:chOff x="0" y="0"/>
              <a:chExt cx="835660" cy="836468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35660" cy="836468"/>
              </a:xfrm>
              <a:custGeom>
                <a:avLst/>
                <a:gdLst/>
                <a:ahLst/>
                <a:cxnLst/>
                <a:rect l="l" t="t" r="r" b="b"/>
                <a:pathLst>
                  <a:path w="835660" h="836468">
                    <a:moveTo>
                      <a:pt x="417830" y="0"/>
                    </a:moveTo>
                    <a:cubicBezTo>
                      <a:pt x="187069" y="0"/>
                      <a:pt x="0" y="187250"/>
                      <a:pt x="0" y="418234"/>
                    </a:cubicBezTo>
                    <a:cubicBezTo>
                      <a:pt x="0" y="649218"/>
                      <a:pt x="187069" y="836468"/>
                      <a:pt x="417830" y="836468"/>
                    </a:cubicBezTo>
                    <a:cubicBezTo>
                      <a:pt x="648591" y="836468"/>
                      <a:pt x="835660" y="649218"/>
                      <a:pt x="835660" y="418234"/>
                    </a:cubicBezTo>
                    <a:cubicBezTo>
                      <a:pt x="835660" y="187250"/>
                      <a:pt x="648591" y="0"/>
                      <a:pt x="417830" y="0"/>
                    </a:cubicBezTo>
                    <a:close/>
                  </a:path>
                </a:pathLst>
              </a:custGeom>
              <a:solidFill>
                <a:srgbClr val="5F6F5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78343" y="2219"/>
                <a:ext cx="678973" cy="75583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620"/>
                  </a:lnSpc>
                </a:pPr>
                <a:r>
                  <a:rPr lang="en-US" sz="3300" b="1">
                    <a:solidFill>
                      <a:srgbClr val="FFFFFF"/>
                    </a:solidFill>
                    <a:latin typeface="Gotham Bold"/>
                    <a:ea typeface="Gotham Bold"/>
                    <a:cs typeface="Gotham Bold"/>
                    <a:sym typeface="Gotham Bold"/>
                  </a:rPr>
                  <a:t>03</a:t>
                </a:r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678663" y="221776"/>
              <a:ext cx="10434917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</a:pPr>
              <a:r>
                <a:rPr lang="en-US" sz="3000" b="1">
                  <a:solidFill>
                    <a:srgbClr val="5F6F52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Project Framework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259300" cy="9258300"/>
            <a:chOff x="0" y="0"/>
            <a:chExt cx="4545659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38400"/>
            </a:xfrm>
            <a:custGeom>
              <a:avLst/>
              <a:gdLst/>
              <a:ahLst/>
              <a:cxnLst/>
              <a:rect l="l" t="t" r="r" b="b"/>
              <a:pathLst>
                <a:path w="4545659" h="2438400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545659" cy="2505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63929" y="2912281"/>
            <a:ext cx="15625882" cy="6481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733" lvl="1" indent="-320867" algn="l">
              <a:lnSpc>
                <a:spcPts val="7430"/>
              </a:lnSpc>
              <a:buFont typeface="Arial"/>
              <a:buChar char="•"/>
            </a:pPr>
            <a:r>
              <a:rPr lang="en-US" sz="2972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Use real doctor–patient a</a:t>
            </a:r>
            <a:r>
              <a:rPr lang="en-US" sz="2972" b="1" u="none" strike="noStrik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udio </a:t>
            </a: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to capture natural conversations</a:t>
            </a:r>
          </a:p>
          <a:p>
            <a:pPr marL="641733" lvl="1" indent="-320867" algn="l">
              <a:lnSpc>
                <a:spcPts val="7430"/>
              </a:lnSpc>
              <a:buFont typeface="Arial"/>
              <a:buChar char="•"/>
            </a:pPr>
            <a:r>
              <a:rPr lang="en-US" sz="2972" b="1" u="none" strike="noStrik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Update diagnoses live </a:t>
            </a: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as the conversation unfolds</a:t>
            </a:r>
          </a:p>
          <a:p>
            <a:pPr marL="641733" lvl="1" indent="-320867" algn="l">
              <a:lnSpc>
                <a:spcPts val="7430"/>
              </a:lnSpc>
              <a:buFont typeface="Arial"/>
              <a:buChar char="•"/>
            </a:pPr>
            <a:r>
              <a:rPr lang="en-US" sz="2972" b="1" u="none" strike="noStrik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Highlight red flags instantly </a:t>
            </a: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when critical symptoms are mentioned</a:t>
            </a:r>
          </a:p>
          <a:p>
            <a:pPr marL="641733" lvl="1" indent="-320867" algn="l">
              <a:lnSpc>
                <a:spcPts val="7430"/>
              </a:lnSpc>
              <a:buFont typeface="Arial"/>
              <a:buChar char="•"/>
            </a:pPr>
            <a:r>
              <a:rPr lang="en-US" sz="2972" b="1" u="none" strike="noStrik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Summarize the conversation </a:t>
            </a: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into a doctor-style clinical note</a:t>
            </a:r>
          </a:p>
          <a:p>
            <a:pPr marL="641733" lvl="1" indent="-320867" algn="l">
              <a:lnSpc>
                <a:spcPts val="7430"/>
              </a:lnSpc>
              <a:buFont typeface="Arial"/>
              <a:buChar char="•"/>
            </a:pPr>
            <a:r>
              <a:rPr lang="en-US" sz="2972" b="1" u="none" strike="noStrik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Help doctors think out loud, </a:t>
            </a: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just like a smart assistant in the room</a:t>
            </a:r>
          </a:p>
          <a:p>
            <a:pPr marL="641733" lvl="1" indent="-320867" algn="l">
              <a:lnSpc>
                <a:spcPts val="7430"/>
              </a:lnSpc>
              <a:buFont typeface="Arial"/>
              <a:buChar char="•"/>
            </a:pPr>
            <a:r>
              <a:rPr lang="en-US" sz="2972" b="1" u="none" strike="noStrik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Ensure privacy and security </a:t>
            </a: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of patient data during recording and analysis</a:t>
            </a:r>
          </a:p>
          <a:p>
            <a:pPr algn="l">
              <a:lnSpc>
                <a:spcPts val="7430"/>
              </a:lnSpc>
            </a:pPr>
            <a:endParaRPr lang="en-US" sz="2972" u="none" strike="noStrike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63560" y="784225"/>
            <a:ext cx="15560880" cy="183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Future product vision: Real-Time Diagnosis Assistant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7259300" cy="9258300"/>
            <a:chOff x="0" y="0"/>
            <a:chExt cx="4545659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38400"/>
            </a:xfrm>
            <a:custGeom>
              <a:avLst/>
              <a:gdLst/>
              <a:ahLst/>
              <a:cxnLst/>
              <a:rect l="l" t="t" r="r" b="b"/>
              <a:pathLst>
                <a:path w="4545659" h="2438400">
                  <a:moveTo>
                    <a:pt x="0" y="0"/>
                  </a:moveTo>
                  <a:lnTo>
                    <a:pt x="4545659" y="0"/>
                  </a:lnTo>
                  <a:lnTo>
                    <a:pt x="4545659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545659" cy="2505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3188" y="1917724"/>
            <a:ext cx="16236994" cy="6663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1733" lvl="1" indent="-320867" algn="l">
              <a:lnSpc>
                <a:spcPts val="4874"/>
              </a:lnSpc>
              <a:spcBef>
                <a:spcPct val="0"/>
              </a:spcBef>
              <a:buFont typeface="Arial"/>
              <a:buChar char="•"/>
            </a:pPr>
            <a:r>
              <a:rPr lang="en-US" sz="2972" b="1" u="none" strike="noStrik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Future Improvements:</a:t>
            </a:r>
          </a:p>
          <a:p>
            <a:pPr marL="1283466" lvl="2" indent="-427822" algn="l">
              <a:lnSpc>
                <a:spcPts val="4874"/>
              </a:lnSpc>
              <a:spcBef>
                <a:spcPct val="0"/>
              </a:spcBef>
              <a:buFont typeface="Arial"/>
              <a:buChar char="⚬"/>
            </a:pP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Integrate retrieval-augmented generation (RAG) from medical knowledge bases.</a:t>
            </a:r>
          </a:p>
          <a:p>
            <a:pPr marL="1283466" lvl="2" indent="-427822" algn="l">
              <a:lnSpc>
                <a:spcPts val="4874"/>
              </a:lnSpc>
              <a:spcBef>
                <a:spcPct val="0"/>
              </a:spcBef>
              <a:buFont typeface="Arial"/>
              <a:buChar char="⚬"/>
            </a:pP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Expand dataset to include real-world clinical notes or simulate ambient recordings.</a:t>
            </a:r>
          </a:p>
          <a:p>
            <a:pPr algn="l">
              <a:lnSpc>
                <a:spcPts val="4874"/>
              </a:lnSpc>
              <a:spcBef>
                <a:spcPct val="0"/>
              </a:spcBef>
            </a:pPr>
            <a:endParaRPr lang="en-US" sz="2972" u="none" strike="noStrike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  <a:p>
            <a:pPr marL="641733" lvl="1" indent="-320867" algn="l">
              <a:lnSpc>
                <a:spcPts val="4874"/>
              </a:lnSpc>
              <a:spcBef>
                <a:spcPct val="0"/>
              </a:spcBef>
              <a:buFont typeface="Arial"/>
              <a:buChar char="•"/>
            </a:pPr>
            <a:r>
              <a:rPr lang="en-US" sz="2972" b="1" u="none" strike="noStrike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Long-Term Vision:</a:t>
            </a:r>
          </a:p>
          <a:p>
            <a:pPr marL="1283466" lvl="2" indent="-427822" algn="l">
              <a:lnSpc>
                <a:spcPts val="4874"/>
              </a:lnSpc>
              <a:spcBef>
                <a:spcPct val="0"/>
              </a:spcBef>
              <a:buFont typeface="Arial"/>
              <a:buChar char="⚬"/>
            </a:pP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Develop multi-agent systems for internal cross-verification of diagnoses.</a:t>
            </a:r>
          </a:p>
          <a:p>
            <a:pPr marL="1283466" lvl="2" indent="-427822" algn="l">
              <a:lnSpc>
                <a:spcPts val="4874"/>
              </a:lnSpc>
              <a:spcBef>
                <a:spcPct val="0"/>
              </a:spcBef>
              <a:buFont typeface="Arial"/>
              <a:buChar char="⚬"/>
            </a:pPr>
            <a:r>
              <a:rPr lang="en-US" sz="2972" u="none" strike="noStrike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Integrate live updating dashboards for real-time clinical support.</a:t>
            </a:r>
          </a:p>
          <a:p>
            <a:pPr algn="l">
              <a:lnSpc>
                <a:spcPts val="4874"/>
              </a:lnSpc>
              <a:spcBef>
                <a:spcPct val="0"/>
              </a:spcBef>
            </a:pPr>
            <a:endParaRPr lang="en-US" sz="2972" u="none" strike="noStrike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  <a:p>
            <a:pPr algn="l">
              <a:lnSpc>
                <a:spcPts val="4874"/>
              </a:lnSpc>
              <a:spcBef>
                <a:spcPct val="0"/>
              </a:spcBef>
            </a:pPr>
            <a:endParaRPr lang="en-US" sz="2972" u="none" strike="noStrike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Future Recommendations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4833" y="9596668"/>
            <a:ext cx="18877666" cy="944931"/>
            <a:chOff x="0" y="0"/>
            <a:chExt cx="4971896" cy="2488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1896" cy="248871"/>
            </a:xfrm>
            <a:custGeom>
              <a:avLst/>
              <a:gdLst/>
              <a:ahLst/>
              <a:cxnLst/>
              <a:rect l="l" t="t" r="r" b="b"/>
              <a:pathLst>
                <a:path w="4971896" h="248871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21449" y="-266124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90849" y="8374280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736785" y="1862503"/>
            <a:ext cx="15227856" cy="7119978"/>
            <a:chOff x="0" y="0"/>
            <a:chExt cx="4010629" cy="187522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10629" cy="1875221"/>
            </a:xfrm>
            <a:custGeom>
              <a:avLst/>
              <a:gdLst/>
              <a:ahLst/>
              <a:cxnLst/>
              <a:rect l="l" t="t" r="r" b="b"/>
              <a:pathLst>
                <a:path w="4010629" h="1875221">
                  <a:moveTo>
                    <a:pt x="0" y="0"/>
                  </a:moveTo>
                  <a:lnTo>
                    <a:pt x="4010629" y="0"/>
                  </a:lnTo>
                  <a:lnTo>
                    <a:pt x="4010629" y="1875221"/>
                  </a:lnTo>
                  <a:lnTo>
                    <a:pt x="0" y="187522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4010629" cy="19228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296125" y="2234007"/>
            <a:ext cx="14109175" cy="6705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4"/>
              </a:lnSpc>
            </a:pPr>
            <a:r>
              <a:rPr lang="en-US" sz="2972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Technical Challenges:</a:t>
            </a:r>
          </a:p>
          <a:p>
            <a:pPr marL="641733" lvl="1" indent="-320866" algn="l">
              <a:lnSpc>
                <a:spcPts val="4874"/>
              </a:lnSpc>
              <a:buFont typeface="Arial"/>
              <a:buChar char="•"/>
            </a:pPr>
            <a:r>
              <a:rPr lang="en-US" sz="2972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Hallucinations and variability across LLM outputs.</a:t>
            </a:r>
          </a:p>
          <a:p>
            <a:pPr marL="641733" lvl="1" indent="-320866" algn="l">
              <a:lnSpc>
                <a:spcPts val="4874"/>
              </a:lnSpc>
              <a:buFont typeface="Arial"/>
              <a:buChar char="•"/>
            </a:pPr>
            <a:r>
              <a:rPr lang="en-US" sz="2972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API limitations and scaling issues (quota, cost).</a:t>
            </a:r>
          </a:p>
          <a:p>
            <a:pPr algn="l">
              <a:lnSpc>
                <a:spcPts val="4874"/>
              </a:lnSpc>
            </a:pPr>
            <a:r>
              <a:rPr lang="en-US" sz="2972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Business Challenges:</a:t>
            </a:r>
          </a:p>
          <a:p>
            <a:pPr marL="641733" lvl="1" indent="-320866" algn="l">
              <a:lnSpc>
                <a:spcPts val="4874"/>
              </a:lnSpc>
              <a:buFont typeface="Arial"/>
              <a:buChar char="•"/>
            </a:pPr>
            <a:r>
              <a:rPr lang="en-US" sz="2972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Lack of direct clinical validation without real physicians.</a:t>
            </a:r>
          </a:p>
          <a:p>
            <a:pPr marL="641733" lvl="1" indent="-320866" algn="l">
              <a:lnSpc>
                <a:spcPts val="4874"/>
              </a:lnSpc>
              <a:buFont typeface="Arial"/>
              <a:buChar char="•"/>
            </a:pPr>
            <a:r>
              <a:rPr lang="en-US" sz="2972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Ambiguity in real-world input structures (e.g., patient conversations).</a:t>
            </a:r>
          </a:p>
          <a:p>
            <a:pPr algn="l">
              <a:lnSpc>
                <a:spcPts val="4874"/>
              </a:lnSpc>
            </a:pPr>
            <a:r>
              <a:rPr lang="en-US" sz="2972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Soft Skills:</a:t>
            </a:r>
          </a:p>
          <a:p>
            <a:pPr marL="641733" lvl="1" indent="-320866" algn="l">
              <a:lnSpc>
                <a:spcPts val="4874"/>
              </a:lnSpc>
              <a:buFont typeface="Arial"/>
              <a:buChar char="•"/>
            </a:pPr>
            <a:r>
              <a:rPr lang="en-US" sz="2972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Cross-functional collaboration between technical and product vision workstreams.</a:t>
            </a:r>
          </a:p>
          <a:p>
            <a:pPr marL="641733" lvl="1" indent="-320866" algn="l">
              <a:lnSpc>
                <a:spcPts val="4874"/>
              </a:lnSpc>
              <a:buFont typeface="Arial"/>
              <a:buChar char="•"/>
            </a:pPr>
            <a:r>
              <a:rPr lang="en-US" sz="2972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Time management to balance experimentation and deliverables.</a:t>
            </a:r>
          </a:p>
          <a:p>
            <a:pPr algn="l">
              <a:lnSpc>
                <a:spcPts val="4874"/>
              </a:lnSpc>
            </a:pPr>
            <a:endParaRPr lang="en-US" sz="2972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Challenges &amp; Learning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471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12865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4471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12865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54471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712865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369750" y="3842984"/>
            <a:ext cx="13889550" cy="2519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9918"/>
              </a:lnSpc>
            </a:pPr>
            <a:r>
              <a:rPr lang="en-US" sz="16461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Thank You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3369750" y="7284832"/>
            <a:ext cx="3086100" cy="881955"/>
            <a:chOff x="0" y="0"/>
            <a:chExt cx="812800" cy="2322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232284"/>
            </a:xfrm>
            <a:custGeom>
              <a:avLst/>
              <a:gdLst/>
              <a:ahLst/>
              <a:cxnLst/>
              <a:rect l="l" t="t" r="r" b="b"/>
              <a:pathLst>
                <a:path w="812800" h="232284">
                  <a:moveTo>
                    <a:pt x="0" y="0"/>
                  </a:moveTo>
                  <a:lnTo>
                    <a:pt x="812800" y="0"/>
                  </a:lnTo>
                  <a:lnTo>
                    <a:pt x="812800" y="232284"/>
                  </a:lnTo>
                  <a:lnTo>
                    <a:pt x="0" y="232284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812800" cy="289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852"/>
                </a:lnSpc>
              </a:pPr>
              <a:r>
                <a:rPr lang="en-US" sz="2751" b="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30th April, 2025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104417" y="394851"/>
            <a:ext cx="2710727" cy="1267699"/>
            <a:chOff x="0" y="0"/>
            <a:chExt cx="3614302" cy="1690265"/>
          </a:xfrm>
        </p:grpSpPr>
        <p:sp>
          <p:nvSpPr>
            <p:cNvPr id="13" name="Freeform 13"/>
            <p:cNvSpPr/>
            <p:nvPr/>
          </p:nvSpPr>
          <p:spPr>
            <a:xfrm>
              <a:off x="0" y="938855"/>
              <a:ext cx="3614302" cy="751410"/>
            </a:xfrm>
            <a:custGeom>
              <a:avLst/>
              <a:gdLst/>
              <a:ahLst/>
              <a:cxnLst/>
              <a:rect l="l" t="t" r="r" b="b"/>
              <a:pathLst>
                <a:path w="3614302" h="751410">
                  <a:moveTo>
                    <a:pt x="0" y="0"/>
                  </a:moveTo>
                  <a:lnTo>
                    <a:pt x="3614302" y="0"/>
                  </a:lnTo>
                  <a:lnTo>
                    <a:pt x="3614302" y="751410"/>
                  </a:lnTo>
                  <a:lnTo>
                    <a:pt x="0" y="751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76" t="-1365" b="-1365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3614302" cy="938855"/>
            </a:xfrm>
            <a:custGeom>
              <a:avLst/>
              <a:gdLst/>
              <a:ahLst/>
              <a:cxnLst/>
              <a:rect l="l" t="t" r="r" b="b"/>
              <a:pathLst>
                <a:path w="3614302" h="938855">
                  <a:moveTo>
                    <a:pt x="0" y="0"/>
                  </a:moveTo>
                  <a:lnTo>
                    <a:pt x="3614302" y="0"/>
                  </a:lnTo>
                  <a:lnTo>
                    <a:pt x="3614302" y="938855"/>
                  </a:lnTo>
                  <a:lnTo>
                    <a:pt x="0" y="938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471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128651" y="6710745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4471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128651" y="-769084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9"/>
                </a:lnTo>
                <a:lnTo>
                  <a:pt x="0" y="43453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54471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7128651" y="2939493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1911949" y="0"/>
                </a:moveTo>
                <a:lnTo>
                  <a:pt x="0" y="0"/>
                </a:lnTo>
                <a:lnTo>
                  <a:pt x="0" y="4345339"/>
                </a:lnTo>
                <a:lnTo>
                  <a:pt x="1911949" y="4345339"/>
                </a:lnTo>
                <a:lnTo>
                  <a:pt x="191194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3276600" y="342900"/>
            <a:ext cx="13106400" cy="9601199"/>
          </a:xfrm>
          <a:custGeom>
            <a:avLst/>
            <a:gdLst/>
            <a:ahLst/>
            <a:cxnLst/>
            <a:rect l="l" t="t" r="r" b="b"/>
            <a:pathLst>
              <a:path w="10144387" h="8318397">
                <a:moveTo>
                  <a:pt x="0" y="0"/>
                </a:moveTo>
                <a:lnTo>
                  <a:pt x="10144387" y="0"/>
                </a:lnTo>
                <a:lnTo>
                  <a:pt x="10144387" y="8318397"/>
                </a:lnTo>
                <a:lnTo>
                  <a:pt x="0" y="8318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4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9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8" tmFilter="0, 0; 0.125,0.2665; 0.25,0.4; 0.375,0.465; 0.5,0.5;  0.625,0.535; 0.75,0.6; 0.875,0.7335; 1,1">
                                          <p:stCondLst>
                                            <p:cond delay="39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99" tmFilter="0, 0; 0.125,0.2665; 0.25,0.4; 0.375,0.465; 0.5,0.5;  0.625,0.535; 0.75,0.6; 0.875,0.7335; 1,1">
                                          <p:stCondLst>
                                            <p:cond delay="79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8" tmFilter="0, 0; 0.125,0.2665; 0.25,0.4; 0.375,0.465; 0.5,0.5;  0.625,0.535; 0.75,0.6; 0.875,0.7335; 1,1">
                                          <p:stCondLst>
                                            <p:cond delay="99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6">
                                          <p:stCondLst>
                                            <p:cond delay="39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00" decel="50000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6">
                                          <p:stCondLst>
                                            <p:cond delay="78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00" decel="50000">
                                          <p:stCondLst>
                                            <p:cond delay="803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6">
                                          <p:stCondLst>
                                            <p:cond delay="9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00" decel="50000">
                                          <p:stCondLst>
                                            <p:cond delay="100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6">
                                          <p:stCondLst>
                                            <p:cond delay="108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00" decel="50000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3332" y="-275746"/>
            <a:ext cx="10401426" cy="10688023"/>
            <a:chOff x="0" y="0"/>
            <a:chExt cx="2739470" cy="2814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39470" cy="2814953"/>
            </a:xfrm>
            <a:custGeom>
              <a:avLst/>
              <a:gdLst/>
              <a:ahLst/>
              <a:cxnLst/>
              <a:rect l="l" t="t" r="r" b="b"/>
              <a:pathLst>
                <a:path w="2739470" h="2814953">
                  <a:moveTo>
                    <a:pt x="0" y="0"/>
                  </a:moveTo>
                  <a:lnTo>
                    <a:pt x="2739470" y="0"/>
                  </a:lnTo>
                  <a:lnTo>
                    <a:pt x="2739470" y="2814953"/>
                  </a:lnTo>
                  <a:lnTo>
                    <a:pt x="0" y="2814953"/>
                  </a:ln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739470" cy="28625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65475" y="-807462"/>
            <a:ext cx="1911949" cy="4345338"/>
          </a:xfrm>
          <a:custGeom>
            <a:avLst/>
            <a:gdLst/>
            <a:ahLst/>
            <a:cxnLst/>
            <a:rect l="l" t="t" r="r" b="b"/>
            <a:pathLst>
              <a:path w="1911949" h="4345338">
                <a:moveTo>
                  <a:pt x="0" y="0"/>
                </a:moveTo>
                <a:lnTo>
                  <a:pt x="1911949" y="0"/>
                </a:lnTo>
                <a:lnTo>
                  <a:pt x="1911949" y="4345338"/>
                </a:lnTo>
                <a:lnTo>
                  <a:pt x="0" y="434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92151" y="2573093"/>
            <a:ext cx="6019823" cy="5654593"/>
          </a:xfrm>
          <a:custGeom>
            <a:avLst/>
            <a:gdLst/>
            <a:ahLst/>
            <a:cxnLst/>
            <a:rect l="l" t="t" r="r" b="b"/>
            <a:pathLst>
              <a:path w="6019823" h="5654593">
                <a:moveTo>
                  <a:pt x="0" y="0"/>
                </a:moveTo>
                <a:lnTo>
                  <a:pt x="6019823" y="0"/>
                </a:lnTo>
                <a:lnTo>
                  <a:pt x="6019823" y="5654593"/>
                </a:lnTo>
                <a:lnTo>
                  <a:pt x="0" y="56545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229" b="-322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999041" y="784225"/>
            <a:ext cx="8058348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0662" y="1838325"/>
            <a:ext cx="8995106" cy="799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Company</a:t>
            </a: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: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 $40B global leader in professional information and software solutions, serving millions of customers across 180 countries.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Project Scope</a:t>
            </a: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: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Research exploration on using Large Language Models (LLMs) for differential diagnosis support.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Strategic Importance</a:t>
            </a: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: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Advances research into applying LLMs for real-world healthcare challenges.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Supports Wolters Kluwer’s long-term goal of improving diagnostic accuracy without immediate commercial constraints.</a:t>
            </a:r>
          </a:p>
          <a:p>
            <a:pPr marL="0" lvl="0" indent="0" algn="l">
              <a:lnSpc>
                <a:spcPts val="4200"/>
              </a:lnSpc>
            </a:pPr>
            <a:endParaRPr lang="en-US" sz="30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4833" y="9596668"/>
            <a:ext cx="18877666" cy="944931"/>
            <a:chOff x="0" y="0"/>
            <a:chExt cx="4971896" cy="2488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71896" cy="248871"/>
            </a:xfrm>
            <a:custGeom>
              <a:avLst/>
              <a:gdLst/>
              <a:ahLst/>
              <a:cxnLst/>
              <a:rect l="l" t="t" r="r" b="b"/>
              <a:pathLst>
                <a:path w="4971896" h="248871">
                  <a:moveTo>
                    <a:pt x="0" y="0"/>
                  </a:moveTo>
                  <a:lnTo>
                    <a:pt x="4971896" y="0"/>
                  </a:lnTo>
                  <a:lnTo>
                    <a:pt x="4971896" y="248871"/>
                  </a:lnTo>
                  <a:lnTo>
                    <a:pt x="0" y="248871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71896" cy="2964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21449" y="-266124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90849" y="8374280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790028"/>
            <a:ext cx="16570696" cy="7389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0"/>
              </a:lnSpc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Core Business Problem: </a:t>
            </a:r>
          </a:p>
          <a:p>
            <a:pPr marL="647700" lvl="1" indent="-323850" algn="l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Can LLMs assist clinicians by generating accurate differential diagnoses from patient case data?</a:t>
            </a:r>
          </a:p>
          <a:p>
            <a:pPr algn="l">
              <a:lnSpc>
                <a:spcPts val="5340"/>
              </a:lnSpc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Why It Matters:</a:t>
            </a:r>
          </a:p>
          <a:p>
            <a:pPr marL="647700" lvl="1" indent="-323850" algn="l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Addresses diagnostic errors and improves early identification of critical conditions.</a:t>
            </a:r>
          </a:p>
          <a:p>
            <a:pPr marL="647700" lvl="1" indent="-323850" algn="l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Potential for cost reduction, better patient outcomes, and faster decision-making.</a:t>
            </a:r>
          </a:p>
          <a:p>
            <a:pPr algn="l">
              <a:lnSpc>
                <a:spcPts val="5340"/>
              </a:lnSpc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Success Criteria:</a:t>
            </a:r>
          </a:p>
          <a:p>
            <a:pPr marL="647700" lvl="1" indent="-323850" algn="l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High accuracy in differential diagnosis suggestions (Top-3/Top-10 ranking).</a:t>
            </a:r>
          </a:p>
          <a:p>
            <a:pPr marL="647700" lvl="1" indent="-323850" algn="l">
              <a:lnSpc>
                <a:spcPts val="534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Effective handling of varying case formats (short excerpts, full histories, simulated conversations).</a:t>
            </a:r>
          </a:p>
          <a:p>
            <a:pPr marL="0" lvl="0" indent="0" algn="l">
              <a:lnSpc>
                <a:spcPts val="5340"/>
              </a:lnSpc>
            </a:pPr>
            <a:endParaRPr lang="en-US" sz="30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98420" y="784225"/>
            <a:ext cx="1489116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Business Problem &amp; Its Importance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21449" y="-266124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592701" y="8288727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5"/>
                </a:lnTo>
                <a:lnTo>
                  <a:pt x="0" y="244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0800000">
            <a:off x="16498781" y="9867627"/>
            <a:ext cx="1945209" cy="865876"/>
          </a:xfrm>
          <a:custGeom>
            <a:avLst/>
            <a:gdLst/>
            <a:ahLst/>
            <a:cxnLst/>
            <a:rect l="l" t="t" r="r" b="b"/>
            <a:pathLst>
              <a:path w="1945209" h="865876">
                <a:moveTo>
                  <a:pt x="0" y="0"/>
                </a:moveTo>
                <a:lnTo>
                  <a:pt x="1945209" y="0"/>
                </a:lnTo>
                <a:lnTo>
                  <a:pt x="1945209" y="865875"/>
                </a:lnTo>
                <a:lnTo>
                  <a:pt x="0" y="865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13409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966223" y="2532503"/>
            <a:ext cx="4000209" cy="1420689"/>
            <a:chOff x="0" y="0"/>
            <a:chExt cx="1053553" cy="374173"/>
          </a:xfrm>
        </p:grpSpPr>
        <p:sp>
          <p:nvSpPr>
            <p:cNvPr id="6" name="Freeform 6"/>
            <p:cNvSpPr/>
            <p:nvPr/>
          </p:nvSpPr>
          <p:spPr>
            <a:xfrm>
              <a:off x="22373" y="0"/>
              <a:ext cx="1014203" cy="374173"/>
            </a:xfrm>
            <a:custGeom>
              <a:avLst/>
              <a:gdLst/>
              <a:ahLst/>
              <a:cxnLst/>
              <a:rect l="l" t="t" r="r" b="b"/>
              <a:pathLst>
                <a:path w="1014203" h="374173">
                  <a:moveTo>
                    <a:pt x="16335" y="0"/>
                  </a:moveTo>
                  <a:lnTo>
                    <a:pt x="789272" y="0"/>
                  </a:lnTo>
                  <a:cubicBezTo>
                    <a:pt x="814163" y="0"/>
                    <a:pt x="838144" y="9358"/>
                    <a:pt x="856456" y="26218"/>
                  </a:cubicBezTo>
                  <a:lnTo>
                    <a:pt x="1002704" y="160869"/>
                  </a:lnTo>
                  <a:cubicBezTo>
                    <a:pt x="1010033" y="167616"/>
                    <a:pt x="1014203" y="177124"/>
                    <a:pt x="1014203" y="187087"/>
                  </a:cubicBezTo>
                  <a:cubicBezTo>
                    <a:pt x="1014203" y="197049"/>
                    <a:pt x="1010033" y="206557"/>
                    <a:pt x="1002704" y="213305"/>
                  </a:cubicBezTo>
                  <a:lnTo>
                    <a:pt x="856456" y="347955"/>
                  </a:lnTo>
                  <a:cubicBezTo>
                    <a:pt x="838144" y="364815"/>
                    <a:pt x="814163" y="374173"/>
                    <a:pt x="789272" y="374173"/>
                  </a:cubicBezTo>
                  <a:lnTo>
                    <a:pt x="16335" y="374173"/>
                  </a:lnTo>
                  <a:cubicBezTo>
                    <a:pt x="10111" y="374173"/>
                    <a:pt x="4525" y="370357"/>
                    <a:pt x="2263" y="364559"/>
                  </a:cubicBezTo>
                  <a:cubicBezTo>
                    <a:pt x="0" y="358762"/>
                    <a:pt x="1525" y="352170"/>
                    <a:pt x="6103" y="347955"/>
                  </a:cubicBezTo>
                  <a:lnTo>
                    <a:pt x="152351" y="213305"/>
                  </a:lnTo>
                  <a:cubicBezTo>
                    <a:pt x="159680" y="206557"/>
                    <a:pt x="163850" y="197049"/>
                    <a:pt x="163850" y="187087"/>
                  </a:cubicBezTo>
                  <a:cubicBezTo>
                    <a:pt x="163850" y="177124"/>
                    <a:pt x="159680" y="167616"/>
                    <a:pt x="152351" y="160869"/>
                  </a:cubicBezTo>
                  <a:lnTo>
                    <a:pt x="6103" y="26218"/>
                  </a:lnTo>
                  <a:cubicBezTo>
                    <a:pt x="1525" y="22003"/>
                    <a:pt x="0" y="15411"/>
                    <a:pt x="2263" y="9614"/>
                  </a:cubicBezTo>
                  <a:cubicBezTo>
                    <a:pt x="4525" y="3817"/>
                    <a:pt x="10111" y="0"/>
                    <a:pt x="16335" y="0"/>
                  </a:cubicBez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7800" y="-66675"/>
              <a:ext cx="799553" cy="440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0"/>
                </a:lnSpc>
              </a:pPr>
              <a:r>
                <a:rPr lang="en-US" sz="22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​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95499" y="2554385"/>
            <a:ext cx="4000209" cy="1398807"/>
            <a:chOff x="0" y="0"/>
            <a:chExt cx="1053553" cy="368410"/>
          </a:xfrm>
        </p:grpSpPr>
        <p:sp>
          <p:nvSpPr>
            <p:cNvPr id="9" name="Freeform 9"/>
            <p:cNvSpPr/>
            <p:nvPr/>
          </p:nvSpPr>
          <p:spPr>
            <a:xfrm>
              <a:off x="22553" y="0"/>
              <a:ext cx="1013844" cy="368410"/>
            </a:xfrm>
            <a:custGeom>
              <a:avLst/>
              <a:gdLst/>
              <a:ahLst/>
              <a:cxnLst/>
              <a:rect l="l" t="t" r="r" b="b"/>
              <a:pathLst>
                <a:path w="1013844" h="368410">
                  <a:moveTo>
                    <a:pt x="16155" y="0"/>
                  </a:moveTo>
                  <a:lnTo>
                    <a:pt x="789092" y="0"/>
                  </a:lnTo>
                  <a:cubicBezTo>
                    <a:pt x="814003" y="0"/>
                    <a:pt x="838022" y="9267"/>
                    <a:pt x="856478" y="25997"/>
                  </a:cubicBezTo>
                  <a:lnTo>
                    <a:pt x="1002322" y="158208"/>
                  </a:lnTo>
                  <a:cubicBezTo>
                    <a:pt x="1009659" y="164859"/>
                    <a:pt x="1013844" y="174302"/>
                    <a:pt x="1013844" y="184205"/>
                  </a:cubicBezTo>
                  <a:cubicBezTo>
                    <a:pt x="1013844" y="194108"/>
                    <a:pt x="1009659" y="203551"/>
                    <a:pt x="1002322" y="210202"/>
                  </a:cubicBezTo>
                  <a:lnTo>
                    <a:pt x="856478" y="342413"/>
                  </a:lnTo>
                  <a:cubicBezTo>
                    <a:pt x="838022" y="359143"/>
                    <a:pt x="814003" y="368410"/>
                    <a:pt x="789092" y="368410"/>
                  </a:cubicBezTo>
                  <a:lnTo>
                    <a:pt x="16155" y="368410"/>
                  </a:lnTo>
                  <a:cubicBezTo>
                    <a:pt x="9981" y="368410"/>
                    <a:pt x="4444" y="364611"/>
                    <a:pt x="2222" y="358852"/>
                  </a:cubicBezTo>
                  <a:cubicBezTo>
                    <a:pt x="0" y="353092"/>
                    <a:pt x="1551" y="346559"/>
                    <a:pt x="6125" y="342413"/>
                  </a:cubicBezTo>
                  <a:lnTo>
                    <a:pt x="151969" y="210202"/>
                  </a:lnTo>
                  <a:cubicBezTo>
                    <a:pt x="159306" y="203551"/>
                    <a:pt x="163491" y="194108"/>
                    <a:pt x="163491" y="184205"/>
                  </a:cubicBezTo>
                  <a:cubicBezTo>
                    <a:pt x="163491" y="174302"/>
                    <a:pt x="159306" y="164859"/>
                    <a:pt x="151969" y="158208"/>
                  </a:cubicBezTo>
                  <a:lnTo>
                    <a:pt x="6125" y="25997"/>
                  </a:lnTo>
                  <a:cubicBezTo>
                    <a:pt x="1551" y="21851"/>
                    <a:pt x="0" y="15318"/>
                    <a:pt x="2222" y="9558"/>
                  </a:cubicBezTo>
                  <a:cubicBezTo>
                    <a:pt x="4444" y="3799"/>
                    <a:pt x="9981" y="0"/>
                    <a:pt x="16155" y="0"/>
                  </a:cubicBez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66675"/>
              <a:ext cx="799553" cy="4350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0"/>
                </a:lnSpc>
              </a:pPr>
              <a:r>
                <a:rPr lang="en-US" sz="2200" b="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Data Strategy </a:t>
              </a:r>
            </a:p>
            <a:p>
              <a:pPr algn="ctr">
                <a:lnSpc>
                  <a:spcPts val="3300"/>
                </a:lnSpc>
              </a:pPr>
              <a:r>
                <a:rPr lang="en-US" sz="2200" b="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&amp; Prompt Design</a:t>
              </a:r>
              <a:r>
                <a:rPr lang="en-US" sz="22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​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224283" y="2554385"/>
            <a:ext cx="4000209" cy="1398807"/>
            <a:chOff x="0" y="0"/>
            <a:chExt cx="1053553" cy="368410"/>
          </a:xfrm>
        </p:grpSpPr>
        <p:sp>
          <p:nvSpPr>
            <p:cNvPr id="12" name="Freeform 12"/>
            <p:cNvSpPr/>
            <p:nvPr/>
          </p:nvSpPr>
          <p:spPr>
            <a:xfrm>
              <a:off x="22553" y="0"/>
              <a:ext cx="1013844" cy="368410"/>
            </a:xfrm>
            <a:custGeom>
              <a:avLst/>
              <a:gdLst/>
              <a:ahLst/>
              <a:cxnLst/>
              <a:rect l="l" t="t" r="r" b="b"/>
              <a:pathLst>
                <a:path w="1013844" h="368410">
                  <a:moveTo>
                    <a:pt x="16155" y="0"/>
                  </a:moveTo>
                  <a:lnTo>
                    <a:pt x="789092" y="0"/>
                  </a:lnTo>
                  <a:cubicBezTo>
                    <a:pt x="814003" y="0"/>
                    <a:pt x="838022" y="9267"/>
                    <a:pt x="856478" y="25997"/>
                  </a:cubicBezTo>
                  <a:lnTo>
                    <a:pt x="1002322" y="158208"/>
                  </a:lnTo>
                  <a:cubicBezTo>
                    <a:pt x="1009659" y="164859"/>
                    <a:pt x="1013844" y="174302"/>
                    <a:pt x="1013844" y="184205"/>
                  </a:cubicBezTo>
                  <a:cubicBezTo>
                    <a:pt x="1013844" y="194108"/>
                    <a:pt x="1009659" y="203551"/>
                    <a:pt x="1002322" y="210202"/>
                  </a:cubicBezTo>
                  <a:lnTo>
                    <a:pt x="856478" y="342413"/>
                  </a:lnTo>
                  <a:cubicBezTo>
                    <a:pt x="838022" y="359143"/>
                    <a:pt x="814003" y="368410"/>
                    <a:pt x="789092" y="368410"/>
                  </a:cubicBezTo>
                  <a:lnTo>
                    <a:pt x="16155" y="368410"/>
                  </a:lnTo>
                  <a:cubicBezTo>
                    <a:pt x="9981" y="368410"/>
                    <a:pt x="4444" y="364611"/>
                    <a:pt x="2222" y="358852"/>
                  </a:cubicBezTo>
                  <a:cubicBezTo>
                    <a:pt x="0" y="353092"/>
                    <a:pt x="1551" y="346559"/>
                    <a:pt x="6125" y="342413"/>
                  </a:cubicBezTo>
                  <a:lnTo>
                    <a:pt x="151969" y="210202"/>
                  </a:lnTo>
                  <a:cubicBezTo>
                    <a:pt x="159306" y="203551"/>
                    <a:pt x="163491" y="194108"/>
                    <a:pt x="163491" y="184205"/>
                  </a:cubicBezTo>
                  <a:cubicBezTo>
                    <a:pt x="163491" y="174302"/>
                    <a:pt x="159306" y="164859"/>
                    <a:pt x="151969" y="158208"/>
                  </a:cubicBezTo>
                  <a:lnTo>
                    <a:pt x="6125" y="25997"/>
                  </a:lnTo>
                  <a:cubicBezTo>
                    <a:pt x="1551" y="21851"/>
                    <a:pt x="0" y="15318"/>
                    <a:pt x="2222" y="9558"/>
                  </a:cubicBezTo>
                  <a:cubicBezTo>
                    <a:pt x="4444" y="3799"/>
                    <a:pt x="9981" y="0"/>
                    <a:pt x="16155" y="0"/>
                  </a:cubicBez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7800" y="-66675"/>
              <a:ext cx="799553" cy="4350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0"/>
                </a:lnSpc>
              </a:pPr>
              <a:r>
                <a:rPr lang="en-US" sz="2300" b="1" dirty="0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Model Testing </a:t>
              </a:r>
            </a:p>
            <a:p>
              <a:pPr algn="ctr">
                <a:lnSpc>
                  <a:spcPts val="3450"/>
                </a:lnSpc>
              </a:pPr>
              <a:r>
                <a:rPr lang="en-US" sz="2300" b="1" dirty="0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&amp; Evaluation</a:t>
              </a:r>
              <a:r>
                <a:rPr lang="en-US" sz="2300" dirty="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​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3574931" y="2554385"/>
            <a:ext cx="4000209" cy="1398807"/>
            <a:chOff x="0" y="0"/>
            <a:chExt cx="1053553" cy="368410"/>
          </a:xfrm>
        </p:grpSpPr>
        <p:sp>
          <p:nvSpPr>
            <p:cNvPr id="15" name="Freeform 15"/>
            <p:cNvSpPr/>
            <p:nvPr/>
          </p:nvSpPr>
          <p:spPr>
            <a:xfrm>
              <a:off x="22553" y="0"/>
              <a:ext cx="1013844" cy="368410"/>
            </a:xfrm>
            <a:custGeom>
              <a:avLst/>
              <a:gdLst/>
              <a:ahLst/>
              <a:cxnLst/>
              <a:rect l="l" t="t" r="r" b="b"/>
              <a:pathLst>
                <a:path w="1013844" h="368410">
                  <a:moveTo>
                    <a:pt x="16155" y="0"/>
                  </a:moveTo>
                  <a:lnTo>
                    <a:pt x="789092" y="0"/>
                  </a:lnTo>
                  <a:cubicBezTo>
                    <a:pt x="814003" y="0"/>
                    <a:pt x="838022" y="9267"/>
                    <a:pt x="856478" y="25997"/>
                  </a:cubicBezTo>
                  <a:lnTo>
                    <a:pt x="1002322" y="158208"/>
                  </a:lnTo>
                  <a:cubicBezTo>
                    <a:pt x="1009659" y="164859"/>
                    <a:pt x="1013844" y="174302"/>
                    <a:pt x="1013844" y="184205"/>
                  </a:cubicBezTo>
                  <a:cubicBezTo>
                    <a:pt x="1013844" y="194108"/>
                    <a:pt x="1009659" y="203551"/>
                    <a:pt x="1002322" y="210202"/>
                  </a:cubicBezTo>
                  <a:lnTo>
                    <a:pt x="856478" y="342413"/>
                  </a:lnTo>
                  <a:cubicBezTo>
                    <a:pt x="838022" y="359143"/>
                    <a:pt x="814003" y="368410"/>
                    <a:pt x="789092" y="368410"/>
                  </a:cubicBezTo>
                  <a:lnTo>
                    <a:pt x="16155" y="368410"/>
                  </a:lnTo>
                  <a:cubicBezTo>
                    <a:pt x="9981" y="368410"/>
                    <a:pt x="4444" y="364611"/>
                    <a:pt x="2222" y="358852"/>
                  </a:cubicBezTo>
                  <a:cubicBezTo>
                    <a:pt x="0" y="353092"/>
                    <a:pt x="1551" y="346559"/>
                    <a:pt x="6125" y="342413"/>
                  </a:cubicBezTo>
                  <a:lnTo>
                    <a:pt x="151969" y="210202"/>
                  </a:lnTo>
                  <a:cubicBezTo>
                    <a:pt x="159306" y="203551"/>
                    <a:pt x="163491" y="194108"/>
                    <a:pt x="163491" y="184205"/>
                  </a:cubicBezTo>
                  <a:cubicBezTo>
                    <a:pt x="163491" y="174302"/>
                    <a:pt x="159306" y="164859"/>
                    <a:pt x="151969" y="158208"/>
                  </a:cubicBezTo>
                  <a:lnTo>
                    <a:pt x="6125" y="25997"/>
                  </a:lnTo>
                  <a:cubicBezTo>
                    <a:pt x="1551" y="21851"/>
                    <a:pt x="0" y="15318"/>
                    <a:pt x="2222" y="9558"/>
                  </a:cubicBezTo>
                  <a:cubicBezTo>
                    <a:pt x="4444" y="3799"/>
                    <a:pt x="9981" y="0"/>
                    <a:pt x="16155" y="0"/>
                  </a:cubicBez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7800" y="-66675"/>
              <a:ext cx="799553" cy="4350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0"/>
                </a:lnSpc>
              </a:pPr>
              <a:r>
                <a:rPr lang="en-US" sz="2200" b="1">
                  <a:solidFill>
                    <a:srgbClr val="FFFFFF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Prototype &amp; Recommendations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30552" y="4367017"/>
            <a:ext cx="3697418" cy="1449096"/>
            <a:chOff x="0" y="0"/>
            <a:chExt cx="973806" cy="38165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73806" cy="381655"/>
            </a:xfrm>
            <a:custGeom>
              <a:avLst/>
              <a:gdLst/>
              <a:ahLst/>
              <a:cxnLst/>
              <a:rect l="l" t="t" r="r" b="b"/>
              <a:pathLst>
                <a:path w="973806" h="381655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74867"/>
                  </a:lnTo>
                  <a:cubicBezTo>
                    <a:pt x="973806" y="303189"/>
                    <a:pt x="962555" y="330351"/>
                    <a:pt x="942528" y="350377"/>
                  </a:cubicBezTo>
                  <a:cubicBezTo>
                    <a:pt x="922502" y="370404"/>
                    <a:pt x="895340" y="381655"/>
                    <a:pt x="867018" y="381655"/>
                  </a:cubicBezTo>
                  <a:lnTo>
                    <a:pt x="106787" y="381655"/>
                  </a:lnTo>
                  <a:cubicBezTo>
                    <a:pt x="78466" y="381655"/>
                    <a:pt x="51304" y="370404"/>
                    <a:pt x="31277" y="350377"/>
                  </a:cubicBezTo>
                  <a:cubicBezTo>
                    <a:pt x="11251" y="330351"/>
                    <a:pt x="0" y="303189"/>
                    <a:pt x="0" y="274867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E3E8D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973806" cy="41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194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8700" y="6106614"/>
            <a:ext cx="3697418" cy="1449096"/>
            <a:chOff x="0" y="0"/>
            <a:chExt cx="973806" cy="381655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73806" cy="381655"/>
            </a:xfrm>
            <a:custGeom>
              <a:avLst/>
              <a:gdLst/>
              <a:ahLst/>
              <a:cxnLst/>
              <a:rect l="l" t="t" r="r" b="b"/>
              <a:pathLst>
                <a:path w="973806" h="381655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74867"/>
                  </a:lnTo>
                  <a:cubicBezTo>
                    <a:pt x="973806" y="303189"/>
                    <a:pt x="962555" y="330351"/>
                    <a:pt x="942528" y="350377"/>
                  </a:cubicBezTo>
                  <a:cubicBezTo>
                    <a:pt x="922502" y="370404"/>
                    <a:pt x="895340" y="381655"/>
                    <a:pt x="867018" y="381655"/>
                  </a:cubicBezTo>
                  <a:lnTo>
                    <a:pt x="106787" y="381655"/>
                  </a:lnTo>
                  <a:cubicBezTo>
                    <a:pt x="78466" y="381655"/>
                    <a:pt x="51304" y="370404"/>
                    <a:pt x="31277" y="350377"/>
                  </a:cubicBezTo>
                  <a:cubicBezTo>
                    <a:pt x="11251" y="330351"/>
                    <a:pt x="0" y="303189"/>
                    <a:pt x="0" y="274867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E3E8D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73806" cy="41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194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30123" y="6438732"/>
            <a:ext cx="3339059" cy="72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b="1">
                <a:solidFill>
                  <a:srgbClr val="143244"/>
                </a:solidFill>
                <a:latin typeface="Gotham Bold"/>
                <a:ea typeface="Gotham Bold"/>
                <a:cs typeface="Gotham Bold"/>
                <a:sym typeface="Gotham Bold"/>
              </a:rPr>
              <a:t>Identify LLMs for differential diagnosis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8700" y="7841460"/>
            <a:ext cx="3697418" cy="1449096"/>
            <a:chOff x="0" y="0"/>
            <a:chExt cx="973806" cy="38165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73806" cy="381655"/>
            </a:xfrm>
            <a:custGeom>
              <a:avLst/>
              <a:gdLst/>
              <a:ahLst/>
              <a:cxnLst/>
              <a:rect l="l" t="t" r="r" b="b"/>
              <a:pathLst>
                <a:path w="973806" h="381655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74867"/>
                  </a:lnTo>
                  <a:cubicBezTo>
                    <a:pt x="973806" y="303189"/>
                    <a:pt x="962555" y="330351"/>
                    <a:pt x="942528" y="350377"/>
                  </a:cubicBezTo>
                  <a:cubicBezTo>
                    <a:pt x="922502" y="370404"/>
                    <a:pt x="895340" y="381655"/>
                    <a:pt x="867018" y="381655"/>
                  </a:cubicBezTo>
                  <a:lnTo>
                    <a:pt x="106787" y="381655"/>
                  </a:lnTo>
                  <a:cubicBezTo>
                    <a:pt x="78466" y="381655"/>
                    <a:pt x="51304" y="370404"/>
                    <a:pt x="31277" y="350377"/>
                  </a:cubicBezTo>
                  <a:cubicBezTo>
                    <a:pt x="11251" y="330351"/>
                    <a:pt x="0" y="303189"/>
                    <a:pt x="0" y="274867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E3E8D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973806" cy="41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194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09731" y="8174835"/>
            <a:ext cx="3339059" cy="72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b="1">
                <a:solidFill>
                  <a:srgbClr val="143244"/>
                </a:solidFill>
                <a:latin typeface="Gotham Bold"/>
                <a:ea typeface="Gotham Bold"/>
                <a:cs typeface="Gotham Bold"/>
                <a:sym typeface="Gotham Bold"/>
              </a:rPr>
              <a:t>Define evaluation metrics 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5340707" y="4357492"/>
            <a:ext cx="3697418" cy="1449096"/>
            <a:chOff x="0" y="0"/>
            <a:chExt cx="973806" cy="381655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973806" cy="381655"/>
            </a:xfrm>
            <a:custGeom>
              <a:avLst/>
              <a:gdLst/>
              <a:ahLst/>
              <a:cxnLst/>
              <a:rect l="l" t="t" r="r" b="b"/>
              <a:pathLst>
                <a:path w="973806" h="381655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74867"/>
                  </a:lnTo>
                  <a:cubicBezTo>
                    <a:pt x="973806" y="303189"/>
                    <a:pt x="962555" y="330351"/>
                    <a:pt x="942528" y="350377"/>
                  </a:cubicBezTo>
                  <a:cubicBezTo>
                    <a:pt x="922502" y="370404"/>
                    <a:pt x="895340" y="381655"/>
                    <a:pt x="867018" y="381655"/>
                  </a:cubicBezTo>
                  <a:lnTo>
                    <a:pt x="106787" y="381655"/>
                  </a:lnTo>
                  <a:cubicBezTo>
                    <a:pt x="78466" y="381655"/>
                    <a:pt x="51304" y="370404"/>
                    <a:pt x="31277" y="350377"/>
                  </a:cubicBezTo>
                  <a:cubicBezTo>
                    <a:pt x="11251" y="330351"/>
                    <a:pt x="0" y="303189"/>
                    <a:pt x="0" y="274867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973806" cy="448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5477922" y="4699134"/>
            <a:ext cx="3339059" cy="72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b="1">
                <a:solidFill>
                  <a:srgbClr val="143244"/>
                </a:solidFill>
                <a:latin typeface="Gotham Bold"/>
                <a:ea typeface="Gotham Bold"/>
                <a:cs typeface="Gotham Bold"/>
                <a:sym typeface="Gotham Bold"/>
              </a:rPr>
              <a:t>Curate NEJM patient case reports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9466933" y="4349085"/>
            <a:ext cx="3697418" cy="1449096"/>
            <a:chOff x="0" y="0"/>
            <a:chExt cx="973806" cy="38165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73806" cy="381655"/>
            </a:xfrm>
            <a:custGeom>
              <a:avLst/>
              <a:gdLst/>
              <a:ahLst/>
              <a:cxnLst/>
              <a:rect l="l" t="t" r="r" b="b"/>
              <a:pathLst>
                <a:path w="973806" h="381655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74867"/>
                  </a:lnTo>
                  <a:cubicBezTo>
                    <a:pt x="973806" y="303189"/>
                    <a:pt x="962555" y="330351"/>
                    <a:pt x="942528" y="350377"/>
                  </a:cubicBezTo>
                  <a:cubicBezTo>
                    <a:pt x="922502" y="370404"/>
                    <a:pt x="895340" y="381655"/>
                    <a:pt x="867018" y="381655"/>
                  </a:cubicBezTo>
                  <a:lnTo>
                    <a:pt x="106787" y="381655"/>
                  </a:lnTo>
                  <a:cubicBezTo>
                    <a:pt x="78466" y="381655"/>
                    <a:pt x="51304" y="370404"/>
                    <a:pt x="31277" y="350377"/>
                  </a:cubicBezTo>
                  <a:cubicBezTo>
                    <a:pt x="11251" y="330351"/>
                    <a:pt x="0" y="303189"/>
                    <a:pt x="0" y="274867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C2C6B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66675"/>
              <a:ext cx="973806" cy="448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728809" y="4324667"/>
            <a:ext cx="3697418" cy="1473514"/>
            <a:chOff x="0" y="0"/>
            <a:chExt cx="973806" cy="388086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73806" cy="388086"/>
            </a:xfrm>
            <a:custGeom>
              <a:avLst/>
              <a:gdLst/>
              <a:ahLst/>
              <a:cxnLst/>
              <a:rect l="l" t="t" r="r" b="b"/>
              <a:pathLst>
                <a:path w="973806" h="388086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81298"/>
                  </a:lnTo>
                  <a:cubicBezTo>
                    <a:pt x="973806" y="309620"/>
                    <a:pt x="962555" y="336782"/>
                    <a:pt x="942528" y="356809"/>
                  </a:cubicBezTo>
                  <a:cubicBezTo>
                    <a:pt x="922502" y="376835"/>
                    <a:pt x="895340" y="388086"/>
                    <a:pt x="867018" y="388086"/>
                  </a:cubicBezTo>
                  <a:lnTo>
                    <a:pt x="106787" y="388086"/>
                  </a:lnTo>
                  <a:cubicBezTo>
                    <a:pt x="78466" y="388086"/>
                    <a:pt x="51304" y="376835"/>
                    <a:pt x="31277" y="356809"/>
                  </a:cubicBezTo>
                  <a:cubicBezTo>
                    <a:pt x="11251" y="336782"/>
                    <a:pt x="0" y="309620"/>
                    <a:pt x="0" y="281298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90A87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66675"/>
              <a:ext cx="973806" cy="454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340707" y="6097089"/>
            <a:ext cx="3697418" cy="1449096"/>
            <a:chOff x="0" y="0"/>
            <a:chExt cx="973806" cy="381655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73806" cy="381655"/>
            </a:xfrm>
            <a:custGeom>
              <a:avLst/>
              <a:gdLst/>
              <a:ahLst/>
              <a:cxnLst/>
              <a:rect l="l" t="t" r="r" b="b"/>
              <a:pathLst>
                <a:path w="973806" h="381655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74867"/>
                  </a:lnTo>
                  <a:cubicBezTo>
                    <a:pt x="973806" y="303189"/>
                    <a:pt x="962555" y="330351"/>
                    <a:pt x="942528" y="350377"/>
                  </a:cubicBezTo>
                  <a:cubicBezTo>
                    <a:pt x="922502" y="370404"/>
                    <a:pt x="895340" y="381655"/>
                    <a:pt x="867018" y="381655"/>
                  </a:cubicBezTo>
                  <a:lnTo>
                    <a:pt x="106787" y="381655"/>
                  </a:lnTo>
                  <a:cubicBezTo>
                    <a:pt x="78466" y="381655"/>
                    <a:pt x="51304" y="370404"/>
                    <a:pt x="31277" y="350377"/>
                  </a:cubicBezTo>
                  <a:cubicBezTo>
                    <a:pt x="11251" y="330351"/>
                    <a:pt x="0" y="303189"/>
                    <a:pt x="0" y="274867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973806" cy="448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5488519" y="6430325"/>
            <a:ext cx="3339059" cy="72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b="1">
                <a:solidFill>
                  <a:srgbClr val="143244"/>
                </a:solidFill>
                <a:latin typeface="Gotham Bold"/>
                <a:ea typeface="Gotham Bold"/>
                <a:cs typeface="Gotham Bold"/>
                <a:sym typeface="Gotham Bold"/>
              </a:rPr>
              <a:t>Structure inputs using JSON format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5340707" y="7841460"/>
            <a:ext cx="3697418" cy="1449096"/>
            <a:chOff x="0" y="0"/>
            <a:chExt cx="973806" cy="38165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973806" cy="381655"/>
            </a:xfrm>
            <a:custGeom>
              <a:avLst/>
              <a:gdLst/>
              <a:ahLst/>
              <a:cxnLst/>
              <a:rect l="l" t="t" r="r" b="b"/>
              <a:pathLst>
                <a:path w="973806" h="381655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74867"/>
                  </a:lnTo>
                  <a:cubicBezTo>
                    <a:pt x="973806" y="303189"/>
                    <a:pt x="962555" y="330351"/>
                    <a:pt x="942528" y="350377"/>
                  </a:cubicBezTo>
                  <a:cubicBezTo>
                    <a:pt x="922502" y="370404"/>
                    <a:pt x="895340" y="381655"/>
                    <a:pt x="867018" y="381655"/>
                  </a:cubicBezTo>
                  <a:lnTo>
                    <a:pt x="106787" y="381655"/>
                  </a:lnTo>
                  <a:cubicBezTo>
                    <a:pt x="78466" y="381655"/>
                    <a:pt x="51304" y="370404"/>
                    <a:pt x="31277" y="350377"/>
                  </a:cubicBezTo>
                  <a:cubicBezTo>
                    <a:pt x="11251" y="330351"/>
                    <a:pt x="0" y="303189"/>
                    <a:pt x="0" y="274867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D6DAC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66675"/>
              <a:ext cx="973806" cy="448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5519887" y="8073561"/>
            <a:ext cx="3339059" cy="1099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b="1">
                <a:solidFill>
                  <a:srgbClr val="143244"/>
                </a:solidFill>
                <a:latin typeface="Gotham Bold"/>
                <a:ea typeface="Gotham Bold"/>
                <a:cs typeface="Gotham Bold"/>
                <a:sym typeface="Gotham Bold"/>
              </a:rPr>
              <a:t>Design prompt templates </a:t>
            </a:r>
          </a:p>
          <a:p>
            <a:pPr algn="ctr">
              <a:lnSpc>
                <a:spcPts val="2939"/>
              </a:lnSpc>
            </a:pPr>
            <a:endParaRPr lang="en-US" sz="2099" b="1">
              <a:solidFill>
                <a:srgbClr val="143244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9646113" y="4690728"/>
            <a:ext cx="3339059" cy="72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b="1">
                <a:solidFill>
                  <a:srgbClr val="143244"/>
                </a:solidFill>
                <a:latin typeface="Gotham Bold"/>
                <a:ea typeface="Gotham Bold"/>
                <a:cs typeface="Gotham Bold"/>
                <a:sym typeface="Gotham Bold"/>
              </a:rPr>
              <a:t>Run experiments using different LLM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9488127" y="6088683"/>
            <a:ext cx="3697418" cy="1449096"/>
            <a:chOff x="0" y="0"/>
            <a:chExt cx="973806" cy="381655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73806" cy="381655"/>
            </a:xfrm>
            <a:custGeom>
              <a:avLst/>
              <a:gdLst/>
              <a:ahLst/>
              <a:cxnLst/>
              <a:rect l="l" t="t" r="r" b="b"/>
              <a:pathLst>
                <a:path w="973806" h="381655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74867"/>
                  </a:lnTo>
                  <a:cubicBezTo>
                    <a:pt x="973806" y="303189"/>
                    <a:pt x="962555" y="330351"/>
                    <a:pt x="942528" y="350377"/>
                  </a:cubicBezTo>
                  <a:cubicBezTo>
                    <a:pt x="922502" y="370404"/>
                    <a:pt x="895340" y="381655"/>
                    <a:pt x="867018" y="381655"/>
                  </a:cubicBezTo>
                  <a:lnTo>
                    <a:pt x="106787" y="381655"/>
                  </a:lnTo>
                  <a:cubicBezTo>
                    <a:pt x="78466" y="381655"/>
                    <a:pt x="51304" y="370404"/>
                    <a:pt x="31277" y="350377"/>
                  </a:cubicBezTo>
                  <a:cubicBezTo>
                    <a:pt x="11251" y="330351"/>
                    <a:pt x="0" y="303189"/>
                    <a:pt x="0" y="274867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C2C6B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66675"/>
              <a:ext cx="973806" cy="448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9667306" y="6616063"/>
            <a:ext cx="3339059" cy="356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b="1">
                <a:solidFill>
                  <a:srgbClr val="143244"/>
                </a:solidFill>
                <a:latin typeface="Gotham Bold"/>
                <a:ea typeface="Gotham Bold"/>
                <a:cs typeface="Gotham Bold"/>
                <a:sym typeface="Gotham Bold"/>
              </a:rPr>
              <a:t>Test model parameters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9488127" y="7841460"/>
            <a:ext cx="3697418" cy="1449096"/>
            <a:chOff x="0" y="0"/>
            <a:chExt cx="973806" cy="38165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973806" cy="381655"/>
            </a:xfrm>
            <a:custGeom>
              <a:avLst/>
              <a:gdLst/>
              <a:ahLst/>
              <a:cxnLst/>
              <a:rect l="l" t="t" r="r" b="b"/>
              <a:pathLst>
                <a:path w="973806" h="381655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74867"/>
                  </a:lnTo>
                  <a:cubicBezTo>
                    <a:pt x="973806" y="303189"/>
                    <a:pt x="962555" y="330351"/>
                    <a:pt x="942528" y="350377"/>
                  </a:cubicBezTo>
                  <a:cubicBezTo>
                    <a:pt x="922502" y="370404"/>
                    <a:pt x="895340" y="381655"/>
                    <a:pt x="867018" y="381655"/>
                  </a:cubicBezTo>
                  <a:lnTo>
                    <a:pt x="106787" y="381655"/>
                  </a:lnTo>
                  <a:cubicBezTo>
                    <a:pt x="78466" y="381655"/>
                    <a:pt x="51304" y="370404"/>
                    <a:pt x="31277" y="350377"/>
                  </a:cubicBezTo>
                  <a:cubicBezTo>
                    <a:pt x="11251" y="330351"/>
                    <a:pt x="0" y="303189"/>
                    <a:pt x="0" y="274867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C2C6B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66675"/>
              <a:ext cx="973806" cy="4483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r>
                <a:rPr lang="en-US" sz="2000" b="1">
                  <a:solidFill>
                    <a:srgbClr val="000000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Measure diagnosis ranking performance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3773967" y="6088683"/>
            <a:ext cx="3697418" cy="1473514"/>
            <a:chOff x="0" y="0"/>
            <a:chExt cx="973806" cy="388086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973806" cy="388086"/>
            </a:xfrm>
            <a:custGeom>
              <a:avLst/>
              <a:gdLst/>
              <a:ahLst/>
              <a:cxnLst/>
              <a:rect l="l" t="t" r="r" b="b"/>
              <a:pathLst>
                <a:path w="973806" h="388086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81298"/>
                  </a:lnTo>
                  <a:cubicBezTo>
                    <a:pt x="973806" y="309620"/>
                    <a:pt x="962555" y="336782"/>
                    <a:pt x="942528" y="356809"/>
                  </a:cubicBezTo>
                  <a:cubicBezTo>
                    <a:pt x="922502" y="376835"/>
                    <a:pt x="895340" y="388086"/>
                    <a:pt x="867018" y="388086"/>
                  </a:cubicBezTo>
                  <a:lnTo>
                    <a:pt x="106787" y="388086"/>
                  </a:lnTo>
                  <a:cubicBezTo>
                    <a:pt x="78466" y="388086"/>
                    <a:pt x="51304" y="376835"/>
                    <a:pt x="31277" y="356809"/>
                  </a:cubicBezTo>
                  <a:cubicBezTo>
                    <a:pt x="11251" y="336782"/>
                    <a:pt x="0" y="309620"/>
                    <a:pt x="0" y="281298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90A87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0" y="-66675"/>
              <a:ext cx="973806" cy="454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13772009" y="7841460"/>
            <a:ext cx="3697418" cy="1473514"/>
            <a:chOff x="0" y="0"/>
            <a:chExt cx="973806" cy="388086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973806" cy="388086"/>
            </a:xfrm>
            <a:custGeom>
              <a:avLst/>
              <a:gdLst/>
              <a:ahLst/>
              <a:cxnLst/>
              <a:rect l="l" t="t" r="r" b="b"/>
              <a:pathLst>
                <a:path w="973806" h="388086">
                  <a:moveTo>
                    <a:pt x="106787" y="0"/>
                  </a:moveTo>
                  <a:lnTo>
                    <a:pt x="867018" y="0"/>
                  </a:lnTo>
                  <a:cubicBezTo>
                    <a:pt x="895340" y="0"/>
                    <a:pt x="922502" y="11251"/>
                    <a:pt x="942528" y="31277"/>
                  </a:cubicBezTo>
                  <a:cubicBezTo>
                    <a:pt x="962555" y="51304"/>
                    <a:pt x="973806" y="78466"/>
                    <a:pt x="973806" y="106787"/>
                  </a:cubicBezTo>
                  <a:lnTo>
                    <a:pt x="973806" y="281298"/>
                  </a:lnTo>
                  <a:cubicBezTo>
                    <a:pt x="973806" y="309620"/>
                    <a:pt x="962555" y="336782"/>
                    <a:pt x="942528" y="356809"/>
                  </a:cubicBezTo>
                  <a:cubicBezTo>
                    <a:pt x="922502" y="376835"/>
                    <a:pt x="895340" y="388086"/>
                    <a:pt x="867018" y="388086"/>
                  </a:cubicBezTo>
                  <a:lnTo>
                    <a:pt x="106787" y="388086"/>
                  </a:lnTo>
                  <a:cubicBezTo>
                    <a:pt x="78466" y="388086"/>
                    <a:pt x="51304" y="376835"/>
                    <a:pt x="31277" y="356809"/>
                  </a:cubicBezTo>
                  <a:cubicBezTo>
                    <a:pt x="11251" y="336782"/>
                    <a:pt x="0" y="309620"/>
                    <a:pt x="0" y="281298"/>
                  </a:cubicBezTo>
                  <a:lnTo>
                    <a:pt x="0" y="106787"/>
                  </a:lnTo>
                  <a:cubicBezTo>
                    <a:pt x="0" y="78466"/>
                    <a:pt x="11251" y="51304"/>
                    <a:pt x="31277" y="31277"/>
                  </a:cubicBezTo>
                  <a:cubicBezTo>
                    <a:pt x="51304" y="11251"/>
                    <a:pt x="78466" y="0"/>
                    <a:pt x="106787" y="0"/>
                  </a:cubicBezTo>
                  <a:close/>
                </a:path>
              </a:pathLst>
            </a:custGeom>
            <a:solidFill>
              <a:srgbClr val="90A87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0" y="-66675"/>
              <a:ext cx="973806" cy="454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00"/>
                </a:lnSpc>
              </a:pPr>
              <a:endParaRPr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13726327" y="4699135"/>
            <a:ext cx="369741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Build Streamlit-based prototype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4569274" y="6448257"/>
            <a:ext cx="2107034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Present ranked </a:t>
            </a:r>
          </a:p>
          <a:p>
            <a:pPr algn="ctr">
              <a:lnSpc>
                <a:spcPts val="2940"/>
              </a:lnSpc>
            </a:pPr>
            <a:r>
              <a:rPr lang="en-US" sz="21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diagnoses 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endParaRPr lang="en-US" sz="2100" b="1">
              <a:solidFill>
                <a:srgbClr val="000000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62" name="TextBox 62"/>
          <p:cNvSpPr txBox="1"/>
          <p:nvPr/>
        </p:nvSpPr>
        <p:spPr>
          <a:xfrm>
            <a:off x="14193196" y="8181321"/>
            <a:ext cx="2855044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Recommend 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future enhancements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30123" y="4489304"/>
            <a:ext cx="3390178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>
                <a:solidFill>
                  <a:srgbClr val="143244"/>
                </a:solidFill>
                <a:latin typeface="Gotham Bold"/>
                <a:ea typeface="Gotham Bold"/>
                <a:cs typeface="Gotham Bold"/>
                <a:sym typeface="Gotham Bold"/>
              </a:rPr>
              <a:t>Align with Wolters Kluwer on project </a:t>
            </a:r>
          </a:p>
          <a:p>
            <a:pPr algn="ctr">
              <a:lnSpc>
                <a:spcPts val="2940"/>
              </a:lnSpc>
            </a:pPr>
            <a:r>
              <a:rPr lang="en-US" sz="2100" b="1">
                <a:solidFill>
                  <a:srgbClr val="143244"/>
                </a:solidFill>
                <a:latin typeface="Gotham Bold"/>
                <a:ea typeface="Gotham Bold"/>
                <a:cs typeface="Gotham Bold"/>
                <a:sym typeface="Gotham Bold"/>
              </a:rPr>
              <a:t>vision</a:t>
            </a:r>
          </a:p>
          <a:p>
            <a:pPr algn="ctr">
              <a:lnSpc>
                <a:spcPts val="2940"/>
              </a:lnSpc>
            </a:pPr>
            <a:endParaRPr lang="en-US" sz="2100" b="1">
              <a:solidFill>
                <a:srgbClr val="143244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1946612" y="2807898"/>
            <a:ext cx="2156129" cy="792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Scoping </a:t>
            </a:r>
          </a:p>
          <a:p>
            <a:pPr algn="ctr">
              <a:lnSpc>
                <a:spcPts val="329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&amp; Planning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698420" y="784225"/>
            <a:ext cx="1489116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Project Framework: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90849" y="8035912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400000" flipV="1">
            <a:off x="16721449" y="-155345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2534837"/>
            <a:ext cx="16230600" cy="565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Technical Challenge:</a:t>
            </a:r>
          </a:p>
          <a:p>
            <a:pPr marL="647700" lvl="1" indent="-323850" algn="just">
              <a:lnSpc>
                <a:spcPts val="564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Adapt LLMs for clinical decision-making using structured and semi-structured patient data.</a:t>
            </a:r>
          </a:p>
          <a:p>
            <a:pPr algn="just">
              <a:lnSpc>
                <a:spcPts val="5640"/>
              </a:lnSpc>
            </a:pPr>
            <a:r>
              <a:rPr lang="en-US" sz="30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Success Metrics:</a:t>
            </a:r>
          </a:p>
          <a:p>
            <a:pPr marL="647700" lvl="1" indent="-323850" algn="just">
              <a:lnSpc>
                <a:spcPts val="564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Mean Reciprocal Rank (MRR) and Discounted Cumulative Gain (DCG) for diagnosis ranking.</a:t>
            </a:r>
          </a:p>
          <a:p>
            <a:pPr marL="647700" lvl="1" indent="-323850" algn="just">
              <a:lnSpc>
                <a:spcPts val="5640"/>
              </a:lnSpc>
              <a:buFont typeface="Arial"/>
              <a:buChar char="•"/>
            </a:pPr>
            <a:r>
              <a:rPr lang="en-US" sz="30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Reduction in hallucinations (incorrect outputs) by tuning model parameters (e.g., temperature).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98420" y="784225"/>
            <a:ext cx="1489116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Technical Problem Statement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7590" y="2667953"/>
            <a:ext cx="4854868" cy="5944553"/>
            <a:chOff x="0" y="0"/>
            <a:chExt cx="1278648" cy="15656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8648" cy="1565643"/>
            </a:xfrm>
            <a:custGeom>
              <a:avLst/>
              <a:gdLst/>
              <a:ahLst/>
              <a:cxnLst/>
              <a:rect l="l" t="t" r="r" b="b"/>
              <a:pathLst>
                <a:path w="1278648" h="1565643">
                  <a:moveTo>
                    <a:pt x="0" y="0"/>
                  </a:moveTo>
                  <a:lnTo>
                    <a:pt x="1278648" y="0"/>
                  </a:lnTo>
                  <a:lnTo>
                    <a:pt x="1278648" y="1565643"/>
                  </a:lnTo>
                  <a:lnTo>
                    <a:pt x="0" y="1565643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78648" cy="1613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04432" y="2667953"/>
            <a:ext cx="4854868" cy="5944553"/>
            <a:chOff x="0" y="0"/>
            <a:chExt cx="1278648" cy="15656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8648" cy="1565643"/>
            </a:xfrm>
            <a:custGeom>
              <a:avLst/>
              <a:gdLst/>
              <a:ahLst/>
              <a:cxnLst/>
              <a:rect l="l" t="t" r="r" b="b"/>
              <a:pathLst>
                <a:path w="1278648" h="1565643">
                  <a:moveTo>
                    <a:pt x="0" y="0"/>
                  </a:moveTo>
                  <a:lnTo>
                    <a:pt x="1278648" y="0"/>
                  </a:lnTo>
                  <a:lnTo>
                    <a:pt x="1278648" y="1565643"/>
                  </a:lnTo>
                  <a:lnTo>
                    <a:pt x="0" y="156564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78648" cy="1613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2667953"/>
            <a:ext cx="4854868" cy="5944553"/>
            <a:chOff x="0" y="0"/>
            <a:chExt cx="1278648" cy="15656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8648" cy="1565643"/>
            </a:xfrm>
            <a:custGeom>
              <a:avLst/>
              <a:gdLst/>
              <a:ahLst/>
              <a:cxnLst/>
              <a:rect l="l" t="t" r="r" b="b"/>
              <a:pathLst>
                <a:path w="1278648" h="1565643">
                  <a:moveTo>
                    <a:pt x="0" y="0"/>
                  </a:moveTo>
                  <a:lnTo>
                    <a:pt x="1278648" y="0"/>
                  </a:lnTo>
                  <a:lnTo>
                    <a:pt x="1278648" y="1565643"/>
                  </a:lnTo>
                  <a:lnTo>
                    <a:pt x="0" y="156564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78648" cy="16132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 rot="5400000">
            <a:off x="490849" y="8035912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5400000" flipV="1">
            <a:off x="16721449" y="-155345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2307462" y="6100068"/>
            <a:ext cx="2149447" cy="1907028"/>
          </a:xfrm>
          <a:custGeom>
            <a:avLst/>
            <a:gdLst/>
            <a:ahLst/>
            <a:cxnLst/>
            <a:rect l="l" t="t" r="r" b="b"/>
            <a:pathLst>
              <a:path w="2149447" h="1907028">
                <a:moveTo>
                  <a:pt x="0" y="0"/>
                </a:moveTo>
                <a:lnTo>
                  <a:pt x="2149447" y="0"/>
                </a:lnTo>
                <a:lnTo>
                  <a:pt x="2149447" y="1907028"/>
                </a:lnTo>
                <a:lnTo>
                  <a:pt x="0" y="19070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6940959" y="4086225"/>
            <a:ext cx="4427179" cy="3920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Extracted patient histories into different formats: short, full-length, and simulated dialogues.</a:t>
            </a:r>
          </a:p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Text cleanup, prompt engineering, simulated ambient listening.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666931" y="4105275"/>
            <a:ext cx="4237605" cy="384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OpenAI ChatGPT-4o APIs, Google Gemini 2.5 Pro APIs.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Python (Streamlit for prototype).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Collaborative notebooks for model experimentation.</a:t>
            </a:r>
          </a:p>
          <a:p>
            <a:pPr marL="0" lvl="0" indent="0" algn="l">
              <a:lnSpc>
                <a:spcPts val="3383"/>
              </a:lnSpc>
            </a:pPr>
            <a:endParaRPr lang="en-US" sz="24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83464" y="4105275"/>
            <a:ext cx="3997443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25 NEJM (New England Journal of Medicine) case reports (late 2024–early 2025).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43779" y="3051810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Data Processing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759196" y="3051810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Development Stack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83464" y="3051810"/>
            <a:ext cx="4145340" cy="112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Data Sources</a:t>
            </a:r>
          </a:p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endParaRPr lang="en-US" sz="3236" b="1">
              <a:solidFill>
                <a:srgbClr val="5F6F52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Data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DA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17590" y="2667817"/>
            <a:ext cx="4854868" cy="5944361"/>
            <a:chOff x="0" y="0"/>
            <a:chExt cx="1278648" cy="1565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8648" cy="1565593"/>
            </a:xfrm>
            <a:custGeom>
              <a:avLst/>
              <a:gdLst/>
              <a:ahLst/>
              <a:cxnLst/>
              <a:rect l="l" t="t" r="r" b="b"/>
              <a:pathLst>
                <a:path w="1278648" h="1565593">
                  <a:moveTo>
                    <a:pt x="0" y="0"/>
                  </a:moveTo>
                  <a:lnTo>
                    <a:pt x="1278648" y="0"/>
                  </a:lnTo>
                  <a:lnTo>
                    <a:pt x="1278648" y="1565593"/>
                  </a:lnTo>
                  <a:lnTo>
                    <a:pt x="0" y="1565593"/>
                  </a:lnTo>
                  <a:close/>
                </a:path>
              </a:pathLst>
            </a:custGeom>
            <a:solidFill>
              <a:srgbClr val="5F6F5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78648" cy="1613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04432" y="2667817"/>
            <a:ext cx="4854868" cy="5944361"/>
            <a:chOff x="0" y="0"/>
            <a:chExt cx="1278648" cy="15655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8648" cy="1565593"/>
            </a:xfrm>
            <a:custGeom>
              <a:avLst/>
              <a:gdLst/>
              <a:ahLst/>
              <a:cxnLst/>
              <a:rect l="l" t="t" r="r" b="b"/>
              <a:pathLst>
                <a:path w="1278648" h="1565593">
                  <a:moveTo>
                    <a:pt x="0" y="0"/>
                  </a:moveTo>
                  <a:lnTo>
                    <a:pt x="1278648" y="0"/>
                  </a:lnTo>
                  <a:lnTo>
                    <a:pt x="1278648" y="1565593"/>
                  </a:lnTo>
                  <a:lnTo>
                    <a:pt x="0" y="156559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78648" cy="1613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2667817"/>
            <a:ext cx="4854868" cy="5944361"/>
            <a:chOff x="0" y="0"/>
            <a:chExt cx="1278648" cy="15655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78648" cy="1565593"/>
            </a:xfrm>
            <a:custGeom>
              <a:avLst/>
              <a:gdLst/>
              <a:ahLst/>
              <a:cxnLst/>
              <a:rect l="l" t="t" r="r" b="b"/>
              <a:pathLst>
                <a:path w="1278648" h="1565593">
                  <a:moveTo>
                    <a:pt x="0" y="0"/>
                  </a:moveTo>
                  <a:lnTo>
                    <a:pt x="1278648" y="0"/>
                  </a:lnTo>
                  <a:lnTo>
                    <a:pt x="1278648" y="1565593"/>
                  </a:lnTo>
                  <a:lnTo>
                    <a:pt x="0" y="1565593"/>
                  </a:lnTo>
                  <a:close/>
                </a:path>
              </a:pathLst>
            </a:custGeom>
            <a:solidFill>
              <a:srgbClr val="F6EDD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78648" cy="1613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960863" y="4086225"/>
            <a:ext cx="4427179" cy="348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Ranking diagnosis outputs based on Top-3 and Top-10 correctness.</a:t>
            </a:r>
          </a:p>
          <a:p>
            <a:pPr marL="518160" lvl="1" indent="-259080" algn="l">
              <a:lnSpc>
                <a:spcPts val="3504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Gotham"/>
                <a:ea typeface="Gotham"/>
                <a:cs typeface="Gotham"/>
                <a:sym typeface="Gotham"/>
              </a:rPr>
              <a:t>Metrics used: Mean Reciprocal Rank (MRR), Discounted Cumulative Gain (DCG).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FFFFFF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545634" y="4213479"/>
            <a:ext cx="4572465" cy="3412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3"/>
              </a:lnSpc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Built a Streamlit app enabling: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Patient history input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Ranked diagnoses output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Reasoning and next steps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Red flag alerts</a:t>
            </a:r>
          </a:p>
          <a:p>
            <a:pPr marL="518160" lvl="1" indent="-259080" algn="l">
              <a:lnSpc>
                <a:spcPts val="3383"/>
              </a:lnSpc>
              <a:buFont typeface="Arial"/>
              <a:buChar char="•"/>
            </a:pP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Report export functionality (PDF).</a:t>
            </a:r>
          </a:p>
          <a:p>
            <a:pPr marL="0" lvl="0" indent="0" algn="l">
              <a:lnSpc>
                <a:spcPts val="3383"/>
              </a:lnSpc>
            </a:pPr>
            <a:endParaRPr lang="en-US" sz="24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44651" y="4105275"/>
            <a:ext cx="3997443" cy="4596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“Atom of thought” prompting:</a:t>
            </a: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 include context, goal, warnings, expected output.</a:t>
            </a:r>
          </a:p>
          <a:p>
            <a:pPr marL="518160" lvl="1" indent="-259080" algn="l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JSON-formatted inputs:</a:t>
            </a:r>
            <a:r>
              <a:rPr lang="en-US" sz="2400">
                <a:solidFill>
                  <a:srgbClr val="5F6F52"/>
                </a:solidFill>
                <a:latin typeface="Gotham"/>
                <a:ea typeface="Gotham"/>
                <a:cs typeface="Gotham"/>
                <a:sym typeface="Gotham"/>
              </a:rPr>
              <a:t> structured patient history and clinical context fed to the models.</a:t>
            </a:r>
          </a:p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5F6F52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043779" y="3025426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530"/>
              </a:lnSpc>
              <a:spcBef>
                <a:spcPct val="0"/>
              </a:spcBef>
            </a:pPr>
            <a:r>
              <a:rPr lang="en-US" sz="3236" b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Model Evaluation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59196" y="3149251"/>
            <a:ext cx="4145340" cy="844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36"/>
              </a:lnSpc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Prototype Development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83464" y="3051864"/>
            <a:ext cx="4145340" cy="555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236" b="1">
                <a:solidFill>
                  <a:srgbClr val="5F6F52"/>
                </a:solidFill>
                <a:latin typeface="Gotham Bold"/>
                <a:ea typeface="Gotham Bold"/>
                <a:cs typeface="Gotham Bold"/>
                <a:sym typeface="Gotham Bold"/>
              </a:rPr>
              <a:t>Prompt Structures</a:t>
            </a:r>
          </a:p>
        </p:txBody>
      </p:sp>
      <p:sp>
        <p:nvSpPr>
          <p:cNvPr id="17" name="Freeform 17"/>
          <p:cNvSpPr/>
          <p:nvPr/>
        </p:nvSpPr>
        <p:spPr>
          <a:xfrm rot="5400000">
            <a:off x="490849" y="8035912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0"/>
                </a:moveTo>
                <a:lnTo>
                  <a:pt x="1075702" y="0"/>
                </a:lnTo>
                <a:lnTo>
                  <a:pt x="1075702" y="2444776"/>
                </a:lnTo>
                <a:lnTo>
                  <a:pt x="0" y="2444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 flipV="1">
            <a:off x="16721449" y="-155345"/>
            <a:ext cx="1075701" cy="2444776"/>
          </a:xfrm>
          <a:custGeom>
            <a:avLst/>
            <a:gdLst/>
            <a:ahLst/>
            <a:cxnLst/>
            <a:rect l="l" t="t" r="r" b="b"/>
            <a:pathLst>
              <a:path w="1075701" h="2444776">
                <a:moveTo>
                  <a:pt x="0" y="2444776"/>
                </a:moveTo>
                <a:lnTo>
                  <a:pt x="1075702" y="2444776"/>
                </a:lnTo>
                <a:lnTo>
                  <a:pt x="1075702" y="0"/>
                </a:lnTo>
                <a:lnTo>
                  <a:pt x="0" y="0"/>
                </a:lnTo>
                <a:lnTo>
                  <a:pt x="0" y="244477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Solution Walkthrough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4416" y="1583136"/>
            <a:ext cx="14739167" cy="8567141"/>
          </a:xfrm>
          <a:custGeom>
            <a:avLst/>
            <a:gdLst/>
            <a:ahLst/>
            <a:cxnLst/>
            <a:rect l="l" t="t" r="r" b="b"/>
            <a:pathLst>
              <a:path w="14739167" h="8567141">
                <a:moveTo>
                  <a:pt x="0" y="0"/>
                </a:moveTo>
                <a:lnTo>
                  <a:pt x="14739168" y="0"/>
                </a:lnTo>
                <a:lnTo>
                  <a:pt x="14739168" y="8567141"/>
                </a:lnTo>
                <a:lnTo>
                  <a:pt x="0" y="8567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3560" y="784225"/>
            <a:ext cx="1556088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59"/>
              </a:lnSpc>
            </a:pPr>
            <a:r>
              <a:rPr lang="en-US" sz="6000">
                <a:solidFill>
                  <a:srgbClr val="5F6F52"/>
                </a:solidFill>
                <a:latin typeface="Sunborn"/>
                <a:ea typeface="Sunborn"/>
                <a:cs typeface="Sunborn"/>
                <a:sym typeface="Sunborn"/>
              </a:rPr>
              <a:t>diagnosis prompt structure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860</Words>
  <Application>Microsoft Office PowerPoint</Application>
  <PresentationFormat>Custom</PresentationFormat>
  <Paragraphs>145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Gotham Bold</vt:lpstr>
      <vt:lpstr>Aptos</vt:lpstr>
      <vt:lpstr>Inter</vt:lpstr>
      <vt:lpstr>DM Sans</vt:lpstr>
      <vt:lpstr>Gotham</vt:lpstr>
      <vt:lpstr>Sunborn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Practicum Final Presentation</dc:title>
  <dc:creator>Anish Saha</dc:creator>
  <cp:lastModifiedBy>Saha, Anish</cp:lastModifiedBy>
  <cp:revision>5</cp:revision>
  <dcterms:created xsi:type="dcterms:W3CDTF">2006-08-16T00:00:00Z</dcterms:created>
  <dcterms:modified xsi:type="dcterms:W3CDTF">2025-04-30T16:38:26Z</dcterms:modified>
  <dc:identifier>DAGlgrFobT8</dc:identifier>
</cp:coreProperties>
</file>