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TERNET03\Downloads\ALEJANDRA%20GOMEZxls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Hoja1!$A$3</c:f>
              <c:strCache>
                <c:ptCount val="1"/>
                <c:pt idx="0">
                  <c:v>ventas agosto</c:v>
                </c:pt>
              </c:strCache>
            </c:strRef>
          </c:tx>
          <c:invertIfNegative val="0"/>
          <c:val>
            <c:numRef>
              <c:f>Hoja1!$B$3:$D$3</c:f>
              <c:numCache>
                <c:formatCode>General</c:formatCode>
                <c:ptCount val="3"/>
                <c:pt idx="0">
                  <c:v>620</c:v>
                </c:pt>
                <c:pt idx="1">
                  <c:v>315</c:v>
                </c:pt>
                <c:pt idx="2">
                  <c:v>602</c:v>
                </c:pt>
              </c:numCache>
            </c:numRef>
          </c:val>
        </c:ser>
        <c:ser>
          <c:idx val="1"/>
          <c:order val="1"/>
          <c:tx>
            <c:strRef>
              <c:f>Hoja1!$A$4</c:f>
              <c:strCache>
                <c:ptCount val="1"/>
                <c:pt idx="0">
                  <c:v>ventas septiembre</c:v>
                </c:pt>
              </c:strCache>
            </c:strRef>
          </c:tx>
          <c:invertIfNegative val="0"/>
          <c:val>
            <c:numRef>
              <c:f>Hoja1!$B$4:$D$4</c:f>
              <c:numCache>
                <c:formatCode>General</c:formatCode>
                <c:ptCount val="3"/>
                <c:pt idx="0">
                  <c:v>950</c:v>
                </c:pt>
                <c:pt idx="1">
                  <c:v>720</c:v>
                </c:pt>
                <c:pt idx="2">
                  <c:v>1600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9281024"/>
        <c:axId val="169282560"/>
        <c:axId val="0"/>
      </c:bar3DChart>
      <c:catAx>
        <c:axId val="1692810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9282560"/>
        <c:crosses val="autoZero"/>
        <c:auto val="1"/>
        <c:lblAlgn val="ctr"/>
        <c:lblOffset val="100"/>
        <c:noMultiLvlLbl val="0"/>
      </c:catAx>
      <c:valAx>
        <c:axId val="169282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281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4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20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6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38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7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807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00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61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07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1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750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6A2D-AAC6-4887-B146-6D9FFFF3837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2BAB-1E65-496B-AEAE-4D6556BAE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2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SIMULADORES MEDICION</a:t>
            </a:r>
            <a:endParaRPr lang="es-CO" dirty="0"/>
          </a:p>
        </p:txBody>
      </p:sp>
      <p:sp>
        <p:nvSpPr>
          <p:cNvPr id="4" name="object 8"/>
          <p:cNvSpPr/>
          <p:nvPr/>
        </p:nvSpPr>
        <p:spPr>
          <a:xfrm>
            <a:off x="251520" y="5701470"/>
            <a:ext cx="736689" cy="771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4355976" cy="242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7"/>
          <p:cNvSpPr/>
          <p:nvPr/>
        </p:nvSpPr>
        <p:spPr>
          <a:xfrm>
            <a:off x="8333231" y="100584"/>
            <a:ext cx="688848" cy="984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55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10109"/>
            <a:ext cx="32410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15" dirty="0">
                <a:solidFill>
                  <a:srgbClr val="0070C0"/>
                </a:solidFill>
                <a:latin typeface="Trebuchet MS"/>
                <a:cs typeface="Trebuchet MS"/>
              </a:rPr>
              <a:t>APLICACIONES</a:t>
            </a:r>
            <a:endParaRPr sz="44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600" y="386048"/>
            <a:ext cx="4453890" cy="4135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70"/>
              </a:spcBef>
              <a:tabLst>
                <a:tab pos="357505" algn="l"/>
              </a:tabLst>
            </a:pPr>
            <a:r>
              <a:rPr lang="es-CO" sz="2400" b="1" spc="-110" dirty="0" smtClean="0">
                <a:latin typeface="Trebuchet MS"/>
                <a:cs typeface="Trebuchet MS"/>
              </a:rPr>
              <a:t>TABLERO DE MANDO </a:t>
            </a:r>
            <a:endParaRPr lang="es-CO" sz="2400" b="1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32319" y="100584"/>
            <a:ext cx="1889760" cy="2407920"/>
            <a:chOff x="7132319" y="100584"/>
            <a:chExt cx="1889760" cy="2407920"/>
          </a:xfrm>
        </p:grpSpPr>
        <p:sp>
          <p:nvSpPr>
            <p:cNvPr id="7" name="object 7"/>
            <p:cNvSpPr/>
            <p:nvPr/>
          </p:nvSpPr>
          <p:spPr>
            <a:xfrm>
              <a:off x="7132319" y="1066800"/>
              <a:ext cx="1803481" cy="14415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333231" y="100584"/>
              <a:ext cx="688848" cy="984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7590346" y="4169284"/>
            <a:ext cx="1135525" cy="1566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1" name="1 Gráfico"/>
          <p:cNvGraphicFramePr/>
          <p:nvPr>
            <p:extLst>
              <p:ext uri="{D42A27DB-BD31-4B8C-83A1-F6EECF244321}">
                <p14:modId xmlns:p14="http://schemas.microsoft.com/office/powerpoint/2010/main" val="1153291326"/>
              </p:ext>
            </p:extLst>
          </p:nvPr>
        </p:nvGraphicFramePr>
        <p:xfrm>
          <a:off x="2362200" y="3810000"/>
          <a:ext cx="5484812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85088"/>
            <a:ext cx="6477000" cy="242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84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369945" cy="1836420"/>
            <a:chOff x="0" y="0"/>
            <a:chExt cx="3369945" cy="18364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02375" cy="1836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228650"/>
              <a:ext cx="2241677" cy="8974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228650"/>
              <a:ext cx="1159560" cy="8974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1070" y="323214"/>
            <a:ext cx="23647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-1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0" spc="-30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b="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-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-30" dirty="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sz="3200" b="0" spc="-229" dirty="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sz="3200" b="0" spc="-95" dirty="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3231" y="100584"/>
            <a:ext cx="688848" cy="984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6086978"/>
            <a:ext cx="736689" cy="771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09600" y="1609214"/>
            <a:ext cx="7870445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Una máquina </a:t>
            </a:r>
            <a:r>
              <a:rPr sz="2400" spc="-15" dirty="0">
                <a:latin typeface="Carlito"/>
                <a:cs typeface="Carlito"/>
              </a:rPr>
              <a:t>cuesta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$</a:t>
            </a:r>
            <a:r>
              <a:rPr sz="2400" spc="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2.000.000</a:t>
            </a:r>
            <a:endParaRPr sz="2400" dirty="0">
              <a:solidFill>
                <a:srgbClr val="FF0000"/>
              </a:solidFill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299085" indent="-287020" algn="just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latin typeface="Carlito"/>
                <a:cs typeface="Carlito"/>
              </a:rPr>
              <a:t>Usted </a:t>
            </a:r>
            <a:r>
              <a:rPr sz="2400" spc="-5" dirty="0">
                <a:latin typeface="Carlito"/>
                <a:cs typeface="Carlito"/>
              </a:rPr>
              <a:t>sabe </a:t>
            </a:r>
            <a:r>
              <a:rPr sz="2400" spc="-10" dirty="0">
                <a:latin typeface="Carlito"/>
                <a:cs typeface="Carlito"/>
              </a:rPr>
              <a:t>que </a:t>
            </a:r>
            <a:r>
              <a:rPr sz="2400" spc="-5" dirty="0">
                <a:latin typeface="Carlito"/>
                <a:cs typeface="Carlito"/>
              </a:rPr>
              <a:t>con </a:t>
            </a:r>
            <a:r>
              <a:rPr sz="2400" spc="-20" dirty="0">
                <a:latin typeface="Carlito"/>
                <a:cs typeface="Carlito"/>
              </a:rPr>
              <a:t>esta </a:t>
            </a:r>
            <a:r>
              <a:rPr sz="2400" spc="-5" dirty="0">
                <a:latin typeface="Carlito"/>
                <a:cs typeface="Carlito"/>
              </a:rPr>
              <a:t>máquina la </a:t>
            </a:r>
            <a:r>
              <a:rPr sz="2400" spc="-10" dirty="0">
                <a:latin typeface="Carlito"/>
                <a:cs typeface="Carlito"/>
              </a:rPr>
              <a:t>empresa </a:t>
            </a:r>
            <a:r>
              <a:rPr sz="2400" spc="-15" dirty="0">
                <a:latin typeface="Carlito"/>
                <a:cs typeface="Carlito"/>
              </a:rPr>
              <a:t>va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aumentar </a:t>
            </a:r>
            <a:r>
              <a:rPr sz="2400" spc="-5" dirty="0">
                <a:latin typeface="Carlito"/>
                <a:cs typeface="Carlito"/>
              </a:rPr>
              <a:t>las </a:t>
            </a:r>
            <a:r>
              <a:rPr sz="2400" spc="-20" dirty="0">
                <a:latin typeface="Carlito"/>
                <a:cs typeface="Carlito"/>
              </a:rPr>
              <a:t>ventas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 </a:t>
            </a:r>
            <a:r>
              <a:rPr sz="2400" dirty="0" smtClean="0">
                <a:solidFill>
                  <a:srgbClr val="FF0000"/>
                </a:solidFill>
                <a:latin typeface="Carlito"/>
                <a:cs typeface="Carlito"/>
              </a:rPr>
              <a:t>$</a:t>
            </a:r>
            <a:r>
              <a:rPr sz="2400" spc="-5" dirty="0" smtClean="0">
                <a:solidFill>
                  <a:srgbClr val="FF0000"/>
                </a:solidFill>
                <a:latin typeface="Carlito"/>
                <a:cs typeface="Carlito"/>
              </a:rPr>
              <a:t>1.300.000 </a:t>
            </a:r>
            <a:r>
              <a:rPr sz="2400" spc="-10" dirty="0">
                <a:latin typeface="Carlito"/>
                <a:cs typeface="Carlito"/>
              </a:rPr>
              <a:t>mensuales. Debe </a:t>
            </a:r>
            <a:r>
              <a:rPr sz="2400" spc="-20" dirty="0">
                <a:latin typeface="Carlito"/>
                <a:cs typeface="Carlito"/>
              </a:rPr>
              <a:t>contratar </a:t>
            </a:r>
            <a:r>
              <a:rPr sz="2400" spc="-10" dirty="0">
                <a:latin typeface="Carlito"/>
                <a:cs typeface="Carlito"/>
              </a:rPr>
              <a:t>un trabajador </a:t>
            </a:r>
            <a:r>
              <a:rPr sz="2400" spc="-20" dirty="0">
                <a:latin typeface="Carlito"/>
                <a:cs typeface="Carlito"/>
              </a:rPr>
              <a:t>para </a:t>
            </a:r>
            <a:r>
              <a:rPr sz="2400" spc="-15" dirty="0">
                <a:latin typeface="Carlito"/>
                <a:cs typeface="Carlito"/>
              </a:rPr>
              <a:t>operar </a:t>
            </a:r>
            <a:r>
              <a:rPr sz="2400" spc="-5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máquina,  </a:t>
            </a:r>
            <a:r>
              <a:rPr sz="2400" spc="-5" dirty="0">
                <a:latin typeface="Carlito"/>
                <a:cs typeface="Carlito"/>
              </a:rPr>
              <a:t>con un </a:t>
            </a:r>
            <a:r>
              <a:rPr sz="2400" spc="-10" dirty="0">
                <a:latin typeface="Carlito"/>
                <a:cs typeface="Carlito"/>
              </a:rPr>
              <a:t>sueldo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$ 400.000 </a:t>
            </a:r>
            <a:r>
              <a:rPr sz="2400" spc="-10" dirty="0">
                <a:latin typeface="Carlito"/>
                <a:cs typeface="Carlito"/>
              </a:rPr>
              <a:t>mensuales. </a:t>
            </a:r>
            <a:r>
              <a:rPr sz="2400" dirty="0">
                <a:latin typeface="Carlito"/>
                <a:cs typeface="Carlito"/>
              </a:rPr>
              <a:t>El </a:t>
            </a:r>
            <a:r>
              <a:rPr sz="2400" spc="-20" dirty="0">
                <a:latin typeface="Carlito"/>
                <a:cs typeface="Carlito"/>
              </a:rPr>
              <a:t>costo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operación </a:t>
            </a:r>
            <a:r>
              <a:rPr sz="2400" spc="-5" dirty="0">
                <a:latin typeface="Carlito"/>
                <a:cs typeface="Carlito"/>
              </a:rPr>
              <a:t>de la máquina  </a:t>
            </a:r>
            <a:r>
              <a:rPr sz="2400" spc="-10" dirty="0">
                <a:latin typeface="Carlito"/>
                <a:cs typeface="Carlito"/>
              </a:rPr>
              <a:t>(combustible) </a:t>
            </a:r>
            <a:r>
              <a:rPr sz="2400" spc="-5" dirty="0">
                <a:latin typeface="Carlito"/>
                <a:cs typeface="Carlito"/>
              </a:rPr>
              <a:t>es de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$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100.000 </a:t>
            </a:r>
            <a:r>
              <a:rPr sz="2400" spc="-10" dirty="0">
                <a:latin typeface="Carlito"/>
                <a:cs typeface="Carlito"/>
              </a:rPr>
              <a:t>mensuales,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5" dirty="0">
                <a:latin typeface="Carlito"/>
                <a:cs typeface="Carlito"/>
              </a:rPr>
              <a:t>el </a:t>
            </a:r>
            <a:r>
              <a:rPr sz="2400" spc="-15" dirty="0">
                <a:latin typeface="Carlito"/>
                <a:cs typeface="Carlito"/>
              </a:rPr>
              <a:t>costo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materias </a:t>
            </a:r>
            <a:r>
              <a:rPr sz="2400" spc="-5" dirty="0">
                <a:latin typeface="Carlito"/>
                <a:cs typeface="Carlito"/>
              </a:rPr>
              <a:t>primas </a:t>
            </a:r>
            <a:r>
              <a:rPr sz="2400" dirty="0">
                <a:latin typeface="Carlito"/>
                <a:cs typeface="Carlito"/>
              </a:rPr>
              <a:t>e  </a:t>
            </a:r>
            <a:r>
              <a:rPr sz="2400" spc="-5" dirty="0">
                <a:latin typeface="Carlito"/>
                <a:cs typeface="Carlito"/>
              </a:rPr>
              <a:t>insumos </a:t>
            </a:r>
            <a:r>
              <a:rPr sz="2400" spc="-15" dirty="0">
                <a:latin typeface="Carlito"/>
                <a:cs typeface="Carlito"/>
              </a:rPr>
              <a:t>aumentan </a:t>
            </a:r>
            <a:r>
              <a:rPr sz="2400" spc="-5" dirty="0">
                <a:latin typeface="Carlito"/>
                <a:cs typeface="Carlito"/>
              </a:rPr>
              <a:t>en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$ 350.000</a:t>
            </a:r>
            <a:r>
              <a:rPr sz="2400" spc="1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mensuales</a:t>
            </a:r>
            <a:endParaRPr sz="2400" dirty="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7030A0"/>
                </a:solidFill>
                <a:latin typeface="Carlito"/>
                <a:cs typeface="Carlito"/>
              </a:rPr>
              <a:t>¿Puede </a:t>
            </a:r>
            <a:r>
              <a:rPr sz="2400" spc="-15" dirty="0">
                <a:solidFill>
                  <a:srgbClr val="7030A0"/>
                </a:solidFill>
                <a:latin typeface="Carlito"/>
                <a:cs typeface="Carlito"/>
              </a:rPr>
              <a:t>recuperar </a:t>
            </a:r>
            <a:r>
              <a:rPr sz="2400" spc="-5" dirty="0">
                <a:solidFill>
                  <a:srgbClr val="7030A0"/>
                </a:solidFill>
                <a:latin typeface="Carlito"/>
                <a:cs typeface="Carlito"/>
              </a:rPr>
              <a:t>la </a:t>
            </a:r>
            <a:r>
              <a:rPr sz="2400" spc="-15" dirty="0">
                <a:solidFill>
                  <a:srgbClr val="7030A0"/>
                </a:solidFill>
                <a:latin typeface="Carlito"/>
                <a:cs typeface="Carlito"/>
              </a:rPr>
              <a:t>inversión </a:t>
            </a:r>
            <a:r>
              <a:rPr sz="2400" spc="-5" dirty="0">
                <a:solidFill>
                  <a:srgbClr val="7030A0"/>
                </a:solidFill>
                <a:latin typeface="Carlito"/>
                <a:cs typeface="Carlito"/>
              </a:rPr>
              <a:t>en un </a:t>
            </a:r>
            <a:r>
              <a:rPr sz="2400" spc="-15" dirty="0">
                <a:solidFill>
                  <a:srgbClr val="7030A0"/>
                </a:solidFill>
                <a:latin typeface="Carlito"/>
                <a:cs typeface="Carlito"/>
              </a:rPr>
              <a:t>plazo </a:t>
            </a:r>
            <a:r>
              <a:rPr sz="2400" spc="-5" dirty="0">
                <a:solidFill>
                  <a:srgbClr val="7030A0"/>
                </a:solidFill>
                <a:latin typeface="Carlito"/>
                <a:cs typeface="Carlito"/>
              </a:rPr>
              <a:t>de </a:t>
            </a:r>
            <a:r>
              <a:rPr sz="2400" dirty="0">
                <a:solidFill>
                  <a:srgbClr val="7030A0"/>
                </a:solidFill>
                <a:latin typeface="Carlito"/>
                <a:cs typeface="Carlito"/>
              </a:rPr>
              <a:t>3</a:t>
            </a:r>
            <a:r>
              <a:rPr sz="2400" spc="265" dirty="0">
                <a:solidFill>
                  <a:srgbClr val="7030A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rlito"/>
                <a:cs typeface="Carlito"/>
              </a:rPr>
              <a:t>meses?</a:t>
            </a:r>
            <a:endParaRPr sz="2400" dirty="0">
              <a:solidFill>
                <a:srgbClr val="7030A0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3884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369945" cy="1836420"/>
            <a:chOff x="0" y="0"/>
            <a:chExt cx="3369945" cy="18364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02375" cy="1836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228650"/>
              <a:ext cx="2241677" cy="8974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228650"/>
              <a:ext cx="1159560" cy="8974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7600" y="238175"/>
            <a:ext cx="23647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135" dirty="0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3200" b="0" spc="-120" dirty="0">
                <a:solidFill>
                  <a:srgbClr val="002060"/>
                </a:solidFill>
                <a:latin typeface="Trebuchet MS"/>
                <a:cs typeface="Trebuchet MS"/>
              </a:rPr>
              <a:t>P</a:t>
            </a:r>
            <a:r>
              <a:rPr sz="3200" b="0" spc="-305" dirty="0">
                <a:solidFill>
                  <a:srgbClr val="002060"/>
                </a:solidFill>
                <a:latin typeface="Trebuchet MS"/>
                <a:cs typeface="Trebuchet MS"/>
              </a:rPr>
              <a:t>L</a:t>
            </a:r>
            <a:r>
              <a:rPr sz="3200" b="0" spc="-125" dirty="0">
                <a:solidFill>
                  <a:srgbClr val="002060"/>
                </a:solidFill>
                <a:latin typeface="Trebuchet MS"/>
                <a:cs typeface="Trebuchet MS"/>
              </a:rPr>
              <a:t>I</a:t>
            </a:r>
            <a:r>
              <a:rPr sz="3200" b="0" spc="-240" dirty="0">
                <a:solidFill>
                  <a:srgbClr val="002060"/>
                </a:solidFill>
                <a:latin typeface="Trebuchet MS"/>
                <a:cs typeface="Trebuchet MS"/>
              </a:rPr>
              <a:t>C</a:t>
            </a:r>
            <a:r>
              <a:rPr sz="3200" b="0" spc="-114" dirty="0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3200" b="0" spc="-240" dirty="0">
                <a:solidFill>
                  <a:srgbClr val="002060"/>
                </a:solidFill>
                <a:latin typeface="Trebuchet MS"/>
                <a:cs typeface="Trebuchet MS"/>
              </a:rPr>
              <a:t>C</a:t>
            </a:r>
            <a:r>
              <a:rPr sz="3200" b="0" spc="-125" dirty="0">
                <a:solidFill>
                  <a:srgbClr val="002060"/>
                </a:solidFill>
                <a:latin typeface="Trebuchet MS"/>
                <a:cs typeface="Trebuchet MS"/>
              </a:rPr>
              <a:t>I</a:t>
            </a:r>
            <a:r>
              <a:rPr sz="3200" b="0" spc="-110" dirty="0">
                <a:solidFill>
                  <a:srgbClr val="002060"/>
                </a:solidFill>
                <a:latin typeface="Trebuchet MS"/>
                <a:cs typeface="Trebuchet MS"/>
              </a:rPr>
              <a:t>O</a:t>
            </a:r>
            <a:r>
              <a:rPr sz="3200" b="0" spc="-30" dirty="0">
                <a:solidFill>
                  <a:srgbClr val="002060"/>
                </a:solidFill>
                <a:latin typeface="Trebuchet MS"/>
                <a:cs typeface="Trebuchet MS"/>
              </a:rPr>
              <a:t>N</a:t>
            </a:r>
            <a:r>
              <a:rPr sz="3200" b="0" spc="-229" dirty="0">
                <a:solidFill>
                  <a:srgbClr val="002060"/>
                </a:solidFill>
                <a:latin typeface="Trebuchet MS"/>
                <a:cs typeface="Trebuchet MS"/>
              </a:rPr>
              <a:t>E</a:t>
            </a:r>
            <a:r>
              <a:rPr sz="3200" b="0" spc="-95" dirty="0">
                <a:solidFill>
                  <a:srgbClr val="002060"/>
                </a:solidFill>
                <a:latin typeface="Trebuchet MS"/>
                <a:cs typeface="Trebuchet MS"/>
              </a:rPr>
              <a:t>S</a:t>
            </a:r>
            <a:endParaRPr sz="32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3231" y="100584"/>
            <a:ext cx="688848" cy="984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6086978"/>
            <a:ext cx="736689" cy="771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05682"/>
              </p:ext>
            </p:extLst>
          </p:nvPr>
        </p:nvGraphicFramePr>
        <p:xfrm>
          <a:off x="2859658" y="1331086"/>
          <a:ext cx="4568825" cy="4738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215"/>
                <a:gridCol w="1832610"/>
              </a:tblGrid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Mes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10160">
                        <a:lnSpc>
                          <a:spcPts val="212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Ingresos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30" dirty="0">
                          <a:latin typeface="Carlito"/>
                          <a:cs typeface="Carlito"/>
                        </a:rPr>
                        <a:t>Ventas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76020" algn="l"/>
                        </a:tabLst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114300">
                        <a:lnSpc>
                          <a:spcPts val="2125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Préstamo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2.000.000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10160">
                        <a:lnSpc>
                          <a:spcPts val="212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Egresos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114300">
                        <a:lnSpc>
                          <a:spcPts val="2125"/>
                        </a:lnSpc>
                      </a:pPr>
                      <a:r>
                        <a:rPr sz="1800" spc="-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Inversión</a:t>
                      </a:r>
                      <a:endParaRPr sz="1800" dirty="0">
                        <a:solidFill>
                          <a:srgbClr val="FF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2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2.000.000</a:t>
                      </a:r>
                      <a:endParaRPr sz="1800" dirty="0">
                        <a:solidFill>
                          <a:srgbClr val="FF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08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Sueldo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76020" algn="l"/>
                        </a:tabLst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08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Operación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tabLst>
                          <a:tab pos="1176020" algn="l"/>
                        </a:tabLst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08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Materias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primas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insumos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tabLst>
                          <a:tab pos="1176020" algn="l"/>
                        </a:tabLst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08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Saldo</a:t>
                      </a:r>
                      <a:r>
                        <a:rPr sz="1800" b="1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mensual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tabLst>
                          <a:tab pos="1176020" algn="l"/>
                        </a:tabLst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08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216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Saldo</a:t>
                      </a:r>
                      <a:r>
                        <a:rPr sz="1800" b="1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acumulado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2160"/>
                        </a:lnSpc>
                        <a:tabLst>
                          <a:tab pos="1176020" algn="l"/>
                        </a:tabLst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5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369945" cy="1836420"/>
            <a:chOff x="0" y="0"/>
            <a:chExt cx="3369945" cy="18364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02375" cy="1836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228650"/>
              <a:ext cx="2241677" cy="8974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228650"/>
              <a:ext cx="1159560" cy="8974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1070" y="323214"/>
            <a:ext cx="23647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-1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0" spc="-30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b="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-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-30" dirty="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sz="3200" b="0" spc="-229" dirty="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sz="3200" b="0" spc="-95" dirty="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3231" y="100584"/>
            <a:ext cx="688848" cy="984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6086978"/>
            <a:ext cx="736689" cy="771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92817"/>
              </p:ext>
            </p:extLst>
          </p:nvPr>
        </p:nvGraphicFramePr>
        <p:xfrm>
          <a:off x="2074291" y="1358646"/>
          <a:ext cx="6251575" cy="4115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000125"/>
                <a:gridCol w="1000125"/>
                <a:gridCol w="1000125"/>
                <a:gridCol w="1000125"/>
              </a:tblGrid>
              <a:tr h="222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Mes 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Mes 1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Mes 2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Mes 3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10160">
                        <a:lnSpc>
                          <a:spcPts val="1675"/>
                        </a:lnSpc>
                        <a:spcBef>
                          <a:spcPts val="1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Saldo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inicial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75"/>
                        </a:lnSpc>
                        <a:spcBef>
                          <a:spcPts val="1240"/>
                        </a:spcBef>
                        <a:tabLst>
                          <a:tab pos="84391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75"/>
                        </a:lnSpc>
                        <a:spcBef>
                          <a:spcPts val="1240"/>
                        </a:spcBef>
                        <a:tabLst>
                          <a:tab pos="89535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-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675"/>
                        </a:lnSpc>
                        <a:spcBef>
                          <a:spcPts val="1240"/>
                        </a:spcBef>
                        <a:tabLst>
                          <a:tab pos="28892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450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75"/>
                        </a:lnSpc>
                        <a:spcBef>
                          <a:spcPts val="1240"/>
                        </a:spcBef>
                        <a:tabLst>
                          <a:tab pos="3403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900.000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Ingresos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2.000.000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1.300.000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1.300.000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1.300.000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83031">
                <a:tc>
                  <a:txBody>
                    <a:bodyPr/>
                    <a:lstStyle/>
                    <a:p>
                      <a:pPr marL="88900">
                        <a:lnSpc>
                          <a:spcPts val="1675"/>
                        </a:lnSpc>
                        <a:spcBef>
                          <a:spcPts val="1240"/>
                        </a:spcBef>
                      </a:pPr>
                      <a:r>
                        <a:rPr sz="1400" spc="-30" dirty="0">
                          <a:latin typeface="Carlito"/>
                          <a:cs typeface="Carlito"/>
                        </a:rPr>
                        <a:t>Ventas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75"/>
                        </a:lnSpc>
                        <a:spcBef>
                          <a:spcPts val="1240"/>
                        </a:spcBef>
                        <a:tabLst>
                          <a:tab pos="84391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75"/>
                        </a:lnSpc>
                        <a:spcBef>
                          <a:spcPts val="1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1.300.000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75"/>
                        </a:lnSpc>
                        <a:spcBef>
                          <a:spcPts val="1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1.300.000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75"/>
                        </a:lnSpc>
                        <a:spcBef>
                          <a:spcPts val="1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1.300.000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83032">
                <a:tc>
                  <a:txBody>
                    <a:bodyPr/>
                    <a:lstStyle/>
                    <a:p>
                      <a:pPr marL="88900">
                        <a:lnSpc>
                          <a:spcPts val="1675"/>
                        </a:lnSpc>
                        <a:spcBef>
                          <a:spcPts val="1240"/>
                        </a:spcBef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Préstamo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75"/>
                        </a:lnSpc>
                        <a:spcBef>
                          <a:spcPts val="1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2.000.000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75"/>
                        </a:lnSpc>
                        <a:spcBef>
                          <a:spcPts val="1240"/>
                        </a:spcBef>
                        <a:tabLst>
                          <a:tab pos="89535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-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  <a:spcBef>
                          <a:spcPts val="1240"/>
                        </a:spcBef>
                        <a:tabLst>
                          <a:tab pos="84391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75"/>
                        </a:lnSpc>
                        <a:spcBef>
                          <a:spcPts val="1240"/>
                        </a:spcBef>
                        <a:tabLst>
                          <a:tab pos="89598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-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Egresos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2.000.000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55"/>
                        </a:lnSpc>
                        <a:tabLst>
                          <a:tab pos="3403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850.000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655"/>
                        </a:lnSpc>
                        <a:tabLst>
                          <a:tab pos="28892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850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55"/>
                        </a:lnSpc>
                        <a:tabLst>
                          <a:tab pos="34099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850.000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82904">
                <a:tc>
                  <a:txBody>
                    <a:bodyPr/>
                    <a:lstStyle/>
                    <a:p>
                      <a:pPr marL="88900">
                        <a:lnSpc>
                          <a:spcPts val="1670"/>
                        </a:lnSpc>
                        <a:spcBef>
                          <a:spcPts val="1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Inversión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70"/>
                        </a:lnSpc>
                        <a:spcBef>
                          <a:spcPts val="1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2.000.000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70"/>
                        </a:lnSpc>
                        <a:spcBef>
                          <a:spcPts val="1240"/>
                        </a:spcBef>
                        <a:tabLst>
                          <a:tab pos="89535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-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70"/>
                        </a:lnSpc>
                        <a:spcBef>
                          <a:spcPts val="1240"/>
                        </a:spcBef>
                        <a:tabLst>
                          <a:tab pos="84391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70"/>
                        </a:lnSpc>
                        <a:spcBef>
                          <a:spcPts val="1240"/>
                        </a:spcBef>
                        <a:tabLst>
                          <a:tab pos="89598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-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83031">
                <a:tc>
                  <a:txBody>
                    <a:bodyPr/>
                    <a:lstStyle/>
                    <a:p>
                      <a:pPr marL="88900">
                        <a:lnSpc>
                          <a:spcPts val="1670"/>
                        </a:lnSpc>
                        <a:spcBef>
                          <a:spcPts val="124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Sueldo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70"/>
                        </a:lnSpc>
                        <a:spcBef>
                          <a:spcPts val="1245"/>
                        </a:spcBef>
                        <a:tabLst>
                          <a:tab pos="84391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70"/>
                        </a:lnSpc>
                        <a:spcBef>
                          <a:spcPts val="1245"/>
                        </a:spcBef>
                        <a:tabLst>
                          <a:tab pos="33972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400.000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670"/>
                        </a:lnSpc>
                        <a:spcBef>
                          <a:spcPts val="1245"/>
                        </a:spcBef>
                        <a:tabLst>
                          <a:tab pos="28892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400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70"/>
                        </a:lnSpc>
                        <a:spcBef>
                          <a:spcPts val="1245"/>
                        </a:spcBef>
                        <a:tabLst>
                          <a:tab pos="3403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400.000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83031">
                <a:tc>
                  <a:txBody>
                    <a:bodyPr/>
                    <a:lstStyle/>
                    <a:p>
                      <a:pPr marL="88900">
                        <a:lnSpc>
                          <a:spcPts val="1670"/>
                        </a:lnSpc>
                        <a:spcBef>
                          <a:spcPts val="124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Operación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70"/>
                        </a:lnSpc>
                        <a:spcBef>
                          <a:spcPts val="1245"/>
                        </a:spcBef>
                        <a:tabLst>
                          <a:tab pos="84391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70"/>
                        </a:lnSpc>
                        <a:spcBef>
                          <a:spcPts val="1245"/>
                        </a:spcBef>
                        <a:tabLst>
                          <a:tab pos="33972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100.000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670"/>
                        </a:lnSpc>
                        <a:spcBef>
                          <a:spcPts val="1245"/>
                        </a:spcBef>
                        <a:tabLst>
                          <a:tab pos="28892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70"/>
                        </a:lnSpc>
                        <a:spcBef>
                          <a:spcPts val="1245"/>
                        </a:spcBef>
                        <a:tabLst>
                          <a:tab pos="3403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100.000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88900">
                        <a:lnSpc>
                          <a:spcPts val="1664"/>
                        </a:lnSpc>
                        <a:spcBef>
                          <a:spcPts val="124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Materias primas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4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insumos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64"/>
                        </a:lnSpc>
                        <a:spcBef>
                          <a:spcPts val="1245"/>
                        </a:spcBef>
                        <a:tabLst>
                          <a:tab pos="84391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64"/>
                        </a:lnSpc>
                        <a:spcBef>
                          <a:spcPts val="1245"/>
                        </a:spcBef>
                        <a:tabLst>
                          <a:tab pos="33972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350.000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664"/>
                        </a:lnSpc>
                        <a:spcBef>
                          <a:spcPts val="1245"/>
                        </a:spcBef>
                        <a:tabLst>
                          <a:tab pos="28892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350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64"/>
                        </a:lnSpc>
                        <a:spcBef>
                          <a:spcPts val="1245"/>
                        </a:spcBef>
                        <a:tabLst>
                          <a:tab pos="3403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350.000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83031">
                <a:tc>
                  <a:txBody>
                    <a:bodyPr/>
                    <a:lstStyle/>
                    <a:p>
                      <a:pPr marL="10160">
                        <a:lnSpc>
                          <a:spcPts val="1664"/>
                        </a:lnSpc>
                        <a:spcBef>
                          <a:spcPts val="125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Flujo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Neto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64"/>
                        </a:lnSpc>
                        <a:spcBef>
                          <a:spcPts val="1250"/>
                        </a:spcBef>
                        <a:tabLst>
                          <a:tab pos="84391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64"/>
                        </a:lnSpc>
                        <a:spcBef>
                          <a:spcPts val="1250"/>
                        </a:spcBef>
                        <a:tabLst>
                          <a:tab pos="33972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450.000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664"/>
                        </a:lnSpc>
                        <a:spcBef>
                          <a:spcPts val="1250"/>
                        </a:spcBef>
                        <a:tabLst>
                          <a:tab pos="28892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450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64"/>
                        </a:lnSpc>
                        <a:spcBef>
                          <a:spcPts val="1250"/>
                        </a:spcBef>
                        <a:tabLst>
                          <a:tab pos="3403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450.000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83032">
                <a:tc>
                  <a:txBody>
                    <a:bodyPr/>
                    <a:lstStyle/>
                    <a:p>
                      <a:pPr marL="10160">
                        <a:lnSpc>
                          <a:spcPts val="1664"/>
                        </a:lnSpc>
                        <a:spcBef>
                          <a:spcPts val="125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Saldo final</a:t>
                      </a:r>
                      <a:r>
                        <a:rPr sz="14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caja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64"/>
                        </a:lnSpc>
                        <a:spcBef>
                          <a:spcPts val="1250"/>
                        </a:spcBef>
                        <a:tabLst>
                          <a:tab pos="84391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-</a:t>
                      </a: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64"/>
                        </a:lnSpc>
                        <a:spcBef>
                          <a:spcPts val="1250"/>
                        </a:spcBef>
                        <a:tabLst>
                          <a:tab pos="33972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450.000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664"/>
                        </a:lnSpc>
                        <a:spcBef>
                          <a:spcPts val="1250"/>
                        </a:spcBef>
                        <a:tabLst>
                          <a:tab pos="28892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$	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900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64"/>
                        </a:lnSpc>
                        <a:spcBef>
                          <a:spcPts val="125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$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1.350.000</a:t>
                      </a:r>
                      <a:endParaRPr sz="1400" dirty="0">
                        <a:solidFill>
                          <a:srgbClr val="FF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7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231" y="100584"/>
            <a:ext cx="688848" cy="98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Estructura </a:t>
            </a:r>
            <a:r>
              <a:rPr spc="-5" dirty="0"/>
              <a:t>básica de</a:t>
            </a:r>
            <a:r>
              <a:rPr spc="-195" dirty="0"/>
              <a:t> </a:t>
            </a:r>
            <a:r>
              <a:rPr spc="-10" dirty="0"/>
              <a:t>un  </a:t>
            </a:r>
            <a:r>
              <a:rPr dirty="0"/>
              <a:t>flujo de</a:t>
            </a:r>
            <a:r>
              <a:rPr spc="-85" dirty="0"/>
              <a:t> </a:t>
            </a:r>
            <a:r>
              <a:rPr spc="-5" dirty="0"/>
              <a:t>caja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04047" y="5044440"/>
            <a:ext cx="1140460" cy="1813560"/>
            <a:chOff x="8004047" y="5044440"/>
            <a:chExt cx="1140460" cy="1813560"/>
          </a:xfrm>
        </p:grpSpPr>
        <p:sp>
          <p:nvSpPr>
            <p:cNvPr id="5" name="object 5"/>
            <p:cNvSpPr/>
            <p:nvPr/>
          </p:nvSpPr>
          <p:spPr>
            <a:xfrm>
              <a:off x="8276467" y="5867767"/>
              <a:ext cx="867531" cy="990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8004047" y="5044440"/>
              <a:ext cx="1139952" cy="18135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40967" y="2331592"/>
          <a:ext cx="6917690" cy="2494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070"/>
                <a:gridCol w="140462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Item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1-02-21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2-02-21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3-02-21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Saldo</a:t>
                      </a:r>
                      <a:r>
                        <a:rPr sz="1800" b="1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inicial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Ingresos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Egresos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Flujo 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neto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800" b="1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efectivo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disponible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Saldo</a:t>
                      </a:r>
                      <a:r>
                        <a:rPr sz="1800" b="1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acumulado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1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45173"/>
            <a:ext cx="32410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15" dirty="0">
                <a:solidFill>
                  <a:srgbClr val="0070C0"/>
                </a:solidFill>
                <a:latin typeface="Trebuchet MS"/>
                <a:cs typeface="Trebuchet MS"/>
              </a:rPr>
              <a:t>APLICACIONES</a:t>
            </a:r>
            <a:endParaRPr sz="44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1600200"/>
            <a:ext cx="4614545" cy="4300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5" dirty="0">
                <a:solidFill>
                  <a:srgbClr val="FFC000"/>
                </a:solidFill>
                <a:latin typeface="Trebuchet MS"/>
                <a:cs typeface="Trebuchet MS"/>
              </a:rPr>
              <a:t>Venta </a:t>
            </a:r>
            <a:r>
              <a:rPr sz="2000" spc="-90" dirty="0">
                <a:solidFill>
                  <a:srgbClr val="FFC000"/>
                </a:solidFill>
                <a:latin typeface="Trebuchet MS"/>
                <a:cs typeface="Trebuchet MS"/>
              </a:rPr>
              <a:t>de</a:t>
            </a:r>
            <a:r>
              <a:rPr sz="2000" spc="-3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C000"/>
                </a:solidFill>
                <a:latin typeface="Trebuchet MS"/>
                <a:cs typeface="Trebuchet MS"/>
              </a:rPr>
              <a:t>Miel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 dirty="0">
              <a:latin typeface="Trebuchet MS"/>
              <a:cs typeface="Trebuchet MS"/>
            </a:endParaRPr>
          </a:p>
          <a:p>
            <a:pPr marL="12700" marR="138430">
              <a:lnSpc>
                <a:spcPct val="9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85" dirty="0">
                <a:latin typeface="Trebuchet MS"/>
                <a:cs typeface="Trebuchet MS"/>
              </a:rPr>
              <a:t>Adriana </a:t>
            </a:r>
            <a:r>
              <a:rPr sz="1800" spc="-75" dirty="0">
                <a:latin typeface="Trebuchet MS"/>
                <a:cs typeface="Trebuchet MS"/>
              </a:rPr>
              <a:t>Urzua </a:t>
            </a:r>
            <a:r>
              <a:rPr sz="1800" spc="-95" dirty="0">
                <a:latin typeface="Trebuchet MS"/>
                <a:cs typeface="Trebuchet MS"/>
              </a:rPr>
              <a:t>hace </a:t>
            </a:r>
            <a:r>
              <a:rPr sz="1800" spc="-90" dirty="0">
                <a:latin typeface="Trebuchet MS"/>
                <a:cs typeface="Trebuchet MS"/>
              </a:rPr>
              <a:t>clases </a:t>
            </a:r>
            <a:r>
              <a:rPr sz="1800" spc="-10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domicilio </a:t>
            </a:r>
            <a:r>
              <a:rPr sz="1800" spc="-95" dirty="0">
                <a:latin typeface="Trebuchet MS"/>
                <a:cs typeface="Trebuchet MS"/>
              </a:rPr>
              <a:t>y  </a:t>
            </a:r>
            <a:r>
              <a:rPr sz="1800" spc="-90" dirty="0">
                <a:latin typeface="Trebuchet MS"/>
                <a:cs typeface="Trebuchet MS"/>
              </a:rPr>
              <a:t>conversa </a:t>
            </a:r>
            <a:r>
              <a:rPr sz="1800" spc="-95" dirty="0">
                <a:latin typeface="Trebuchet MS"/>
                <a:cs typeface="Trebuchet MS"/>
              </a:rPr>
              <a:t>permanentemente </a:t>
            </a:r>
            <a:r>
              <a:rPr sz="1800" spc="-80" dirty="0">
                <a:latin typeface="Trebuchet MS"/>
                <a:cs typeface="Trebuchet MS"/>
              </a:rPr>
              <a:t>con </a:t>
            </a:r>
            <a:r>
              <a:rPr sz="1800" spc="-114" dirty="0">
                <a:latin typeface="Trebuchet MS"/>
                <a:cs typeface="Trebuchet MS"/>
              </a:rPr>
              <a:t>la </a:t>
            </a:r>
            <a:r>
              <a:rPr sz="1800" spc="-95" dirty="0">
                <a:latin typeface="Trebuchet MS"/>
                <a:cs typeface="Trebuchet MS"/>
              </a:rPr>
              <a:t>mamá </a:t>
            </a:r>
            <a:r>
              <a:rPr sz="1800" spc="-80" dirty="0">
                <a:latin typeface="Trebuchet MS"/>
                <a:cs typeface="Trebuchet MS"/>
              </a:rPr>
              <a:t>de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sus  </a:t>
            </a:r>
            <a:r>
              <a:rPr sz="1800" spc="-90" dirty="0">
                <a:latin typeface="Trebuchet MS"/>
                <a:cs typeface="Trebuchet MS"/>
              </a:rPr>
              <a:t>alumnos. </a:t>
            </a:r>
            <a:r>
              <a:rPr sz="1800" spc="-85" dirty="0">
                <a:latin typeface="Trebuchet MS"/>
                <a:cs typeface="Trebuchet MS"/>
              </a:rPr>
              <a:t>Por </a:t>
            </a:r>
            <a:r>
              <a:rPr sz="1800" spc="-80" dirty="0">
                <a:latin typeface="Trebuchet MS"/>
                <a:cs typeface="Trebuchet MS"/>
              </a:rPr>
              <a:t>medio de </a:t>
            </a:r>
            <a:r>
              <a:rPr sz="1800" spc="-90" dirty="0">
                <a:latin typeface="Trebuchet MS"/>
                <a:cs typeface="Trebuchet MS"/>
              </a:rPr>
              <a:t>diálogos, </a:t>
            </a:r>
            <a:r>
              <a:rPr sz="1800" spc="-75" dirty="0">
                <a:latin typeface="Trebuchet MS"/>
                <a:cs typeface="Trebuchet MS"/>
              </a:rPr>
              <a:t>logró</a:t>
            </a:r>
            <a:r>
              <a:rPr sz="1800" spc="-33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descubrir  </a:t>
            </a:r>
            <a:r>
              <a:rPr sz="1800" spc="-70" dirty="0">
                <a:latin typeface="Trebuchet MS"/>
                <a:cs typeface="Trebuchet MS"/>
              </a:rPr>
              <a:t>que </a:t>
            </a:r>
            <a:r>
              <a:rPr sz="1800" spc="-80" dirty="0">
                <a:latin typeface="Trebuchet MS"/>
                <a:cs typeface="Trebuchet MS"/>
              </a:rPr>
              <a:t>todas </a:t>
            </a:r>
            <a:r>
              <a:rPr sz="1800" spc="-85" dirty="0">
                <a:latin typeface="Trebuchet MS"/>
                <a:cs typeface="Trebuchet MS"/>
              </a:rPr>
              <a:t>compraban </a:t>
            </a:r>
            <a:r>
              <a:rPr sz="1800" spc="-110" dirty="0">
                <a:latin typeface="Trebuchet MS"/>
                <a:cs typeface="Trebuchet MS"/>
              </a:rPr>
              <a:t>miel </a:t>
            </a:r>
            <a:r>
              <a:rPr sz="1800" spc="-95" dirty="0">
                <a:latin typeface="Trebuchet MS"/>
                <a:cs typeface="Trebuchet MS"/>
              </a:rPr>
              <a:t>y </a:t>
            </a:r>
            <a:r>
              <a:rPr sz="1800" spc="-65" dirty="0">
                <a:latin typeface="Trebuchet MS"/>
                <a:cs typeface="Trebuchet MS"/>
              </a:rPr>
              <a:t>se </a:t>
            </a:r>
            <a:r>
              <a:rPr sz="1800" spc="-100" dirty="0">
                <a:latin typeface="Trebuchet MS"/>
                <a:cs typeface="Trebuchet MS"/>
              </a:rPr>
              <a:t>quejaban </a:t>
            </a:r>
            <a:r>
              <a:rPr sz="1800" spc="-80" dirty="0">
                <a:latin typeface="Trebuchet MS"/>
                <a:cs typeface="Trebuchet MS"/>
              </a:rPr>
              <a:t>de </a:t>
            </a:r>
            <a:r>
              <a:rPr sz="1800" spc="-70" dirty="0">
                <a:latin typeface="Trebuchet MS"/>
                <a:cs typeface="Trebuchet MS"/>
              </a:rPr>
              <a:t>los  </a:t>
            </a:r>
            <a:r>
              <a:rPr sz="1800" spc="-90" dirty="0">
                <a:latin typeface="Trebuchet MS"/>
                <a:cs typeface="Trebuchet MS"/>
              </a:rPr>
              <a:t>altos </a:t>
            </a:r>
            <a:r>
              <a:rPr sz="1800" spc="-85" dirty="0">
                <a:latin typeface="Trebuchet MS"/>
                <a:cs typeface="Trebuchet MS"/>
              </a:rPr>
              <a:t>precios </a:t>
            </a:r>
            <a:r>
              <a:rPr sz="1800" spc="-95" dirty="0">
                <a:latin typeface="Trebuchet MS"/>
                <a:cs typeface="Trebuchet MS"/>
              </a:rPr>
              <a:t>y </a:t>
            </a:r>
            <a:r>
              <a:rPr sz="1800" spc="-114" dirty="0">
                <a:latin typeface="Trebuchet MS"/>
                <a:cs typeface="Trebuchet MS"/>
              </a:rPr>
              <a:t>la </a:t>
            </a:r>
            <a:r>
              <a:rPr sz="1800" spc="-135" dirty="0">
                <a:latin typeface="Trebuchet MS"/>
                <a:cs typeface="Trebuchet MS"/>
              </a:rPr>
              <a:t>baja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calidad.</a:t>
            </a:r>
            <a:endParaRPr sz="1800" dirty="0">
              <a:latin typeface="Trebuchet MS"/>
              <a:cs typeface="Trebuchet MS"/>
            </a:endParaRPr>
          </a:p>
          <a:p>
            <a:pPr marL="12700" marR="77470">
              <a:lnSpc>
                <a:spcPts val="1939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5" dirty="0">
                <a:latin typeface="Trebuchet MS"/>
                <a:cs typeface="Trebuchet MS"/>
              </a:rPr>
              <a:t>Una </a:t>
            </a:r>
            <a:r>
              <a:rPr sz="1800" spc="-114" dirty="0">
                <a:latin typeface="Trebuchet MS"/>
                <a:cs typeface="Trebuchet MS"/>
              </a:rPr>
              <a:t>prima, </a:t>
            </a:r>
            <a:r>
              <a:rPr sz="1800" spc="-65" dirty="0">
                <a:latin typeface="Trebuchet MS"/>
                <a:cs typeface="Trebuchet MS"/>
              </a:rPr>
              <a:t>es </a:t>
            </a:r>
            <a:r>
              <a:rPr sz="1800" spc="-85" dirty="0">
                <a:latin typeface="Trebuchet MS"/>
                <a:cs typeface="Trebuchet MS"/>
              </a:rPr>
              <a:t>productora </a:t>
            </a:r>
            <a:r>
              <a:rPr sz="1800" spc="-100" dirty="0">
                <a:latin typeface="Trebuchet MS"/>
                <a:cs typeface="Trebuchet MS"/>
              </a:rPr>
              <a:t>apícola </a:t>
            </a:r>
            <a:r>
              <a:rPr sz="1800" spc="-95" dirty="0">
                <a:latin typeface="Trebuchet MS"/>
                <a:cs typeface="Trebuchet MS"/>
              </a:rPr>
              <a:t>y</a:t>
            </a:r>
            <a:r>
              <a:rPr sz="1800" spc="-41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le </a:t>
            </a:r>
            <a:r>
              <a:rPr sz="1800" spc="-90" dirty="0">
                <a:latin typeface="Trebuchet MS"/>
                <a:cs typeface="Trebuchet MS"/>
              </a:rPr>
              <a:t>comentó  </a:t>
            </a:r>
            <a:r>
              <a:rPr sz="1800" spc="-70" dirty="0">
                <a:latin typeface="Trebuchet MS"/>
                <a:cs typeface="Trebuchet MS"/>
              </a:rPr>
              <a:t>que </a:t>
            </a:r>
            <a:r>
              <a:rPr sz="1800" spc="-100" dirty="0">
                <a:latin typeface="Trebuchet MS"/>
                <a:cs typeface="Trebuchet MS"/>
              </a:rPr>
              <a:t>estaba </a:t>
            </a:r>
            <a:r>
              <a:rPr sz="1800" spc="-80" dirty="0">
                <a:latin typeface="Trebuchet MS"/>
                <a:cs typeface="Trebuchet MS"/>
              </a:rPr>
              <a:t>vendiendo </a:t>
            </a:r>
            <a:r>
              <a:rPr sz="1800" spc="-90" dirty="0">
                <a:latin typeface="Trebuchet MS"/>
                <a:cs typeface="Trebuchet MS"/>
              </a:rPr>
              <a:t>toda </a:t>
            </a:r>
            <a:r>
              <a:rPr sz="1800" spc="-45" dirty="0">
                <a:latin typeface="Trebuchet MS"/>
                <a:cs typeface="Trebuchet MS"/>
              </a:rPr>
              <a:t>su</a:t>
            </a:r>
            <a:r>
              <a:rPr sz="1800" spc="-3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producción.</a:t>
            </a:r>
            <a:endParaRPr sz="18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85" dirty="0">
                <a:latin typeface="Trebuchet MS"/>
                <a:cs typeface="Trebuchet MS"/>
              </a:rPr>
              <a:t>Adriana comparó </a:t>
            </a:r>
            <a:r>
              <a:rPr sz="1800" spc="-65" dirty="0">
                <a:latin typeface="Trebuchet MS"/>
                <a:cs typeface="Trebuchet MS"/>
              </a:rPr>
              <a:t>los </a:t>
            </a:r>
            <a:r>
              <a:rPr sz="1800" spc="-85" dirty="0">
                <a:latin typeface="Trebuchet MS"/>
                <a:cs typeface="Trebuchet MS"/>
              </a:rPr>
              <a:t>precios </a:t>
            </a:r>
            <a:r>
              <a:rPr sz="1800" spc="-75" dirty="0">
                <a:latin typeface="Trebuchet MS"/>
                <a:cs typeface="Trebuchet MS"/>
              </a:rPr>
              <a:t>en </a:t>
            </a:r>
            <a:r>
              <a:rPr sz="1800" spc="-120" dirty="0">
                <a:latin typeface="Trebuchet MS"/>
                <a:cs typeface="Trebuchet MS"/>
              </a:rPr>
              <a:t>el  </a:t>
            </a:r>
            <a:r>
              <a:rPr sz="1800" spc="-80" dirty="0">
                <a:latin typeface="Trebuchet MS"/>
                <a:cs typeface="Trebuchet MS"/>
              </a:rPr>
              <a:t>supermercado </a:t>
            </a:r>
            <a:r>
              <a:rPr sz="1800" spc="-95" dirty="0">
                <a:latin typeface="Trebuchet MS"/>
                <a:cs typeface="Trebuchet MS"/>
              </a:rPr>
              <a:t>y </a:t>
            </a:r>
            <a:r>
              <a:rPr sz="1800" spc="-75" dirty="0">
                <a:latin typeface="Trebuchet MS"/>
                <a:cs typeface="Trebuchet MS"/>
              </a:rPr>
              <a:t>descubrió </a:t>
            </a:r>
            <a:r>
              <a:rPr sz="1800" spc="-70" dirty="0">
                <a:latin typeface="Trebuchet MS"/>
                <a:cs typeface="Trebuchet MS"/>
              </a:rPr>
              <a:t>que </a:t>
            </a:r>
            <a:r>
              <a:rPr sz="1800" spc="-105" dirty="0">
                <a:latin typeface="Trebuchet MS"/>
                <a:cs typeface="Trebuchet MS"/>
              </a:rPr>
              <a:t>tenía </a:t>
            </a:r>
            <a:r>
              <a:rPr sz="1800" spc="-65" dirty="0">
                <a:latin typeface="Trebuchet MS"/>
                <a:cs typeface="Trebuchet MS"/>
              </a:rPr>
              <a:t>una  </a:t>
            </a:r>
            <a:r>
              <a:rPr sz="1800" spc="-75" dirty="0">
                <a:latin typeface="Trebuchet MS"/>
                <a:cs typeface="Trebuchet MS"/>
              </a:rPr>
              <a:t>oportunidad </a:t>
            </a:r>
            <a:r>
              <a:rPr sz="1800" spc="-80" dirty="0">
                <a:latin typeface="Trebuchet MS"/>
                <a:cs typeface="Trebuchet MS"/>
              </a:rPr>
              <a:t>de </a:t>
            </a:r>
            <a:r>
              <a:rPr sz="1800" spc="-95" dirty="0">
                <a:latin typeface="Trebuchet MS"/>
                <a:cs typeface="Trebuchet MS"/>
              </a:rPr>
              <a:t>negocio. </a:t>
            </a:r>
            <a:r>
              <a:rPr sz="1800" spc="-110" dirty="0">
                <a:latin typeface="Trebuchet MS"/>
                <a:cs typeface="Trebuchet MS"/>
              </a:rPr>
              <a:t>Ella </a:t>
            </a:r>
            <a:r>
              <a:rPr sz="1800" spc="-75" dirty="0">
                <a:latin typeface="Trebuchet MS"/>
                <a:cs typeface="Trebuchet MS"/>
              </a:rPr>
              <a:t>puede </a:t>
            </a:r>
            <a:r>
              <a:rPr sz="1800" spc="-95" dirty="0">
                <a:latin typeface="Trebuchet MS"/>
                <a:cs typeface="Trebuchet MS"/>
              </a:rPr>
              <a:t>ir </a:t>
            </a:r>
            <a:r>
              <a:rPr sz="1800" spc="-65" dirty="0">
                <a:latin typeface="Trebuchet MS"/>
                <a:cs typeface="Trebuchet MS"/>
              </a:rPr>
              <a:t>una </a:t>
            </a:r>
            <a:r>
              <a:rPr sz="1800" spc="-130" dirty="0">
                <a:latin typeface="Trebuchet MS"/>
                <a:cs typeface="Trebuchet MS"/>
              </a:rPr>
              <a:t>vez </a:t>
            </a:r>
            <a:r>
              <a:rPr sz="1800" spc="-125" dirty="0">
                <a:latin typeface="Trebuchet MS"/>
                <a:cs typeface="Trebuchet MS"/>
              </a:rPr>
              <a:t>al  </a:t>
            </a:r>
            <a:r>
              <a:rPr sz="1800" spc="-70" dirty="0">
                <a:latin typeface="Trebuchet MS"/>
                <a:cs typeface="Trebuchet MS"/>
              </a:rPr>
              <a:t>mes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comprarle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su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prima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entregar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domicilio  </a:t>
            </a:r>
            <a:r>
              <a:rPr sz="1800" spc="-65" dirty="0">
                <a:latin typeface="Trebuchet MS"/>
                <a:cs typeface="Trebuchet MS"/>
              </a:rPr>
              <a:t>todos los </a:t>
            </a:r>
            <a:r>
              <a:rPr sz="1800" spc="-70" dirty="0">
                <a:latin typeface="Trebuchet MS"/>
                <a:cs typeface="Trebuchet MS"/>
              </a:rPr>
              <a:t>lunes </a:t>
            </a:r>
            <a:r>
              <a:rPr sz="1800" spc="-100" dirty="0">
                <a:latin typeface="Trebuchet MS"/>
                <a:cs typeface="Trebuchet MS"/>
              </a:rPr>
              <a:t>del </a:t>
            </a:r>
            <a:r>
              <a:rPr sz="1800" spc="-110" dirty="0">
                <a:latin typeface="Trebuchet MS"/>
                <a:cs typeface="Trebuchet MS"/>
              </a:rPr>
              <a:t>mes, </a:t>
            </a:r>
            <a:r>
              <a:rPr sz="1800" spc="-80" dirty="0">
                <a:latin typeface="Trebuchet MS"/>
                <a:cs typeface="Trebuchet MS"/>
              </a:rPr>
              <a:t>lo </a:t>
            </a:r>
            <a:r>
              <a:rPr sz="1800" spc="-85" dirty="0">
                <a:latin typeface="Trebuchet MS"/>
                <a:cs typeface="Trebuchet MS"/>
              </a:rPr>
              <a:t>primero </a:t>
            </a:r>
            <a:r>
              <a:rPr sz="1800" spc="-70" dirty="0">
                <a:latin typeface="Trebuchet MS"/>
                <a:cs typeface="Trebuchet MS"/>
              </a:rPr>
              <a:t>que </a:t>
            </a:r>
            <a:r>
              <a:rPr sz="1800" spc="-95" dirty="0">
                <a:latin typeface="Trebuchet MS"/>
                <a:cs typeface="Trebuchet MS"/>
              </a:rPr>
              <a:t>hizo fue  </a:t>
            </a:r>
            <a:r>
              <a:rPr sz="1800" spc="-114" dirty="0">
                <a:latin typeface="Trebuchet MS"/>
                <a:cs typeface="Trebuchet MS"/>
              </a:rPr>
              <a:t>calcular </a:t>
            </a:r>
            <a:r>
              <a:rPr sz="1800" spc="-90" dirty="0">
                <a:latin typeface="Trebuchet MS"/>
                <a:cs typeface="Trebuchet MS"/>
              </a:rPr>
              <a:t>cuánto </a:t>
            </a:r>
            <a:r>
              <a:rPr sz="1800" spc="-110" dirty="0">
                <a:latin typeface="Trebuchet MS"/>
                <a:cs typeface="Trebuchet MS"/>
              </a:rPr>
              <a:t>le </a:t>
            </a:r>
            <a:r>
              <a:rPr sz="1800" spc="-95" dirty="0">
                <a:latin typeface="Trebuchet MS"/>
                <a:cs typeface="Trebuchet MS"/>
              </a:rPr>
              <a:t>costaba </a:t>
            </a:r>
            <a:r>
              <a:rPr sz="1800" spc="-114" dirty="0">
                <a:latin typeface="Trebuchet MS"/>
                <a:cs typeface="Trebuchet MS"/>
              </a:rPr>
              <a:t>el </a:t>
            </a:r>
            <a:r>
              <a:rPr sz="1800" spc="-135" dirty="0">
                <a:latin typeface="Trebuchet MS"/>
                <a:cs typeface="Trebuchet MS"/>
              </a:rPr>
              <a:t>viaje </a:t>
            </a:r>
            <a:r>
              <a:rPr sz="1800" spc="-75" dirty="0">
                <a:latin typeface="Trebuchet MS"/>
                <a:cs typeface="Trebuchet MS"/>
              </a:rPr>
              <a:t>en </a:t>
            </a:r>
            <a:r>
              <a:rPr sz="1800" spc="-45" dirty="0">
                <a:latin typeface="Trebuchet MS"/>
                <a:cs typeface="Trebuchet MS"/>
              </a:rPr>
              <a:t>su  </a:t>
            </a:r>
            <a:r>
              <a:rPr sz="1800" spc="-100" dirty="0">
                <a:latin typeface="Trebuchet MS"/>
                <a:cs typeface="Trebuchet MS"/>
              </a:rPr>
              <a:t>camioneta a </a:t>
            </a:r>
            <a:r>
              <a:rPr sz="1800" spc="-114" dirty="0">
                <a:latin typeface="Trebuchet MS"/>
                <a:cs typeface="Trebuchet MS"/>
              </a:rPr>
              <a:t>la </a:t>
            </a:r>
            <a:r>
              <a:rPr sz="1800" spc="-85" dirty="0">
                <a:latin typeface="Trebuchet MS"/>
                <a:cs typeface="Trebuchet MS"/>
              </a:rPr>
              <a:t>productora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apícola.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2640" y="2048255"/>
            <a:ext cx="1109471" cy="3666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0" name="object 10"/>
          <p:cNvGrpSpPr/>
          <p:nvPr/>
        </p:nvGrpSpPr>
        <p:grpSpPr>
          <a:xfrm>
            <a:off x="7132319" y="100584"/>
            <a:ext cx="1889760" cy="2407920"/>
            <a:chOff x="7132319" y="100584"/>
            <a:chExt cx="1889760" cy="2407920"/>
          </a:xfrm>
        </p:grpSpPr>
        <p:sp>
          <p:nvSpPr>
            <p:cNvPr id="11" name="object 11"/>
            <p:cNvSpPr/>
            <p:nvPr/>
          </p:nvSpPr>
          <p:spPr>
            <a:xfrm>
              <a:off x="7132319" y="1066800"/>
              <a:ext cx="1803481" cy="1441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333231" y="100584"/>
              <a:ext cx="688848" cy="9845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7590346" y="4169284"/>
            <a:ext cx="1135525" cy="1566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53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592836"/>
            <a:ext cx="32410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15" dirty="0">
                <a:solidFill>
                  <a:srgbClr val="0070C0"/>
                </a:solidFill>
                <a:latin typeface="Trebuchet MS"/>
                <a:cs typeface="Trebuchet MS"/>
              </a:rPr>
              <a:t>APLICACIONES</a:t>
            </a:r>
            <a:endParaRPr sz="44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42" y="1789556"/>
            <a:ext cx="14230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5" dirty="0">
                <a:solidFill>
                  <a:srgbClr val="FFC000"/>
                </a:solidFill>
                <a:latin typeface="Trebuchet MS"/>
                <a:cs typeface="Trebuchet MS"/>
              </a:rPr>
              <a:t>Venta </a:t>
            </a:r>
            <a:r>
              <a:rPr sz="2000" spc="-90" dirty="0">
                <a:solidFill>
                  <a:srgbClr val="FFC000"/>
                </a:solidFill>
                <a:latin typeface="Trebuchet MS"/>
                <a:cs typeface="Trebuchet MS"/>
              </a:rPr>
              <a:t>de</a:t>
            </a:r>
            <a:r>
              <a:rPr sz="2000" spc="-3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C000"/>
                </a:solidFill>
                <a:latin typeface="Trebuchet MS"/>
                <a:cs typeface="Trebuchet MS"/>
              </a:rPr>
              <a:t>Miel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542" y="2411729"/>
            <a:ext cx="4778858" cy="38982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16573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10" dirty="0">
                <a:latin typeface="Trebuchet MS"/>
                <a:cs typeface="Trebuchet MS"/>
              </a:rPr>
              <a:t>El </a:t>
            </a:r>
            <a:r>
              <a:rPr sz="1800" spc="-90" dirty="0">
                <a:latin typeface="Trebuchet MS"/>
                <a:cs typeface="Trebuchet MS"/>
              </a:rPr>
              <a:t>traslado </a:t>
            </a:r>
            <a:r>
              <a:rPr sz="1800" spc="-85" dirty="0">
                <a:latin typeface="Trebuchet MS"/>
                <a:cs typeface="Trebuchet MS"/>
              </a:rPr>
              <a:t>mensual </a:t>
            </a:r>
            <a:r>
              <a:rPr sz="1800" spc="-65" dirty="0">
                <a:latin typeface="Trebuchet MS"/>
                <a:cs typeface="Trebuchet MS"/>
              </a:rPr>
              <a:t>es </a:t>
            </a:r>
            <a:r>
              <a:rPr sz="1800" spc="-80" dirty="0">
                <a:latin typeface="Trebuchet MS"/>
                <a:cs typeface="Trebuchet MS"/>
              </a:rPr>
              <a:t>de </a:t>
            </a:r>
            <a:r>
              <a:rPr sz="1800" spc="-35" dirty="0">
                <a:latin typeface="Trebuchet MS"/>
                <a:cs typeface="Trebuchet MS"/>
              </a:rPr>
              <a:t>$ </a:t>
            </a:r>
            <a:r>
              <a:rPr sz="1800" spc="-65" dirty="0">
                <a:latin typeface="Trebuchet MS"/>
                <a:cs typeface="Trebuchet MS"/>
              </a:rPr>
              <a:t>50.000  </a:t>
            </a:r>
            <a:r>
              <a:rPr sz="1800" spc="-90" dirty="0">
                <a:latin typeface="Trebuchet MS"/>
                <a:cs typeface="Trebuchet MS"/>
              </a:rPr>
              <a:t>independientemente </a:t>
            </a:r>
            <a:r>
              <a:rPr sz="1800" spc="-80" dirty="0">
                <a:latin typeface="Trebuchet MS"/>
                <a:cs typeface="Trebuchet MS"/>
              </a:rPr>
              <a:t>de </a:t>
            </a:r>
            <a:r>
              <a:rPr sz="1800" spc="-114" dirty="0">
                <a:latin typeface="Trebuchet MS"/>
                <a:cs typeface="Trebuchet MS"/>
              </a:rPr>
              <a:t>la </a:t>
            </a:r>
            <a:r>
              <a:rPr sz="1800" spc="-105" dirty="0">
                <a:latin typeface="Trebuchet MS"/>
                <a:cs typeface="Trebuchet MS"/>
              </a:rPr>
              <a:t>cantidad </a:t>
            </a:r>
            <a:r>
              <a:rPr sz="1800" spc="-80" dirty="0">
                <a:latin typeface="Trebuchet MS"/>
                <a:cs typeface="Trebuchet MS"/>
              </a:rPr>
              <a:t>de </a:t>
            </a:r>
            <a:r>
              <a:rPr sz="1800" spc="-110" dirty="0">
                <a:latin typeface="Trebuchet MS"/>
                <a:cs typeface="Trebuchet MS"/>
              </a:rPr>
              <a:t>miel</a:t>
            </a:r>
            <a:r>
              <a:rPr sz="1800" spc="-3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que  </a:t>
            </a:r>
            <a:r>
              <a:rPr sz="1800" spc="-110" dirty="0">
                <a:latin typeface="Trebuchet MS"/>
                <a:cs typeface="Trebuchet MS"/>
              </a:rPr>
              <a:t>compre.</a:t>
            </a:r>
            <a:endParaRPr sz="1800" dirty="0">
              <a:latin typeface="Trebuchet MS"/>
              <a:cs typeface="Trebuchet MS"/>
            </a:endParaRPr>
          </a:p>
          <a:p>
            <a:pPr marL="12700" marR="186690">
              <a:lnSpc>
                <a:spcPct val="8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90" dirty="0">
                <a:latin typeface="Trebuchet MS"/>
                <a:cs typeface="Trebuchet MS"/>
              </a:rPr>
              <a:t>Comprará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la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miel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multiflora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$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2.500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el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kilo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y  </a:t>
            </a:r>
            <a:r>
              <a:rPr sz="1800" spc="-80" dirty="0">
                <a:latin typeface="Trebuchet MS"/>
                <a:cs typeface="Trebuchet MS"/>
              </a:rPr>
              <a:t>de </a:t>
            </a:r>
            <a:r>
              <a:rPr sz="1800" spc="-65" dirty="0">
                <a:latin typeface="Trebuchet MS"/>
                <a:cs typeface="Trebuchet MS"/>
              </a:rPr>
              <a:t>Ulmo </a:t>
            </a:r>
            <a:r>
              <a:rPr sz="1800" spc="-100" dirty="0">
                <a:latin typeface="Trebuchet MS"/>
                <a:cs typeface="Trebuchet MS"/>
              </a:rPr>
              <a:t>a </a:t>
            </a:r>
            <a:r>
              <a:rPr sz="1800" spc="-35" dirty="0">
                <a:latin typeface="Trebuchet MS"/>
                <a:cs typeface="Trebuchet MS"/>
              </a:rPr>
              <a:t>$ </a:t>
            </a:r>
            <a:r>
              <a:rPr sz="1800" spc="-75" dirty="0">
                <a:latin typeface="Trebuchet MS"/>
                <a:cs typeface="Trebuchet MS"/>
              </a:rPr>
              <a:t>5.000</a:t>
            </a:r>
            <a:r>
              <a:rPr sz="1800" spc="-380" dirty="0">
                <a:latin typeface="Trebuchet MS"/>
                <a:cs typeface="Trebuchet MS"/>
              </a:rPr>
              <a:t> </a:t>
            </a:r>
            <a:r>
              <a:rPr sz="1800" spc="-22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41300" indent="-229235">
              <a:lnSpc>
                <a:spcPts val="1945"/>
              </a:lnSpc>
              <a:spcBef>
                <a:spcPts val="1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85" dirty="0">
                <a:latin typeface="Trebuchet MS"/>
                <a:cs typeface="Trebuchet MS"/>
              </a:rPr>
              <a:t>Inició </a:t>
            </a:r>
            <a:r>
              <a:rPr sz="1800" spc="-80" dirty="0">
                <a:latin typeface="Trebuchet MS"/>
                <a:cs typeface="Trebuchet MS"/>
              </a:rPr>
              <a:t>con </a:t>
            </a:r>
            <a:r>
              <a:rPr sz="1800" spc="-70" dirty="0">
                <a:latin typeface="Trebuchet MS"/>
                <a:cs typeface="Trebuchet MS"/>
              </a:rPr>
              <a:t>una </a:t>
            </a:r>
            <a:r>
              <a:rPr sz="1800" spc="-95" dirty="0">
                <a:latin typeface="Trebuchet MS"/>
                <a:cs typeface="Trebuchet MS"/>
              </a:rPr>
              <a:t>campaña </a:t>
            </a:r>
            <a:r>
              <a:rPr sz="1800" spc="-75" dirty="0">
                <a:latin typeface="Trebuchet MS"/>
                <a:cs typeface="Trebuchet MS"/>
              </a:rPr>
              <a:t>en </a:t>
            </a:r>
            <a:r>
              <a:rPr sz="1800" spc="-65" dirty="0">
                <a:latin typeface="Trebuchet MS"/>
                <a:cs typeface="Trebuchet MS"/>
              </a:rPr>
              <a:t>Whatsapp </a:t>
            </a:r>
            <a:r>
              <a:rPr sz="1800" spc="-80" dirty="0">
                <a:latin typeface="Trebuchet MS"/>
                <a:cs typeface="Trebuchet MS"/>
              </a:rPr>
              <a:t>con</a:t>
            </a:r>
            <a:r>
              <a:rPr sz="1800" spc="-3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sus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1730"/>
              </a:lnSpc>
            </a:pPr>
            <a:r>
              <a:rPr sz="1800" spc="-90" dirty="0">
                <a:latin typeface="Trebuchet MS"/>
                <a:cs typeface="Trebuchet MS"/>
              </a:rPr>
              <a:t>amigas </a:t>
            </a:r>
            <a:r>
              <a:rPr sz="1800" spc="-95" dirty="0">
                <a:latin typeface="Trebuchet MS"/>
                <a:cs typeface="Trebuchet MS"/>
              </a:rPr>
              <a:t>y </a:t>
            </a:r>
            <a:r>
              <a:rPr sz="1800" spc="-80" dirty="0">
                <a:latin typeface="Trebuchet MS"/>
                <a:cs typeface="Trebuchet MS"/>
              </a:rPr>
              <a:t>conocidas </a:t>
            </a:r>
            <a:r>
              <a:rPr sz="1800" spc="-90" dirty="0">
                <a:latin typeface="Trebuchet MS"/>
                <a:cs typeface="Trebuchet MS"/>
              </a:rPr>
              <a:t>ofreciéndoles </a:t>
            </a:r>
            <a:r>
              <a:rPr sz="1800" spc="-114" dirty="0">
                <a:latin typeface="Trebuchet MS"/>
                <a:cs typeface="Trebuchet MS"/>
              </a:rPr>
              <a:t>la </a:t>
            </a:r>
            <a:r>
              <a:rPr sz="1800" spc="-100" dirty="0">
                <a:latin typeface="Trebuchet MS"/>
                <a:cs typeface="Trebuchet MS"/>
              </a:rPr>
              <a:t>multiflora a</a:t>
            </a:r>
            <a:r>
              <a:rPr sz="1800" spc="-3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$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ts val="1945"/>
              </a:lnSpc>
            </a:pPr>
            <a:r>
              <a:rPr sz="1800" spc="-75" dirty="0">
                <a:latin typeface="Trebuchet MS"/>
                <a:cs typeface="Trebuchet MS"/>
              </a:rPr>
              <a:t>5.000 </a:t>
            </a:r>
            <a:r>
              <a:rPr sz="1800" spc="-95" dirty="0">
                <a:latin typeface="Trebuchet MS"/>
                <a:cs typeface="Trebuchet MS"/>
              </a:rPr>
              <a:t>y </a:t>
            </a:r>
            <a:r>
              <a:rPr sz="1800" spc="-114" dirty="0">
                <a:latin typeface="Trebuchet MS"/>
                <a:cs typeface="Trebuchet MS"/>
              </a:rPr>
              <a:t>la </a:t>
            </a:r>
            <a:r>
              <a:rPr sz="1800" spc="-65" dirty="0">
                <a:latin typeface="Trebuchet MS"/>
                <a:cs typeface="Trebuchet MS"/>
              </a:rPr>
              <a:t>Ulmo </a:t>
            </a:r>
            <a:r>
              <a:rPr sz="1800" spc="-100" dirty="0">
                <a:latin typeface="Trebuchet MS"/>
                <a:cs typeface="Trebuchet MS"/>
              </a:rPr>
              <a:t>a </a:t>
            </a:r>
            <a:r>
              <a:rPr sz="1800" spc="-35" dirty="0">
                <a:latin typeface="Trebuchet MS"/>
                <a:cs typeface="Trebuchet MS"/>
              </a:rPr>
              <a:t>$</a:t>
            </a:r>
            <a:r>
              <a:rPr sz="1800" spc="-3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7.000.</a:t>
            </a:r>
            <a:endParaRPr sz="1800" dirty="0">
              <a:latin typeface="Trebuchet MS"/>
              <a:cs typeface="Trebuchet MS"/>
            </a:endParaRPr>
          </a:p>
          <a:p>
            <a:pPr marL="12700" marR="172085" algn="just">
              <a:lnSpc>
                <a:spcPct val="80000"/>
              </a:lnSpc>
              <a:spcBef>
                <a:spcPts val="605"/>
              </a:spcBef>
              <a:buFont typeface="Arial"/>
              <a:buChar char="•"/>
              <a:tabLst>
                <a:tab pos="241935" algn="l"/>
              </a:tabLst>
            </a:pPr>
            <a:r>
              <a:rPr sz="1800" spc="-75" dirty="0">
                <a:latin typeface="Trebuchet MS"/>
                <a:cs typeface="Trebuchet MS"/>
              </a:rPr>
              <a:t>Cuando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contó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su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mamá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su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negocio,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se  </a:t>
            </a:r>
            <a:r>
              <a:rPr sz="1800" spc="-95" dirty="0">
                <a:latin typeface="Trebuchet MS"/>
                <a:cs typeface="Trebuchet MS"/>
              </a:rPr>
              <a:t>ofreció </a:t>
            </a:r>
            <a:r>
              <a:rPr sz="1800" spc="-10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ayudarle </a:t>
            </a:r>
            <a:r>
              <a:rPr sz="1800" spc="-10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pagar </a:t>
            </a:r>
            <a:r>
              <a:rPr sz="1800" spc="-60" dirty="0">
                <a:latin typeface="Trebuchet MS"/>
                <a:cs typeface="Trebuchet MS"/>
              </a:rPr>
              <a:t>unas </a:t>
            </a:r>
            <a:r>
              <a:rPr sz="1800" spc="-95" dirty="0">
                <a:latin typeface="Trebuchet MS"/>
                <a:cs typeface="Trebuchet MS"/>
              </a:rPr>
              <a:t>cuentas y </a:t>
            </a:r>
            <a:r>
              <a:rPr sz="1800" spc="-90" dirty="0">
                <a:latin typeface="Trebuchet MS"/>
                <a:cs typeface="Trebuchet MS"/>
              </a:rPr>
              <a:t>debía  </a:t>
            </a:r>
            <a:r>
              <a:rPr sz="1800" spc="-110" dirty="0">
                <a:latin typeface="Trebuchet MS"/>
                <a:cs typeface="Trebuchet MS"/>
              </a:rPr>
              <a:t>llevar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el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negocio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en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orden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desde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su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iniciación.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85" dirty="0">
                <a:latin typeface="Trebuchet MS"/>
                <a:cs typeface="Trebuchet MS"/>
              </a:rPr>
              <a:t>Adriana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desarrolló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un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correo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institucional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$  </a:t>
            </a:r>
            <a:r>
              <a:rPr sz="1800" spc="-90" dirty="0">
                <a:latin typeface="Trebuchet MS"/>
                <a:cs typeface="Trebuchet MS"/>
              </a:rPr>
              <a:t>10.000, </a:t>
            </a:r>
            <a:r>
              <a:rPr sz="1800" spc="-95" dirty="0">
                <a:latin typeface="Trebuchet MS"/>
                <a:cs typeface="Trebuchet MS"/>
              </a:rPr>
              <a:t>paga </a:t>
            </a:r>
            <a:r>
              <a:rPr sz="1800" spc="-65" dirty="0">
                <a:latin typeface="Trebuchet MS"/>
                <a:cs typeface="Trebuchet MS"/>
              </a:rPr>
              <a:t>una </a:t>
            </a:r>
            <a:r>
              <a:rPr sz="1800" spc="-90" dirty="0">
                <a:latin typeface="Trebuchet MS"/>
                <a:cs typeface="Trebuchet MS"/>
              </a:rPr>
              <a:t>contadora </a:t>
            </a:r>
            <a:r>
              <a:rPr sz="1800" spc="-60" dirty="0">
                <a:latin typeface="Trebuchet MS"/>
                <a:cs typeface="Trebuchet MS"/>
              </a:rPr>
              <a:t>por </a:t>
            </a:r>
            <a:r>
              <a:rPr sz="1800" spc="-35" dirty="0">
                <a:latin typeface="Trebuchet MS"/>
                <a:cs typeface="Trebuchet MS"/>
              </a:rPr>
              <a:t>$ </a:t>
            </a:r>
            <a:r>
              <a:rPr sz="1800" spc="-70" dirty="0">
                <a:latin typeface="Trebuchet MS"/>
                <a:cs typeface="Trebuchet MS"/>
              </a:rPr>
              <a:t>14.000 </a:t>
            </a:r>
            <a:r>
              <a:rPr sz="1800" spc="-95" dirty="0">
                <a:latin typeface="Trebuchet MS"/>
                <a:cs typeface="Trebuchet MS"/>
              </a:rPr>
              <a:t>y </a:t>
            </a:r>
            <a:r>
              <a:rPr sz="1800" spc="-50" dirty="0">
                <a:latin typeface="Trebuchet MS"/>
                <a:cs typeface="Trebuchet MS"/>
              </a:rPr>
              <a:t>un  </a:t>
            </a:r>
            <a:r>
              <a:rPr sz="1800" spc="-90" dirty="0">
                <a:latin typeface="Trebuchet MS"/>
                <a:cs typeface="Trebuchet MS"/>
              </a:rPr>
              <a:t>plan </a:t>
            </a:r>
            <a:r>
              <a:rPr sz="1800" spc="-105" dirty="0">
                <a:latin typeface="Trebuchet MS"/>
                <a:cs typeface="Trebuchet MS"/>
              </a:rPr>
              <a:t>telefónico </a:t>
            </a:r>
            <a:r>
              <a:rPr sz="1800" spc="-60" dirty="0">
                <a:latin typeface="Trebuchet MS"/>
                <a:cs typeface="Trebuchet MS"/>
              </a:rPr>
              <a:t>por </a:t>
            </a:r>
            <a:r>
              <a:rPr sz="1800" spc="-35" dirty="0">
                <a:latin typeface="Trebuchet MS"/>
                <a:cs typeface="Trebuchet MS"/>
              </a:rPr>
              <a:t>$ </a:t>
            </a:r>
            <a:r>
              <a:rPr sz="1800" spc="-70" dirty="0">
                <a:latin typeface="Trebuchet MS"/>
                <a:cs typeface="Trebuchet MS"/>
              </a:rPr>
              <a:t>15.000 </a:t>
            </a:r>
            <a:r>
              <a:rPr sz="1800" spc="-95" dirty="0">
                <a:latin typeface="Trebuchet MS"/>
                <a:cs typeface="Trebuchet MS"/>
              </a:rPr>
              <a:t>mensuales.  </a:t>
            </a:r>
            <a:r>
              <a:rPr sz="1800" spc="-100" dirty="0">
                <a:latin typeface="Trebuchet MS"/>
                <a:cs typeface="Trebuchet MS"/>
              </a:rPr>
              <a:t>Finalmente </a:t>
            </a:r>
            <a:r>
              <a:rPr sz="1800" spc="-65" dirty="0">
                <a:latin typeface="Trebuchet MS"/>
                <a:cs typeface="Trebuchet MS"/>
              </a:rPr>
              <a:t>se </a:t>
            </a:r>
            <a:r>
              <a:rPr sz="1800" spc="-95" dirty="0">
                <a:latin typeface="Trebuchet MS"/>
                <a:cs typeface="Trebuchet MS"/>
              </a:rPr>
              <a:t>ofreció </a:t>
            </a:r>
            <a:r>
              <a:rPr sz="1800" spc="-100" dirty="0">
                <a:latin typeface="Trebuchet MS"/>
                <a:cs typeface="Trebuchet MS"/>
              </a:rPr>
              <a:t>a pagarle a </a:t>
            </a:r>
            <a:r>
              <a:rPr sz="1800" spc="-45" dirty="0">
                <a:latin typeface="Trebuchet MS"/>
                <a:cs typeface="Trebuchet MS"/>
              </a:rPr>
              <a:t>su </a:t>
            </a:r>
            <a:r>
              <a:rPr sz="1800" spc="-95" dirty="0">
                <a:latin typeface="Trebuchet MS"/>
                <a:cs typeface="Trebuchet MS"/>
              </a:rPr>
              <a:t>mama</a:t>
            </a:r>
            <a:r>
              <a:rPr sz="1800" spc="-409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$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1730"/>
              </a:lnSpc>
            </a:pPr>
            <a:r>
              <a:rPr sz="1800" spc="-70" dirty="0">
                <a:latin typeface="Trebuchet MS"/>
                <a:cs typeface="Trebuchet MS"/>
              </a:rPr>
              <a:t>15.000 </a:t>
            </a:r>
            <a:r>
              <a:rPr sz="1800" spc="-80" dirty="0">
                <a:latin typeface="Trebuchet MS"/>
                <a:cs typeface="Trebuchet MS"/>
              </a:rPr>
              <a:t>mensuales </a:t>
            </a:r>
            <a:r>
              <a:rPr sz="1800" spc="-60" dirty="0">
                <a:latin typeface="Trebuchet MS"/>
                <a:cs typeface="Trebuchet MS"/>
              </a:rPr>
              <a:t>por </a:t>
            </a:r>
            <a:r>
              <a:rPr sz="1800" spc="-120" dirty="0">
                <a:latin typeface="Trebuchet MS"/>
                <a:cs typeface="Trebuchet MS"/>
              </a:rPr>
              <a:t>el </a:t>
            </a:r>
            <a:r>
              <a:rPr sz="1800" spc="-85" dirty="0">
                <a:latin typeface="Trebuchet MS"/>
                <a:cs typeface="Trebuchet MS"/>
              </a:rPr>
              <a:t>espacio </a:t>
            </a:r>
            <a:r>
              <a:rPr sz="1800" spc="-75" dirty="0">
                <a:latin typeface="Trebuchet MS"/>
                <a:cs typeface="Trebuchet MS"/>
              </a:rPr>
              <a:t>en </a:t>
            </a:r>
            <a:r>
              <a:rPr sz="1800" spc="-114" dirty="0">
                <a:latin typeface="Trebuchet MS"/>
                <a:cs typeface="Trebuchet MS"/>
              </a:rPr>
              <a:t>la</a:t>
            </a:r>
            <a:r>
              <a:rPr sz="1800" spc="-38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casa.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2640" y="2048255"/>
            <a:ext cx="1109471" cy="3666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7132319" y="100584"/>
            <a:ext cx="1889760" cy="2407920"/>
            <a:chOff x="7132319" y="100584"/>
            <a:chExt cx="1889760" cy="2407920"/>
          </a:xfrm>
        </p:grpSpPr>
        <p:sp>
          <p:nvSpPr>
            <p:cNvPr id="12" name="object 12"/>
            <p:cNvSpPr/>
            <p:nvPr/>
          </p:nvSpPr>
          <p:spPr>
            <a:xfrm>
              <a:off x="7132319" y="1066800"/>
              <a:ext cx="1803481" cy="1441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3231" y="100584"/>
              <a:ext cx="688848" cy="9845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7590346" y="4169284"/>
            <a:ext cx="1135525" cy="1566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104635" y="3650741"/>
            <a:ext cx="88608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UL</a:t>
            </a:r>
            <a:r>
              <a:rPr sz="1600" spc="-10" dirty="0">
                <a:latin typeface="Carlito"/>
                <a:cs typeface="Carlito"/>
              </a:rPr>
              <a:t>M</a:t>
            </a:r>
            <a:r>
              <a:rPr sz="1600" spc="5" dirty="0">
                <a:latin typeface="Carlito"/>
                <a:cs typeface="Carlito"/>
              </a:rPr>
              <a:t>O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9150" y="5741314"/>
            <a:ext cx="156845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M</a:t>
            </a:r>
            <a:r>
              <a:rPr sz="1600" spc="5" dirty="0">
                <a:latin typeface="Carlito"/>
                <a:cs typeface="Carlito"/>
              </a:rPr>
              <a:t>U</a:t>
            </a:r>
            <a:r>
              <a:rPr sz="1600" spc="-125" dirty="0">
                <a:latin typeface="Carlito"/>
                <a:cs typeface="Carlito"/>
              </a:rPr>
              <a:t>L</a:t>
            </a:r>
            <a:r>
              <a:rPr sz="1600" spc="5" dirty="0">
                <a:latin typeface="Carlito"/>
                <a:cs typeface="Carlito"/>
              </a:rPr>
              <a:t>T</a:t>
            </a:r>
            <a:r>
              <a:rPr sz="1600" dirty="0">
                <a:latin typeface="Carlito"/>
                <a:cs typeface="Carlito"/>
              </a:rPr>
              <a:t>I</a:t>
            </a:r>
            <a:r>
              <a:rPr sz="1600" spc="5" dirty="0">
                <a:latin typeface="Carlito"/>
                <a:cs typeface="Carlito"/>
              </a:rPr>
              <a:t>F</a:t>
            </a:r>
            <a:r>
              <a:rPr sz="1600" spc="-30" dirty="0">
                <a:latin typeface="Carlito"/>
                <a:cs typeface="Carlito"/>
              </a:rPr>
              <a:t>L</a:t>
            </a:r>
            <a:r>
              <a:rPr sz="1600" spc="-10" dirty="0">
                <a:latin typeface="Carlito"/>
                <a:cs typeface="Carlito"/>
              </a:rPr>
              <a:t>OR</a:t>
            </a:r>
            <a:r>
              <a:rPr sz="1600" dirty="0">
                <a:latin typeface="Carlito"/>
                <a:cs typeface="Carlito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045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967" y="737425"/>
            <a:ext cx="32410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15" dirty="0">
                <a:solidFill>
                  <a:srgbClr val="0070C0"/>
                </a:solidFill>
                <a:latin typeface="Trebuchet MS"/>
                <a:cs typeface="Trebuchet MS"/>
              </a:rPr>
              <a:t>APLICACIONES</a:t>
            </a:r>
            <a:endParaRPr sz="44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816989"/>
            <a:ext cx="4453890" cy="3215367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6870" marR="360045" indent="-344805">
              <a:lnSpc>
                <a:spcPts val="1939"/>
              </a:lnSpc>
              <a:spcBef>
                <a:spcPts val="34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2400" spc="-85" dirty="0">
                <a:latin typeface="Trebuchet MS"/>
                <a:cs typeface="Trebuchet MS"/>
              </a:rPr>
              <a:t>Desarrolla </a:t>
            </a:r>
            <a:r>
              <a:rPr sz="2400" spc="-120" dirty="0">
                <a:latin typeface="Trebuchet MS"/>
                <a:cs typeface="Trebuchet MS"/>
              </a:rPr>
              <a:t>el </a:t>
            </a:r>
            <a:r>
              <a:rPr sz="2400" spc="-75" dirty="0">
                <a:latin typeface="Trebuchet MS"/>
                <a:cs typeface="Trebuchet MS"/>
              </a:rPr>
              <a:t>presupuesto </a:t>
            </a:r>
            <a:r>
              <a:rPr sz="2400" spc="-95" dirty="0">
                <a:latin typeface="Trebuchet MS"/>
                <a:cs typeface="Trebuchet MS"/>
              </a:rPr>
              <a:t>para </a:t>
            </a:r>
            <a:r>
              <a:rPr sz="2400" spc="-80" dirty="0">
                <a:latin typeface="Trebuchet MS"/>
                <a:cs typeface="Trebuchet MS"/>
              </a:rPr>
              <a:t>Adriana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y  </a:t>
            </a:r>
            <a:r>
              <a:rPr sz="2400" spc="-80" dirty="0">
                <a:latin typeface="Trebuchet MS"/>
                <a:cs typeface="Trebuchet MS"/>
              </a:rPr>
              <a:t>descubre si </a:t>
            </a:r>
            <a:r>
              <a:rPr sz="2400" spc="-114" dirty="0">
                <a:latin typeface="Trebuchet MS"/>
                <a:cs typeface="Trebuchet MS"/>
              </a:rPr>
              <a:t>le </a:t>
            </a:r>
            <a:r>
              <a:rPr sz="2400" spc="-90" dirty="0">
                <a:latin typeface="Trebuchet MS"/>
                <a:cs typeface="Trebuchet MS"/>
              </a:rPr>
              <a:t>conviene </a:t>
            </a:r>
            <a:r>
              <a:rPr sz="2400" spc="-30" dirty="0">
                <a:latin typeface="Trebuchet MS"/>
                <a:cs typeface="Trebuchet MS"/>
              </a:rPr>
              <a:t>o </a:t>
            </a:r>
            <a:r>
              <a:rPr sz="2400" spc="-40" dirty="0">
                <a:latin typeface="Trebuchet MS"/>
                <a:cs typeface="Trebuchet MS"/>
              </a:rPr>
              <a:t>no </a:t>
            </a:r>
            <a:r>
              <a:rPr sz="2400" spc="-95" dirty="0">
                <a:latin typeface="Trebuchet MS"/>
                <a:cs typeface="Trebuchet MS"/>
              </a:rPr>
              <a:t>hacer </a:t>
            </a:r>
            <a:r>
              <a:rPr sz="2400" spc="-100" dirty="0">
                <a:latin typeface="Trebuchet MS"/>
                <a:cs typeface="Trebuchet MS"/>
              </a:rPr>
              <a:t>este  </a:t>
            </a:r>
            <a:r>
              <a:rPr sz="2400" spc="-95" dirty="0">
                <a:latin typeface="Trebuchet MS"/>
                <a:cs typeface="Trebuchet MS"/>
              </a:rPr>
              <a:t>negocio.</a:t>
            </a:r>
            <a:endParaRPr sz="2400" dirty="0">
              <a:latin typeface="Trebuchet MS"/>
              <a:cs typeface="Trebuchet MS"/>
            </a:endParaRPr>
          </a:p>
          <a:p>
            <a:pPr marL="356870" indent="-344805" algn="just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357505" algn="l"/>
              </a:tabLst>
            </a:pPr>
            <a:r>
              <a:rPr sz="2400" spc="-110" dirty="0">
                <a:latin typeface="Trebuchet MS"/>
                <a:cs typeface="Trebuchet MS"/>
              </a:rPr>
              <a:t>Proyecta </a:t>
            </a:r>
            <a:r>
              <a:rPr sz="2400" spc="-40" dirty="0">
                <a:latin typeface="Trebuchet MS"/>
                <a:cs typeface="Trebuchet MS"/>
              </a:rPr>
              <a:t>sus </a:t>
            </a:r>
            <a:r>
              <a:rPr sz="2400" spc="-100" dirty="0">
                <a:latin typeface="Trebuchet MS"/>
                <a:cs typeface="Trebuchet MS"/>
              </a:rPr>
              <a:t>ventas </a:t>
            </a:r>
            <a:r>
              <a:rPr sz="2400" spc="-65" dirty="0">
                <a:latin typeface="Trebuchet MS"/>
                <a:cs typeface="Trebuchet MS"/>
              </a:rPr>
              <a:t>los </a:t>
            </a:r>
            <a:r>
              <a:rPr sz="2400" spc="-85" dirty="0">
                <a:latin typeface="Trebuchet MS"/>
                <a:cs typeface="Trebuchet MS"/>
              </a:rPr>
              <a:t>próximos </a:t>
            </a:r>
            <a:r>
              <a:rPr sz="2400" spc="-35" dirty="0">
                <a:latin typeface="Trebuchet MS"/>
                <a:cs typeface="Trebuchet MS"/>
              </a:rPr>
              <a:t>2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períodos.</a:t>
            </a:r>
            <a:endParaRPr sz="2400" dirty="0">
              <a:latin typeface="Trebuchet MS"/>
              <a:cs typeface="Trebuchet MS"/>
            </a:endParaRPr>
          </a:p>
          <a:p>
            <a:pPr marL="356870" marR="52705" indent="-344805" algn="just">
              <a:lnSpc>
                <a:spcPct val="90000"/>
              </a:lnSpc>
              <a:spcBef>
                <a:spcPts val="600"/>
              </a:spcBef>
              <a:buAutoNum type="arabicPeriod"/>
              <a:tabLst>
                <a:tab pos="357505" algn="l"/>
              </a:tabLst>
            </a:pPr>
            <a:r>
              <a:rPr sz="2400" spc="-55" dirty="0">
                <a:latin typeface="Trebuchet MS"/>
                <a:cs typeface="Trebuchet MS"/>
              </a:rPr>
              <a:t>¿Cuáles </a:t>
            </a:r>
            <a:r>
              <a:rPr sz="2400" spc="-35" dirty="0">
                <a:latin typeface="Trebuchet MS"/>
                <a:cs typeface="Trebuchet MS"/>
              </a:rPr>
              <a:t>son </a:t>
            </a:r>
            <a:r>
              <a:rPr sz="2400" spc="-40" dirty="0">
                <a:latin typeface="Trebuchet MS"/>
                <a:cs typeface="Trebuchet MS"/>
              </a:rPr>
              <a:t>sus </a:t>
            </a:r>
            <a:r>
              <a:rPr sz="2400" spc="-80" dirty="0">
                <a:latin typeface="Trebuchet MS"/>
                <a:cs typeface="Trebuchet MS"/>
              </a:rPr>
              <a:t>gastos </a:t>
            </a:r>
            <a:r>
              <a:rPr sz="2400" spc="-135" dirty="0">
                <a:latin typeface="Trebuchet MS"/>
                <a:cs typeface="Trebuchet MS"/>
              </a:rPr>
              <a:t>fijos, </a:t>
            </a:r>
            <a:r>
              <a:rPr sz="2400" spc="-95" dirty="0">
                <a:latin typeface="Trebuchet MS"/>
                <a:cs typeface="Trebuchet MS"/>
              </a:rPr>
              <a:t>variables y </a:t>
            </a:r>
            <a:r>
              <a:rPr sz="2400" spc="-110" dirty="0">
                <a:latin typeface="Trebuchet MS"/>
                <a:cs typeface="Trebuchet MS"/>
              </a:rPr>
              <a:t>cuál  </a:t>
            </a:r>
            <a:r>
              <a:rPr sz="2400" spc="-65" dirty="0">
                <a:latin typeface="Trebuchet MS"/>
                <a:cs typeface="Trebuchet MS"/>
              </a:rPr>
              <a:t>es </a:t>
            </a:r>
            <a:r>
              <a:rPr sz="2400" spc="-45" dirty="0">
                <a:latin typeface="Trebuchet MS"/>
                <a:cs typeface="Trebuchet MS"/>
              </a:rPr>
              <a:t>su </a:t>
            </a:r>
            <a:r>
              <a:rPr sz="2400" spc="-90" dirty="0">
                <a:latin typeface="Trebuchet MS"/>
                <a:cs typeface="Trebuchet MS"/>
              </a:rPr>
              <a:t>mayor </a:t>
            </a:r>
            <a:r>
              <a:rPr sz="2400" spc="-35" dirty="0">
                <a:latin typeface="Trebuchet MS"/>
                <a:cs typeface="Trebuchet MS"/>
              </a:rPr>
              <a:t>gasto?¿Cómo</a:t>
            </a:r>
            <a:r>
              <a:rPr sz="2400" spc="-3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podría </a:t>
            </a:r>
            <a:r>
              <a:rPr sz="2400" spc="-90" dirty="0">
                <a:latin typeface="Trebuchet MS"/>
                <a:cs typeface="Trebuchet MS"/>
              </a:rPr>
              <a:t>ganar </a:t>
            </a:r>
            <a:r>
              <a:rPr sz="2400" spc="-80" dirty="0">
                <a:latin typeface="Trebuchet MS"/>
                <a:cs typeface="Trebuchet MS"/>
              </a:rPr>
              <a:t>más  </a:t>
            </a:r>
            <a:r>
              <a:rPr sz="2400" spc="-40" dirty="0">
                <a:latin typeface="Trebuchet MS"/>
                <a:cs typeface="Trebuchet MS"/>
              </a:rPr>
              <a:t>dinero?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2640" y="2048255"/>
            <a:ext cx="1109471" cy="3666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7132319" y="100584"/>
            <a:ext cx="1889760" cy="2407920"/>
            <a:chOff x="7132319" y="100584"/>
            <a:chExt cx="1889760" cy="2407920"/>
          </a:xfrm>
        </p:grpSpPr>
        <p:sp>
          <p:nvSpPr>
            <p:cNvPr id="7" name="object 7"/>
            <p:cNvSpPr/>
            <p:nvPr/>
          </p:nvSpPr>
          <p:spPr>
            <a:xfrm>
              <a:off x="7132319" y="1066800"/>
              <a:ext cx="1803481" cy="1441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333231" y="100584"/>
              <a:ext cx="688848" cy="9845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7590346" y="4169284"/>
            <a:ext cx="1135525" cy="1566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104634" y="3650741"/>
            <a:ext cx="82956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UL</a:t>
            </a:r>
            <a:r>
              <a:rPr sz="1600" spc="-10" dirty="0">
                <a:latin typeface="Carlito"/>
                <a:cs typeface="Carlito"/>
              </a:rPr>
              <a:t>M</a:t>
            </a:r>
            <a:r>
              <a:rPr sz="1600" spc="5" dirty="0">
                <a:latin typeface="Carlito"/>
                <a:cs typeface="Carlito"/>
              </a:rPr>
              <a:t>O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9150" y="5741314"/>
            <a:ext cx="179705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M</a:t>
            </a:r>
            <a:r>
              <a:rPr sz="1600" spc="5" dirty="0">
                <a:latin typeface="Carlito"/>
                <a:cs typeface="Carlito"/>
              </a:rPr>
              <a:t>U</a:t>
            </a:r>
            <a:r>
              <a:rPr sz="1600" spc="-125" dirty="0">
                <a:latin typeface="Carlito"/>
                <a:cs typeface="Carlito"/>
              </a:rPr>
              <a:t>L</a:t>
            </a:r>
            <a:r>
              <a:rPr sz="1600" spc="5" dirty="0">
                <a:latin typeface="Carlito"/>
                <a:cs typeface="Carlito"/>
              </a:rPr>
              <a:t>T</a:t>
            </a:r>
            <a:r>
              <a:rPr sz="1600" dirty="0">
                <a:latin typeface="Carlito"/>
                <a:cs typeface="Carlito"/>
              </a:rPr>
              <a:t>I</a:t>
            </a:r>
            <a:r>
              <a:rPr sz="1600" spc="5" dirty="0">
                <a:latin typeface="Carlito"/>
                <a:cs typeface="Carlito"/>
              </a:rPr>
              <a:t>F</a:t>
            </a:r>
            <a:r>
              <a:rPr sz="1600" spc="-30" dirty="0">
                <a:latin typeface="Carlito"/>
                <a:cs typeface="Carlito"/>
              </a:rPr>
              <a:t>L</a:t>
            </a:r>
            <a:r>
              <a:rPr sz="1600" spc="-10" dirty="0">
                <a:latin typeface="Carlito"/>
                <a:cs typeface="Carlito"/>
              </a:rPr>
              <a:t>OR</a:t>
            </a:r>
            <a:r>
              <a:rPr sz="1600" dirty="0">
                <a:latin typeface="Carlito"/>
                <a:cs typeface="Carlito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9993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94874"/>
              </p:ext>
            </p:extLst>
          </p:nvPr>
        </p:nvGraphicFramePr>
        <p:xfrm>
          <a:off x="1600200" y="762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transportes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50.000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Correo electrónico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10.000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Espacio</a:t>
                      </a:r>
                      <a:r>
                        <a:rPr lang="es-CO" baseline="0" dirty="0" smtClean="0"/>
                        <a:t> en la casa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15.000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Contadora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14.000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Telefónica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15.000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TOTAL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104.000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38200" y="39624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104.000 / 12.000 = 8,6 UNIDADES</a:t>
            </a:r>
          </a:p>
          <a:p>
            <a:endParaRPr lang="es-CO" dirty="0">
              <a:solidFill>
                <a:srgbClr val="FF0000"/>
              </a:solidFill>
            </a:endParaRPr>
          </a:p>
          <a:p>
            <a:r>
              <a:rPr lang="es-CO" dirty="0" smtClean="0">
                <a:solidFill>
                  <a:srgbClr val="FF0000"/>
                </a:solidFill>
              </a:rPr>
              <a:t>Solo para gastos y costos operacionales, el resto debe ser para compra de unidades de miel y para utilidad.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53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Presentación en pantalla (4:3)</PresentationFormat>
  <Paragraphs>151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SIMULADORES MEDICION</vt:lpstr>
      <vt:lpstr>APLICACIONES</vt:lpstr>
      <vt:lpstr>APLICACIONES</vt:lpstr>
      <vt:lpstr>APLICACIONES</vt:lpstr>
      <vt:lpstr>Estructura básica de un  flujo de caja</vt:lpstr>
      <vt:lpstr>APLICACIONES</vt:lpstr>
      <vt:lpstr>APLICACIONES</vt:lpstr>
      <vt:lpstr>APLICACIONES</vt:lpstr>
      <vt:lpstr>Presentación de PowerPoint</vt:lpstr>
      <vt:lpstr>APLICACIONES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SIMULADORES MEDICION</dc:title>
  <dc:creator>CLIENTE</dc:creator>
  <cp:lastModifiedBy>CLIENTE</cp:lastModifiedBy>
  <cp:revision>1</cp:revision>
  <dcterms:created xsi:type="dcterms:W3CDTF">2022-10-12T00:27:15Z</dcterms:created>
  <dcterms:modified xsi:type="dcterms:W3CDTF">2022-10-12T00:28:04Z</dcterms:modified>
</cp:coreProperties>
</file>