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01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05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86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31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5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6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6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4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8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23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11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62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3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4747-34F3-4A5C-A9A8-3D0FCE40026E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4907-511C-4B1C-A9DC-E5723AED0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01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HERRAMIENTAS PARA EJECUTAR UNA PLANEACION ESTRATEGICA</a:t>
            </a:r>
            <a:endParaRPr lang="es-CO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2863" y="-265136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3200" dirty="0"/>
              <a:t>Ejemplo de análisis PESTEL de una empresa</a:t>
            </a:r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31111" b="33121"/>
          <a:stretch/>
        </p:blipFill>
        <p:spPr>
          <a:xfrm rot="2244506" flipH="1">
            <a:off x="-957101" y="-595149"/>
            <a:ext cx="2237412" cy="1782772"/>
          </a:xfrm>
          <a:prstGeom prst="rect">
            <a:avLst/>
          </a:prstGeom>
        </p:spPr>
      </p:pic>
      <p:pic>
        <p:nvPicPr>
          <p:cNvPr id="5" name="Imagen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1" t="74091"/>
          <a:stretch/>
        </p:blipFill>
        <p:spPr>
          <a:xfrm>
            <a:off x="7515011" y="5731827"/>
            <a:ext cx="1628989" cy="1776837"/>
          </a:xfrm>
          <a:prstGeom prst="rect">
            <a:avLst/>
          </a:prstGeom>
        </p:spPr>
      </p:pic>
      <p:pic>
        <p:nvPicPr>
          <p:cNvPr id="6" name="Imagen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12499" r="32084" b="37223"/>
          <a:stretch/>
        </p:blipFill>
        <p:spPr>
          <a:xfrm>
            <a:off x="8455126" y="7937"/>
            <a:ext cx="688874" cy="985662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591732" y="731989"/>
            <a:ext cx="7437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/>
              <a:t>Piensa en una empresa que </a:t>
            </a:r>
            <a:r>
              <a:rPr lang="es-CO" sz="1400" b="1" u="sng" dirty="0">
                <a:solidFill>
                  <a:srgbClr val="FF0000"/>
                </a:solidFill>
              </a:rPr>
              <a:t>fabrica filtros purificadores de agua</a:t>
            </a:r>
            <a:r>
              <a:rPr lang="es-CO" sz="1400" dirty="0"/>
              <a:t>. En el ejercicio de su planificación estratégica, realizan un análisis </a:t>
            </a:r>
            <a:r>
              <a:rPr lang="es-CO" sz="1400" dirty="0" smtClean="0"/>
              <a:t>PESTEL </a:t>
            </a:r>
            <a:r>
              <a:rPr lang="es-CO" sz="1400" dirty="0"/>
              <a:t>para determinar los riesgos y oportunidades del negocio.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619625" y="1268365"/>
            <a:ext cx="4290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1400" dirty="0"/>
          </a:p>
          <a:p>
            <a:endParaRPr lang="es-CO" sz="14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99197"/>
              </p:ext>
            </p:extLst>
          </p:nvPr>
        </p:nvGraphicFramePr>
        <p:xfrm>
          <a:off x="1457325" y="1606550"/>
          <a:ext cx="6543675" cy="51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479675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POLITICOS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ECONOMICO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SOCIODEMOGRAFICA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CO" sz="1400" dirty="0" smtClean="0"/>
                        <a:t>Un reciente cambio de presidente.</a:t>
                      </a:r>
                    </a:p>
                    <a:p>
                      <a:endParaRPr lang="es-CO" sz="1400" dirty="0" smtClean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Los acercamientos para concertar un tratado comercial con Centroamérica.</a:t>
                      </a:r>
                    </a:p>
                    <a:p>
                      <a:endParaRPr lang="es-CO" sz="1200" dirty="0" smtClean="0"/>
                    </a:p>
                    <a:p>
                      <a:r>
                        <a:rPr lang="es-CO" sz="1200" dirty="0" smtClean="0"/>
                        <a:t>Los cambios de divisa.</a:t>
                      </a:r>
                    </a:p>
                    <a:p>
                      <a:endParaRPr lang="es-CO" sz="1200" dirty="0" smtClean="0"/>
                    </a:p>
                    <a:p>
                      <a:r>
                        <a:rPr lang="es-CO" sz="1200" dirty="0" smtClean="0"/>
                        <a:t>El efecto que tiene el aumento en la tasa de interés.</a:t>
                      </a:r>
                    </a:p>
                    <a:p>
                      <a:endParaRPr lang="es-CO" sz="1200" dirty="0" smtClean="0"/>
                    </a:p>
                    <a:p>
                      <a:r>
                        <a:rPr lang="es-CO" sz="1200" dirty="0" smtClean="0"/>
                        <a:t>El aumento en las exportaciones del último año.</a:t>
                      </a:r>
                    </a:p>
                    <a:p>
                      <a:endParaRPr lang="es-CO" sz="1200" dirty="0" smtClean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Cambio de pensamiento de la sociedad frente al autocuidado.</a:t>
                      </a:r>
                    </a:p>
                    <a:p>
                      <a:r>
                        <a:rPr lang="es-CO" sz="1200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TECNOLOGICOS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ECOLOGICOS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LEGALES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La impresión 3D como oportunidad para optimizar costos.</a:t>
                      </a:r>
                    </a:p>
                    <a:p>
                      <a:endParaRPr lang="es-CO" sz="1200" dirty="0" smtClean="0"/>
                    </a:p>
                    <a:p>
                      <a:r>
                        <a:rPr lang="es-CO" sz="1200" dirty="0" smtClean="0"/>
                        <a:t>Pérdida de información magnética.</a:t>
                      </a:r>
                    </a:p>
                    <a:p>
                      <a:endParaRPr lang="es-CO" sz="1200" dirty="0" smtClean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El trabajo para obtener certificaciones ambientales</a:t>
                      </a:r>
                    </a:p>
                    <a:p>
                      <a:endParaRPr lang="es-CO" sz="1400" dirty="0" smtClean="0"/>
                    </a:p>
                    <a:p>
                      <a:r>
                        <a:rPr lang="es-CO" sz="1400" dirty="0" smtClean="0"/>
                        <a:t>El trabajo con los residuos de producción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La implementación obligatoria del sistema de gestión en seguridad y salud en el trabajo.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590" y="659617"/>
            <a:ext cx="25361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s-CO" sz="2800" b="1" spc="-15" dirty="0" smtClean="0">
                <a:solidFill>
                  <a:srgbClr val="123157"/>
                </a:solidFill>
                <a:latin typeface="Calibri Light"/>
                <a:cs typeface="Calibri Light"/>
              </a:rPr>
              <a:t>APLICACIÓN</a:t>
            </a:r>
            <a:endParaRPr lang="es-CO" sz="2800" b="1" dirty="0">
              <a:latin typeface="Calibri Light"/>
              <a:cs typeface="Calibri Light"/>
            </a:endParaRPr>
          </a:p>
        </p:txBody>
      </p:sp>
      <p:pic>
        <p:nvPicPr>
          <p:cNvPr id="5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31111" b="33121"/>
          <a:stretch/>
        </p:blipFill>
        <p:spPr>
          <a:xfrm rot="2244506" flipH="1">
            <a:off x="-423700" y="-290349"/>
            <a:ext cx="2237412" cy="1782772"/>
          </a:xfrm>
          <a:prstGeom prst="rect">
            <a:avLst/>
          </a:prstGeom>
        </p:spPr>
      </p:pic>
      <p:pic>
        <p:nvPicPr>
          <p:cNvPr id="6" name="Imagen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1" t="74091"/>
          <a:stretch/>
        </p:blipFill>
        <p:spPr>
          <a:xfrm>
            <a:off x="-506520" y="5433895"/>
            <a:ext cx="1628989" cy="1776837"/>
          </a:xfrm>
          <a:prstGeom prst="rect">
            <a:avLst/>
          </a:prstGeom>
        </p:spPr>
      </p:pic>
      <p:pic>
        <p:nvPicPr>
          <p:cNvPr id="7" name="Imagen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12499" r="32084" b="37223"/>
          <a:stretch/>
        </p:blipFill>
        <p:spPr>
          <a:xfrm>
            <a:off x="8334376" y="99756"/>
            <a:ext cx="688874" cy="985662"/>
          </a:xfrm>
          <a:prstGeom prst="rect">
            <a:avLst/>
          </a:prstGeom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91782"/>
              </p:ext>
            </p:extLst>
          </p:nvPr>
        </p:nvGraphicFramePr>
        <p:xfrm>
          <a:off x="1600200" y="28956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7526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ACTIVIDADES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DURACION SEMANAS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DEPENDENCIA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COSTO TOTAL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 , D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Totales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           43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084369" y="1447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70C0"/>
                </a:solidFill>
              </a:rPr>
              <a:t>HAGAMOS UN DIAGRAMA DE GANTT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Con la información de la tabla calculemos la duración del proyecto usando el diagrama de Gantt y el concepto de dependencia.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732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07974" y="1524000"/>
            <a:ext cx="8715276" cy="4678204"/>
          </a:xfrm>
        </p:spPr>
        <p:txBody>
          <a:bodyPr/>
          <a:lstStyle/>
          <a:p>
            <a:pPr algn="l"/>
            <a:r>
              <a:rPr lang="es-CO" sz="1600" b="1" dirty="0" smtClean="0">
                <a:solidFill>
                  <a:srgbClr val="0070C0"/>
                </a:solidFill>
              </a:rPr>
              <a:t>Para hacer un diagrama de Gantt usamos la plantilla con escala (en este caso semanal)  y ubicamos cada actividad en una fila independiente.</a:t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>
                <a:solidFill>
                  <a:srgbClr val="0070C0"/>
                </a:solidFill>
              </a:rPr>
              <a:t>L</a:t>
            </a:r>
            <a:r>
              <a:rPr lang="es-CO" sz="1600" b="1" dirty="0" smtClean="0">
                <a:solidFill>
                  <a:srgbClr val="0070C0"/>
                </a:solidFill>
              </a:rPr>
              <a:t>as actividades </a:t>
            </a:r>
            <a:r>
              <a:rPr lang="es-CO" sz="1600" b="1" dirty="0" smtClean="0">
                <a:solidFill>
                  <a:srgbClr val="FF0000"/>
                </a:solidFill>
              </a:rPr>
              <a:t>A y B son las primeras en desarrollarse y no dependen de nadie.</a:t>
            </a:r>
            <a:r>
              <a:rPr lang="es-CO" sz="1600" b="1" dirty="0" smtClean="0">
                <a:solidFill>
                  <a:srgbClr val="0070C0"/>
                </a:solidFill>
              </a:rPr>
              <a:t/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>
                <a:solidFill>
                  <a:srgbClr val="0070C0"/>
                </a:solidFill>
              </a:rPr>
              <a:t/>
            </a:r>
            <a:br>
              <a:rPr lang="es-CO" sz="1600" b="1" dirty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/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>
                <a:solidFill>
                  <a:srgbClr val="0070C0"/>
                </a:solidFill>
              </a:rPr>
              <a:t/>
            </a:r>
            <a:br>
              <a:rPr lang="es-CO" sz="1600" b="1" dirty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/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>
                <a:solidFill>
                  <a:srgbClr val="0070C0"/>
                </a:solidFill>
              </a:rPr>
              <a:t/>
            </a:r>
            <a:br>
              <a:rPr lang="es-CO" sz="1600" b="1" dirty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/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>
                <a:solidFill>
                  <a:srgbClr val="0070C0"/>
                </a:solidFill>
              </a:rPr>
              <a:t/>
            </a:r>
            <a:br>
              <a:rPr lang="es-CO" sz="1600" b="1" dirty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/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>Ahora las que tiene en dependencia, por ejemplo C depende de A, inicia cuando termina A.</a:t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>D depende de B.</a:t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>E depende de C y D SOLO INICIA CUANDO TERMINE LA ULTIMA EN ESTE CASO LA ACTIVIDAD D.</a:t>
            </a:r>
            <a:br>
              <a:rPr lang="es-CO" sz="1600" b="1" dirty="0" smtClean="0">
                <a:solidFill>
                  <a:srgbClr val="0070C0"/>
                </a:solidFill>
              </a:rPr>
            </a:br>
            <a:r>
              <a:rPr lang="es-CO" sz="1600" b="1" dirty="0" smtClean="0">
                <a:solidFill>
                  <a:srgbClr val="0070C0"/>
                </a:solidFill>
              </a:rPr>
              <a:t/>
            </a:r>
            <a:br>
              <a:rPr lang="es-CO" sz="1600" b="1" dirty="0" smtClean="0">
                <a:solidFill>
                  <a:srgbClr val="0070C0"/>
                </a:solidFill>
              </a:rPr>
            </a:br>
            <a:endParaRPr lang="es-CO" sz="1600" b="1" dirty="0">
              <a:solidFill>
                <a:srgbClr val="0070C0"/>
              </a:solidFill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270590" y="659617"/>
            <a:ext cx="25361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 algn="ctr">
              <a:spcBef>
                <a:spcPts val="110"/>
              </a:spcBef>
            </a:pPr>
            <a:r>
              <a:rPr lang="es-CO" sz="2800" b="1" spc="-15" smtClean="0">
                <a:solidFill>
                  <a:srgbClr val="123157"/>
                </a:solidFill>
                <a:latin typeface="Calibri Light"/>
                <a:cs typeface="Calibri Light"/>
              </a:rPr>
              <a:t>APLICACIÓN</a:t>
            </a:r>
            <a:endParaRPr lang="es-CO" sz="2800" b="1" dirty="0">
              <a:latin typeface="Calibri Light"/>
              <a:cs typeface="Calibri Light"/>
            </a:endParaRPr>
          </a:p>
        </p:txBody>
      </p:sp>
      <p:pic>
        <p:nvPicPr>
          <p:cNvPr id="7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31111" b="33121"/>
          <a:stretch/>
        </p:blipFill>
        <p:spPr>
          <a:xfrm rot="2244506" flipH="1">
            <a:off x="-423700" y="-290349"/>
            <a:ext cx="2237412" cy="1782772"/>
          </a:xfrm>
          <a:prstGeom prst="rect">
            <a:avLst/>
          </a:prstGeom>
        </p:spPr>
      </p:pic>
      <p:pic>
        <p:nvPicPr>
          <p:cNvPr id="8" name="Imagen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1" t="74091"/>
          <a:stretch/>
        </p:blipFill>
        <p:spPr>
          <a:xfrm>
            <a:off x="-506520" y="5433895"/>
            <a:ext cx="1628989" cy="1776837"/>
          </a:xfrm>
          <a:prstGeom prst="rect">
            <a:avLst/>
          </a:prstGeom>
        </p:spPr>
      </p:pic>
      <p:pic>
        <p:nvPicPr>
          <p:cNvPr id="9" name="Imagen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12499" r="32084" b="37223"/>
          <a:stretch/>
        </p:blipFill>
        <p:spPr>
          <a:xfrm>
            <a:off x="8334376" y="99756"/>
            <a:ext cx="688874" cy="985662"/>
          </a:xfrm>
          <a:prstGeom prst="rect">
            <a:avLst/>
          </a:prstGeom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6050"/>
            <a:ext cx="8370994" cy="150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8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/>
          </p:cNvSpPr>
          <p:nvPr/>
        </p:nvSpPr>
        <p:spPr>
          <a:xfrm>
            <a:off x="3270590" y="659617"/>
            <a:ext cx="25361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 algn="ctr">
              <a:spcBef>
                <a:spcPts val="110"/>
              </a:spcBef>
            </a:pPr>
            <a:r>
              <a:rPr lang="es-CO" sz="2800" b="1" spc="-15" smtClean="0">
                <a:solidFill>
                  <a:srgbClr val="123157"/>
                </a:solidFill>
                <a:latin typeface="Calibri Light"/>
                <a:cs typeface="Calibri Light"/>
              </a:rPr>
              <a:t>APLICACIÓN</a:t>
            </a:r>
            <a:endParaRPr lang="es-CO" sz="2800" b="1" dirty="0">
              <a:latin typeface="Calibri Light"/>
              <a:cs typeface="Calibri Light"/>
            </a:endParaRPr>
          </a:p>
        </p:txBody>
      </p:sp>
      <p:pic>
        <p:nvPicPr>
          <p:cNvPr id="9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31111" b="33121"/>
          <a:stretch/>
        </p:blipFill>
        <p:spPr>
          <a:xfrm rot="2244506" flipH="1">
            <a:off x="-423700" y="-290349"/>
            <a:ext cx="2237412" cy="1782772"/>
          </a:xfrm>
          <a:prstGeom prst="rect">
            <a:avLst/>
          </a:prstGeom>
        </p:spPr>
      </p:pic>
      <p:pic>
        <p:nvPicPr>
          <p:cNvPr id="10" name="Imagen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1" t="74091"/>
          <a:stretch/>
        </p:blipFill>
        <p:spPr>
          <a:xfrm>
            <a:off x="-506520" y="5433895"/>
            <a:ext cx="1628989" cy="1776837"/>
          </a:xfrm>
          <a:prstGeom prst="rect">
            <a:avLst/>
          </a:prstGeom>
        </p:spPr>
      </p:pic>
      <p:pic>
        <p:nvPicPr>
          <p:cNvPr id="11" name="Imagen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12499" r="32084" b="37223"/>
          <a:stretch/>
        </p:blipFill>
        <p:spPr>
          <a:xfrm>
            <a:off x="8334376" y="99756"/>
            <a:ext cx="688874" cy="98566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533400" y="1905000"/>
            <a:ext cx="8370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Culminamos el proceso con las actividades restantes.</a:t>
            </a:r>
          </a:p>
          <a:p>
            <a:r>
              <a:rPr lang="es-CO" sz="2000" dirty="0" smtClean="0">
                <a:solidFill>
                  <a:srgbClr val="FF0000"/>
                </a:solidFill>
              </a:rPr>
              <a:t>Duración total del proyecto 32 semanas.</a:t>
            </a:r>
          </a:p>
          <a:p>
            <a:r>
              <a:rPr lang="es-CO" sz="2000" dirty="0" smtClean="0"/>
              <a:t>PREGUNTA FINAL: Porque si en total de actividades suman </a:t>
            </a:r>
            <a:r>
              <a:rPr lang="es-CO" sz="2000" dirty="0" smtClean="0">
                <a:solidFill>
                  <a:srgbClr val="0070C0"/>
                </a:solidFill>
              </a:rPr>
              <a:t>43 semanas  </a:t>
            </a:r>
            <a:r>
              <a:rPr lang="es-CO" sz="2000" dirty="0" smtClean="0"/>
              <a:t>el proyecto solo dura </a:t>
            </a:r>
            <a:r>
              <a:rPr lang="es-CO" sz="2000" dirty="0" smtClean="0">
                <a:solidFill>
                  <a:srgbClr val="0070C0"/>
                </a:solidFill>
              </a:rPr>
              <a:t>32 semanas.</a:t>
            </a:r>
          </a:p>
          <a:p>
            <a:endParaRPr lang="es-CO" sz="2000" dirty="0"/>
          </a:p>
          <a:p>
            <a:r>
              <a:rPr lang="es-CO" sz="2000" dirty="0" smtClean="0"/>
              <a:t>Respuesta: Corresponde a la ruta mas larga que va de inicio a fin y son las actividades </a:t>
            </a:r>
            <a:r>
              <a:rPr lang="es-CO" sz="2000" b="1" dirty="0" smtClean="0">
                <a:solidFill>
                  <a:srgbClr val="0070C0"/>
                </a:solidFill>
              </a:rPr>
              <a:t>B+D+E+F= 32 semanas.</a:t>
            </a:r>
          </a:p>
          <a:p>
            <a:endParaRPr lang="es-CO" sz="2000" dirty="0"/>
          </a:p>
          <a:p>
            <a:r>
              <a:rPr lang="es-CO" sz="2000" dirty="0" smtClean="0"/>
              <a:t>La única forma en que dure 43 semanas es si las todas las actividades  son secuenciales.</a:t>
            </a:r>
          </a:p>
          <a:p>
            <a:r>
              <a:rPr lang="es-CO" sz="2000" dirty="0" smtClean="0"/>
              <a:t>Las actividades </a:t>
            </a:r>
            <a:r>
              <a:rPr lang="es-CO" sz="2000" b="1" u="sng" dirty="0" smtClean="0">
                <a:solidFill>
                  <a:srgbClr val="0070C0"/>
                </a:solidFill>
              </a:rPr>
              <a:t>A y C no son criticas </a:t>
            </a:r>
            <a:r>
              <a:rPr lang="es-CO" sz="2000" dirty="0" smtClean="0"/>
              <a:t>porque se dan al tiempo que otras actividades y suman 11 semanas = </a:t>
            </a:r>
            <a:r>
              <a:rPr lang="es-CO" sz="2000" b="1" dirty="0" smtClean="0">
                <a:solidFill>
                  <a:srgbClr val="0070C0"/>
                </a:solidFill>
              </a:rPr>
              <a:t>11+32 = 43 semanas</a:t>
            </a:r>
            <a:endParaRPr lang="es-CO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25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337</Words>
  <Application>Microsoft Office PowerPoint</Application>
  <PresentationFormat>Presentación en pantalla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HERRAMIENTAS PARA EJECUTAR UNA PLANEACION ESTRATEGICA</vt:lpstr>
      <vt:lpstr>Ejemplo de análisis PESTEL de una empresa</vt:lpstr>
      <vt:lpstr>APLICACIÓN</vt:lpstr>
      <vt:lpstr>Para hacer un diagrama de Gantt usamos la plantilla con escala (en este caso semanal)  y ubicamos cada actividad en una fila independiente. Las actividades A y B son las primeras en desarrollarse y no dependen de nadie.         Ahora las que tiene en dependencia, por ejemplo C depende de A, inicia cuando termina A. D depende de B. E depende de C y D SOLO INICIA CUANDO TERMINE LA ULTIMA EN ESTE CASO LA ACTIVIDAD D. 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PESTEL</dc:title>
  <dc:creator>CLIENTE</dc:creator>
  <cp:lastModifiedBy>CLIENTE</cp:lastModifiedBy>
  <cp:revision>3</cp:revision>
  <dcterms:created xsi:type="dcterms:W3CDTF">2022-10-18T00:14:24Z</dcterms:created>
  <dcterms:modified xsi:type="dcterms:W3CDTF">2022-10-19T01:23:29Z</dcterms:modified>
</cp:coreProperties>
</file>