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53AD-D777-44FC-B8F4-13C9BC478AA3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421E-6CFD-4DA2-A7BC-F25ADA0BEF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688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53AD-D777-44FC-B8F4-13C9BC478AA3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421E-6CFD-4DA2-A7BC-F25ADA0BEF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386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53AD-D777-44FC-B8F4-13C9BC478AA3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421E-6CFD-4DA2-A7BC-F25ADA0BEF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098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53AD-D777-44FC-B8F4-13C9BC478AA3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421E-6CFD-4DA2-A7BC-F25ADA0BEF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190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53AD-D777-44FC-B8F4-13C9BC478AA3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421E-6CFD-4DA2-A7BC-F25ADA0BEF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687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53AD-D777-44FC-B8F4-13C9BC478AA3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421E-6CFD-4DA2-A7BC-F25ADA0BEF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521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53AD-D777-44FC-B8F4-13C9BC478AA3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421E-6CFD-4DA2-A7BC-F25ADA0BEF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607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53AD-D777-44FC-B8F4-13C9BC478AA3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421E-6CFD-4DA2-A7BC-F25ADA0BEF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655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53AD-D777-44FC-B8F4-13C9BC478AA3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421E-6CFD-4DA2-A7BC-F25ADA0BEF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032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53AD-D777-44FC-B8F4-13C9BC478AA3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421E-6CFD-4DA2-A7BC-F25ADA0BEF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056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53AD-D777-44FC-B8F4-13C9BC478AA3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421E-6CFD-4DA2-A7BC-F25ADA0BEF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836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053AD-D777-44FC-B8F4-13C9BC478AA3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E421E-6CFD-4DA2-A7BC-F25ADA0BEF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488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559838"/>
            <a:ext cx="9144000" cy="643812"/>
          </a:xfrm>
        </p:spPr>
        <p:txBody>
          <a:bodyPr>
            <a:normAutofit/>
          </a:bodyPr>
          <a:lstStyle/>
          <a:p>
            <a:r>
              <a:rPr lang="es-CO" sz="3600" b="1" dirty="0" smtClean="0">
                <a:solidFill>
                  <a:schemeClr val="accent5">
                    <a:lumMod val="50000"/>
                  </a:schemeClr>
                </a:solidFill>
              </a:rPr>
              <a:t>HEMOS UTILIZADO SISTEMAS DISTRIBUIDOS?</a:t>
            </a:r>
            <a:endParaRPr lang="es-CO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380931"/>
            <a:ext cx="9144000" cy="3876869"/>
          </a:xfrm>
        </p:spPr>
        <p:txBody>
          <a:bodyPr>
            <a:noAutofit/>
          </a:bodyPr>
          <a:lstStyle/>
          <a:p>
            <a:pPr algn="l"/>
            <a:r>
              <a:rPr lang="es-CO" sz="1600" dirty="0" smtClean="0">
                <a:solidFill>
                  <a:schemeClr val="accent2">
                    <a:lumMod val="75000"/>
                  </a:schemeClr>
                </a:solidFill>
              </a:rPr>
              <a:t>Ejemplo</a:t>
            </a:r>
            <a:r>
              <a:rPr lang="es-CO" sz="1600" dirty="0">
                <a:solidFill>
                  <a:schemeClr val="accent2">
                    <a:lumMod val="75000"/>
                  </a:schemeClr>
                </a:solidFill>
              </a:rPr>
              <a:t>: Google</a:t>
            </a:r>
          </a:p>
          <a:p>
            <a:pPr algn="l"/>
            <a:r>
              <a:rPr lang="es-CO" sz="1600" dirty="0" smtClean="0">
                <a:solidFill>
                  <a:schemeClr val="accent2">
                    <a:lumMod val="75000"/>
                  </a:schemeClr>
                </a:solidFill>
              </a:rPr>
              <a:t>No </a:t>
            </a:r>
            <a:r>
              <a:rPr lang="es-CO" sz="1600" dirty="0">
                <a:solidFill>
                  <a:schemeClr val="accent2">
                    <a:lumMod val="75000"/>
                  </a:schemeClr>
                </a:solidFill>
              </a:rPr>
              <a:t>es un sistema distribuido</a:t>
            </a:r>
          </a:p>
          <a:p>
            <a:pPr algn="l"/>
            <a:r>
              <a:rPr lang="es-CO" sz="1600" dirty="0" smtClean="0">
                <a:solidFill>
                  <a:schemeClr val="accent2">
                    <a:lumMod val="75000"/>
                  </a:schemeClr>
                </a:solidFill>
              </a:rPr>
              <a:t>Es </a:t>
            </a:r>
            <a:r>
              <a:rPr lang="es-CO" sz="1600" dirty="0">
                <a:solidFill>
                  <a:schemeClr val="accent2">
                    <a:lumMod val="75000"/>
                  </a:schemeClr>
                </a:solidFill>
              </a:rPr>
              <a:t>una aplicación montada sobre un sistema distribuido</a:t>
            </a:r>
          </a:p>
          <a:p>
            <a:pPr algn="l"/>
            <a:r>
              <a:rPr lang="es-CO" sz="1600" dirty="0" smtClean="0">
                <a:solidFill>
                  <a:schemeClr val="accent2">
                    <a:lumMod val="75000"/>
                  </a:schemeClr>
                </a:solidFill>
              </a:rPr>
              <a:t>Yo </a:t>
            </a:r>
            <a:r>
              <a:rPr lang="es-CO" sz="1600" dirty="0">
                <a:solidFill>
                  <a:schemeClr val="accent2">
                    <a:lumMod val="75000"/>
                  </a:schemeClr>
                </a:solidFill>
              </a:rPr>
              <a:t>como usuario </a:t>
            </a:r>
            <a:r>
              <a:rPr lang="es-CO" sz="1600" dirty="0" smtClean="0">
                <a:solidFill>
                  <a:schemeClr val="accent2">
                    <a:lumMod val="75000"/>
                  </a:schemeClr>
                </a:solidFill>
              </a:rPr>
              <a:t>desconozco :</a:t>
            </a:r>
            <a:endParaRPr lang="es-CO" sz="16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s-CO" sz="1600" dirty="0" smtClean="0">
                <a:solidFill>
                  <a:schemeClr val="accent2">
                    <a:lumMod val="75000"/>
                  </a:schemeClr>
                </a:solidFill>
              </a:rPr>
              <a:t>  - Máquina </a:t>
            </a:r>
            <a:r>
              <a:rPr lang="es-CO" sz="1600" dirty="0">
                <a:solidFill>
                  <a:schemeClr val="accent2">
                    <a:lumMod val="75000"/>
                  </a:schemeClr>
                </a:solidFill>
              </a:rPr>
              <a:t>o máquinas en las </a:t>
            </a:r>
            <a:r>
              <a:rPr lang="es-CO" sz="1600" dirty="0" smtClean="0">
                <a:solidFill>
                  <a:schemeClr val="accent2">
                    <a:lumMod val="75000"/>
                  </a:schemeClr>
                </a:solidFill>
              </a:rPr>
              <a:t>se </a:t>
            </a:r>
            <a:r>
              <a:rPr lang="es-CO" sz="1600" dirty="0">
                <a:solidFill>
                  <a:schemeClr val="accent2">
                    <a:lumMod val="75000"/>
                  </a:schemeClr>
                </a:solidFill>
              </a:rPr>
              <a:t>realiza </a:t>
            </a:r>
            <a:r>
              <a:rPr lang="es-CO" sz="1600" dirty="0" err="1">
                <a:solidFill>
                  <a:schemeClr val="accent2">
                    <a:lumMod val="75000"/>
                  </a:schemeClr>
                </a:solidFill>
              </a:rPr>
              <a:t>Ia</a:t>
            </a:r>
            <a:r>
              <a:rPr lang="es-CO" sz="1600" dirty="0">
                <a:solidFill>
                  <a:schemeClr val="accent2">
                    <a:lumMod val="75000"/>
                  </a:schemeClr>
                </a:solidFill>
              </a:rPr>
              <a:t> búsqueda</a:t>
            </a:r>
          </a:p>
          <a:p>
            <a:pPr algn="l"/>
            <a:r>
              <a:rPr lang="es-CO" sz="1600" dirty="0" smtClean="0">
                <a:solidFill>
                  <a:schemeClr val="accent2">
                    <a:lumMod val="75000"/>
                  </a:schemeClr>
                </a:solidFill>
              </a:rPr>
              <a:t>  - Lugares </a:t>
            </a:r>
            <a:r>
              <a:rPr lang="es-CO" sz="1600" dirty="0">
                <a:solidFill>
                  <a:schemeClr val="accent2">
                    <a:lumMod val="75000"/>
                  </a:schemeClr>
                </a:solidFill>
              </a:rPr>
              <a:t>donde estén ubicadas esas máquinas</a:t>
            </a:r>
          </a:p>
          <a:p>
            <a:pPr algn="l"/>
            <a:r>
              <a:rPr lang="es-CO" sz="1600" dirty="0" smtClean="0">
                <a:solidFill>
                  <a:schemeClr val="accent2">
                    <a:lumMod val="75000"/>
                  </a:schemeClr>
                </a:solidFill>
              </a:rPr>
              <a:t>  - </a:t>
            </a:r>
            <a:r>
              <a:rPr lang="es-CO" sz="1600" dirty="0">
                <a:solidFill>
                  <a:schemeClr val="accent2">
                    <a:lumMod val="75000"/>
                  </a:schemeClr>
                </a:solidFill>
              </a:rPr>
              <a:t>Tipos de comunicación que se utilizan</a:t>
            </a:r>
          </a:p>
          <a:p>
            <a:pPr algn="l"/>
            <a:r>
              <a:rPr lang="es-CO" sz="1600" dirty="0" smtClean="0">
                <a:solidFill>
                  <a:schemeClr val="accent2">
                    <a:lumMod val="75000"/>
                  </a:schemeClr>
                </a:solidFill>
              </a:rPr>
              <a:t>  - </a:t>
            </a:r>
            <a:r>
              <a:rPr lang="es-CO" sz="1600" dirty="0">
                <a:solidFill>
                  <a:schemeClr val="accent2">
                    <a:lumMod val="75000"/>
                  </a:schemeClr>
                </a:solidFill>
              </a:rPr>
              <a:t>Equipos que intervienen</a:t>
            </a:r>
          </a:p>
          <a:p>
            <a:pPr algn="l"/>
            <a:r>
              <a:rPr lang="pt-BR" sz="1600" dirty="0" smtClean="0">
                <a:solidFill>
                  <a:schemeClr val="accent2">
                    <a:lumMod val="75000"/>
                  </a:schemeClr>
                </a:solidFill>
              </a:rPr>
              <a:t>  - </a:t>
            </a:r>
            <a:r>
              <a:rPr lang="pt-BR" sz="1600" dirty="0">
                <a:solidFill>
                  <a:schemeClr val="accent2">
                    <a:lumMod val="75000"/>
                  </a:schemeClr>
                </a:solidFill>
              </a:rPr>
              <a:t>Forma de realizar Ia </a:t>
            </a:r>
            <a:r>
              <a:rPr lang="pt-BR" sz="1600" dirty="0" err="1">
                <a:solidFill>
                  <a:schemeClr val="accent2">
                    <a:lumMod val="75000"/>
                  </a:schemeClr>
                </a:solidFill>
              </a:rPr>
              <a:t>búsqueda</a:t>
            </a:r>
            <a:endParaRPr lang="pt-BR" sz="16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s-CO" sz="1600" dirty="0" smtClean="0">
                <a:solidFill>
                  <a:schemeClr val="accent2">
                    <a:lumMod val="75000"/>
                  </a:schemeClr>
                </a:solidFill>
              </a:rPr>
              <a:t>  - </a:t>
            </a:r>
            <a:r>
              <a:rPr lang="es-CO" sz="1600" dirty="0">
                <a:solidFill>
                  <a:schemeClr val="accent2">
                    <a:lumMod val="75000"/>
                  </a:schemeClr>
                </a:solidFill>
              </a:rPr>
              <a:t>Qué se ejecuta en mi máquina y qué no se ejecuta</a:t>
            </a:r>
          </a:p>
          <a:p>
            <a:pPr algn="l"/>
            <a:r>
              <a:rPr lang="es-CO" sz="1600" dirty="0" smtClean="0">
                <a:solidFill>
                  <a:schemeClr val="accent2">
                    <a:lumMod val="75000"/>
                  </a:schemeClr>
                </a:solidFill>
              </a:rPr>
              <a:t>  - Casi </a:t>
            </a:r>
            <a:r>
              <a:rPr lang="es-CO" sz="1600" dirty="0">
                <a:solidFill>
                  <a:schemeClr val="accent2">
                    <a:lumMod val="75000"/>
                  </a:schemeClr>
                </a:solidFill>
              </a:rPr>
              <a:t>siempre funciona correctamente</a:t>
            </a:r>
          </a:p>
        </p:txBody>
      </p:sp>
    </p:spTree>
    <p:extLst>
      <p:ext uri="{BB962C8B-B14F-4D97-AF65-F5344CB8AC3E}">
        <p14:creationId xmlns:p14="http://schemas.microsoft.com/office/powerpoint/2010/main" val="2204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559838"/>
            <a:ext cx="9144000" cy="643812"/>
          </a:xfrm>
        </p:spPr>
        <p:txBody>
          <a:bodyPr>
            <a:normAutofit/>
          </a:bodyPr>
          <a:lstStyle/>
          <a:p>
            <a:r>
              <a:rPr lang="es-CO" sz="3600" b="1" dirty="0" smtClean="0">
                <a:solidFill>
                  <a:schemeClr val="accent5">
                    <a:lumMod val="50000"/>
                  </a:schemeClr>
                </a:solidFill>
              </a:rPr>
              <a:t>CONCEPTO INFORMATICO</a:t>
            </a:r>
            <a:endParaRPr lang="es-CO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380931"/>
            <a:ext cx="9144000" cy="4544008"/>
          </a:xfrm>
        </p:spPr>
        <p:txBody>
          <a:bodyPr>
            <a:noAutofit/>
          </a:bodyPr>
          <a:lstStyle/>
          <a:p>
            <a:endParaRPr lang="es-CO" sz="1600" dirty="0"/>
          </a:p>
          <a:p>
            <a:pPr algn="l"/>
            <a:r>
              <a:rPr lang="es-CO" sz="1600" i="1" dirty="0" smtClean="0">
                <a:solidFill>
                  <a:schemeClr val="accent2">
                    <a:lumMod val="75000"/>
                  </a:schemeClr>
                </a:solidFill>
              </a:rPr>
              <a:t>Los </a:t>
            </a:r>
            <a:r>
              <a:rPr lang="es-CO" sz="1600" i="1" dirty="0">
                <a:solidFill>
                  <a:schemeClr val="accent2">
                    <a:lumMod val="75000"/>
                  </a:schemeClr>
                </a:solidFill>
              </a:rPr>
              <a:t>conceptos vienen de muchas áreas</a:t>
            </a:r>
          </a:p>
          <a:p>
            <a:pPr algn="l"/>
            <a:r>
              <a:rPr lang="es-CO" sz="1600" dirty="0" smtClean="0">
                <a:solidFill>
                  <a:schemeClr val="accent2">
                    <a:lumMod val="75000"/>
                  </a:schemeClr>
                </a:solidFill>
              </a:rPr>
              <a:t> • </a:t>
            </a:r>
            <a:r>
              <a:rPr lang="es-CO" sz="1600" i="1" dirty="0">
                <a:solidFill>
                  <a:schemeClr val="accent2">
                    <a:lumMod val="75000"/>
                  </a:schemeClr>
                </a:solidFill>
              </a:rPr>
              <a:t>Sistemas Operativos.</a:t>
            </a:r>
          </a:p>
          <a:p>
            <a:pPr algn="l"/>
            <a:r>
              <a:rPr lang="es-CO" sz="1600" dirty="0" smtClean="0">
                <a:solidFill>
                  <a:schemeClr val="accent2">
                    <a:lumMod val="75000"/>
                  </a:schemeClr>
                </a:solidFill>
              </a:rPr>
              <a:t> • </a:t>
            </a:r>
            <a:r>
              <a:rPr lang="es-CO" sz="1600" i="1" dirty="0">
                <a:solidFill>
                  <a:schemeClr val="accent2">
                    <a:lumMod val="75000"/>
                  </a:schemeClr>
                </a:solidFill>
              </a:rPr>
              <a:t>Procesamiento en Paralelo.</a:t>
            </a:r>
          </a:p>
          <a:p>
            <a:pPr algn="l"/>
            <a:r>
              <a:rPr lang="es-CO" sz="1600" dirty="0" smtClean="0">
                <a:solidFill>
                  <a:schemeClr val="accent2">
                    <a:lumMod val="75000"/>
                  </a:schemeClr>
                </a:solidFill>
              </a:rPr>
              <a:t> • </a:t>
            </a:r>
            <a:r>
              <a:rPr lang="es-CO" sz="1600" i="1" dirty="0">
                <a:solidFill>
                  <a:schemeClr val="accent2">
                    <a:lumMod val="75000"/>
                  </a:schemeClr>
                </a:solidFill>
              </a:rPr>
              <a:t>Sistemas en Tiempo Real.</a:t>
            </a:r>
          </a:p>
          <a:p>
            <a:pPr algn="l"/>
            <a:r>
              <a:rPr lang="es-CO" sz="1600" dirty="0" smtClean="0">
                <a:solidFill>
                  <a:schemeClr val="accent2">
                    <a:lumMod val="75000"/>
                  </a:schemeClr>
                </a:solidFill>
              </a:rPr>
              <a:t> • </a:t>
            </a:r>
            <a:r>
              <a:rPr lang="es-CO" sz="1600" i="1" dirty="0">
                <a:solidFill>
                  <a:schemeClr val="accent2">
                    <a:lumMod val="75000"/>
                  </a:schemeClr>
                </a:solidFill>
              </a:rPr>
              <a:t>Sistemas Multimedia Distribuidos.</a:t>
            </a:r>
          </a:p>
          <a:p>
            <a:pPr algn="l"/>
            <a:r>
              <a:rPr lang="es-CO" sz="1600" dirty="0" smtClean="0">
                <a:solidFill>
                  <a:schemeClr val="accent2">
                    <a:lumMod val="75000"/>
                  </a:schemeClr>
                </a:solidFill>
              </a:rPr>
              <a:t> • </a:t>
            </a:r>
            <a:r>
              <a:rPr lang="es-CO" sz="1600" i="1" dirty="0">
                <a:solidFill>
                  <a:schemeClr val="accent2">
                    <a:lumMod val="75000"/>
                  </a:schemeClr>
                </a:solidFill>
              </a:rPr>
              <a:t>Tipos de comunicaciones.</a:t>
            </a:r>
          </a:p>
          <a:p>
            <a:pPr algn="l"/>
            <a:r>
              <a:rPr lang="es-CO" sz="1600" dirty="0" smtClean="0">
                <a:solidFill>
                  <a:schemeClr val="accent2">
                    <a:lumMod val="75000"/>
                  </a:schemeClr>
                </a:solidFill>
              </a:rPr>
              <a:t> • </a:t>
            </a:r>
            <a:r>
              <a:rPr lang="es-CO" sz="1600" i="1" dirty="0">
                <a:solidFill>
                  <a:schemeClr val="accent2">
                    <a:lumMod val="75000"/>
                  </a:schemeClr>
                </a:solidFill>
              </a:rPr>
              <a:t>Bases de datos distribuidas.</a:t>
            </a:r>
          </a:p>
          <a:p>
            <a:pPr algn="l"/>
            <a:r>
              <a:rPr lang="es-CO" sz="1600" dirty="0" smtClean="0">
                <a:solidFill>
                  <a:schemeClr val="accent2">
                    <a:lumMod val="75000"/>
                  </a:schemeClr>
                </a:solidFill>
              </a:rPr>
              <a:t> • </a:t>
            </a:r>
            <a:r>
              <a:rPr lang="es-CO" sz="1600" i="1" dirty="0">
                <a:solidFill>
                  <a:schemeClr val="accent2">
                    <a:lumMod val="75000"/>
                  </a:schemeClr>
                </a:solidFill>
              </a:rPr>
              <a:t>Cliente – Servidor, Tres niveles, Internet.</a:t>
            </a:r>
          </a:p>
          <a:p>
            <a:pPr algn="l"/>
            <a:r>
              <a:rPr lang="es-CO" sz="1600" dirty="0" smtClean="0">
                <a:solidFill>
                  <a:schemeClr val="accent2">
                    <a:lumMod val="75000"/>
                  </a:schemeClr>
                </a:solidFill>
              </a:rPr>
              <a:t> • </a:t>
            </a:r>
            <a:r>
              <a:rPr lang="es-CO" sz="1600" i="1" dirty="0">
                <a:solidFill>
                  <a:schemeClr val="accent2">
                    <a:lumMod val="75000"/>
                  </a:schemeClr>
                </a:solidFill>
              </a:rPr>
              <a:t>Objetos, Componentes Distribuidos.</a:t>
            </a:r>
          </a:p>
          <a:p>
            <a:pPr algn="l"/>
            <a:r>
              <a:rPr lang="es-CO" sz="1600" dirty="0" smtClean="0">
                <a:solidFill>
                  <a:schemeClr val="accent2">
                    <a:lumMod val="75000"/>
                  </a:schemeClr>
                </a:solidFill>
              </a:rPr>
              <a:t> • </a:t>
            </a:r>
            <a:r>
              <a:rPr lang="es-CO" sz="1600" i="1" dirty="0">
                <a:solidFill>
                  <a:schemeClr val="accent2">
                    <a:lumMod val="75000"/>
                  </a:schemeClr>
                </a:solidFill>
              </a:rPr>
              <a:t>Computación Móvil.</a:t>
            </a:r>
          </a:p>
          <a:p>
            <a:pPr algn="l"/>
            <a:r>
              <a:rPr lang="es-CO" sz="1600" dirty="0" smtClean="0">
                <a:solidFill>
                  <a:schemeClr val="accent2">
                    <a:lumMod val="75000"/>
                  </a:schemeClr>
                </a:solidFill>
              </a:rPr>
              <a:t>• </a:t>
            </a:r>
            <a:r>
              <a:rPr lang="es-CO" sz="1600" i="1" dirty="0">
                <a:solidFill>
                  <a:schemeClr val="accent2">
                    <a:lumMod val="75000"/>
                  </a:schemeClr>
                </a:solidFill>
              </a:rPr>
              <a:t>Aplicaciones Tradicionales.</a:t>
            </a:r>
            <a:endParaRPr lang="es-CO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89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559838"/>
            <a:ext cx="9144000" cy="643812"/>
          </a:xfrm>
        </p:spPr>
        <p:txBody>
          <a:bodyPr>
            <a:normAutofit/>
          </a:bodyPr>
          <a:lstStyle/>
          <a:p>
            <a:r>
              <a:rPr lang="es-CO" sz="3600" b="1" dirty="0" smtClean="0">
                <a:solidFill>
                  <a:schemeClr val="accent5">
                    <a:lumMod val="50000"/>
                  </a:schemeClr>
                </a:solidFill>
              </a:rPr>
              <a:t>APLICACIONES EMPRESARIALES</a:t>
            </a:r>
            <a:endParaRPr lang="es-CO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842" y="1621285"/>
            <a:ext cx="5540315" cy="361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2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559838"/>
            <a:ext cx="9144000" cy="643812"/>
          </a:xfrm>
        </p:spPr>
        <p:txBody>
          <a:bodyPr>
            <a:normAutofit/>
          </a:bodyPr>
          <a:lstStyle/>
          <a:p>
            <a:r>
              <a:rPr lang="es-CO" sz="3600" b="1" dirty="0" smtClean="0">
                <a:solidFill>
                  <a:schemeClr val="accent5">
                    <a:lumMod val="50000"/>
                  </a:schemeClr>
                </a:solidFill>
              </a:rPr>
              <a:t>I N T E R N E T </a:t>
            </a:r>
            <a:endParaRPr lang="es-CO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98645" y="1436914"/>
            <a:ext cx="9144000" cy="5206482"/>
          </a:xfrm>
        </p:spPr>
        <p:txBody>
          <a:bodyPr>
            <a:noAutofit/>
          </a:bodyPr>
          <a:lstStyle/>
          <a:p>
            <a:r>
              <a:rPr lang="es-CO" dirty="0" smtClean="0">
                <a:solidFill>
                  <a:schemeClr val="accent2">
                    <a:lumMod val="75000"/>
                  </a:schemeClr>
                </a:solidFill>
              </a:rPr>
              <a:t>L</a:t>
            </a:r>
            <a:r>
              <a:rPr lang="es-CO" b="1" dirty="0" smtClean="0">
                <a:solidFill>
                  <a:schemeClr val="accent2">
                    <a:lumMod val="75000"/>
                  </a:schemeClr>
                </a:solidFill>
              </a:rPr>
              <a:t>a </a:t>
            </a:r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Internet mostro la factibilidad de la</a:t>
            </a:r>
          </a:p>
          <a:p>
            <a:r>
              <a:rPr lang="es-CO" b="1" dirty="0" smtClean="0">
                <a:solidFill>
                  <a:schemeClr val="accent2">
                    <a:lumMod val="75000"/>
                  </a:schemeClr>
                </a:solidFill>
              </a:rPr>
              <a:t>Implementación </a:t>
            </a:r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de los Sistemas </a:t>
            </a:r>
            <a:r>
              <a:rPr lang="es-CO" b="1" dirty="0" smtClean="0">
                <a:solidFill>
                  <a:schemeClr val="accent2">
                    <a:lumMod val="75000"/>
                  </a:schemeClr>
                </a:solidFill>
              </a:rPr>
              <a:t>Distribuidos</a:t>
            </a:r>
          </a:p>
          <a:p>
            <a:endParaRPr lang="es-CO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s-CO" dirty="0" smtClean="0"/>
              <a:t>* 1.730 </a:t>
            </a:r>
            <a:r>
              <a:rPr lang="es-CO" dirty="0"/>
              <a:t>millones de usuarios de Internet en todo el mundo.</a:t>
            </a:r>
          </a:p>
          <a:p>
            <a:pPr algn="just"/>
            <a:r>
              <a:rPr lang="es-CO" dirty="0" smtClean="0"/>
              <a:t>* 1.400 </a:t>
            </a:r>
            <a:r>
              <a:rPr lang="es-CO" dirty="0"/>
              <a:t>millones de usuarios de correo electrónico que enviamos </a:t>
            </a:r>
            <a:r>
              <a:rPr lang="es-CO" dirty="0" smtClean="0"/>
              <a:t>una media </a:t>
            </a:r>
            <a:r>
              <a:rPr lang="es-CO" dirty="0"/>
              <a:t>de 247.000 millones de correo </a:t>
            </a:r>
            <a:r>
              <a:rPr lang="es-CO" i="1" dirty="0"/>
              <a:t>cada día </a:t>
            </a:r>
            <a:r>
              <a:rPr lang="es-CO" dirty="0" smtClean="0"/>
              <a:t>aunque lamentablemente </a:t>
            </a:r>
            <a:r>
              <a:rPr lang="es-CO" dirty="0"/>
              <a:t>unos 200.000 millones son correo basura (SPAM).</a:t>
            </a:r>
          </a:p>
          <a:p>
            <a:pPr algn="just"/>
            <a:r>
              <a:rPr lang="es-CO" dirty="0" smtClean="0"/>
              <a:t>* En 2020 había mas de 634 </a:t>
            </a:r>
            <a:r>
              <a:rPr lang="es-CO" dirty="0"/>
              <a:t>millones de sitios web.</a:t>
            </a:r>
          </a:p>
          <a:p>
            <a:pPr algn="just"/>
            <a:r>
              <a:rPr lang="es-CO" dirty="0" smtClean="0"/>
              <a:t>* De </a:t>
            </a:r>
            <a:r>
              <a:rPr lang="es-CO" dirty="0"/>
              <a:t>ellos, </a:t>
            </a:r>
            <a:r>
              <a:rPr lang="es-CO" dirty="0" smtClean="0"/>
              <a:t>326 </a:t>
            </a:r>
            <a:r>
              <a:rPr lang="es-CO" dirty="0"/>
              <a:t>millones son </a:t>
            </a:r>
            <a:r>
              <a:rPr lang="es-CO" dirty="0" smtClean="0"/>
              <a:t>blogs.</a:t>
            </a:r>
            <a:endParaRPr lang="es-CO" dirty="0"/>
          </a:p>
          <a:p>
            <a:pPr algn="just"/>
            <a:r>
              <a:rPr lang="es-CO" dirty="0" smtClean="0"/>
              <a:t>* Hay 550 </a:t>
            </a:r>
            <a:r>
              <a:rPr lang="es-CO" dirty="0"/>
              <a:t>millones de usuarios registrados en </a:t>
            </a:r>
            <a:r>
              <a:rPr lang="es-CO" dirty="0" smtClean="0"/>
              <a:t>Facebook. </a:t>
            </a:r>
          </a:p>
          <a:p>
            <a:pPr algn="just"/>
            <a:r>
              <a:rPr lang="es-CO" dirty="0" smtClean="0"/>
              <a:t>* Se </a:t>
            </a:r>
            <a:r>
              <a:rPr lang="es-CO" dirty="0"/>
              <a:t>suben </a:t>
            </a:r>
            <a:r>
              <a:rPr lang="es-CO" dirty="0" smtClean="0"/>
              <a:t>4.500 </a:t>
            </a:r>
            <a:r>
              <a:rPr lang="es-CO" dirty="0"/>
              <a:t>millones de fotos al mes a </a:t>
            </a:r>
            <a:r>
              <a:rPr lang="es-CO" dirty="0" smtClean="0"/>
              <a:t>Facebook.</a:t>
            </a:r>
            <a:endParaRPr lang="es-CO" dirty="0"/>
          </a:p>
          <a:p>
            <a:pPr algn="just"/>
            <a:r>
              <a:rPr lang="es-CO" dirty="0" smtClean="0"/>
              <a:t>* YouTube </a:t>
            </a:r>
            <a:r>
              <a:rPr lang="es-CO" dirty="0"/>
              <a:t>sirve </a:t>
            </a:r>
            <a:r>
              <a:rPr lang="es-CO" dirty="0" smtClean="0"/>
              <a:t>2.000 </a:t>
            </a:r>
            <a:r>
              <a:rPr lang="es-CO" dirty="0"/>
              <a:t>millones de vídeos </a:t>
            </a:r>
            <a:r>
              <a:rPr lang="es-CO" i="1" dirty="0"/>
              <a:t>cada día</a:t>
            </a:r>
            <a:r>
              <a:rPr lang="es-CO" dirty="0" smtClean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5804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514" y="914400"/>
            <a:ext cx="7420972" cy="530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5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559838"/>
            <a:ext cx="9144000" cy="643812"/>
          </a:xfrm>
        </p:spPr>
        <p:txBody>
          <a:bodyPr>
            <a:normAutofit/>
          </a:bodyPr>
          <a:lstStyle/>
          <a:p>
            <a:r>
              <a:rPr lang="es-CO" sz="3600" b="1" dirty="0" smtClean="0">
                <a:solidFill>
                  <a:schemeClr val="accent5">
                    <a:lumMod val="50000"/>
                  </a:schemeClr>
                </a:solidFill>
              </a:rPr>
              <a:t>TRANSPARENCIAS </a:t>
            </a:r>
            <a:endParaRPr lang="es-CO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07975" y="1408922"/>
            <a:ext cx="9144000" cy="5374433"/>
          </a:xfrm>
        </p:spPr>
        <p:txBody>
          <a:bodyPr>
            <a:noAutofit/>
          </a:bodyPr>
          <a:lstStyle/>
          <a:p>
            <a:pPr algn="just"/>
            <a:r>
              <a:rPr lang="es-CO" sz="1400" b="1" dirty="0">
                <a:solidFill>
                  <a:schemeClr val="accent2">
                    <a:lumMod val="75000"/>
                  </a:schemeClr>
                </a:solidFill>
              </a:rPr>
              <a:t>Transparencias</a:t>
            </a:r>
          </a:p>
          <a:p>
            <a:pPr algn="just"/>
            <a:r>
              <a:rPr lang="es-CO" sz="1400" b="1" dirty="0" smtClean="0">
                <a:solidFill>
                  <a:schemeClr val="accent2">
                    <a:lumMod val="75000"/>
                  </a:schemeClr>
                </a:solidFill>
              </a:rPr>
              <a:t>- </a:t>
            </a:r>
            <a:r>
              <a:rPr lang="es-CO" sz="1400" b="1" i="1" dirty="0" smtClean="0">
                <a:solidFill>
                  <a:schemeClr val="accent2">
                    <a:lumMod val="50000"/>
                  </a:schemeClr>
                </a:solidFill>
              </a:rPr>
              <a:t>Transparencia </a:t>
            </a:r>
            <a:r>
              <a:rPr lang="es-CO" sz="1400" b="1" i="1" dirty="0">
                <a:solidFill>
                  <a:schemeClr val="accent2">
                    <a:lumMod val="50000"/>
                  </a:schemeClr>
                </a:solidFill>
              </a:rPr>
              <a:t>de acceso</a:t>
            </a:r>
            <a:r>
              <a:rPr lang="es-CO" sz="1400" dirty="0">
                <a:solidFill>
                  <a:schemeClr val="accent2">
                    <a:lumMod val="75000"/>
                  </a:schemeClr>
                </a:solidFill>
              </a:rPr>
              <a:t>: permite que los recursos locales y remotos puedan </a:t>
            </a:r>
            <a:r>
              <a:rPr lang="es-CO" sz="1400" dirty="0" smtClean="0">
                <a:solidFill>
                  <a:schemeClr val="accent2">
                    <a:lumMod val="75000"/>
                  </a:schemeClr>
                </a:solidFill>
              </a:rPr>
              <a:t>ser accesados </a:t>
            </a:r>
            <a:r>
              <a:rPr lang="es-CO" sz="1400" dirty="0">
                <a:solidFill>
                  <a:schemeClr val="accent2">
                    <a:lumMod val="75000"/>
                  </a:schemeClr>
                </a:solidFill>
              </a:rPr>
              <a:t>mediante operaciones idénticas.</a:t>
            </a:r>
          </a:p>
          <a:p>
            <a:pPr algn="just"/>
            <a:r>
              <a:rPr lang="es-CO" sz="1400" dirty="0" smtClean="0">
                <a:solidFill>
                  <a:schemeClr val="accent2">
                    <a:lumMod val="75000"/>
                  </a:schemeClr>
                </a:solidFill>
              </a:rPr>
              <a:t>- </a:t>
            </a:r>
            <a:r>
              <a:rPr lang="es-CO" sz="1400" b="1" i="1" dirty="0" smtClean="0">
                <a:solidFill>
                  <a:schemeClr val="accent2">
                    <a:lumMod val="50000"/>
                  </a:schemeClr>
                </a:solidFill>
              </a:rPr>
              <a:t>Transparencia </a:t>
            </a:r>
            <a:r>
              <a:rPr lang="es-CO" sz="1400" b="1" i="1" dirty="0">
                <a:solidFill>
                  <a:schemeClr val="accent2">
                    <a:lumMod val="50000"/>
                  </a:schemeClr>
                </a:solidFill>
              </a:rPr>
              <a:t>de </a:t>
            </a:r>
            <a:r>
              <a:rPr lang="es-CO" sz="1400" b="1" i="1" dirty="0" smtClean="0">
                <a:solidFill>
                  <a:schemeClr val="accent2">
                    <a:lumMod val="50000"/>
                  </a:schemeClr>
                </a:solidFill>
              </a:rPr>
              <a:t>localización</a:t>
            </a:r>
            <a:r>
              <a:rPr lang="es-CO" sz="1400" dirty="0">
                <a:solidFill>
                  <a:schemeClr val="accent2">
                    <a:lumMod val="75000"/>
                  </a:schemeClr>
                </a:solidFill>
              </a:rPr>
              <a:t>: permite que los recursos puedan ser accesados sin </a:t>
            </a:r>
            <a:r>
              <a:rPr lang="es-CO" sz="1400" dirty="0" smtClean="0">
                <a:solidFill>
                  <a:schemeClr val="accent2">
                    <a:lumMod val="75000"/>
                  </a:schemeClr>
                </a:solidFill>
              </a:rPr>
              <a:t>el conocimiento </a:t>
            </a:r>
            <a:r>
              <a:rPr lang="es-CO" sz="1400" dirty="0">
                <a:solidFill>
                  <a:schemeClr val="accent2">
                    <a:lumMod val="75000"/>
                  </a:schemeClr>
                </a:solidFill>
              </a:rPr>
              <a:t>de su </a:t>
            </a:r>
            <a:r>
              <a:rPr lang="es-CO" sz="1400" dirty="0" smtClean="0">
                <a:solidFill>
                  <a:schemeClr val="accent2">
                    <a:lumMod val="75000"/>
                  </a:schemeClr>
                </a:solidFill>
              </a:rPr>
              <a:t>localización </a:t>
            </a:r>
            <a:r>
              <a:rPr lang="es-CO" sz="1400" dirty="0">
                <a:solidFill>
                  <a:schemeClr val="accent2">
                    <a:lumMod val="75000"/>
                  </a:schemeClr>
                </a:solidFill>
              </a:rPr>
              <a:t>física o de la red (por </a:t>
            </a:r>
            <a:r>
              <a:rPr lang="es-CO" sz="1400" dirty="0" smtClean="0">
                <a:solidFill>
                  <a:schemeClr val="accent2">
                    <a:lumMod val="75000"/>
                  </a:schemeClr>
                </a:solidFill>
              </a:rPr>
              <a:t>ejemplo , la </a:t>
            </a:r>
            <a:r>
              <a:rPr lang="es-CO" sz="1400" dirty="0">
                <a:solidFill>
                  <a:schemeClr val="accent2">
                    <a:lumMod val="75000"/>
                  </a:schemeClr>
                </a:solidFill>
              </a:rPr>
              <a:t>dirección IP).</a:t>
            </a:r>
          </a:p>
          <a:p>
            <a:pPr algn="just"/>
            <a:r>
              <a:rPr lang="es-CO" sz="1400" i="1" dirty="0" smtClean="0">
                <a:solidFill>
                  <a:schemeClr val="accent2">
                    <a:lumMod val="75000"/>
                  </a:schemeClr>
                </a:solidFill>
              </a:rPr>
              <a:t>- </a:t>
            </a:r>
            <a:r>
              <a:rPr lang="es-CO" sz="1400" b="1" i="1" dirty="0" smtClean="0">
                <a:solidFill>
                  <a:schemeClr val="accent2">
                    <a:lumMod val="50000"/>
                  </a:schemeClr>
                </a:solidFill>
              </a:rPr>
              <a:t>Transparencia </a:t>
            </a:r>
            <a:r>
              <a:rPr lang="es-CO" sz="1400" b="1" i="1" dirty="0">
                <a:solidFill>
                  <a:schemeClr val="accent2">
                    <a:lumMod val="50000"/>
                  </a:schemeClr>
                </a:solidFill>
              </a:rPr>
              <a:t>de concurrencia </a:t>
            </a:r>
            <a:r>
              <a:rPr lang="es-CO" sz="1400" dirty="0">
                <a:solidFill>
                  <a:schemeClr val="accent2">
                    <a:lumMod val="75000"/>
                  </a:schemeClr>
                </a:solidFill>
              </a:rPr>
              <a:t>: permite que varios procesos puedan operar al </a:t>
            </a:r>
            <a:r>
              <a:rPr lang="es-CO" sz="1400" dirty="0" smtClean="0">
                <a:solidFill>
                  <a:schemeClr val="accent2">
                    <a:lumMod val="75000"/>
                  </a:schemeClr>
                </a:solidFill>
              </a:rPr>
              <a:t>mismo tiempo </a:t>
            </a:r>
            <a:r>
              <a:rPr lang="es-CO" sz="1400" dirty="0">
                <a:solidFill>
                  <a:schemeClr val="accent2">
                    <a:lumMod val="75000"/>
                  </a:schemeClr>
                </a:solidFill>
              </a:rPr>
              <a:t>utilizando recursos compartidos sin interferencia entre ellos.</a:t>
            </a:r>
          </a:p>
          <a:p>
            <a:pPr algn="just"/>
            <a:r>
              <a:rPr lang="es-CO" sz="1400" dirty="0" smtClean="0">
                <a:solidFill>
                  <a:schemeClr val="accent2">
                    <a:lumMod val="75000"/>
                  </a:schemeClr>
                </a:solidFill>
              </a:rPr>
              <a:t>- </a:t>
            </a:r>
            <a:r>
              <a:rPr lang="es-CO" sz="1400" b="1" i="1" dirty="0" smtClean="0">
                <a:solidFill>
                  <a:schemeClr val="accent2">
                    <a:lumMod val="50000"/>
                  </a:schemeClr>
                </a:solidFill>
              </a:rPr>
              <a:t>Transparencia </a:t>
            </a:r>
            <a:r>
              <a:rPr lang="es-CO" sz="1400" b="1" i="1" dirty="0">
                <a:solidFill>
                  <a:schemeClr val="accent2">
                    <a:lumMod val="50000"/>
                  </a:schemeClr>
                </a:solidFill>
              </a:rPr>
              <a:t>de </a:t>
            </a:r>
            <a:r>
              <a:rPr lang="es-CO" sz="1400" b="1" i="1" dirty="0" smtClean="0">
                <a:solidFill>
                  <a:schemeClr val="accent2">
                    <a:lumMod val="50000"/>
                  </a:schemeClr>
                </a:solidFill>
              </a:rPr>
              <a:t>replicación </a:t>
            </a:r>
            <a:r>
              <a:rPr lang="es-CO" sz="1400" dirty="0">
                <a:solidFill>
                  <a:schemeClr val="accent2">
                    <a:lumMod val="75000"/>
                  </a:schemeClr>
                </a:solidFill>
              </a:rPr>
              <a:t>: habilita varias instancias de recursos que se utilizarán </a:t>
            </a:r>
            <a:r>
              <a:rPr lang="es-CO" sz="1400" dirty="0" smtClean="0">
                <a:solidFill>
                  <a:schemeClr val="accent2">
                    <a:lumMod val="75000"/>
                  </a:schemeClr>
                </a:solidFill>
              </a:rPr>
              <a:t>para aumentar </a:t>
            </a:r>
            <a:r>
              <a:rPr lang="es-CO" sz="1400" dirty="0">
                <a:solidFill>
                  <a:schemeClr val="accent2">
                    <a:lumMod val="75000"/>
                  </a:schemeClr>
                </a:solidFill>
              </a:rPr>
              <a:t>la fiabilidad y rendimiento sin el conocimiento de las réplicas de los usuarios </a:t>
            </a:r>
            <a:r>
              <a:rPr lang="es-CO" sz="1400" dirty="0" smtClean="0">
                <a:solidFill>
                  <a:schemeClr val="accent2">
                    <a:lumMod val="75000"/>
                  </a:schemeClr>
                </a:solidFill>
              </a:rPr>
              <a:t>o programadores </a:t>
            </a:r>
            <a:r>
              <a:rPr lang="es-CO" sz="1400" dirty="0">
                <a:solidFill>
                  <a:schemeClr val="accent2">
                    <a:lumMod val="75000"/>
                  </a:schemeClr>
                </a:solidFill>
              </a:rPr>
              <a:t>de aplicaciones.</a:t>
            </a:r>
          </a:p>
          <a:p>
            <a:pPr algn="just"/>
            <a:r>
              <a:rPr lang="es-CO" sz="1400" dirty="0" smtClean="0">
                <a:solidFill>
                  <a:schemeClr val="accent2">
                    <a:lumMod val="75000"/>
                  </a:schemeClr>
                </a:solidFill>
              </a:rPr>
              <a:t>- </a:t>
            </a:r>
            <a:r>
              <a:rPr lang="es-CO" sz="1400" b="1" i="1" dirty="0" smtClean="0">
                <a:solidFill>
                  <a:schemeClr val="accent2">
                    <a:lumMod val="50000"/>
                  </a:schemeClr>
                </a:solidFill>
              </a:rPr>
              <a:t>Transparencia </a:t>
            </a:r>
            <a:r>
              <a:rPr lang="es-CO" sz="1400" b="1" i="1" dirty="0" smtClean="0">
                <a:solidFill>
                  <a:schemeClr val="accent2">
                    <a:lumMod val="50000"/>
                  </a:schemeClr>
                </a:solidFill>
              </a:rPr>
              <a:t>de </a:t>
            </a:r>
            <a:r>
              <a:rPr lang="es-CO" sz="1400" b="1" i="1" dirty="0">
                <a:solidFill>
                  <a:schemeClr val="accent2">
                    <a:lumMod val="50000"/>
                  </a:schemeClr>
                </a:solidFill>
              </a:rPr>
              <a:t>fallo</a:t>
            </a:r>
            <a:r>
              <a:rPr lang="es-CO" sz="1400" dirty="0">
                <a:solidFill>
                  <a:schemeClr val="accent2">
                    <a:lumMod val="75000"/>
                  </a:schemeClr>
                </a:solidFill>
              </a:rPr>
              <a:t>: permite el ocultamiento de fallas, permitiendo a los usuarios y </a:t>
            </a:r>
            <a:r>
              <a:rPr lang="es-CO" sz="1400" dirty="0" smtClean="0">
                <a:solidFill>
                  <a:schemeClr val="accent2">
                    <a:lumMod val="75000"/>
                  </a:schemeClr>
                </a:solidFill>
              </a:rPr>
              <a:t>los programas </a:t>
            </a:r>
            <a:r>
              <a:rPr lang="es-CO" sz="1400" dirty="0">
                <a:solidFill>
                  <a:schemeClr val="accent2">
                    <a:lumMod val="75000"/>
                  </a:schemeClr>
                </a:solidFill>
              </a:rPr>
              <a:t>de aplicación para completar sus tareas a pesar del fracaso de </a:t>
            </a:r>
            <a:r>
              <a:rPr lang="es-CO" sz="1400" dirty="0" smtClean="0">
                <a:solidFill>
                  <a:schemeClr val="accent2">
                    <a:lumMod val="75000"/>
                  </a:schemeClr>
                </a:solidFill>
              </a:rPr>
              <a:t>los componentes </a:t>
            </a:r>
            <a:r>
              <a:rPr lang="es-CO" sz="1400" dirty="0">
                <a:solidFill>
                  <a:schemeClr val="accent2">
                    <a:lumMod val="75000"/>
                  </a:schemeClr>
                </a:solidFill>
              </a:rPr>
              <a:t>de hardware o software.</a:t>
            </a:r>
          </a:p>
          <a:p>
            <a:pPr algn="just"/>
            <a:r>
              <a:rPr lang="es-CO" sz="1400" i="1" dirty="0" smtClean="0">
                <a:solidFill>
                  <a:schemeClr val="accent2">
                    <a:lumMod val="75000"/>
                  </a:schemeClr>
                </a:solidFill>
              </a:rPr>
              <a:t>- </a:t>
            </a:r>
            <a:r>
              <a:rPr lang="es-CO" sz="1400" b="1" i="1" dirty="0" smtClean="0">
                <a:solidFill>
                  <a:schemeClr val="accent2">
                    <a:lumMod val="50000"/>
                  </a:schemeClr>
                </a:solidFill>
              </a:rPr>
              <a:t>Transparencia </a:t>
            </a:r>
            <a:r>
              <a:rPr lang="es-CO" sz="1400" b="1" i="1" dirty="0">
                <a:solidFill>
                  <a:schemeClr val="accent2">
                    <a:lumMod val="50000"/>
                  </a:schemeClr>
                </a:solidFill>
              </a:rPr>
              <a:t>de movilidad</a:t>
            </a:r>
            <a:r>
              <a:rPr lang="es-CO" sz="1400" dirty="0">
                <a:solidFill>
                  <a:schemeClr val="accent2">
                    <a:lumMod val="75000"/>
                  </a:schemeClr>
                </a:solidFill>
              </a:rPr>
              <a:t>: permite el movimiento de recursos y clientes dentro de </a:t>
            </a:r>
            <a:r>
              <a:rPr lang="es-CO" sz="1400" dirty="0" smtClean="0">
                <a:solidFill>
                  <a:schemeClr val="accent2">
                    <a:lumMod val="75000"/>
                  </a:schemeClr>
                </a:solidFill>
              </a:rPr>
              <a:t>un sistema </a:t>
            </a:r>
            <a:r>
              <a:rPr lang="es-CO" sz="1400" dirty="0">
                <a:solidFill>
                  <a:schemeClr val="accent2">
                    <a:lumMod val="75000"/>
                  </a:schemeClr>
                </a:solidFill>
              </a:rPr>
              <a:t>sin afectar el funcionamiento de los usuarios o programas.</a:t>
            </a:r>
          </a:p>
          <a:p>
            <a:pPr algn="just"/>
            <a:r>
              <a:rPr lang="es-CO" sz="1400" dirty="0" smtClean="0">
                <a:solidFill>
                  <a:schemeClr val="accent2">
                    <a:lumMod val="75000"/>
                  </a:schemeClr>
                </a:solidFill>
              </a:rPr>
              <a:t>- </a:t>
            </a:r>
            <a:r>
              <a:rPr lang="es-CO" sz="1400" b="1" i="1" dirty="0">
                <a:solidFill>
                  <a:schemeClr val="accent2">
                    <a:lumMod val="50000"/>
                  </a:schemeClr>
                </a:solidFill>
              </a:rPr>
              <a:t>Transparencia de rendimiento</a:t>
            </a:r>
            <a:r>
              <a:rPr lang="es-CO" sz="1400" dirty="0">
                <a:solidFill>
                  <a:schemeClr val="accent2">
                    <a:lumMod val="75000"/>
                  </a:schemeClr>
                </a:solidFill>
              </a:rPr>
              <a:t>: permite que el sistema sea reconfigurado para mejorar </a:t>
            </a:r>
            <a:r>
              <a:rPr lang="es-CO" sz="1400" dirty="0" smtClean="0">
                <a:solidFill>
                  <a:schemeClr val="accent2">
                    <a:lumMod val="75000"/>
                  </a:schemeClr>
                </a:solidFill>
              </a:rPr>
              <a:t>el rendimiento </a:t>
            </a:r>
            <a:r>
              <a:rPr lang="es-CO" sz="1400" dirty="0">
                <a:solidFill>
                  <a:schemeClr val="accent2">
                    <a:lumMod val="75000"/>
                  </a:schemeClr>
                </a:solidFill>
              </a:rPr>
              <a:t>conforme las cargas varíen.</a:t>
            </a:r>
          </a:p>
          <a:p>
            <a:pPr algn="just"/>
            <a:r>
              <a:rPr lang="es-CO" sz="1400" dirty="0" smtClean="0">
                <a:solidFill>
                  <a:schemeClr val="accent2">
                    <a:lumMod val="75000"/>
                  </a:schemeClr>
                </a:solidFill>
              </a:rPr>
              <a:t>- </a:t>
            </a:r>
            <a:r>
              <a:rPr lang="es-CO" sz="1400" b="1" i="1" dirty="0">
                <a:solidFill>
                  <a:schemeClr val="accent2">
                    <a:lumMod val="50000"/>
                  </a:schemeClr>
                </a:solidFill>
              </a:rPr>
              <a:t>Transparencia de escalabilidad</a:t>
            </a:r>
            <a:r>
              <a:rPr lang="es-CO" sz="1400" dirty="0">
                <a:solidFill>
                  <a:schemeClr val="accent2">
                    <a:lumMod val="75000"/>
                  </a:schemeClr>
                </a:solidFill>
              </a:rPr>
              <a:t>: permite que el sistema y las aplicaciones crezcan, </a:t>
            </a:r>
            <a:r>
              <a:rPr lang="es-CO" sz="1400" dirty="0" smtClean="0">
                <a:solidFill>
                  <a:schemeClr val="accent2">
                    <a:lumMod val="75000"/>
                  </a:schemeClr>
                </a:solidFill>
              </a:rPr>
              <a:t>sin cambio </a:t>
            </a:r>
            <a:r>
              <a:rPr lang="es-CO" sz="1400" dirty="0">
                <a:solidFill>
                  <a:schemeClr val="accent2">
                    <a:lumMod val="75000"/>
                  </a:schemeClr>
                </a:solidFill>
              </a:rPr>
              <a:t>en la estructura del sistema o los algoritmos de la aplicación.</a:t>
            </a:r>
          </a:p>
          <a:p>
            <a:pPr algn="just"/>
            <a:r>
              <a:rPr lang="es-CO" sz="1400" dirty="0" smtClean="0">
                <a:solidFill>
                  <a:schemeClr val="accent2">
                    <a:lumMod val="75000"/>
                  </a:schemeClr>
                </a:solidFill>
              </a:rPr>
              <a:t>- </a:t>
            </a:r>
            <a:r>
              <a:rPr lang="es-CO" sz="1400" b="1" i="1" dirty="0">
                <a:solidFill>
                  <a:schemeClr val="accent2">
                    <a:lumMod val="50000"/>
                  </a:schemeClr>
                </a:solidFill>
              </a:rPr>
              <a:t>Transparencia de paralelismo</a:t>
            </a:r>
            <a:r>
              <a:rPr lang="es-CO" sz="1400" i="1" dirty="0">
                <a:solidFill>
                  <a:schemeClr val="accent2">
                    <a:lumMod val="75000"/>
                  </a:schemeClr>
                </a:solidFill>
              </a:rPr>
              <a:t>: permite que 2 o mas servidores trabajen en </a:t>
            </a:r>
            <a:r>
              <a:rPr lang="es-CO" sz="1400" i="1" dirty="0" smtClean="0">
                <a:solidFill>
                  <a:schemeClr val="accent2">
                    <a:lumMod val="75000"/>
                  </a:schemeClr>
                </a:solidFill>
              </a:rPr>
              <a:t>forma cooperativa </a:t>
            </a:r>
            <a:r>
              <a:rPr lang="es-CO" sz="1400" i="1" dirty="0">
                <a:solidFill>
                  <a:schemeClr val="accent2">
                    <a:lumMod val="75000"/>
                  </a:schemeClr>
                </a:solidFill>
              </a:rPr>
              <a:t>para un servicio sin que el usuario lo pueda </a:t>
            </a:r>
            <a:r>
              <a:rPr lang="es-CO" sz="1400" i="1" dirty="0" smtClean="0">
                <a:solidFill>
                  <a:schemeClr val="accent2">
                    <a:lumMod val="75000"/>
                  </a:schemeClr>
                </a:solidFill>
              </a:rPr>
              <a:t>observar.</a:t>
            </a:r>
            <a:endParaRPr lang="es-CO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9686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516</Words>
  <Application>Microsoft Office PowerPoint</Application>
  <PresentationFormat>Panorámica</PresentationFormat>
  <Paragraphs>48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HEMOS UTILIZADO SISTEMAS DISTRIBUIDOS?</vt:lpstr>
      <vt:lpstr>CONCEPTO INFORMATICO</vt:lpstr>
      <vt:lpstr>APLICACIONES EMPRESARIALES</vt:lpstr>
      <vt:lpstr>I N T E R N E T </vt:lpstr>
      <vt:lpstr>Presentación de PowerPoint</vt:lpstr>
      <vt:lpstr>TRANSPARENCIAS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HEMOS UTILIZADO SISTEMAS DISTRIBUIDOS?</dc:title>
  <dc:creator>RAFAEL HUMBERTO MORENO BARBOSA</dc:creator>
  <cp:lastModifiedBy>RAFAEL HUMBERTO MORENO BARBOSA</cp:lastModifiedBy>
  <cp:revision>9</cp:revision>
  <dcterms:created xsi:type="dcterms:W3CDTF">2021-09-13T23:15:32Z</dcterms:created>
  <dcterms:modified xsi:type="dcterms:W3CDTF">2021-09-14T02:50:37Z</dcterms:modified>
</cp:coreProperties>
</file>