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7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688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8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9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190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687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21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607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655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032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056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53AD-D777-44FC-B8F4-13C9BC478AA3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36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53AD-D777-44FC-B8F4-13C9BC478AA3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421E-6CFD-4DA2-A7BC-F25ADA0BEF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88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mDNEhYoGo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09600" y="247650"/>
            <a:ext cx="10058400" cy="6381750"/>
          </a:xfrm>
        </p:spPr>
        <p:txBody>
          <a:bodyPr>
            <a:normAutofit/>
          </a:bodyPr>
          <a:lstStyle/>
          <a:p>
            <a:r>
              <a:rPr lang="es-CO" sz="4800" b="1" dirty="0" smtClean="0">
                <a:solidFill>
                  <a:schemeClr val="accent2">
                    <a:lumMod val="50000"/>
                  </a:schemeClr>
                </a:solidFill>
              </a:rPr>
              <a:t>ARQUITECTURAS DE SISTEMAS DISTRIBUIDOS</a:t>
            </a:r>
          </a:p>
          <a:p>
            <a:endParaRPr lang="es-CO" dirty="0"/>
          </a:p>
          <a:p>
            <a:pPr algn="just"/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Prácticamente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todos los grandes 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sistemas informáticos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son sistemas distribuidos.</a:t>
            </a:r>
          </a:p>
          <a:p>
            <a:pPr algn="just"/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* En un sistema distribuido el procesamiento 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de información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se distribuye sobre varias 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computadoras en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vez de estar confinado en una única máquina.</a:t>
            </a:r>
          </a:p>
          <a:p>
            <a:pPr algn="just"/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* Ventajas:</a:t>
            </a:r>
          </a:p>
          <a:p>
            <a:pPr algn="just"/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s-CO" b="1" i="1" dirty="0">
                <a:solidFill>
                  <a:schemeClr val="accent1">
                    <a:lumMod val="50000"/>
                  </a:schemeClr>
                </a:solidFill>
              </a:rPr>
              <a:t>Compartir recursos.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Un sistema distribuido 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permite compartir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recursos hardware y software (discos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, impresoras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, ficheros y compiladores) que se 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asocian con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computadoras de una red.</a:t>
            </a:r>
            <a:endParaRPr lang="es-C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4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0058400" cy="6858000"/>
          </a:xfrm>
        </p:spPr>
        <p:txBody>
          <a:bodyPr>
            <a:normAutofit fontScale="92500" lnSpcReduction="20000"/>
          </a:bodyPr>
          <a:lstStyle/>
          <a:p>
            <a:r>
              <a:rPr lang="es-CO" sz="7000" b="1" dirty="0" smtClean="0">
                <a:solidFill>
                  <a:schemeClr val="accent2">
                    <a:lumMod val="50000"/>
                  </a:schemeClr>
                </a:solidFill>
              </a:rPr>
              <a:t>ARQUITECTURA MULTIPROCESADOR</a:t>
            </a:r>
          </a:p>
          <a:p>
            <a:endParaRPr lang="es-CO" sz="7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r>
              <a:rPr lang="es-CO" sz="5200" dirty="0">
                <a:solidFill>
                  <a:schemeClr val="accent1">
                    <a:lumMod val="50000"/>
                  </a:schemeClr>
                </a:solidFill>
              </a:rPr>
              <a:t>Acá hay varios procesos lógicos para gestionar </a:t>
            </a:r>
            <a:r>
              <a:rPr lang="es-CO" sz="5200" dirty="0" smtClean="0">
                <a:solidFill>
                  <a:schemeClr val="accent1">
                    <a:lumMod val="50000"/>
                  </a:schemeClr>
                </a:solidFill>
              </a:rPr>
              <a:t>los sensores</a:t>
            </a:r>
            <a:r>
              <a:rPr lang="es-CO" sz="5200" dirty="0">
                <a:solidFill>
                  <a:schemeClr val="accent1">
                    <a:lumMod val="50000"/>
                  </a:schemeClr>
                </a:solidFill>
              </a:rPr>
              <a:t>, la sala de control y los semáforos.</a:t>
            </a:r>
          </a:p>
          <a:p>
            <a:pPr algn="just"/>
            <a:r>
              <a:rPr lang="es-CO" sz="5200" dirty="0">
                <a:solidFill>
                  <a:schemeClr val="accent1">
                    <a:lumMod val="50000"/>
                  </a:schemeClr>
                </a:solidFill>
              </a:rPr>
              <a:t>* Estos procesos lógicos pueden individuales o </a:t>
            </a:r>
            <a:r>
              <a:rPr lang="es-CO" sz="5200" dirty="0" smtClean="0">
                <a:solidFill>
                  <a:schemeClr val="accent1">
                    <a:lumMod val="50000"/>
                  </a:schemeClr>
                </a:solidFill>
              </a:rPr>
              <a:t>un grupo </a:t>
            </a:r>
            <a:r>
              <a:rPr lang="es-CO" sz="5200" dirty="0">
                <a:solidFill>
                  <a:schemeClr val="accent1">
                    <a:lumMod val="50000"/>
                  </a:schemeClr>
                </a:solidFill>
              </a:rPr>
              <a:t>de procesos.</a:t>
            </a:r>
          </a:p>
          <a:p>
            <a:pPr algn="just"/>
            <a:r>
              <a:rPr lang="es-CO" sz="5200" dirty="0">
                <a:solidFill>
                  <a:schemeClr val="accent1">
                    <a:lumMod val="50000"/>
                  </a:schemeClr>
                </a:solidFill>
              </a:rPr>
              <a:t>* En este caso, se ejecutarán sobre </a:t>
            </a:r>
            <a:r>
              <a:rPr lang="es-CO" sz="5200" dirty="0" smtClean="0">
                <a:solidFill>
                  <a:schemeClr val="accent1">
                    <a:lumMod val="50000"/>
                  </a:schemeClr>
                </a:solidFill>
              </a:rPr>
              <a:t>procesadores diferentes</a:t>
            </a:r>
            <a:r>
              <a:rPr lang="es-CO" sz="5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s-CO" sz="5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579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0058400" cy="6858000"/>
          </a:xfrm>
        </p:spPr>
        <p:txBody>
          <a:bodyPr>
            <a:normAutofit/>
          </a:bodyPr>
          <a:lstStyle/>
          <a:p>
            <a:r>
              <a:rPr lang="es-CO" sz="4400" b="1" dirty="0" smtClean="0">
                <a:solidFill>
                  <a:schemeClr val="accent2">
                    <a:lumMod val="50000"/>
                  </a:schemeClr>
                </a:solidFill>
              </a:rPr>
              <a:t>ARQUITECTURA MULTIPROCESADOR</a:t>
            </a:r>
          </a:p>
          <a:p>
            <a:r>
              <a:rPr lang="es-CO" sz="3600" b="1" dirty="0" smtClean="0">
                <a:solidFill>
                  <a:schemeClr val="accent2">
                    <a:lumMod val="50000"/>
                  </a:schemeClr>
                </a:solidFill>
              </a:rPr>
              <a:t>Sistema Multiprocesador de Control de Tránsito</a:t>
            </a:r>
          </a:p>
          <a:p>
            <a:endParaRPr lang="es-CO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333500"/>
            <a:ext cx="110680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6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09600" y="0"/>
            <a:ext cx="10058400" cy="6858000"/>
          </a:xfrm>
        </p:spPr>
        <p:txBody>
          <a:bodyPr>
            <a:normAutofit fontScale="55000" lnSpcReduction="20000"/>
          </a:bodyPr>
          <a:lstStyle/>
          <a:p>
            <a:endParaRPr lang="es-CO" sz="7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CO" sz="7300" b="1" dirty="0" smtClean="0">
                <a:solidFill>
                  <a:schemeClr val="accent2">
                    <a:lumMod val="50000"/>
                  </a:schemeClr>
                </a:solidFill>
              </a:rPr>
              <a:t>ARQUITECTURAS CLIENTE – SERVIDOR</a:t>
            </a:r>
          </a:p>
          <a:p>
            <a:endParaRPr lang="es-CO" sz="73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En una arquitectura cliente-servidor, una aplicación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se modela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como un conjunto de servicios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proporcionados por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los servidores y un conjunto de clientes que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usan estos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servicios.</a:t>
            </a:r>
          </a:p>
          <a:p>
            <a:pPr algn="just"/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* Los clientes necesitan conocer qué servidores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están disponibles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, pero normalmente no conocen la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existencia de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otros clientes.</a:t>
            </a:r>
          </a:p>
          <a:p>
            <a:pPr algn="just"/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* Clientes y servidores son procesos diferentes.</a:t>
            </a:r>
          </a:p>
          <a:p>
            <a:pPr algn="just"/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* Varios procesos servidores pueden ejecutarse sobre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un único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procesador servidor; por lo tanto, no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hay necesariamente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una correspondencia 1:1 entre procesos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y procesadores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en el sistema.</a:t>
            </a:r>
            <a:endParaRPr lang="es-CO" sz="65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545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0058400" cy="6858000"/>
          </a:xfrm>
        </p:spPr>
        <p:txBody>
          <a:bodyPr>
            <a:normAutofit/>
          </a:bodyPr>
          <a:lstStyle/>
          <a:p>
            <a:r>
              <a:rPr lang="es-CO" sz="4400" b="1" dirty="0" smtClean="0">
                <a:solidFill>
                  <a:schemeClr val="accent2">
                    <a:lumMod val="50000"/>
                  </a:schemeClr>
                </a:solidFill>
              </a:rPr>
              <a:t>ARQUITECTURAS CLIENTE-SERVIDOR </a:t>
            </a:r>
          </a:p>
          <a:p>
            <a:r>
              <a:rPr lang="es-CO" sz="2800" b="1" dirty="0" smtClean="0">
                <a:solidFill>
                  <a:schemeClr val="accent2">
                    <a:lumMod val="50000"/>
                  </a:schemeClr>
                </a:solidFill>
              </a:rPr>
              <a:t>La figura muestra la arquitectura física de un sistema con seis computadores cliente y dos computadores servidor</a:t>
            </a:r>
            <a:endParaRPr lang="es-CO" sz="3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s-CO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85950"/>
            <a:ext cx="11049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3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0058400" cy="6858000"/>
          </a:xfrm>
        </p:spPr>
        <p:txBody>
          <a:bodyPr>
            <a:normAutofit fontScale="92500" lnSpcReduction="10000"/>
          </a:bodyPr>
          <a:lstStyle/>
          <a:p>
            <a:r>
              <a:rPr lang="es-CO" sz="4400" b="1" dirty="0" smtClean="0">
                <a:solidFill>
                  <a:schemeClr val="accent2">
                    <a:lumMod val="50000"/>
                  </a:schemeClr>
                </a:solidFill>
              </a:rPr>
              <a:t>ARQUITECTURAS CLIENTE-SERVIDOR </a:t>
            </a:r>
          </a:p>
          <a:p>
            <a:pPr algn="just"/>
            <a:endParaRPr lang="es-CO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CO" sz="4400" dirty="0" smtClean="0">
                <a:solidFill>
                  <a:schemeClr val="accent1">
                    <a:lumMod val="50000"/>
                  </a:schemeClr>
                </a:solidFill>
              </a:rPr>
              <a:t>Esa </a:t>
            </a:r>
            <a:r>
              <a:rPr lang="es-CO" sz="4400" dirty="0">
                <a:solidFill>
                  <a:schemeClr val="accent1">
                    <a:lumMod val="50000"/>
                  </a:schemeClr>
                </a:solidFill>
              </a:rPr>
              <a:t>arquitectura FISICA puede ejecutar los </a:t>
            </a:r>
            <a:r>
              <a:rPr lang="es-CO" sz="4400" dirty="0" smtClean="0">
                <a:solidFill>
                  <a:schemeClr val="accent1">
                    <a:lumMod val="50000"/>
                  </a:schemeClr>
                </a:solidFill>
              </a:rPr>
              <a:t>procesos cliente </a:t>
            </a:r>
            <a:r>
              <a:rPr lang="es-CO" sz="4400" dirty="0">
                <a:solidFill>
                  <a:schemeClr val="accent1">
                    <a:lumMod val="50000"/>
                  </a:schemeClr>
                </a:solidFill>
              </a:rPr>
              <a:t>y servidor que se muestran en la </a:t>
            </a:r>
            <a:r>
              <a:rPr lang="es-CO" sz="4400" dirty="0" smtClean="0">
                <a:solidFill>
                  <a:schemeClr val="accent1">
                    <a:lumMod val="50000"/>
                  </a:schemeClr>
                </a:solidFill>
              </a:rPr>
              <a:t>figura siguiente.</a:t>
            </a:r>
          </a:p>
          <a:p>
            <a:pPr algn="just"/>
            <a:endParaRPr lang="es-CO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O" sz="4400" dirty="0" smtClean="0">
                <a:solidFill>
                  <a:schemeClr val="accent1">
                    <a:lumMod val="50000"/>
                  </a:schemeClr>
                </a:solidFill>
              </a:rPr>
              <a:t>Acá</a:t>
            </a:r>
            <a:r>
              <a:rPr lang="es-CO" sz="4400" dirty="0">
                <a:solidFill>
                  <a:schemeClr val="accent1">
                    <a:lumMod val="50000"/>
                  </a:schemeClr>
                </a:solidFill>
              </a:rPr>
              <a:t>, Cuando hablamos de </a:t>
            </a:r>
            <a:r>
              <a:rPr lang="es-CO" sz="4400" b="1" i="1" dirty="0">
                <a:solidFill>
                  <a:schemeClr val="accent1">
                    <a:lumMod val="50000"/>
                  </a:schemeClr>
                </a:solidFill>
              </a:rPr>
              <a:t>clientes </a:t>
            </a:r>
            <a:r>
              <a:rPr lang="es-CO" sz="4400" dirty="0">
                <a:solidFill>
                  <a:schemeClr val="accent1">
                    <a:lumMod val="50000"/>
                  </a:schemeClr>
                </a:solidFill>
              </a:rPr>
              <a:t>y </a:t>
            </a:r>
            <a:r>
              <a:rPr lang="es-CO" sz="4400" b="1" i="1" dirty="0">
                <a:solidFill>
                  <a:schemeClr val="accent1">
                    <a:lumMod val="50000"/>
                  </a:schemeClr>
                </a:solidFill>
              </a:rPr>
              <a:t>servidores, </a:t>
            </a:r>
            <a:r>
              <a:rPr lang="es-CO" sz="4400" dirty="0" smtClean="0">
                <a:solidFill>
                  <a:schemeClr val="accent1">
                    <a:lumMod val="50000"/>
                  </a:schemeClr>
                </a:solidFill>
              </a:rPr>
              <a:t>nos referimos </a:t>
            </a:r>
            <a:r>
              <a:rPr lang="es-CO" sz="4400" dirty="0">
                <a:solidFill>
                  <a:schemeClr val="accent1">
                    <a:lumMod val="50000"/>
                  </a:schemeClr>
                </a:solidFill>
              </a:rPr>
              <a:t>a los </a:t>
            </a:r>
            <a:r>
              <a:rPr lang="es-CO" sz="4400" b="1" dirty="0">
                <a:solidFill>
                  <a:schemeClr val="accent1">
                    <a:lumMod val="50000"/>
                  </a:schemeClr>
                </a:solidFill>
              </a:rPr>
              <a:t>procesos lógicos</a:t>
            </a:r>
            <a:r>
              <a:rPr lang="es-CO" sz="4400" dirty="0">
                <a:solidFill>
                  <a:schemeClr val="accent1">
                    <a:lumMod val="50000"/>
                  </a:schemeClr>
                </a:solidFill>
              </a:rPr>
              <a:t>, en vez de a </a:t>
            </a:r>
            <a:r>
              <a:rPr lang="es-CO" sz="4400" dirty="0" smtClean="0">
                <a:solidFill>
                  <a:schemeClr val="accent1">
                    <a:lumMod val="50000"/>
                  </a:schemeClr>
                </a:solidFill>
              </a:rPr>
              <a:t>las </a:t>
            </a:r>
            <a:r>
              <a:rPr lang="es-CO" sz="4400" b="1" dirty="0" smtClean="0">
                <a:solidFill>
                  <a:schemeClr val="accent1">
                    <a:lumMod val="50000"/>
                  </a:schemeClr>
                </a:solidFill>
              </a:rPr>
              <a:t>computadoras </a:t>
            </a:r>
            <a:r>
              <a:rPr lang="es-CO" sz="4400" b="1" dirty="0">
                <a:solidFill>
                  <a:schemeClr val="accent1">
                    <a:lumMod val="50000"/>
                  </a:schemeClr>
                </a:solidFill>
              </a:rPr>
              <a:t>físicas </a:t>
            </a:r>
            <a:r>
              <a:rPr lang="es-CO" sz="4400" dirty="0">
                <a:solidFill>
                  <a:schemeClr val="accent1">
                    <a:lumMod val="50000"/>
                  </a:schemeClr>
                </a:solidFill>
              </a:rPr>
              <a:t>sobre las que se ejecutan, </a:t>
            </a:r>
            <a:r>
              <a:rPr lang="es-CO" sz="4400" dirty="0" smtClean="0">
                <a:solidFill>
                  <a:schemeClr val="accent1">
                    <a:lumMod val="50000"/>
                  </a:schemeClr>
                </a:solidFill>
              </a:rPr>
              <a:t>como era </a:t>
            </a:r>
            <a:r>
              <a:rPr lang="es-CO" sz="4400" dirty="0">
                <a:solidFill>
                  <a:schemeClr val="accent1">
                    <a:lumMod val="50000"/>
                  </a:schemeClr>
                </a:solidFill>
              </a:rPr>
              <a:t>el caso anterior</a:t>
            </a:r>
            <a:r>
              <a:rPr lang="es-CO" sz="4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O" sz="19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https://www.youtube.com/watch?v=-</a:t>
            </a:r>
            <a:r>
              <a:rPr lang="es-CO" sz="1900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mDNEhYoGos</a:t>
            </a:r>
            <a:endParaRPr lang="es-CO" sz="19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s-CO" sz="17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CO" sz="17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884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0058400" cy="6858000"/>
          </a:xfrm>
        </p:spPr>
        <p:txBody>
          <a:bodyPr>
            <a:normAutofit/>
          </a:bodyPr>
          <a:lstStyle/>
          <a:p>
            <a:r>
              <a:rPr lang="es-CO" sz="4400" b="1" dirty="0" smtClean="0">
                <a:solidFill>
                  <a:schemeClr val="accent2">
                    <a:lumMod val="50000"/>
                  </a:schemeClr>
                </a:solidFill>
              </a:rPr>
              <a:t>ARQUITECTURAS CLIENTE-SERVIDOR </a:t>
            </a:r>
          </a:p>
          <a:p>
            <a:pPr algn="just"/>
            <a:endParaRPr lang="es-CO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CO" sz="2800" dirty="0">
                <a:solidFill>
                  <a:schemeClr val="accent1">
                    <a:lumMod val="50000"/>
                  </a:schemeClr>
                </a:solidFill>
              </a:rPr>
              <a:t>El diseño de sistemas cliente-servidor debería reflejar</a:t>
            </a:r>
          </a:p>
          <a:p>
            <a:pPr algn="just"/>
            <a:r>
              <a:rPr lang="es-CO" sz="2800" dirty="0">
                <a:solidFill>
                  <a:schemeClr val="accent1">
                    <a:lumMod val="50000"/>
                  </a:schemeClr>
                </a:solidFill>
              </a:rPr>
              <a:t>la estructura lógica de la aplicación que se </a:t>
            </a:r>
            <a:r>
              <a:rPr lang="es-CO" sz="2800" dirty="0" smtClean="0">
                <a:solidFill>
                  <a:schemeClr val="accent1">
                    <a:lumMod val="50000"/>
                  </a:schemeClr>
                </a:solidFill>
              </a:rPr>
              <a:t>está desarrollando</a:t>
            </a:r>
            <a:r>
              <a:rPr lang="es-CO" sz="2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s-CO" sz="2800" dirty="0">
                <a:solidFill>
                  <a:schemeClr val="accent1">
                    <a:lumMod val="50000"/>
                  </a:schemeClr>
                </a:solidFill>
              </a:rPr>
              <a:t>* Una forma de ver una aplicación se ilustra en la </a:t>
            </a:r>
            <a:r>
              <a:rPr lang="es-CO" sz="2800" dirty="0" smtClean="0">
                <a:solidFill>
                  <a:schemeClr val="accent1">
                    <a:lumMod val="50000"/>
                  </a:schemeClr>
                </a:solidFill>
              </a:rPr>
              <a:t>Figura siguiente</a:t>
            </a:r>
            <a:r>
              <a:rPr lang="es-CO" sz="2800" dirty="0">
                <a:solidFill>
                  <a:schemeClr val="accent1">
                    <a:lumMod val="50000"/>
                  </a:schemeClr>
                </a:solidFill>
              </a:rPr>
              <a:t>, que muestra una aplicación estructurada </a:t>
            </a:r>
            <a:r>
              <a:rPr lang="es-CO" sz="2800" dirty="0" smtClean="0">
                <a:solidFill>
                  <a:schemeClr val="accent1">
                    <a:lumMod val="50000"/>
                  </a:schemeClr>
                </a:solidFill>
              </a:rPr>
              <a:t>en tres </a:t>
            </a:r>
            <a:r>
              <a:rPr lang="es-CO" sz="2800" dirty="0">
                <a:solidFill>
                  <a:schemeClr val="accent1">
                    <a:lumMod val="50000"/>
                  </a:schemeClr>
                </a:solidFill>
              </a:rPr>
              <a:t>capas.</a:t>
            </a:r>
          </a:p>
          <a:p>
            <a:pPr algn="just"/>
            <a:r>
              <a:rPr lang="es-CO" sz="2800" dirty="0">
                <a:solidFill>
                  <a:schemeClr val="accent1">
                    <a:lumMod val="50000"/>
                  </a:schemeClr>
                </a:solidFill>
              </a:rPr>
              <a:t>* La capa de presentación está relacionada con </a:t>
            </a:r>
            <a:r>
              <a:rPr lang="es-CO" sz="2800" dirty="0" smtClean="0">
                <a:solidFill>
                  <a:schemeClr val="accent1">
                    <a:lumMod val="50000"/>
                  </a:schemeClr>
                </a:solidFill>
              </a:rPr>
              <a:t>la presentación </a:t>
            </a:r>
            <a:r>
              <a:rPr lang="es-CO" sz="2800" dirty="0">
                <a:solidFill>
                  <a:schemeClr val="accent1">
                    <a:lumMod val="50000"/>
                  </a:schemeClr>
                </a:solidFill>
              </a:rPr>
              <a:t>de la información al usuario y con </a:t>
            </a:r>
            <a:r>
              <a:rPr lang="es-CO" sz="2800" dirty="0" smtClean="0">
                <a:solidFill>
                  <a:schemeClr val="accent1">
                    <a:lumMod val="50000"/>
                  </a:schemeClr>
                </a:solidFill>
              </a:rPr>
              <a:t>toda la </a:t>
            </a:r>
            <a:r>
              <a:rPr lang="es-CO" sz="2800" dirty="0">
                <a:solidFill>
                  <a:schemeClr val="accent1">
                    <a:lumMod val="50000"/>
                  </a:schemeClr>
                </a:solidFill>
              </a:rPr>
              <a:t>interacción con él.</a:t>
            </a:r>
            <a:endParaRPr lang="es-CO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CO" sz="2800" dirty="0">
                <a:solidFill>
                  <a:schemeClr val="accent1">
                    <a:lumMod val="50000"/>
                  </a:schemeClr>
                </a:solidFill>
              </a:rPr>
              <a:t>La capa de procesamiento de la aplicación </a:t>
            </a:r>
            <a:r>
              <a:rPr lang="es-CO" sz="2800" dirty="0" smtClean="0">
                <a:solidFill>
                  <a:schemeClr val="accent1">
                    <a:lumMod val="50000"/>
                  </a:schemeClr>
                </a:solidFill>
              </a:rPr>
              <a:t>está relacionada </a:t>
            </a:r>
            <a:r>
              <a:rPr lang="es-CO" sz="2800" dirty="0">
                <a:solidFill>
                  <a:schemeClr val="accent1">
                    <a:lumMod val="50000"/>
                  </a:schemeClr>
                </a:solidFill>
              </a:rPr>
              <a:t>con la implementación de la lógica de </a:t>
            </a:r>
            <a:r>
              <a:rPr lang="es-CO" sz="2800" dirty="0" smtClean="0">
                <a:solidFill>
                  <a:schemeClr val="accent1">
                    <a:lumMod val="50000"/>
                  </a:schemeClr>
                </a:solidFill>
              </a:rPr>
              <a:t>la aplicación</a:t>
            </a:r>
            <a:r>
              <a:rPr lang="es-CO" sz="2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s-CO" sz="2800" dirty="0">
                <a:solidFill>
                  <a:schemeClr val="accent1">
                    <a:lumMod val="50000"/>
                  </a:schemeClr>
                </a:solidFill>
              </a:rPr>
              <a:t>* La capa de gestión de datos está relacionada </a:t>
            </a:r>
            <a:r>
              <a:rPr lang="es-CO" sz="2800" dirty="0" smtClean="0">
                <a:solidFill>
                  <a:schemeClr val="accent1">
                    <a:lumMod val="50000"/>
                  </a:schemeClr>
                </a:solidFill>
              </a:rPr>
              <a:t>con todas </a:t>
            </a:r>
            <a:r>
              <a:rPr lang="es-CO" sz="2800" dirty="0">
                <a:solidFill>
                  <a:schemeClr val="accent1">
                    <a:lumMod val="50000"/>
                  </a:schemeClr>
                </a:solidFill>
              </a:rPr>
              <a:t>las operaciones sobre la base de datos.</a:t>
            </a:r>
            <a:endParaRPr lang="es-CO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326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b="1" dirty="0" smtClean="0">
                <a:solidFill>
                  <a:schemeClr val="accent2">
                    <a:lumMod val="50000"/>
                  </a:schemeClr>
                </a:solidFill>
              </a:rPr>
              <a:t>CAPAS DE LAS APLICACIONES CS</a:t>
            </a:r>
            <a:endParaRPr lang="es-CO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536" y="1825625"/>
            <a:ext cx="3402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09600" y="247650"/>
            <a:ext cx="10058400" cy="6381750"/>
          </a:xfrm>
        </p:spPr>
        <p:txBody>
          <a:bodyPr>
            <a:normAutofit/>
          </a:bodyPr>
          <a:lstStyle/>
          <a:p>
            <a:r>
              <a:rPr lang="es-CO" sz="4800" b="1" dirty="0" smtClean="0">
                <a:solidFill>
                  <a:schemeClr val="accent2">
                    <a:lumMod val="50000"/>
                  </a:schemeClr>
                </a:solidFill>
              </a:rPr>
              <a:t>ARQUITECTURAS DE SISTEMAS DISTRIBUIDOS * VENTAJAS</a:t>
            </a:r>
          </a:p>
          <a:p>
            <a:endParaRPr lang="es-CO" sz="4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s-CO" b="1" i="1" dirty="0">
                <a:solidFill>
                  <a:schemeClr val="accent1">
                    <a:lumMod val="50000"/>
                  </a:schemeClr>
                </a:solidFill>
              </a:rPr>
              <a:t>Apertura.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Son normalmente sistemas abiertos: 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se diseñan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sobre protocolos estándares que 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permiten combinar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equipamiento y software de 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diferentes vendedores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s-CO" b="1" i="1" dirty="0">
                <a:solidFill>
                  <a:schemeClr val="accent1">
                    <a:lumMod val="50000"/>
                  </a:schemeClr>
                </a:solidFill>
              </a:rPr>
              <a:t>Concurrencia.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Varios procesos pueden operar 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al mismo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tiempo sobre diferentes computadoras de 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la red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. Hasta pueden comunicarse con otros durante 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su funcionamiento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es-CO" b="1" i="1" dirty="0">
                <a:solidFill>
                  <a:schemeClr val="accent1">
                    <a:lumMod val="50000"/>
                  </a:schemeClr>
                </a:solidFill>
              </a:rPr>
              <a:t>Escalabilidad.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Los sistemas distribuidos 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son escalables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mientras la capacidad del sistema 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pueda incrementarse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, añadiendo nuevos recursos para cubrir</a:t>
            </a:r>
          </a:p>
          <a:p>
            <a:pPr algn="just"/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nuevas demandas sobre el sistema.</a:t>
            </a:r>
            <a:endParaRPr lang="es-C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637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09600" y="247650"/>
            <a:ext cx="10058400" cy="6381750"/>
          </a:xfrm>
        </p:spPr>
        <p:txBody>
          <a:bodyPr>
            <a:normAutofit fontScale="85000" lnSpcReduction="10000"/>
          </a:bodyPr>
          <a:lstStyle/>
          <a:p>
            <a:r>
              <a:rPr lang="es-CO" sz="4800" b="1" dirty="0" smtClean="0">
                <a:solidFill>
                  <a:schemeClr val="accent2">
                    <a:lumMod val="50000"/>
                  </a:schemeClr>
                </a:solidFill>
              </a:rPr>
              <a:t>ARQUITECTURAS DE SISTEMAS DISTRIBUIDOS * VENTAJAS</a:t>
            </a:r>
          </a:p>
          <a:p>
            <a:endParaRPr lang="es-CO" sz="4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r>
              <a:rPr lang="es-CO" sz="3800" dirty="0">
                <a:solidFill>
                  <a:schemeClr val="accent1">
                    <a:lumMod val="50000"/>
                  </a:schemeClr>
                </a:solidFill>
              </a:rPr>
              <a:t>En la práctica, si se añaden muchas computadoras nuevas,</a:t>
            </a:r>
          </a:p>
          <a:p>
            <a:pPr algn="just"/>
            <a:r>
              <a:rPr lang="es-CO" sz="3800" dirty="0">
                <a:solidFill>
                  <a:schemeClr val="accent1">
                    <a:lumMod val="50000"/>
                  </a:schemeClr>
                </a:solidFill>
              </a:rPr>
              <a:t>la capacidad de la red puede saturarse.</a:t>
            </a:r>
          </a:p>
          <a:p>
            <a:pPr algn="just"/>
            <a:r>
              <a:rPr lang="es-CO" sz="3800" dirty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es-CO" sz="3800" b="1" i="1" dirty="0">
                <a:solidFill>
                  <a:schemeClr val="accent1">
                    <a:lumMod val="50000"/>
                  </a:schemeClr>
                </a:solidFill>
              </a:rPr>
              <a:t>Tolerancia a defectos. </a:t>
            </a:r>
            <a:r>
              <a:rPr lang="es-CO" sz="3800" dirty="0">
                <a:solidFill>
                  <a:schemeClr val="accent1">
                    <a:lumMod val="50000"/>
                  </a:schemeClr>
                </a:solidFill>
              </a:rPr>
              <a:t>Contar con varias computadoras y</a:t>
            </a:r>
          </a:p>
          <a:p>
            <a:pPr algn="just"/>
            <a:r>
              <a:rPr lang="es-CO" sz="3800" dirty="0">
                <a:solidFill>
                  <a:schemeClr val="accent1">
                    <a:lumMod val="50000"/>
                  </a:schemeClr>
                </a:solidFill>
              </a:rPr>
              <a:t>el potencial para reproducir información significa que </a:t>
            </a:r>
            <a:r>
              <a:rPr lang="es-CO" sz="3800" dirty="0" smtClean="0">
                <a:solidFill>
                  <a:schemeClr val="accent1">
                    <a:lumMod val="50000"/>
                  </a:schemeClr>
                </a:solidFill>
              </a:rPr>
              <a:t>los sistemas </a:t>
            </a:r>
            <a:r>
              <a:rPr lang="es-CO" sz="3800" dirty="0">
                <a:solidFill>
                  <a:schemeClr val="accent1">
                    <a:lumMod val="50000"/>
                  </a:schemeClr>
                </a:solidFill>
              </a:rPr>
              <a:t>distribuidos pueden ser tolerantes a </a:t>
            </a:r>
            <a:r>
              <a:rPr lang="es-CO" sz="3800" dirty="0" smtClean="0">
                <a:solidFill>
                  <a:schemeClr val="accent1">
                    <a:lumMod val="50000"/>
                  </a:schemeClr>
                </a:solidFill>
              </a:rPr>
              <a:t>algunas fallas </a:t>
            </a:r>
            <a:r>
              <a:rPr lang="es-CO" sz="3800" dirty="0">
                <a:solidFill>
                  <a:schemeClr val="accent1">
                    <a:lumMod val="50000"/>
                  </a:schemeClr>
                </a:solidFill>
              </a:rPr>
              <a:t>de funcionamiento del hardware y del software.</a:t>
            </a:r>
          </a:p>
          <a:p>
            <a:pPr algn="just"/>
            <a:r>
              <a:rPr lang="es-CO" sz="3800" dirty="0">
                <a:solidFill>
                  <a:schemeClr val="accent1">
                    <a:lumMod val="50000"/>
                  </a:schemeClr>
                </a:solidFill>
              </a:rPr>
              <a:t>*En la mayoría de los sistemas distribuidos, puede </a:t>
            </a:r>
            <a:r>
              <a:rPr lang="es-CO" sz="3800" dirty="0" smtClean="0">
                <a:solidFill>
                  <a:schemeClr val="accent1">
                    <a:lumMod val="50000"/>
                  </a:schemeClr>
                </a:solidFill>
              </a:rPr>
              <a:t>haber un </a:t>
            </a:r>
            <a:r>
              <a:rPr lang="es-CO" sz="3800" dirty="0">
                <a:solidFill>
                  <a:schemeClr val="accent1">
                    <a:lumMod val="50000"/>
                  </a:schemeClr>
                </a:solidFill>
              </a:rPr>
              <a:t>servicio degradado, ante fallas de funcionamiento. </a:t>
            </a:r>
            <a:r>
              <a:rPr lang="es-CO" sz="3800" dirty="0" smtClean="0">
                <a:solidFill>
                  <a:schemeClr val="accent1">
                    <a:lumMod val="50000"/>
                  </a:schemeClr>
                </a:solidFill>
              </a:rPr>
              <a:t>Una completa </a:t>
            </a:r>
            <a:r>
              <a:rPr lang="es-CO" sz="3800" dirty="0">
                <a:solidFill>
                  <a:schemeClr val="accent1">
                    <a:lumMod val="50000"/>
                  </a:schemeClr>
                </a:solidFill>
              </a:rPr>
              <a:t>pérdida de servicio sólo ocurre cuando </a:t>
            </a:r>
            <a:r>
              <a:rPr lang="es-CO" sz="3800" dirty="0" smtClean="0">
                <a:solidFill>
                  <a:schemeClr val="accent1">
                    <a:lumMod val="50000"/>
                  </a:schemeClr>
                </a:solidFill>
              </a:rPr>
              <a:t>existe una </a:t>
            </a:r>
            <a:r>
              <a:rPr lang="es-CO" sz="3800" dirty="0">
                <a:solidFill>
                  <a:schemeClr val="accent1">
                    <a:lumMod val="50000"/>
                  </a:schemeClr>
                </a:solidFill>
              </a:rPr>
              <a:t>falla de funcionamiento en la red.</a:t>
            </a:r>
            <a:endParaRPr lang="es-CO" sz="3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133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09600" y="247650"/>
            <a:ext cx="10058400" cy="6610350"/>
          </a:xfrm>
        </p:spPr>
        <p:txBody>
          <a:bodyPr>
            <a:normAutofit fontScale="70000" lnSpcReduction="20000"/>
          </a:bodyPr>
          <a:lstStyle/>
          <a:p>
            <a:r>
              <a:rPr lang="es-CO" sz="4800" b="1" dirty="0" smtClean="0">
                <a:solidFill>
                  <a:schemeClr val="accent2">
                    <a:lumMod val="50000"/>
                  </a:schemeClr>
                </a:solidFill>
              </a:rPr>
              <a:t>ARQUITECTURAS DE SISTEMAS DISTRIBUIDOS * DESVENTAJAS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s-CO" sz="4800" b="1" i="1" dirty="0">
                <a:solidFill>
                  <a:schemeClr val="accent1">
                    <a:lumMod val="50000"/>
                  </a:schemeClr>
                </a:solidFill>
              </a:rPr>
              <a:t>Complejidad.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Los sistemas distribuidos son más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complejos que los sistemas centralizados; lo que hace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más difícil comprender sus propiedades emergentes y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probar estos sistemas.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*Por ejemplo, en vez de que el rendimiento del sistema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dependa de la velocidad de ejecución de un procesador,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depende del ancho de banda y de la velocidad de los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procesadores de la red.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*Mover los recursos de una parte del sistema a otra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puede afectar de forma radical al rendimiento del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sistema.</a:t>
            </a:r>
            <a:endParaRPr lang="es-CO" sz="4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860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09600" y="0"/>
            <a:ext cx="10058400" cy="6858000"/>
          </a:xfrm>
        </p:spPr>
        <p:txBody>
          <a:bodyPr>
            <a:normAutofit fontScale="62500" lnSpcReduction="20000"/>
          </a:bodyPr>
          <a:lstStyle/>
          <a:p>
            <a:r>
              <a:rPr lang="es-CO" sz="5100" b="1" dirty="0" smtClean="0">
                <a:solidFill>
                  <a:schemeClr val="accent2">
                    <a:lumMod val="50000"/>
                  </a:schemeClr>
                </a:solidFill>
              </a:rPr>
              <a:t>ARQUITECTURAS DE SISTEMAS DISTRIBUIDOS * DESVENTAJAS</a:t>
            </a:r>
          </a:p>
          <a:p>
            <a:endParaRPr lang="es-CO" sz="4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s-CO" sz="4800" b="1" i="1" dirty="0">
                <a:solidFill>
                  <a:schemeClr val="accent1">
                    <a:lumMod val="50000"/>
                  </a:schemeClr>
                </a:solidFill>
              </a:rPr>
              <a:t>Seguridad.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Puede accederse al sistema desde </a:t>
            </a:r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varias computadoras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diferentes, y el tráfico en la red puede </a:t>
            </a:r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estar sujeto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a escuchas indeseadas.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*Es más difícil mantener la integridad de los datos en el sistema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y que los servicios del sistema no se degraden por ataques.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s-CO" sz="4800" b="1" i="1" dirty="0">
                <a:solidFill>
                  <a:schemeClr val="accent1">
                    <a:lumMod val="50000"/>
                  </a:schemeClr>
                </a:solidFill>
              </a:rPr>
              <a:t>Manejabilidad.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Las computadoras en un sistema pueden ser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de diferentes tipos y ejecutar versiones diferentes de sistemas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operativos.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*Los defectos en una máquina pueden propagarse a otras, con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consecuencias inesperadas.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*Esto significa que se requiere más esfuerzo para gestionar y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mantener el funcionamiento del sistema.</a:t>
            </a:r>
            <a:endParaRPr lang="es-CO" sz="4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539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09600" y="0"/>
            <a:ext cx="10058400" cy="6858000"/>
          </a:xfrm>
        </p:spPr>
        <p:txBody>
          <a:bodyPr>
            <a:normAutofit fontScale="77500" lnSpcReduction="20000"/>
          </a:bodyPr>
          <a:lstStyle/>
          <a:p>
            <a:r>
              <a:rPr lang="es-CO" sz="5100" b="1" dirty="0" smtClean="0">
                <a:solidFill>
                  <a:schemeClr val="accent2">
                    <a:lumMod val="50000"/>
                  </a:schemeClr>
                </a:solidFill>
              </a:rPr>
              <a:t>ARQUITECTURAS DE SISTEMAS DISTRIBUIDOS * DESVENTAJAS</a:t>
            </a:r>
          </a:p>
          <a:p>
            <a:pPr algn="just"/>
            <a:endParaRPr lang="es-CO" sz="4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s-CO" sz="4800" b="1" i="1" dirty="0" err="1">
                <a:solidFill>
                  <a:schemeClr val="accent1">
                    <a:lumMod val="50000"/>
                  </a:schemeClr>
                </a:solidFill>
              </a:rPr>
              <a:t>Impredecibilidad</a:t>
            </a:r>
            <a:r>
              <a:rPr lang="es-CO" sz="4800" b="1" i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Los sistemas distribuidos </a:t>
            </a:r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tienen una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respuesta impredecible</a:t>
            </a:r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s-CO" sz="48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*La respuesta depende de la carga total en el sistema</a:t>
            </a:r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, de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su organización y de la carga de la red.</a:t>
            </a:r>
          </a:p>
          <a:p>
            <a:pPr algn="just"/>
            <a:endParaRPr lang="es-CO" sz="4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Como todos ellos pueden cambiar rápidamente, el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tiempo requerido para responder a una petición de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usuario puede variar drásticamente, de una petición a</a:t>
            </a: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otra.</a:t>
            </a:r>
            <a:endParaRPr lang="es-CO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43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09600" y="0"/>
            <a:ext cx="10058400" cy="6858000"/>
          </a:xfrm>
        </p:spPr>
        <p:txBody>
          <a:bodyPr>
            <a:normAutofit fontScale="55000" lnSpcReduction="20000"/>
          </a:bodyPr>
          <a:lstStyle/>
          <a:p>
            <a:r>
              <a:rPr lang="es-CO" sz="6500" b="1" dirty="0" smtClean="0">
                <a:solidFill>
                  <a:schemeClr val="accent2">
                    <a:lumMod val="50000"/>
                  </a:schemeClr>
                </a:solidFill>
              </a:rPr>
              <a:t>ARQUITECTURAS DE SISTEMAS DISTRIBUIDOS </a:t>
            </a:r>
          </a:p>
          <a:p>
            <a:pPr algn="just"/>
            <a:endParaRPr lang="es-CO" sz="4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CO" sz="5100" dirty="0" smtClean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lang="es-CO" sz="5100" dirty="0">
                <a:solidFill>
                  <a:schemeClr val="accent1">
                    <a:lumMod val="50000"/>
                  </a:schemeClr>
                </a:solidFill>
              </a:rPr>
              <a:t>desafío es diseñar software y hardware para </a:t>
            </a:r>
            <a:r>
              <a:rPr lang="es-CO" sz="5100" dirty="0" smtClean="0">
                <a:solidFill>
                  <a:schemeClr val="accent1">
                    <a:lumMod val="50000"/>
                  </a:schemeClr>
                </a:solidFill>
              </a:rPr>
              <a:t>proporcionar características </a:t>
            </a:r>
            <a:r>
              <a:rPr lang="es-CO" sz="5100" dirty="0">
                <a:solidFill>
                  <a:schemeClr val="accent1">
                    <a:lumMod val="50000"/>
                  </a:schemeClr>
                </a:solidFill>
              </a:rPr>
              <a:t>deseables a los sistemas distribuidos y minimizar</a:t>
            </a:r>
          </a:p>
          <a:p>
            <a:pPr algn="just"/>
            <a:r>
              <a:rPr lang="es-CO" sz="5100" dirty="0">
                <a:solidFill>
                  <a:schemeClr val="accent1">
                    <a:lumMod val="50000"/>
                  </a:schemeClr>
                </a:solidFill>
              </a:rPr>
              <a:t>los problemas propios de ellos.</a:t>
            </a:r>
          </a:p>
          <a:p>
            <a:pPr algn="just"/>
            <a:r>
              <a:rPr lang="es-CO" sz="5100" dirty="0">
                <a:solidFill>
                  <a:schemeClr val="accent1">
                    <a:lumMod val="50000"/>
                  </a:schemeClr>
                </a:solidFill>
              </a:rPr>
              <a:t>* Para eso, debemos comprender las ventajas y desventajas de</a:t>
            </a:r>
          </a:p>
          <a:p>
            <a:pPr algn="just"/>
            <a:r>
              <a:rPr lang="es-CO" sz="5100" dirty="0">
                <a:solidFill>
                  <a:schemeClr val="accent1">
                    <a:lumMod val="50000"/>
                  </a:schemeClr>
                </a:solidFill>
              </a:rPr>
              <a:t>las diferentes arquitecturas de sistemas distribuidos.</a:t>
            </a:r>
          </a:p>
          <a:p>
            <a:pPr algn="just"/>
            <a:r>
              <a:rPr lang="es-CO" sz="5100" dirty="0">
                <a:solidFill>
                  <a:schemeClr val="accent1">
                    <a:lumMod val="50000"/>
                  </a:schemeClr>
                </a:solidFill>
              </a:rPr>
              <a:t>* Las 2 arquitecturas más importantes de sistemas distribuidos</a:t>
            </a:r>
          </a:p>
          <a:p>
            <a:pPr algn="just"/>
            <a:r>
              <a:rPr lang="es-CO" sz="5100" dirty="0">
                <a:solidFill>
                  <a:schemeClr val="accent1">
                    <a:lumMod val="50000"/>
                  </a:schemeClr>
                </a:solidFill>
              </a:rPr>
              <a:t>son :</a:t>
            </a:r>
          </a:p>
          <a:p>
            <a:pPr algn="just"/>
            <a:r>
              <a:rPr lang="es-CO" sz="5100" b="1" dirty="0">
                <a:solidFill>
                  <a:schemeClr val="accent1">
                    <a:lumMod val="50000"/>
                  </a:schemeClr>
                </a:solidFill>
              </a:rPr>
              <a:t>1. C</a:t>
            </a:r>
            <a:r>
              <a:rPr lang="es-CO" sz="5100" b="1" i="1" dirty="0">
                <a:solidFill>
                  <a:schemeClr val="accent1">
                    <a:lumMod val="50000"/>
                  </a:schemeClr>
                </a:solidFill>
              </a:rPr>
              <a:t>liente-Servidor. </a:t>
            </a:r>
            <a:r>
              <a:rPr lang="es-CO" sz="5100" dirty="0">
                <a:solidFill>
                  <a:schemeClr val="accent1">
                    <a:lumMod val="50000"/>
                  </a:schemeClr>
                </a:solidFill>
              </a:rPr>
              <a:t>El sistema se ve como un conjunto de </a:t>
            </a:r>
            <a:r>
              <a:rPr lang="es-CO" sz="5100" dirty="0" smtClean="0">
                <a:solidFill>
                  <a:schemeClr val="accent1">
                    <a:lumMod val="50000"/>
                  </a:schemeClr>
                </a:solidFill>
              </a:rPr>
              <a:t>servicios que </a:t>
            </a:r>
            <a:r>
              <a:rPr lang="es-CO" sz="5100" dirty="0">
                <a:solidFill>
                  <a:schemeClr val="accent1">
                    <a:lumMod val="50000"/>
                  </a:schemeClr>
                </a:solidFill>
              </a:rPr>
              <a:t>se proporcionan a los clientes, que los utilizan.</a:t>
            </a:r>
          </a:p>
          <a:p>
            <a:pPr algn="just"/>
            <a:endParaRPr lang="pt-BR" sz="51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pt-BR" sz="5100" b="1" i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pt-BR" sz="5100" b="1" i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pt-BR" sz="5100" b="1" i="1" dirty="0" err="1">
                <a:solidFill>
                  <a:schemeClr val="accent1">
                    <a:lumMod val="50000"/>
                  </a:schemeClr>
                </a:solidFill>
              </a:rPr>
              <a:t>Arquitecturas</a:t>
            </a:r>
            <a:r>
              <a:rPr lang="pt-BR" sz="5100" b="1" i="1" dirty="0">
                <a:solidFill>
                  <a:schemeClr val="accent1">
                    <a:lumMod val="50000"/>
                  </a:schemeClr>
                </a:solidFill>
              </a:rPr>
              <a:t> de objetos </a:t>
            </a:r>
            <a:r>
              <a:rPr lang="pt-BR" sz="5100" b="1" i="1" dirty="0" err="1">
                <a:solidFill>
                  <a:schemeClr val="accent1">
                    <a:lumMod val="50000"/>
                  </a:schemeClr>
                </a:solidFill>
              </a:rPr>
              <a:t>distribuidos</a:t>
            </a:r>
            <a:r>
              <a:rPr lang="pt-BR" sz="5100" b="1" i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pt-BR" sz="5100" dirty="0">
                <a:solidFill>
                  <a:schemeClr val="accent1">
                    <a:lumMod val="50000"/>
                  </a:schemeClr>
                </a:solidFill>
              </a:rPr>
              <a:t>No distingue entre</a:t>
            </a:r>
          </a:p>
          <a:p>
            <a:pPr algn="just"/>
            <a:r>
              <a:rPr lang="es-CO" sz="5100" dirty="0">
                <a:solidFill>
                  <a:schemeClr val="accent1">
                    <a:lumMod val="50000"/>
                  </a:schemeClr>
                </a:solidFill>
              </a:rPr>
              <a:t>servidores y clientes. El sistema es un conjunto de objetos que</a:t>
            </a:r>
          </a:p>
          <a:p>
            <a:pPr algn="just"/>
            <a:r>
              <a:rPr lang="es-CO" sz="5100" dirty="0">
                <a:solidFill>
                  <a:schemeClr val="accent1">
                    <a:lumMod val="50000"/>
                  </a:schemeClr>
                </a:solidFill>
              </a:rPr>
              <a:t>interaccionan, y cuya localización no interesa. No hay distinción</a:t>
            </a:r>
          </a:p>
          <a:p>
            <a:pPr algn="just"/>
            <a:r>
              <a:rPr lang="es-CO" sz="5100" dirty="0">
                <a:solidFill>
                  <a:schemeClr val="accent1">
                    <a:lumMod val="50000"/>
                  </a:schemeClr>
                </a:solidFill>
              </a:rPr>
              <a:t>entre un proveedor de servicios y el usuario de los mismos.</a:t>
            </a:r>
            <a:endParaRPr lang="es-CO" sz="51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26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09600" y="0"/>
            <a:ext cx="10058400" cy="6858000"/>
          </a:xfrm>
        </p:spPr>
        <p:txBody>
          <a:bodyPr>
            <a:normAutofit fontScale="77500" lnSpcReduction="20000"/>
          </a:bodyPr>
          <a:lstStyle/>
          <a:p>
            <a:r>
              <a:rPr lang="es-CO" sz="6500" b="1" dirty="0" smtClean="0">
                <a:solidFill>
                  <a:schemeClr val="accent2">
                    <a:lumMod val="50000"/>
                  </a:schemeClr>
                </a:solidFill>
              </a:rPr>
              <a:t>ARQUITECTURA MULTIPROCESADOR</a:t>
            </a:r>
          </a:p>
          <a:p>
            <a:endParaRPr lang="es-CO" sz="65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3. El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modelo más simple de un sistema distribuido es </a:t>
            </a:r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un </a:t>
            </a:r>
            <a:r>
              <a:rPr lang="es-CO" sz="4800" b="1" dirty="0" smtClean="0">
                <a:solidFill>
                  <a:schemeClr val="accent1">
                    <a:lumMod val="50000"/>
                  </a:schemeClr>
                </a:solidFill>
              </a:rPr>
              <a:t>sistema </a:t>
            </a:r>
            <a:r>
              <a:rPr lang="es-CO" sz="4800" b="1" dirty="0">
                <a:solidFill>
                  <a:schemeClr val="accent1">
                    <a:lumMod val="50000"/>
                  </a:schemeClr>
                </a:solidFill>
              </a:rPr>
              <a:t>multiprocesador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donde el software </a:t>
            </a:r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está formado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por varios procesos que pueden (aunque </a:t>
            </a:r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no necesariamente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) ejecutarse sobre </a:t>
            </a:r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procesadores diferentes.</a:t>
            </a:r>
          </a:p>
          <a:p>
            <a:pPr algn="just"/>
            <a:endParaRPr lang="es-CO" sz="48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* Este modelo es común en sistemas grandes </a:t>
            </a:r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de tiempo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real.</a:t>
            </a:r>
          </a:p>
          <a:p>
            <a:pPr algn="just"/>
            <a:endParaRPr lang="es-CO" sz="4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Estos sistemas recogen información, </a:t>
            </a:r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toman decisiones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usando esta información y envían </a:t>
            </a:r>
            <a:r>
              <a:rPr lang="es-CO" sz="4800" dirty="0" smtClean="0">
                <a:solidFill>
                  <a:schemeClr val="accent1">
                    <a:lumMod val="50000"/>
                  </a:schemeClr>
                </a:solidFill>
              </a:rPr>
              <a:t>señales para </a:t>
            </a:r>
            <a:r>
              <a:rPr lang="es-CO" sz="4800" dirty="0">
                <a:solidFill>
                  <a:schemeClr val="accent1">
                    <a:lumMod val="50000"/>
                  </a:schemeClr>
                </a:solidFill>
              </a:rPr>
              <a:t>modificar el entorno del sistema.</a:t>
            </a:r>
            <a:endParaRPr lang="es-CO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456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09600" y="0"/>
            <a:ext cx="10058400" cy="6858000"/>
          </a:xfrm>
        </p:spPr>
        <p:txBody>
          <a:bodyPr>
            <a:normAutofit fontScale="55000" lnSpcReduction="20000"/>
          </a:bodyPr>
          <a:lstStyle/>
          <a:p>
            <a:endParaRPr lang="es-CO" sz="7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CO" sz="7000" b="1" dirty="0" smtClean="0">
                <a:solidFill>
                  <a:schemeClr val="accent2">
                    <a:lumMod val="50000"/>
                  </a:schemeClr>
                </a:solidFill>
              </a:rPr>
              <a:t>ARQUITECTURA MULTIPROCESADOR</a:t>
            </a:r>
          </a:p>
          <a:p>
            <a:endParaRPr lang="es-CO" sz="65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Lógicamente, los procesos relacionados con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la recopilación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de información, toma de decisiones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y control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de actuadores podrían ejecutarse todos sobre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un único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procesador bajo el control de un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planificador </a:t>
            </a:r>
            <a:r>
              <a:rPr lang="es-CO" sz="6600" b="1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CO" sz="6600" b="1" i="1" dirty="0" err="1">
                <a:solidFill>
                  <a:schemeClr val="accent1">
                    <a:lumMod val="50000"/>
                  </a:schemeClr>
                </a:solidFill>
              </a:rPr>
              <a:t>scheduler</a:t>
            </a:r>
            <a:r>
              <a:rPr lang="es-CO" sz="6600" b="1" i="1" dirty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algn="just"/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* El uso de múltiples procesadores mejora el rendimiento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y adaptabilidad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del sistema.</a:t>
            </a:r>
          </a:p>
          <a:p>
            <a:pPr algn="just"/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* La distribución de procesos entre los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procesadores puede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ser predeterminada o puede estar bajo el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control de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un despachador </a:t>
            </a:r>
            <a:r>
              <a:rPr lang="es-CO" sz="6600" b="1" i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CO" sz="6600" b="1" i="1" dirty="0" err="1">
                <a:solidFill>
                  <a:schemeClr val="accent1">
                    <a:lumMod val="50000"/>
                  </a:schemeClr>
                </a:solidFill>
              </a:rPr>
              <a:t>dispatcher</a:t>
            </a:r>
            <a:r>
              <a:rPr lang="es-CO" sz="6600" b="1" i="1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que decide qué </a:t>
            </a:r>
            <a:r>
              <a:rPr lang="es-CO" sz="6600" dirty="0" smtClean="0">
                <a:solidFill>
                  <a:schemeClr val="accent1">
                    <a:lumMod val="50000"/>
                  </a:schemeClr>
                </a:solidFill>
              </a:rPr>
              <a:t>procesos se </a:t>
            </a:r>
            <a:r>
              <a:rPr lang="es-CO" sz="6600" dirty="0">
                <a:solidFill>
                  <a:schemeClr val="accent1">
                    <a:lumMod val="50000"/>
                  </a:schemeClr>
                </a:solidFill>
              </a:rPr>
              <a:t>asignan a cada procesador.</a:t>
            </a:r>
            <a:endParaRPr lang="es-CO" sz="65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47950" y="-100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Arquitecturas de Sistemas</a:t>
            </a:r>
          </a:p>
          <a:p>
            <a:r>
              <a:rPr lang="es-CO" b="1" dirty="0">
                <a:solidFill>
                  <a:srgbClr val="FFFFFF"/>
                </a:solidFill>
                <a:latin typeface="Candara-Bold"/>
              </a:rPr>
              <a:t>Distribuidos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8885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1195</Words>
  <Application>Microsoft Office PowerPoint</Application>
  <PresentationFormat>Panorámica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Candara-Bold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CAPAS DE LAS APLICACIONES 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HEMOS UTILIZADO SISTEMAS DISTRIBUIDOS?</dc:title>
  <dc:creator>RAFAEL HUMBERTO MORENO BARBOSA</dc:creator>
  <cp:lastModifiedBy>RAFAEL HUMBERTO MORENO BARBOSA</cp:lastModifiedBy>
  <cp:revision>24</cp:revision>
  <dcterms:created xsi:type="dcterms:W3CDTF">2021-09-13T23:15:32Z</dcterms:created>
  <dcterms:modified xsi:type="dcterms:W3CDTF">2021-09-21T00:35:23Z</dcterms:modified>
</cp:coreProperties>
</file>