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91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0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32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51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3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6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6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77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0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7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65B4-0316-4942-9224-58B8F34F8CAC}" type="datetimeFigureOut">
              <a:rPr lang="es-CO" smtClean="0"/>
              <a:t>04/10/2022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2D06-5BEF-4D58-A4A8-586E190D87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87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0" y="198867"/>
            <a:ext cx="1395256" cy="139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705589" y="-607848"/>
            <a:ext cx="2237412" cy="1782772"/>
          </a:xfrm>
          <a:prstGeom prst="rect">
            <a:avLst/>
          </a:prstGeom>
        </p:spPr>
      </p:pic>
      <p:pic>
        <p:nvPicPr>
          <p:cNvPr id="6" name="Imagen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455126" y="0"/>
            <a:ext cx="688874" cy="985662"/>
          </a:xfrm>
          <a:prstGeom prst="rect">
            <a:avLst/>
          </a:prstGeom>
        </p:spPr>
      </p:pic>
      <p:pic>
        <p:nvPicPr>
          <p:cNvPr id="7" name="Imagen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-549290" y="5322012"/>
            <a:ext cx="1628989" cy="177683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3438796" y="523997"/>
            <a:ext cx="43835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 smtClean="0">
                <a:solidFill>
                  <a:srgbClr val="FF0000"/>
                </a:solidFill>
              </a:rPr>
              <a:t>BSC ALQUERIA</a:t>
            </a:r>
            <a:endParaRPr lang="es-CO" sz="5400" dirty="0">
              <a:solidFill>
                <a:srgbClr val="FF0000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7705"/>
              </p:ext>
            </p:extLst>
          </p:nvPr>
        </p:nvGraphicFramePr>
        <p:xfrm>
          <a:off x="1244600" y="1763776"/>
          <a:ext cx="7797800" cy="473484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96107"/>
                <a:gridCol w="1496107"/>
                <a:gridCol w="1496107"/>
                <a:gridCol w="3309479"/>
              </a:tblGrid>
              <a:tr h="274574"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OBJETIVOS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 smtClean="0">
                          <a:effectLst/>
                        </a:rPr>
                        <a:t>ESTANDARES</a:t>
                      </a:r>
                      <a:endParaRPr lang="es-CO" sz="1400" b="1" dirty="0">
                        <a:effectLst/>
                      </a:endParaRP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INDICADORES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INICIATIVAS</a:t>
                      </a:r>
                    </a:p>
                  </a:txBody>
                  <a:tcPr marL="61286" marR="61286" marT="30643" marB="30643"/>
                </a:tc>
              </a:tr>
              <a:tr h="796724"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Perspectivas financieras: Aumentar los ingresos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Aumento del </a:t>
                      </a:r>
                      <a:r>
                        <a:rPr lang="es-CO" sz="1400" b="1" dirty="0">
                          <a:effectLst/>
                        </a:rPr>
                        <a:t>10 %</a:t>
                      </a:r>
                      <a:r>
                        <a:rPr lang="es-CO" sz="1400" dirty="0">
                          <a:effectLst/>
                        </a:rPr>
                        <a:t> en la utilidad neta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Estados financieros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Desarrollar nuevas políticas de crédito para los distribuidores</a:t>
                      </a:r>
                    </a:p>
                  </a:txBody>
                  <a:tcPr marL="61286" marR="61286" marT="30643" marB="30643"/>
                </a:tc>
              </a:tr>
              <a:tr h="980583"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Perspectiva del </a:t>
                      </a:r>
                      <a:r>
                        <a:rPr lang="es-CO" sz="1400" b="1" dirty="0">
                          <a:effectLst/>
                        </a:rPr>
                        <a:t>cliente</a:t>
                      </a:r>
                      <a:r>
                        <a:rPr lang="es-CO" sz="1400" dirty="0">
                          <a:effectLst/>
                        </a:rPr>
                        <a:t>: Tener un ticket promedio alto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Aumentar el valor de cada compra en un promedio de </a:t>
                      </a:r>
                      <a:r>
                        <a:rPr lang="es-CO" sz="1400" b="1" dirty="0">
                          <a:effectLst/>
                        </a:rPr>
                        <a:t>15 %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Valor de las facturas por cada venta individual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Mejorar la mezcla de productos y crear conjuntos de ofertas</a:t>
                      </a:r>
                    </a:p>
                  </a:txBody>
                  <a:tcPr marL="61286" marR="61286" marT="30643" marB="30643"/>
                </a:tc>
              </a:tr>
              <a:tr h="1164443"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Perspectiva de los </a:t>
                      </a:r>
                      <a:r>
                        <a:rPr lang="es-CO" sz="1400" b="1" dirty="0">
                          <a:effectLst/>
                        </a:rPr>
                        <a:t>procesos internos</a:t>
                      </a:r>
                      <a:r>
                        <a:rPr lang="es-CO" sz="1400" dirty="0">
                          <a:effectLst/>
                        </a:rPr>
                        <a:t>: Ofrecer diversas opciones de canales de venta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Transferir al menos </a:t>
                      </a:r>
                      <a:r>
                        <a:rPr lang="es-CO" sz="1400" b="1" dirty="0">
                          <a:effectLst/>
                        </a:rPr>
                        <a:t>30 %</a:t>
                      </a:r>
                      <a:r>
                        <a:rPr lang="es-CO" sz="1400" dirty="0">
                          <a:effectLst/>
                        </a:rPr>
                        <a:t> de las ventas para los nuevos canales de venta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% de Ventas por canal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Implementar </a:t>
                      </a:r>
                      <a:r>
                        <a:rPr lang="es-CO" sz="1400" dirty="0" err="1">
                          <a:effectLst/>
                        </a:rPr>
                        <a:t>telemárketing</a:t>
                      </a:r>
                      <a:r>
                        <a:rPr lang="es-CO" sz="1400" dirty="0">
                          <a:effectLst/>
                        </a:rPr>
                        <a:t> y tienda virtual</a:t>
                      </a:r>
                    </a:p>
                  </a:txBody>
                  <a:tcPr marL="61286" marR="61286" marT="30643" marB="30643"/>
                </a:tc>
              </a:tr>
              <a:tr h="1164443"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Perspectiva de </a:t>
                      </a:r>
                      <a:r>
                        <a:rPr lang="es-CO" sz="1400" b="1" dirty="0">
                          <a:effectLst/>
                        </a:rPr>
                        <a:t>aprendizaje y crecimiento</a:t>
                      </a:r>
                      <a:r>
                        <a:rPr lang="es-CO" sz="1400" dirty="0">
                          <a:effectLst/>
                        </a:rPr>
                        <a:t>: Contar con una fuerza de ventas calificada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Capacitar a </a:t>
                      </a:r>
                      <a:r>
                        <a:rPr lang="es-CO" sz="1400" b="1" dirty="0">
                          <a:effectLst/>
                        </a:rPr>
                        <a:t>100 % </a:t>
                      </a:r>
                      <a:r>
                        <a:rPr lang="es-CO" sz="1400" dirty="0">
                          <a:effectLst/>
                        </a:rPr>
                        <a:t>del equipo de ventas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Número de certificados adquiridos por el equipo</a:t>
                      </a:r>
                    </a:p>
                  </a:txBody>
                  <a:tcPr marL="61286" marR="61286" marT="30643" marB="306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>
                          <a:effectLst/>
                        </a:rPr>
                        <a:t>Desarrollar asociación con una empresa de cursos en línea</a:t>
                      </a:r>
                    </a:p>
                  </a:txBody>
                  <a:tcPr marL="61286" marR="61286" marT="30643" marB="3064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5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1118706" y="-607848"/>
            <a:ext cx="2237412" cy="1782772"/>
          </a:xfrm>
          <a:prstGeom prst="rect">
            <a:avLst/>
          </a:prstGeom>
        </p:spPr>
      </p:pic>
      <p:pic>
        <p:nvPicPr>
          <p:cNvPr id="6" name="Imagen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455126" y="0"/>
            <a:ext cx="688874" cy="985662"/>
          </a:xfrm>
          <a:prstGeom prst="rect">
            <a:avLst/>
          </a:prstGeom>
        </p:spPr>
      </p:pic>
      <p:pic>
        <p:nvPicPr>
          <p:cNvPr id="7" name="Imagen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-549290" y="5322012"/>
            <a:ext cx="1628989" cy="177683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977899" y="150759"/>
            <a:ext cx="80472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b="1" dirty="0" smtClean="0">
                <a:solidFill>
                  <a:srgbClr val="0070C0"/>
                </a:solidFill>
              </a:rPr>
              <a:t>CASO JOYERIA LA ESTRELLA</a:t>
            </a:r>
            <a:endParaRPr lang="es-CO" sz="5400" dirty="0">
              <a:solidFill>
                <a:srgbClr val="0070C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65204" y="912164"/>
            <a:ext cx="8759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Complete el BSC de La Joyería La Estrella teniendo en cuenta que es una empresa que se encuentra en crecimiento y ampliación de su cuota de mercado. Para lograrlo estableció un nuevo </a:t>
            </a:r>
            <a:r>
              <a:rPr lang="es-CO" dirty="0"/>
              <a:t>plan de objetivos basados en los siguientes estándares que van orientados a: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29306"/>
              </p:ext>
            </p:extLst>
          </p:nvPr>
        </p:nvGraphicFramePr>
        <p:xfrm>
          <a:off x="682751" y="1835494"/>
          <a:ext cx="7924804" cy="4913084"/>
        </p:xfrm>
        <a:graphic>
          <a:graphicData uri="http://schemas.openxmlformats.org/drawingml/2006/table">
            <a:tbl>
              <a:tblPr/>
              <a:tblGrid>
                <a:gridCol w="1981201"/>
                <a:gridCol w="1981201"/>
                <a:gridCol w="1981201"/>
                <a:gridCol w="1981201"/>
              </a:tblGrid>
              <a:tr h="209703"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OBJETIVOS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 smtClean="0">
                          <a:effectLst/>
                        </a:rPr>
                        <a:t>ESTANDARES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INDICADORES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INICIATIVAS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2420"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 smtClean="0">
                          <a:effectLst/>
                        </a:rPr>
                        <a:t>Perspectivas financieras: </a:t>
                      </a:r>
                      <a:r>
                        <a:rPr lang="es-C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Aumentar la rentabilidad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Incrementar rentabilidad en un 25 %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Estados Financieros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Hacer alianzas con empresas de datafonos o tarjetas de crédito 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089"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Perspectiva del cliente: </a:t>
                      </a:r>
                      <a:r>
                        <a:rPr lang="es-C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Tener una tienda más atractiva para los clientes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Incremento del 20% en las visitas de clientes a mi tienda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Recuento diario de los clientes que ingresan a la tienda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Mejora en la exposición de las vitrinas y material POP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089"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Perspectiva de los </a:t>
                      </a:r>
                      <a:r>
                        <a:rPr lang="es-CO" sz="1400" b="1" dirty="0" smtClean="0">
                          <a:effectLst/>
                        </a:rPr>
                        <a:t>procesos </a:t>
                      </a:r>
                      <a:r>
                        <a:rPr lang="es-C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 una referencia en la atención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Disminuir las PQR en un 80% y aumentar</a:t>
                      </a:r>
                      <a:r>
                        <a:rPr lang="es-CO" sz="1400" baseline="0" dirty="0" smtClean="0">
                          <a:effectLst/>
                        </a:rPr>
                        <a:t> las felicitaciones en 20%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Análisis estadístico de informes de Servicio al Cliente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Rediseñar el canal de atención y el proceso de servicio al cliente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3367">
                <a:tc>
                  <a:txBody>
                    <a:bodyPr/>
                    <a:lstStyle/>
                    <a:p>
                      <a:pPr fontAlgn="t"/>
                      <a:r>
                        <a:rPr lang="es-CO" sz="1400" b="1" dirty="0">
                          <a:effectLst/>
                        </a:rPr>
                        <a:t>Perspectiva de </a:t>
                      </a:r>
                      <a:r>
                        <a:rPr lang="es-CO" sz="1400" b="1" dirty="0" smtClean="0">
                          <a:effectLst/>
                        </a:rPr>
                        <a:t>aprendizaje </a:t>
                      </a:r>
                      <a:r>
                        <a:rPr lang="es-C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Tener una fuerza de ventas con profesionales con experiencia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100% de trabajadores de ventas cumplan el</a:t>
                      </a:r>
                      <a:r>
                        <a:rPr lang="es-CO" sz="1400" baseline="0" dirty="0" smtClean="0">
                          <a:effectLst/>
                        </a:rPr>
                        <a:t> perfil profesional para el cargo de ventas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Revisión de hojas de vida de personal de ventas 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400" dirty="0" smtClean="0">
                          <a:effectLst/>
                        </a:rPr>
                        <a:t>Iniciar un plan carrera,</a:t>
                      </a:r>
                      <a:r>
                        <a:rPr lang="es-CO" sz="1400" baseline="0" dirty="0" smtClean="0">
                          <a:effectLst/>
                        </a:rPr>
                        <a:t> iniciar programa de promoción e iniciar un proceso de reclutamiento y seleccionar </a:t>
                      </a:r>
                      <a:endParaRPr lang="es-CO" sz="14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4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0" t="31111" b="33121"/>
          <a:stretch/>
        </p:blipFill>
        <p:spPr>
          <a:xfrm rot="2244506" flipH="1">
            <a:off x="-1118706" y="-607848"/>
            <a:ext cx="2237412" cy="1782772"/>
          </a:xfrm>
          <a:prstGeom prst="rect">
            <a:avLst/>
          </a:prstGeom>
        </p:spPr>
      </p:pic>
      <p:pic>
        <p:nvPicPr>
          <p:cNvPr id="6" name="Imagen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12499" r="32084" b="37223"/>
          <a:stretch/>
        </p:blipFill>
        <p:spPr>
          <a:xfrm>
            <a:off x="8455126" y="0"/>
            <a:ext cx="688874" cy="985662"/>
          </a:xfrm>
          <a:prstGeom prst="rect">
            <a:avLst/>
          </a:prstGeom>
        </p:spPr>
      </p:pic>
      <p:pic>
        <p:nvPicPr>
          <p:cNvPr id="7" name="Imagen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1" t="74091"/>
          <a:stretch/>
        </p:blipFill>
        <p:spPr>
          <a:xfrm>
            <a:off x="-549290" y="5322012"/>
            <a:ext cx="1628989" cy="177683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977899" y="150759"/>
            <a:ext cx="72605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b="1" dirty="0" smtClean="0">
                <a:solidFill>
                  <a:srgbClr val="0070C0"/>
                </a:solidFill>
              </a:rPr>
              <a:t>CASO EMPRESA E-COMMERCE</a:t>
            </a:r>
            <a:endParaRPr lang="es-CO" sz="4400" dirty="0">
              <a:solidFill>
                <a:srgbClr val="0070C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65204" y="750239"/>
            <a:ext cx="8759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/>
              <a:t>Complete el BSC de una empresa de E-Commerce teniendo en cuenta que es una empresa que se encuentra en crecimiento y ampliación de su cuota de mercado. Para lograrlo estableció un nuevo plan de objetivos basados en los siguientes estándares que van orientados a: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7653"/>
              </p:ext>
            </p:extLst>
          </p:nvPr>
        </p:nvGraphicFramePr>
        <p:xfrm>
          <a:off x="645785" y="1348254"/>
          <a:ext cx="7924804" cy="5523591"/>
        </p:xfrm>
        <a:graphic>
          <a:graphicData uri="http://schemas.openxmlformats.org/drawingml/2006/table">
            <a:tbl>
              <a:tblPr/>
              <a:tblGrid>
                <a:gridCol w="1981201"/>
                <a:gridCol w="1981201"/>
                <a:gridCol w="1981201"/>
                <a:gridCol w="1981201"/>
              </a:tblGrid>
              <a:tr h="209703"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>
                          <a:effectLst/>
                        </a:rPr>
                        <a:t>OBJETIVOS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 smtClean="0">
                          <a:effectLst/>
                        </a:rPr>
                        <a:t>ESTANDARES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>
                          <a:effectLst/>
                        </a:rPr>
                        <a:t>INDICADORES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b="1">
                          <a:effectLst/>
                        </a:rPr>
                        <a:t>INICIATIVAS</a:t>
                      </a:r>
                      <a:endParaRPr lang="es-CO" sz="130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089"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 smtClean="0">
                          <a:effectLst/>
                        </a:rPr>
                        <a:t>Perspectivas financieras: </a:t>
                      </a:r>
                      <a:r>
                        <a:rPr lang="es-CO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Aumentar las ventas y reducir los costos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300" dirty="0" smtClean="0"/>
                        <a:t>Aumento de ventas en un 25% y reducción de costos en 15%</a:t>
                      </a:r>
                      <a:endParaRPr lang="es-CO" sz="1300" dirty="0"/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Estados financieros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Negociación de MP con mis proveedores y un lanzamiento de un programa de descuentos y beneficios. Alianzas con proveedores</a:t>
                      </a:r>
                      <a:r>
                        <a:rPr lang="es-CO" sz="1300" baseline="0" dirty="0" smtClean="0">
                          <a:effectLst/>
                        </a:rPr>
                        <a:t> stock justo a tiempo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089"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>
                          <a:effectLst/>
                        </a:rPr>
                        <a:t>Perspectiva del cliente: </a:t>
                      </a:r>
                      <a:r>
                        <a:rPr lang="es-CO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 una referencia por la variedad de productos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300" dirty="0" smtClean="0"/>
                        <a:t>Aumentar el lanzamiento de nuevos productos en 15%</a:t>
                      </a:r>
                      <a:endParaRPr lang="es-CO" sz="1300" dirty="0"/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# productos nuevos lanzados en un periodo de tiempo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Crear</a:t>
                      </a:r>
                      <a:r>
                        <a:rPr lang="es-CO" sz="1300" baseline="0" dirty="0" smtClean="0">
                          <a:effectLst/>
                        </a:rPr>
                        <a:t> un comité de desarrollo e innovación. Entregar en tiempos mínimos  y con empaques propios de mi tienda,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089"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>
                          <a:effectLst/>
                        </a:rPr>
                        <a:t>Perspectiva de los </a:t>
                      </a:r>
                      <a:r>
                        <a:rPr lang="es-CO" sz="1300" b="1" dirty="0" smtClean="0">
                          <a:effectLst/>
                        </a:rPr>
                        <a:t>procesos </a:t>
                      </a:r>
                      <a:r>
                        <a:rPr lang="es-CO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 capaz de desarrollar nuevos productos constantemente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C0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300" dirty="0" smtClean="0"/>
                        <a:t>Al mes lanzamiento de </a:t>
                      </a:r>
                      <a:r>
                        <a:rPr lang="es-CO" sz="1300" baseline="0" dirty="0" smtClean="0"/>
                        <a:t> 5 proyectos nuevos de productos innovadores</a:t>
                      </a:r>
                      <a:endParaRPr lang="es-CO" sz="1300" dirty="0"/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Informes de crecimiento y desarrollo de la organización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Adquirir un software que me permite la creación y medición de</a:t>
                      </a:r>
                      <a:r>
                        <a:rPr lang="es-CO" sz="1300" baseline="0" dirty="0" smtClean="0">
                          <a:effectLst/>
                        </a:rPr>
                        <a:t> proyectos nuevos. Realizar una canalización de recursos hacia investigación de mercados para encontrar nuevos productos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3367">
                <a:tc>
                  <a:txBody>
                    <a:bodyPr/>
                    <a:lstStyle/>
                    <a:p>
                      <a:pPr fontAlgn="t"/>
                      <a:r>
                        <a:rPr lang="es-CO" sz="1300" b="1" dirty="0">
                          <a:effectLst/>
                        </a:rPr>
                        <a:t>Perspectiva de </a:t>
                      </a:r>
                      <a:r>
                        <a:rPr lang="es-CO" sz="1300" b="1" dirty="0" smtClean="0">
                          <a:effectLst/>
                        </a:rPr>
                        <a:t>aprendizaje </a:t>
                      </a:r>
                      <a:r>
                        <a:rPr lang="es-CO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Contar con personal altamente calificado en el desarrollo de productos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300" dirty="0" smtClean="0"/>
                        <a:t>2</a:t>
                      </a:r>
                      <a:r>
                        <a:rPr lang="es-CO" sz="1300" baseline="0" dirty="0" smtClean="0"/>
                        <a:t> profesionales con experiencia y formación profesional en el área de innovación y ampliación de catálogos</a:t>
                      </a:r>
                      <a:endParaRPr lang="es-CO" sz="1300" dirty="0"/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Cantidad de personas contratadas</a:t>
                      </a:r>
                      <a:r>
                        <a:rPr lang="es-CO" sz="1300" baseline="0" dirty="0" smtClean="0">
                          <a:effectLst/>
                        </a:rPr>
                        <a:t> que cumplen con el perfil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300" dirty="0" smtClean="0">
                          <a:effectLst/>
                        </a:rPr>
                        <a:t>Implementar</a:t>
                      </a:r>
                      <a:r>
                        <a:rPr lang="es-CO" sz="1300" baseline="0" dirty="0" smtClean="0">
                          <a:effectLst/>
                        </a:rPr>
                        <a:t> un proceso de reclutamiento y selección especializado.</a:t>
                      </a:r>
                      <a:endParaRPr lang="es-CO" sz="1300" dirty="0">
                        <a:effectLst/>
                      </a:endParaRP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C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04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570</Words>
  <Application>Microsoft Office PowerPoint</Application>
  <PresentationFormat>Presentación en pantalla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CLIENTE</dc:creator>
  <cp:lastModifiedBy>CLIENTE</cp:lastModifiedBy>
  <cp:revision>3</cp:revision>
  <dcterms:created xsi:type="dcterms:W3CDTF">2022-10-04T23:17:23Z</dcterms:created>
  <dcterms:modified xsi:type="dcterms:W3CDTF">2022-10-05T01:44:38Z</dcterms:modified>
</cp:coreProperties>
</file>