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887F2225.xml" ContentType="application/vnd.ms-powerpoint.comments+xml"/>
  <Override PartName="/ppt/comments/modernComment_104_F881620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7F58BA-7025-745F-61A8-64B5E1F1A1D2}" name="Finbar MAUNSELL" initials="FM" userId="S::finbar.maunsell@aperc.or.jp::8826923f-3184-43b7-a36b-2a6b79ce973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modernComment_101_887F2225.xml><?xml version="1.0" encoding="utf-8"?>
<p188:cmLst xmlns:a="http://schemas.openxmlformats.org/drawingml/2006/main" xmlns:r="http://schemas.openxmlformats.org/officeDocument/2006/relationships" xmlns:p188="http://schemas.microsoft.com/office/powerpoint/2018/8/main">
  <p188:cm id="{F800E0DE-792C-4C12-8DF4-8F57F5C66966}" authorId="{B67F58BA-7025-745F-61A8-64B5E1F1A1D2}" created="2023-10-25T07:33:29.207">
    <ac:deMkLst xmlns:ac="http://schemas.microsoft.com/office/drawing/2013/main/command">
      <pc:docMk xmlns:pc="http://schemas.microsoft.com/office/powerpoint/2013/main/command"/>
      <pc:sldMk xmlns:pc="http://schemas.microsoft.com/office/powerpoint/2013/main/command" cId="2290033189" sldId="257"/>
      <ac:picMk id="5" creationId="{57864808-3387-B8F7-327C-F0A7E2BDB58C}"/>
    </ac:deMkLst>
    <p188:txBody>
      <a:bodyPr/>
      <a:lstStyle/>
      <a:p>
        <a:r>
          <a:rPr lang="en-US"/>
          <a:t>Since cannot increase rail moe, will increase buses to support increase public transport</a:t>
        </a:r>
      </a:p>
    </p188:txBody>
  </p188:cm>
</p188:cmLst>
</file>

<file path=ppt/comments/modernComment_104_F8816209.xml><?xml version="1.0" encoding="utf-8"?>
<p188:cmLst xmlns:a="http://schemas.openxmlformats.org/drawingml/2006/main" xmlns:r="http://schemas.openxmlformats.org/officeDocument/2006/relationships" xmlns:p188="http://schemas.microsoft.com/office/powerpoint/2018/8/main">
  <p188:cm id="{43912463-044F-4A22-837E-F4BEF73FC205}" authorId="{B67F58BA-7025-745F-61A8-64B5E1F1A1D2}" created="2023-10-25T07:15:26.782">
    <ac:deMkLst xmlns:ac="http://schemas.microsoft.com/office/drawing/2013/main/command">
      <pc:docMk xmlns:pc="http://schemas.microsoft.com/office/powerpoint/2013/main/command"/>
      <pc:sldMk xmlns:pc="http://schemas.microsoft.com/office/powerpoint/2013/main/command" cId="4169228809" sldId="260"/>
      <ac:picMk id="5" creationId="{7207F975-FBB1-1C53-7BC0-A6AF566F34B3}"/>
    </ac:deMkLst>
    <p188:txBody>
      <a:bodyPr/>
      <a:lstStyle/>
      <a:p>
        <a:r>
          <a:rPr lang="en-US"/>
          <a:t>One day would be good to creat a graph to show this in the model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C620-0DBB-89B3-7EE9-6CA618681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02C91-B78E-7230-3ABF-C51E4B6F3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398C32-002D-AAF7-F70A-A88624D976CC}"/>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66D1C3A0-4A0F-805F-624A-7E0E13A18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A4C17-78AA-14DE-A0BD-0FE11726535A}"/>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59847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9CBB-4F41-810E-0A0A-FB8797B45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5F4F2D-1758-963D-8C9E-F362222E96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42259-C741-D717-FFE4-1382FADAEE4D}"/>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3F23CD9D-FB73-2A56-630F-3A67ADD69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E571C-E54D-CC7A-BA26-6B33E42D2C33}"/>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104114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723A3-F05F-75A6-6AE1-B367302AC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AE612F-F831-0D9D-87EA-C962C3001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701A7-AE13-DBE5-BFC9-EB1F4D9135EC}"/>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7531B76F-09D3-BCF3-FA70-F3471DBB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275D0-1500-29B1-4EC9-CF0CBB123D1B}"/>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379811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97B4-593F-7323-7F50-1E5B04B04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9E272-91A2-1DAB-8C44-E5F1277A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6B87E-C4D8-35A2-D812-22ADF40AEC0E}"/>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625B0A7B-D177-3AAB-381F-2A1331A17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10F99-BF34-DE3B-C35E-7BCABDC2B1B6}"/>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366427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1742-7576-7847-2461-F6DA279F8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33959C-9E81-35B7-DDC7-1ADDE9670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862C7-82AA-0D3B-BEA8-7B4228F79898}"/>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9800DD3C-5BB6-4458-3F5A-49822A881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8B09F-839B-533D-8D8C-243C218B6190}"/>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49844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3DEF-DEDB-35CC-F596-8E1568CFC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55F12-88E4-FDCB-579E-650E5E324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28932-FCC9-A86A-CAB8-20EE7F868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AF913-C7C2-4310-E481-433E40F03B5E}"/>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6" name="Footer Placeholder 5">
            <a:extLst>
              <a:ext uri="{FF2B5EF4-FFF2-40B4-BE49-F238E27FC236}">
                <a16:creationId xmlns:a16="http://schemas.microsoft.com/office/drawing/2014/main" id="{81EF0A76-3A82-DF1C-1CCD-50D9676FF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5E9B0-FBD4-7456-FFA9-763930A6C8E6}"/>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95267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E07-B08E-286E-0ED0-EAC1FD8A0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81305-A7D3-DC87-653A-C2ECBB424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ACB83-DF2E-1EBA-BB0E-9E265568E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92873-7B67-CE88-F7FB-78D69FBD9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4AD5D-092C-31D8-9D92-F5C476624B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E8258-4B8F-32AE-6C0E-4B628FB676D7}"/>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8" name="Footer Placeholder 7">
            <a:extLst>
              <a:ext uri="{FF2B5EF4-FFF2-40B4-BE49-F238E27FC236}">
                <a16:creationId xmlns:a16="http://schemas.microsoft.com/office/drawing/2014/main" id="{A5CDAAFC-115B-53BD-4C27-ACD653C5D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AE4D6-AEEE-0D97-ED94-78032B4E5309}"/>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137804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193C-97D7-54C4-3EC8-92BB2647B1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0B5A94-139A-C43C-39B2-FD25A65CCF48}"/>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4" name="Footer Placeholder 3">
            <a:extLst>
              <a:ext uri="{FF2B5EF4-FFF2-40B4-BE49-F238E27FC236}">
                <a16:creationId xmlns:a16="http://schemas.microsoft.com/office/drawing/2014/main" id="{8678B3FD-850D-E883-DFC7-AA5D9AEFD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01AF3F-C5BB-F1AE-A811-6AE3898263F4}"/>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49176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17277-8084-4D45-065C-9C18A536950A}"/>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3" name="Footer Placeholder 2">
            <a:extLst>
              <a:ext uri="{FF2B5EF4-FFF2-40B4-BE49-F238E27FC236}">
                <a16:creationId xmlns:a16="http://schemas.microsoft.com/office/drawing/2014/main" id="{0EFD4E0F-C7AD-9487-C4B3-4BCBF7C32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831C68-D26E-A113-241B-D3B8AAE0FF7F}"/>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1413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E15C-C6E1-04A2-8C76-4C91AB08A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AAF64-DB4D-2EDA-EE5C-2E0416C2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08C252-5E7D-51CE-FE2E-2DF0D1B9E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9F4CB-B24A-C15D-E8D8-41C2B1EE8E3B}"/>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6" name="Footer Placeholder 5">
            <a:extLst>
              <a:ext uri="{FF2B5EF4-FFF2-40B4-BE49-F238E27FC236}">
                <a16:creationId xmlns:a16="http://schemas.microsoft.com/office/drawing/2014/main" id="{BAD1B58B-1E0D-2B2C-3698-E9135CD3D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7B14F-7049-C66A-5E82-E090E9BCBC8C}"/>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160439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9CFB-DB1D-CFCF-AEC1-7681F032D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A7224-F0E7-613E-B8B1-474FB62B8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3B3B0-75F9-26B4-B2F9-4FA5D26FD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DC12D-157F-3B9A-E156-CD1C46E659C7}"/>
              </a:ext>
            </a:extLst>
          </p:cNvPr>
          <p:cNvSpPr>
            <a:spLocks noGrp="1"/>
          </p:cNvSpPr>
          <p:nvPr>
            <p:ph type="dt" sz="half" idx="10"/>
          </p:nvPr>
        </p:nvSpPr>
        <p:spPr/>
        <p:txBody>
          <a:bodyPr/>
          <a:lstStyle/>
          <a:p>
            <a:fld id="{3B89EA8D-7C87-4A06-A135-FBDCB38985A9}" type="datetimeFigureOut">
              <a:rPr lang="en-US" smtClean="0"/>
              <a:t>5/28/2024</a:t>
            </a:fld>
            <a:endParaRPr lang="en-US"/>
          </a:p>
        </p:txBody>
      </p:sp>
      <p:sp>
        <p:nvSpPr>
          <p:cNvPr id="6" name="Footer Placeholder 5">
            <a:extLst>
              <a:ext uri="{FF2B5EF4-FFF2-40B4-BE49-F238E27FC236}">
                <a16:creationId xmlns:a16="http://schemas.microsoft.com/office/drawing/2014/main" id="{7B6DBD45-1223-D9AB-5A26-544479864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C09B0-5A33-56E4-44A8-782862D74A74}"/>
              </a:ext>
            </a:extLst>
          </p:cNvPr>
          <p:cNvSpPr>
            <a:spLocks noGrp="1"/>
          </p:cNvSpPr>
          <p:nvPr>
            <p:ph type="sldNum" sz="quarter" idx="12"/>
          </p:nvPr>
        </p:nvSpPr>
        <p:spPr/>
        <p:txBody>
          <a:bodyPr/>
          <a:lstStyle/>
          <a:p>
            <a:fld id="{A08F8E7B-6D4A-4D46-8235-3B524B41CF02}" type="slidenum">
              <a:rPr lang="en-US" smtClean="0"/>
              <a:t>‹#›</a:t>
            </a:fld>
            <a:endParaRPr lang="en-US"/>
          </a:p>
        </p:txBody>
      </p:sp>
    </p:spTree>
    <p:extLst>
      <p:ext uri="{BB962C8B-B14F-4D97-AF65-F5344CB8AC3E}">
        <p14:creationId xmlns:p14="http://schemas.microsoft.com/office/powerpoint/2010/main" val="274272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DAD32-5921-6FF8-981A-139BE8335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6635D2-7CF7-9548-D6F3-156C2AA23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A74F0-098C-1657-8B17-2D3C0EA80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9EA8D-7C87-4A06-A135-FBDCB38985A9}" type="datetimeFigureOut">
              <a:rPr lang="en-US" smtClean="0"/>
              <a:t>5/28/2024</a:t>
            </a:fld>
            <a:endParaRPr lang="en-US"/>
          </a:p>
        </p:txBody>
      </p:sp>
      <p:sp>
        <p:nvSpPr>
          <p:cNvPr id="5" name="Footer Placeholder 4">
            <a:extLst>
              <a:ext uri="{FF2B5EF4-FFF2-40B4-BE49-F238E27FC236}">
                <a16:creationId xmlns:a16="http://schemas.microsoft.com/office/drawing/2014/main" id="{A2F31CAA-7BE5-29F3-D9A7-64FD8942B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7DB70-C4D5-8107-7F58-13527BF24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F8E7B-6D4A-4D46-8235-3B524B41CF02}" type="slidenum">
              <a:rPr lang="en-US" smtClean="0"/>
              <a:t>‹#›</a:t>
            </a:fld>
            <a:endParaRPr lang="en-US"/>
          </a:p>
        </p:txBody>
      </p:sp>
    </p:spTree>
    <p:extLst>
      <p:ext uri="{BB962C8B-B14F-4D97-AF65-F5344CB8AC3E}">
        <p14:creationId xmlns:p14="http://schemas.microsoft.com/office/powerpoint/2010/main" val="19965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emo.com.au/en/energy-systems/electricity/national-electricity-market-nem/nem-forecasting-and-planning/forecasting-and-reliability/nem-electricity-statement-of-opportunities-esoo" TargetMode="External"/><Relationship Id="rId13" Type="http://schemas.openxmlformats.org/officeDocument/2006/relationships/hyperlink" Target="https://www.bcg.com/publications/2023/the-rise-of-the-car-subscription-market" TargetMode="External"/><Relationship Id="rId3" Type="http://schemas.openxmlformats.org/officeDocument/2006/relationships/hyperlink" Target="https://www.dcceew.gov.au/energy/transport" TargetMode="External"/><Relationship Id="rId7" Type="http://schemas.openxmlformats.org/officeDocument/2006/relationships/hyperlink" Target="https://www.argusmedia.com/en/news/2286032-australia-to-raise-biofuels-consumption-usda" TargetMode="External"/><Relationship Id="rId12" Type="http://schemas.openxmlformats.org/officeDocument/2006/relationships/hyperlink" Target="https://www.hsra.gov.au/" TargetMode="External"/><Relationship Id="rId2" Type="http://schemas.openxmlformats.org/officeDocument/2006/relationships/hyperlink" Target="https://www.energy.gov.au/government-priorities/vehicles-and-fuels" TargetMode="External"/><Relationship Id="rId1" Type="http://schemas.openxmlformats.org/officeDocument/2006/relationships/slideLayout" Target="../slideLayouts/slideLayout1.xml"/><Relationship Id="rId6" Type="http://schemas.openxmlformats.org/officeDocument/2006/relationships/hyperlink" Target="https://www.accc.gov.au/consumers/petrol-and-fuel/ethanol-and-other-biofuels" TargetMode="External"/><Relationship Id="rId11" Type="http://schemas.openxmlformats.org/officeDocument/2006/relationships/hyperlink" Target="https://www.bitre.gov.au/forecasts" TargetMode="External"/><Relationship Id="rId5" Type="http://schemas.openxmlformats.org/officeDocument/2006/relationships/hyperlink" Target="https://www.acfa.org.sg/newsletters/australia-new-fuel-standards-disappointing-below-international-standards" TargetMode="External"/><Relationship Id="rId10" Type="http://schemas.openxmlformats.org/officeDocument/2006/relationships/hyperlink" Target="https://aemo.com.au/-/media/files/stakeholder_consultation/consultations/nem-consultations/2022/2023-inputs-assumptions-and-scenarios-consultation/supporting-materials-for-2023/csiro-2022-electric-vehicles-projections-report.pdf" TargetMode="External"/><Relationship Id="rId4" Type="http://schemas.openxmlformats.org/officeDocument/2006/relationships/hyperlink" Target="https://www.globalvillagespace.com/australia/australias-big-car-obsession-a-troubling-issue/" TargetMode="External"/><Relationship Id="rId9" Type="http://schemas.openxmlformats.org/officeDocument/2006/relationships/hyperlink" Target="https://aemo.com.au/-/media/files/major-publications/isp/2023/2023-inputs-assumptions-and-scenarios-report.pdf?la=e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887F22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emo.com.au/-/media/files/stakeholder_consultation/consultations/nem-consultations/2022/2023-inputs-assumptions-and-scenarios-consultation/supporting-materials-for-2023/csiro-2022-electric-vehicles-projections-repor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emo.com.au/-/media/files/stakeholder_consultation/consultations/nem-consultations/2022/2023-inputs-assumptions-and-scenarios-consultation/supporting-materials-for-2023/csiro-2022-electric-vehicles-projections-report.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4_F881620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1ABFF6-D462-E071-BAD8-E5B6EACE7602}"/>
              </a:ext>
            </a:extLst>
          </p:cNvPr>
          <p:cNvSpPr txBox="1"/>
          <p:nvPr/>
        </p:nvSpPr>
        <p:spPr>
          <a:xfrm>
            <a:off x="219456" y="256032"/>
            <a:ext cx="9829800" cy="5899179"/>
          </a:xfrm>
          <a:prstGeom prst="rect">
            <a:avLst/>
          </a:prstGeom>
          <a:noFill/>
        </p:spPr>
        <p:txBody>
          <a:bodyPr wrap="square" rtlCol="0">
            <a:spAutoFit/>
          </a:bodyPr>
          <a:lstStyle/>
          <a:p>
            <a:r>
              <a:rPr lang="en-US" dirty="0"/>
              <a:t>Policies in place </a:t>
            </a:r>
          </a:p>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Transport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Relevant federal policies are listed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here</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Here are more details on Australia’s attempt to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reduce transport emissions</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Includes Driving the Nation fund to support EV charging and hydrogen refueling.</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 baseline (REF) shift to EVs will mostly be driven by income levels (Australia not as well off as US but shouldn’t be too far behind in transition rates).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Consumer choice with some support via policy will drive change but I suspect a large minority of consumers will not be rushing to EVs (it will take additional carrots or sticks to drive required change that may be sought after in TGT)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example</a:t>
            </a:r>
            <a:r>
              <a:rPr lang="en-US" sz="1100" dirty="0">
                <a:effectLst/>
                <a:latin typeface="Calibri" panose="020F0502020204030204" pitchFamily="34" charset="0"/>
                <a:ea typeface="Calibri" panose="020F0502020204030204" pitchFamily="34" charset="0"/>
                <a:cs typeface="Times New Roman" panose="02020603050405020304" pitchFamily="18" charset="0"/>
              </a:rPr>
              <a:t> for preference for SUVs, with these vehicles lagging electrification of smaller vehicles</a:t>
            </a:r>
          </a:p>
          <a:p>
            <a:pPr marL="342900" marR="0" lvl="0" indent="-342900">
              <a:lnSpc>
                <a:spcPct val="107000"/>
              </a:lnSpc>
              <a:spcBef>
                <a:spcPts val="0"/>
              </a:spcBef>
              <a:spcAft>
                <a:spcPts val="80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Fuel quality standards continue to underwhelm. For example, see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here</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Calibri" panose="020F0502020204030204" pitchFamily="34" charset="0"/>
              <a:buChar char="-"/>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Reference:</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Ethanol and biofuels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aren’t a big deal</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 context from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Argus</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Discussion of electrification of transport in the AEMO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ESOO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Assumption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document talks about three scenarios that sees percent of road transport that is EV in 2040 at 72%, 60% or 32%, depending on the scenario. The lower assumption is likely to be most relevant to REF.</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Progressive change in Figure 5-1 of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CSIRO EV report</a:t>
            </a:r>
            <a:r>
              <a:rPr lang="en-US" sz="1100" dirty="0">
                <a:effectLst/>
                <a:latin typeface="Calibri" panose="020F0502020204030204" pitchFamily="34" charset="0"/>
                <a:ea typeface="Calibri" panose="020F0502020204030204" pitchFamily="34" charset="0"/>
                <a:cs typeface="Times New Roman" panose="02020603050405020304" pitchFamily="18" charset="0"/>
              </a:rPr>
              <a:t> likely to be a solid reference for REF. Note the significant revision to sales share from one year to the next.</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Appendix Table B1 gives sales share and Table B2 gives fleet share for 4 scenarios</a:t>
            </a: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Some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freight forecasts</a:t>
            </a:r>
            <a:r>
              <a:rPr lang="en-US" sz="1100" dirty="0">
                <a:effectLst/>
                <a:latin typeface="Calibri" panose="020F0502020204030204" pitchFamily="34" charset="0"/>
                <a:ea typeface="Calibri" panose="020F0502020204030204" pitchFamily="34" charset="0"/>
                <a:cs typeface="Times New Roman" panose="02020603050405020304" pitchFamily="18" charset="0"/>
              </a:rPr>
              <a:t> from BITRE</a:t>
            </a: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Rail freight low growth is likely due to lower coal production.</a:t>
            </a:r>
          </a:p>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Target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 speed rail could potentially deliver lower road transport activity.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a:t>
            </a: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High Speed Rail Authority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Subscription driving services</a:t>
            </a:r>
            <a:r>
              <a:rPr lang="en-US" sz="1100" dirty="0">
                <a:effectLst/>
                <a:latin typeface="Calibri" panose="020F0502020204030204" pitchFamily="34" charset="0"/>
                <a:ea typeface="Calibri" panose="020F0502020204030204" pitchFamily="34" charset="0"/>
                <a:cs typeface="Times New Roman" panose="02020603050405020304" pitchFamily="18" charset="0"/>
              </a:rPr>
              <a:t> could significantly reduce required fleet. Though passenger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kilometres</a:t>
            </a:r>
            <a:r>
              <a:rPr lang="en-US" sz="1100" dirty="0">
                <a:effectLst/>
                <a:latin typeface="Calibri" panose="020F0502020204030204" pitchFamily="34" charset="0"/>
                <a:ea typeface="Calibri" panose="020F0502020204030204" pitchFamily="34" charset="0"/>
                <a:cs typeface="Times New Roman" panose="02020603050405020304" pitchFamily="18" charset="0"/>
              </a:rPr>
              <a:t> may remain unchanged.</a:t>
            </a:r>
          </a:p>
          <a:p>
            <a:pPr marR="0" lvl="0">
              <a:lnSpc>
                <a:spcPct val="107000"/>
              </a:lnSpc>
              <a:spcBef>
                <a:spcPts val="0"/>
              </a:spcBef>
              <a:spcAft>
                <a:spcPts val="800"/>
              </a:spcAft>
            </a:pPr>
            <a:endParaRPr lang="en-US" dirty="0"/>
          </a:p>
        </p:txBody>
      </p:sp>
    </p:spTree>
    <p:extLst>
      <p:ext uri="{BB962C8B-B14F-4D97-AF65-F5344CB8AC3E}">
        <p14:creationId xmlns:p14="http://schemas.microsoft.com/office/powerpoint/2010/main" val="28752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BC21-F7ED-E8CF-078A-368436D77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18D3D7-4755-811D-5131-55A692CD85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864808-3387-B8F7-327C-F0A7E2BDB58C}"/>
              </a:ext>
            </a:extLst>
          </p:cNvPr>
          <p:cNvPicPr>
            <a:picLocks noChangeAspect="1"/>
          </p:cNvPicPr>
          <p:nvPr/>
        </p:nvPicPr>
        <p:blipFill>
          <a:blip r:embed="rId3"/>
          <a:stretch>
            <a:fillRect/>
          </a:stretch>
        </p:blipFill>
        <p:spPr>
          <a:xfrm>
            <a:off x="1218519" y="1185199"/>
            <a:ext cx="9754961" cy="4048690"/>
          </a:xfrm>
          <a:prstGeom prst="rect">
            <a:avLst/>
          </a:prstGeom>
        </p:spPr>
      </p:pic>
    </p:spTree>
    <p:extLst>
      <p:ext uri="{BB962C8B-B14F-4D97-AF65-F5344CB8AC3E}">
        <p14:creationId xmlns:p14="http://schemas.microsoft.com/office/powerpoint/2010/main" val="229003318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9E00-AF38-38BF-4047-6FF53F140B5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B8659A5-522E-180C-5998-893C62FAD3A2}"/>
              </a:ext>
            </a:extLst>
          </p:cNvPr>
          <p:cNvSpPr>
            <a:spLocks noGrp="1"/>
          </p:cNvSpPr>
          <p:nvPr>
            <p:ph idx="1"/>
          </p:nvPr>
        </p:nvSpPr>
        <p:spPr>
          <a:xfrm>
            <a:off x="1359408" y="6178169"/>
            <a:ext cx="10515600" cy="4351338"/>
          </a:xfrm>
        </p:spPr>
        <p:txBody>
          <a:bodyPr/>
          <a:lstStyle/>
          <a:p>
            <a:r>
              <a:rPr lang="en-US" dirty="0">
                <a:hlinkClick r:id="rId2"/>
              </a:rPr>
              <a:t>https://aemo.com.au/-/media/files/stakeholder_consultation/consultations/nem-consultations/2022/2023-inputs-assumptions-and-scenarios-consultation/supporting-materials-for-2023/csiro-2022-electric-vehicles-projections-report.pdf</a:t>
            </a:r>
            <a:endParaRPr lang="en-US" dirty="0"/>
          </a:p>
          <a:p>
            <a:endParaRPr lang="en-US" dirty="0"/>
          </a:p>
          <a:p>
            <a:r>
              <a:rPr lang="en-US" dirty="0"/>
              <a:t>Pg.59</a:t>
            </a:r>
          </a:p>
        </p:txBody>
      </p:sp>
      <p:pic>
        <p:nvPicPr>
          <p:cNvPr id="4" name="Picture 3">
            <a:extLst>
              <a:ext uri="{FF2B5EF4-FFF2-40B4-BE49-F238E27FC236}">
                <a16:creationId xmlns:a16="http://schemas.microsoft.com/office/drawing/2014/main" id="{BF8AECE9-E4E3-DBAF-DA85-B7D239794814}"/>
              </a:ext>
            </a:extLst>
          </p:cNvPr>
          <p:cNvPicPr>
            <a:picLocks noChangeAspect="1"/>
          </p:cNvPicPr>
          <p:nvPr/>
        </p:nvPicPr>
        <p:blipFill>
          <a:blip r:embed="rId3"/>
          <a:stretch>
            <a:fillRect/>
          </a:stretch>
        </p:blipFill>
        <p:spPr>
          <a:xfrm>
            <a:off x="2852285" y="1176023"/>
            <a:ext cx="6487430" cy="4505954"/>
          </a:xfrm>
          <a:prstGeom prst="rect">
            <a:avLst/>
          </a:prstGeom>
        </p:spPr>
      </p:pic>
    </p:spTree>
    <p:extLst>
      <p:ext uri="{BB962C8B-B14F-4D97-AF65-F5344CB8AC3E}">
        <p14:creationId xmlns:p14="http://schemas.microsoft.com/office/powerpoint/2010/main" val="30543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D0C1-AA3F-12C7-7054-57758499E7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271AB-FF7D-82A5-55B4-99AB48DA9FE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138418D-7A0F-CD56-D1F9-303258CBB8C2}"/>
              </a:ext>
            </a:extLst>
          </p:cNvPr>
          <p:cNvPicPr>
            <a:picLocks noChangeAspect="1"/>
          </p:cNvPicPr>
          <p:nvPr/>
        </p:nvPicPr>
        <p:blipFill>
          <a:blip r:embed="rId2"/>
          <a:stretch>
            <a:fillRect/>
          </a:stretch>
        </p:blipFill>
        <p:spPr>
          <a:xfrm>
            <a:off x="2127380" y="1446531"/>
            <a:ext cx="7295194" cy="4801026"/>
          </a:xfrm>
          <a:prstGeom prst="rect">
            <a:avLst/>
          </a:prstGeom>
        </p:spPr>
      </p:pic>
      <p:sp>
        <p:nvSpPr>
          <p:cNvPr id="5" name="Content Placeholder 2">
            <a:extLst>
              <a:ext uri="{FF2B5EF4-FFF2-40B4-BE49-F238E27FC236}">
                <a16:creationId xmlns:a16="http://schemas.microsoft.com/office/drawing/2014/main" id="{EABB715B-C76E-9C1E-1F20-3381C16F2E54}"/>
              </a:ext>
            </a:extLst>
          </p:cNvPr>
          <p:cNvSpPr txBox="1">
            <a:spLocks/>
          </p:cNvSpPr>
          <p:nvPr/>
        </p:nvSpPr>
        <p:spPr>
          <a:xfrm>
            <a:off x="1359408" y="617816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https://aemo.com.au/-/media/files/stakeholder_consultation/consultations/nem-consultations/2022/2023-inputs-assumptions-and-scenarios-consultation/supporting-materials-for-2023/csiro-2022-electric-vehicles-projections-report.pdf</a:t>
            </a:r>
            <a:endParaRPr lang="en-US" dirty="0"/>
          </a:p>
          <a:p>
            <a:endParaRPr lang="en-US" dirty="0"/>
          </a:p>
          <a:p>
            <a:r>
              <a:rPr lang="en-US" dirty="0"/>
              <a:t>Pg.61</a:t>
            </a:r>
          </a:p>
        </p:txBody>
      </p:sp>
    </p:spTree>
    <p:extLst>
      <p:ext uri="{BB962C8B-B14F-4D97-AF65-F5344CB8AC3E}">
        <p14:creationId xmlns:p14="http://schemas.microsoft.com/office/powerpoint/2010/main" val="20218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B023-54BE-5FCE-3D80-732F21945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8AC6E8-A4B8-B91C-4929-79104EDD362D}"/>
              </a:ext>
            </a:extLst>
          </p:cNvPr>
          <p:cNvSpPr>
            <a:spLocks noGrp="1"/>
          </p:cNvSpPr>
          <p:nvPr>
            <p:ph idx="1"/>
          </p:nvPr>
        </p:nvSpPr>
        <p:spPr/>
        <p:txBody>
          <a:bodyPr/>
          <a:lstStyle/>
          <a:p>
            <a:r>
              <a:rPr lang="en-US" dirty="0"/>
              <a:t>Note that after doing the conversion from kwh to billion km per </a:t>
            </a:r>
            <a:r>
              <a:rPr lang="en-US" dirty="0" err="1"/>
              <a:t>pj</a:t>
            </a:r>
            <a:r>
              <a:rPr lang="en-US" dirty="0"/>
              <a:t>, we found the values to be rather similar in my model:</a:t>
            </a:r>
          </a:p>
          <a:p>
            <a:r>
              <a:rPr lang="en-US" dirty="0"/>
              <a:t>0.2kwh/km = 1.39billion km / </a:t>
            </a:r>
            <a:r>
              <a:rPr lang="en-US" dirty="0" err="1"/>
              <a:t>pj</a:t>
            </a:r>
            <a:endParaRPr lang="en-US" dirty="0"/>
          </a:p>
          <a:p>
            <a:r>
              <a:rPr lang="en-US" dirty="0"/>
              <a:t>1 kwh / km = 0.278</a:t>
            </a:r>
          </a:p>
          <a:p>
            <a:r>
              <a:rPr lang="en-US" dirty="0"/>
              <a:t>Find the values in data system/unit </a:t>
            </a:r>
          </a:p>
          <a:p>
            <a:pPr marL="0" indent="0">
              <a:buNone/>
            </a:pPr>
            <a:r>
              <a:rPr lang="en-US" dirty="0"/>
              <a:t>   conversions.xlsx</a:t>
            </a:r>
          </a:p>
        </p:txBody>
      </p:sp>
      <p:pic>
        <p:nvPicPr>
          <p:cNvPr id="5" name="Picture 4">
            <a:extLst>
              <a:ext uri="{FF2B5EF4-FFF2-40B4-BE49-F238E27FC236}">
                <a16:creationId xmlns:a16="http://schemas.microsoft.com/office/drawing/2014/main" id="{7207F975-FBB1-1C53-7BC0-A6AF566F34B3}"/>
              </a:ext>
            </a:extLst>
          </p:cNvPr>
          <p:cNvPicPr>
            <a:picLocks noChangeAspect="1"/>
          </p:cNvPicPr>
          <p:nvPr/>
        </p:nvPicPr>
        <p:blipFill>
          <a:blip r:embed="rId3"/>
          <a:stretch>
            <a:fillRect/>
          </a:stretch>
        </p:blipFill>
        <p:spPr>
          <a:xfrm>
            <a:off x="6677025" y="2729702"/>
            <a:ext cx="5181600" cy="3763173"/>
          </a:xfrm>
          <a:prstGeom prst="rect">
            <a:avLst/>
          </a:prstGeom>
        </p:spPr>
      </p:pic>
    </p:spTree>
    <p:extLst>
      <p:ext uri="{BB962C8B-B14F-4D97-AF65-F5344CB8AC3E}">
        <p14:creationId xmlns:p14="http://schemas.microsoft.com/office/powerpoint/2010/main" val="416922880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CA56E-25CB-6057-467B-73FEDDF9854E}"/>
              </a:ext>
            </a:extLst>
          </p:cNvPr>
          <p:cNvSpPr>
            <a:spLocks noGrp="1"/>
          </p:cNvSpPr>
          <p:nvPr>
            <p:ph idx="1"/>
          </p:nvPr>
        </p:nvSpPr>
        <p:spPr>
          <a:xfrm>
            <a:off x="611720" y="472686"/>
            <a:ext cx="10515600" cy="4351338"/>
          </a:xfrm>
        </p:spPr>
        <p:txBody>
          <a:bodyPr/>
          <a:lstStyle/>
          <a:p>
            <a:r>
              <a:rPr lang="en-US" dirty="0"/>
              <a:t>Just a quick note. LCV’s are a bit exaggerated for AUS because </a:t>
            </a:r>
            <a:r>
              <a:rPr lang="en-US" dirty="0" err="1"/>
              <a:t>ute’s</a:t>
            </a:r>
            <a:r>
              <a:rPr lang="en-US" dirty="0"/>
              <a:t> are being define as LCV’s within the AUS census. This makes the share of emissions for LCV’s in my calculations higher than it would otherwise be. Don’t really know how to fix that in a precise way so I will leave it. </a:t>
            </a:r>
          </a:p>
          <a:p>
            <a:r>
              <a:rPr lang="en-US" dirty="0"/>
              <a:t>However, just a guess, it should really be that emissions by vehicle type are more like the Canada chart below: </a:t>
            </a:r>
            <a:br>
              <a:rPr lang="en-US" dirty="0"/>
            </a:br>
            <a:endParaRPr lang="en-US" dirty="0"/>
          </a:p>
        </p:txBody>
      </p:sp>
      <p:pic>
        <p:nvPicPr>
          <p:cNvPr id="5" name="Picture 4">
            <a:extLst>
              <a:ext uri="{FF2B5EF4-FFF2-40B4-BE49-F238E27FC236}">
                <a16:creationId xmlns:a16="http://schemas.microsoft.com/office/drawing/2014/main" id="{6AF48A66-BB52-C89E-CE71-E3A95D80C82D}"/>
              </a:ext>
            </a:extLst>
          </p:cNvPr>
          <p:cNvPicPr>
            <a:picLocks noChangeAspect="1"/>
          </p:cNvPicPr>
          <p:nvPr/>
        </p:nvPicPr>
        <p:blipFill>
          <a:blip r:embed="rId2"/>
          <a:stretch>
            <a:fillRect/>
          </a:stretch>
        </p:blipFill>
        <p:spPr>
          <a:xfrm>
            <a:off x="294977" y="3542014"/>
            <a:ext cx="4379660" cy="1751864"/>
          </a:xfrm>
          <a:prstGeom prst="rect">
            <a:avLst/>
          </a:prstGeom>
        </p:spPr>
      </p:pic>
      <p:pic>
        <p:nvPicPr>
          <p:cNvPr id="7" name="Picture 6">
            <a:extLst>
              <a:ext uri="{FF2B5EF4-FFF2-40B4-BE49-F238E27FC236}">
                <a16:creationId xmlns:a16="http://schemas.microsoft.com/office/drawing/2014/main" id="{CCB54893-5099-CF00-3F2B-B40591CF29DF}"/>
              </a:ext>
            </a:extLst>
          </p:cNvPr>
          <p:cNvPicPr>
            <a:picLocks noChangeAspect="1"/>
          </p:cNvPicPr>
          <p:nvPr/>
        </p:nvPicPr>
        <p:blipFill>
          <a:blip r:embed="rId3"/>
          <a:stretch>
            <a:fillRect/>
          </a:stretch>
        </p:blipFill>
        <p:spPr>
          <a:xfrm>
            <a:off x="6612321" y="3443177"/>
            <a:ext cx="4696480" cy="2000529"/>
          </a:xfrm>
          <a:prstGeom prst="rect">
            <a:avLst/>
          </a:prstGeom>
        </p:spPr>
      </p:pic>
      <p:pic>
        <p:nvPicPr>
          <p:cNvPr id="9" name="Picture 8">
            <a:extLst>
              <a:ext uri="{FF2B5EF4-FFF2-40B4-BE49-F238E27FC236}">
                <a16:creationId xmlns:a16="http://schemas.microsoft.com/office/drawing/2014/main" id="{74EC48C2-0C20-BE85-473B-8DE8741FD107}"/>
              </a:ext>
            </a:extLst>
          </p:cNvPr>
          <p:cNvPicPr>
            <a:picLocks noChangeAspect="1"/>
          </p:cNvPicPr>
          <p:nvPr/>
        </p:nvPicPr>
        <p:blipFill>
          <a:blip r:embed="rId4"/>
          <a:stretch>
            <a:fillRect/>
          </a:stretch>
        </p:blipFill>
        <p:spPr>
          <a:xfrm>
            <a:off x="121298" y="5443706"/>
            <a:ext cx="5182323" cy="1505160"/>
          </a:xfrm>
          <a:prstGeom prst="rect">
            <a:avLst/>
          </a:prstGeom>
        </p:spPr>
      </p:pic>
      <p:pic>
        <p:nvPicPr>
          <p:cNvPr id="11" name="Picture 10">
            <a:extLst>
              <a:ext uri="{FF2B5EF4-FFF2-40B4-BE49-F238E27FC236}">
                <a16:creationId xmlns:a16="http://schemas.microsoft.com/office/drawing/2014/main" id="{DC5A56D3-13E0-DDD3-12C6-6CCCC37F496E}"/>
              </a:ext>
            </a:extLst>
          </p:cNvPr>
          <p:cNvPicPr>
            <a:picLocks noChangeAspect="1"/>
          </p:cNvPicPr>
          <p:nvPr/>
        </p:nvPicPr>
        <p:blipFill>
          <a:blip r:embed="rId5"/>
          <a:stretch>
            <a:fillRect/>
          </a:stretch>
        </p:blipFill>
        <p:spPr>
          <a:xfrm>
            <a:off x="6808264" y="5615180"/>
            <a:ext cx="3781953" cy="1162212"/>
          </a:xfrm>
          <a:prstGeom prst="rect">
            <a:avLst/>
          </a:prstGeom>
        </p:spPr>
      </p:pic>
      <p:sp>
        <p:nvSpPr>
          <p:cNvPr id="2" name="TextBox 1">
            <a:extLst>
              <a:ext uri="{FF2B5EF4-FFF2-40B4-BE49-F238E27FC236}">
                <a16:creationId xmlns:a16="http://schemas.microsoft.com/office/drawing/2014/main" id="{603209FE-960B-1F38-5C97-D55F3D8862ED}"/>
              </a:ext>
            </a:extLst>
          </p:cNvPr>
          <p:cNvSpPr txBox="1"/>
          <p:nvPr/>
        </p:nvSpPr>
        <p:spPr>
          <a:xfrm>
            <a:off x="1152243" y="4252607"/>
            <a:ext cx="10156558" cy="646331"/>
          </a:xfrm>
          <a:prstGeom prst="rect">
            <a:avLst/>
          </a:prstGeom>
          <a:solidFill>
            <a:schemeClr val="bg2"/>
          </a:solidFill>
        </p:spPr>
        <p:txBody>
          <a:bodyPr wrap="square" rtlCol="0">
            <a:spAutoFit/>
          </a:bodyPr>
          <a:lstStyle/>
          <a:p>
            <a:r>
              <a:rPr lang="en-US" dirty="0"/>
              <a:t>5/28/2024 Note I made a change to this in the end. I put half the </a:t>
            </a:r>
            <a:r>
              <a:rPr lang="en-US" dirty="0" err="1"/>
              <a:t>lcvs</a:t>
            </a:r>
            <a:r>
              <a:rPr lang="en-US" dirty="0"/>
              <a:t> into </a:t>
            </a:r>
            <a:r>
              <a:rPr lang="en-US" dirty="0" err="1"/>
              <a:t>lts</a:t>
            </a:r>
            <a:r>
              <a:rPr lang="en-US" dirty="0"/>
              <a:t> within the C:\Users\finbar.maunsell\github\transport_data_system\grooming_code\1_aus_census.py file.</a:t>
            </a:r>
          </a:p>
        </p:txBody>
      </p:sp>
    </p:spTree>
    <p:extLst>
      <p:ext uri="{BB962C8B-B14F-4D97-AF65-F5344CB8AC3E}">
        <p14:creationId xmlns:p14="http://schemas.microsoft.com/office/powerpoint/2010/main" val="46639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F6CD-C79F-94A6-AF57-5AC80CA6D516}"/>
              </a:ext>
            </a:extLst>
          </p:cNvPr>
          <p:cNvSpPr>
            <a:spLocks noGrp="1"/>
          </p:cNvSpPr>
          <p:nvPr>
            <p:ph type="title"/>
          </p:nvPr>
        </p:nvSpPr>
        <p:spPr/>
        <p:txBody>
          <a:bodyPr>
            <a:normAutofit fontScale="90000"/>
          </a:bodyPr>
          <a:lstStyle/>
          <a:p>
            <a:r>
              <a:rPr lang="en-US" dirty="0"/>
              <a:t>Data that slightly decreases LCV dominance and increases trucks and cars. However not by much!</a:t>
            </a:r>
          </a:p>
        </p:txBody>
      </p:sp>
      <p:sp>
        <p:nvSpPr>
          <p:cNvPr id="3" name="Content Placeholder 2">
            <a:extLst>
              <a:ext uri="{FF2B5EF4-FFF2-40B4-BE49-F238E27FC236}">
                <a16:creationId xmlns:a16="http://schemas.microsoft.com/office/drawing/2014/main" id="{09DF8C6C-8AFC-C278-A01A-C57DAF0EFD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05C9CD1-F1DD-3DE1-DFE3-0A8C947AE1F9}"/>
              </a:ext>
            </a:extLst>
          </p:cNvPr>
          <p:cNvPicPr>
            <a:picLocks noChangeAspect="1"/>
          </p:cNvPicPr>
          <p:nvPr/>
        </p:nvPicPr>
        <p:blipFill>
          <a:blip r:embed="rId2"/>
          <a:stretch>
            <a:fillRect/>
          </a:stretch>
        </p:blipFill>
        <p:spPr>
          <a:xfrm>
            <a:off x="2188394" y="1978089"/>
            <a:ext cx="5886630" cy="4055641"/>
          </a:xfrm>
          <a:prstGeom prst="rect">
            <a:avLst/>
          </a:prstGeom>
        </p:spPr>
      </p:pic>
    </p:spTree>
    <p:extLst>
      <p:ext uri="{BB962C8B-B14F-4D97-AF65-F5344CB8AC3E}">
        <p14:creationId xmlns:p14="http://schemas.microsoft.com/office/powerpoint/2010/main" val="399864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566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Data that slightly decreases LCV dominance and increases trucks and cars. However not by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13</cp:revision>
  <dcterms:created xsi:type="dcterms:W3CDTF">2023-10-06T07:11:52Z</dcterms:created>
  <dcterms:modified xsi:type="dcterms:W3CDTF">2024-05-28T02:32:12Z</dcterms:modified>
</cp:coreProperties>
</file>