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A_C9E326FC.xml" ContentType="application/vnd.ms-powerpoint.comments+xml"/>
  <Override PartName="/ppt/comments/modernComment_10D_58C8AC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7F58BA-7025-745F-61A8-64B5E1F1A1D2}" name="Finbar MAUNSELL" initials="FM" userId="S::finbar.maunsell@aperc.or.jp::8826923f-3184-43b7-a36b-2a6b79ce973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7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A_C9E326FC.xml><?xml version="1.0" encoding="utf-8"?>
<p188:cmLst xmlns:a="http://schemas.openxmlformats.org/drawingml/2006/main" xmlns:r="http://schemas.openxmlformats.org/officeDocument/2006/relationships" xmlns:p188="http://schemas.microsoft.com/office/powerpoint/2018/8/main">
  <p188:cm id="{BAB2B8E9-C2CE-49A7-B538-288B50180FAF}" authorId="{B67F58BA-7025-745F-61A8-64B5E1F1A1D2}" created="2023-08-24T02:41:07.769">
    <ac:txMkLst xmlns:ac="http://schemas.microsoft.com/office/drawing/2013/main/command">
      <pc:docMk xmlns:pc="http://schemas.microsoft.com/office/powerpoint/2013/main/command"/>
      <pc:sldMk xmlns:pc="http://schemas.microsoft.com/office/powerpoint/2013/main/command" cId="3387107068" sldId="266"/>
      <ac:spMk id="9" creationId="{76FE485B-B157-AF6D-4BAC-B4D0F026177D}"/>
      <ac:txMk cp="359" len="247">
        <ac:context len="1196" hash="2099662979"/>
      </ac:txMk>
    </ac:txMkLst>
    <p188:pos x="11143919" y="1765107"/>
    <p188:txBody>
      <a:bodyPr/>
      <a:lstStyle/>
      <a:p>
        <a:r>
          <a:rPr lang="en-US"/>
          <a:t>https://chat.openai.com/share/faa74b78-3988-4b08-ba7a-fed2ea635316
-long winded conversation with chatgpt about conversions lol</a:t>
        </a:r>
      </a:p>
    </p188:txBody>
  </p188:cm>
</p188:cmLst>
</file>

<file path=ppt/comments/modernComment_10D_58C8AC9.xml><?xml version="1.0" encoding="utf-8"?>
<p188:cmLst xmlns:a="http://schemas.openxmlformats.org/drawingml/2006/main" xmlns:r="http://schemas.openxmlformats.org/officeDocument/2006/relationships" xmlns:p188="http://schemas.microsoft.com/office/powerpoint/2018/8/main">
  <p188:cm id="{6E18B652-0C23-42A0-8CBF-36FC2751BD15}" authorId="{B67F58BA-7025-745F-61A8-64B5E1F1A1D2}" created="2023-08-22T05:28:17.329">
    <ac:txMkLst xmlns:ac="http://schemas.microsoft.com/office/drawing/2013/main/command">
      <pc:docMk xmlns:pc="http://schemas.microsoft.com/office/powerpoint/2013/main/command"/>
      <pc:sldMk xmlns:pc="http://schemas.microsoft.com/office/powerpoint/2013/main/command" cId="93096649" sldId="269"/>
      <ac:graphicFrameMk id="4" creationId="{15186325-7AB2-FA37-F297-E61201637682}"/>
      <ac:tblMk/>
      <ac:tcMk rowId="374246873" colId="2503949828"/>
      <ac:txMk cp="254" len="80">
        <ac:context len="547" hash="3949872824"/>
      </ac:txMk>
    </ac:txMkLst>
    <p188:pos x="8712732" y="1509472"/>
    <p188:replyLst>
      <p188:reply id="{7B8C6763-6EE7-4EDF-BA44-DB57592466A1}" authorId="{B67F58BA-7025-745F-61A8-64B5E1F1A1D2}" created="2023-08-22T05:34:42.891">
        <p188:txBody>
          <a:bodyPr/>
          <a:lstStyle/>
          <a:p>
            <a:r>
              <a:rPr lang="en-US"/>
              <a:t>Also note that in target, the biogasoline is ethanol which is assumed to have less mixiing. This seems to be based on assumption that it will remain ethanol which cant be mixed much more due to technical limitations. 
But biodiesel grows more which is driven by already stated refining goals. Also important because of assumption that some freight transport will be difficult  to electrify</a:t>
            </a:r>
          </a:p>
        </p188:txBody>
      </p188:reply>
    </p188:replyLst>
    <p188:txBody>
      <a:bodyPr/>
      <a:lstStyle/>
      <a:p>
        <a:r>
          <a:rPr lang="en-US"/>
          <a:t>As with other economies need to start considering that this is the share of fuel volume not energy volume. Biofuels are probs about 10% less efficient.
</a:t>
        </a:r>
      </a:p>
    </p188:txBody>
  </p188:cm>
  <p188:cm id="{C847D376-60E6-45D2-B6D3-FB59EF7DA93F}" authorId="{B67F58BA-7025-745F-61A8-64B5E1F1A1D2}" created="2023-08-22T05:29:12.315">
    <ac:txMkLst xmlns:ac="http://schemas.microsoft.com/office/drawing/2013/main/command">
      <pc:docMk xmlns:pc="http://schemas.microsoft.com/office/powerpoint/2013/main/command"/>
      <pc:sldMk xmlns:pc="http://schemas.microsoft.com/office/powerpoint/2013/main/command" cId="93096649" sldId="269"/>
      <ac:graphicFrameMk id="4" creationId="{15186325-7AB2-FA37-F297-E61201637682}"/>
      <ac:tblMk/>
      <ac:tcMk rowId="374246873" colId="2503949828"/>
      <ac:txMk cp="335" len="158">
        <ac:context len="547" hash="3949872824"/>
      </ac:txMk>
    </ac:txMkLst>
    <p188:pos x="8691467" y="1860347"/>
    <p188:replyLst>
      <p188:reply id="{49AAB0B2-61C1-4E9D-BCBB-BD11FEB67D76}" authorId="{B67F58BA-7025-745F-61A8-64B5E1F1A1D2}" created="2023-08-22T05:31:20.123">
        <p188:txBody>
          <a:bodyPr/>
          <a:lstStyle/>
          <a:p>
            <a:r>
              <a:rPr lang="en-US"/>
              <a:t>Need to quantify effect of eff gains and fuel adoption in terms of emissions reductions, plus back calcualte.
</a:t>
            </a:r>
          </a:p>
        </p188:txBody>
      </p188:reply>
    </p188:replyLst>
    <p188:txBody>
      <a:bodyPr/>
      <a:lstStyle/>
      <a:p>
        <a:r>
          <a:rPr lang="en-US"/>
          <a:t>This is emissions reductions. Chris has a slide on it from a pdf. Ask him for it.
</a:t>
        </a:r>
      </a:p>
    </p188:txBody>
  </p188:cm>
  <p188:cm id="{7B0FBBF3-4BAF-4BF5-93F4-9C0F3C53214A}" authorId="{B67F58BA-7025-745F-61A8-64B5E1F1A1D2}" created="2023-08-22T05:30:37.735">
    <ac:txMkLst xmlns:ac="http://schemas.microsoft.com/office/drawing/2013/main/command">
      <pc:docMk xmlns:pc="http://schemas.microsoft.com/office/powerpoint/2013/main/command"/>
      <pc:sldMk xmlns:pc="http://schemas.microsoft.com/office/powerpoint/2013/main/command" cId="93096649" sldId="269"/>
      <ac:graphicFrameMk id="4" creationId="{15186325-7AB2-FA37-F297-E61201637682}"/>
      <ac:tblMk/>
      <ac:tcMk rowId="374246873" colId="2503949828"/>
      <ac:txMk cp="142" len="24">
        <ac:context len="547" hash="3949872824"/>
      </ac:txMk>
    </ac:txMkLst>
    <p188:pos x="8691467" y="786458"/>
    <p188:txBody>
      <a:bodyPr/>
      <a:lstStyle/>
      <a:p>
        <a:r>
          <a:rPr lang="en-US"/>
          <a:t>For possible applications: this is important to note compared to usa. Could make it 80%? 
also probably make the ref more optimistic than target.</a:t>
        </a:r>
      </a:p>
    </p188:txBody>
  </p188:cm>
  <p188:cm id="{160EF405-84C3-4266-B724-9584DF2E4E31}" authorId="{B67F58BA-7025-745F-61A8-64B5E1F1A1D2}" created="2023-08-22T05:44:50.471">
    <ac:txMkLst xmlns:ac="http://schemas.microsoft.com/office/drawing/2013/main/command">
      <pc:docMk xmlns:pc="http://schemas.microsoft.com/office/powerpoint/2013/main/command"/>
      <pc:sldMk xmlns:pc="http://schemas.microsoft.com/office/powerpoint/2013/main/command" cId="93096649" sldId="269"/>
      <ac:graphicFrameMk id="4" creationId="{15186325-7AB2-FA37-F297-E61201637682}"/>
      <ac:tblMk/>
      <ac:tcMk rowId="374246873" colId="2503949828"/>
      <ac:txMk cp="57" len="36">
        <ac:context len="547" hash="3949872824"/>
      </ac:txMk>
    </ac:txMkLst>
    <p188:pos x="7830229" y="605705"/>
    <p188:txBody>
      <a:bodyPr/>
      <a:lstStyle/>
      <a:p>
        <a:r>
          <a:rPr lang="en-US"/>
          <a:t>A good test for whether my turnover rates are like expected</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79F-AA11-0475-20A2-5371B6FC5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8F6FAD-06EE-82B8-5402-C76CF8829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F40D6-33F5-5F75-4636-FB0CA20BA6EE}"/>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5" name="Footer Placeholder 4">
            <a:extLst>
              <a:ext uri="{FF2B5EF4-FFF2-40B4-BE49-F238E27FC236}">
                <a16:creationId xmlns:a16="http://schemas.microsoft.com/office/drawing/2014/main" id="{46D7F84F-9B00-05A0-FC0B-5A0CCE19C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D0536-E119-8932-62CD-9BD57F5955B7}"/>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127358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BB02-8989-31E7-BFBA-BB3C46EB71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762E5-D64E-0975-2D00-B7175F848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150F5-F079-BF2C-DFDC-643354BA4B16}"/>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5" name="Footer Placeholder 4">
            <a:extLst>
              <a:ext uri="{FF2B5EF4-FFF2-40B4-BE49-F238E27FC236}">
                <a16:creationId xmlns:a16="http://schemas.microsoft.com/office/drawing/2014/main" id="{FB83FB02-E45D-91FD-918D-FE326F3B1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CAEFC-AD7A-F776-5921-8DCF275A4FC4}"/>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214867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EFEC2-5243-AFF3-CABF-92DE8CF34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1A05AB-4FC0-582C-7570-5A1467F87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2CC4F-38FC-A1C8-3596-6335361EA14C}"/>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5" name="Footer Placeholder 4">
            <a:extLst>
              <a:ext uri="{FF2B5EF4-FFF2-40B4-BE49-F238E27FC236}">
                <a16:creationId xmlns:a16="http://schemas.microsoft.com/office/drawing/2014/main" id="{7E97E5B7-1420-BCAC-2A7B-4203C5D6F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5F728-BD3D-324C-94E7-28BEAC5449E7}"/>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7192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EA67-D8A8-37B3-92FD-37938504D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D8ABF1-2BE4-B8B9-7482-AAE6751E7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DB567-1A07-E33F-2A44-3CD64180F28F}"/>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5" name="Footer Placeholder 4">
            <a:extLst>
              <a:ext uri="{FF2B5EF4-FFF2-40B4-BE49-F238E27FC236}">
                <a16:creationId xmlns:a16="http://schemas.microsoft.com/office/drawing/2014/main" id="{5D026149-59DD-E780-0E45-2D6E4E12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B85B1-B3F9-97B6-42AD-40B0B88E9E04}"/>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96833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7206-0D1B-9D8B-EDDF-7034845A0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162AB4-70B9-20AF-2E80-AA2198358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E5FF8-8026-B662-AD7E-54A13E972C19}"/>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5" name="Footer Placeholder 4">
            <a:extLst>
              <a:ext uri="{FF2B5EF4-FFF2-40B4-BE49-F238E27FC236}">
                <a16:creationId xmlns:a16="http://schemas.microsoft.com/office/drawing/2014/main" id="{AAF45923-292C-771D-0929-52F41939C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2E44-6F9F-0E66-B5B1-F55CC28D11C1}"/>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159613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E191-F4B8-AEA2-494A-6CC540E9F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8681D-156E-3EA8-7822-582EEEC98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71857-BBF7-1A32-1732-3187279D52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72CB6C-FB52-D8EE-1A00-288C57C5DB69}"/>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6" name="Footer Placeholder 5">
            <a:extLst>
              <a:ext uri="{FF2B5EF4-FFF2-40B4-BE49-F238E27FC236}">
                <a16:creationId xmlns:a16="http://schemas.microsoft.com/office/drawing/2014/main" id="{BBD4A574-8C40-BDF4-4318-DFEFC5B58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59F8A-2104-2EA0-B436-C533DF9FD254}"/>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327641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2C2E-535C-2F9E-0D35-AB2A196435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6A38CE-8268-3F5B-E77F-CAB50B858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ECDE5-E86E-7C17-6494-D7CC18AA75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9FC36A-3874-CA20-03FA-3085AD45D1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707ED8-B44F-74D3-9388-592B7C09E3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E8BFA6-0AD6-0A3B-BCF9-8C7D126F5C68}"/>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8" name="Footer Placeholder 7">
            <a:extLst>
              <a:ext uri="{FF2B5EF4-FFF2-40B4-BE49-F238E27FC236}">
                <a16:creationId xmlns:a16="http://schemas.microsoft.com/office/drawing/2014/main" id="{B79AE341-E105-2F1E-3642-60FD75B061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8D95B0-E9F1-FA99-895E-B473AEA5816A}"/>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394725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9CF2-88E6-4E66-D022-904FD9C272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978FE5-2934-AD2A-7E38-97312476F4AF}"/>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4" name="Footer Placeholder 3">
            <a:extLst>
              <a:ext uri="{FF2B5EF4-FFF2-40B4-BE49-F238E27FC236}">
                <a16:creationId xmlns:a16="http://schemas.microsoft.com/office/drawing/2014/main" id="{41C9048A-2292-49EB-CA7E-C46B26CC3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259C9-DC9F-045A-4583-939F77D83105}"/>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313016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395B7-7926-CD71-3C49-63F01D240FE7}"/>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3" name="Footer Placeholder 2">
            <a:extLst>
              <a:ext uri="{FF2B5EF4-FFF2-40B4-BE49-F238E27FC236}">
                <a16:creationId xmlns:a16="http://schemas.microsoft.com/office/drawing/2014/main" id="{D1E363B1-1F55-18B5-9FC3-489553B90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8D3CB4-BA02-4ACE-FAA9-77740E9CE231}"/>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269878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DCCB-40D8-55E0-B558-7B1616EE8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8C19AC-A5B8-28ED-6990-B2D7DDAE5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2BF955-4EF5-22BF-349F-4042C35AE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F77F7-4C89-B43E-1AA4-E026FF589005}"/>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6" name="Footer Placeholder 5">
            <a:extLst>
              <a:ext uri="{FF2B5EF4-FFF2-40B4-BE49-F238E27FC236}">
                <a16:creationId xmlns:a16="http://schemas.microsoft.com/office/drawing/2014/main" id="{8A523DC2-6F10-0685-D400-D678E7752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3852D-63ED-961D-F615-6CE662464508}"/>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287844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E0F6-55A5-FD31-7756-3C8127511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978504-148D-B736-2895-0ED0E64D1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5DD3EF-8F49-4E92-A1A1-298AC6058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43994-D3E0-2D8E-0FD0-BCEE86B12E4A}"/>
              </a:ext>
            </a:extLst>
          </p:cNvPr>
          <p:cNvSpPr>
            <a:spLocks noGrp="1"/>
          </p:cNvSpPr>
          <p:nvPr>
            <p:ph type="dt" sz="half" idx="10"/>
          </p:nvPr>
        </p:nvSpPr>
        <p:spPr/>
        <p:txBody>
          <a:bodyPr/>
          <a:lstStyle/>
          <a:p>
            <a:fld id="{208CB329-FF18-42ED-8176-EA22831F3CC9}" type="datetimeFigureOut">
              <a:rPr lang="en-US" smtClean="0"/>
              <a:t>9/26/2023</a:t>
            </a:fld>
            <a:endParaRPr lang="en-US"/>
          </a:p>
        </p:txBody>
      </p:sp>
      <p:sp>
        <p:nvSpPr>
          <p:cNvPr id="6" name="Footer Placeholder 5">
            <a:extLst>
              <a:ext uri="{FF2B5EF4-FFF2-40B4-BE49-F238E27FC236}">
                <a16:creationId xmlns:a16="http://schemas.microsoft.com/office/drawing/2014/main" id="{5859069E-2EDF-A4ED-97E1-F0A4C7F1D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0D7C4-FEF1-F7E4-2F86-F697BA741001}"/>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114648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E2AC1-78B4-93CA-D60E-DCF4D4A5F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510A66-5078-5917-4B4B-B0B1B3423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36768-B2DF-674C-319D-F0AECFF1F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CB329-FF18-42ED-8176-EA22831F3CC9}" type="datetimeFigureOut">
              <a:rPr lang="en-US" smtClean="0"/>
              <a:t>9/26/2023</a:t>
            </a:fld>
            <a:endParaRPr lang="en-US"/>
          </a:p>
        </p:txBody>
      </p:sp>
      <p:sp>
        <p:nvSpPr>
          <p:cNvPr id="5" name="Footer Placeholder 4">
            <a:extLst>
              <a:ext uri="{FF2B5EF4-FFF2-40B4-BE49-F238E27FC236}">
                <a16:creationId xmlns:a16="http://schemas.microsoft.com/office/drawing/2014/main" id="{C4D8A53D-53B8-42B6-0505-25EBD62E8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5C5D77-7244-CCC4-0395-BC18C2B52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71A92-8249-43E4-91A8-68665D5AD24E}" type="slidenum">
              <a:rPr lang="en-US" smtClean="0"/>
              <a:t>‹#›</a:t>
            </a:fld>
            <a:endParaRPr lang="en-US"/>
          </a:p>
        </p:txBody>
      </p:sp>
    </p:spTree>
    <p:extLst>
      <p:ext uri="{BB962C8B-B14F-4D97-AF65-F5344CB8AC3E}">
        <p14:creationId xmlns:p14="http://schemas.microsoft.com/office/powerpoint/2010/main" val="113666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cer-rec.gc.ca/en/data-analysis/energy-markets/market-snapshots/2023/market-snapshot-new-renewable-diesel-facilities-will-help-reduce-carbon-intensity-fuels-canada.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A_C9E326FC.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0D_58C8AC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r-rec.gc.ca/en/data-analysis/energy-markets/market-snapshots/2023/market-snapshot-two-decades-growth-renewable-natural-gas-canada.html" TargetMode="External"/><Relationship Id="rId2" Type="http://schemas.openxmlformats.org/officeDocument/2006/relationships/hyperlink" Target="https://tc.canada.ca/en/road-transportation/innovative-technologies/zero-emission-vehic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anada.ca/en/environment-climate-change/news/2022/03/2030-emissions-reduction-plan--canadas-next-steps-for-clean-air-and-a-strong-econom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anada.ca/content/dam/nrcan-rncan/site/critical-minerals/Critical-minerals-strategyDec09.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rcan.gc.ca/sites/nrcan/files/environment/hydrogen/NRCan_Hydrogen-Strategy-Canada-na-en-v3.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c.canada.ca/sites/default/files/2022-11/canada-aviation-climate-action-plan-2022-2030.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opulation.un.org/wpp/" TargetMode="External"/><Relationship Id="rId2" Type="http://schemas.openxmlformats.org/officeDocument/2006/relationships/hyperlink" Target="https://www.cer-rec.gc.ca/en/data-analysis/canada-energy-future/202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8989BF-50EA-8455-D31E-C42D517F9814}"/>
              </a:ext>
            </a:extLst>
          </p:cNvPr>
          <p:cNvPicPr>
            <a:picLocks noChangeAspect="1"/>
          </p:cNvPicPr>
          <p:nvPr/>
        </p:nvPicPr>
        <p:blipFill>
          <a:blip r:embed="rId2"/>
          <a:stretch>
            <a:fillRect/>
          </a:stretch>
        </p:blipFill>
        <p:spPr>
          <a:xfrm>
            <a:off x="2428363" y="156706"/>
            <a:ext cx="7335274" cy="6544588"/>
          </a:xfrm>
          <a:prstGeom prst="rect">
            <a:avLst/>
          </a:prstGeom>
        </p:spPr>
      </p:pic>
    </p:spTree>
    <p:extLst>
      <p:ext uri="{BB962C8B-B14F-4D97-AF65-F5344CB8AC3E}">
        <p14:creationId xmlns:p14="http://schemas.microsoft.com/office/powerpoint/2010/main" val="243849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able with numbers and lines&#10;&#10;Description automatically generated">
            <a:extLst>
              <a:ext uri="{FF2B5EF4-FFF2-40B4-BE49-F238E27FC236}">
                <a16:creationId xmlns:a16="http://schemas.microsoft.com/office/drawing/2014/main" id="{FD88D988-2E2F-28B3-1D73-4225C169C7A9}"/>
              </a:ext>
            </a:extLst>
          </p:cNvPr>
          <p:cNvPicPr>
            <a:picLocks noChangeAspect="1"/>
          </p:cNvPicPr>
          <p:nvPr/>
        </p:nvPicPr>
        <p:blipFill>
          <a:blip r:embed="rId2"/>
          <a:stretch>
            <a:fillRect/>
          </a:stretch>
        </p:blipFill>
        <p:spPr>
          <a:xfrm>
            <a:off x="0" y="157571"/>
            <a:ext cx="5731510" cy="3669030"/>
          </a:xfrm>
          <a:prstGeom prst="rect">
            <a:avLst/>
          </a:prstGeom>
        </p:spPr>
      </p:pic>
      <p:pic>
        <p:nvPicPr>
          <p:cNvPr id="5" name="Content Placeholder 4" descr="A screenshot of a graph&#10;&#10;Description automatically generated">
            <a:extLst>
              <a:ext uri="{FF2B5EF4-FFF2-40B4-BE49-F238E27FC236}">
                <a16:creationId xmlns:a16="http://schemas.microsoft.com/office/drawing/2014/main" id="{8BB1F422-F333-0C5D-5FAA-804715715397}"/>
              </a:ext>
            </a:extLst>
          </p:cNvPr>
          <p:cNvPicPr>
            <a:picLocks noGrp="1" noChangeAspect="1"/>
          </p:cNvPicPr>
          <p:nvPr>
            <p:ph idx="1"/>
          </p:nvPr>
        </p:nvPicPr>
        <p:blipFill>
          <a:blip r:embed="rId3"/>
          <a:stretch>
            <a:fillRect/>
          </a:stretch>
        </p:blipFill>
        <p:spPr>
          <a:xfrm>
            <a:off x="254462" y="3830430"/>
            <a:ext cx="5399890" cy="2662445"/>
          </a:xfrm>
          <a:prstGeom prst="rect">
            <a:avLst/>
          </a:prstGeom>
        </p:spPr>
      </p:pic>
      <p:sp>
        <p:nvSpPr>
          <p:cNvPr id="6" name="TextBox 5">
            <a:extLst>
              <a:ext uri="{FF2B5EF4-FFF2-40B4-BE49-F238E27FC236}">
                <a16:creationId xmlns:a16="http://schemas.microsoft.com/office/drawing/2014/main" id="{FFEB8600-B0C3-8F94-91EE-B8F716E2931E}"/>
              </a:ext>
            </a:extLst>
          </p:cNvPr>
          <p:cNvSpPr txBox="1"/>
          <p:nvPr/>
        </p:nvSpPr>
        <p:spPr>
          <a:xfrm>
            <a:off x="5912499" y="1027906"/>
            <a:ext cx="2211355" cy="2204771"/>
          </a:xfrm>
          <a:prstGeom prst="rect">
            <a:avLst/>
          </a:prstGeom>
          <a:noFill/>
        </p:spPr>
        <p:txBody>
          <a:bodyPr wrap="square" rtlCol="0">
            <a:sp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Source: USDA</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Biodiesel:</a:t>
            </a: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Canada exports 88 to 99% of domestic production and imports almost all of its domestic demand requirements (see below)</a:t>
            </a:r>
          </a:p>
          <a:p>
            <a:endParaRPr lang="en-US" dirty="0"/>
          </a:p>
        </p:txBody>
      </p:sp>
      <p:sp>
        <p:nvSpPr>
          <p:cNvPr id="7" name="TextBox 6">
            <a:extLst>
              <a:ext uri="{FF2B5EF4-FFF2-40B4-BE49-F238E27FC236}">
                <a16:creationId xmlns:a16="http://schemas.microsoft.com/office/drawing/2014/main" id="{05FE275B-4729-3734-B3CA-12A5F8B242F6}"/>
              </a:ext>
            </a:extLst>
          </p:cNvPr>
          <p:cNvSpPr txBox="1"/>
          <p:nvPr/>
        </p:nvSpPr>
        <p:spPr>
          <a:xfrm>
            <a:off x="6096000" y="4009573"/>
            <a:ext cx="4526944" cy="2304157"/>
          </a:xfrm>
          <a:prstGeom prst="rect">
            <a:avLst/>
          </a:prstGeom>
          <a:noFill/>
        </p:spPr>
        <p:txBody>
          <a:bodyPr wrap="square" rtlCol="0">
            <a:sp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Source: USDA</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Production capacity is 840 ML in 2020, 1083 ML in 2023, and is set to rise north of 4000 ML by 2027; assume production rises in tandem with this increase.</a:t>
            </a: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Assume that half of growth in biofuel demand in diesel stream is met by domestic production, with the rest being met by imports and the remaining production exported.</a:t>
            </a:r>
          </a:p>
          <a:p>
            <a:pPr marL="0" marR="0">
              <a:spcBef>
                <a:spcPts val="0"/>
              </a:spcBef>
              <a:spcAft>
                <a:spcPts val="0"/>
              </a:spcAft>
            </a:pPr>
            <a:r>
              <a:rPr lang="en-GB"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https://www.cer-rec.gc.ca/en/data-analysis/energy-markets/market-snapshots/2023/market-snapshot-new-renewable-diesel-facilities-will-help-reduce-carbon-intensity-fuels-canada.html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727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6FE485B-B157-AF6D-4BAC-B4D0F026177D}"/>
              </a:ext>
            </a:extLst>
          </p:cNvPr>
          <p:cNvSpPr txBox="1"/>
          <p:nvPr/>
        </p:nvSpPr>
        <p:spPr>
          <a:xfrm>
            <a:off x="190831" y="111318"/>
            <a:ext cx="11664564" cy="4401205"/>
          </a:xfrm>
          <a:prstGeom prst="rect">
            <a:avLst/>
          </a:prstGeom>
          <a:noFill/>
        </p:spPr>
        <p:txBody>
          <a:bodyPr wrap="square" rtlCol="0">
            <a:spAutoFit/>
          </a:bodyPr>
          <a:lstStyle/>
          <a:p>
            <a:r>
              <a:rPr lang="en-US" sz="1400" b="1" dirty="0">
                <a:highlight>
                  <a:srgbClr val="FFFF00"/>
                </a:highlight>
              </a:rPr>
              <a:t>Transport Target</a:t>
            </a:r>
          </a:p>
          <a:p>
            <a:r>
              <a:rPr lang="en-US" sz="1400" dirty="0"/>
              <a:t>Canada reaches the following ZEV targets for road transport: </a:t>
            </a:r>
          </a:p>
          <a:p>
            <a:r>
              <a:rPr lang="en-US" sz="1400" dirty="0"/>
              <a:t>•	</a:t>
            </a:r>
            <a:r>
              <a:rPr lang="en-US" sz="1400" b="1" dirty="0">
                <a:highlight>
                  <a:srgbClr val="FFFF00"/>
                </a:highlight>
              </a:rPr>
              <a:t>20% of light-duty vehicles (LDVs) sales by 2026, 60% by 2030, and 100% by 2035. </a:t>
            </a:r>
          </a:p>
          <a:p>
            <a:r>
              <a:rPr lang="en-US" sz="1400" b="1" dirty="0">
                <a:highlight>
                  <a:srgbClr val="FFFF00"/>
                </a:highlight>
              </a:rPr>
              <a:t>•	35% of sales by 2030 for MDV/HDVs and 100% by 2040, where possible.</a:t>
            </a:r>
          </a:p>
          <a:p>
            <a:r>
              <a:rPr lang="en-US" sz="1400" dirty="0">
                <a:highlight>
                  <a:srgbClr val="FFFF00"/>
                </a:highlight>
              </a:rPr>
              <a:t>Shares of total ZEVs vehicles on the road approach close to 100% by 2060.</a:t>
            </a:r>
          </a:p>
          <a:p>
            <a:r>
              <a:rPr lang="en-US" sz="1400" dirty="0"/>
              <a:t>Other road guideposts from the EF2023 GNZ:</a:t>
            </a:r>
          </a:p>
          <a:p>
            <a:r>
              <a:rPr lang="en-US" sz="1400" dirty="0"/>
              <a:t>•	Freight</a:t>
            </a:r>
          </a:p>
          <a:p>
            <a:pPr lvl="3"/>
            <a:r>
              <a:rPr lang="en-US" sz="1400" b="1" dirty="0">
                <a:highlight>
                  <a:srgbClr val="FFFF00"/>
                </a:highlight>
              </a:rPr>
              <a:t>- Hydrogen use grows to 0.5 Mt(60PJ) in 2030 and 5 Mt (600PJ) by 2050 (hydrogen is 120pj per mt so 0.5mt is 60pj hydrogen, 5mt is 600pj)</a:t>
            </a:r>
          </a:p>
          <a:p>
            <a:pPr lvl="3"/>
            <a:r>
              <a:rPr lang="en-US" sz="1400" b="1" dirty="0">
                <a:highlight>
                  <a:srgbClr val="FFFF00"/>
                </a:highlight>
              </a:rPr>
              <a:t>- Electricity grows to 90 </a:t>
            </a:r>
            <a:r>
              <a:rPr lang="en-US" sz="1400" b="1" dirty="0" err="1">
                <a:highlight>
                  <a:srgbClr val="FFFF00"/>
                </a:highlight>
              </a:rPr>
              <a:t>TWh</a:t>
            </a:r>
            <a:r>
              <a:rPr lang="en-US" sz="1400" b="1" dirty="0">
                <a:highlight>
                  <a:srgbClr val="FFFF00"/>
                </a:highlight>
              </a:rPr>
              <a:t>(324 PJ) by 2050 (1 </a:t>
            </a:r>
            <a:r>
              <a:rPr lang="en-US" sz="1400" b="1" dirty="0" err="1">
                <a:highlight>
                  <a:srgbClr val="FFFF00"/>
                </a:highlight>
              </a:rPr>
              <a:t>TWh</a:t>
            </a:r>
            <a:r>
              <a:rPr lang="en-US" sz="1400" b="1" dirty="0">
                <a:highlight>
                  <a:srgbClr val="FFFF00"/>
                </a:highlight>
              </a:rPr>
              <a:t> is 3.6PJ, so 90 is 324 PJ- remember this is only </a:t>
            </a:r>
            <a:r>
              <a:rPr lang="en-US" sz="1400" b="1" dirty="0">
                <a:solidFill>
                  <a:srgbClr val="FF0000"/>
                </a:solidFill>
                <a:highlight>
                  <a:srgbClr val="FFFF00"/>
                </a:highlight>
              </a:rPr>
              <a:t>freight</a:t>
            </a:r>
            <a:r>
              <a:rPr lang="en-US" sz="1400" b="1" dirty="0">
                <a:highlight>
                  <a:srgbClr val="FFFF00"/>
                </a:highlight>
              </a:rPr>
              <a:t>)</a:t>
            </a:r>
          </a:p>
          <a:p>
            <a:r>
              <a:rPr lang="en-US" sz="1400" dirty="0"/>
              <a:t>•	Renewable diesel</a:t>
            </a:r>
          </a:p>
          <a:p>
            <a:r>
              <a:rPr lang="en-US" sz="1400" dirty="0"/>
              <a:t>o		</a:t>
            </a:r>
            <a:r>
              <a:rPr lang="en-US" sz="1400" b="1" dirty="0">
                <a:highlight>
                  <a:srgbClr val="FFFF00"/>
                </a:highlight>
              </a:rPr>
              <a:t>Renewable diesel blend grows from 7% in 2030 to 35% by 2050 </a:t>
            </a:r>
          </a:p>
          <a:p>
            <a:r>
              <a:rPr lang="en-US" sz="1400" dirty="0"/>
              <a:t>•	Ethanol</a:t>
            </a:r>
          </a:p>
          <a:p>
            <a:r>
              <a:rPr lang="en-US" sz="1400" dirty="0"/>
              <a:t>o		</a:t>
            </a:r>
            <a:r>
              <a:rPr lang="en-US" sz="1400" b="1" dirty="0">
                <a:highlight>
                  <a:srgbClr val="FFFF00"/>
                </a:highlight>
              </a:rPr>
              <a:t>Blend grows from 15% in 2030 to 20% by 2050</a:t>
            </a:r>
          </a:p>
          <a:p>
            <a:endParaRPr lang="en-US" sz="1400" b="1" dirty="0">
              <a:highlight>
                <a:srgbClr val="FFFF00"/>
              </a:highlight>
            </a:endParaRPr>
          </a:p>
          <a:p>
            <a:r>
              <a:rPr lang="en-US" sz="1400" dirty="0">
                <a:highlight>
                  <a:srgbClr val="FFFF00"/>
                </a:highlight>
              </a:rPr>
              <a:t>Aviation reduces its emissions by 70% in 2050 below the BAU case where aviation energy efficiency is held fixed at 2019 levels. Improved aircraft and operational efficiencies make up 23% of this reduction; sustainable aviation fuels, a combination of biofuels and hydrogen, make up the other 47%. The remaining 30% emissions are offset using out of sector reductions (offsets).</a:t>
            </a:r>
          </a:p>
          <a:p>
            <a:r>
              <a:rPr lang="en-US" sz="1400" dirty="0"/>
              <a:t>Canada’s GNZ transport fuel mix for comparison purposes:</a:t>
            </a:r>
          </a:p>
          <a:p>
            <a:r>
              <a:rPr lang="en-US" sz="1400" dirty="0"/>
              <a:t> Source: CER</a:t>
            </a:r>
          </a:p>
        </p:txBody>
      </p:sp>
      <p:pic>
        <p:nvPicPr>
          <p:cNvPr id="10" name="Picture 9" descr="Figure R.12: Transportation sector end-use demand by fuel, Global Net-zero Scenario">
            <a:extLst>
              <a:ext uri="{FF2B5EF4-FFF2-40B4-BE49-F238E27FC236}">
                <a16:creationId xmlns:a16="http://schemas.microsoft.com/office/drawing/2014/main" id="{74569572-1867-5BB8-A105-74A8EAA64DA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9984" y="3992245"/>
            <a:ext cx="5731510" cy="2865755"/>
          </a:xfrm>
          <a:prstGeom prst="rect">
            <a:avLst/>
          </a:prstGeom>
          <a:noFill/>
          <a:ln>
            <a:noFill/>
          </a:ln>
        </p:spPr>
      </p:pic>
    </p:spTree>
    <p:extLst>
      <p:ext uri="{BB962C8B-B14F-4D97-AF65-F5344CB8AC3E}">
        <p14:creationId xmlns:p14="http://schemas.microsoft.com/office/powerpoint/2010/main" val="338710706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8FB3B7-6F59-7084-EB25-D32D812986D9}"/>
              </a:ext>
            </a:extLst>
          </p:cNvPr>
          <p:cNvSpPr txBox="1"/>
          <p:nvPr/>
        </p:nvSpPr>
        <p:spPr>
          <a:xfrm>
            <a:off x="492981" y="286247"/>
            <a:ext cx="11394219" cy="2585323"/>
          </a:xfrm>
          <a:prstGeom prst="rect">
            <a:avLst/>
          </a:prstGeom>
          <a:noFill/>
        </p:spPr>
        <p:txBody>
          <a:bodyPr wrap="square" rtlCol="0">
            <a:spAutoFit/>
          </a:bodyPr>
          <a:lstStyle/>
          <a:p>
            <a:r>
              <a:rPr lang="en-US" dirty="0"/>
              <a:t>Hydrogen</a:t>
            </a:r>
          </a:p>
          <a:p>
            <a:r>
              <a:rPr lang="en-US" dirty="0"/>
              <a:t>Assume that Canada is self-sufficient in hydrogen (not a hydrogen importer). Hydrogen exports occur, but limit exports to ~20% of hydrogen production or ~25% of domestic demand.</a:t>
            </a:r>
          </a:p>
          <a:p>
            <a:r>
              <a:rPr lang="en-US" dirty="0"/>
              <a:t>Should exports of hydrogen be limited to dedicated offshore wind fields?</a:t>
            </a:r>
          </a:p>
          <a:p>
            <a:r>
              <a:rPr lang="en-US" dirty="0"/>
              <a:t>Assume that electrolysis grows to meet two-thirds of hydrogen supply, with natural gas equipped with CCS supplying the rest.</a:t>
            </a:r>
          </a:p>
          <a:p>
            <a:r>
              <a:rPr lang="en-US" dirty="0"/>
              <a:t>Guidance from the CER:</a:t>
            </a:r>
          </a:p>
          <a:p>
            <a:r>
              <a:rPr lang="en-US" dirty="0"/>
              <a:t> </a:t>
            </a:r>
          </a:p>
          <a:p>
            <a:r>
              <a:rPr lang="en-US" dirty="0"/>
              <a:t>Source: CER</a:t>
            </a:r>
          </a:p>
        </p:txBody>
      </p:sp>
      <p:pic>
        <p:nvPicPr>
          <p:cNvPr id="5" name="Picture 4">
            <a:extLst>
              <a:ext uri="{FF2B5EF4-FFF2-40B4-BE49-F238E27FC236}">
                <a16:creationId xmlns:a16="http://schemas.microsoft.com/office/drawing/2014/main" id="{1C392DEF-D73A-8889-D4F0-983092F8B1E6}"/>
              </a:ext>
            </a:extLst>
          </p:cNvPr>
          <p:cNvPicPr>
            <a:picLocks noChangeAspect="1"/>
          </p:cNvPicPr>
          <p:nvPr/>
        </p:nvPicPr>
        <p:blipFill>
          <a:blip r:embed="rId2"/>
          <a:stretch>
            <a:fillRect/>
          </a:stretch>
        </p:blipFill>
        <p:spPr>
          <a:xfrm>
            <a:off x="710067" y="3148955"/>
            <a:ext cx="5730737" cy="2865368"/>
          </a:xfrm>
          <a:prstGeom prst="rect">
            <a:avLst/>
          </a:prstGeom>
        </p:spPr>
      </p:pic>
    </p:spTree>
    <p:extLst>
      <p:ext uri="{BB962C8B-B14F-4D97-AF65-F5344CB8AC3E}">
        <p14:creationId xmlns:p14="http://schemas.microsoft.com/office/powerpoint/2010/main" val="226965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A50538-6700-3DCF-4619-B5F8BA3AC86D}"/>
              </a:ext>
            </a:extLst>
          </p:cNvPr>
          <p:cNvSpPr txBox="1"/>
          <p:nvPr/>
        </p:nvSpPr>
        <p:spPr>
          <a:xfrm>
            <a:off x="177282" y="65314"/>
            <a:ext cx="11579289" cy="3520836"/>
          </a:xfrm>
          <a:prstGeom prst="rect">
            <a:avLst/>
          </a:prstGeom>
          <a:noFill/>
        </p:spPr>
        <p:txBody>
          <a:bodyPr wrap="square" rtlCol="0">
            <a:sp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Refining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Oil products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Canada is unlikely to see another refinery built over the projection period.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Align refinery retirements over the projection period as domestic and global demand for oil products declines.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Feedstock sourcing: Canada turns to higher domestic sourcing shares (up to 50% by 2050).</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Biofuels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Ethanol:</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Assume that capacity and production follow the relative demand trajectories, which are likely to be lower despite higher blending (20% ethanol in the gasoline stream versus 15% in REF) due to electrification reducing gasoline demand, with the remaining ethanol supply met from imports.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Sustain production by reducing import share of ethanol supply sourcing (from 100% now to 50% by 2050)</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Biodiesel:</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Production rises in line with higher biofuel blending requirements (35% by 2050) </a:t>
            </a: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Assume that three-quarters of growth in biofuel demand in diesel stream is met by domestic production, with the rest (25%) being met by imports and the remaining production exported.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Source: USDA</a:t>
            </a:r>
          </a:p>
          <a:p>
            <a:endParaRPr lang="en-US" dirty="0"/>
          </a:p>
        </p:txBody>
      </p:sp>
    </p:spTree>
    <p:extLst>
      <p:ext uri="{BB962C8B-B14F-4D97-AF65-F5344CB8AC3E}">
        <p14:creationId xmlns:p14="http://schemas.microsoft.com/office/powerpoint/2010/main" val="185125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186325-7AB2-FA37-F297-E61201637682}"/>
              </a:ext>
            </a:extLst>
          </p:cNvPr>
          <p:cNvGraphicFramePr>
            <a:graphicFrameLocks noGrp="1"/>
          </p:cNvGraphicFramePr>
          <p:nvPr/>
        </p:nvGraphicFramePr>
        <p:xfrm>
          <a:off x="1643380" y="2839244"/>
          <a:ext cx="8905240" cy="2324100"/>
        </p:xfrm>
        <a:graphic>
          <a:graphicData uri="http://schemas.openxmlformats.org/drawingml/2006/table">
            <a:tbl>
              <a:tblPr firstRow="1" firstCol="1" bandRow="1">
                <a:tableStyleId>{5C22544A-7EE6-4342-B048-85BDC9FD1C3A}</a:tableStyleId>
              </a:tblPr>
              <a:tblGrid>
                <a:gridCol w="1368425">
                  <a:extLst>
                    <a:ext uri="{9D8B030D-6E8A-4147-A177-3AD203B41FA5}">
                      <a16:colId xmlns:a16="http://schemas.microsoft.com/office/drawing/2014/main" val="4072093245"/>
                    </a:ext>
                  </a:extLst>
                </a:gridCol>
                <a:gridCol w="3768090">
                  <a:extLst>
                    <a:ext uri="{9D8B030D-6E8A-4147-A177-3AD203B41FA5}">
                      <a16:colId xmlns:a16="http://schemas.microsoft.com/office/drawing/2014/main" val="3969714268"/>
                    </a:ext>
                  </a:extLst>
                </a:gridCol>
                <a:gridCol w="3768725">
                  <a:extLst>
                    <a:ext uri="{9D8B030D-6E8A-4147-A177-3AD203B41FA5}">
                      <a16:colId xmlns:a16="http://schemas.microsoft.com/office/drawing/2014/main" val="2503949828"/>
                    </a:ext>
                  </a:extLst>
                </a:gridCol>
              </a:tblGrid>
              <a:tr h="187325">
                <a:tc>
                  <a:txBody>
                    <a:bodyPr/>
                    <a:lstStyle/>
                    <a:p>
                      <a:pPr marL="0" marR="0">
                        <a:lnSpc>
                          <a:spcPct val="107000"/>
                        </a:lnSpc>
                        <a:spcBef>
                          <a:spcPts val="0"/>
                        </a:spcBef>
                        <a:spcAft>
                          <a:spcPts val="0"/>
                        </a:spcAft>
                      </a:pPr>
                      <a:r>
                        <a:rPr lang="en-US" sz="1100">
                          <a:effectLst/>
                        </a:rPr>
                        <a:t>Transport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rPr>
                        <a:t>EV sales increase due to subsidies, but stock remains mostly ICEs (look to EF2023 for guidance on fuel shares)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Fuel economy improves due to existing LDV (2017 to 2025), HDV (2017 to 2027) emission standards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CFS pushes ethanol blend of gasoline to 15% (volume) by 2030 and biofuel blend to 7% of diesel by 2030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rPr>
                        <a:t>LDV ZEV sales hit 20% by 2026, 60% by 2030, 100% in 2035</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Stocks of ZEVs approach 100% by 2060</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M/H DV ZEV sales hit 35% by 2035, 100% by 2040 for possible applications, with some role for hydrogen vehicles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Diesel will remain for some freight applications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Ethanol blend grows to 20% by 2050, biofuel blend in diesel grows to 35% by 2050</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Aviation achieves 70% reduction from BAU levels via operational efficiency (23%) and sustainable aviation fuel adoption (47%), with offsets achieving the rest</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Some shifting towards more efficient transport modes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246873"/>
                  </a:ext>
                </a:extLst>
              </a:tr>
            </a:tbl>
          </a:graphicData>
        </a:graphic>
      </p:graphicFrame>
      <p:graphicFrame>
        <p:nvGraphicFramePr>
          <p:cNvPr id="5" name="Table 4">
            <a:extLst>
              <a:ext uri="{FF2B5EF4-FFF2-40B4-BE49-F238E27FC236}">
                <a16:creationId xmlns:a16="http://schemas.microsoft.com/office/drawing/2014/main" id="{F1E31C85-5085-6795-CCB6-39E396CE0416}"/>
              </a:ext>
            </a:extLst>
          </p:cNvPr>
          <p:cNvGraphicFramePr>
            <a:graphicFrameLocks noGrp="1"/>
          </p:cNvGraphicFramePr>
          <p:nvPr>
            <p:extLst>
              <p:ext uri="{D42A27DB-BD31-4B8C-83A1-F6EECF244321}">
                <p14:modId xmlns:p14="http://schemas.microsoft.com/office/powerpoint/2010/main" val="3372917334"/>
              </p:ext>
            </p:extLst>
          </p:nvPr>
        </p:nvGraphicFramePr>
        <p:xfrm>
          <a:off x="1625911" y="5441578"/>
          <a:ext cx="8905240" cy="889000"/>
        </p:xfrm>
        <a:graphic>
          <a:graphicData uri="http://schemas.openxmlformats.org/drawingml/2006/table">
            <a:tbl>
              <a:tblPr firstRow="1" firstCol="1" bandRow="1">
                <a:tableStyleId>{5C22544A-7EE6-4342-B048-85BDC9FD1C3A}</a:tableStyleId>
              </a:tblPr>
              <a:tblGrid>
                <a:gridCol w="1368425">
                  <a:extLst>
                    <a:ext uri="{9D8B030D-6E8A-4147-A177-3AD203B41FA5}">
                      <a16:colId xmlns:a16="http://schemas.microsoft.com/office/drawing/2014/main" val="2892809725"/>
                    </a:ext>
                  </a:extLst>
                </a:gridCol>
                <a:gridCol w="3768090">
                  <a:extLst>
                    <a:ext uri="{9D8B030D-6E8A-4147-A177-3AD203B41FA5}">
                      <a16:colId xmlns:a16="http://schemas.microsoft.com/office/drawing/2014/main" val="2108286824"/>
                    </a:ext>
                  </a:extLst>
                </a:gridCol>
                <a:gridCol w="3768725">
                  <a:extLst>
                    <a:ext uri="{9D8B030D-6E8A-4147-A177-3AD203B41FA5}">
                      <a16:colId xmlns:a16="http://schemas.microsoft.com/office/drawing/2014/main" val="4141571548"/>
                    </a:ext>
                  </a:extLst>
                </a:gridCol>
              </a:tblGrid>
              <a:tr h="177165">
                <a:tc>
                  <a:txBody>
                    <a:bodyPr/>
                    <a:lstStyle/>
                    <a:p>
                      <a:pPr marL="0" marR="0">
                        <a:lnSpc>
                          <a:spcPct val="107000"/>
                        </a:lnSpc>
                        <a:spcBef>
                          <a:spcPts val="0"/>
                        </a:spcBef>
                        <a:spcAft>
                          <a:spcPts val="0"/>
                        </a:spcAft>
                      </a:pPr>
                      <a:r>
                        <a:rPr lang="en-US" sz="1100">
                          <a:effectLst/>
                        </a:rPr>
                        <a:t>Hydrogen Supply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a:effectLst/>
                        </a:rPr>
                        <a:t>Self-sufficient in hydrogen supply</a:t>
                      </a:r>
                    </a:p>
                    <a:p>
                      <a:pPr marL="342900" marR="0" lvl="0" indent="-342900">
                        <a:lnSpc>
                          <a:spcPct val="107000"/>
                        </a:lnSpc>
                        <a:spcBef>
                          <a:spcPts val="0"/>
                        </a:spcBef>
                        <a:spcAft>
                          <a:spcPts val="0"/>
                        </a:spcAft>
                        <a:buFont typeface="Symbol" panose="05050102010706020507" pitchFamily="18" charset="2"/>
                        <a:buChar char=""/>
                      </a:pPr>
                      <a:r>
                        <a:rPr lang="en-US" sz="1100">
                          <a:effectLst/>
                        </a:rPr>
                        <a:t>Domestic production of blue (SMR w/ CCUS) and green  (electrolysis) hydrogen and ammonia</a:t>
                      </a:r>
                    </a:p>
                    <a:p>
                      <a:pPr marL="342900" marR="0" lvl="0" indent="-342900">
                        <a:lnSpc>
                          <a:spcPct val="107000"/>
                        </a:lnSpc>
                        <a:spcBef>
                          <a:spcPts val="0"/>
                        </a:spcBef>
                        <a:spcAft>
                          <a:spcPts val="0"/>
                        </a:spcAft>
                        <a:buFont typeface="Symbol" panose="05050102010706020507" pitchFamily="18" charset="2"/>
                        <a:buChar char=""/>
                      </a:pPr>
                      <a:r>
                        <a:rPr lang="en-US" sz="1100">
                          <a:effectLst/>
                        </a:rPr>
                        <a:t>No exports of hydrogen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rPr>
                        <a:t>Self-sufficient in hydrogen supply, but begins to export about a fifth of domestic production in the late 2030s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Electrolysis grows into dominant technology in the 2040s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Biomass??????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9553939"/>
                  </a:ext>
                </a:extLst>
              </a:tr>
            </a:tbl>
          </a:graphicData>
        </a:graphic>
      </p:graphicFrame>
      <p:graphicFrame>
        <p:nvGraphicFramePr>
          <p:cNvPr id="6" name="Table 5">
            <a:extLst>
              <a:ext uri="{FF2B5EF4-FFF2-40B4-BE49-F238E27FC236}">
                <a16:creationId xmlns:a16="http://schemas.microsoft.com/office/drawing/2014/main" id="{630DE9EA-3C7A-4207-A926-7FAEC2E0E08E}"/>
              </a:ext>
            </a:extLst>
          </p:cNvPr>
          <p:cNvGraphicFramePr>
            <a:graphicFrameLocks noGrp="1"/>
          </p:cNvGraphicFramePr>
          <p:nvPr>
            <p:extLst>
              <p:ext uri="{D42A27DB-BD31-4B8C-83A1-F6EECF244321}">
                <p14:modId xmlns:p14="http://schemas.microsoft.com/office/powerpoint/2010/main" val="290203583"/>
              </p:ext>
            </p:extLst>
          </p:nvPr>
        </p:nvGraphicFramePr>
        <p:xfrm>
          <a:off x="1643697" y="2103809"/>
          <a:ext cx="8905240" cy="538163"/>
        </p:xfrm>
        <a:graphic>
          <a:graphicData uri="http://schemas.openxmlformats.org/drawingml/2006/table">
            <a:tbl>
              <a:tblPr firstRow="1" firstCol="1" bandRow="1">
                <a:tableStyleId>{5C22544A-7EE6-4342-B048-85BDC9FD1C3A}</a:tableStyleId>
              </a:tblPr>
              <a:tblGrid>
                <a:gridCol w="1368425">
                  <a:extLst>
                    <a:ext uri="{9D8B030D-6E8A-4147-A177-3AD203B41FA5}">
                      <a16:colId xmlns:a16="http://schemas.microsoft.com/office/drawing/2014/main" val="2579695322"/>
                    </a:ext>
                  </a:extLst>
                </a:gridCol>
                <a:gridCol w="3768090">
                  <a:extLst>
                    <a:ext uri="{9D8B030D-6E8A-4147-A177-3AD203B41FA5}">
                      <a16:colId xmlns:a16="http://schemas.microsoft.com/office/drawing/2014/main" val="323242469"/>
                    </a:ext>
                  </a:extLst>
                </a:gridCol>
                <a:gridCol w="3768725">
                  <a:extLst>
                    <a:ext uri="{9D8B030D-6E8A-4147-A177-3AD203B41FA5}">
                      <a16:colId xmlns:a16="http://schemas.microsoft.com/office/drawing/2014/main" val="1936270607"/>
                    </a:ext>
                  </a:extLst>
                </a:gridCol>
              </a:tblGrid>
              <a:tr h="187325">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Reference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Target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9748713"/>
                  </a:ext>
                </a:extLst>
              </a:tr>
              <a:tr h="177165">
                <a:tc>
                  <a:txBody>
                    <a:bodyPr/>
                    <a:lstStyle/>
                    <a:p>
                      <a:pPr marL="0" marR="0">
                        <a:lnSpc>
                          <a:spcPct val="107000"/>
                        </a:lnSpc>
                        <a:spcBef>
                          <a:spcPts val="0"/>
                        </a:spcBef>
                        <a:spcAft>
                          <a:spcPts val="0"/>
                        </a:spcAft>
                      </a:pPr>
                      <a:r>
                        <a:rPr lang="en-US" sz="1100">
                          <a:effectLst/>
                        </a:rPr>
                        <a:t>Macro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rPr>
                        <a:t>Population: UNDESA “High”</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GDP: APERC macro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659652242"/>
                  </a:ext>
                </a:extLst>
              </a:tr>
            </a:tbl>
          </a:graphicData>
        </a:graphic>
      </p:graphicFrame>
      <p:sp>
        <p:nvSpPr>
          <p:cNvPr id="7" name="Rectangle 1">
            <a:extLst>
              <a:ext uri="{FF2B5EF4-FFF2-40B4-BE49-F238E27FC236}">
                <a16:creationId xmlns:a16="http://schemas.microsoft.com/office/drawing/2014/main" id="{05AF14E6-CD11-274E-BDC3-99E7D96F8176}"/>
              </a:ext>
            </a:extLst>
          </p:cNvPr>
          <p:cNvSpPr>
            <a:spLocks noChangeArrowheads="1"/>
          </p:cNvSpPr>
          <p:nvPr/>
        </p:nvSpPr>
        <p:spPr bwMode="auto">
          <a:xfrm>
            <a:off x="1643380" y="21038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ja-JP" sz="1300" b="0" i="0" u="none" strike="noStrike" cap="none" normalizeH="0" baseline="0">
                <a:ln>
                  <a:noFill/>
                </a:ln>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rPr>
              <a:t>Key Assumptions for the Canada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096649"/>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DE4274-428C-9A5F-581F-BA693A381B27}"/>
              </a:ext>
            </a:extLst>
          </p:cNvPr>
          <p:cNvSpPr txBox="1"/>
          <p:nvPr/>
        </p:nvSpPr>
        <p:spPr>
          <a:xfrm>
            <a:off x="0" y="117693"/>
            <a:ext cx="12046226" cy="6340197"/>
          </a:xfrm>
          <a:prstGeom prst="rect">
            <a:avLst/>
          </a:prstGeom>
          <a:noFill/>
        </p:spPr>
        <p:txBody>
          <a:bodyPr wrap="square" rtlCol="0">
            <a:spAutoFit/>
          </a:bodyPr>
          <a:lstStyle/>
          <a:p>
            <a:r>
              <a:rPr lang="en-US" sz="1400" dirty="0"/>
              <a:t>Clean fuel regulations (CFR)</a:t>
            </a:r>
          </a:p>
          <a:p>
            <a:r>
              <a:rPr lang="en-US" sz="1400" dirty="0"/>
              <a:t>A performance-based supply standard requiring suppliers of gasoline and diesel to reduce the lifecycle carbon intensity of their fuels. Implementation starts in 2022, with the benchmark hitting 4% below 2016 levels in July 2023 before increasing to 15% below 2016 levels by 2030 .</a:t>
            </a:r>
          </a:p>
          <a:p>
            <a:r>
              <a:rPr lang="en-US" sz="1400" dirty="0"/>
              <a:t> </a:t>
            </a:r>
          </a:p>
          <a:p>
            <a:r>
              <a:rPr lang="en-US" sz="1400" dirty="0"/>
              <a:t>Suppliers achieve compliance by reducing the emissions throughout the liquid lifecycle (CCUS, on-site renewable electricity, co-processing), blending liquids with low-carbon intensity fuels (biofuels, e-fuels, lower-carbon varietals of the same fuel), and investing in end-use fuel switching. Suppliers that do not reduce the intensity of their fuel stream can achieve compliance by purchasing credits from other sources. </a:t>
            </a:r>
          </a:p>
          <a:p>
            <a:endParaRPr lang="en-US" sz="1400" dirty="0"/>
          </a:p>
          <a:p>
            <a:r>
              <a:rPr lang="en-US" sz="1400" dirty="0"/>
              <a:t>Ex: distribution utilities, electric vehicle charging network operators, etc. can generate compliance credits for the chagrining of electric vehicles and sell those credits to liquid fuel suppliers, who are then compliant.</a:t>
            </a:r>
          </a:p>
          <a:p>
            <a:endParaRPr lang="en-US" sz="1400" dirty="0"/>
          </a:p>
          <a:p>
            <a:r>
              <a:rPr lang="en-US" sz="1400" dirty="0"/>
              <a:t>Blending targets:</a:t>
            </a:r>
          </a:p>
          <a:p>
            <a:r>
              <a:rPr lang="en-US" sz="1400" dirty="0"/>
              <a:t>•	CFS will </a:t>
            </a:r>
            <a:r>
              <a:rPr lang="en-US" sz="1400" dirty="0" err="1"/>
              <a:t>incentivise</a:t>
            </a:r>
            <a:r>
              <a:rPr lang="en-US" sz="1400" dirty="0"/>
              <a:t> refineries and fuel suppliers to increase the </a:t>
            </a:r>
            <a:r>
              <a:rPr lang="en-US" sz="1400" dirty="0" err="1"/>
              <a:t>bioblends</a:t>
            </a:r>
            <a:r>
              <a:rPr lang="en-US" sz="1400" dirty="0"/>
              <a:t> in the gasoline and diesel fuel streams</a:t>
            </a:r>
          </a:p>
          <a:p>
            <a:r>
              <a:rPr lang="en-US" sz="1400" dirty="0"/>
              <a:t>o	</a:t>
            </a:r>
            <a:r>
              <a:rPr lang="en-US" sz="1400" b="1" dirty="0">
                <a:highlight>
                  <a:srgbClr val="FFFF00"/>
                </a:highlight>
              </a:rPr>
              <a:t>Ethanol: rise from 8.3% in 2023 to 15% by 2030</a:t>
            </a:r>
          </a:p>
          <a:p>
            <a:r>
              <a:rPr lang="en-US" sz="1400" b="1" dirty="0">
                <a:highlight>
                  <a:srgbClr val="FFFF00"/>
                </a:highlight>
              </a:rPr>
              <a:t>o	Renewable and biodiesel: rise from 2.6% now to 15% by 2030 (NB: assumptions table states 7% by 2030)</a:t>
            </a:r>
          </a:p>
          <a:p>
            <a:r>
              <a:rPr lang="en-US" sz="1400" dirty="0"/>
              <a:t>Canada ethanol blending:</a:t>
            </a:r>
          </a:p>
          <a:p>
            <a:r>
              <a:rPr lang="en-US" sz="1400" dirty="0"/>
              <a:t> </a:t>
            </a:r>
          </a:p>
          <a:p>
            <a:endParaRPr lang="en-US" sz="1400" dirty="0"/>
          </a:p>
          <a:p>
            <a:endParaRPr lang="en-US" sz="1400" dirty="0"/>
          </a:p>
          <a:p>
            <a:endParaRPr lang="en-US" sz="1400" dirty="0"/>
          </a:p>
          <a:p>
            <a:endParaRPr lang="en-US" sz="1400" dirty="0"/>
          </a:p>
          <a:p>
            <a:r>
              <a:rPr lang="en-US" sz="1400" dirty="0"/>
              <a:t>Source: USDA</a:t>
            </a:r>
          </a:p>
          <a:p>
            <a:r>
              <a:rPr lang="en-US" sz="1400" dirty="0"/>
              <a:t>Canada biodiesel + renewable diesel blending:</a:t>
            </a:r>
          </a:p>
          <a:p>
            <a:r>
              <a:rPr lang="en-US" sz="1400" dirty="0"/>
              <a:t> </a:t>
            </a:r>
          </a:p>
          <a:p>
            <a:endParaRPr lang="en-US" sz="1400" dirty="0"/>
          </a:p>
          <a:p>
            <a:endParaRPr lang="en-US" sz="1400" dirty="0"/>
          </a:p>
          <a:p>
            <a:endParaRPr lang="en-US" sz="1400" dirty="0"/>
          </a:p>
          <a:p>
            <a:endParaRPr lang="en-US" sz="1400" dirty="0"/>
          </a:p>
          <a:p>
            <a:r>
              <a:rPr lang="en-US" sz="1400" dirty="0"/>
              <a:t>Source: USDA</a:t>
            </a:r>
          </a:p>
        </p:txBody>
      </p:sp>
      <p:pic>
        <p:nvPicPr>
          <p:cNvPr id="15" name="Picture 14">
            <a:extLst>
              <a:ext uri="{FF2B5EF4-FFF2-40B4-BE49-F238E27FC236}">
                <a16:creationId xmlns:a16="http://schemas.microsoft.com/office/drawing/2014/main" id="{47928B3D-5F8D-CBF7-67CA-CF74C0E79090}"/>
              </a:ext>
            </a:extLst>
          </p:cNvPr>
          <p:cNvPicPr>
            <a:picLocks noChangeAspect="1"/>
          </p:cNvPicPr>
          <p:nvPr/>
        </p:nvPicPr>
        <p:blipFill>
          <a:blip r:embed="rId2"/>
          <a:stretch>
            <a:fillRect/>
          </a:stretch>
        </p:blipFill>
        <p:spPr>
          <a:xfrm>
            <a:off x="145774" y="5294178"/>
            <a:ext cx="5731510" cy="635000"/>
          </a:xfrm>
          <a:prstGeom prst="rect">
            <a:avLst/>
          </a:prstGeom>
        </p:spPr>
      </p:pic>
      <p:pic>
        <p:nvPicPr>
          <p:cNvPr id="16" name="Picture 15">
            <a:extLst>
              <a:ext uri="{FF2B5EF4-FFF2-40B4-BE49-F238E27FC236}">
                <a16:creationId xmlns:a16="http://schemas.microsoft.com/office/drawing/2014/main" id="{92818118-0C24-92E7-D1BA-889FF78F2328}"/>
              </a:ext>
            </a:extLst>
          </p:cNvPr>
          <p:cNvPicPr>
            <a:picLocks noChangeAspect="1"/>
          </p:cNvPicPr>
          <p:nvPr/>
        </p:nvPicPr>
        <p:blipFill>
          <a:blip r:embed="rId3"/>
          <a:stretch>
            <a:fillRect/>
          </a:stretch>
        </p:blipFill>
        <p:spPr>
          <a:xfrm>
            <a:off x="0" y="3829939"/>
            <a:ext cx="5731510" cy="605155"/>
          </a:xfrm>
          <a:prstGeom prst="rect">
            <a:avLst/>
          </a:prstGeom>
        </p:spPr>
      </p:pic>
    </p:spTree>
    <p:extLst>
      <p:ext uri="{BB962C8B-B14F-4D97-AF65-F5344CB8AC3E}">
        <p14:creationId xmlns:p14="http://schemas.microsoft.com/office/powerpoint/2010/main" val="205798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AE207-7D14-D5D6-C6AC-EED6ED18FB77}"/>
              </a:ext>
            </a:extLst>
          </p:cNvPr>
          <p:cNvSpPr txBox="1"/>
          <p:nvPr/>
        </p:nvSpPr>
        <p:spPr>
          <a:xfrm>
            <a:off x="294198" y="222637"/>
            <a:ext cx="10925092" cy="6158737"/>
          </a:xfrm>
          <a:prstGeom prst="rect">
            <a:avLst/>
          </a:prstGeom>
          <a:noFill/>
        </p:spPr>
        <p:txBody>
          <a:bodyPr wrap="square" rtlCol="0">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Zero-emissions vehicle subsidies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Current federal and provincial subsidies on zero-emission vehicles. Capped purchase and lease subsidy on eligible ZEVs; up to CAD 5 000 for light-duty ZEVs and CAD 200 000 medium- and heavy-duty ZEVs.</a:t>
            </a:r>
          </a:p>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Renewable fuels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Current provincial and federal regulations for blending biodiesel, ethanol, hydrogenation-derived renewable diesel, and renewable natural gas (RNG).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Biofuels: Refineries and importers must have an </a:t>
            </a: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average of 5% renewable fuel content in gasoline and 2% in diesel fuel and heating distillate oil based on volume. The CFS together with provincial level initiatives should push this higher, with 2030 biofuel blends surpassing 15% of the gasoline stream and 7% of the diesel stream</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opportunity to grow higher in more stringent climate scenarios.</a:t>
            </a: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RNG: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While biogas only makes up 0.36% of Canada’s gas stream in 2021, current mandates could push RNG to ~2% of the gas stream by 2030. Canadian production capacity in 2020 was 6 PJ (per year) and is set to triple to 18 PJ by 2027. Potential for 10 to 15% of marketable gas demand (buildings) to be met with biogas in more stringent climate scenarios.</a:t>
            </a:r>
          </a:p>
          <a:p>
            <a:pPr marL="0" marR="0">
              <a:spcBef>
                <a:spcPts val="0"/>
              </a:spcBef>
              <a:spcAft>
                <a:spcPts val="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https://tc.canada.ca/en/road-transportation/innovative-technologies/zero-emission-vehicles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https://www.cer-rec.gc.ca/en/data-analysis/energy-markets/market-snapshots/2023/market-snapshot-two-decades-growth-renewable-natural-gas-canada.html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145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984FA2-583D-A551-AA5D-E53A15D518BF}"/>
              </a:ext>
            </a:extLst>
          </p:cNvPr>
          <p:cNvSpPr txBox="1"/>
          <p:nvPr/>
        </p:nvSpPr>
        <p:spPr>
          <a:xfrm>
            <a:off x="3048663" y="1919805"/>
            <a:ext cx="6094674" cy="3018390"/>
          </a:xfrm>
          <a:prstGeom prst="rect">
            <a:avLst/>
          </a:prstGeom>
          <a:noFill/>
        </p:spPr>
        <p:txBody>
          <a:bodyPr wrap="square">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Zero-emissions vehicle mandate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Arial" panose="020B0604020202020204" pitchFamily="34" charset="0"/>
              </a:rPr>
              <a:t>Canada will introduce sales mandates that ensure </a:t>
            </a:r>
            <a:r>
              <a:rPr lang="en-AU"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that ZEVs constitute 20% of light-duty vehicles (LDVs) sales by 2026, 60% by 2030, and 100% by 2035. For medium- and heavy-duty vehicles (MHDVs), the government is targeting 35% of sales by 2030 and, for those applications wherein it is feasible, a 100% target by 2040.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https://www.canada.ca/en/environment-climate-change/news/2022/03/2030-emissions-reduction-plan--canadas-next-steps-for-clean-air-and-a-strong-economy.html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062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170CB2-40B9-06F5-95A7-D4724FC3C9E1}"/>
              </a:ext>
            </a:extLst>
          </p:cNvPr>
          <p:cNvSpPr txBox="1"/>
          <p:nvPr/>
        </p:nvSpPr>
        <p:spPr>
          <a:xfrm>
            <a:off x="3047338" y="2470084"/>
            <a:ext cx="6094674" cy="1913857"/>
          </a:xfrm>
          <a:prstGeom prst="rect">
            <a:avLst/>
          </a:prstGeom>
          <a:noFill/>
        </p:spPr>
        <p:txBody>
          <a:bodyPr wrap="square">
            <a:spAutoFit/>
          </a:bodyPr>
          <a:lstStyle/>
          <a:p>
            <a:pPr marL="0" marR="0">
              <a:lnSpc>
                <a:spcPct val="107000"/>
              </a:lnSpc>
              <a:spcBef>
                <a:spcPts val="0"/>
              </a:spcBef>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The Canadian Critical Minerals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Aims to increase the supply of responsibly sourced critical minerals and support the development of domestic and global value chains for the green and digital economy.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https://www.canada.ca/content/dam/nrcan-rncan/site/critical-minerals/Critical-minerals-strategyDec09.pdf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628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3E9BD-0628-F008-E71D-4E2CECDD15FE}"/>
              </a:ext>
            </a:extLst>
          </p:cNvPr>
          <p:cNvSpPr>
            <a:spLocks noGrp="1"/>
          </p:cNvSpPr>
          <p:nvPr>
            <p:ph idx="1"/>
          </p:nvPr>
        </p:nvSpPr>
        <p:spPr/>
        <p:txBody>
          <a:bodyPr/>
          <a:lstStyle/>
          <a:p>
            <a:pPr marL="0" marR="0">
              <a:lnSpc>
                <a:spcPct val="107000"/>
              </a:lnSpc>
              <a:spcBef>
                <a:spcPts val="0"/>
              </a:spcBef>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Hydrogen Strategy for Canada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Vision and roadmap for hydrogen development in Canada. Includes boundaries for the demand and supply potential for hydrogen in Canada.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https://www.nrcan.gc.ca/sites/nrcan/files/environment/hydrogen/NRCan_Hydrogen-Strategy-Canada-na-en-v3.pdf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367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180E29-CA9A-21F1-7F9F-1B5B409725CB}"/>
              </a:ext>
            </a:extLst>
          </p:cNvPr>
          <p:cNvSpPr txBox="1"/>
          <p:nvPr/>
        </p:nvSpPr>
        <p:spPr>
          <a:xfrm>
            <a:off x="3047338" y="2321902"/>
            <a:ext cx="6094674" cy="2210220"/>
          </a:xfrm>
          <a:prstGeom prst="rect">
            <a:avLst/>
          </a:prstGeom>
          <a:noFill/>
        </p:spPr>
        <p:txBody>
          <a:bodyPr wrap="square">
            <a:spAutoFit/>
          </a:bodyPr>
          <a:lstStyle/>
          <a:p>
            <a:pPr marL="0" marR="0">
              <a:lnSpc>
                <a:spcPct val="107000"/>
              </a:lnSpc>
              <a:spcBef>
                <a:spcPts val="0"/>
              </a:spcBef>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Canada Aviation Climate Action Plan 2022-2030 (and to 2050)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Sets out a roadmap for a net-zero aviation sector by 2050. </a:t>
            </a:r>
            <a:r>
              <a:rPr lang="en-AU"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Targets are benchmarked by a BAU scenario wherein the aviation sector continues to operate at 2019 efficiencies out to 2050.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https://tc.canada.ca/sites/default/files/2022-11/canada-aviation-climate-action-plan-2022-2030.pdf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41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076372-FB6F-54A9-DBF3-D5942C4F47D6}"/>
              </a:ext>
            </a:extLst>
          </p:cNvPr>
          <p:cNvSpPr txBox="1"/>
          <p:nvPr/>
        </p:nvSpPr>
        <p:spPr>
          <a:xfrm>
            <a:off x="102393" y="102718"/>
            <a:ext cx="11736126" cy="6517425"/>
          </a:xfrm>
          <a:prstGeom prst="rect">
            <a:avLst/>
          </a:prstGeom>
          <a:noFill/>
        </p:spPr>
        <p:txBody>
          <a:bodyPr wrap="square">
            <a:spAutoFit/>
          </a:bodyPr>
          <a:lstStyle/>
          <a:p>
            <a:pPr marL="0" marR="0">
              <a:lnSpc>
                <a:spcPct val="107000"/>
              </a:lnSpc>
              <a:spcBef>
                <a:spcPts val="200"/>
              </a:spcBef>
              <a:spcAft>
                <a:spcPts val="0"/>
              </a:spcAft>
            </a:pPr>
            <a:r>
              <a:rPr lang="en-AU" sz="2400" b="1" kern="100" dirty="0">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rPr>
              <a:t>Energy Outlooks</a:t>
            </a:r>
            <a:endParaRPr lang="en-US" sz="2400" b="1" kern="100" dirty="0">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CER published a long-term demand and supply Outlook to 2050 for Canada in Q2 2023. It includes a Current Measures Scenario (CMS) that can benchmark REF and two Net-Zero Scenarios that can benchmark TGT.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AU" sz="2400" b="1" kern="100" dirty="0">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rPr>
              <a:t>Scenarios Description</a:t>
            </a:r>
            <a:endParaRPr lang="en-US" sz="2400" b="1" kern="100" dirty="0">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endParaRPr>
          </a:p>
          <a:p>
            <a:pPr marL="0" marR="0">
              <a:lnSpc>
                <a:spcPct val="107000"/>
              </a:lnSpc>
              <a:spcBef>
                <a:spcPts val="200"/>
              </a:spcBef>
              <a:spcAft>
                <a:spcPts val="0"/>
              </a:spcAft>
            </a:pPr>
            <a:r>
              <a:rPr lang="en-AU" sz="2000" b="1" dirty="0">
                <a:solidFill>
                  <a:srgbClr val="1F3763"/>
                </a:solidFill>
                <a:effectLst/>
                <a:latin typeface="Calibri Light" panose="020F0302020204030204" pitchFamily="34" charset="0"/>
                <a:ea typeface="MS Gothic" panose="020B0609070205080204" pitchFamily="49" charset="-128"/>
                <a:cs typeface="Times New Roman" panose="02020603050405020304" pitchFamily="18" charset="0"/>
              </a:rPr>
              <a:t>Macroeconomics</a:t>
            </a:r>
            <a:endParaRPr lang="en-US" sz="2000" b="1" dirty="0">
              <a:solidFill>
                <a:srgbClr val="1F3763"/>
              </a:solidFill>
              <a:effectLst/>
              <a:latin typeface="Calibri Light" panose="020F0302020204030204" pitchFamily="34" charset="0"/>
              <a:ea typeface="MS Gothic" panose="020B0609070205080204" pitchFamily="49" charset="-128"/>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Population assumptions are taken externally from the United Nations Department of Economic and Social Affairs (UNDESA) World Population Prospects 2022 projection. The High projection is chosen for Canada to reflect its pursuit of a growing population via immigration increases. This sees population reach 49 million by 2050 and approach near 53 million by 2060.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GDP projections are made internally via a Swan Solow growth model. However, the Outlook until 2027 uses IMF projections to align with best-available expectations for the Canadian and global economies. Under this framework, real GDP grows at a CAGR of 1.7% over the Outlook period.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GDP and population are assumed to stay the same in both scenarios.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2000" b="1" dirty="0">
                <a:solidFill>
                  <a:srgbClr val="1F3763"/>
                </a:solidFill>
                <a:effectLst/>
                <a:latin typeface="Calibri Light" panose="020F0302020204030204" pitchFamily="34" charset="0"/>
                <a:ea typeface="MS Gothic" panose="020B0609070205080204" pitchFamily="49" charset="-128"/>
                <a:cs typeface="Times New Roman" panose="02020603050405020304" pitchFamily="18" charset="0"/>
              </a:rPr>
              <a:t>The Reference scenario</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REF for Canada is a continuation of existing energy demand and supply trends subject to the influence of policy in place at the time of analysis.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demand side, energy efficiency and fuel efficiency continue to improve gradually but in excess of historical trends due to rising carbon compliance costs and the clean fuel regulations targeting gasoline and diesel fuel consumption.</a:t>
            </a: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https://www.cer-rec.gc.ca/en/data-analysis/canada-energy-future/2023/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https://population.un.org/wpp/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912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AAA80D-0468-C1E3-2F74-AC0AEEBA935B}"/>
              </a:ext>
            </a:extLst>
          </p:cNvPr>
          <p:cNvSpPr txBox="1"/>
          <p:nvPr/>
        </p:nvSpPr>
        <p:spPr>
          <a:xfrm>
            <a:off x="3047338" y="1455350"/>
            <a:ext cx="6094674" cy="3943324"/>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Transport (</a:t>
            </a: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Reference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scenario)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Existing LDV and HDV standards continue out to 2025 and 2028, respectively, improving the efficiency of the passenger and freight fleets.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Electrification of the transport sector accelerates due to EV subsidies but is limited by a lack of coordinated policy incentives and supporting infrastructure such as charging stations.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transport sector does not reach the stated goal of half of all new passenger car and light truck sales being zero emissions by 2030.</a:t>
            </a:r>
          </a:p>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CFS will increase ethanol blend to at least 15% by 2030 and diesel blend (biodiesel and RND) to 7% by 2030.</a:t>
            </a:r>
          </a:p>
        </p:txBody>
      </p:sp>
    </p:spTree>
    <p:extLst>
      <p:ext uri="{BB962C8B-B14F-4D97-AF65-F5344CB8AC3E}">
        <p14:creationId xmlns:p14="http://schemas.microsoft.com/office/powerpoint/2010/main" val="1854002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2024</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Finbar MAUNSELL</dc:creator>
  <cp:lastModifiedBy>Finbar Barton MAUNSELL</cp:lastModifiedBy>
  <cp:revision>8</cp:revision>
  <dcterms:created xsi:type="dcterms:W3CDTF">2023-08-21T01:19:32Z</dcterms:created>
  <dcterms:modified xsi:type="dcterms:W3CDTF">2023-09-26T08:20:14Z</dcterms:modified>
</cp:coreProperties>
</file>