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28_81ED6B58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2D_8FC2DED2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99" r:id="rId3"/>
    <p:sldId id="298" r:id="rId4"/>
    <p:sldId id="300" r:id="rId5"/>
    <p:sldId id="296" r:id="rId6"/>
    <p:sldId id="283" r:id="rId7"/>
    <p:sldId id="297" r:id="rId8"/>
    <p:sldId id="294" r:id="rId9"/>
    <p:sldId id="301" r:id="rId10"/>
    <p:sldId id="30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7F58BA-7025-745F-61A8-64B5E1F1A1D2}" name="Finbar MAUNSELL" initials="FM" userId="S::finbar.maunsell@aperc.or.jp::8826923f-3184-43b7-a36b-2a6b79ce973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modernComment_128_81ED6B5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7C14639-9FDD-4355-869B-9A8AD7202AEF}" authorId="{B67F58BA-7025-745F-61A8-64B5E1F1A1D2}" created="2023-07-31T01:49:38.10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179820376" sldId="296"/>
      <ac:picMk id="7" creationId="{7B4607FE-CE05-B09A-29D9-F8BF41F77EBA}"/>
    </ac:deMkLst>
    <p188:txBody>
      <a:bodyPr/>
      <a:lstStyle/>
      <a:p>
        <a:r>
          <a:rPr lang="en-US"/>
          <a:t>95%/90% of stocks, sales or energy?</a:t>
        </a:r>
      </a:p>
    </p188:txBody>
  </p188:cm>
</p188:cmLst>
</file>

<file path=ppt/comments/modernComment_12D_8FC2DED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B48E293-E73E-43AD-BD77-EC27E2B5D928}" authorId="{B67F58BA-7025-745F-61A8-64B5E1F1A1D2}" created="2024-01-15T02:52:04.07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411912914" sldId="301"/>
      <ac:picMk id="5" creationId="{16B264DC-F41A-3DA3-EDF8-5DFD63EF11E7}"/>
    </ac:deMkLst>
    <p188:replyLst>
      <p188:reply id="{66CF40D0-68A3-4AA6-8514-688451568320}" authorId="{B67F58BA-7025-745F-61A8-64B5E1F1A1D2}" created="2024-01-15T02:54:23.520">
        <p188:txBody>
          <a:bodyPr/>
          <a:lstStyle/>
          <a:p>
            <a:r>
              <a:rPr lang="en-US"/>
              <a:t>Usedenergy content of hydrogen =0.142PJ per Kt
</a:t>
            </a:r>
          </a:p>
        </p188:txBody>
      </p188:reply>
    </p188:replyLst>
    <p188:txBody>
      <a:bodyPr/>
      <a:lstStyle/>
      <a:p>
        <a:r>
          <a:rPr lang="en-US"/>
          <a:t>180 kt of hydrogen is about 25PJ 
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DE6F1-48EB-419F-B40A-F23E9923755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A8EAB-5DD1-477A-B822-4BB13612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74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DE13F-FB8C-4943-900A-10B81EB268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87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DE13F-FB8C-4943-900A-10B81EB268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9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DE13F-FB8C-4943-900A-10B81EB268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17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86022-A9FA-9870-E478-9F1B26ADF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CEA22-A3EE-26CE-8D93-A091F34F0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7F0F4-BFF0-CF76-9952-8FA21B57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B4E9-086F-494D-9CE2-70D53A54DAB1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71ECE-1D3A-F68C-9497-F64CCC963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CFE21-BD91-1BFC-68E8-98456380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F6BC-CB93-4237-B07F-2D5B76F7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5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8F09F-971C-2540-6E28-E08A99973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424EE-69AF-251C-4B2D-A1F541E7A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BA8B9-5557-4249-A99D-AAF384E5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B4E9-086F-494D-9CE2-70D53A54DAB1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A1E78-C643-3FE8-2AD1-1F764703E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5DEAF-3AFD-93F2-4FCB-3037AE8C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F6BC-CB93-4237-B07F-2D5B76F7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5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BB6464-6740-A311-CE7C-5C492C09E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8C94C-0EAF-3264-ABBC-61562D02B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8AE79-A287-E7E4-E8D5-03839BD8F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B4E9-086F-494D-9CE2-70D53A54DAB1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58E9E-3BAA-20F5-60DF-08EC918CC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57591-2F20-52D1-8CD3-8835A4D8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F6BC-CB93-4237-B07F-2D5B76F7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5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7D8D0-2A4E-A5C8-4323-F30E0A41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A0542-79D1-ACB5-E199-7C0DE6F2F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42586-D89D-73D6-FC73-03D29E6F6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B4E9-086F-494D-9CE2-70D53A54DAB1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1444D-96DE-A0FE-E4E7-049F38DE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EBC69-3E8B-6EB9-8347-7BBA2049E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F6BC-CB93-4237-B07F-2D5B76F7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4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9B9A-772F-1C42-283B-3E128D50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3A01E-7D15-4B2D-B73D-3077B9DE4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5A0-F69C-5022-CDDF-DA8C8C1C8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B4E9-086F-494D-9CE2-70D53A54DAB1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FF742-2CE3-6E83-4A0C-1F579761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35682-922B-EDEA-22E8-91490580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F6BC-CB93-4237-B07F-2D5B76F7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7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BAEBE-5D84-BEFF-B60A-709809073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91E8A-349E-FAD2-A1DB-25DF8F1FF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51744-0279-66A3-091A-A6B421A4C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EB40A-70E6-C55C-4710-683283FC5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B4E9-086F-494D-9CE2-70D53A54DAB1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0BC89-18A1-D65E-393B-E039629C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51C49-46A5-A05E-56B7-B1C5C053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F6BC-CB93-4237-B07F-2D5B76F7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2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AE191-12A1-3094-D8B4-0994CC38C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225F4-D998-558A-E4A9-5C837DA1D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74C60-DF71-EB8C-CA18-1FBD399BE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704DB1-2643-3F81-702E-5FB6169E3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83C037-C3AC-B0A9-353F-CD7016F03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65E11-76C9-39B6-DF36-F20AFAB8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B4E9-086F-494D-9CE2-70D53A54DAB1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106454-CF2A-B828-859B-BE572D9A4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152176-89A9-C77D-CE7E-D67E57A6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F6BC-CB93-4237-B07F-2D5B76F7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94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D315-ECA9-2B72-7E29-46B80807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AB423-036D-8E8F-2417-0970E692C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B4E9-086F-494D-9CE2-70D53A54DAB1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4FA83-BD0F-7CDD-43F3-8AA3DB8AD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27FD8-BC60-5ED1-2845-0C4DF6C1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F6BC-CB93-4237-B07F-2D5B76F7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8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DB62F6-9E9A-3D84-79BB-3A5352D1C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B4E9-086F-494D-9CE2-70D53A54DAB1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D502C5-B00E-2C17-F58D-D63153D8E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04202-960E-F598-9B19-A16CA31F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F6BC-CB93-4237-B07F-2D5B76F7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4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27A9F-DA3D-4B22-FD0C-A61CC691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03DDB-BC8B-234E-F500-C78207BCB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0DBB4-12EB-4484-190B-006051C81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668C1-F59B-4BA7-FE4D-062DE4CF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B4E9-086F-494D-9CE2-70D53A54DAB1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9B14B-11FD-31D3-1E09-AAB448DE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4F56E-080F-A959-A862-71F0E04A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F6BC-CB93-4237-B07F-2D5B76F7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5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FDAE-186F-DE89-C591-A81A9FE5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43D66B-7D4E-175E-CDF8-B43C5B849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8076F-EFFF-CCD5-1BB9-9C94BDAC9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58F31-3123-EA75-D88E-947882FC9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B4E9-086F-494D-9CE2-70D53A54DAB1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A73AC-1F5E-D7B2-6D6F-2AAEE20A2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751DE-66B4-1427-08F3-6427149C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F6BC-CB93-4237-B07F-2D5B76F7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2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446ED2-0265-65AA-A118-1FEE1EB8C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A3B19-3825-87C8-76FB-F3D546700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DEC08-2F6E-92D4-139B-198C9131A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DB4E9-086F-494D-9CE2-70D53A54DAB1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89BB5-4A77-7980-E02C-6C431BA19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A7A38-17BA-0CF0-AF22-9AA59E8AC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4F6BC-CB93-4237-B07F-2D5B76F7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3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28_81ED6B5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8/10/relationships/comments" Target="../comments/modernComment_12D_8FC2DED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2D8208D-4E4A-FDBE-43D9-14D20E72A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044212"/>
              </p:ext>
            </p:extLst>
          </p:nvPr>
        </p:nvGraphicFramePr>
        <p:xfrm>
          <a:off x="1419750" y="1634066"/>
          <a:ext cx="8128000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5804903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98063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11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Todo:</a:t>
                      </a:r>
                    </a:p>
                    <a:p>
                      <a:r>
                        <a:rPr lang="en-US" dirty="0"/>
                        <a:t>Graph emissions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Useful for observing how transport decreases emissions as these are assumptions for </a:t>
                      </a:r>
                      <a:r>
                        <a:rPr lang="en-US" dirty="0" err="1"/>
                        <a:t>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28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293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144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80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35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97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321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298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FD8B-951F-46B2-D299-6C2A57A0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A3BAF-FCE5-5CC3-C3F7-F31C08D00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54C32-88F8-D8DF-FD8C-6F8933EA5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24" y="681037"/>
            <a:ext cx="11290850" cy="500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E19CA-DAEE-9CA5-C2FE-DAE7B613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from energy stats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9AE1D-350A-47DB-6091-1F1C9080A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Potential losses in </a:t>
            </a:r>
            <a:r>
              <a:rPr lang="en-US" dirty="0" err="1"/>
              <a:t>evs</a:t>
            </a:r>
            <a:r>
              <a:rPr lang="en-US" dirty="0"/>
              <a:t> beyond expected efficiency could be significant. This makes surveying more important, as well as potential reason to decrease efficiency?</a:t>
            </a:r>
          </a:p>
          <a:p>
            <a:pPr lvl="1"/>
            <a:r>
              <a:rPr lang="en-US" dirty="0"/>
              <a:t>Charging is expected to be ?? (the largest amount)</a:t>
            </a:r>
          </a:p>
          <a:p>
            <a:pPr lvl="1"/>
            <a:r>
              <a:rPr lang="en-US" dirty="0"/>
              <a:t>Heating in cold climates because engine doesn’t create heat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Taiwan imports parts and puts together </a:t>
            </a:r>
            <a:r>
              <a:rPr lang="en-US"/>
              <a:t>their cars domestically?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4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A425-EA05-98E6-EAB9-7A3B29CA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E60BE1-6CE3-7C71-B1BC-D23A7962E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555" y="0"/>
            <a:ext cx="9776986" cy="43513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802D45-FB0B-841F-C42A-B4B6609CE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15480"/>
            <a:ext cx="6954220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5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A6EC-D55E-EF2B-F5DD-FA9D1E0C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76741-84D2-AACA-90EE-BC7109FF1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89CCCA-E2B3-9193-6DD9-39F14E851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40" y="2400156"/>
            <a:ext cx="9269119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1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DCA343E-AF55-3F71-2204-A3B95DAE0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849746"/>
            <a:ext cx="11252200" cy="4869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2022 Net-zero roadmap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2EAAAE-521E-AFC6-CEA3-F8396E5E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CT Government Key Regulation and Policies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FAA05-FAEB-3672-1B8E-8A93AB39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399B-E970-48CA-821C-EAB94E252A21}" type="slidenum">
              <a:rPr lang="en-AU" smtClean="0"/>
              <a:t>5</a:t>
            </a:fld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4607FE-CE05-B09A-29D9-F8BF41F77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25" y="1385166"/>
            <a:ext cx="11483975" cy="495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20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DCA343E-AF55-3F71-2204-A3B95DAE0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849746"/>
            <a:ext cx="11252200" cy="4869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2022 Net-zero roadmap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2EAAAE-521E-AFC6-CEA3-F8396E5E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CT Government Key Regulation and Policies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FAA05-FAEB-3672-1B8E-8A93AB39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399B-E970-48CA-821C-EAB94E252A21}" type="slidenum">
              <a:rPr lang="en-AU" smtClean="0"/>
              <a:t>6</a:t>
            </a:fld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9D4B98-8E9F-D418-F56E-C688F6EEE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73229"/>
            <a:ext cx="10458450" cy="516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10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DCA343E-AF55-3F71-2204-A3B95DAE0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849746"/>
            <a:ext cx="11252200" cy="5506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altLang="zh-TW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20</a:t>
            </a:r>
            <a:r>
              <a:rPr lang="en-US" altLang="zh-TW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23 N</a:t>
            </a:r>
            <a:r>
              <a:rPr lang="pl-PL" altLang="zh-TW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DC </a:t>
            </a:r>
            <a:r>
              <a:rPr lang="en-US" altLang="zh-TW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Update (30X23~25)</a:t>
            </a:r>
          </a:p>
          <a:p>
            <a:pPr marL="0" indent="0">
              <a:buNone/>
            </a:pPr>
            <a:endParaRPr lang="en-US" altLang="zh-TW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2EAAAE-521E-AFC6-CEA3-F8396E5E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97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CT Government Key Regulation and Policies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FAA05-FAEB-3672-1B8E-8A93AB39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399B-E970-48CA-821C-EAB94E252A21}" type="slidenum">
              <a:rPr lang="en-AU" smtClean="0"/>
              <a:t>7</a:t>
            </a:fld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E4BC76-811F-D342-7D00-DC01D8C40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61" y="1308793"/>
            <a:ext cx="10840278" cy="495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64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DCA343E-AF55-3F71-2204-A3B95DAE0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849746"/>
            <a:ext cx="11252200" cy="4869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12 Key Strategies for Net-zero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2EAAAE-521E-AFC6-CEA3-F8396E5E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CT Government Key Regulation and Policies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FAA05-FAEB-3672-1B8E-8A93AB39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399B-E970-48CA-821C-EAB94E252A21}" type="slidenum">
              <a:rPr lang="en-AU" smtClean="0"/>
              <a:t>8</a:t>
            </a:fld>
            <a:endParaRPr lang="en-AU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77C2314-726E-953D-3BC8-CC539CE05CB3}"/>
              </a:ext>
            </a:extLst>
          </p:cNvPr>
          <p:cNvGraphicFramePr>
            <a:graphicFrameLocks noGrp="1"/>
          </p:cNvGraphicFramePr>
          <p:nvPr/>
        </p:nvGraphicFramePr>
        <p:xfrm>
          <a:off x="622300" y="1413741"/>
          <a:ext cx="11061700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275">
                  <a:extLst>
                    <a:ext uri="{9D8B030D-6E8A-4147-A177-3AD203B41FA5}">
                      <a16:colId xmlns:a16="http://schemas.microsoft.com/office/drawing/2014/main" val="3735587861"/>
                    </a:ext>
                  </a:extLst>
                </a:gridCol>
                <a:gridCol w="9369425">
                  <a:extLst>
                    <a:ext uri="{9D8B030D-6E8A-4147-A177-3AD203B41FA5}">
                      <a16:colId xmlns:a16="http://schemas.microsoft.com/office/drawing/2014/main" val="3719392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Industry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50%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energy cons. of major energy users is included in ISO 50001 by </a:t>
                      </a:r>
                      <a:r>
                        <a:rPr lang="en-US" sz="1800" b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2025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60%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by </a:t>
                      </a:r>
                      <a:r>
                        <a:rPr lang="en-US" sz="1800" b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2030.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148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Building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(Commercial)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70% lighting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are LED by 2025, </a:t>
                      </a:r>
                      <a:r>
                        <a:rPr lang="en-US" sz="1800" b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by </a:t>
                      </a:r>
                      <a:r>
                        <a:rPr lang="en-US" sz="1800" b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2030.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30% HVAC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are optimal control by </a:t>
                      </a:r>
                      <a:r>
                        <a:rPr lang="en-US" sz="1800" b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2025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b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60%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by </a:t>
                      </a:r>
                      <a:r>
                        <a:rPr lang="en-US" sz="1800" b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2030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All new public building reach </a:t>
                      </a:r>
                      <a:r>
                        <a:rPr lang="en-US" dirty="0">
                          <a:solidFill>
                            <a:srgbClr val="3333FF"/>
                          </a:solidFill>
                        </a:rPr>
                        <a:t>Level 1 or net-zero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at </a:t>
                      </a:r>
                      <a:r>
                        <a:rPr lang="en-US" dirty="0">
                          <a:solidFill>
                            <a:srgbClr val="3333FF"/>
                          </a:solidFill>
                        </a:rPr>
                        <a:t>BERS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system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Public building electric usage index (EUI) improve </a:t>
                      </a:r>
                      <a:r>
                        <a:rPr lang="en-US" altLang="zh-TW" sz="1800" b="0" dirty="0">
                          <a:solidFill>
                            <a:srgbClr val="3333FF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  <a:r>
                        <a:rPr lang="en-US" sz="1800" b="0" dirty="0">
                          <a:solidFill>
                            <a:srgbClr val="3333FF"/>
                          </a:solidFill>
                          <a:highlight>
                            <a:srgbClr val="FFFF00"/>
                          </a:highlight>
                        </a:rPr>
                        <a:t>5%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from 201</a:t>
                      </a: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5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level by </a:t>
                      </a: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2030.</a:t>
                      </a:r>
                      <a:endParaRPr lang="en-US" sz="1800" b="0" dirty="0">
                        <a:solidFill>
                          <a:srgbClr val="3333FF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496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Building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(residential)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Residential building envelope performance increase </a:t>
                      </a:r>
                      <a:r>
                        <a:rPr lang="en-US" sz="1800" b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5%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by </a:t>
                      </a:r>
                      <a:r>
                        <a:rPr lang="en-US" sz="1800" b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2025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en-US" sz="1800" b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altLang="zh-TW" sz="1800" b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by </a:t>
                      </a:r>
                      <a:r>
                        <a:rPr lang="en-US" altLang="zh-TW" sz="1800" b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2030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100% lighting on sale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are LED by </a:t>
                      </a:r>
                      <a:r>
                        <a:rPr lang="en-US" sz="1800" b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2025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MEPS for </a:t>
                      </a:r>
                      <a:r>
                        <a:rPr lang="en-US" sz="1800" b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Air conditioning , refrigeration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are </a:t>
                      </a:r>
                      <a:r>
                        <a:rPr lang="en-US" sz="1800" b="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level 3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at current standards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39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Transport</a:t>
                      </a:r>
                    </a:p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Efficiency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2.5 tons light-duty trucks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covered by energy efficiency management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Overall </a:t>
                      </a:r>
                      <a:r>
                        <a:rPr lang="en-US" dirty="0">
                          <a:solidFill>
                            <a:srgbClr val="3333FF"/>
                          </a:solidFill>
                        </a:rPr>
                        <a:t>new transport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improve energy performance by </a:t>
                      </a: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30%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Electrification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3333FF"/>
                          </a:solidFill>
                        </a:rPr>
                        <a:t>35%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of </a:t>
                      </a: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city bus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are eclectic-driven by 2025, 100% by </a:t>
                      </a: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2030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100%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of g</a:t>
                      </a: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overnment-owned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vehicle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are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eclectic-driven</a:t>
                      </a: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by </a:t>
                      </a: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2030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30%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of </a:t>
                      </a: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vehicle on sale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are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eclectic-driven by </a:t>
                      </a:r>
                      <a:r>
                        <a:rPr lang="en-US" dirty="0">
                          <a:solidFill>
                            <a:srgbClr val="3333FF"/>
                          </a:solidFill>
                        </a:rPr>
                        <a:t>2030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60%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by </a:t>
                      </a: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2035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100%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by </a:t>
                      </a: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2040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5%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of </a:t>
                      </a: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scooter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on sale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are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eclectic-driven by </a:t>
                      </a: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2030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70%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by </a:t>
                      </a: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2035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by </a:t>
                      </a: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2040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97820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5FFC81C-D6FD-0903-0C50-D612A378E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400" y="2018070"/>
            <a:ext cx="1485900" cy="207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0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A371-97C9-3550-135D-2C16864A7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EFD45-6EA7-3829-0D0F-89624E2E3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264DC-F41A-3DA3-EDF8-5DFD63EF1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76" y="380574"/>
            <a:ext cx="10545647" cy="60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1291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340</Words>
  <Application>Microsoft Office PowerPoint</Application>
  <PresentationFormat>Widescreen</PresentationFormat>
  <Paragraphs>47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Notes from energy stats workshop</vt:lpstr>
      <vt:lpstr>PowerPoint Presentation</vt:lpstr>
      <vt:lpstr>PowerPoint Presentation</vt:lpstr>
      <vt:lpstr>CT Government Key Regulation and Policies</vt:lpstr>
      <vt:lpstr>CT Government Key Regulation and Policies</vt:lpstr>
      <vt:lpstr>CT Government Key Regulation and Policies</vt:lpstr>
      <vt:lpstr>CT Government Key Regulation and Policies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Finbar MAUNSELL</dc:creator>
  <cp:lastModifiedBy>Finbar MAUNSELL</cp:lastModifiedBy>
  <cp:revision>10</cp:revision>
  <dcterms:created xsi:type="dcterms:W3CDTF">2023-07-31T01:51:56Z</dcterms:created>
  <dcterms:modified xsi:type="dcterms:W3CDTF">2024-01-15T03:10:39Z</dcterms:modified>
</cp:coreProperties>
</file>