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B340-ABC7-02E8-0A35-D5616B1C7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4E576-02C2-6404-DC8F-5D6DAA7D3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B6DD35-0AC8-C45F-F9DB-3AD2EB8B38B1}"/>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DE04A937-EAC5-E7DD-990C-51AF6FC8A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D9C1-DA21-4E58-BD6C-060EF5A3F00F}"/>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140142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34FD-EB1D-5595-B197-46F54CB94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2C011-28AA-2B4E-6E1F-BE0C8619F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62C8C-D750-F26A-B362-886C3F24BED6}"/>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8CE36CC6-565C-1D4C-756E-9FF041661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03A5C-525F-6B6F-F195-43810FE37E5A}"/>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284654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0744A-A8BA-D61D-7A77-11CBDB42E0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5B4675-738E-4C2E-096C-9B313B158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FCF9F-2FF4-A31D-30B3-00FE8A8B84BB}"/>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A23F4D7A-7957-3D74-359D-1526AF1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FCBF9-CB9D-0F9B-A999-8BA9656EF6C6}"/>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367196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29A0-0D1F-D245-D3AE-1FB9E1806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D0AD4-811B-FFD6-E093-56495E42C7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3789A-CB46-FA6B-EA16-3F9F89F6D848}"/>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212E056E-786B-D56D-D01F-73E8D441C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7579D-0C42-2799-B5C3-D005085E353F}"/>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383380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7135-06B2-F474-D2D6-086278ED4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2A91DB-C9B4-F986-00D7-560A11CA9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D93AF-8C23-A76E-09C5-25D323360D06}"/>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D156717B-88C3-C38D-F5EF-7DD66395F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883A2-95E4-D66E-F020-5822D0C66638}"/>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37273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FD68-2646-330B-8FBA-FBC1C09DF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EA86D-3803-CC28-AA5E-16D0AD59A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68CBA-F813-C316-B224-D2102AD87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992454-C968-5B18-21A6-F905D76405C6}"/>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6" name="Footer Placeholder 5">
            <a:extLst>
              <a:ext uri="{FF2B5EF4-FFF2-40B4-BE49-F238E27FC236}">
                <a16:creationId xmlns:a16="http://schemas.microsoft.com/office/drawing/2014/main" id="{22C57E27-0920-90CB-74BC-AB6B3A47D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91035-920D-A813-D735-008454E28E75}"/>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11023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D7F7-5DD5-ABD2-C324-1549F2373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11F5E-0F13-072D-3078-B56A23D46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31951-3EAB-0BF1-4690-80329FCB6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E8F732-FB87-7A08-FFAE-8C659BA59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073A0-81C1-ACB9-366C-40156B3C9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EBF89-DD84-99BD-67D5-16FEC4B179D2}"/>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8" name="Footer Placeholder 7">
            <a:extLst>
              <a:ext uri="{FF2B5EF4-FFF2-40B4-BE49-F238E27FC236}">
                <a16:creationId xmlns:a16="http://schemas.microsoft.com/office/drawing/2014/main" id="{6B2BE5B5-4D5F-4D85-8A90-B0B7D24F2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E48BB-D787-E999-DFF5-315ADDE78D60}"/>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18556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86B0-6698-89B4-903F-FE4C1263C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CB50E4-AA4B-5461-1216-F256DA678877}"/>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4" name="Footer Placeholder 3">
            <a:extLst>
              <a:ext uri="{FF2B5EF4-FFF2-40B4-BE49-F238E27FC236}">
                <a16:creationId xmlns:a16="http://schemas.microsoft.com/office/drawing/2014/main" id="{8D65DE40-14FA-58AC-B38E-99DEC97F9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457FC-2750-1AB4-107D-E7186F8DF64B}"/>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923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39EFA-6AD5-97AF-42A7-4A59355019A8}"/>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3" name="Footer Placeholder 2">
            <a:extLst>
              <a:ext uri="{FF2B5EF4-FFF2-40B4-BE49-F238E27FC236}">
                <a16:creationId xmlns:a16="http://schemas.microsoft.com/office/drawing/2014/main" id="{CC96DD67-8CF1-E3A1-0F34-C0F15074C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8EC6BF-4FB4-3A6F-0C90-80C56FE549D3}"/>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257596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D178-626E-0086-7B8E-B473498B1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DDCAC-9C01-F259-1A2A-500CA1E4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E1727-8570-BC5E-ED23-F22CE137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69175-3363-A17C-C68A-F70B5140DB0B}"/>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6" name="Footer Placeholder 5">
            <a:extLst>
              <a:ext uri="{FF2B5EF4-FFF2-40B4-BE49-F238E27FC236}">
                <a16:creationId xmlns:a16="http://schemas.microsoft.com/office/drawing/2014/main" id="{14CCC48A-78CB-A79C-ACE2-3DF0ABDDC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3E67E-D6C2-7A99-AA45-667090374347}"/>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346062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4C4E-A7BE-9F05-2574-22F0C911E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EE23F7-2C54-9ADB-013A-676CBA1F4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9B791-F28B-1906-CA1A-C445E322D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4B6B8-DC87-4C0D-2CED-81138FC2793C}"/>
              </a:ext>
            </a:extLst>
          </p:cNvPr>
          <p:cNvSpPr>
            <a:spLocks noGrp="1"/>
          </p:cNvSpPr>
          <p:nvPr>
            <p:ph type="dt" sz="half" idx="10"/>
          </p:nvPr>
        </p:nvSpPr>
        <p:spPr/>
        <p:txBody>
          <a:bodyPr/>
          <a:lstStyle/>
          <a:p>
            <a:fld id="{A5DDE5AD-6D7B-402D-BA16-A427CF16EBA7}" type="datetimeFigureOut">
              <a:rPr lang="en-US" smtClean="0"/>
              <a:t>12/4/2023</a:t>
            </a:fld>
            <a:endParaRPr lang="en-US"/>
          </a:p>
        </p:txBody>
      </p:sp>
      <p:sp>
        <p:nvSpPr>
          <p:cNvPr id="6" name="Footer Placeholder 5">
            <a:extLst>
              <a:ext uri="{FF2B5EF4-FFF2-40B4-BE49-F238E27FC236}">
                <a16:creationId xmlns:a16="http://schemas.microsoft.com/office/drawing/2014/main" id="{772D94E3-4A13-9915-933A-FEA9CA46E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BBDA3-4A47-9E50-1B50-8E6740EEC578}"/>
              </a:ext>
            </a:extLst>
          </p:cNvPr>
          <p:cNvSpPr>
            <a:spLocks noGrp="1"/>
          </p:cNvSpPr>
          <p:nvPr>
            <p:ph type="sldNum" sz="quarter" idx="12"/>
          </p:nvPr>
        </p:nvSpPr>
        <p:spPr/>
        <p:txBody>
          <a:bodyPr/>
          <a:lstStyle/>
          <a:p>
            <a:fld id="{FEDA3BD5-8477-4C11-8846-D0EF8ADA095A}" type="slidenum">
              <a:rPr lang="en-US" smtClean="0"/>
              <a:t>‹#›</a:t>
            </a:fld>
            <a:endParaRPr lang="en-US"/>
          </a:p>
        </p:txBody>
      </p:sp>
    </p:spTree>
    <p:extLst>
      <p:ext uri="{BB962C8B-B14F-4D97-AF65-F5344CB8AC3E}">
        <p14:creationId xmlns:p14="http://schemas.microsoft.com/office/powerpoint/2010/main" val="149673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DE508-C25B-316A-09B0-CE77A211E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EDADC9-7B8D-57AE-2F04-71D1C3AD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BC11B-A9FC-251A-9149-02532F51E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DE5AD-6D7B-402D-BA16-A427CF16EBA7}" type="datetimeFigureOut">
              <a:rPr lang="en-US" smtClean="0"/>
              <a:t>12/4/2023</a:t>
            </a:fld>
            <a:endParaRPr lang="en-US"/>
          </a:p>
        </p:txBody>
      </p:sp>
      <p:sp>
        <p:nvSpPr>
          <p:cNvPr id="5" name="Footer Placeholder 4">
            <a:extLst>
              <a:ext uri="{FF2B5EF4-FFF2-40B4-BE49-F238E27FC236}">
                <a16:creationId xmlns:a16="http://schemas.microsoft.com/office/drawing/2014/main" id="{194C5FA9-3BE6-BB65-94C6-56F15E2B9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FD74C5-E512-500C-17C3-333C20553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A3BD5-8477-4C11-8846-D0EF8ADA095A}" type="slidenum">
              <a:rPr lang="en-US" smtClean="0"/>
              <a:t>‹#›</a:t>
            </a:fld>
            <a:endParaRPr lang="en-US"/>
          </a:p>
        </p:txBody>
      </p:sp>
    </p:spTree>
    <p:extLst>
      <p:ext uri="{BB962C8B-B14F-4D97-AF65-F5344CB8AC3E}">
        <p14:creationId xmlns:p14="http://schemas.microsoft.com/office/powerpoint/2010/main" val="120527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703596-8FA7-95EA-7390-52475A156865}"/>
              </a:ext>
            </a:extLst>
          </p:cNvPr>
          <p:cNvSpPr txBox="1"/>
          <p:nvPr/>
        </p:nvSpPr>
        <p:spPr>
          <a:xfrm>
            <a:off x="121920" y="330130"/>
            <a:ext cx="12070080" cy="11090280"/>
          </a:xfrm>
          <a:prstGeom prst="rect">
            <a:avLst/>
          </a:prstGeom>
          <a:noFill/>
        </p:spPr>
        <p:txBody>
          <a:bodyPr wrap="square">
            <a:spAutoFit/>
          </a:bodyPr>
          <a:lstStyle/>
          <a:p>
            <a:pPr marL="0" marR="0" algn="just">
              <a:lnSpc>
                <a:spcPct val="107000"/>
              </a:lnSpc>
              <a:spcBef>
                <a:spcPts val="0"/>
              </a:spcBef>
              <a:spcAft>
                <a:spcPts val="800"/>
              </a:spcAft>
            </a:pPr>
            <a:r>
              <a:rPr lang="en-GB" sz="1800" b="1" dirty="0">
                <a:effectLst/>
                <a:latin typeface="Calibri" panose="020F0502020204030204" pitchFamily="34" charset="0"/>
                <a:ea typeface="SimSun" panose="02010600030101010101" pitchFamily="2" charset="-122"/>
                <a:cs typeface="Times New Roman" panose="02020603050405020304" pitchFamily="18" charset="0"/>
              </a:rPr>
              <a:t>National Transport Policy 2019 – 2030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In 2019, the Ministry of Transport launched the National Transport Policy 2019 – 2030 where its vision is anchored on the principles of sustainable transport. With the aim to increase the modal share for public transport made as one of the five policy objectives, this vision is further amplified in the NEP 2040 target of 50% of urban public transport modal share by 2040.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SimSun" panose="02010600030101010101" pitchFamily="2" charset="-122"/>
                <a:cs typeface="Calibri" panose="020F0502020204030204" pitchFamily="34" charset="0"/>
              </a:rPr>
              <a:t>National Automotive Policy 2014 (NAP2014)</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National Automotive Policy 2014 (NAP2014) set the vision of Malaysia becoming a regional hub for Energy Efficient Vehicles (EEVs) by 2020 through strategic investments and the adoption of high technology. In its fourth version, NAP 2020 envisions the enhancement of Malaysia’s automotive industry through the era of digital industrial transformation. In this regard, the NEP 2040 also places a target of 38% of electric vehicle (EV) share in 2040, as compared to the current share of less than 1% and later the target was further increased in NETR 2050.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SimSun" panose="02010600030101010101" pitchFamily="2" charset="-122"/>
                <a:cs typeface="Calibri" panose="020F0502020204030204" pitchFamily="34" charset="0"/>
              </a:rPr>
              <a:t>Low Carbon Mobility Blueprint (2021)</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The objective of the Low Carbon Mobility Blueprint 2021-2030 is to assess the best options in energy and GHG mitigation planning in the transport sector, in particular land transport.</a:t>
            </a:r>
          </a:p>
          <a:p>
            <a:pPr marL="0" marR="0" algn="just">
              <a:lnSpc>
                <a:spcPct val="107000"/>
              </a:lnSpc>
              <a:spcBef>
                <a:spcPts val="0"/>
              </a:spcBef>
              <a:spcAft>
                <a:spcPts val="800"/>
              </a:spcAft>
            </a:pPr>
            <a:r>
              <a:rPr lang="en-US" sz="1800" b="1" dirty="0">
                <a:effectLst/>
                <a:latin typeface="Calibri" panose="020F0502020204030204" pitchFamily="34" charset="0"/>
                <a:ea typeface="SimSun" panose="02010600030101010101" pitchFamily="2" charset="-122"/>
                <a:cs typeface="Calibri" panose="020F0502020204030204" pitchFamily="34" charset="0"/>
              </a:rPr>
              <a:t>National Biofuel Policy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National Biofuel Policy was introduced in 2006 under the Ministry of Plantation Industries and Commodities, followed by the introduction of the Malaysian Biofuel Industry Act in 2007 to regulate the biofuel industry and to facilitate the mandatory use of palm-based biodiesel with petroleum diesel. A biodiesel program known as the B5 program (a blend of 5% palm-based biodiesel and 95% petroleum diesel) was rolled out in 2011 and up to its end period in 2014, the B5 program had successfully established more than 1,500 retail stations to serve for the biodiesel consumption for the transport sector in Peninsular Malaysia. In 2015, the B7 program continued as the successor to expand the coverage of this program nationwide, followed by the introduction of B10 program in 2019 as well as the introduction of the B7 program for the industry sector.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SimSun" panose="02010600030101010101" pitchFamily="2" charset="-122"/>
                <a:cs typeface="Calibri" panose="020F0502020204030204" pitchFamily="34" charset="0"/>
              </a:rPr>
              <a:t>Hydrogen Economy and Technology Roadmap (HETR)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The HETR is a roadmap that provides a clear deployment pathway for decarbonization through hydrogen, including new technologies and innovation in energy transition.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SimSun" panose="02010600030101010101" pitchFamily="2" charset="-122"/>
                <a:cs typeface="Calibri" panose="020F0502020204030204" pitchFamily="34" charset="0"/>
              </a:rPr>
              <a:t>Aichi 2030 Declaration on Environmentally Sustainable Transport – Making Transport in Asia Sustainable (2021-2030)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Calibri" panose="020F0502020204030204" pitchFamily="34" charset="0"/>
              </a:rPr>
              <a:t>During the 15</a:t>
            </a:r>
            <a:r>
              <a:rPr lang="en-US" sz="1800" baseline="30000" dirty="0">
                <a:effectLst/>
                <a:latin typeface="Calibri" panose="020F0502020204030204" pitchFamily="34" charset="0"/>
                <a:ea typeface="SimSun" panose="02010600030101010101" pitchFamily="2" charset="-122"/>
                <a:cs typeface="Calibri" panose="020F0502020204030204" pitchFamily="34" charset="0"/>
              </a:rPr>
              <a:t>th</a:t>
            </a:r>
            <a:r>
              <a:rPr lang="en-US" sz="1800" dirty="0">
                <a:effectLst/>
                <a:latin typeface="Calibri" panose="020F0502020204030204" pitchFamily="34" charset="0"/>
                <a:ea typeface="SimSun" panose="02010600030101010101" pitchFamily="2" charset="-122"/>
                <a:cs typeface="Calibri" panose="020F0502020204030204" pitchFamily="34" charset="0"/>
              </a:rPr>
              <a:t> Regional Environmentally Sustainable Transport (EST) Forum, the Malaysian Transport Minister Malaysia made an announcement that underscored the nation’s commitment to embracing cleaner and more energy-efficient technologies through the ability to achieve this goal by enhancing public transportation accessibility, investing in infrastructure to alleviate congestion and reduce pollution, and adopting innovative solutions</a:t>
            </a:r>
            <a:r>
              <a:rPr lang="en-US" sz="1800" baseline="30000" dirty="0">
                <a:effectLst/>
                <a:latin typeface="Calibri" panose="020F0502020204030204" pitchFamily="34" charset="0"/>
                <a:ea typeface="SimSun" panose="02010600030101010101" pitchFamily="2" charset="-122"/>
                <a:cs typeface="Calibri" panose="020F0502020204030204" pitchFamily="34" charset="0"/>
              </a:rPr>
              <a:t>7</a:t>
            </a:r>
            <a:r>
              <a:rPr lang="en-US" sz="1800" dirty="0">
                <a:effectLst/>
                <a:latin typeface="Calibri" panose="020F0502020204030204" pitchFamily="34" charset="0"/>
                <a:ea typeface="SimSun" panose="02010600030101010101" pitchFamily="2" charset="-122"/>
                <a:cs typeface="Calibri" panose="020F0502020204030204" pitchFamily="34" charset="0"/>
              </a:rPr>
              <a:t>.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AU" sz="1800" dirty="0">
                <a:effectLst/>
                <a:latin typeface="Calibri" panose="020F0502020204030204" pitchFamily="34" charset="0"/>
                <a:ea typeface="SimSun" panose="02010600030101010101" pitchFamily="2" charset="-122"/>
                <a:cs typeface="Calibri" panose="020F0502020204030204" pitchFamily="34" charset="0"/>
              </a:rPr>
              <a:t>The transport, </a:t>
            </a:r>
            <a:r>
              <a:rPr lang="en-AU" sz="1800" b="1" dirty="0">
                <a:effectLst/>
                <a:latin typeface="Calibri" panose="020F0502020204030204" pitchFamily="34" charset="0"/>
                <a:ea typeface="SimSun" panose="02010600030101010101" pitchFamily="2" charset="-122"/>
                <a:cs typeface="Calibri" panose="020F0502020204030204" pitchFamily="34" charset="0"/>
              </a:rPr>
              <a:t>power and industry sectors represent the largest components of energy demand</a:t>
            </a:r>
            <a:r>
              <a:rPr lang="en-AU" sz="1800" dirty="0">
                <a:effectLst/>
                <a:latin typeface="Calibri" panose="020F0502020204030204" pitchFamily="34" charset="0"/>
                <a:ea typeface="SimSun" panose="02010600030101010101" pitchFamily="2" charset="-122"/>
                <a:cs typeface="Calibri" panose="020F0502020204030204" pitchFamily="34" charset="0"/>
              </a:rPr>
              <a:t> and collectively constitute approximately 75% of total final energy demand. Energy demand from these sectors has been growing at a rate of </a:t>
            </a:r>
            <a:r>
              <a:rPr lang="en-AU" sz="1800" b="1" dirty="0">
                <a:effectLst/>
                <a:latin typeface="Calibri" panose="020F0502020204030204" pitchFamily="34" charset="0"/>
                <a:ea typeface="SimSun" panose="02010600030101010101" pitchFamily="2" charset="-122"/>
                <a:cs typeface="Calibri" panose="020F0502020204030204" pitchFamily="34" charset="0"/>
              </a:rPr>
              <a:t>4% per annum</a:t>
            </a:r>
            <a:r>
              <a:rPr lang="en-AU" sz="1800" dirty="0">
                <a:effectLst/>
                <a:latin typeface="Calibri" panose="020F0502020204030204" pitchFamily="34" charset="0"/>
                <a:ea typeface="SimSun" panose="02010600030101010101" pitchFamily="2" charset="-122"/>
                <a:cs typeface="Calibri" panose="020F0502020204030204" pitchFamily="34" charset="0"/>
              </a:rPr>
              <a: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695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6B51905-C7E0-ACDF-5AB4-51174A0EA657}"/>
              </a:ext>
            </a:extLst>
          </p:cNvPr>
          <p:cNvGraphicFramePr>
            <a:graphicFrameLocks noGrp="1"/>
          </p:cNvGraphicFramePr>
          <p:nvPr>
            <p:extLst>
              <p:ext uri="{D42A27DB-BD31-4B8C-83A1-F6EECF244321}">
                <p14:modId xmlns:p14="http://schemas.microsoft.com/office/powerpoint/2010/main" val="2228087732"/>
              </p:ext>
            </p:extLst>
          </p:nvPr>
        </p:nvGraphicFramePr>
        <p:xfrm>
          <a:off x="-120073" y="0"/>
          <a:ext cx="9711690" cy="2939473"/>
        </p:xfrm>
        <a:graphic>
          <a:graphicData uri="http://schemas.openxmlformats.org/drawingml/2006/table">
            <a:tbl>
              <a:tblPr firstRow="1" firstCol="1" bandRow="1">
                <a:tableStyleId>{5C22544A-7EE6-4342-B048-85BDC9FD1C3A}</a:tableStyleId>
              </a:tblPr>
              <a:tblGrid>
                <a:gridCol w="715774">
                  <a:extLst>
                    <a:ext uri="{9D8B030D-6E8A-4147-A177-3AD203B41FA5}">
                      <a16:colId xmlns:a16="http://schemas.microsoft.com/office/drawing/2014/main" val="2475705294"/>
                    </a:ext>
                  </a:extLst>
                </a:gridCol>
                <a:gridCol w="8995916">
                  <a:extLst>
                    <a:ext uri="{9D8B030D-6E8A-4147-A177-3AD203B41FA5}">
                      <a16:colId xmlns:a16="http://schemas.microsoft.com/office/drawing/2014/main" val="2656014619"/>
                    </a:ext>
                  </a:extLst>
                </a:gridCol>
              </a:tblGrid>
              <a:tr h="2939473">
                <a:tc>
                  <a:txBody>
                    <a:bodyPr/>
                    <a:lstStyle/>
                    <a:p>
                      <a:pPr marL="0" marR="0" algn="ctr">
                        <a:lnSpc>
                          <a:spcPct val="107000"/>
                        </a:lnSpc>
                        <a:spcBef>
                          <a:spcPts val="0"/>
                        </a:spcBef>
                        <a:spcAft>
                          <a:spcPts val="0"/>
                        </a:spcAft>
                      </a:pPr>
                      <a:r>
                        <a:rPr lang="en-AU" sz="1000">
                          <a:effectLst/>
                        </a:rPr>
                        <a:t>General</a:t>
                      </a:r>
                      <a:endParaRPr lang="en-US" sz="1100">
                        <a:effectLst/>
                      </a:endParaRPr>
                    </a:p>
                    <a:p>
                      <a:pPr marL="0" marR="0" algn="ctr">
                        <a:lnSpc>
                          <a:spcPct val="107000"/>
                        </a:lnSpc>
                        <a:spcBef>
                          <a:spcPts val="0"/>
                        </a:spcBef>
                        <a:spcAft>
                          <a:spcPts val="0"/>
                        </a:spcAft>
                      </a:pPr>
                      <a:r>
                        <a:rPr lang="en-AU" sz="1000">
                          <a:effectLst/>
                        </a:rPr>
                        <a:t>Input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mj-lt"/>
                        <a:buAutoNum type="arabicPeriod"/>
                      </a:pPr>
                      <a:r>
                        <a:rPr lang="en-AU" sz="1000" dirty="0">
                          <a:effectLst/>
                        </a:rPr>
                        <a:t>Increase in population and travel needs.</a:t>
                      </a:r>
                      <a:endParaRPr lang="en-US" sz="1100" dirty="0">
                        <a:effectLst/>
                      </a:endParaRPr>
                    </a:p>
                    <a:p>
                      <a:pPr marL="228600" marR="0">
                        <a:lnSpc>
                          <a:spcPct val="107000"/>
                        </a:lnSpc>
                        <a:spcBef>
                          <a:spcPts val="0"/>
                        </a:spcBef>
                        <a:spcAft>
                          <a:spcPts val="0"/>
                        </a:spcAft>
                      </a:pPr>
                      <a:r>
                        <a:rPr lang="en-AU" sz="1000" dirty="0">
                          <a:effectLst/>
                        </a:rPr>
                        <a:t>2010 (40 trips) – 2030 (131 million trips), 69% increment and the trend is expected to gradually increase. </a:t>
                      </a:r>
                      <a:endParaRPr lang="en-US" sz="1100" dirty="0">
                        <a:effectLst/>
                      </a:endParaRPr>
                    </a:p>
                    <a:p>
                      <a:pPr marL="342900" marR="0" lvl="0" indent="-342900">
                        <a:lnSpc>
                          <a:spcPct val="107000"/>
                        </a:lnSpc>
                        <a:spcBef>
                          <a:spcPts val="0"/>
                        </a:spcBef>
                        <a:spcAft>
                          <a:spcPts val="0"/>
                        </a:spcAft>
                        <a:buFont typeface="+mj-lt"/>
                        <a:buAutoNum type="arabicPeriod"/>
                      </a:pPr>
                      <a:r>
                        <a:rPr lang="en-AU" sz="1000" dirty="0">
                          <a:effectLst/>
                        </a:rPr>
                        <a:t>Increase in vehicle Total Industry Volume (TIV).</a:t>
                      </a:r>
                      <a:endParaRPr lang="en-US" sz="1100" dirty="0">
                        <a:effectLst/>
                      </a:endParaRPr>
                    </a:p>
                    <a:p>
                      <a:pPr marL="228600" marR="0">
                        <a:lnSpc>
                          <a:spcPct val="107000"/>
                        </a:lnSpc>
                        <a:spcBef>
                          <a:spcPts val="0"/>
                        </a:spcBef>
                        <a:spcAft>
                          <a:spcPts val="0"/>
                        </a:spcAft>
                      </a:pPr>
                      <a:r>
                        <a:rPr lang="en-AU" sz="1000" dirty="0">
                          <a:effectLst/>
                        </a:rPr>
                        <a:t>The total number of vehicles increased by 15.6% (Car – 46%, Motorcycle - 46%, Taxi – 0.4%, Hire &amp; Drive Car – 0.3%, Buses – 0.2%, Goods Vehicle – 4% and other – 3 %) in the span of four years (2014 to 2018). The increment in registered vehicle population within the period was more than one million vehicles each year.</a:t>
                      </a:r>
                      <a:endParaRPr lang="en-US" sz="1100" dirty="0">
                        <a:effectLst/>
                      </a:endParaRPr>
                    </a:p>
                    <a:p>
                      <a:pPr marL="342900" marR="0" lvl="0" indent="-342900">
                        <a:lnSpc>
                          <a:spcPct val="107000"/>
                        </a:lnSpc>
                        <a:spcBef>
                          <a:spcPts val="0"/>
                        </a:spcBef>
                        <a:spcAft>
                          <a:spcPts val="0"/>
                        </a:spcAft>
                        <a:buFont typeface="+mj-lt"/>
                        <a:buAutoNum type="arabicPeriod"/>
                      </a:pPr>
                      <a:r>
                        <a:rPr lang="en-AU" sz="1000" dirty="0">
                          <a:effectLst/>
                        </a:rPr>
                        <a:t>Percentage of Vehicle Kilometre Travelled (VKT), petrol cars (50%), goods vehicles (6.4%), motorcycles (41.3%) and others (2.3%)</a:t>
                      </a:r>
                      <a:r>
                        <a:rPr lang="en-AU" sz="1000" baseline="30000" dirty="0">
                          <a:effectLst/>
                        </a:rPr>
                        <a:t>LCMBP</a:t>
                      </a:r>
                      <a:r>
                        <a:rPr lang="en-AU" sz="1000" dirty="0">
                          <a:effectLst/>
                        </a:rPr>
                        <a:t>. </a:t>
                      </a:r>
                      <a:endParaRPr lang="en-US" sz="1100" dirty="0">
                        <a:effectLst/>
                      </a:endParaRPr>
                    </a:p>
                    <a:p>
                      <a:pPr marL="342900" marR="0" lvl="0" indent="-342900">
                        <a:lnSpc>
                          <a:spcPct val="107000"/>
                        </a:lnSpc>
                        <a:spcBef>
                          <a:spcPts val="0"/>
                        </a:spcBef>
                        <a:spcAft>
                          <a:spcPts val="0"/>
                        </a:spcAft>
                        <a:buFont typeface="+mj-lt"/>
                        <a:buAutoNum type="arabicPeriod"/>
                      </a:pPr>
                      <a:r>
                        <a:rPr lang="en-AU" sz="1000" dirty="0">
                          <a:effectLst/>
                        </a:rPr>
                        <a:t>Transport sector Final Energy Consumption (FEC).</a:t>
                      </a:r>
                      <a:endParaRPr lang="en-US" sz="1100" dirty="0">
                        <a:effectLst/>
                      </a:endParaRPr>
                    </a:p>
                    <a:p>
                      <a:pPr marL="228600" marR="0">
                        <a:lnSpc>
                          <a:spcPct val="107000"/>
                        </a:lnSpc>
                        <a:spcBef>
                          <a:spcPts val="0"/>
                        </a:spcBef>
                        <a:spcAft>
                          <a:spcPts val="0"/>
                        </a:spcAft>
                      </a:pPr>
                      <a:r>
                        <a:rPr lang="en-AU" sz="1000" dirty="0">
                          <a:effectLst/>
                        </a:rPr>
                        <a:t>The transport sector was the second fastest-growing sector overall in terms of energy consumption. Within the transportation sector, road transport dominates – accounting for more than 90% of energy consumption.</a:t>
                      </a:r>
                      <a:endParaRPr lang="en-US" sz="1100" dirty="0">
                        <a:effectLst/>
                      </a:endParaRPr>
                    </a:p>
                    <a:p>
                      <a:pPr marL="342900" marR="0" lvl="0" indent="-342900">
                        <a:lnSpc>
                          <a:spcPct val="107000"/>
                        </a:lnSpc>
                        <a:spcBef>
                          <a:spcPts val="0"/>
                        </a:spcBef>
                        <a:spcAft>
                          <a:spcPts val="0"/>
                        </a:spcAft>
                        <a:buFont typeface="+mj-lt"/>
                        <a:buAutoNum type="arabicPeriod"/>
                      </a:pPr>
                      <a:r>
                        <a:rPr lang="en-AU" sz="1000" dirty="0">
                          <a:effectLst/>
                        </a:rPr>
                        <a:t>Transport sector Greenhouse Gas (GHG) emission. 87.9% originated from road transportation, 10.2% from water-borne navigation, 1.9% from aviation and 0.1% from railways.</a:t>
                      </a:r>
                      <a:endParaRPr lang="en-US" sz="1100" dirty="0">
                        <a:effectLst/>
                      </a:endParaRPr>
                    </a:p>
                    <a:p>
                      <a:pPr marL="342900" marR="0" lvl="0" indent="-342900">
                        <a:lnSpc>
                          <a:spcPct val="107000"/>
                        </a:lnSpc>
                        <a:spcBef>
                          <a:spcPts val="0"/>
                        </a:spcBef>
                        <a:spcAft>
                          <a:spcPts val="0"/>
                        </a:spcAft>
                        <a:buFont typeface="+mj-lt"/>
                        <a:buAutoNum type="arabicPeriod"/>
                      </a:pPr>
                      <a:r>
                        <a:rPr lang="en-GB" sz="1000" dirty="0">
                          <a:effectLst/>
                        </a:rPr>
                        <a:t>Public Transport Electrification - involves electrification of first and last-mile public transport and upgrading infrastructure and electrical lines at bus depots for charging by 2030. </a:t>
                      </a:r>
                      <a:endParaRPr lang="en-US" sz="1100" dirty="0">
                        <a:effectLst/>
                      </a:endParaRPr>
                    </a:p>
                    <a:p>
                      <a:pPr marL="342900" marR="0" lvl="0" indent="-342900">
                        <a:lnSpc>
                          <a:spcPct val="107000"/>
                        </a:lnSpc>
                        <a:spcBef>
                          <a:spcPts val="0"/>
                        </a:spcBef>
                        <a:spcAft>
                          <a:spcPts val="0"/>
                        </a:spcAft>
                        <a:buFont typeface="+mj-lt"/>
                        <a:buAutoNum type="arabicPeriod"/>
                      </a:pPr>
                      <a:r>
                        <a:rPr lang="en-GB" sz="1000" dirty="0">
                          <a:effectLst/>
                        </a:rPr>
                        <a:t>2024’s just transitions for transport sector</a:t>
                      </a:r>
                      <a:endParaRPr lang="en-US" sz="1100" dirty="0">
                        <a:effectLst/>
                      </a:endParaRPr>
                    </a:p>
                    <a:p>
                      <a:pPr marL="342900" marR="0" lvl="0" indent="-342900">
                        <a:lnSpc>
                          <a:spcPct val="107000"/>
                        </a:lnSpc>
                        <a:spcBef>
                          <a:spcPts val="0"/>
                        </a:spcBef>
                        <a:spcAft>
                          <a:spcPts val="0"/>
                        </a:spcAft>
                        <a:buFont typeface="Wingdings" panose="05000000000000000000" pitchFamily="2" charset="2"/>
                        <a:buChar char=""/>
                      </a:pPr>
                      <a:r>
                        <a:rPr lang="en-AU" sz="900" dirty="0">
                          <a:effectLst/>
                        </a:rPr>
                        <a:t>Acquirement of 150 electric buses and 3 bus depots</a:t>
                      </a:r>
                      <a:endParaRPr lang="en-US" sz="1100" dirty="0">
                        <a:effectLst/>
                      </a:endParaRPr>
                    </a:p>
                    <a:p>
                      <a:pPr marL="342900" marR="0" lvl="0" indent="-342900">
                        <a:lnSpc>
                          <a:spcPct val="107000"/>
                        </a:lnSpc>
                        <a:spcBef>
                          <a:spcPts val="0"/>
                        </a:spcBef>
                        <a:spcAft>
                          <a:spcPts val="0"/>
                        </a:spcAft>
                        <a:buFont typeface="Wingdings" panose="05000000000000000000" pitchFamily="2" charset="2"/>
                        <a:buChar char=""/>
                      </a:pPr>
                      <a:r>
                        <a:rPr lang="en-AU" sz="900" dirty="0">
                          <a:effectLst/>
                        </a:rPr>
                        <a:t>Construction of 5 LRT3 stations.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1446504"/>
                  </a:ext>
                </a:extLst>
              </a:tr>
            </a:tbl>
          </a:graphicData>
        </a:graphic>
      </p:graphicFrame>
      <p:sp>
        <p:nvSpPr>
          <p:cNvPr id="18" name="TextBox 17">
            <a:extLst>
              <a:ext uri="{FF2B5EF4-FFF2-40B4-BE49-F238E27FC236}">
                <a16:creationId xmlns:a16="http://schemas.microsoft.com/office/drawing/2014/main" id="{86409EB8-1D49-9431-5E73-124FC5A8C23F}"/>
              </a:ext>
            </a:extLst>
          </p:cNvPr>
          <p:cNvSpPr txBox="1"/>
          <p:nvPr/>
        </p:nvSpPr>
        <p:spPr>
          <a:xfrm>
            <a:off x="1035170" y="3309383"/>
            <a:ext cx="6159260" cy="3042821"/>
          </a:xfrm>
          <a:prstGeom prst="rect">
            <a:avLst/>
          </a:prstGeom>
          <a:noFill/>
        </p:spPr>
        <p:txBody>
          <a:bodyPr wrap="square">
            <a:spAutoFit/>
          </a:bodyPr>
          <a:lstStyle/>
          <a:p>
            <a:pPr marL="228600" marR="0" algn="just">
              <a:lnSpc>
                <a:spcPct val="107000"/>
              </a:lnSpc>
              <a:spcBef>
                <a:spcPts val="0"/>
              </a:spcBef>
              <a:spcAft>
                <a:spcPts val="0"/>
              </a:spcAft>
            </a:pPr>
            <a:r>
              <a:rPr lang="en-GB" sz="1800" dirty="0">
                <a:effectLst/>
                <a:latin typeface="Calibri" panose="020F0502020204030204" pitchFamily="34" charset="0"/>
                <a:ea typeface="SimSun" panose="02010600030101010101" pitchFamily="2" charset="-122"/>
                <a:cs typeface="Times New Roman" panose="02020603050405020304" pitchFamily="18" charset="0"/>
              </a:rPr>
              <a:t>The shift to electrification and biofuels (primarily biodiesel) expedited in the transport sector, </a:t>
            </a:r>
            <a:r>
              <a:rPr lang="en-US" sz="1800" dirty="0">
                <a:effectLst/>
                <a:latin typeface="Calibri" panose="020F0502020204030204" pitchFamily="34" charset="0"/>
                <a:ea typeface="SimSun" panose="02010600030101010101" pitchFamily="2" charset="-122"/>
                <a:cs typeface="Calibri" panose="020F0502020204030204" pitchFamily="34" charset="0"/>
              </a:rPr>
              <a:t>gradual increase public transportation modal share for big cities. Greater adoption of Low Emission Vehicle (LEV) on 2023 onwards, EV penetration accelerates after 2025 and reaches about 80% of new car sales by 2040. Implementation of a biodiesel program and 5% freight shift to rail for heavy vehicles. Introduction of LNG in heavy vehicles and marine bunkering, and biodiesel in aviation. No hydrogen as a fuel for transportation for REF scenario.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708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FB00-14BC-413E-57B4-B7066510A77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68D3275-5F03-E35E-FD48-5B21EAB710AE}"/>
              </a:ext>
            </a:extLst>
          </p:cNvPr>
          <p:cNvGraphicFramePr>
            <a:graphicFrameLocks noGrp="1"/>
          </p:cNvGraphicFramePr>
          <p:nvPr>
            <p:ph idx="1"/>
            <p:extLst>
              <p:ext uri="{D42A27DB-BD31-4B8C-83A1-F6EECF244321}">
                <p14:modId xmlns:p14="http://schemas.microsoft.com/office/powerpoint/2010/main" val="2109733445"/>
              </p:ext>
            </p:extLst>
          </p:nvPr>
        </p:nvGraphicFramePr>
        <p:xfrm>
          <a:off x="120073" y="0"/>
          <a:ext cx="11702472" cy="9960936"/>
        </p:xfrm>
        <a:graphic>
          <a:graphicData uri="http://schemas.openxmlformats.org/drawingml/2006/table">
            <a:tbl>
              <a:tblPr firstRow="1" firstCol="1" bandRow="1">
                <a:tableStyleId>{5C22544A-7EE6-4342-B048-85BDC9FD1C3A}</a:tableStyleId>
              </a:tblPr>
              <a:tblGrid>
                <a:gridCol w="1211777">
                  <a:extLst>
                    <a:ext uri="{9D8B030D-6E8A-4147-A177-3AD203B41FA5}">
                      <a16:colId xmlns:a16="http://schemas.microsoft.com/office/drawing/2014/main" val="3913073378"/>
                    </a:ext>
                  </a:extLst>
                </a:gridCol>
                <a:gridCol w="1211777">
                  <a:extLst>
                    <a:ext uri="{9D8B030D-6E8A-4147-A177-3AD203B41FA5}">
                      <a16:colId xmlns:a16="http://schemas.microsoft.com/office/drawing/2014/main" val="3096752459"/>
                    </a:ext>
                  </a:extLst>
                </a:gridCol>
                <a:gridCol w="2819903">
                  <a:extLst>
                    <a:ext uri="{9D8B030D-6E8A-4147-A177-3AD203B41FA5}">
                      <a16:colId xmlns:a16="http://schemas.microsoft.com/office/drawing/2014/main" val="2472519556"/>
                    </a:ext>
                  </a:extLst>
                </a:gridCol>
                <a:gridCol w="2819903">
                  <a:extLst>
                    <a:ext uri="{9D8B030D-6E8A-4147-A177-3AD203B41FA5}">
                      <a16:colId xmlns:a16="http://schemas.microsoft.com/office/drawing/2014/main" val="1672682671"/>
                    </a:ext>
                  </a:extLst>
                </a:gridCol>
                <a:gridCol w="1819556">
                  <a:extLst>
                    <a:ext uri="{9D8B030D-6E8A-4147-A177-3AD203B41FA5}">
                      <a16:colId xmlns:a16="http://schemas.microsoft.com/office/drawing/2014/main" val="1366746714"/>
                    </a:ext>
                  </a:extLst>
                </a:gridCol>
                <a:gridCol w="1819556">
                  <a:extLst>
                    <a:ext uri="{9D8B030D-6E8A-4147-A177-3AD203B41FA5}">
                      <a16:colId xmlns:a16="http://schemas.microsoft.com/office/drawing/2014/main" val="1376890432"/>
                    </a:ext>
                  </a:extLst>
                </a:gridCol>
              </a:tblGrid>
              <a:tr h="180682">
                <a:tc rowSpan="2">
                  <a:txBody>
                    <a:bodyPr/>
                    <a:lstStyle/>
                    <a:p>
                      <a:pPr marL="0" marR="0" algn="ctr">
                        <a:lnSpc>
                          <a:spcPct val="107000"/>
                        </a:lnSpc>
                        <a:spcBef>
                          <a:spcPts val="0"/>
                        </a:spcBef>
                        <a:spcAft>
                          <a:spcPts val="0"/>
                        </a:spcAft>
                      </a:pPr>
                      <a:r>
                        <a:rPr lang="en-AU" sz="1100">
                          <a:effectLst/>
                        </a:rPr>
                        <a:t>Sector/ Areas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gridSpan="5">
                  <a:txBody>
                    <a:bodyPr/>
                    <a:lstStyle/>
                    <a:p>
                      <a:pPr marL="0" marR="0" algn="ctr">
                        <a:lnSpc>
                          <a:spcPct val="107000"/>
                        </a:lnSpc>
                        <a:spcBef>
                          <a:spcPts val="0"/>
                        </a:spcBef>
                        <a:spcAft>
                          <a:spcPts val="0"/>
                        </a:spcAft>
                      </a:pPr>
                      <a:r>
                        <a:rPr lang="en-AU" sz="1100">
                          <a:effectLst/>
                        </a:rPr>
                        <a:t>Year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7956488"/>
                  </a:ext>
                </a:extLst>
              </a:tr>
              <a:tr h="180682">
                <a:tc vMerge="1">
                  <a:txBody>
                    <a:bodyPr/>
                    <a:lstStyle/>
                    <a:p>
                      <a:endParaRPr lang="en-US"/>
                    </a:p>
                  </a:txBody>
                  <a:tcPr/>
                </a:tc>
                <a:tc>
                  <a:txBody>
                    <a:bodyPr/>
                    <a:lstStyle/>
                    <a:p>
                      <a:pPr marL="0" marR="0" algn="ctr">
                        <a:lnSpc>
                          <a:spcPct val="107000"/>
                        </a:lnSpc>
                        <a:spcBef>
                          <a:spcPts val="0"/>
                        </a:spcBef>
                        <a:spcAft>
                          <a:spcPts val="0"/>
                        </a:spcAft>
                      </a:pPr>
                      <a:r>
                        <a:rPr lang="en-AU" sz="1100">
                          <a:effectLst/>
                        </a:rPr>
                        <a:t>2020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2025</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2030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2040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2050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43622941"/>
                  </a:ext>
                </a:extLst>
              </a:tr>
              <a:tr h="1882105">
                <a:tc>
                  <a:txBody>
                    <a:bodyPr/>
                    <a:lstStyle/>
                    <a:p>
                      <a:pPr marL="0" marR="0" algn="just">
                        <a:lnSpc>
                          <a:spcPct val="107000"/>
                        </a:lnSpc>
                        <a:spcBef>
                          <a:spcPts val="0"/>
                        </a:spcBef>
                        <a:spcAft>
                          <a:spcPts val="0"/>
                        </a:spcAft>
                      </a:pPr>
                      <a:r>
                        <a:rPr lang="en-AU" sz="1100">
                          <a:effectLst/>
                        </a:rPr>
                        <a:t>Land: </a:t>
                      </a:r>
                      <a:endParaRPr lang="en-US" sz="1100">
                        <a:effectLst/>
                      </a:endParaRPr>
                    </a:p>
                    <a:p>
                      <a:pPr marL="0" marR="0" algn="just">
                        <a:lnSpc>
                          <a:spcPct val="107000"/>
                        </a:lnSpc>
                        <a:spcBef>
                          <a:spcPts val="0"/>
                        </a:spcBef>
                        <a:spcAft>
                          <a:spcPts val="0"/>
                        </a:spcAft>
                      </a:pPr>
                      <a:r>
                        <a:rPr lang="en-AU" sz="1100">
                          <a:effectLst/>
                        </a:rPr>
                        <a:t>Public Transport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40% (Greater KL)</a:t>
                      </a:r>
                      <a:endParaRPr lang="en-US" sz="1100">
                        <a:effectLst/>
                      </a:endParaRPr>
                    </a:p>
                    <a:p>
                      <a:pPr marL="0" marR="0" algn="ctr">
                        <a:lnSpc>
                          <a:spcPct val="107000"/>
                        </a:lnSpc>
                        <a:spcBef>
                          <a:spcPts val="0"/>
                        </a:spcBef>
                        <a:spcAft>
                          <a:spcPts val="0"/>
                        </a:spcAft>
                      </a:pPr>
                      <a:r>
                        <a:rPr lang="en-AU" sz="1100">
                          <a:effectLst/>
                        </a:rPr>
                        <a:t>20% (other cities)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 </a:t>
                      </a:r>
                      <a:endParaRPr lang="en-US" sz="1100">
                        <a:effectLst/>
                      </a:endParaRPr>
                    </a:p>
                    <a:p>
                      <a:pPr marL="0" marR="0" algn="ctr">
                        <a:lnSpc>
                          <a:spcPct val="107000"/>
                        </a:lnSpc>
                        <a:spcBef>
                          <a:spcPts val="0"/>
                        </a:spcBef>
                        <a:spcAft>
                          <a:spcPts val="0"/>
                        </a:spcAft>
                      </a:pPr>
                      <a:r>
                        <a:rPr lang="en-AU" sz="1100">
                          <a:effectLst/>
                        </a:rPr>
                        <a:t>Introduction of B100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100% EEV for public transport</a:t>
                      </a:r>
                    </a:p>
                    <a:p>
                      <a:pPr marL="342900" marR="0" lvl="0" indent="-342900" algn="just">
                        <a:lnSpc>
                          <a:spcPct val="107000"/>
                        </a:lnSpc>
                        <a:spcBef>
                          <a:spcPts val="0"/>
                        </a:spcBef>
                        <a:spcAft>
                          <a:spcPts val="0"/>
                        </a:spcAft>
                        <a:buSzPts val="1000"/>
                        <a:buFont typeface="Wingdings" panose="05000000000000000000" pitchFamily="2" charset="2"/>
                        <a:buChar char=""/>
                      </a:pPr>
                      <a:r>
                        <a:rPr lang="en-AU" sz="1100" dirty="0">
                          <a:effectLst/>
                        </a:rPr>
                        <a:t>40% modal share (all cities)</a:t>
                      </a:r>
                      <a:endParaRPr lang="en-US" sz="1100" dirty="0">
                        <a:effectLst/>
                      </a:endParaRP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1% of passengers shift from road to rail.</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Adopt cleaner energy for buses: E-bus 20%, and B100 for 30% of big bus.</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Adopt cleaner energy for taxi: diesel 0%, petrol 0%, NGV 0%, EV 20%, and ICE-EEV 80%</a:t>
                      </a:r>
                    </a:p>
                    <a:p>
                      <a:pPr marL="0" marR="0" algn="just">
                        <a:lnSpc>
                          <a:spcPct val="107000"/>
                        </a:lnSpc>
                        <a:spcBef>
                          <a:spcPts val="0"/>
                        </a:spcBef>
                        <a:spcAft>
                          <a:spcPts val="0"/>
                        </a:spcAft>
                      </a:pPr>
                      <a:r>
                        <a:rPr lang="en-AU" sz="1100" dirty="0">
                          <a:effectLst/>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50% modal share</a:t>
                      </a:r>
                      <a:endParaRPr lang="en-US" sz="1100">
                        <a:effectLst/>
                      </a:endParaRPr>
                    </a:p>
                    <a:p>
                      <a:pPr marL="0" marR="0" algn="ctr">
                        <a:lnSpc>
                          <a:spcPct val="107000"/>
                        </a:lnSpc>
                        <a:spcBef>
                          <a:spcPts val="0"/>
                        </a:spcBef>
                        <a:spcAft>
                          <a:spcPts val="0"/>
                        </a:spcAft>
                      </a:pPr>
                      <a:r>
                        <a:rPr lang="en-AU" sz="1100">
                          <a:effectLst/>
                        </a:rPr>
                        <a:t> </a:t>
                      </a:r>
                      <a:endParaRPr lang="en-US" sz="1100">
                        <a:effectLst/>
                      </a:endParaRPr>
                    </a:p>
                    <a:p>
                      <a:pPr marL="0" marR="0" algn="ctr">
                        <a:lnSpc>
                          <a:spcPct val="107000"/>
                        </a:lnSpc>
                        <a:spcBef>
                          <a:spcPts val="0"/>
                        </a:spcBef>
                        <a:spcAft>
                          <a:spcPts val="0"/>
                        </a:spcAft>
                      </a:pPr>
                      <a:r>
                        <a:rPr lang="en-AU" sz="1100">
                          <a:effectLst/>
                        </a:rPr>
                        <a:t>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60% modal share</a:t>
                      </a:r>
                      <a:endParaRPr lang="en-US" sz="1100">
                        <a:effectLst/>
                      </a:endParaRPr>
                    </a:p>
                    <a:p>
                      <a:pPr marL="0" marR="0" algn="ctr">
                        <a:lnSpc>
                          <a:spcPct val="107000"/>
                        </a:lnSpc>
                        <a:spcBef>
                          <a:spcPts val="0"/>
                        </a:spcBef>
                        <a:spcAft>
                          <a:spcPts val="0"/>
                        </a:spcAft>
                      </a:pPr>
                      <a:r>
                        <a:rPr lang="en-AU" sz="1100">
                          <a:effectLst/>
                        </a:rPr>
                        <a:t>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3475857144"/>
                  </a:ext>
                </a:extLst>
              </a:tr>
              <a:tr h="2260199">
                <a:tc>
                  <a:txBody>
                    <a:bodyPr/>
                    <a:lstStyle/>
                    <a:p>
                      <a:pPr marL="0" marR="0" algn="just">
                        <a:lnSpc>
                          <a:spcPct val="107000"/>
                        </a:lnSpc>
                        <a:spcBef>
                          <a:spcPts val="0"/>
                        </a:spcBef>
                        <a:spcAft>
                          <a:spcPts val="0"/>
                        </a:spcAft>
                      </a:pPr>
                      <a:r>
                        <a:rPr lang="en-AU" sz="1100">
                          <a:effectLst/>
                        </a:rPr>
                        <a:t>Land:</a:t>
                      </a:r>
                      <a:endParaRPr lang="en-US" sz="1100">
                        <a:effectLst/>
                      </a:endParaRPr>
                    </a:p>
                    <a:p>
                      <a:pPr marL="0" marR="0" algn="just">
                        <a:lnSpc>
                          <a:spcPct val="107000"/>
                        </a:lnSpc>
                        <a:spcBef>
                          <a:spcPts val="0"/>
                        </a:spcBef>
                        <a:spcAft>
                          <a:spcPts val="0"/>
                        </a:spcAft>
                      </a:pPr>
                      <a:r>
                        <a:rPr lang="en-AU" sz="1100">
                          <a:effectLst/>
                        </a:rPr>
                        <a:t>Private Transport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132715" marR="0" algn="ctr">
                        <a:lnSpc>
                          <a:spcPct val="107000"/>
                        </a:lnSpc>
                        <a:spcBef>
                          <a:spcPts val="0"/>
                        </a:spcBef>
                        <a:spcAft>
                          <a:spcPts val="0"/>
                        </a:spcAft>
                      </a:pPr>
                      <a:r>
                        <a:rPr lang="en-AU" sz="1100">
                          <a:effectLst/>
                        </a:rPr>
                        <a:t>85% EEV</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342900" marR="0" lvl="0" indent="-342900" algn="just">
                        <a:lnSpc>
                          <a:spcPct val="107000"/>
                        </a:lnSpc>
                        <a:spcBef>
                          <a:spcPts val="0"/>
                        </a:spcBef>
                        <a:spcAft>
                          <a:spcPts val="0"/>
                        </a:spcAft>
                        <a:buFont typeface="Wingdings" panose="05000000000000000000" pitchFamily="2" charset="2"/>
                        <a:buChar char=""/>
                      </a:pPr>
                      <a:r>
                        <a:rPr lang="en-AU" sz="1100" dirty="0">
                          <a:effectLst/>
                        </a:rPr>
                        <a:t>10% EV</a:t>
                      </a:r>
                      <a:r>
                        <a:rPr lang="en-AU" sz="1100" baseline="30000" dirty="0">
                          <a:effectLst/>
                        </a:rPr>
                        <a:t>LCMB</a:t>
                      </a:r>
                      <a:endParaRPr lang="en-US" sz="1100" dirty="0">
                        <a:effectLst/>
                      </a:endParaRPr>
                    </a:p>
                    <a:p>
                      <a:pPr marL="342900" marR="0" lvl="0" indent="-342900" algn="just">
                        <a:lnSpc>
                          <a:spcPct val="107000"/>
                        </a:lnSpc>
                        <a:spcBef>
                          <a:spcPts val="0"/>
                        </a:spcBef>
                        <a:spcAft>
                          <a:spcPts val="0"/>
                        </a:spcAft>
                        <a:buFont typeface="Wingdings" panose="05000000000000000000" pitchFamily="2" charset="2"/>
                        <a:buChar char=""/>
                      </a:pPr>
                      <a:r>
                        <a:rPr lang="en-AU" sz="1100" dirty="0">
                          <a:effectLst/>
                        </a:rPr>
                        <a:t>Solar PV installation for rail </a:t>
                      </a:r>
                      <a:r>
                        <a:rPr lang="en-AU" sz="1100" dirty="0" err="1">
                          <a:effectLst/>
                        </a:rPr>
                        <a:t>operataion</a:t>
                      </a:r>
                      <a:r>
                        <a:rPr lang="en-AU" sz="1100" dirty="0">
                          <a:effectLst/>
                        </a:rPr>
                        <a:t> (non-traction)</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342900" marR="0" lvl="0" indent="-342900" algn="just">
                        <a:lnSpc>
                          <a:spcPct val="107000"/>
                        </a:lnSpc>
                        <a:spcBef>
                          <a:spcPts val="0"/>
                        </a:spcBef>
                        <a:spcAft>
                          <a:spcPts val="0"/>
                        </a:spcAft>
                        <a:buSzPts val="1000"/>
                        <a:buFont typeface="Wingdings" panose="05000000000000000000" pitchFamily="2" charset="2"/>
                        <a:buChar char=""/>
                      </a:pPr>
                      <a:r>
                        <a:rPr lang="en-AU" sz="1100" dirty="0">
                          <a:effectLst/>
                        </a:rPr>
                        <a:t>100% EEV</a:t>
                      </a:r>
                      <a:r>
                        <a:rPr lang="en-AU" sz="1100" baseline="30000" dirty="0">
                          <a:effectLst/>
                        </a:rPr>
                        <a:t>LCMB</a:t>
                      </a:r>
                      <a:endParaRPr lang="en-US" sz="1100" dirty="0">
                        <a:effectLst/>
                      </a:endParaRP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Shift use motorbikes to e-bike (85%:15%)</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Electric motorcycles to reach 2.8 million by 2030.</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Shift use of conventional Transition from PHEV to BEV. Electric cars sales are to reach 200,000 by 2030.</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15% EV share of the Total Industry Volume (TIV) by 2030</a:t>
                      </a:r>
                      <a:r>
                        <a:rPr lang="en-US" sz="1100" baseline="30000" dirty="0">
                          <a:effectLst/>
                        </a:rPr>
                        <a:t>LCMB</a:t>
                      </a:r>
                      <a:r>
                        <a:rPr lang="en-US" sz="1100" dirty="0">
                          <a:effectLst/>
                        </a:rPr>
                        <a:t>. </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dirty="0">
                          <a:effectLst/>
                        </a:rPr>
                        <a:t>Electric cars sales to reach 200,000 by 2030.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nSpc>
                          <a:spcPct val="107000"/>
                        </a:lnSpc>
                        <a:spcBef>
                          <a:spcPts val="0"/>
                        </a:spcBef>
                        <a:spcAft>
                          <a:spcPts val="0"/>
                        </a:spcAft>
                      </a:pPr>
                      <a:r>
                        <a:rPr lang="en-US" sz="1100">
                          <a:effectLst/>
                        </a:rPr>
                        <a:t> </a:t>
                      </a: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50% E2W share of fleet.</a:t>
                      </a:r>
                      <a:endParaRPr lang="en-US" sz="1100">
                        <a:effectLst/>
                      </a:endParaRP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38% - 50% EV (4W) share of fleet</a:t>
                      </a:r>
                      <a:endParaRPr lang="en-US" sz="1100">
                        <a:effectLst/>
                      </a:endParaRPr>
                    </a:p>
                    <a:p>
                      <a:pPr marL="0" marR="0">
                        <a:lnSpc>
                          <a:spcPct val="107000"/>
                        </a:lnSpc>
                        <a:spcBef>
                          <a:spcPts val="0"/>
                        </a:spcBef>
                        <a:spcAft>
                          <a:spcPts val="0"/>
                        </a:spcAft>
                      </a:pPr>
                      <a:r>
                        <a:rPr lang="en-AU" sz="1100">
                          <a:effectLst/>
                        </a:rPr>
                        <a:t> </a:t>
                      </a:r>
                      <a:endParaRPr lang="en-US" sz="1100">
                        <a:effectLst/>
                      </a:endParaRPr>
                    </a:p>
                    <a:p>
                      <a:pPr marL="0" marR="0" algn="ctr">
                        <a:lnSpc>
                          <a:spcPct val="107000"/>
                        </a:lnSpc>
                        <a:spcBef>
                          <a:spcPts val="0"/>
                        </a:spcBef>
                        <a:spcAft>
                          <a:spcPts val="0"/>
                        </a:spcAft>
                      </a:pPr>
                      <a:r>
                        <a:rPr lang="en-AU" sz="1100">
                          <a:effectLst/>
                        </a:rPr>
                        <a:t> </a:t>
                      </a:r>
                      <a:endParaRPr lang="en-US" sz="1100">
                        <a:effectLst/>
                      </a:endParaRPr>
                    </a:p>
                    <a:p>
                      <a:pPr marL="0" marR="0" algn="ctr">
                        <a:lnSpc>
                          <a:spcPct val="107000"/>
                        </a:lnSpc>
                        <a:spcBef>
                          <a:spcPts val="0"/>
                        </a:spcBef>
                        <a:spcAft>
                          <a:spcPts val="0"/>
                        </a:spcAft>
                      </a:pPr>
                      <a:r>
                        <a:rPr lang="en-AU" sz="1100">
                          <a:effectLst/>
                        </a:rPr>
                        <a:t>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nSpc>
                          <a:spcPct val="107000"/>
                        </a:lnSpc>
                        <a:spcBef>
                          <a:spcPts val="0"/>
                        </a:spcBef>
                        <a:spcAft>
                          <a:spcPts val="0"/>
                        </a:spcAft>
                      </a:pPr>
                      <a:r>
                        <a:rPr lang="en-AU" sz="1100">
                          <a:effectLst/>
                        </a:rPr>
                        <a:t> </a:t>
                      </a:r>
                      <a:endParaRPr lang="en-US" sz="1100">
                        <a:effectLst/>
                      </a:endParaRP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80% EV (4W) share of fleet.</a:t>
                      </a:r>
                      <a:endParaRPr lang="en-US" sz="1100">
                        <a:effectLst/>
                      </a:endParaRP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80% E2W share of fleet.</a:t>
                      </a:r>
                      <a:endParaRPr lang="en-US" sz="1100">
                        <a:effectLst/>
                      </a:endParaRPr>
                    </a:p>
                    <a:p>
                      <a:pPr marL="0" marR="0">
                        <a:lnSpc>
                          <a:spcPct val="107000"/>
                        </a:lnSpc>
                        <a:spcBef>
                          <a:spcPts val="0"/>
                        </a:spcBef>
                        <a:spcAft>
                          <a:spcPts val="0"/>
                        </a:spcAft>
                      </a:pPr>
                      <a:r>
                        <a:rPr lang="en-AU" sz="1100">
                          <a:effectLst/>
                        </a:rPr>
                        <a:t>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833079707"/>
                  </a:ext>
                </a:extLst>
              </a:tr>
              <a:tr h="1125917">
                <a:tc>
                  <a:txBody>
                    <a:bodyPr/>
                    <a:lstStyle/>
                    <a:p>
                      <a:pPr marL="0" marR="0" algn="ctr">
                        <a:lnSpc>
                          <a:spcPct val="107000"/>
                        </a:lnSpc>
                        <a:spcBef>
                          <a:spcPts val="0"/>
                        </a:spcBef>
                        <a:spcAft>
                          <a:spcPts val="0"/>
                        </a:spcAft>
                      </a:pPr>
                      <a:r>
                        <a:rPr lang="en-AU" sz="1100">
                          <a:effectLst/>
                        </a:rPr>
                        <a:t>Fuel Efficiency Target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National target of 144g CO2/km (equivalent to 6.2L/100km) for passenger vehicles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National target of 123g CO2/km (equivalent to 5.3L/100km) for passenger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just">
                        <a:lnSpc>
                          <a:spcPct val="107000"/>
                        </a:lnSpc>
                        <a:spcBef>
                          <a:spcPts val="0"/>
                        </a:spcBef>
                        <a:spcAft>
                          <a:spcPts val="0"/>
                        </a:spcAft>
                      </a:pPr>
                      <a:r>
                        <a:rPr lang="en-US" sz="1100" dirty="0">
                          <a:effectLst/>
                        </a:rPr>
                        <a:t>National target of 95g CO2/km (equivalent to 4.1L/100km) for passenger vehicles</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ASEAN Target</a:t>
                      </a:r>
                      <a:endParaRPr lang="en-US" sz="1100">
                        <a:effectLst/>
                      </a:endParaRPr>
                    </a:p>
                    <a:p>
                      <a:pPr marL="0" marR="0" algn="ctr">
                        <a:lnSpc>
                          <a:spcPct val="107000"/>
                        </a:lnSpc>
                        <a:spcBef>
                          <a:spcPts val="0"/>
                        </a:spcBef>
                        <a:spcAft>
                          <a:spcPts val="0"/>
                        </a:spcAft>
                      </a:pPr>
                      <a:r>
                        <a:rPr lang="en-US" sz="1100">
                          <a:effectLst/>
                        </a:rPr>
                        <a:t>Follow the ASEAN and Global Fuel Efficiency Initiatives (GFEI)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ASEAN Target</a:t>
                      </a:r>
                      <a:endParaRPr lang="en-US" sz="1100">
                        <a:effectLst/>
                      </a:endParaRPr>
                    </a:p>
                    <a:p>
                      <a:pPr marL="0" marR="0" algn="ctr">
                        <a:lnSpc>
                          <a:spcPct val="107000"/>
                        </a:lnSpc>
                        <a:spcBef>
                          <a:spcPts val="0"/>
                        </a:spcBef>
                        <a:spcAft>
                          <a:spcPts val="0"/>
                        </a:spcAft>
                      </a:pPr>
                      <a:r>
                        <a:rPr lang="en-US" sz="1100">
                          <a:effectLst/>
                        </a:rPr>
                        <a:t>Follow the ASEAN and Global Fuel Efficiency Initiatives (GFEI)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589619324"/>
                  </a:ext>
                </a:extLst>
              </a:tr>
              <a:tr h="558776">
                <a:tc>
                  <a:txBody>
                    <a:bodyPr/>
                    <a:lstStyle/>
                    <a:p>
                      <a:pPr marL="0" marR="0" algn="ctr">
                        <a:lnSpc>
                          <a:spcPct val="107000"/>
                        </a:lnSpc>
                        <a:spcBef>
                          <a:spcPts val="0"/>
                        </a:spcBef>
                        <a:spcAft>
                          <a:spcPts val="0"/>
                        </a:spcAft>
                      </a:pPr>
                      <a:r>
                        <a:rPr lang="en-AU" sz="1100">
                          <a:effectLst/>
                        </a:rPr>
                        <a:t>Charging stations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dirty="0">
                          <a:effectLst/>
                        </a:rPr>
                        <a:t>10,000</a:t>
                      </a:r>
                      <a:r>
                        <a:rPr lang="en-AU" sz="1100" baseline="30000" dirty="0">
                          <a:effectLst/>
                        </a:rPr>
                        <a:t>LCMB</a:t>
                      </a:r>
                      <a:endParaRPr lang="en-US" sz="1100" dirty="0">
                        <a:effectLst/>
                      </a:endParaRPr>
                    </a:p>
                    <a:p>
                      <a:pPr marL="0" marR="0" algn="ctr">
                        <a:lnSpc>
                          <a:spcPct val="107000"/>
                        </a:lnSpc>
                        <a:spcBef>
                          <a:spcPts val="0"/>
                        </a:spcBef>
                        <a:spcAft>
                          <a:spcPts val="0"/>
                        </a:spcAft>
                      </a:pPr>
                      <a:r>
                        <a:rPr lang="en-AU" sz="1100" dirty="0">
                          <a:effectLst/>
                        </a:rPr>
                        <a:t> </a:t>
                      </a:r>
                      <a:endParaRPr lang="en-US" sz="1100" dirty="0">
                        <a:effectLst/>
                      </a:endParaRPr>
                    </a:p>
                    <a:p>
                      <a:pPr marL="0" marR="0" algn="ctr">
                        <a:lnSpc>
                          <a:spcPct val="107000"/>
                        </a:lnSpc>
                        <a:spcBef>
                          <a:spcPts val="0"/>
                        </a:spcBef>
                        <a:spcAft>
                          <a:spcPts val="0"/>
                        </a:spcAft>
                      </a:pPr>
                      <a:r>
                        <a:rPr lang="en-AU" sz="1100" dirty="0">
                          <a:effectLst/>
                        </a:rPr>
                        <a:t>Implement battery swapping system.</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Organic growth</a:t>
                      </a:r>
                    </a:p>
                    <a:p>
                      <a:pPr marL="0" marR="0" algn="ctr">
                        <a:lnSpc>
                          <a:spcPct val="107000"/>
                        </a:lnSpc>
                        <a:spcBef>
                          <a:spcPts val="0"/>
                        </a:spcBef>
                        <a:spcAft>
                          <a:spcPts val="0"/>
                        </a:spcAft>
                      </a:pPr>
                      <a:r>
                        <a:rPr lang="en-US" sz="1100">
                          <a:effectLst/>
                        </a:rPr>
                        <a:t>~12,500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dirty="0">
                          <a:effectLst/>
                        </a:rPr>
                        <a:t>Organic growth</a:t>
                      </a:r>
                    </a:p>
                    <a:p>
                      <a:pPr marL="0" marR="0" algn="ctr">
                        <a:lnSpc>
                          <a:spcPct val="107000"/>
                        </a:lnSpc>
                        <a:spcBef>
                          <a:spcPts val="0"/>
                        </a:spcBef>
                        <a:spcAft>
                          <a:spcPts val="0"/>
                        </a:spcAft>
                      </a:pPr>
                      <a:r>
                        <a:rPr lang="en-US" sz="1100" dirty="0">
                          <a:effectLst/>
                        </a:rPr>
                        <a:t>~15,000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Organic growth</a:t>
                      </a:r>
                    </a:p>
                    <a:p>
                      <a:pPr marL="0" marR="0" algn="ctr">
                        <a:lnSpc>
                          <a:spcPct val="107000"/>
                        </a:lnSpc>
                        <a:spcBef>
                          <a:spcPts val="0"/>
                        </a:spcBef>
                        <a:spcAft>
                          <a:spcPts val="0"/>
                        </a:spcAft>
                      </a:pPr>
                      <a:r>
                        <a:rPr lang="en-US" sz="1100">
                          <a:effectLst/>
                        </a:rPr>
                        <a:t>~17,500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576875629"/>
                  </a:ext>
                </a:extLst>
              </a:tr>
              <a:tr h="1718153">
                <a:tc>
                  <a:txBody>
                    <a:bodyPr/>
                    <a:lstStyle/>
                    <a:p>
                      <a:pPr marL="0" marR="0" algn="ctr">
                        <a:lnSpc>
                          <a:spcPct val="107000"/>
                        </a:lnSpc>
                        <a:spcBef>
                          <a:spcPts val="0"/>
                        </a:spcBef>
                        <a:spcAft>
                          <a:spcPts val="0"/>
                        </a:spcAft>
                      </a:pPr>
                      <a:r>
                        <a:rPr lang="en-AU" sz="1100">
                          <a:effectLst/>
                        </a:rPr>
                        <a:t>Heavy Transport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dirty="0">
                          <a:effectLst/>
                        </a:rPr>
                        <a:t>NA</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1% road freight to rail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Alternative fuel standard for heavy transport (B30 by 2040)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342900" marR="0" lvl="0" indent="-342900">
                        <a:lnSpc>
                          <a:spcPct val="107000"/>
                        </a:lnSpc>
                        <a:spcBef>
                          <a:spcPts val="0"/>
                        </a:spcBef>
                        <a:spcAft>
                          <a:spcPts val="800"/>
                        </a:spcAft>
                        <a:buSzPts val="1000"/>
                        <a:buFont typeface="Wingdings" panose="05000000000000000000" pitchFamily="2" charset="2"/>
                        <a:buChar char=""/>
                      </a:pPr>
                      <a:r>
                        <a:rPr lang="en-AU" sz="1100">
                          <a:effectLst/>
                        </a:rPr>
                        <a:t>~30% light vehicle fuel economy</a:t>
                      </a:r>
                      <a:endParaRPr lang="en-US" sz="1100">
                        <a:effectLst/>
                      </a:endParaRPr>
                    </a:p>
                    <a:p>
                      <a:pPr marL="342900" marR="0" lvl="0" indent="-342900">
                        <a:lnSpc>
                          <a:spcPct val="107000"/>
                        </a:lnSpc>
                        <a:spcBef>
                          <a:spcPts val="0"/>
                        </a:spcBef>
                        <a:spcAft>
                          <a:spcPts val="800"/>
                        </a:spcAft>
                        <a:buSzPts val="1000"/>
                        <a:buFont typeface="Wingdings" panose="05000000000000000000" pitchFamily="2" charset="2"/>
                        <a:buChar char=""/>
                      </a:pPr>
                      <a:r>
                        <a:rPr lang="en-AU" sz="1100">
                          <a:effectLst/>
                        </a:rPr>
                        <a:t>~24% heavy transport fuel economy</a:t>
                      </a:r>
                      <a:endParaRPr lang="en-US" sz="1100">
                        <a:effectLst/>
                      </a:endParaRP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Biofuel blending for heavy transport B30.</a:t>
                      </a:r>
                      <a:endParaRPr lang="en-US" sz="1100">
                        <a:effectLst/>
                      </a:endParaRPr>
                    </a:p>
                    <a:p>
                      <a:pPr marL="342900" marR="0" lvl="0" indent="-342900">
                        <a:lnSpc>
                          <a:spcPct val="107000"/>
                        </a:lnSpc>
                        <a:spcBef>
                          <a:spcPts val="0"/>
                        </a:spcBef>
                        <a:spcAft>
                          <a:spcPts val="0"/>
                        </a:spcAft>
                        <a:buSzPts val="1000"/>
                        <a:buFont typeface="Wingdings" panose="05000000000000000000" pitchFamily="2" charset="2"/>
                        <a:buChar char=""/>
                      </a:pPr>
                      <a:r>
                        <a:rPr lang="en-AU" sz="1100">
                          <a:effectLst/>
                        </a:rPr>
                        <a:t>5% Hydrogen penetration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08762208"/>
                  </a:ext>
                </a:extLst>
              </a:tr>
              <a:tr h="558776">
                <a:tc>
                  <a:txBody>
                    <a:bodyPr/>
                    <a:lstStyle/>
                    <a:p>
                      <a:pPr marL="0" marR="0" algn="ctr">
                        <a:lnSpc>
                          <a:spcPct val="107000"/>
                        </a:lnSpc>
                        <a:spcBef>
                          <a:spcPts val="0"/>
                        </a:spcBef>
                        <a:spcAft>
                          <a:spcPts val="0"/>
                        </a:spcAft>
                      </a:pPr>
                      <a:r>
                        <a:rPr lang="en-AU" sz="1100">
                          <a:effectLst/>
                        </a:rPr>
                        <a:t>Marine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LNG as an alternative fuel for marine transport (25% by 2040)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40% green fuel penetration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2304881557"/>
                  </a:ext>
                </a:extLst>
              </a:tr>
              <a:tr h="936870">
                <a:tc>
                  <a:txBody>
                    <a:bodyPr/>
                    <a:lstStyle/>
                    <a:p>
                      <a:pPr marL="0" marR="0" algn="ctr">
                        <a:lnSpc>
                          <a:spcPct val="107000"/>
                        </a:lnSpc>
                        <a:spcBef>
                          <a:spcPts val="0"/>
                        </a:spcBef>
                        <a:spcAft>
                          <a:spcPts val="0"/>
                        </a:spcAft>
                      </a:pPr>
                      <a:r>
                        <a:rPr lang="en-AU" sz="1100">
                          <a:effectLst/>
                        </a:rPr>
                        <a:t>Aviation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342900" marR="0" lvl="0" indent="-342900" algn="just">
                        <a:lnSpc>
                          <a:spcPct val="107000"/>
                        </a:lnSpc>
                        <a:spcBef>
                          <a:spcPts val="0"/>
                        </a:spcBef>
                        <a:spcAft>
                          <a:spcPts val="0"/>
                        </a:spcAft>
                        <a:buSzPts val="1000"/>
                        <a:buFont typeface="Wingdings" panose="05000000000000000000" pitchFamily="2" charset="2"/>
                        <a:buChar char=""/>
                      </a:pPr>
                      <a:r>
                        <a:rPr lang="en-US" sz="1100">
                          <a:effectLst/>
                        </a:rPr>
                        <a:t>47% SAF blending mandate</a:t>
                      </a:r>
                    </a:p>
                    <a:p>
                      <a:pPr marL="342900" marR="0" lvl="0" indent="-342900" algn="just">
                        <a:lnSpc>
                          <a:spcPct val="107000"/>
                        </a:lnSpc>
                        <a:spcBef>
                          <a:spcPts val="0"/>
                        </a:spcBef>
                        <a:spcAft>
                          <a:spcPts val="0"/>
                        </a:spcAft>
                        <a:buSzPts val="1000"/>
                        <a:buFont typeface="Wingdings" panose="05000000000000000000" pitchFamily="2" charset="2"/>
                        <a:buChar char=""/>
                      </a:pPr>
                      <a:r>
                        <a:rPr lang="en-US" sz="1100">
                          <a:effectLst/>
                        </a:rPr>
                        <a:t>Adopt ICAO’s LTAG of net-zero carbon emissions.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3458371236"/>
                  </a:ext>
                </a:extLst>
              </a:tr>
              <a:tr h="558776">
                <a:tc>
                  <a:txBody>
                    <a:bodyPr/>
                    <a:lstStyle/>
                    <a:p>
                      <a:pPr marL="0" marR="0" algn="ctr">
                        <a:lnSpc>
                          <a:spcPct val="107000"/>
                        </a:lnSpc>
                        <a:spcBef>
                          <a:spcPts val="0"/>
                        </a:spcBef>
                        <a:spcAft>
                          <a:spcPts val="0"/>
                        </a:spcAft>
                      </a:pPr>
                      <a:r>
                        <a:rPr lang="en-AU" sz="1100">
                          <a:effectLst/>
                        </a:rPr>
                        <a:t>EV Manufacturing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AU"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tc>
                  <a:txBody>
                    <a:bodyPr/>
                    <a:lstStyle/>
                    <a:p>
                      <a:pPr marL="0" marR="0" algn="ctr">
                        <a:lnSpc>
                          <a:spcPct val="107000"/>
                        </a:lnSpc>
                        <a:spcBef>
                          <a:spcPts val="0"/>
                        </a:spcBef>
                        <a:spcAft>
                          <a:spcPts val="0"/>
                        </a:spcAft>
                      </a:pPr>
                      <a:r>
                        <a:rPr lang="en-US" sz="1100" dirty="0">
                          <a:effectLst/>
                        </a:rPr>
                        <a:t>90% local </a:t>
                      </a:r>
                      <a:r>
                        <a:rPr lang="en-US" sz="1100" dirty="0" err="1">
                          <a:effectLst/>
                        </a:rPr>
                        <a:t>xEV</a:t>
                      </a:r>
                      <a:r>
                        <a:rPr lang="en-US" sz="1100" dirty="0">
                          <a:effectLst/>
                        </a:rPr>
                        <a:t> manufacturing</a:t>
                      </a:r>
                    </a:p>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0846" marR="40846" marT="0" marB="0"/>
                </a:tc>
                <a:extLst>
                  <a:ext uri="{0D108BD9-81ED-4DB2-BD59-A6C34878D82A}">
                    <a16:rowId xmlns:a16="http://schemas.microsoft.com/office/drawing/2014/main" val="1072095179"/>
                  </a:ext>
                </a:extLst>
              </a:tr>
            </a:tbl>
          </a:graphicData>
        </a:graphic>
      </p:graphicFrame>
    </p:spTree>
    <p:extLst>
      <p:ext uri="{BB962C8B-B14F-4D97-AF65-F5344CB8AC3E}">
        <p14:creationId xmlns:p14="http://schemas.microsoft.com/office/powerpoint/2010/main" val="3060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112AB-D553-97E0-148B-CEE45A9D73DB}"/>
              </a:ext>
            </a:extLst>
          </p:cNvPr>
          <p:cNvSpPr txBox="1"/>
          <p:nvPr/>
        </p:nvSpPr>
        <p:spPr>
          <a:xfrm>
            <a:off x="3048000" y="2058081"/>
            <a:ext cx="6096000" cy="2746457"/>
          </a:xfrm>
          <a:prstGeom prst="rect">
            <a:avLst/>
          </a:prstGeom>
          <a:noFill/>
        </p:spPr>
        <p:txBody>
          <a:bodyPr wrap="square">
            <a:spAutoFit/>
          </a:bodyPr>
          <a:lstStyle/>
          <a:p>
            <a:pPr marL="342900" marR="0" lvl="0" indent="-342900" algn="just">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In transport, higher public transportation modal share for big cities.</a:t>
            </a:r>
            <a:r>
              <a:rPr lang="en-US" sz="1800" dirty="0">
                <a:effectLst/>
                <a:latin typeface="Calibri" panose="020F0502020204030204" pitchFamily="34" charset="0"/>
                <a:ea typeface="SimSun" panose="02010600030101010101" pitchFamily="2" charset="-122"/>
                <a:cs typeface="Calibri" panose="020F0502020204030204" pitchFamily="34" charset="0"/>
              </a:rPr>
              <a:t> The shift to electrification and biofuels expedited in the transport sector.</a:t>
            </a:r>
            <a:r>
              <a:rPr lang="en-US" sz="18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 EV penetration will accelerate after 2025 and reach about 90% of new car sales in 2050. Mandatory use of B40 biodiesel and 10% freight shift to rail for heavy vehicles. Higher LNG mix in heavy vehicles and marine bunkering, and biodiesel in aviation. Hydrogen is used in light vehicles and public transportation, specifically buses.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7961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1407</Words>
  <Application>Microsoft Office PowerPoint</Application>
  <PresentationFormat>Widescreen</PresentationFormat>
  <Paragraphs>122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1</cp:revision>
  <dcterms:created xsi:type="dcterms:W3CDTF">2023-12-04T01:51:27Z</dcterms:created>
  <dcterms:modified xsi:type="dcterms:W3CDTF">2023-12-04T03:24:39Z</dcterms:modified>
</cp:coreProperties>
</file>