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61" r:id="rId3"/>
    <p:sldId id="266" r:id="rId4"/>
    <p:sldId id="290" r:id="rId5"/>
    <p:sldId id="263" r:id="rId6"/>
    <p:sldId id="267" r:id="rId7"/>
    <p:sldId id="268" r:id="rId8"/>
    <p:sldId id="274" r:id="rId9"/>
    <p:sldId id="276" r:id="rId10"/>
    <p:sldId id="287" r:id="rId11"/>
    <p:sldId id="288" r:id="rId12"/>
    <p:sldId id="293" r:id="rId13"/>
    <p:sldId id="291" r:id="rId14"/>
    <p:sldId id="303" r:id="rId15"/>
    <p:sldId id="295" r:id="rId16"/>
    <p:sldId id="298" r:id="rId17"/>
    <p:sldId id="299" r:id="rId18"/>
    <p:sldId id="297" r:id="rId19"/>
    <p:sldId id="296" r:id="rId20"/>
    <p:sldId id="300" r:id="rId21"/>
    <p:sldId id="301" r:id="rId22"/>
    <p:sldId id="302" r:id="rId23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F58BA-7025-745F-61A8-64B5E1F1A1D2}" name="Finbar MAUNSELL" initials="FM" userId="S::finbar.maunsell@aperc.or.jp::8826923f-3184-43b7-a36b-2a6b79ce97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51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7A9F8C6-260F-41F2-84A9-6603D575734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76BD033-DF9B-42F3-8D6C-986BD943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D033-DF9B-42F3-8D6C-986BD943A1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7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theory: new activity has less of an impact of energy so that’s why the </a:t>
            </a:r>
            <a:r>
              <a:rPr lang="en-US" dirty="0" err="1"/>
              <a:t>pkm</a:t>
            </a:r>
            <a:r>
              <a:rPr lang="en-US" dirty="0"/>
              <a:t> bar is smaller for tgt. It seems non logical but I think when you think about it, it would make sense to therefore show that the effect of </a:t>
            </a:r>
            <a:r>
              <a:rPr lang="en-US" dirty="0" err="1"/>
              <a:t>pkm</a:t>
            </a:r>
            <a:r>
              <a:rPr lang="en-US" dirty="0"/>
              <a:t> growth is </a:t>
            </a:r>
            <a:r>
              <a:rPr lang="en-US" dirty="0" err="1"/>
              <a:t>lower..but</a:t>
            </a:r>
            <a:r>
              <a:rPr lang="en-US" dirty="0"/>
              <a:t> worth considering as a weakness of </a:t>
            </a:r>
            <a:r>
              <a:rPr lang="en-US" dirty="0" err="1"/>
              <a:t>lmdi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D033-DF9B-42F3-8D6C-986BD943A1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Focusing on EV’s decreases the effects of improvements to efficiency within ICE engines. However, in the ref, with a constant 1% improvement rate to new vehicle efficiency, this is only expected to generate an effect of around 250PJ.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Could this be improved much more with same amount of money spent on </a:t>
            </a:r>
            <a:r>
              <a:rPr lang="en-US" dirty="0" err="1">
                <a:highlight>
                  <a:srgbClr val="FFFF00"/>
                </a:highlight>
              </a:rPr>
              <a:t>evs?what</a:t>
            </a:r>
            <a:r>
              <a:rPr lang="en-US" dirty="0">
                <a:highlight>
                  <a:srgbClr val="FFFF00"/>
                </a:highlight>
              </a:rPr>
              <a:t> is the kind of cutoff point where efficiency improvement gains acceptable improvements to replace </a:t>
            </a:r>
            <a:r>
              <a:rPr lang="en-US" dirty="0" err="1">
                <a:highlight>
                  <a:srgbClr val="FFFF00"/>
                </a:highlight>
              </a:rPr>
              <a:t>evs</a:t>
            </a:r>
            <a:r>
              <a:rPr lang="en-US" dirty="0">
                <a:highlight>
                  <a:srgbClr val="FFFF00"/>
                </a:highlight>
              </a:rPr>
              <a:t>? (probs never)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we yet again </a:t>
            </a:r>
            <a:r>
              <a:rPr lang="en-US" dirty="0" err="1"/>
              <a:t>analysing</a:t>
            </a:r>
            <a:r>
              <a:rPr lang="en-US" dirty="0"/>
              <a:t> the USA instead of different economies. Why? This is to help with comparison of the effects to other research.</a:t>
            </a:r>
          </a:p>
          <a:p>
            <a:pPr lvl="1"/>
            <a:r>
              <a:rPr lang="en-US" dirty="0"/>
              <a:t> The findings will be of similar proportions for different economies, changing because of factors such as current vehicle stock efficiency, projected growth and sales shares, and freight/passenger stock compositions.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D033-DF9B-42F3-8D6C-986BD943A1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D033-DF9B-42F3-8D6C-986BD943A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Revious</a:t>
            </a:r>
            <a:r>
              <a:rPr lang="en-US" dirty="0"/>
              <a:t> efficiency growth rate was 1% per year till 2050, so =1.01^30 = 1.34 times improvement</a:t>
            </a:r>
          </a:p>
          <a:p>
            <a:endParaRPr lang="en-US" dirty="0"/>
          </a:p>
          <a:p>
            <a:r>
              <a:rPr lang="en-US" dirty="0"/>
              <a:t>The sales share remains the same in both scenarios. This helps to show how switching will cancel out the efficiency improvements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D033-DF9B-42F3-8D6C-986BD943A1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theory: new activity has less of an impact of energy so that’s why the </a:t>
            </a:r>
            <a:r>
              <a:rPr lang="en-US" dirty="0" err="1"/>
              <a:t>pkm</a:t>
            </a:r>
            <a:r>
              <a:rPr lang="en-US" dirty="0"/>
              <a:t> bar is smaller for tgt. It seems non logical but I think when you think about it, it would make sense to therefore show that the effect of </a:t>
            </a:r>
            <a:r>
              <a:rPr lang="en-US" dirty="0" err="1"/>
              <a:t>pkm</a:t>
            </a:r>
            <a:r>
              <a:rPr lang="en-US" dirty="0"/>
              <a:t> growth is </a:t>
            </a:r>
            <a:r>
              <a:rPr lang="en-US" dirty="0" err="1"/>
              <a:t>lower..but</a:t>
            </a:r>
            <a:r>
              <a:rPr lang="en-US" dirty="0"/>
              <a:t> worth considering as a weakness of </a:t>
            </a:r>
            <a:r>
              <a:rPr lang="en-US" dirty="0" err="1"/>
              <a:t>lmdi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D033-DF9B-42F3-8D6C-986BD943A1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B1EF-7F0E-EA2F-6097-AFDEF0E24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12BFF-9A5B-1539-0438-B3E640AE1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113C-5B1A-1A8C-B0C7-C0654078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255F-D2EE-051C-B0EA-8EEA37F3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411D-F7DE-CDAF-4C06-57AB8117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4959-06D9-401B-65F0-297BAEBC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0C681-8546-018E-EC97-78E3565F7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5C60-6BE1-9FDF-885D-D2269A8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495F-8443-129B-1A66-F6F204C6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3DFB-5F4C-96E0-AE16-5FAA352B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12862-4338-8527-7F73-23FBBB8C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5C519-F062-4C44-AFAD-A8BD8F6F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E84B-546C-743F-2E45-8AC44C05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C9B4-F9B9-201C-10F1-D9B43BC6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2290-ABA8-2B39-0C33-B3D1AD8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0D54-D846-11EE-4749-CD32102A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9E9E-B1BD-2671-BC8A-49F773B0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1468-337E-D5F2-9CAD-56B3300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3AC59-0153-1B67-7896-1E69196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1A91-DD30-3D58-5112-FD552AF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5A9A-546E-B1F1-A5F3-6E2AD3F0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D53E9-5DC5-42BF-0148-FDDAD8D6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C1C6-49ED-F541-3620-67126C43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BE31-4157-AADA-4A6D-30E20428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D0F0-9535-2FD1-BA56-00D66918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9FD-5BB0-CC2B-7D43-92D3B1D2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464A-9CD0-9657-E6DC-C84B527F2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6340F-49FC-0F70-9359-5BAFD9D6B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080E-DE51-DA90-10D6-84477ED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9F44D-8EAA-24C2-A16D-FD4C17A0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253D9-78E4-4E21-5B84-43B6FF80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C8B7-3A0E-8F73-0CDA-2FC71BE0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E53F8-F21F-2DD9-27FB-7832F3EF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472FF-80DD-7AD7-6152-C8457630E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46E8-B0DF-C0BD-E5E1-08FCF5396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C1FBE-439C-428E-2BB8-9FDE4CB89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F4A67-4F68-6CA8-5F1D-76BB8913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2AE4F-52FB-DD81-B0CC-7941374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BAB75-6EBA-7761-842E-2AF7BC0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535A-41D7-3994-18EA-C898A64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FE761-B90C-524F-1775-28B5D341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D6178-3923-8B1E-1C72-E6997737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61332-B031-2A02-4549-400942D3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CBD9-3369-3FCB-9A31-749F3BB9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0D926-02D2-FF73-1798-9632037A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5080-6FBB-C3CD-8CF2-E66A286E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0C6A-C5E9-EFA1-7468-D3D4963C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57B8-2811-4478-481C-E3E93930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B9F16-E8F7-220F-3672-623D6F0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7A768-113F-FDC6-E364-3A70544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5CAF-9ABA-BA18-9C55-61DB3126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EE5A-2F41-5ECC-C2A1-47BE0BEC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4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0A67-894B-3107-914A-19E5E242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F5AF4-0BF4-B210-7A9F-89B903733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5785-1E17-B5E9-5611-22867B29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76B63-0ABD-ACE4-E006-AA27F190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2207-EA54-5F9A-AD78-52C71175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42B65-7DAE-25ED-D7A9-DF746982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7DD9E-FD88-DC50-C1A3-2E2C02BE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EF6B7-045C-8AEC-93A8-F497638E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D9BD-CF9D-167F-29D5-3C3CFBEBE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22A4-C100-4171-B387-8C313C300CA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5C90-CADC-0390-8EB9-772A54B37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A2B6-71D6-4598-0C99-9EFCF911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7E82-7346-4AEE-84A5-E4E32DEC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a-pacific-energy-research-centre/PyLMDI" TargetMode="External"/><Relationship Id="rId2" Type="http://schemas.openxmlformats.org/officeDocument/2006/relationships/hyperlink" Target="https://aperc.or.jp/reports/outlook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4E61-8052-3D0F-9490-897FC350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145C-8511-A7C3-5885-AF952AB8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73C4-DC88-E595-174D-52CF4D4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462"/>
            <a:ext cx="10515600" cy="1325563"/>
          </a:xfrm>
        </p:spPr>
        <p:txBody>
          <a:bodyPr/>
          <a:lstStyle/>
          <a:p>
            <a:r>
              <a:rPr lang="en-US" dirty="0"/>
              <a:t>USA high efficiency growth - 2035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8D9D-ECF7-7BEC-F0F6-A0DA1DA8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1343025"/>
            <a:ext cx="11580056" cy="3639620"/>
          </a:xfrm>
        </p:spPr>
        <p:txBody>
          <a:bodyPr>
            <a:normAutofit/>
          </a:bodyPr>
          <a:lstStyle/>
          <a:p>
            <a:r>
              <a:rPr lang="en-US" sz="2000" dirty="0"/>
              <a:t>A focus on engine efficiency improvement can have a substantial effect. The Engine Type efficiency factor in the reference scenario grows from -2237 in the </a:t>
            </a:r>
            <a:r>
              <a:rPr lang="en-US" sz="2000" b="1" dirty="0"/>
              <a:t>previous</a:t>
            </a:r>
            <a:r>
              <a:rPr lang="en-US" sz="2000" dirty="0"/>
              <a:t> Reference scenario to -3307Pj here. </a:t>
            </a:r>
          </a:p>
          <a:p>
            <a:r>
              <a:rPr lang="en-US" sz="2000" dirty="0"/>
              <a:t>Still, as you can see in the Target scenario, the effect of engine switching is greater.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B1FE2-6073-C127-4733-55B2C6EA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5" y="2539549"/>
            <a:ext cx="9158344" cy="41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57CE-0770-7951-3486-1F1483DC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54" y="-17864"/>
            <a:ext cx="10515600" cy="1325563"/>
          </a:xfrm>
        </p:spPr>
        <p:txBody>
          <a:bodyPr/>
          <a:lstStyle/>
          <a:p>
            <a:r>
              <a:rPr lang="en-US" dirty="0"/>
              <a:t>USA high efficiency growth - 2050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C3C8-4FD5-6477-69CB-8D08D7F3D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81" y="1119873"/>
            <a:ext cx="10940546" cy="1325563"/>
          </a:xfrm>
        </p:spPr>
        <p:txBody>
          <a:bodyPr>
            <a:normAutofit/>
          </a:bodyPr>
          <a:lstStyle/>
          <a:p>
            <a:r>
              <a:rPr lang="en-US" dirty="0"/>
              <a:t>Total effect of engine efficiency improvements is 7560PJ in this Reference scenario. This is significant, but still, less than the effect of EV switching shown in the Engine type effect.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A638E-C131-3F95-42D6-98CDE36E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95" y="2774409"/>
            <a:ext cx="9050767" cy="4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C60F-2FED-EDD2-BC2E-9AF98B4E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C8EE-3034-1C89-3808-08FAB77D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it seems the impact of switching to the inherently more efficient EV is better for energy intensity than slowly switching out current ICE’s for marginally more efficient ICE’s.</a:t>
            </a:r>
          </a:p>
          <a:p>
            <a:endParaRPr lang="en-US" dirty="0"/>
          </a:p>
          <a:p>
            <a:r>
              <a:rPr lang="en-US" dirty="0"/>
              <a:t>But perhaps there are areas we are overlooking, like heavy freight, where a focus on ICE efficiency, including hybridization, may benefit intensity more. This is because the switch to alternative engine types is much slower.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62F0-93F0-6AAD-CF14-FC681462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economies?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A068-AF2B-E40E-B51A-31B39405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Thailand and Japan are attached. If you contact me I am happy to do it for your economy too.</a:t>
            </a:r>
          </a:p>
          <a:p>
            <a:r>
              <a:rPr lang="en-US" dirty="0"/>
              <a:t>Please note that these are just based on our modelling, so they depend on the underlying assumptions we are currently using. I am especially unsure about the underlying assumptions leading to the vehicle type effect for non-US economies.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1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A545-7308-A7CF-AF83-E8515897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92AB-77B2-0C57-9E09-36ECB02B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https://aperc.or.jp/reports/outlook.php</a:t>
            </a:r>
            <a:r>
              <a:rPr lang="en-US" dirty="0"/>
              <a:t> - All published Outlook editions are here. A very interesting read from a group of very interesting researchers!</a:t>
            </a:r>
          </a:p>
          <a:p>
            <a:r>
              <a:rPr lang="en-US" dirty="0">
                <a:hlinkClick r:id="rId3"/>
              </a:rPr>
              <a:t>https://github.com/asia-pacific-energy-research-centre/PyLMDI</a:t>
            </a:r>
            <a:r>
              <a:rPr lang="en-US" dirty="0"/>
              <a:t> - my code and documentation for producing LMDI analysis. It’s a bit old but I think it will still provide a good starting point for learning about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Contact me:</a:t>
            </a:r>
          </a:p>
          <a:p>
            <a:pPr marL="0" indent="0">
              <a:buNone/>
            </a:pPr>
            <a:r>
              <a:rPr lang="en-US" dirty="0"/>
              <a:t>Finbar.maunsell@aperc.or.jp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2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Thailand – 2035 –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D0F69-CAED-D146-546A-68081A02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" y="1323191"/>
            <a:ext cx="12049773" cy="54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Thailand – 2050 –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C3066-3038-C588-40ED-1E3995DF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298193"/>
            <a:ext cx="12192000" cy="55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4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Thailand – 2035 – 2.3%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C3066-3038-C588-40ED-1E3995DF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298193"/>
            <a:ext cx="12192000" cy="55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1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Thailand – 2050 – 2.3%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C3066-3038-C588-40ED-1E3995DF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298193"/>
            <a:ext cx="12192000" cy="55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7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 – 2035 –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2D03A-4C04-8357-0111-366ACF02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18"/>
            <a:ext cx="12192000" cy="5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9C03-85FB-94F2-6F5A-85AF944A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reminder: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4543-1C63-9F81-52E8-6128AEC7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3DF6-1A8A-2A48-A52A-A3694320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1" y="1219606"/>
            <a:ext cx="10669489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2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 – 2050 –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229C0-939B-40BB-6FC8-07CD781E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761"/>
            <a:ext cx="12192000" cy="55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 – 2035 – 2.3%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C3066-3038-C588-40ED-1E3995DF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298193"/>
            <a:ext cx="12192000" cy="55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BBA-1A32-4485-E7C5-89372A5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 – 2050 – 2.3%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EBE-ED3C-9DC6-6A03-57C584FD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C3066-3038-C588-40ED-1E3995DF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298193"/>
            <a:ext cx="12192000" cy="55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EFE4-7717-9D9F-1788-898C5C61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1" y="203761"/>
            <a:ext cx="10515600" cy="1325563"/>
          </a:xfrm>
        </p:spPr>
        <p:txBody>
          <a:bodyPr/>
          <a:lstStyle/>
          <a:p>
            <a:r>
              <a:rPr lang="en-US" dirty="0"/>
              <a:t>USA – sales share 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301BC-4A3D-5AFF-697D-4D89D72FD9AB}"/>
              </a:ext>
            </a:extLst>
          </p:cNvPr>
          <p:cNvSpPr txBox="1"/>
          <p:nvPr/>
        </p:nvSpPr>
        <p:spPr>
          <a:xfrm>
            <a:off x="6363222" y="6211669"/>
            <a:ext cx="597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 that the Target scenario is our intended version of the Carbon Neutral scenario from the last Outlook (8</a:t>
            </a:r>
            <a:r>
              <a:rPr lang="en-US" i="1" baseline="30000" dirty="0"/>
              <a:t>th</a:t>
            </a:r>
            <a:r>
              <a:rPr lang="en-US" i="1" dirty="0"/>
              <a:t> edition).</a:t>
            </a:r>
          </a:p>
        </p:txBody>
      </p:sp>
      <p:pic>
        <p:nvPicPr>
          <p:cNvPr id="6" name="Picture 5" descr="A graph of sales and stock chart&#10;&#10;Description automatically generated">
            <a:extLst>
              <a:ext uri="{FF2B5EF4-FFF2-40B4-BE49-F238E27FC236}">
                <a16:creationId xmlns:a16="http://schemas.microsoft.com/office/drawing/2014/main" id="{A4EB79CD-C1FB-042B-A6D4-87CF793B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5" y="1790919"/>
            <a:ext cx="11112649" cy="37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033-5F01-529C-B47F-28EC9310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LMDI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0777-F6A6-6CC9-B653-2AAF65AF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89" y="1690688"/>
            <a:ext cx="6745941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Decomposition method. Breaks down changes in energy use into its different drivers. </a:t>
            </a:r>
          </a:p>
          <a:p>
            <a:r>
              <a:rPr lang="en-US" dirty="0"/>
              <a:t>In the graph to the right, we see the red bar as an effect that causes an increase in energy use, and the green bars as effects that decrease energy use.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Passenger and freight km </a:t>
            </a:r>
            <a:r>
              <a:rPr lang="en-US" dirty="0"/>
              <a:t>represents the effect of increases in activity, given the existing vehicle composition.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Engine type </a:t>
            </a:r>
            <a:r>
              <a:rPr lang="en-US" dirty="0"/>
              <a:t>is the effect of switching the engine type. For example, moving from ICE to BEV’s.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Engine type efficiency </a:t>
            </a:r>
            <a:r>
              <a:rPr lang="en-US" dirty="0"/>
              <a:t>captures all else, however, in this projection that is mostly from improvements to efficiency of pre-existing engine types (ICE’s), as modal switching has very little effect (&lt;1%) and EV efficiency improvement is not assumed.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44C55-1D30-99EA-EEF9-F5AF78B06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65"/>
          <a:stretch/>
        </p:blipFill>
        <p:spPr>
          <a:xfrm>
            <a:off x="7458625" y="1825625"/>
            <a:ext cx="4579182" cy="4359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52B6F-7C58-F061-F81D-51B137945792}"/>
              </a:ext>
            </a:extLst>
          </p:cNvPr>
          <p:cNvSpPr txBox="1"/>
          <p:nvPr/>
        </p:nvSpPr>
        <p:spPr>
          <a:xfrm>
            <a:off x="6096000" y="6408157"/>
            <a:ext cx="634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LMDI stands for log mean </a:t>
            </a:r>
            <a:r>
              <a:rPr lang="en-US" i="1" dirty="0" err="1"/>
              <a:t>divisia</a:t>
            </a:r>
            <a:r>
              <a:rPr lang="en-US" i="1" dirty="0"/>
              <a:t> index. Please ask me about it!</a:t>
            </a:r>
          </a:p>
        </p:txBody>
      </p:sp>
    </p:spTree>
    <p:extLst>
      <p:ext uri="{BB962C8B-B14F-4D97-AF65-F5344CB8AC3E}">
        <p14:creationId xmlns:p14="http://schemas.microsoft.com/office/powerpoint/2010/main" val="119077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5889ED-D255-5BB1-CB27-075D50B2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95" y="3122547"/>
            <a:ext cx="8125609" cy="371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073C4-DC88-E595-174D-52CF4D4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462"/>
            <a:ext cx="10515600" cy="1325563"/>
          </a:xfrm>
        </p:spPr>
        <p:txBody>
          <a:bodyPr/>
          <a:lstStyle/>
          <a:p>
            <a:r>
              <a:rPr lang="en-US" dirty="0"/>
              <a:t>USA - 2035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8D9D-ECF7-7BEC-F0F6-A0DA1DA8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7254"/>
            <a:ext cx="11580056" cy="3639620"/>
          </a:xfrm>
        </p:spPr>
        <p:txBody>
          <a:bodyPr>
            <a:normAutofit/>
          </a:bodyPr>
          <a:lstStyle/>
          <a:p>
            <a:r>
              <a:rPr lang="en-US" sz="2000" dirty="0"/>
              <a:t>The effect of switching to EV’s is about 2745PJ in the Target scenario compared to 722PJ in the Reference scenario. </a:t>
            </a:r>
          </a:p>
          <a:p>
            <a:r>
              <a:rPr lang="en-US" sz="2000" dirty="0"/>
              <a:t>The engine type efficiency effect is a little bit larger in Reference because of efficiency improvements in new ICE vehicles.</a:t>
            </a:r>
          </a:p>
          <a:p>
            <a:r>
              <a:rPr lang="en-US" sz="2000" dirty="0"/>
              <a:t>Engine type switching would lead to a 5% improvement in USA’s energy use and intensity across its whole economy, compared to the projected energy use in 2035*.</a:t>
            </a:r>
          </a:p>
          <a:p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6EEFA-06C1-B172-3977-BED99B5A3DC9}"/>
              </a:ext>
            </a:extLst>
          </p:cNvPr>
          <p:cNvSpPr/>
          <p:nvPr/>
        </p:nvSpPr>
        <p:spPr>
          <a:xfrm>
            <a:off x="3530301" y="3429000"/>
            <a:ext cx="860612" cy="5943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D7FD7D-289E-1643-A90D-A637B69CB4AE}"/>
              </a:ext>
            </a:extLst>
          </p:cNvPr>
          <p:cNvSpPr/>
          <p:nvPr/>
        </p:nvSpPr>
        <p:spPr>
          <a:xfrm rot="1425436">
            <a:off x="3359151" y="5920109"/>
            <a:ext cx="1556901" cy="3914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E0DB3-B024-687F-B33F-FC8915677EA8}"/>
              </a:ext>
            </a:extLst>
          </p:cNvPr>
          <p:cNvSpPr txBox="1"/>
          <p:nvPr/>
        </p:nvSpPr>
        <p:spPr>
          <a:xfrm>
            <a:off x="10311205" y="6532761"/>
            <a:ext cx="267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*From the Ref scenario</a:t>
            </a:r>
          </a:p>
        </p:txBody>
      </p:sp>
    </p:spTree>
    <p:extLst>
      <p:ext uri="{BB962C8B-B14F-4D97-AF65-F5344CB8AC3E}">
        <p14:creationId xmlns:p14="http://schemas.microsoft.com/office/powerpoint/2010/main" val="33251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59D07F-A4AA-827E-1D7F-5C05EF70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51" y="2283858"/>
            <a:ext cx="9556376" cy="4537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957CE-0770-7951-3486-1F1483DC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54" y="-17864"/>
            <a:ext cx="10515600" cy="1325563"/>
          </a:xfrm>
        </p:spPr>
        <p:txBody>
          <a:bodyPr/>
          <a:lstStyle/>
          <a:p>
            <a:r>
              <a:rPr lang="en-US" dirty="0"/>
              <a:t>USA - 2050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C3C8-4FD5-6477-69CB-8D08D7F3D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81" y="1119873"/>
            <a:ext cx="10940546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Total effect of switching is now 11,282Pj, which is about a 50% improvement in intensity compared to if no EV’s were used at all.</a:t>
            </a:r>
            <a:endParaRPr lang="en-US" sz="2800" dirty="0"/>
          </a:p>
          <a:p>
            <a:r>
              <a:rPr lang="en-US" sz="2800" dirty="0"/>
              <a:t>For the USA’s whole economy, that would lead to a </a:t>
            </a:r>
            <a:r>
              <a:rPr lang="en-US" dirty="0"/>
              <a:t>16</a:t>
            </a:r>
            <a:r>
              <a:rPr lang="en-US" sz="2800" dirty="0"/>
              <a:t>%</a:t>
            </a:r>
            <a:r>
              <a:rPr lang="en-US" dirty="0"/>
              <a:t> improvement in energy use and intensity, given the projected energy use in 2050*.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1209C-E4FB-C90D-95EC-0A3A9DD5386E}"/>
              </a:ext>
            </a:extLst>
          </p:cNvPr>
          <p:cNvSpPr txBox="1"/>
          <p:nvPr/>
        </p:nvSpPr>
        <p:spPr>
          <a:xfrm>
            <a:off x="10311205" y="6532761"/>
            <a:ext cx="267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*From the Ref scenario</a:t>
            </a:r>
          </a:p>
        </p:txBody>
      </p:sp>
    </p:spTree>
    <p:extLst>
      <p:ext uri="{BB962C8B-B14F-4D97-AF65-F5344CB8AC3E}">
        <p14:creationId xmlns:p14="http://schemas.microsoft.com/office/powerpoint/2010/main" val="58161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9616-CA80-776C-3562-941227AC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59AC-39E8-EEBB-9F73-3927E6B7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2035, the impact of EV’s is relatively low. A 3000PJ decrease in energy use only decrease US energy intensity by 5%. But by 2050, it becomes 3 times more significant. This reflects the lag between sales share and stock share.</a:t>
            </a:r>
          </a:p>
          <a:p>
            <a:r>
              <a:rPr lang="en-US" dirty="0"/>
              <a:t>Since the US energy intensity is projected* to be 2.03 PJ per billion 2018 USD PPP in 2035 compared to 3.73 in 2005 (which is already a 45% drop), a 5% decrease would result in a drop to 1.92, which is an increase from 45 to 48% intensity improvement since 2005.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91D3-3891-A90A-34DA-F22CDA945A2B}"/>
              </a:ext>
            </a:extLst>
          </p:cNvPr>
          <p:cNvSpPr txBox="1"/>
          <p:nvPr/>
        </p:nvSpPr>
        <p:spPr>
          <a:xfrm>
            <a:off x="10311205" y="6532761"/>
            <a:ext cx="267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*In the Ref scenario</a:t>
            </a:r>
          </a:p>
        </p:txBody>
      </p:sp>
    </p:spTree>
    <p:extLst>
      <p:ext uri="{BB962C8B-B14F-4D97-AF65-F5344CB8AC3E}">
        <p14:creationId xmlns:p14="http://schemas.microsoft.com/office/powerpoint/2010/main" val="81520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5F6B-F422-EC94-C4DD-EC0CB1A3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alternative:</a:t>
            </a:r>
            <a:br>
              <a:rPr lang="en-US" dirty="0"/>
            </a:br>
            <a:r>
              <a:rPr lang="en-US" dirty="0"/>
              <a:t>Improving ICE engine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8FF5-7D1C-3525-7C2C-517626CA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89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sake of finding the highest possible improvement, consider the achievement of these, gradually, until 2050: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Weight Reduction</a:t>
            </a:r>
            <a:r>
              <a:rPr lang="en-US" sz="2800" dirty="0"/>
              <a:t>: A 10% reduction in vehicle weight through material improvements can lead to a 6.8% improvement in fuel economy*</a:t>
            </a:r>
          </a:p>
          <a:p>
            <a:pPr lvl="1"/>
            <a:r>
              <a:rPr lang="en-US" sz="2800" b="1" dirty="0"/>
              <a:t>Engine Efficiency</a:t>
            </a:r>
            <a:r>
              <a:rPr lang="en-US" sz="2800" dirty="0"/>
              <a:t>: Let's assume a 25% improvement in thermal efficiency. Anymore and we would be approaching the efficiency of an f1!</a:t>
            </a:r>
          </a:p>
          <a:p>
            <a:pPr lvl="1"/>
            <a:r>
              <a:rPr lang="en-US" sz="2800" b="1" dirty="0"/>
              <a:t>Eco driving systems</a:t>
            </a:r>
            <a:r>
              <a:rPr lang="en-US" sz="2800" dirty="0"/>
              <a:t>: for example, stop-start and autopilot. These systems could improve fuel economy by 5%.</a:t>
            </a:r>
            <a:endParaRPr lang="en-US" dirty="0"/>
          </a:p>
          <a:p>
            <a:pPr lvl="1"/>
            <a:r>
              <a:rPr lang="en-US" sz="2800" b="1" dirty="0"/>
              <a:t>Hybrid systems:</a:t>
            </a:r>
            <a:r>
              <a:rPr lang="en-US" sz="2800" dirty="0"/>
              <a:t> these allow for regenerative breaking, shutting off the engine when stopped, and some extra power during acceleration. Depending on the design, the efficiency improvement can vary from 25% to 50%. We’ll assume 50%.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6CFC-E26F-746D-1B95-35719565ABB1}"/>
              </a:ext>
            </a:extLst>
          </p:cNvPr>
          <p:cNvSpPr txBox="1"/>
          <p:nvPr/>
        </p:nvSpPr>
        <p:spPr>
          <a:xfrm>
            <a:off x="4673601" y="6376446"/>
            <a:ext cx="78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*https://www.energy.gov/eere/vehicles/lightweight-materials-cars-and-trucks</a:t>
            </a:r>
          </a:p>
        </p:txBody>
      </p:sp>
    </p:spTree>
    <p:extLst>
      <p:ext uri="{BB962C8B-B14F-4D97-AF65-F5344CB8AC3E}">
        <p14:creationId xmlns:p14="http://schemas.microsoft.com/office/powerpoint/2010/main" val="65514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C7B1-019D-AE88-2C48-C7D75592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scenario – vehicle efficiency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3C21-DD55-A9C0-0DBA-FD35A572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138"/>
            <a:ext cx="10515600" cy="4351338"/>
          </a:xfrm>
        </p:spPr>
        <p:txBody>
          <a:bodyPr/>
          <a:lstStyle/>
          <a:p>
            <a:r>
              <a:rPr lang="en-US" dirty="0"/>
              <a:t>So, we will consider a future where, </a:t>
            </a:r>
            <a:r>
              <a:rPr lang="en-US" b="1" dirty="0"/>
              <a:t>in the Reference scenario</a:t>
            </a:r>
            <a:r>
              <a:rPr lang="en-US" dirty="0"/>
              <a:t>, fuel economy is doubled between now and 2050. 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Efficiency Growth Over Time with New Rate">
            <a:extLst>
              <a:ext uri="{FF2B5EF4-FFF2-40B4-BE49-F238E27FC236}">
                <a16:creationId xmlns:a16="http://schemas.microsoft.com/office/drawing/2014/main" id="{6455FC30-56DE-E982-7150-FAA2A4AC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3" y="2370029"/>
            <a:ext cx="8417971" cy="363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99707-627F-3F46-EAD0-FDB93FEF49D1}"/>
              </a:ext>
            </a:extLst>
          </p:cNvPr>
          <p:cNvSpPr txBox="1"/>
          <p:nvPr/>
        </p:nvSpPr>
        <p:spPr>
          <a:xfrm>
            <a:off x="5680039" y="6169709"/>
            <a:ext cx="633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an improvement to intensity is the same as an improvement to efficiency, they are just inverses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01274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1331</Words>
  <Application>Microsoft Office PowerPoint</Application>
  <PresentationFormat>Widescreen</PresentationFormat>
  <Paragraphs>80</Paragraphs>
  <Slides>22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 etc.</vt:lpstr>
      <vt:lpstr>As a reminder:</vt:lpstr>
      <vt:lpstr>USA – sales share assumptions</vt:lpstr>
      <vt:lpstr>LMDI introduction </vt:lpstr>
      <vt:lpstr>USA - 2035</vt:lpstr>
      <vt:lpstr>USA - 2050</vt:lpstr>
      <vt:lpstr>In summary:</vt:lpstr>
      <vt:lpstr>One alternative: Improving ICE engine efficiency</vt:lpstr>
      <vt:lpstr>Alternative scenario – vehicle efficiency focus</vt:lpstr>
      <vt:lpstr>USA high efficiency growth - 2035</vt:lpstr>
      <vt:lpstr>USA high efficiency growth - 2050</vt:lpstr>
      <vt:lpstr>So what?</vt:lpstr>
      <vt:lpstr>What about other economies?</vt:lpstr>
      <vt:lpstr>References:</vt:lpstr>
      <vt:lpstr>Thailand – 2035 – 1%</vt:lpstr>
      <vt:lpstr>Thailand – 2050 – 1%</vt:lpstr>
      <vt:lpstr>Thailand – 2035 – 2.3%</vt:lpstr>
      <vt:lpstr>Thailand – 2050 – 2.3%</vt:lpstr>
      <vt:lpstr>Japan – 2035 – 1%</vt:lpstr>
      <vt:lpstr>Japan – 2050 – 1%</vt:lpstr>
      <vt:lpstr>Japan – 2035 – 2.3%</vt:lpstr>
      <vt:lpstr>Japan – 2050 – 2.3%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49</cp:revision>
  <cp:lastPrinted>2023-10-03T02:42:09Z</cp:lastPrinted>
  <dcterms:created xsi:type="dcterms:W3CDTF">2023-09-21T01:45:44Z</dcterms:created>
  <dcterms:modified xsi:type="dcterms:W3CDTF">2023-10-04T06:29:18Z</dcterms:modified>
</cp:coreProperties>
</file>