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C24F-75C7-CFD4-8A17-F6A8AC7C9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D4BE9-C481-2F65-9B30-14A424529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92047-3455-90FE-9E17-E7D3F53A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EFD-BE08-4352-8919-80969FD880F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22E34-3CB4-4E75-4796-B08B9600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A1EF1-3CA1-D845-D9C3-CA583D27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4704-51F7-45D6-AEA4-411241E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3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7823-8A62-8382-4BBF-6BAE603A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D772B-799A-B624-3DFB-710C5D044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B665D-1478-D414-F6CD-8A2D4FA0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EFD-BE08-4352-8919-80969FD880F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995B1-1072-86DA-ED88-EED0416F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792DF-5B4E-E9D1-228A-C7AFEFB9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4704-51F7-45D6-AEA4-411241E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9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0862E-D094-08D8-414F-8FBCF6C48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DD510-CE35-57C4-0AAF-7A5CA55E2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70320-B650-F250-5089-9A2B42C2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EFD-BE08-4352-8919-80969FD880F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836CE-CBDA-2BF8-14F7-B2AB5A4F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05060-4EAF-E6F0-33B1-5660AD8C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4704-51F7-45D6-AEA4-411241E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6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0E7F-2D66-AAEB-1CE8-1DEBD405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5975-2C99-E69E-A9DB-C99FB5A6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4F15-6B9E-9821-4F22-CF194E48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EFD-BE08-4352-8919-80969FD880F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05A41-4148-4048-651A-C2C733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D078-2B22-F681-97DE-1A531DC7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4704-51F7-45D6-AEA4-411241E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C97F-78A7-4354-2DD7-6476A1B4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AD69D-BCA4-283D-8084-776E40794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8E067-3908-3845-0AD4-CC6BCC0C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EFD-BE08-4352-8919-80969FD880F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B47F7-504C-0146-1D97-50C32E08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0F945-DE70-F5E5-0A26-44191E6F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4704-51F7-45D6-AEA4-411241E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5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AE5A-F882-84EF-D433-672C8292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285D6-F1C8-FBC8-3A47-AFD8F0A5A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A8F09-4EB9-8A03-D680-A4E6224F6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6AA6A-4EF4-2F54-C707-194EBADD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EFD-BE08-4352-8919-80969FD880F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2591C-853C-E654-21CD-8F236D47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43EF2-7E3D-0912-1E36-01D4FF9D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4704-51F7-45D6-AEA4-411241E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9C8C-54CC-2197-71DD-B02FFD33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A5E5-442E-8429-D0F1-4F58C3887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8A643-8573-A93A-6D68-1DADA2BF8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2BCAA-0999-F3D1-E486-73AFF9674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077-12CF-00C2-3E4E-E77805382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667C0-7138-714A-32A8-59983D25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EFD-BE08-4352-8919-80969FD880F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A6A8F-F0F7-62EE-4F88-310F101F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1F969-8084-3296-CDA2-00D82C7B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4704-51F7-45D6-AEA4-411241E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2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6132-E637-A9BA-A411-902B1ED5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0FAD6-AC2F-30C8-5978-AE607DDC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EFD-BE08-4352-8919-80969FD880F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19A8F-CBDA-1E7D-7B2E-81530506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2603F-E62C-AD64-F109-08447C20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4704-51F7-45D6-AEA4-411241E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0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DDD2E-0101-7996-9E06-429BFD71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EFD-BE08-4352-8919-80969FD880F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EE04B-42DC-6D78-A636-85846956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57908-7659-4FD7-56E6-5207A73C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4704-51F7-45D6-AEA4-411241E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6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01FF-04A1-2F9E-88F7-57C8AB9F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56D7-7B85-F7DD-74BE-4BF20AD5A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444C3-88AF-1F92-876B-341ECD44D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BB85B-200A-DD04-0C8F-0F45D286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EFD-BE08-4352-8919-80969FD880F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0EA6E-7D11-B472-27B4-B3DE901F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3DD9E-7A3B-7184-205C-4CFE15FE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4704-51F7-45D6-AEA4-411241E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0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3E8E-1CE0-EC15-CA60-189D8BEB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7D346-703F-E5D8-B4CE-3F1792A73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78728-2B4D-9C45-4A16-451C58D0A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FD6C3-DB44-E881-E1FC-2FDCF3D4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EFD-BE08-4352-8919-80969FD880F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ED6D3-E799-4068-A2E0-B93395C4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5DC12-4DFF-F4E6-734C-8C64A20B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4704-51F7-45D6-AEA4-411241E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9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3470F-83C5-64DA-41DC-ADDE37AA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F0846-1B8F-F7C3-7E72-AE9F2CF44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DEEE-1412-DE6C-544A-43C16CC3E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8AEFD-BE08-4352-8919-80969FD880F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DDCA6-20CB-C9F9-BBA4-06A0A3C75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F0E99-AA77-CB77-2C27-A40898213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E4704-51F7-45D6-AEA4-411241E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305DB-A146-EEDE-1FEB-7CC3EA871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04" y="80495"/>
            <a:ext cx="5020376" cy="6697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18E3D-9196-33A4-D646-BD286833B9C1}"/>
              </a:ext>
            </a:extLst>
          </p:cNvPr>
          <p:cNvSpPr txBox="1"/>
          <p:nvPr/>
        </p:nvSpPr>
        <p:spPr>
          <a:xfrm>
            <a:off x="6419461" y="298580"/>
            <a:ext cx="4553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target case. Don’t expect electric vehicles to be as successful even at &lt;cost parity because of cold weather decreasing battery capacity.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7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BF2E00-E9B5-2DC6-C78B-7AED706F4219}"/>
              </a:ext>
            </a:extLst>
          </p:cNvPr>
          <p:cNvSpPr txBox="1"/>
          <p:nvPr/>
        </p:nvSpPr>
        <p:spPr>
          <a:xfrm>
            <a:off x="5872734" y="618667"/>
            <a:ext cx="6094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Alex has expectation that Russian freight rail could </a:t>
            </a:r>
            <a:r>
              <a:rPr lang="en-US" dirty="0" err="1"/>
              <a:t>alsmot</a:t>
            </a:r>
            <a:r>
              <a:rPr lang="en-US" dirty="0"/>
              <a:t> double by 2035 because of exports having to be exported via the east (not to Europe anymore). To do this I will have to increase activity growth of rail up to 2035. Can expect it would be like an increase in mileage, for rail. Or a decrease in activity efficiency. </a:t>
            </a:r>
          </a:p>
          <a:p>
            <a:r>
              <a:rPr lang="en-US" dirty="0"/>
              <a:t>This is what rail looked like previous to this change (orange is diesel, purple is electric) (basically 1000 billion </a:t>
            </a:r>
            <a:r>
              <a:rPr lang="en-US" dirty="0" err="1"/>
              <a:t>fkm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BCCFC1-23F6-EDC2-5EBE-29E5AF4A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951" y="3350413"/>
            <a:ext cx="4906060" cy="2038635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A050CE6-E7D5-AAFD-CB80-618F06494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32535"/>
              </p:ext>
            </p:extLst>
          </p:nvPr>
        </p:nvGraphicFramePr>
        <p:xfrm>
          <a:off x="125223" y="283653"/>
          <a:ext cx="5443472" cy="2585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378">
                  <a:extLst>
                    <a:ext uri="{9D8B030D-6E8A-4147-A177-3AD203B41FA5}">
                      <a16:colId xmlns:a16="http://schemas.microsoft.com/office/drawing/2014/main" val="3073496773"/>
                    </a:ext>
                  </a:extLst>
                </a:gridCol>
                <a:gridCol w="779378">
                  <a:extLst>
                    <a:ext uri="{9D8B030D-6E8A-4147-A177-3AD203B41FA5}">
                      <a16:colId xmlns:a16="http://schemas.microsoft.com/office/drawing/2014/main" val="2185624149"/>
                    </a:ext>
                  </a:extLst>
                </a:gridCol>
                <a:gridCol w="1736690">
                  <a:extLst>
                    <a:ext uri="{9D8B030D-6E8A-4147-A177-3AD203B41FA5}">
                      <a16:colId xmlns:a16="http://schemas.microsoft.com/office/drawing/2014/main" val="776788169"/>
                    </a:ext>
                  </a:extLst>
                </a:gridCol>
                <a:gridCol w="1368648">
                  <a:extLst>
                    <a:ext uri="{9D8B030D-6E8A-4147-A177-3AD203B41FA5}">
                      <a16:colId xmlns:a16="http://schemas.microsoft.com/office/drawing/2014/main" val="3464707207"/>
                    </a:ext>
                  </a:extLst>
                </a:gridCol>
                <a:gridCol w="779378">
                  <a:extLst>
                    <a:ext uri="{9D8B030D-6E8A-4147-A177-3AD203B41FA5}">
                      <a16:colId xmlns:a16="http://schemas.microsoft.com/office/drawing/2014/main" val="2094718774"/>
                    </a:ext>
                  </a:extLst>
                </a:gridCol>
              </a:tblGrid>
              <a:tr h="9194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million tons to the East by railroads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Km (Moscow to </a:t>
                      </a:r>
                      <a:r>
                        <a:rPr lang="en-US" sz="1800" u="none" strike="noStrike" dirty="0" err="1">
                          <a:effectLst/>
                        </a:rPr>
                        <a:t>irkutsk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err="1">
                          <a:effectLst/>
                        </a:rPr>
                        <a:t>fkm</a:t>
                      </a:r>
                      <a:r>
                        <a:rPr lang="en-US" sz="1800" u="none" strike="noStrike" dirty="0">
                          <a:effectLst/>
                        </a:rPr>
                        <a:t> (billions)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prop change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9758730"/>
                  </a:ext>
                </a:extLst>
              </a:tr>
              <a:tr h="3004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2022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750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2544638"/>
                  </a:ext>
                </a:extLst>
              </a:tr>
              <a:tr h="3823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2023-2024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5000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900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6062739"/>
                  </a:ext>
                </a:extLst>
              </a:tr>
              <a:tr h="3823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2026-2027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985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9147122"/>
                  </a:ext>
                </a:extLst>
              </a:tr>
              <a:tr h="3004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2030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210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1050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2776829"/>
                  </a:ext>
                </a:extLst>
              </a:tr>
              <a:tr h="3004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2032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5000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1275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5563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10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159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Finbar MAUNSELL</dc:creator>
  <cp:lastModifiedBy>Finbar MAUNSELL</cp:lastModifiedBy>
  <cp:revision>4</cp:revision>
  <dcterms:created xsi:type="dcterms:W3CDTF">2023-12-12T04:52:28Z</dcterms:created>
  <dcterms:modified xsi:type="dcterms:W3CDTF">2023-12-12T05:27:01Z</dcterms:modified>
</cp:coreProperties>
</file>