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79F-AA11-0475-20A2-5371B6FC5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F6FAD-06EE-82B8-5402-C76CF882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40D6-33F5-5F75-4636-FB0CA20B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F84F-9B00-05A0-FC0B-5A0CCE1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0536-E119-8932-62CD-9BD57F59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B02-8989-31E7-BFBA-BB3C46EB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762E5-D64E-0975-2D00-B7175F84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50F5-F079-BF2C-DFDC-643354BA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FB02-E45D-91FD-918D-FE326F3B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AEFC-AD7A-F776-5921-8DCF275A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EFEC2-5243-AFF3-CABF-92DE8CF3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A05AB-4FC0-582C-7570-5A1467F87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CC4F-38FC-A1C8-3596-6335361E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5B7-1420-BCAC-2A7B-4203C5D6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F728-BD3D-324C-94E7-28BEAC54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EA67-D8A8-37B3-92FD-37938504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ABF1-2BE4-B8B9-7482-AAE6751E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B567-1A07-E33F-2A44-3CD64180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6149-59DD-E780-0E45-2D6E4E1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85B1-B3F9-97B6-42AD-40B0B88E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7206-0D1B-9D8B-EDDF-7034845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2AB4-70B9-20AF-2E80-AA219835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5FF8-8026-B662-AD7E-54A13E97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5923-292C-771D-0929-52F4193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2E44-6F9F-0E66-B5B1-F55CC28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E191-F4B8-AEA2-494A-6CC540E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681D-156E-3EA8-7822-582EEEC9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1857-BBF7-1A32-1732-3187279D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CB6C-FB52-D8EE-1A00-288C57C5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A574-8C40-BDF4-4318-DFEFC5B5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9F8A-2104-2EA0-B436-C533DF9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2C2E-535C-2F9E-0D35-AB2A1964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38CE-8268-3F5B-E77F-CAB50B85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ECDE5-E86E-7C17-6494-D7CC18AA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FC36A-3874-CA20-03FA-3085AD45D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7ED8-B44F-74D3-9388-592B7C09E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8BFA6-0AD6-0A3B-BCF9-8C7D126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AE341-E105-2F1E-3642-60FD75B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D95B0-E9F1-FA99-895E-B473AEA5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9CF2-88E6-4E66-D022-904FD9C2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78FE5-2934-AD2A-7E38-97312476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9048A-2292-49EB-CA7E-C46B26CC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259C9-DC9F-045A-4583-939F77D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395B7-7926-CD71-3C49-63F01D24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363B1-1F55-18B5-9FC3-489553B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3CB4-BA02-4ACE-FAA9-77740E9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CCB-40D8-55E0-B558-7B1616EE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19AC-A5B8-28ED-6990-B2D7DDAE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F955-4EF5-22BF-349F-4042C35A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F77F7-4C89-B43E-1AA4-E026FF58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23DC2-6F10-0685-D400-D678E775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852D-63ED-961D-F615-6CE66246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0F6-55A5-FD31-7756-3C812751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78504-148D-B736-2895-0ED0E64D1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DD3EF-8F49-4E92-A1A1-298AC6058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3994-D3E0-2D8E-0FD0-BCEE86B1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069E-2EDF-A4ED-97E1-F0A4C7F1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D7C4-FEF1-F7E4-2F86-F697BA7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E2AC1-78B4-93CA-D60E-DCF4D4A5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0A66-5078-5917-4B4B-B0B1B342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6768-B2DF-674C-319D-F0AECFF1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B329-FF18-42ED-8176-EA22831F3C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A53D-53B8-42B6-0505-25EBD62E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5D77-7244-CCC4-0395-BC18C2B5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1A92-8249-43E4-91A8-68665D5A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a.gov.sg/media/news/news/index/enhanced-vehicular-emissions-scheme-to-be-extended-with-tightened-pollutant-thresholds" TargetMode="External"/><Relationship Id="rId2" Type="http://schemas.openxmlformats.org/officeDocument/2006/relationships/hyperlink" Target="https://onemotoring.lta.gov.sg/content/onemotoring/home/buying/vehicle-types-and-registrations/commercial-vehicle/early-turnover.html#Discounted_PQ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a.gov.sg/media/news/news/index/extension-and-adjustments-to-cves-and-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ta.gov.sg/content/ltagov/en/industry_innovations/technologies/electric_vehicles/transitioning_to_ev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ta.gov.sg/content/dam/ltagov/news/press/2023/230120-1q2023-coe-quot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aitstimes.com/singapore/transport/more-than-600-public-buses-to-be-refurbished-by-lta-first-such-exercise-since-contracting-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9B0B-3A95-69DF-974C-A3D57571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8954-00F7-A5EE-D14E-73F248B3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early turnover scheme (ETS)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an incentive for to deregister older, more polluting vehicles and replace them with newer, less emitting models. The incentive comes in the form of a discounted certificate of entitlement on the registration of the new vehicle.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Vehicle Emissions Schemes (VES)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Incentive scheme that provides a rebate (up to SGD 25 000) or charge (up to SGD 25 000) to the MRSP of new vehicles based on their pollutant performance. Singapore is extending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2025 with tighter pollutant thresholds emerging in 2024.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similar scheme for commercial vehicles offers a rebate (up to SGD 30 000 until 2023, SGD 15 000 thereafter) or charge (up to SGD 10 000 until 2023, falling to SGD 5 000 for petrol vehicles and increasing to SGD 15 000 for diesel vehicles thereafter) to the MRSP of commercial vehicles.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https://onemotoring.lta.gov.sg/content/onemotoring/home/buying/vehicle-types-and-registrations/commercial-vehicle/early-turnover.html#Discounted_PQP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https://www.nea.gov.sg/media/news/news/index/enhanced-vehicular-emissions-scheme-to-be-extended-with-tightened-pollutant-thresholds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https://www.nea.gov.sg/media/news/news/index/extension-and-adjustments-to-cves-and-ets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CD0-91C5-BD53-5799-868EBB76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0230-F40F-2578-0A10-0A4A9BA3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26625-B790-EB03-8039-CD9D5B04E5C2}"/>
              </a:ext>
            </a:extLst>
          </p:cNvPr>
          <p:cNvSpPr txBox="1"/>
          <p:nvPr/>
        </p:nvSpPr>
        <p:spPr>
          <a:xfrm>
            <a:off x="3047238" y="2249511"/>
            <a:ext cx="6094476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 Early Adoption Incentive (EEAI)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45% rebate on Additional Registration Fee of EV sales (capped at SGD 20,000) from 2021 - 2023).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 and EV charging targets - Q: are these near-law or TGT material?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new diesel car or taxis registrations starting in 2025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fleet targets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5800 vehicles in bus fleet (as of 2022), including 60 electric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400 diesel buses will be replaced with electric buses by 2025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of the fleet will be electric by 2030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new car and taxi registrations must be “cleaner-energy models” (EVs, hybrid or hydrogen fuel cell) from 2030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8 EV-ready towns with chargers at all HDB carparks by 2025 and targeting 60 000 charging points by 2030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https://www.lta.gov.sg/content/ltagov/en/industry_innovations/technologies/electric_vehicles/transitioning_to_evs.html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https://www.lta.gov.sg/content/ltagov/en/industry_innovations/technologies/electric_vehicles/transitioning_to_evs.html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06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BA4B-3810-6BD0-0684-0FE1A7EC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B09-CDC9-1144-E141-49F3B3BE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3C1A6-BA23-43C2-962D-46BB06D435A6}"/>
              </a:ext>
            </a:extLst>
          </p:cNvPr>
          <p:cNvSpPr txBox="1"/>
          <p:nvPr/>
        </p:nvSpPr>
        <p:spPr>
          <a:xfrm>
            <a:off x="3047238" y="2620253"/>
            <a:ext cx="6094476" cy="1617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 Quota System (VQS)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maintaining a zero growth rate for vehicle registrations since 2018, the VQS effectively caps vehicle ownership in Singapore.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https://www.lta.gov.sg/content/dam/ltagov/news/press/2023/230120-1q2023-coe-quota.pdf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318B-C4E5-9C16-80BA-1E9D0C68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D48C-DD20-04B5-AE10-B0484460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A730B-415A-2982-6D96-4055F759205A}"/>
              </a:ext>
            </a:extLst>
          </p:cNvPr>
          <p:cNvSpPr txBox="1"/>
          <p:nvPr/>
        </p:nvSpPr>
        <p:spPr>
          <a:xfrm>
            <a:off x="3047238" y="2685110"/>
            <a:ext cx="6094476" cy="14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AU" sz="13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Announced policies or targets not yet implemented (for inclusion in Target)</a:t>
            </a:r>
            <a:endParaRPr lang="en-US" sz="13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targets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out ICE vehicles by 2040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transport -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Q: are these near-law? If so, should they be put in REF?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 75% mass public transport peak-period modal share by 2030; by 2040, it hits 80%, and public, active, and shared transport modes account for 90%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of fleet to run on “clean energy” by 2040</a:t>
            </a:r>
          </a:p>
        </p:txBody>
      </p:sp>
    </p:spTree>
    <p:extLst>
      <p:ext uri="{BB962C8B-B14F-4D97-AF65-F5344CB8AC3E}">
        <p14:creationId xmlns:p14="http://schemas.microsoft.com/office/powerpoint/2010/main" val="14823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E2233-36BF-A22B-58DB-6EB976C669A3}"/>
              </a:ext>
            </a:extLst>
          </p:cNvPr>
          <p:cNvSpPr txBox="1"/>
          <p:nvPr/>
        </p:nvSpPr>
        <p:spPr>
          <a:xfrm>
            <a:off x="3047238" y="346233"/>
            <a:ext cx="6094476" cy="656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termination of diesel registrations for all cars and taxis in 2025 and all vehicle types that are not EVs, hybrids, or hydrogen fuel cells in 2030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oil product usage throughout the projection. Vehicle charging targets and incentives such as the EEAI, VQS, and the enhanced VES help ensure that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new vehicle sales for passenger vehicles are EVs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Diesel and gasoline vehicles active before these phase-out dates are used for the remainder of their lifetimes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This, and the continued use of oil products in some road shipping and distribution applications, ensures that some oil product usage continues past the 2040s.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electrification of transit services continues, with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bus fleet growing over six-fold by 2025 and hitting 50% of the fleet in 2030.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diesel usage remains after 2040, however, as some use of public buses continue to be procured late in the 2030s and continue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rest of their useful life (17 years).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https://www.straitstimes.com/singapore/transport/more-than-600-public-buses-to-be-refurbished-by-lta-first-such-exercise-since-contracting-model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E0BAA-5521-77DF-A99E-96B198B63D5B}"/>
              </a:ext>
            </a:extLst>
          </p:cNvPr>
          <p:cNvSpPr txBox="1"/>
          <p:nvPr/>
        </p:nvSpPr>
        <p:spPr>
          <a:xfrm>
            <a:off x="3047238" y="1804998"/>
            <a:ext cx="6094476" cy="364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Singapore lays out a more robust policy in TGT to achieve its targets of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2040 target of all vehicles running on “cleaner energy,” including its bus fleet.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shifting from passenger vehicles to public transit occurs at a higher rate than 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Singapore achieves its goals of hitting a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75% mass public transport peak-period modal share by 2030 and 80% by 2040.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usage is further reduced by carpooling and active modes, such as cycling and walking, achieving 10% of the modal share by 2040. </a:t>
            </a:r>
          </a:p>
        </p:txBody>
      </p:sp>
    </p:spTree>
    <p:extLst>
      <p:ext uri="{BB962C8B-B14F-4D97-AF65-F5344CB8AC3E}">
        <p14:creationId xmlns:p14="http://schemas.microsoft.com/office/powerpoint/2010/main" val="133115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D66-4821-22F1-728F-16999C3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BB18-3598-9506-ADCB-C979E2FC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4759-DD13-DDC3-D078-646BBE32FB12}"/>
              </a:ext>
            </a:extLst>
          </p:cNvPr>
          <p:cNvSpPr txBox="1"/>
          <p:nvPr/>
        </p:nvSpPr>
        <p:spPr>
          <a:xfrm>
            <a:off x="3047238" y="2198246"/>
            <a:ext cx="6094476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Hydrogen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Singapore imports all incremental demand for hydrogen, as space constraints limit the production of it by CCUS-equipped SMR or renewable-fed electrolysis.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Hydrogen removals may occur through international aviation and maritime bunkers. </a:t>
            </a:r>
          </a:p>
        </p:txBody>
      </p:sp>
    </p:spTree>
    <p:extLst>
      <p:ext uri="{BB962C8B-B14F-4D97-AF65-F5344CB8AC3E}">
        <p14:creationId xmlns:p14="http://schemas.microsoft.com/office/powerpoint/2010/main" val="15487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3156-5EB2-4E0A-C6EA-E8180493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7FCB2-EB09-5613-6BEB-E386892BA5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43380" y="3018631"/>
          <a:ext cx="8905240" cy="196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63502582"/>
                    </a:ext>
                  </a:extLst>
                </a:gridCol>
                <a:gridCol w="3768090">
                  <a:extLst>
                    <a:ext uri="{9D8B030D-6E8A-4147-A177-3AD203B41FA5}">
                      <a16:colId xmlns:a16="http://schemas.microsoft.com/office/drawing/2014/main" val="2756038274"/>
                    </a:ext>
                  </a:extLst>
                </a:gridCol>
                <a:gridCol w="3768725">
                  <a:extLst>
                    <a:ext uri="{9D8B030D-6E8A-4147-A177-3AD203B41FA5}">
                      <a16:colId xmlns:a16="http://schemas.microsoft.com/office/drawing/2014/main" val="192175279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Sale of diesel cars and taxis eliminated in 2025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Sale of gasoline cars and taxis eliminated by 2030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Assume that diesel and gasoline cars remain in use for the rest of their useful lifetimes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Bus fleet rises from 1% electric now to 7% by 2025 and 50% by 2030, and approaches 100% by the end of the projection, with some diesel buses living out their 17-year useful lives into the 2040s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EEAI, VQS, enhanced VES and deployment of vehicle charging points </a:t>
                      </a:r>
                      <a:r>
                        <a:rPr lang="en-US" sz="1100" dirty="0" err="1">
                          <a:effectLst/>
                        </a:rPr>
                        <a:t>incentivise</a:t>
                      </a:r>
                      <a:r>
                        <a:rPr lang="en-US" sz="1100" dirty="0">
                          <a:effectLst/>
                        </a:rPr>
                        <a:t> higher EV adoption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Stocks of cars, taxis and buses are 100% “cleaner-energy models” by 2040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Modal shifting towards public transit and freight and distribution optimization reduce vehicle-miles traveled for passenger and freight sectors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41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5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1027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9</cp:revision>
  <dcterms:created xsi:type="dcterms:W3CDTF">2023-08-21T01:19:32Z</dcterms:created>
  <dcterms:modified xsi:type="dcterms:W3CDTF">2023-10-11T02:09:08Z</dcterms:modified>
</cp:coreProperties>
</file>