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9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8" r:id="rId3"/>
    <p:sldId id="288" r:id="rId4"/>
    <p:sldId id="287" r:id="rId5"/>
    <p:sldId id="259" r:id="rId6"/>
    <p:sldId id="289" r:id="rId7"/>
    <p:sldId id="260" r:id="rId8"/>
    <p:sldId id="284" r:id="rId9"/>
    <p:sldId id="290" r:id="rId10"/>
    <p:sldId id="291" r:id="rId11"/>
    <p:sldId id="292" r:id="rId12"/>
    <p:sldId id="293" r:id="rId13"/>
    <p:sldId id="286" r:id="rId14"/>
    <p:sldId id="295" r:id="rId15"/>
    <p:sldId id="296" r:id="rId16"/>
    <p:sldId id="297" r:id="rId17"/>
    <p:sldId id="263" r:id="rId18"/>
    <p:sldId id="298" r:id="rId19"/>
    <p:sldId id="299" r:id="rId20"/>
    <p:sldId id="300" r:id="rId21"/>
    <p:sldId id="301" r:id="rId22"/>
    <p:sldId id="315" r:id="rId23"/>
    <p:sldId id="316" r:id="rId24"/>
    <p:sldId id="302" r:id="rId25"/>
    <p:sldId id="305" r:id="rId26"/>
    <p:sldId id="312" r:id="rId27"/>
    <p:sldId id="304" r:id="rId28"/>
    <p:sldId id="306" r:id="rId29"/>
    <p:sldId id="307" r:id="rId30"/>
    <p:sldId id="308" r:id="rId31"/>
    <p:sldId id="311" r:id="rId32"/>
    <p:sldId id="313" r:id="rId33"/>
    <p:sldId id="314" r:id="rId34"/>
    <p:sldId id="317" r:id="rId35"/>
    <p:sldId id="318" r:id="rId36"/>
    <p:sldId id="310" r:id="rId37"/>
    <p:sldId id="309" r:id="rId38"/>
    <p:sldId id="319" r:id="rId39"/>
    <p:sldId id="320" r:id="rId40"/>
    <p:sldId id="327" r:id="rId41"/>
    <p:sldId id="328" r:id="rId42"/>
    <p:sldId id="321" r:id="rId43"/>
    <p:sldId id="324" r:id="rId44"/>
    <p:sldId id="322" r:id="rId45"/>
    <p:sldId id="330" r:id="rId46"/>
    <p:sldId id="329" r:id="rId47"/>
    <p:sldId id="323" r:id="rId48"/>
    <p:sldId id="325" r:id="rId49"/>
    <p:sldId id="326" r:id="rId50"/>
  </p:sldIdLst>
  <p:sldSz cx="9144000" cy="5143500" type="screen16x9"/>
  <p:notesSz cx="6858000" cy="9144000"/>
  <p:embeddedFontLst>
    <p:embeddedFont>
      <p:font typeface="Arial" panose="020B0604020202020204" pitchFamily="34" charset="0"/>
      <p:regular r:id="rId53"/>
    </p:embeddedFont>
    <p:embeddedFont>
      <p:font typeface="Montserrat" pitchFamily="2" charset="0"/>
      <p:regular r:id="rId54"/>
      <p:bold r:id="rId55"/>
      <p:italic r:id="rId56"/>
      <p:boldItalic r:id="rId57"/>
    </p:embeddedFont>
    <p:embeddedFont>
      <p:font typeface="Montserrat ExtraBold" pitchFamily="2" charset="0"/>
      <p:bold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DB613"/>
    <a:srgbClr val="FBB531"/>
    <a:srgbClr val="F7CC14"/>
    <a:srgbClr val="AEA5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27211BF-4E44-4CEC-8CF7-33BB3B5E86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7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F5F1F8-9085-EC52-5893-375F26C8BD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B79B6-35B6-DD27-05E9-917D9A3D7B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953F3-88C9-468D-AF17-957F479502D3}" type="datetimeFigureOut">
              <a:rPr lang="en-MY" smtClean="0"/>
              <a:t>18/12/2023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371CF-B2D3-46AA-24B0-26B14C8BE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5FBA8-DAEE-6885-A8B7-CC4B6FF748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2B51D-9852-43E3-A512-31E0ED062F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53875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background with yellow and grey triangles&#10;&#10;Description automatically generated">
            <a:extLst>
              <a:ext uri="{FF2B5EF4-FFF2-40B4-BE49-F238E27FC236}">
                <a16:creationId xmlns:a16="http://schemas.microsoft.com/office/drawing/2014/main" id="{FC3C8FFC-C1E8-0B86-D2B5-8D284B99D7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3160"/>
          <a:stretch/>
        </p:blipFill>
        <p:spPr>
          <a:xfrm flipH="1" flipV="1">
            <a:off x="649" y="0"/>
            <a:ext cx="9143351" cy="1380525"/>
          </a:xfrm>
          <a:prstGeom prst="rect">
            <a:avLst/>
          </a:prstGeom>
        </p:spPr>
      </p:pic>
      <p:sp>
        <p:nvSpPr>
          <p:cNvPr id="14" name="Google Shape;14;p2"/>
          <p:cNvSpPr txBox="1">
            <a:spLocks noGrp="1"/>
          </p:cNvSpPr>
          <p:nvPr>
            <p:ph type="subTitle" idx="1" hasCustomPrompt="1"/>
          </p:nvPr>
        </p:nvSpPr>
        <p:spPr>
          <a:xfrm>
            <a:off x="3075709" y="2193855"/>
            <a:ext cx="4184029" cy="755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>
                <a:solidFill>
                  <a:schemeClr val="tx1"/>
                </a:solidFill>
                <a:latin typeface="Montserrat ExtraBold" pitchFamily="2" charset="0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Title</a:t>
            </a:r>
            <a:endParaRPr dirty="0"/>
          </a:p>
        </p:txBody>
      </p:sp>
      <p:pic>
        <p:nvPicPr>
          <p:cNvPr id="3" name="Picture 2" descr="A black background with yellow and grey triangles&#10;&#10;Description automatically generated">
            <a:extLst>
              <a:ext uri="{FF2B5EF4-FFF2-40B4-BE49-F238E27FC236}">
                <a16:creationId xmlns:a16="http://schemas.microsoft.com/office/drawing/2014/main" id="{51EBBD88-EE2C-91CE-2707-C389629A69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3160"/>
          <a:stretch/>
        </p:blipFill>
        <p:spPr>
          <a:xfrm>
            <a:off x="649" y="3762975"/>
            <a:ext cx="9143351" cy="1380525"/>
          </a:xfrm>
          <a:prstGeom prst="rect">
            <a:avLst/>
          </a:prstGeom>
        </p:spPr>
      </p:pic>
      <p:pic>
        <p:nvPicPr>
          <p:cNvPr id="5" name="Picture 4" descr="Ficts Black">
            <a:extLst>
              <a:ext uri="{FF2B5EF4-FFF2-40B4-BE49-F238E27FC236}">
                <a16:creationId xmlns:a16="http://schemas.microsoft.com/office/drawing/2014/main" id="{66E3286D-DC0F-7A13-9D25-3C88AB2DAC8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9279" y="1727786"/>
            <a:ext cx="1201358" cy="155284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DFCB6E-5D7E-FDDA-63FF-DD67FAC5BB19}"/>
              </a:ext>
            </a:extLst>
          </p:cNvPr>
          <p:cNvCxnSpPr>
            <a:cxnSpLocks/>
          </p:cNvCxnSpPr>
          <p:nvPr userDrawn="1"/>
        </p:nvCxnSpPr>
        <p:spPr>
          <a:xfrm>
            <a:off x="2653146" y="1350818"/>
            <a:ext cx="0" cy="23067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32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33719CCB-B176-0D6C-5218-550C7018CBAA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41524" y="579628"/>
            <a:ext cx="3499895" cy="61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tx1"/>
                </a:solidFill>
                <a:latin typeface="Montserrat ExtraBold" pitchFamily="2" charset="0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Title</a:t>
            </a:r>
            <a:endParaRPr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8612208-DC3B-E620-3E94-B50A0B7050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2600" y="1744662"/>
            <a:ext cx="5638800" cy="1654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Description</a:t>
            </a:r>
          </a:p>
        </p:txBody>
      </p:sp>
      <p:pic>
        <p:nvPicPr>
          <p:cNvPr id="4" name="Picture 3" descr="A black background with yellow and grey triangles&#10;&#10;Description automatically generated">
            <a:extLst>
              <a:ext uri="{FF2B5EF4-FFF2-40B4-BE49-F238E27FC236}">
                <a16:creationId xmlns:a16="http://schemas.microsoft.com/office/drawing/2014/main" id="{AA0E1D85-B382-8729-0BCB-FF48AF5446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3160"/>
          <a:stretch/>
        </p:blipFill>
        <p:spPr>
          <a:xfrm>
            <a:off x="649" y="3762975"/>
            <a:ext cx="9143351" cy="1380525"/>
          </a:xfrm>
          <a:prstGeom prst="rect">
            <a:avLst/>
          </a:prstGeom>
        </p:spPr>
      </p:pic>
      <p:pic>
        <p:nvPicPr>
          <p:cNvPr id="5" name="Picture 4" descr="Ficts Black">
            <a:extLst>
              <a:ext uri="{FF2B5EF4-FFF2-40B4-BE49-F238E27FC236}">
                <a16:creationId xmlns:a16="http://schemas.microsoft.com/office/drawing/2014/main" id="{EAEBFF34-481C-FE16-BC05-057E79AFA3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5384" y="121116"/>
            <a:ext cx="477118" cy="6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84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&amp;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yellow and grey triangles&#10;&#10;Description automatically generated">
            <a:extLst>
              <a:ext uri="{FF2B5EF4-FFF2-40B4-BE49-F238E27FC236}">
                <a16:creationId xmlns:a16="http://schemas.microsoft.com/office/drawing/2014/main" id="{5418D551-472D-0A20-2748-67DF859ABE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3160" r="14255"/>
          <a:stretch/>
        </p:blipFill>
        <p:spPr>
          <a:xfrm rot="5400000" flipH="1" flipV="1">
            <a:off x="6460243" y="2459743"/>
            <a:ext cx="4563872" cy="803642"/>
          </a:xfrm>
          <a:prstGeom prst="rect">
            <a:avLst/>
          </a:prstGeom>
        </p:spPr>
      </p:pic>
      <p:sp>
        <p:nvSpPr>
          <p:cNvPr id="8" name="Google Shape;14;p2">
            <a:extLst>
              <a:ext uri="{FF2B5EF4-FFF2-40B4-BE49-F238E27FC236}">
                <a16:creationId xmlns:a16="http://schemas.microsoft.com/office/drawing/2014/main" id="{28059CA9-E16D-1904-EA58-C641435A366E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822052" y="579628"/>
            <a:ext cx="3499895" cy="61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tx1"/>
                </a:solidFill>
                <a:latin typeface="Montserrat ExtraBold" pitchFamily="2" charset="0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Title</a:t>
            </a:r>
            <a:endParaRPr dirty="0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939E457C-C285-F527-BDA7-2B64AB9D7C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2599" y="1744662"/>
            <a:ext cx="5638800" cy="1654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Description</a:t>
            </a:r>
          </a:p>
        </p:txBody>
      </p:sp>
      <p:pic>
        <p:nvPicPr>
          <p:cNvPr id="4" name="Picture 3" descr="A black background with yellow and grey triangles&#10;&#10;Description automatically generated">
            <a:extLst>
              <a:ext uri="{FF2B5EF4-FFF2-40B4-BE49-F238E27FC236}">
                <a16:creationId xmlns:a16="http://schemas.microsoft.com/office/drawing/2014/main" id="{54AC8592-3955-7D0C-2F6B-C97A3C7051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3160"/>
          <a:stretch/>
        </p:blipFill>
        <p:spPr>
          <a:xfrm rot="5400000">
            <a:off x="-2259479" y="2259479"/>
            <a:ext cx="5322600" cy="803642"/>
          </a:xfrm>
          <a:prstGeom prst="rect">
            <a:avLst/>
          </a:prstGeom>
        </p:spPr>
      </p:pic>
      <p:pic>
        <p:nvPicPr>
          <p:cNvPr id="3" name="Picture 2" descr="Ficts Black">
            <a:extLst>
              <a:ext uri="{FF2B5EF4-FFF2-40B4-BE49-F238E27FC236}">
                <a16:creationId xmlns:a16="http://schemas.microsoft.com/office/drawing/2014/main" id="{6BDC3CB6-8B22-1A4D-0423-88BA4F0ECD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5384" y="121116"/>
            <a:ext cx="477118" cy="6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202B798E-2221-34FC-E6EB-80F04310FAC9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822053" y="572008"/>
            <a:ext cx="3499895" cy="61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tx1"/>
                </a:solidFill>
                <a:latin typeface="Montserrat ExtraBold" pitchFamily="2" charset="0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Title</a:t>
            </a:r>
            <a:endParaRPr dirty="0"/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ECADEAB1-F9FE-C9B2-76EE-04F7FFB6AE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2600" y="1744662"/>
            <a:ext cx="5638800" cy="1654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Description</a:t>
            </a:r>
          </a:p>
        </p:txBody>
      </p:sp>
      <p:pic>
        <p:nvPicPr>
          <p:cNvPr id="4" name="Picture 3" descr="A black background with yellow and grey triangles&#10;&#10;Description automatically generated">
            <a:extLst>
              <a:ext uri="{FF2B5EF4-FFF2-40B4-BE49-F238E27FC236}">
                <a16:creationId xmlns:a16="http://schemas.microsoft.com/office/drawing/2014/main" id="{E01D3AE4-9818-6F8C-A1BC-C3428C1A6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3160"/>
          <a:stretch/>
        </p:blipFill>
        <p:spPr>
          <a:xfrm rot="5400000">
            <a:off x="-2259479" y="2259479"/>
            <a:ext cx="5322600" cy="803642"/>
          </a:xfrm>
          <a:prstGeom prst="rect">
            <a:avLst/>
          </a:prstGeom>
        </p:spPr>
      </p:pic>
      <p:pic>
        <p:nvPicPr>
          <p:cNvPr id="3" name="Picture 2" descr="Ficts Black">
            <a:extLst>
              <a:ext uri="{FF2B5EF4-FFF2-40B4-BE49-F238E27FC236}">
                <a16:creationId xmlns:a16="http://schemas.microsoft.com/office/drawing/2014/main" id="{35090ED1-D7C7-6A1C-59D0-BA5227AE5E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5384" y="121116"/>
            <a:ext cx="477118" cy="6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0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background with yellow and grey triangles&#10;&#10;Description automatically generated">
            <a:extLst>
              <a:ext uri="{FF2B5EF4-FFF2-40B4-BE49-F238E27FC236}">
                <a16:creationId xmlns:a16="http://schemas.microsoft.com/office/drawing/2014/main" id="{162BB63B-329E-15B7-3276-98C86B2A83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3160" r="14255"/>
          <a:stretch/>
        </p:blipFill>
        <p:spPr>
          <a:xfrm rot="5400000" flipH="1" flipV="1">
            <a:off x="6460243" y="2459743"/>
            <a:ext cx="4563872" cy="803642"/>
          </a:xfrm>
          <a:prstGeom prst="rect">
            <a:avLst/>
          </a:prstGeom>
        </p:spPr>
      </p:pic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6375BF35-96FD-EE6F-FE50-BAA7C3C82CD6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822053" y="579628"/>
            <a:ext cx="3499895" cy="61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tx1"/>
                </a:solidFill>
                <a:latin typeface="Montserrat ExtraBold" pitchFamily="2" charset="0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Title</a:t>
            </a:r>
            <a:endParaRPr dirty="0"/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E02A95E6-F101-E2A2-5BAC-12F6A31AD0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2600" y="1744662"/>
            <a:ext cx="5638800" cy="1654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Description</a:t>
            </a:r>
          </a:p>
        </p:txBody>
      </p:sp>
      <p:pic>
        <p:nvPicPr>
          <p:cNvPr id="3" name="Picture 2" descr="Ficts Black">
            <a:extLst>
              <a:ext uri="{FF2B5EF4-FFF2-40B4-BE49-F238E27FC236}">
                <a16:creationId xmlns:a16="http://schemas.microsoft.com/office/drawing/2014/main" id="{CB87FD8B-6C30-8056-7A7F-8E842A0B41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5384" y="121116"/>
            <a:ext cx="477118" cy="6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8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;p2">
            <a:extLst>
              <a:ext uri="{FF2B5EF4-FFF2-40B4-BE49-F238E27FC236}">
                <a16:creationId xmlns:a16="http://schemas.microsoft.com/office/drawing/2014/main" id="{027CE005-4477-B341-2AD3-2E2FDCE29BB7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822053" y="579628"/>
            <a:ext cx="3499895" cy="61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800">
                <a:solidFill>
                  <a:schemeClr val="tx1"/>
                </a:solidFill>
                <a:latin typeface="Montserrat ExtraBold" pitchFamily="2" charset="0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Title</a:t>
            </a:r>
            <a:endParaRPr dirty="0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E0F73A25-C0E4-A366-8E73-7B7AD46E15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52600" y="1744662"/>
            <a:ext cx="5638800" cy="1654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Description</a:t>
            </a:r>
          </a:p>
        </p:txBody>
      </p:sp>
      <p:pic>
        <p:nvPicPr>
          <p:cNvPr id="3" name="Picture 2" descr="Ficts Black">
            <a:extLst>
              <a:ext uri="{FF2B5EF4-FFF2-40B4-BE49-F238E27FC236}">
                <a16:creationId xmlns:a16="http://schemas.microsoft.com/office/drawing/2014/main" id="{F4978D79-C6D4-14ED-816E-CE2A15A9DF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5384" y="121116"/>
            <a:ext cx="477118" cy="61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3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and grey background&#10;&#10;Description automatically generated">
            <a:extLst>
              <a:ext uri="{FF2B5EF4-FFF2-40B4-BE49-F238E27FC236}">
                <a16:creationId xmlns:a16="http://schemas.microsoft.com/office/drawing/2014/main" id="{7F2CCFE9-BA76-1B6D-2601-0AD38991B7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alphaModFix amt="44000"/>
          </a:blip>
          <a:srcRect b="15479"/>
          <a:stretch/>
        </p:blipFill>
        <p:spPr>
          <a:xfrm>
            <a:off x="-6932" y="-5188"/>
            <a:ext cx="9150932" cy="51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003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Montserrat" pitchFamily="2" charset="0"/>
          <a:ea typeface="Montserrat" pitchFamily="2" charset="0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+mn-lt"/>
          <a:ea typeface="Roboto Condensed Light" panose="02000000000000000000" pitchFamily="2" charset="0"/>
          <a:cs typeface="Roboto Condensed Light" panose="02000000000000000000" pitchFamily="2" charset="0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 idx="4294967295"/>
          </p:nvPr>
        </p:nvSpPr>
        <p:spPr>
          <a:xfrm>
            <a:off x="1547446" y="1772431"/>
            <a:ext cx="8229600" cy="1736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54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GITHUB CLINIC </a:t>
            </a:r>
            <a:br>
              <a:rPr lang="en-GB" sz="54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</a:br>
            <a:r>
              <a:rPr lang="en-GB" sz="540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14470ED-621A-39D2-8CF5-2F0C163BB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4285" y="413785"/>
            <a:ext cx="5175430" cy="573922"/>
          </a:xfrm>
        </p:spPr>
        <p:txBody>
          <a:bodyPr/>
          <a:lstStyle/>
          <a:p>
            <a:r>
              <a:rPr lang="en-US" sz="3200" dirty="0"/>
              <a:t>Why use Git?</a:t>
            </a:r>
            <a:endParaRPr lang="en-MY" sz="3200" dirty="0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98A3C2BF-CE45-4EAA-3AE6-0D113B865215}"/>
              </a:ext>
            </a:extLst>
          </p:cNvPr>
          <p:cNvSpPr txBox="1">
            <a:spLocks/>
          </p:cNvSpPr>
          <p:nvPr/>
        </p:nvSpPr>
        <p:spPr>
          <a:xfrm>
            <a:off x="1550161" y="1506436"/>
            <a:ext cx="6043678" cy="573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You can revert your changes easily</a:t>
            </a:r>
            <a:endParaRPr lang="en-MY" dirty="0">
              <a:latin typeface="Montserrat" pitchFamily="2" charset="0"/>
            </a:endParaRP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26062BD9-5CB7-338B-2FA2-B64C9EBA3AC4}"/>
              </a:ext>
            </a:extLst>
          </p:cNvPr>
          <p:cNvSpPr txBox="1">
            <a:spLocks/>
          </p:cNvSpPr>
          <p:nvPr/>
        </p:nvSpPr>
        <p:spPr>
          <a:xfrm>
            <a:off x="1550161" y="3063142"/>
            <a:ext cx="6043678" cy="1363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You can work in parallel with your teammates</a:t>
            </a:r>
            <a:endParaRPr lang="en-MY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304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0E27B1C-F55E-B64D-335E-9434B97A1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510" y="579628"/>
            <a:ext cx="3860102" cy="616711"/>
          </a:xfrm>
        </p:spPr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Github</a:t>
            </a:r>
            <a:endParaRPr lang="en-MY" dirty="0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99E63A6-9909-642D-0967-BFA38963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38" y="1332620"/>
            <a:ext cx="5346245" cy="30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2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0E27B1C-F55E-B64D-335E-9434B97A1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510" y="579628"/>
            <a:ext cx="3860102" cy="616711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Github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066EB-5D56-DD4D-EA5B-574B8BA83EA2}"/>
              </a:ext>
            </a:extLst>
          </p:cNvPr>
          <p:cNvSpPr txBox="1"/>
          <p:nvPr/>
        </p:nvSpPr>
        <p:spPr>
          <a:xfrm>
            <a:off x="2284242" y="2468001"/>
            <a:ext cx="45755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+mn-lt"/>
                <a:cs typeface="Arial" panose="020B0604020202020204" pitchFamily="34" charset="0"/>
              </a:rPr>
              <a:t>“GitHub, Inc. is a platform and cloud-based service for software development and version control using Git, allowing developers to store and manage their code.”  - </a:t>
            </a:r>
            <a:r>
              <a:rPr lang="en-GB" i="1" dirty="0">
                <a:latin typeface="+mn-lt"/>
                <a:cs typeface="Arial" panose="020B0604020202020204" pitchFamily="34" charset="0"/>
              </a:rPr>
              <a:t>Wikipedia</a:t>
            </a:r>
            <a:endParaRPr lang="en-MY" i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2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F64ECC5-C8E9-2B5B-9F8B-9936A9135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2052" y="157597"/>
            <a:ext cx="3499895" cy="566889"/>
          </a:xfrm>
        </p:spPr>
        <p:txBody>
          <a:bodyPr/>
          <a:lstStyle/>
          <a:p>
            <a:r>
              <a:rPr lang="en-US" dirty="0"/>
              <a:t>Git vs </a:t>
            </a:r>
            <a:r>
              <a:rPr lang="en-US" dirty="0" err="1"/>
              <a:t>Github</a:t>
            </a:r>
            <a:endParaRPr lang="en-MY" dirty="0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C859D792-EBF3-19F7-EC75-378EC529421A}"/>
              </a:ext>
            </a:extLst>
          </p:cNvPr>
          <p:cNvSpPr txBox="1">
            <a:spLocks/>
          </p:cNvSpPr>
          <p:nvPr/>
        </p:nvSpPr>
        <p:spPr>
          <a:xfrm>
            <a:off x="2566489" y="781264"/>
            <a:ext cx="3499895" cy="566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/>
              <a:t>Is like</a:t>
            </a:r>
            <a:endParaRPr lang="en-MY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1F95E2E-1646-7A90-BFBD-E32DCEB42414}"/>
              </a:ext>
            </a:extLst>
          </p:cNvPr>
          <p:cNvSpPr txBox="1">
            <a:spLocks/>
          </p:cNvSpPr>
          <p:nvPr/>
        </p:nvSpPr>
        <p:spPr>
          <a:xfrm>
            <a:off x="1491913" y="1348153"/>
            <a:ext cx="5803789" cy="566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/>
              <a:t>Personal Diary vs Facebook</a:t>
            </a:r>
            <a:endParaRPr lang="en-MY" dirty="0"/>
          </a:p>
        </p:txBody>
      </p:sp>
      <p:pic>
        <p:nvPicPr>
          <p:cNvPr id="1026" name="Picture 2" descr="Full Details On Facebook's Overhauled Profile Pages | TechCrunch">
            <a:extLst>
              <a:ext uri="{FF2B5EF4-FFF2-40B4-BE49-F238E27FC236}">
                <a16:creationId xmlns:a16="http://schemas.microsoft.com/office/drawing/2014/main" id="{128AAFEB-CEC3-FEB3-08FE-780967CAC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767" y="2211925"/>
            <a:ext cx="2932379" cy="233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erson writing in a notebook&#10;&#10;Description automatically generated">
            <a:extLst>
              <a:ext uri="{FF2B5EF4-FFF2-40B4-BE49-F238E27FC236}">
                <a16:creationId xmlns:a16="http://schemas.microsoft.com/office/drawing/2014/main" id="{D3D7B927-C7E3-E372-2B2B-413454247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71" y="2289127"/>
            <a:ext cx="3008594" cy="207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85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F87013-0307-F7D4-BDD1-0AC0EA2E7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947606"/>
              </p:ext>
            </p:extLst>
          </p:nvPr>
        </p:nvGraphicFramePr>
        <p:xfrm>
          <a:off x="1524000" y="1428750"/>
          <a:ext cx="6096000" cy="2499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590477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65950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</a:t>
                      </a:r>
                    </a:p>
                    <a:p>
                      <a:r>
                        <a:rPr lang="en-US" dirty="0"/>
                        <a:t>(Personal Diary)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endParaRPr lang="en-US" dirty="0"/>
                    </a:p>
                    <a:p>
                      <a:r>
                        <a:rPr lang="en-US" dirty="0"/>
                        <a:t>(Facebook)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00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 stored locally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stored online and cloud based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42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 purely a tool to record your progress and history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 website where you can record and share your progress and history to others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0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dirty="0"/>
                        <a:t>Can only be used to record information </a:t>
                      </a:r>
                      <a:endParaRPr lang="en-MY" dirty="0"/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dirty="0"/>
                        <a:t>Contains other features such as </a:t>
                      </a:r>
                      <a:endParaRPr lang="en-MY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MY" dirty="0"/>
                        <a:t>Comments, profile page and more!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611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023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2E36243-65DA-A9F7-F117-780505898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8690" y="227936"/>
            <a:ext cx="5006619" cy="566889"/>
          </a:xfrm>
        </p:spPr>
        <p:txBody>
          <a:bodyPr/>
          <a:lstStyle/>
          <a:p>
            <a:r>
              <a:rPr lang="en-US" dirty="0"/>
              <a:t>This how Git looks like..</a:t>
            </a:r>
            <a:endParaRPr lang="en-MY" dirty="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65AF1FAE-1C8D-5599-18C0-3039505BD1D1}"/>
              </a:ext>
            </a:extLst>
          </p:cNvPr>
          <p:cNvSpPr txBox="1">
            <a:spLocks/>
          </p:cNvSpPr>
          <p:nvPr/>
        </p:nvSpPr>
        <p:spPr>
          <a:xfrm>
            <a:off x="1353211" y="4163703"/>
            <a:ext cx="6437575" cy="566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/>
              <a:t>Fortunately, there is alternative</a:t>
            </a:r>
            <a:endParaRPr lang="en-MY" dirty="0"/>
          </a:p>
        </p:txBody>
      </p:sp>
      <p:pic>
        <p:nvPicPr>
          <p:cNvPr id="7" name="Picture 6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AC0E181B-D847-56EE-2B03-5E2963B50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667"/>
          <a:stretch/>
        </p:blipFill>
        <p:spPr>
          <a:xfrm>
            <a:off x="1611007" y="966986"/>
            <a:ext cx="5921981" cy="290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8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0BAB55C-77B2-A691-B01D-C291ECAA2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757" y="424884"/>
            <a:ext cx="4978483" cy="616711"/>
          </a:xfrm>
        </p:spPr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Github</a:t>
            </a:r>
            <a:r>
              <a:rPr lang="en-US" dirty="0"/>
              <a:t> Desktop</a:t>
            </a:r>
            <a:endParaRPr lang="en-MY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D11386F-918D-915D-DE6E-62A342609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13" y="1615597"/>
            <a:ext cx="4411173" cy="3032681"/>
          </a:xfrm>
          <a:prstGeom prst="rect">
            <a:avLst/>
          </a:prstGeom>
        </p:spPr>
      </p:pic>
      <p:pic>
        <p:nvPicPr>
          <p:cNvPr id="6" name="Picture 5" descr="A white cat in a purple circle&#10;&#10;Description automatically generated">
            <a:extLst>
              <a:ext uri="{FF2B5EF4-FFF2-40B4-BE49-F238E27FC236}">
                <a16:creationId xmlns:a16="http://schemas.microsoft.com/office/drawing/2014/main" id="{6C93B0DA-3E23-9DAA-FC9B-D36159483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502" y="190948"/>
            <a:ext cx="1446336" cy="144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46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7DEBDD0-960B-D828-76ED-53196B617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757" y="424884"/>
            <a:ext cx="4978483" cy="616711"/>
          </a:xfrm>
        </p:spPr>
        <p:txBody>
          <a:bodyPr/>
          <a:lstStyle/>
          <a:p>
            <a:r>
              <a:rPr lang="en-US" dirty="0"/>
              <a:t>In Conclusion</a:t>
            </a:r>
            <a:endParaRPr lang="en-MY" dirty="0"/>
          </a:p>
        </p:txBody>
      </p: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4D785E16-89B8-0314-295C-1563AA56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46" y="2074695"/>
            <a:ext cx="1889760" cy="789861"/>
          </a:xfrm>
          <a:prstGeom prst="rect">
            <a:avLst/>
          </a:prstGeom>
        </p:spPr>
      </p:pic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9958A3-D834-2AC1-A79A-45D78ABB1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621" y="1786597"/>
            <a:ext cx="2404011" cy="1352256"/>
          </a:xfrm>
          <a:prstGeom prst="rect">
            <a:avLst/>
          </a:prstGeom>
        </p:spPr>
      </p:pic>
      <p:pic>
        <p:nvPicPr>
          <p:cNvPr id="20" name="Picture 19" descr="A white cat in a purple circle&#10;&#10;Description automatically generated">
            <a:extLst>
              <a:ext uri="{FF2B5EF4-FFF2-40B4-BE49-F238E27FC236}">
                <a16:creationId xmlns:a16="http://schemas.microsoft.com/office/drawing/2014/main" id="{F72E71E1-EBCF-A748-CB47-157F9004E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647" y="1565909"/>
            <a:ext cx="1634491" cy="1634491"/>
          </a:xfrm>
          <a:prstGeom prst="rect">
            <a:avLst/>
          </a:prstGeom>
        </p:spPr>
      </p:pic>
      <p:sp>
        <p:nvSpPr>
          <p:cNvPr id="21" name="Subtitle 1">
            <a:extLst>
              <a:ext uri="{FF2B5EF4-FFF2-40B4-BE49-F238E27FC236}">
                <a16:creationId xmlns:a16="http://schemas.microsoft.com/office/drawing/2014/main" id="{CABED157-90A5-FE86-9820-49CB482519D7}"/>
              </a:ext>
            </a:extLst>
          </p:cNvPr>
          <p:cNvSpPr txBox="1">
            <a:spLocks/>
          </p:cNvSpPr>
          <p:nvPr/>
        </p:nvSpPr>
        <p:spPr>
          <a:xfrm>
            <a:off x="473982" y="3298770"/>
            <a:ext cx="2684216" cy="566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dirty="0"/>
              <a:t>The Version Control System</a:t>
            </a:r>
            <a:endParaRPr lang="en-MY" sz="1800" dirty="0"/>
          </a:p>
        </p:txBody>
      </p:sp>
      <p:sp>
        <p:nvSpPr>
          <p:cNvPr id="22" name="Subtitle 1">
            <a:extLst>
              <a:ext uri="{FF2B5EF4-FFF2-40B4-BE49-F238E27FC236}">
                <a16:creationId xmlns:a16="http://schemas.microsoft.com/office/drawing/2014/main" id="{02442C6A-49FE-5D30-F90D-B5F09CE7A0E1}"/>
              </a:ext>
            </a:extLst>
          </p:cNvPr>
          <p:cNvSpPr txBox="1">
            <a:spLocks/>
          </p:cNvSpPr>
          <p:nvPr/>
        </p:nvSpPr>
        <p:spPr>
          <a:xfrm>
            <a:off x="3467518" y="3316966"/>
            <a:ext cx="2684216" cy="566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dirty="0"/>
              <a:t>A place to host your code</a:t>
            </a:r>
            <a:endParaRPr lang="en-MY" sz="1800" dirty="0"/>
          </a:p>
        </p:txBody>
      </p:sp>
      <p:sp>
        <p:nvSpPr>
          <p:cNvPr id="23" name="Subtitle 1">
            <a:extLst>
              <a:ext uri="{FF2B5EF4-FFF2-40B4-BE49-F238E27FC236}">
                <a16:creationId xmlns:a16="http://schemas.microsoft.com/office/drawing/2014/main" id="{BB824E76-F1AF-EDEF-DEC3-C5F14F3BFAB6}"/>
              </a:ext>
            </a:extLst>
          </p:cNvPr>
          <p:cNvSpPr txBox="1">
            <a:spLocks/>
          </p:cNvSpPr>
          <p:nvPr/>
        </p:nvSpPr>
        <p:spPr>
          <a:xfrm>
            <a:off x="6330089" y="3366203"/>
            <a:ext cx="2684216" cy="566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dirty="0"/>
              <a:t>GUI Software for git </a:t>
            </a:r>
            <a:endParaRPr lang="en-MY" sz="1800" dirty="0"/>
          </a:p>
        </p:txBody>
      </p:sp>
    </p:spTree>
    <p:extLst>
      <p:ext uri="{BB962C8B-B14F-4D97-AF65-F5344CB8AC3E}">
        <p14:creationId xmlns:p14="http://schemas.microsoft.com/office/powerpoint/2010/main" val="3720543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0BAB55C-77B2-A691-B01D-C291ECAA2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758" y="1203003"/>
            <a:ext cx="4978483" cy="679430"/>
          </a:xfrm>
        </p:spPr>
        <p:txBody>
          <a:bodyPr/>
          <a:lstStyle/>
          <a:p>
            <a:r>
              <a:rPr lang="en-US" sz="6000" dirty="0"/>
              <a:t>Git terms</a:t>
            </a:r>
            <a:endParaRPr lang="en-MY" sz="6000" dirty="0"/>
          </a:p>
        </p:txBody>
      </p:sp>
      <p:pic>
        <p:nvPicPr>
          <p:cNvPr id="4" name="Picture 3" descr="A close up of a cat&#10;&#10;Description automatically generated">
            <a:extLst>
              <a:ext uri="{FF2B5EF4-FFF2-40B4-BE49-F238E27FC236}">
                <a16:creationId xmlns:a16="http://schemas.microsoft.com/office/drawing/2014/main" id="{A2111C3B-FD0B-390B-6B6E-C4B9C9C9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271" y="2818756"/>
            <a:ext cx="1923960" cy="18152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13590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0BAB55C-77B2-A691-B01D-C291ECAA2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636" y="119790"/>
            <a:ext cx="2236023" cy="576560"/>
          </a:xfrm>
        </p:spPr>
        <p:txBody>
          <a:bodyPr/>
          <a:lstStyle/>
          <a:p>
            <a:r>
              <a:rPr lang="en-US" sz="3200" dirty="0"/>
              <a:t>Git terms</a:t>
            </a:r>
            <a:endParaRPr lang="en-MY" sz="3200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7110BCB5-07E5-09A8-7B79-1033E1B2A4BB}"/>
              </a:ext>
            </a:extLst>
          </p:cNvPr>
          <p:cNvSpPr txBox="1">
            <a:spLocks/>
          </p:cNvSpPr>
          <p:nvPr/>
        </p:nvSpPr>
        <p:spPr>
          <a:xfrm>
            <a:off x="1544606" y="1352099"/>
            <a:ext cx="6054786" cy="576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4800" dirty="0"/>
              <a:t>Local Repository</a:t>
            </a:r>
            <a:endParaRPr lang="en-MY" sz="4800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1F427CC3-F439-6DBD-3E02-75C47DEA2DE3}"/>
              </a:ext>
            </a:extLst>
          </p:cNvPr>
          <p:cNvSpPr txBox="1">
            <a:spLocks/>
          </p:cNvSpPr>
          <p:nvPr/>
        </p:nvSpPr>
        <p:spPr>
          <a:xfrm>
            <a:off x="1724649" y="2522406"/>
            <a:ext cx="5694702" cy="1052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- A place where you place your code</a:t>
            </a:r>
            <a:endParaRPr lang="en-MY" dirty="0">
              <a:latin typeface="Montserrat" pitchFamily="2" charset="0"/>
            </a:endParaRP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D93B3A10-96CC-E2D7-0C51-9343A69D316F}"/>
              </a:ext>
            </a:extLst>
          </p:cNvPr>
          <p:cNvSpPr txBox="1">
            <a:spLocks/>
          </p:cNvSpPr>
          <p:nvPr/>
        </p:nvSpPr>
        <p:spPr>
          <a:xfrm>
            <a:off x="1724648" y="3737529"/>
            <a:ext cx="5694702" cy="576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- Is on your computer</a:t>
            </a:r>
            <a:endParaRPr lang="en-MY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3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6CACDB2-B39E-82CE-FAC8-4A7EE5C66771}"/>
              </a:ext>
            </a:extLst>
          </p:cNvPr>
          <p:cNvSpPr txBox="1"/>
          <p:nvPr/>
        </p:nvSpPr>
        <p:spPr>
          <a:xfrm>
            <a:off x="1525393" y="296798"/>
            <a:ext cx="60932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 ExtraBold" pitchFamily="2" charset="0"/>
                <a:cs typeface="Arial" panose="020B0604020202020204"/>
                <a:sym typeface="Arial" panose="020B0604020202020204"/>
              </a:rPr>
              <a:t>What will we learn?</a:t>
            </a:r>
            <a:endParaRPr lang="en-MY" sz="40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6855CE-907B-62A0-38A8-6293D984A413}"/>
              </a:ext>
            </a:extLst>
          </p:cNvPr>
          <p:cNvSpPr txBox="1"/>
          <p:nvPr/>
        </p:nvSpPr>
        <p:spPr>
          <a:xfrm>
            <a:off x="2146934" y="2279757"/>
            <a:ext cx="4850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tabLst/>
              <a:defRPr/>
            </a:pPr>
            <a:r>
              <a:rPr lang="en-GB" sz="2400" dirty="0">
                <a:latin typeface="+mj-lt"/>
              </a:rPr>
              <a:t>- What is Git and GitHub?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1F9616-CCD1-E59F-AA7F-053292B0DF62}"/>
              </a:ext>
            </a:extLst>
          </p:cNvPr>
          <p:cNvSpPr txBox="1"/>
          <p:nvPr/>
        </p:nvSpPr>
        <p:spPr>
          <a:xfrm>
            <a:off x="2146934" y="3199422"/>
            <a:ext cx="4850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tabLst/>
              <a:defRPr/>
            </a:pPr>
            <a:r>
              <a:rPr lang="en-GB" sz="2400" dirty="0">
                <a:latin typeface="+mj-lt"/>
              </a:rPr>
              <a:t>- How does it work?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11E10C-3154-54D8-171B-367DA4A609D6}"/>
              </a:ext>
            </a:extLst>
          </p:cNvPr>
          <p:cNvSpPr txBox="1"/>
          <p:nvPr/>
        </p:nvSpPr>
        <p:spPr>
          <a:xfrm>
            <a:off x="2146934" y="4119087"/>
            <a:ext cx="4850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tabLst/>
              <a:defRPr/>
            </a:pPr>
            <a:r>
              <a:rPr lang="en-GB" sz="2400" dirty="0">
                <a:latin typeface="+mj-lt"/>
              </a:rPr>
              <a:t>- How to Use </a:t>
            </a:r>
            <a:r>
              <a:rPr lang="en-GB" sz="2400" dirty="0" err="1">
                <a:latin typeface="+mj-lt"/>
              </a:rPr>
              <a:t>Github</a:t>
            </a:r>
            <a:r>
              <a:rPr lang="en-GB" sz="2400" dirty="0">
                <a:latin typeface="+mj-lt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822E7-756E-0CF9-8CB1-1B641A353694}"/>
              </a:ext>
            </a:extLst>
          </p:cNvPr>
          <p:cNvSpPr txBox="1"/>
          <p:nvPr/>
        </p:nvSpPr>
        <p:spPr>
          <a:xfrm>
            <a:off x="2146934" y="1360092"/>
            <a:ext cx="4850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tabLst/>
              <a:defRPr/>
            </a:pPr>
            <a:r>
              <a:rPr lang="en-GB" sz="2400" dirty="0">
                <a:latin typeface="+mj-lt"/>
              </a:rPr>
              <a:t>- What is the problem?</a:t>
            </a:r>
          </a:p>
        </p:txBody>
      </p:sp>
    </p:spTree>
    <p:extLst>
      <p:ext uri="{BB962C8B-B14F-4D97-AF65-F5344CB8AC3E}">
        <p14:creationId xmlns:p14="http://schemas.microsoft.com/office/powerpoint/2010/main" val="261916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0BAB55C-77B2-A691-B01D-C291ECAA2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636" y="119790"/>
            <a:ext cx="2236023" cy="576560"/>
          </a:xfrm>
        </p:spPr>
        <p:txBody>
          <a:bodyPr/>
          <a:lstStyle/>
          <a:p>
            <a:r>
              <a:rPr lang="en-US" sz="3200" dirty="0"/>
              <a:t>Git terms</a:t>
            </a:r>
            <a:endParaRPr lang="en-MY" sz="3200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7110BCB5-07E5-09A8-7B79-1033E1B2A4BB}"/>
              </a:ext>
            </a:extLst>
          </p:cNvPr>
          <p:cNvSpPr txBox="1">
            <a:spLocks/>
          </p:cNvSpPr>
          <p:nvPr/>
        </p:nvSpPr>
        <p:spPr>
          <a:xfrm>
            <a:off x="1264423" y="800879"/>
            <a:ext cx="6723002" cy="576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4800" dirty="0"/>
              <a:t>Remote Repository</a:t>
            </a:r>
            <a:endParaRPr lang="en-MY" sz="4800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1F427CC3-F439-6DBD-3E02-75C47DEA2DE3}"/>
              </a:ext>
            </a:extLst>
          </p:cNvPr>
          <p:cNvSpPr txBox="1">
            <a:spLocks/>
          </p:cNvSpPr>
          <p:nvPr/>
        </p:nvSpPr>
        <p:spPr>
          <a:xfrm>
            <a:off x="1724649" y="1715030"/>
            <a:ext cx="5694702" cy="1052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- A main repository that act as source of truth</a:t>
            </a:r>
            <a:endParaRPr lang="en-MY" dirty="0">
              <a:latin typeface="Montserrat" pitchFamily="2" charset="0"/>
            </a:endParaRP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D93B3A10-96CC-E2D7-0C51-9343A69D316F}"/>
              </a:ext>
            </a:extLst>
          </p:cNvPr>
          <p:cNvSpPr txBox="1">
            <a:spLocks/>
          </p:cNvSpPr>
          <p:nvPr/>
        </p:nvSpPr>
        <p:spPr>
          <a:xfrm>
            <a:off x="1724647" y="2921282"/>
            <a:ext cx="5694702" cy="576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- Not on your computer</a:t>
            </a:r>
            <a:endParaRPr lang="en-MY" dirty="0">
              <a:latin typeface="Montserrat" pitchFamily="2" charset="0"/>
            </a:endParaRP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79483C8A-C428-B7E4-217F-DDCA4A55A2EA}"/>
              </a:ext>
            </a:extLst>
          </p:cNvPr>
          <p:cNvSpPr txBox="1">
            <a:spLocks/>
          </p:cNvSpPr>
          <p:nvPr/>
        </p:nvSpPr>
        <p:spPr>
          <a:xfrm>
            <a:off x="1778573" y="3766061"/>
            <a:ext cx="5694702" cy="576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- Also referred as centralized server or “origin”</a:t>
            </a:r>
            <a:endParaRPr lang="en-MY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98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0BAB55C-77B2-A691-B01D-C291ECAA2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636" y="119790"/>
            <a:ext cx="2236023" cy="576560"/>
          </a:xfrm>
        </p:spPr>
        <p:txBody>
          <a:bodyPr/>
          <a:lstStyle/>
          <a:p>
            <a:r>
              <a:rPr lang="en-US" sz="3200" dirty="0"/>
              <a:t>Git terms</a:t>
            </a:r>
            <a:endParaRPr lang="en-MY" sz="3200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7110BCB5-07E5-09A8-7B79-1033E1B2A4BB}"/>
              </a:ext>
            </a:extLst>
          </p:cNvPr>
          <p:cNvSpPr txBox="1">
            <a:spLocks/>
          </p:cNvSpPr>
          <p:nvPr/>
        </p:nvSpPr>
        <p:spPr>
          <a:xfrm>
            <a:off x="2716420" y="1014420"/>
            <a:ext cx="3711157" cy="951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4800" dirty="0"/>
              <a:t>Commit</a:t>
            </a:r>
            <a:endParaRPr lang="en-MY" sz="4800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1F427CC3-F439-6DBD-3E02-75C47DEA2DE3}"/>
              </a:ext>
            </a:extLst>
          </p:cNvPr>
          <p:cNvSpPr txBox="1">
            <a:spLocks/>
          </p:cNvSpPr>
          <p:nvPr/>
        </p:nvSpPr>
        <p:spPr>
          <a:xfrm>
            <a:off x="1724649" y="2158727"/>
            <a:ext cx="5694702" cy="1052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- A snapshot of the code at the time</a:t>
            </a:r>
            <a:endParaRPr lang="en-MY" dirty="0">
              <a:latin typeface="Montserrat" pitchFamily="2" charset="0"/>
            </a:endParaRP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D93B3A10-96CC-E2D7-0C51-9343A69D316F}"/>
              </a:ext>
            </a:extLst>
          </p:cNvPr>
          <p:cNvSpPr txBox="1">
            <a:spLocks/>
          </p:cNvSpPr>
          <p:nvPr/>
        </p:nvSpPr>
        <p:spPr>
          <a:xfrm>
            <a:off x="1724648" y="3344676"/>
            <a:ext cx="5694702" cy="1389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- Commit mean saving your code progress on your </a:t>
            </a:r>
            <a:r>
              <a:rPr lang="en-US" b="1" dirty="0">
                <a:latin typeface="Montserrat" pitchFamily="2" charset="0"/>
              </a:rPr>
              <a:t>local</a:t>
            </a:r>
            <a:r>
              <a:rPr lang="en-US" dirty="0">
                <a:latin typeface="Montserrat" pitchFamily="2" charset="0"/>
              </a:rPr>
              <a:t> repository</a:t>
            </a:r>
            <a:endParaRPr lang="en-MY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064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0BAB55C-77B2-A691-B01D-C291ECAA2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636" y="119790"/>
            <a:ext cx="2236023" cy="576560"/>
          </a:xfrm>
        </p:spPr>
        <p:txBody>
          <a:bodyPr/>
          <a:lstStyle/>
          <a:p>
            <a:r>
              <a:rPr lang="en-US" sz="3200" dirty="0"/>
              <a:t>Git terms</a:t>
            </a:r>
            <a:endParaRPr lang="en-MY" sz="3200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7110BCB5-07E5-09A8-7B79-1033E1B2A4BB}"/>
              </a:ext>
            </a:extLst>
          </p:cNvPr>
          <p:cNvSpPr txBox="1">
            <a:spLocks/>
          </p:cNvSpPr>
          <p:nvPr/>
        </p:nvSpPr>
        <p:spPr>
          <a:xfrm>
            <a:off x="2716420" y="1014420"/>
            <a:ext cx="3711157" cy="951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4800" dirty="0"/>
              <a:t>Push</a:t>
            </a:r>
            <a:endParaRPr lang="en-MY" sz="4800" dirty="0"/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D93B3A10-96CC-E2D7-0C51-9343A69D316F}"/>
              </a:ext>
            </a:extLst>
          </p:cNvPr>
          <p:cNvSpPr txBox="1">
            <a:spLocks/>
          </p:cNvSpPr>
          <p:nvPr/>
        </p:nvSpPr>
        <p:spPr>
          <a:xfrm>
            <a:off x="1724648" y="2483443"/>
            <a:ext cx="5694702" cy="1389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- Uploading your progress to </a:t>
            </a:r>
            <a:r>
              <a:rPr lang="en-US" b="1" dirty="0">
                <a:latin typeface="Montserrat" pitchFamily="2" charset="0"/>
              </a:rPr>
              <a:t>remote</a:t>
            </a:r>
            <a:r>
              <a:rPr lang="en-US" dirty="0">
                <a:latin typeface="Montserrat" pitchFamily="2" charset="0"/>
              </a:rPr>
              <a:t> repository.</a:t>
            </a:r>
            <a:endParaRPr lang="en-MY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005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0BAB55C-77B2-A691-B01D-C291ECAA2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636" y="119790"/>
            <a:ext cx="2236023" cy="576560"/>
          </a:xfrm>
        </p:spPr>
        <p:txBody>
          <a:bodyPr/>
          <a:lstStyle/>
          <a:p>
            <a:r>
              <a:rPr lang="en-US" sz="3200" dirty="0"/>
              <a:t>Git terms</a:t>
            </a:r>
            <a:endParaRPr lang="en-MY" sz="3200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7110BCB5-07E5-09A8-7B79-1033E1B2A4BB}"/>
              </a:ext>
            </a:extLst>
          </p:cNvPr>
          <p:cNvSpPr txBox="1">
            <a:spLocks/>
          </p:cNvSpPr>
          <p:nvPr/>
        </p:nvSpPr>
        <p:spPr>
          <a:xfrm>
            <a:off x="2716420" y="1014420"/>
            <a:ext cx="3711157" cy="951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4800" dirty="0"/>
              <a:t>Fetch</a:t>
            </a:r>
            <a:endParaRPr lang="en-MY" sz="4800" dirty="0"/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D93B3A10-96CC-E2D7-0C51-9343A69D316F}"/>
              </a:ext>
            </a:extLst>
          </p:cNvPr>
          <p:cNvSpPr txBox="1">
            <a:spLocks/>
          </p:cNvSpPr>
          <p:nvPr/>
        </p:nvSpPr>
        <p:spPr>
          <a:xfrm>
            <a:off x="1724648" y="2283577"/>
            <a:ext cx="5694702" cy="1389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- Downloading contents from </a:t>
            </a:r>
            <a:r>
              <a:rPr lang="en-US" b="1" dirty="0">
                <a:latin typeface="Montserrat" pitchFamily="2" charset="0"/>
              </a:rPr>
              <a:t>remote</a:t>
            </a:r>
            <a:r>
              <a:rPr lang="en-US" dirty="0">
                <a:latin typeface="Montserrat" pitchFamily="2" charset="0"/>
              </a:rPr>
              <a:t> repository.</a:t>
            </a:r>
            <a:endParaRPr lang="en-MY" dirty="0">
              <a:latin typeface="Montserrat" pitchFamily="2" charset="0"/>
            </a:endParaRP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A1379F29-893F-9BBC-9A86-047D72F39551}"/>
              </a:ext>
            </a:extLst>
          </p:cNvPr>
          <p:cNvSpPr txBox="1">
            <a:spLocks/>
          </p:cNvSpPr>
          <p:nvPr/>
        </p:nvSpPr>
        <p:spPr>
          <a:xfrm>
            <a:off x="1724647" y="3484020"/>
            <a:ext cx="5694702" cy="1389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- Is used to update your local repository with latest changes.</a:t>
            </a:r>
            <a:endParaRPr lang="en-MY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47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0BAB55C-77B2-A691-B01D-C291ECAA2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636" y="119790"/>
            <a:ext cx="2236023" cy="576560"/>
          </a:xfrm>
        </p:spPr>
        <p:txBody>
          <a:bodyPr/>
          <a:lstStyle/>
          <a:p>
            <a:r>
              <a:rPr lang="en-US" sz="3200" dirty="0"/>
              <a:t>Git terms</a:t>
            </a:r>
            <a:endParaRPr lang="en-MY" sz="3200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7110BCB5-07E5-09A8-7B79-1033E1B2A4BB}"/>
              </a:ext>
            </a:extLst>
          </p:cNvPr>
          <p:cNvSpPr txBox="1">
            <a:spLocks/>
          </p:cNvSpPr>
          <p:nvPr/>
        </p:nvSpPr>
        <p:spPr>
          <a:xfrm>
            <a:off x="2716420" y="696350"/>
            <a:ext cx="3711157" cy="576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4800" dirty="0"/>
              <a:t>Branch</a:t>
            </a:r>
            <a:endParaRPr lang="en-MY" sz="4800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1F427CC3-F439-6DBD-3E02-75C47DEA2DE3}"/>
              </a:ext>
            </a:extLst>
          </p:cNvPr>
          <p:cNvSpPr txBox="1">
            <a:spLocks/>
          </p:cNvSpPr>
          <p:nvPr/>
        </p:nvSpPr>
        <p:spPr>
          <a:xfrm>
            <a:off x="1724649" y="1659799"/>
            <a:ext cx="5694702" cy="1052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- </a:t>
            </a:r>
            <a:r>
              <a:rPr lang="en-GB" dirty="0">
                <a:latin typeface="Montserrat" pitchFamily="2" charset="0"/>
              </a:rPr>
              <a:t>Is a new/separate version of the main/master repository</a:t>
            </a:r>
            <a:endParaRPr lang="en-MY" dirty="0">
              <a:latin typeface="Montserrat" pitchFamily="2" charset="0"/>
            </a:endParaRPr>
          </a:p>
        </p:txBody>
      </p:sp>
      <p:pic>
        <p:nvPicPr>
          <p:cNvPr id="5" name="Picture 4" descr="A black background with white symbols&#10;&#10;Description automatically generated">
            <a:extLst>
              <a:ext uri="{FF2B5EF4-FFF2-40B4-BE49-F238E27FC236}">
                <a16:creationId xmlns:a16="http://schemas.microsoft.com/office/drawing/2014/main" id="{C655AB12-816D-6DA8-CE6C-C553C0846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164" y="2678257"/>
            <a:ext cx="6391836" cy="23660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53E0D4-2959-EA23-84A5-9DECBCDF5823}"/>
              </a:ext>
            </a:extLst>
          </p:cNvPr>
          <p:cNvSpPr/>
          <p:nvPr/>
        </p:nvSpPr>
        <p:spPr>
          <a:xfrm>
            <a:off x="3592800" y="4183200"/>
            <a:ext cx="2613600" cy="9603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718E33-7430-3782-622C-4F70843A0D27}"/>
              </a:ext>
            </a:extLst>
          </p:cNvPr>
          <p:cNvSpPr/>
          <p:nvPr/>
        </p:nvSpPr>
        <p:spPr>
          <a:xfrm>
            <a:off x="3201282" y="2678257"/>
            <a:ext cx="2613600" cy="6912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 sz="800"/>
          </a:p>
        </p:txBody>
      </p:sp>
    </p:spTree>
    <p:extLst>
      <p:ext uri="{BB962C8B-B14F-4D97-AF65-F5344CB8AC3E}">
        <p14:creationId xmlns:p14="http://schemas.microsoft.com/office/powerpoint/2010/main" val="633447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0BAB55C-77B2-A691-B01D-C291ECAA2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636" y="119790"/>
            <a:ext cx="2236023" cy="576560"/>
          </a:xfrm>
        </p:spPr>
        <p:txBody>
          <a:bodyPr/>
          <a:lstStyle/>
          <a:p>
            <a:r>
              <a:rPr lang="en-US" sz="3200" dirty="0"/>
              <a:t>Git terms</a:t>
            </a:r>
            <a:endParaRPr lang="en-MY" sz="3200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7110BCB5-07E5-09A8-7B79-1033E1B2A4BB}"/>
              </a:ext>
            </a:extLst>
          </p:cNvPr>
          <p:cNvSpPr txBox="1">
            <a:spLocks/>
          </p:cNvSpPr>
          <p:nvPr/>
        </p:nvSpPr>
        <p:spPr>
          <a:xfrm>
            <a:off x="2220534" y="1014420"/>
            <a:ext cx="4702931" cy="951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4800" dirty="0"/>
              <a:t>Pull Request</a:t>
            </a:r>
            <a:endParaRPr lang="en-MY" sz="4800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1F427CC3-F439-6DBD-3E02-75C47DEA2DE3}"/>
              </a:ext>
            </a:extLst>
          </p:cNvPr>
          <p:cNvSpPr txBox="1">
            <a:spLocks/>
          </p:cNvSpPr>
          <p:nvPr/>
        </p:nvSpPr>
        <p:spPr>
          <a:xfrm>
            <a:off x="1724649" y="2283577"/>
            <a:ext cx="5694702" cy="1052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- Requesting the owner to merge branch and main</a:t>
            </a:r>
            <a:endParaRPr lang="en-MY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09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0BAB55C-77B2-A691-B01D-C291ECAA2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636" y="119790"/>
            <a:ext cx="2236023" cy="576560"/>
          </a:xfrm>
        </p:spPr>
        <p:txBody>
          <a:bodyPr/>
          <a:lstStyle/>
          <a:p>
            <a:r>
              <a:rPr lang="en-US" sz="3200" dirty="0"/>
              <a:t>Git terms</a:t>
            </a:r>
            <a:endParaRPr lang="en-MY" sz="3200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7110BCB5-07E5-09A8-7B79-1033E1B2A4BB}"/>
              </a:ext>
            </a:extLst>
          </p:cNvPr>
          <p:cNvSpPr txBox="1">
            <a:spLocks/>
          </p:cNvSpPr>
          <p:nvPr/>
        </p:nvSpPr>
        <p:spPr>
          <a:xfrm>
            <a:off x="2716420" y="696349"/>
            <a:ext cx="3711157" cy="829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4800" dirty="0"/>
              <a:t>Clone</a:t>
            </a:r>
            <a:endParaRPr lang="en-MY" sz="4800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1F427CC3-F439-6DBD-3E02-75C47DEA2DE3}"/>
              </a:ext>
            </a:extLst>
          </p:cNvPr>
          <p:cNvSpPr txBox="1">
            <a:spLocks/>
          </p:cNvSpPr>
          <p:nvPr/>
        </p:nvSpPr>
        <p:spPr>
          <a:xfrm>
            <a:off x="1270285" y="1758030"/>
            <a:ext cx="6603425" cy="1052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GB" dirty="0">
                <a:latin typeface="Montserrat" pitchFamily="2" charset="0"/>
              </a:rPr>
              <a:t>- Copy the remote repository from GitHub.com to your local machine</a:t>
            </a:r>
            <a:endParaRPr lang="en-MY" dirty="0">
              <a:latin typeface="Montserrat" pitchFamily="2" charset="0"/>
            </a:endParaRPr>
          </a:p>
        </p:txBody>
      </p:sp>
      <p:grpSp>
        <p:nvGrpSpPr>
          <p:cNvPr id="3" name="Google Shape;2103;p161">
            <a:extLst>
              <a:ext uri="{FF2B5EF4-FFF2-40B4-BE49-F238E27FC236}">
                <a16:creationId xmlns:a16="http://schemas.microsoft.com/office/drawing/2014/main" id="{961671CF-88A6-6CCB-DB78-1E6381D3DC9E}"/>
              </a:ext>
            </a:extLst>
          </p:cNvPr>
          <p:cNvGrpSpPr/>
          <p:nvPr/>
        </p:nvGrpSpPr>
        <p:grpSpPr>
          <a:xfrm>
            <a:off x="5394791" y="3968006"/>
            <a:ext cx="775068" cy="824573"/>
            <a:chOff x="6388578" y="3475039"/>
            <a:chExt cx="530626" cy="564518"/>
          </a:xfrm>
        </p:grpSpPr>
        <p:sp>
          <p:nvSpPr>
            <p:cNvPr id="5" name="Google Shape;2104;p161">
              <a:extLst>
                <a:ext uri="{FF2B5EF4-FFF2-40B4-BE49-F238E27FC236}">
                  <a16:creationId xmlns:a16="http://schemas.microsoft.com/office/drawing/2014/main" id="{FDBBB90A-92EC-8CAE-0D87-33341848A49C}"/>
                </a:ext>
              </a:extLst>
            </p:cNvPr>
            <p:cNvSpPr/>
            <p:nvPr/>
          </p:nvSpPr>
          <p:spPr>
            <a:xfrm>
              <a:off x="6388578" y="3475039"/>
              <a:ext cx="530626" cy="438492"/>
            </a:xfrm>
            <a:custGeom>
              <a:avLst/>
              <a:gdLst/>
              <a:ahLst/>
              <a:cxnLst/>
              <a:rect l="l" t="t" r="r" b="b"/>
              <a:pathLst>
                <a:path w="30248" h="24996" extrusionOk="0">
                  <a:moveTo>
                    <a:pt x="2017" y="0"/>
                  </a:moveTo>
                  <a:cubicBezTo>
                    <a:pt x="925" y="0"/>
                    <a:pt x="1" y="924"/>
                    <a:pt x="1" y="2058"/>
                  </a:cubicBezTo>
                  <a:lnTo>
                    <a:pt x="1" y="22979"/>
                  </a:lnTo>
                  <a:cubicBezTo>
                    <a:pt x="1" y="24114"/>
                    <a:pt x="925" y="24996"/>
                    <a:pt x="2017" y="24996"/>
                  </a:cubicBezTo>
                  <a:lnTo>
                    <a:pt x="28231" y="24996"/>
                  </a:lnTo>
                  <a:cubicBezTo>
                    <a:pt x="29324" y="24996"/>
                    <a:pt x="30248" y="24114"/>
                    <a:pt x="30248" y="22979"/>
                  </a:cubicBezTo>
                  <a:lnTo>
                    <a:pt x="30248" y="2058"/>
                  </a:lnTo>
                  <a:cubicBezTo>
                    <a:pt x="30248" y="924"/>
                    <a:pt x="29324" y="0"/>
                    <a:pt x="2823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420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05;p161">
              <a:extLst>
                <a:ext uri="{FF2B5EF4-FFF2-40B4-BE49-F238E27FC236}">
                  <a16:creationId xmlns:a16="http://schemas.microsoft.com/office/drawing/2014/main" id="{E628603D-E748-45AF-6234-BB5B02B8765B}"/>
                </a:ext>
              </a:extLst>
            </p:cNvPr>
            <p:cNvSpPr/>
            <p:nvPr/>
          </p:nvSpPr>
          <p:spPr>
            <a:xfrm>
              <a:off x="6388578" y="3797085"/>
              <a:ext cx="530626" cy="18"/>
            </a:xfrm>
            <a:custGeom>
              <a:avLst/>
              <a:gdLst/>
              <a:ahLst/>
              <a:cxnLst/>
              <a:rect l="l" t="t" r="r" b="b"/>
              <a:pathLst>
                <a:path w="30248" h="1" fill="none" extrusionOk="0">
                  <a:moveTo>
                    <a:pt x="1" y="0"/>
                  </a:moveTo>
                  <a:lnTo>
                    <a:pt x="30248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420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06;p161">
              <a:extLst>
                <a:ext uri="{FF2B5EF4-FFF2-40B4-BE49-F238E27FC236}">
                  <a16:creationId xmlns:a16="http://schemas.microsoft.com/office/drawing/2014/main" id="{2461F085-7422-CDA4-01CA-4B4A39A3469A}"/>
                </a:ext>
              </a:extLst>
            </p:cNvPr>
            <p:cNvSpPr/>
            <p:nvPr/>
          </p:nvSpPr>
          <p:spPr>
            <a:xfrm>
              <a:off x="6625893" y="3837573"/>
              <a:ext cx="48645" cy="41611"/>
            </a:xfrm>
            <a:custGeom>
              <a:avLst/>
              <a:gdLst/>
              <a:ahLst/>
              <a:cxnLst/>
              <a:rect l="l" t="t" r="r" b="b"/>
              <a:pathLst>
                <a:path w="2773" h="2372" extrusionOk="0">
                  <a:moveTo>
                    <a:pt x="1665" y="0"/>
                  </a:moveTo>
                  <a:cubicBezTo>
                    <a:pt x="1642" y="0"/>
                    <a:pt x="1619" y="1"/>
                    <a:pt x="1596" y="3"/>
                  </a:cubicBezTo>
                  <a:cubicBezTo>
                    <a:pt x="504" y="3"/>
                    <a:pt x="0" y="1263"/>
                    <a:pt x="756" y="2019"/>
                  </a:cubicBezTo>
                  <a:cubicBezTo>
                    <a:pt x="1000" y="2263"/>
                    <a:pt x="1296" y="2371"/>
                    <a:pt x="1585" y="2371"/>
                  </a:cubicBezTo>
                  <a:cubicBezTo>
                    <a:pt x="2194" y="2371"/>
                    <a:pt x="2773" y="1891"/>
                    <a:pt x="2773" y="1179"/>
                  </a:cubicBezTo>
                  <a:cubicBezTo>
                    <a:pt x="2773" y="531"/>
                    <a:pt x="2265" y="0"/>
                    <a:pt x="166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07;p161">
              <a:extLst>
                <a:ext uri="{FF2B5EF4-FFF2-40B4-BE49-F238E27FC236}">
                  <a16:creationId xmlns:a16="http://schemas.microsoft.com/office/drawing/2014/main" id="{399D4447-2806-EE10-2AF9-F3038D6D4E31}"/>
                </a:ext>
              </a:extLst>
            </p:cNvPr>
            <p:cNvSpPr/>
            <p:nvPr/>
          </p:nvSpPr>
          <p:spPr>
            <a:xfrm>
              <a:off x="6590510" y="3913514"/>
              <a:ext cx="126780" cy="69293"/>
            </a:xfrm>
            <a:custGeom>
              <a:avLst/>
              <a:gdLst/>
              <a:ahLst/>
              <a:cxnLst/>
              <a:rect l="l" t="t" r="r" b="b"/>
              <a:pathLst>
                <a:path w="7227" h="3950" extrusionOk="0">
                  <a:moveTo>
                    <a:pt x="1" y="1"/>
                  </a:moveTo>
                  <a:lnTo>
                    <a:pt x="1" y="3950"/>
                  </a:lnTo>
                  <a:lnTo>
                    <a:pt x="7226" y="3950"/>
                  </a:lnTo>
                  <a:lnTo>
                    <a:pt x="7226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420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08;p161">
              <a:extLst>
                <a:ext uri="{FF2B5EF4-FFF2-40B4-BE49-F238E27FC236}">
                  <a16:creationId xmlns:a16="http://schemas.microsoft.com/office/drawing/2014/main" id="{A621A373-D9C9-0502-98C5-912141DA230B}"/>
                </a:ext>
              </a:extLst>
            </p:cNvPr>
            <p:cNvSpPr/>
            <p:nvPr/>
          </p:nvSpPr>
          <p:spPr>
            <a:xfrm>
              <a:off x="6510920" y="3982790"/>
              <a:ext cx="285960" cy="56768"/>
            </a:xfrm>
            <a:custGeom>
              <a:avLst/>
              <a:gdLst/>
              <a:ahLst/>
              <a:cxnLst/>
              <a:rect l="l" t="t" r="r" b="b"/>
              <a:pathLst>
                <a:path w="16301" h="3236" extrusionOk="0">
                  <a:moveTo>
                    <a:pt x="1219" y="1"/>
                  </a:moveTo>
                  <a:cubicBezTo>
                    <a:pt x="547" y="1"/>
                    <a:pt x="1" y="547"/>
                    <a:pt x="1" y="1219"/>
                  </a:cubicBezTo>
                  <a:lnTo>
                    <a:pt x="1" y="2017"/>
                  </a:lnTo>
                  <a:cubicBezTo>
                    <a:pt x="1" y="2689"/>
                    <a:pt x="547" y="3235"/>
                    <a:pt x="1219" y="3235"/>
                  </a:cubicBezTo>
                  <a:lnTo>
                    <a:pt x="15082" y="3235"/>
                  </a:lnTo>
                  <a:cubicBezTo>
                    <a:pt x="15754" y="3235"/>
                    <a:pt x="16300" y="2689"/>
                    <a:pt x="16300" y="2017"/>
                  </a:cubicBezTo>
                  <a:lnTo>
                    <a:pt x="16300" y="1219"/>
                  </a:lnTo>
                  <a:cubicBezTo>
                    <a:pt x="16300" y="547"/>
                    <a:pt x="15754" y="1"/>
                    <a:pt x="1508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4200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6131;p170">
            <a:extLst>
              <a:ext uri="{FF2B5EF4-FFF2-40B4-BE49-F238E27FC236}">
                <a16:creationId xmlns:a16="http://schemas.microsoft.com/office/drawing/2014/main" id="{435780E4-5DD7-09B0-7790-D2CD56B5AF07}"/>
              </a:ext>
            </a:extLst>
          </p:cNvPr>
          <p:cNvSpPr/>
          <p:nvPr/>
        </p:nvSpPr>
        <p:spPr>
          <a:xfrm>
            <a:off x="2209982" y="3968006"/>
            <a:ext cx="1151695" cy="693473"/>
          </a:xfrm>
          <a:custGeom>
            <a:avLst/>
            <a:gdLst/>
            <a:ahLst/>
            <a:cxnLst/>
            <a:rect l="l" t="t" r="r" b="b"/>
            <a:pathLst>
              <a:path w="19328" h="11638" extrusionOk="0">
                <a:moveTo>
                  <a:pt x="8612" y="1133"/>
                </a:moveTo>
                <a:cubicBezTo>
                  <a:pt x="8920" y="1133"/>
                  <a:pt x="9222" y="1172"/>
                  <a:pt x="9518" y="1251"/>
                </a:cubicBezTo>
                <a:cubicBezTo>
                  <a:pt x="10710" y="1571"/>
                  <a:pt x="11674" y="2492"/>
                  <a:pt x="12093" y="3718"/>
                </a:cubicBezTo>
                <a:cubicBezTo>
                  <a:pt x="12176" y="3959"/>
                  <a:pt x="12399" y="4099"/>
                  <a:pt x="12630" y="4099"/>
                </a:cubicBezTo>
                <a:cubicBezTo>
                  <a:pt x="12743" y="4099"/>
                  <a:pt x="12858" y="4065"/>
                  <a:pt x="12960" y="3992"/>
                </a:cubicBezTo>
                <a:cubicBezTo>
                  <a:pt x="13506" y="3597"/>
                  <a:pt x="14165" y="3382"/>
                  <a:pt x="14838" y="3382"/>
                </a:cubicBezTo>
                <a:cubicBezTo>
                  <a:pt x="14844" y="3382"/>
                  <a:pt x="14850" y="3382"/>
                  <a:pt x="14856" y="3382"/>
                </a:cubicBezTo>
                <a:cubicBezTo>
                  <a:pt x="15360" y="3382"/>
                  <a:pt x="15858" y="3506"/>
                  <a:pt x="16308" y="3742"/>
                </a:cubicBezTo>
                <a:cubicBezTo>
                  <a:pt x="17471" y="4346"/>
                  <a:pt x="18193" y="5572"/>
                  <a:pt x="18193" y="6942"/>
                </a:cubicBezTo>
                <a:cubicBezTo>
                  <a:pt x="18193" y="8908"/>
                  <a:pt x="16689" y="10505"/>
                  <a:pt x="14838" y="10505"/>
                </a:cubicBezTo>
                <a:lnTo>
                  <a:pt x="3905" y="10505"/>
                </a:lnTo>
                <a:cubicBezTo>
                  <a:pt x="2377" y="10505"/>
                  <a:pt x="1133" y="9183"/>
                  <a:pt x="1133" y="7558"/>
                </a:cubicBezTo>
                <a:cubicBezTo>
                  <a:pt x="1133" y="5931"/>
                  <a:pt x="2377" y="4611"/>
                  <a:pt x="3905" y="4611"/>
                </a:cubicBezTo>
                <a:cubicBezTo>
                  <a:pt x="4053" y="4611"/>
                  <a:pt x="4200" y="4623"/>
                  <a:pt x="4345" y="4648"/>
                </a:cubicBezTo>
                <a:cubicBezTo>
                  <a:pt x="4378" y="4653"/>
                  <a:pt x="4410" y="4656"/>
                  <a:pt x="4442" y="4656"/>
                </a:cubicBezTo>
                <a:cubicBezTo>
                  <a:pt x="4704" y="4656"/>
                  <a:pt x="4941" y="4473"/>
                  <a:pt x="4995" y="4207"/>
                </a:cubicBezTo>
                <a:cubicBezTo>
                  <a:pt x="5369" y="2425"/>
                  <a:pt x="6891" y="1133"/>
                  <a:pt x="8612" y="1133"/>
                </a:cubicBezTo>
                <a:close/>
                <a:moveTo>
                  <a:pt x="8612" y="1"/>
                </a:moveTo>
                <a:cubicBezTo>
                  <a:pt x="7489" y="4"/>
                  <a:pt x="6405" y="408"/>
                  <a:pt x="5553" y="1142"/>
                </a:cubicBezTo>
                <a:cubicBezTo>
                  <a:pt x="4832" y="1764"/>
                  <a:pt x="4300" y="2573"/>
                  <a:pt x="4016" y="3479"/>
                </a:cubicBezTo>
                <a:lnTo>
                  <a:pt x="3905" y="3479"/>
                </a:lnTo>
                <a:cubicBezTo>
                  <a:pt x="1752" y="3479"/>
                  <a:pt x="0" y="5309"/>
                  <a:pt x="0" y="7558"/>
                </a:cubicBezTo>
                <a:cubicBezTo>
                  <a:pt x="0" y="9808"/>
                  <a:pt x="1752" y="11638"/>
                  <a:pt x="3905" y="11638"/>
                </a:cubicBezTo>
                <a:lnTo>
                  <a:pt x="14838" y="11638"/>
                </a:lnTo>
                <a:cubicBezTo>
                  <a:pt x="17314" y="11638"/>
                  <a:pt x="19325" y="9533"/>
                  <a:pt x="19325" y="6945"/>
                </a:cubicBezTo>
                <a:cubicBezTo>
                  <a:pt x="19328" y="6064"/>
                  <a:pt x="19089" y="5197"/>
                  <a:pt x="18636" y="4442"/>
                </a:cubicBezTo>
                <a:cubicBezTo>
                  <a:pt x="18202" y="3718"/>
                  <a:pt x="17577" y="3129"/>
                  <a:pt x="16831" y="2736"/>
                </a:cubicBezTo>
                <a:cubicBezTo>
                  <a:pt x="16206" y="2412"/>
                  <a:pt x="15522" y="2249"/>
                  <a:pt x="14838" y="2249"/>
                </a:cubicBezTo>
                <a:cubicBezTo>
                  <a:pt x="14173" y="2249"/>
                  <a:pt x="13508" y="2403"/>
                  <a:pt x="12896" y="2709"/>
                </a:cubicBezTo>
                <a:cubicBezTo>
                  <a:pt x="12265" y="1447"/>
                  <a:pt x="11151" y="514"/>
                  <a:pt x="9811" y="158"/>
                </a:cubicBezTo>
                <a:cubicBezTo>
                  <a:pt x="9421" y="55"/>
                  <a:pt x="9016" y="1"/>
                  <a:pt x="8612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AA3631-295A-5121-E44C-AC71FF0E4C93}"/>
              </a:ext>
            </a:extLst>
          </p:cNvPr>
          <p:cNvCxnSpPr/>
          <p:nvPr/>
        </p:nvCxnSpPr>
        <p:spPr>
          <a:xfrm>
            <a:off x="3685732" y="4314742"/>
            <a:ext cx="1392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ubtitle 1">
            <a:extLst>
              <a:ext uri="{FF2B5EF4-FFF2-40B4-BE49-F238E27FC236}">
                <a16:creationId xmlns:a16="http://schemas.microsoft.com/office/drawing/2014/main" id="{A0B1A35B-9DDD-5346-8B45-85D8F4E078A0}"/>
              </a:ext>
            </a:extLst>
          </p:cNvPr>
          <p:cNvSpPr txBox="1">
            <a:spLocks/>
          </p:cNvSpPr>
          <p:nvPr/>
        </p:nvSpPr>
        <p:spPr>
          <a:xfrm>
            <a:off x="1561164" y="3345767"/>
            <a:ext cx="2562989" cy="410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GB" sz="1800" dirty="0">
                <a:latin typeface="Montserrat" pitchFamily="2" charset="0"/>
              </a:rPr>
              <a:t>Remote Repository</a:t>
            </a:r>
            <a:endParaRPr lang="en-MY" sz="1800" dirty="0">
              <a:latin typeface="Montserrat" pitchFamily="2" charset="0"/>
            </a:endParaRPr>
          </a:p>
        </p:txBody>
      </p:sp>
      <p:sp>
        <p:nvSpPr>
          <p:cNvPr id="15" name="Subtitle 1">
            <a:extLst>
              <a:ext uri="{FF2B5EF4-FFF2-40B4-BE49-F238E27FC236}">
                <a16:creationId xmlns:a16="http://schemas.microsoft.com/office/drawing/2014/main" id="{1D6DA3CD-CD2F-ABFD-1D24-C6A3A835E955}"/>
              </a:ext>
            </a:extLst>
          </p:cNvPr>
          <p:cNvSpPr txBox="1">
            <a:spLocks/>
          </p:cNvSpPr>
          <p:nvPr/>
        </p:nvSpPr>
        <p:spPr>
          <a:xfrm>
            <a:off x="4530988" y="3357437"/>
            <a:ext cx="2562989" cy="410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GB" sz="1800" dirty="0">
                <a:latin typeface="Montserrat" pitchFamily="2" charset="0"/>
              </a:rPr>
              <a:t>Local Repository</a:t>
            </a:r>
            <a:endParaRPr lang="en-MY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968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0BAB55C-77B2-A691-B01D-C291ECAA2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636" y="119790"/>
            <a:ext cx="2236023" cy="576560"/>
          </a:xfrm>
        </p:spPr>
        <p:txBody>
          <a:bodyPr/>
          <a:lstStyle/>
          <a:p>
            <a:r>
              <a:rPr lang="en-US" sz="3200" dirty="0"/>
              <a:t>Git terms</a:t>
            </a:r>
            <a:endParaRPr lang="en-MY" sz="3200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7110BCB5-07E5-09A8-7B79-1033E1B2A4BB}"/>
              </a:ext>
            </a:extLst>
          </p:cNvPr>
          <p:cNvSpPr txBox="1">
            <a:spLocks/>
          </p:cNvSpPr>
          <p:nvPr/>
        </p:nvSpPr>
        <p:spPr>
          <a:xfrm>
            <a:off x="157092" y="835328"/>
            <a:ext cx="3711157" cy="951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4800" dirty="0"/>
              <a:t>Fork</a:t>
            </a:r>
            <a:endParaRPr lang="en-MY" sz="4800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1F427CC3-F439-6DBD-3E02-75C47DEA2DE3}"/>
              </a:ext>
            </a:extLst>
          </p:cNvPr>
          <p:cNvSpPr txBox="1">
            <a:spLocks/>
          </p:cNvSpPr>
          <p:nvPr/>
        </p:nvSpPr>
        <p:spPr>
          <a:xfrm>
            <a:off x="395255" y="1641604"/>
            <a:ext cx="5322364" cy="767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- Copy other people remote repository on GitHub</a:t>
            </a:r>
            <a:endParaRPr lang="en-MY" dirty="0">
              <a:latin typeface="Montserrat" pitchFamily="2" charset="0"/>
            </a:endParaRPr>
          </a:p>
        </p:txBody>
      </p:sp>
      <p:pic>
        <p:nvPicPr>
          <p:cNvPr id="3" name="Picture 2" descr="A black background with white symbols&#10;&#10;Description automatically generated">
            <a:extLst>
              <a:ext uri="{FF2B5EF4-FFF2-40B4-BE49-F238E27FC236}">
                <a16:creationId xmlns:a16="http://schemas.microsoft.com/office/drawing/2014/main" id="{20A9CAA5-D626-E4C5-93E4-EBC9507D6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44" y="2731669"/>
            <a:ext cx="3066757" cy="113522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B507F2-DD70-5D09-5B84-98CF1F6AE3F0}"/>
              </a:ext>
            </a:extLst>
          </p:cNvPr>
          <p:cNvCxnSpPr/>
          <p:nvPr/>
        </p:nvCxnSpPr>
        <p:spPr>
          <a:xfrm flipV="1">
            <a:off x="4431325" y="2854896"/>
            <a:ext cx="661182" cy="28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black background with white symbols&#10;&#10;Description automatically generated">
            <a:extLst>
              <a:ext uri="{FF2B5EF4-FFF2-40B4-BE49-F238E27FC236}">
                <a16:creationId xmlns:a16="http://schemas.microsoft.com/office/drawing/2014/main" id="{07D04723-5327-DC13-C5FD-F41EF1119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907" y="1914477"/>
            <a:ext cx="2834308" cy="1049180"/>
          </a:xfrm>
          <a:prstGeom prst="rect">
            <a:avLst/>
          </a:prstGeom>
        </p:spPr>
      </p:pic>
      <p:pic>
        <p:nvPicPr>
          <p:cNvPr id="10" name="Picture 9" descr="A black background with white symbols&#10;&#10;Description automatically generated">
            <a:extLst>
              <a:ext uri="{FF2B5EF4-FFF2-40B4-BE49-F238E27FC236}">
                <a16:creationId xmlns:a16="http://schemas.microsoft.com/office/drawing/2014/main" id="{1303B747-E23C-ABD0-6DF7-213158134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936" y="3593838"/>
            <a:ext cx="2834308" cy="104918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5ABE7E-4560-C31E-37E4-98C07E7CFBD0}"/>
              </a:ext>
            </a:extLst>
          </p:cNvPr>
          <p:cNvCxnSpPr>
            <a:cxnSpLocks/>
          </p:cNvCxnSpPr>
          <p:nvPr/>
        </p:nvCxnSpPr>
        <p:spPr>
          <a:xfrm>
            <a:off x="4431325" y="3522135"/>
            <a:ext cx="745589" cy="280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ubtitle 1">
            <a:extLst>
              <a:ext uri="{FF2B5EF4-FFF2-40B4-BE49-F238E27FC236}">
                <a16:creationId xmlns:a16="http://schemas.microsoft.com/office/drawing/2014/main" id="{268C186E-542C-01B8-C6A6-F6BC8782DA17}"/>
              </a:ext>
            </a:extLst>
          </p:cNvPr>
          <p:cNvSpPr txBox="1">
            <a:spLocks/>
          </p:cNvSpPr>
          <p:nvPr/>
        </p:nvSpPr>
        <p:spPr>
          <a:xfrm>
            <a:off x="1858383" y="3966975"/>
            <a:ext cx="1716076" cy="302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000" dirty="0">
                <a:latin typeface="Montserrat" pitchFamily="2" charset="0"/>
              </a:rPr>
              <a:t>Team Leader’s Remote Repository</a:t>
            </a:r>
            <a:endParaRPr lang="en-MY" sz="1000" dirty="0">
              <a:latin typeface="Montserrat" pitchFamily="2" charset="0"/>
            </a:endParaRPr>
          </a:p>
        </p:txBody>
      </p:sp>
      <p:sp>
        <p:nvSpPr>
          <p:cNvPr id="15" name="Subtitle 1">
            <a:extLst>
              <a:ext uri="{FF2B5EF4-FFF2-40B4-BE49-F238E27FC236}">
                <a16:creationId xmlns:a16="http://schemas.microsoft.com/office/drawing/2014/main" id="{FBDAB7BF-ABBB-CB8C-FD29-FEEC45111A1A}"/>
              </a:ext>
            </a:extLst>
          </p:cNvPr>
          <p:cNvSpPr txBox="1">
            <a:spLocks/>
          </p:cNvSpPr>
          <p:nvPr/>
        </p:nvSpPr>
        <p:spPr>
          <a:xfrm>
            <a:off x="5837195" y="2993273"/>
            <a:ext cx="1716076" cy="302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000" dirty="0">
                <a:latin typeface="Montserrat" pitchFamily="2" charset="0"/>
              </a:rPr>
              <a:t>Member A’s Remote Repository</a:t>
            </a:r>
            <a:endParaRPr lang="en-MY" sz="1000" dirty="0">
              <a:latin typeface="Montserrat" pitchFamily="2" charset="0"/>
            </a:endParaRPr>
          </a:p>
        </p:txBody>
      </p:sp>
      <p:sp>
        <p:nvSpPr>
          <p:cNvPr id="16" name="Subtitle 1">
            <a:extLst>
              <a:ext uri="{FF2B5EF4-FFF2-40B4-BE49-F238E27FC236}">
                <a16:creationId xmlns:a16="http://schemas.microsoft.com/office/drawing/2014/main" id="{1A320021-C50D-9B33-9398-D71AFEB99C7B}"/>
              </a:ext>
            </a:extLst>
          </p:cNvPr>
          <p:cNvSpPr txBox="1">
            <a:spLocks/>
          </p:cNvSpPr>
          <p:nvPr/>
        </p:nvSpPr>
        <p:spPr>
          <a:xfrm>
            <a:off x="6099703" y="4643018"/>
            <a:ext cx="1716076" cy="302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000" dirty="0">
                <a:latin typeface="Montserrat" pitchFamily="2" charset="0"/>
              </a:rPr>
              <a:t>Member B’s Remote Repository</a:t>
            </a:r>
            <a:endParaRPr lang="en-MY" sz="1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16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8A063216-35CC-7A07-1699-4DAF4CE3C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0949" y="1294440"/>
            <a:ext cx="5540947" cy="2377227"/>
          </a:xfrm>
        </p:spPr>
        <p:txBody>
          <a:bodyPr/>
          <a:lstStyle/>
          <a:p>
            <a:r>
              <a:rPr lang="en-US" sz="7200" dirty="0"/>
              <a:t>Let’s Get Started!</a:t>
            </a:r>
            <a:endParaRPr lang="en-MY" sz="7200" dirty="0"/>
          </a:p>
        </p:txBody>
      </p:sp>
    </p:spTree>
    <p:extLst>
      <p:ext uri="{BB962C8B-B14F-4D97-AF65-F5344CB8AC3E}">
        <p14:creationId xmlns:p14="http://schemas.microsoft.com/office/powerpoint/2010/main" val="3548236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8A063216-35CC-7A07-1699-4DAF4CE3C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124" y="464447"/>
            <a:ext cx="2861051" cy="618766"/>
          </a:xfrm>
        </p:spPr>
        <p:txBody>
          <a:bodyPr/>
          <a:lstStyle/>
          <a:p>
            <a:r>
              <a:rPr lang="en-US" dirty="0"/>
              <a:t>First of all..</a:t>
            </a:r>
            <a:endParaRPr lang="en-MY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61A7DF8-06BD-924B-997F-53A6B75E2B7B}"/>
              </a:ext>
            </a:extLst>
          </p:cNvPr>
          <p:cNvSpPr txBox="1">
            <a:spLocks/>
          </p:cNvSpPr>
          <p:nvPr/>
        </p:nvSpPr>
        <p:spPr>
          <a:xfrm>
            <a:off x="444488" y="1408744"/>
            <a:ext cx="7236471" cy="67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1. Create a </a:t>
            </a:r>
            <a:r>
              <a:rPr lang="en-US" dirty="0" err="1">
                <a:latin typeface="Montserrat" pitchFamily="2" charset="0"/>
              </a:rPr>
              <a:t>Github</a:t>
            </a:r>
            <a:r>
              <a:rPr lang="en-US" dirty="0">
                <a:latin typeface="Montserrat" pitchFamily="2" charset="0"/>
              </a:rPr>
              <a:t> Account</a:t>
            </a:r>
            <a:r>
              <a:rPr lang="en-MY" dirty="0">
                <a:latin typeface="Montserrat" pitchFamily="2" charset="0"/>
              </a:rPr>
              <a:t> (github.com)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AAF50C38-1D8B-B410-5967-781F43CD32B0}"/>
              </a:ext>
            </a:extLst>
          </p:cNvPr>
          <p:cNvSpPr txBox="1">
            <a:spLocks/>
          </p:cNvSpPr>
          <p:nvPr/>
        </p:nvSpPr>
        <p:spPr>
          <a:xfrm>
            <a:off x="1363082" y="2634724"/>
            <a:ext cx="5694702" cy="67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2. Download </a:t>
            </a:r>
            <a:r>
              <a:rPr lang="en-US" dirty="0" err="1">
                <a:latin typeface="Montserrat" pitchFamily="2" charset="0"/>
              </a:rPr>
              <a:t>Github</a:t>
            </a:r>
            <a:r>
              <a:rPr lang="en-US" dirty="0">
                <a:latin typeface="Montserrat" pitchFamily="2" charset="0"/>
              </a:rPr>
              <a:t> Desktop (desktop.github.com)</a:t>
            </a:r>
            <a:endParaRPr lang="en-MY" dirty="0">
              <a:latin typeface="Montserrat" pitchFamily="2" charset="0"/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1320A7D9-9253-F68B-9DB2-C868BA5753E3}"/>
              </a:ext>
            </a:extLst>
          </p:cNvPr>
          <p:cNvSpPr txBox="1">
            <a:spLocks/>
          </p:cNvSpPr>
          <p:nvPr/>
        </p:nvSpPr>
        <p:spPr>
          <a:xfrm>
            <a:off x="1215372" y="3860704"/>
            <a:ext cx="5694702" cy="67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3. Login to </a:t>
            </a:r>
            <a:r>
              <a:rPr lang="en-US" dirty="0" err="1">
                <a:latin typeface="Montserrat" pitchFamily="2" charset="0"/>
              </a:rPr>
              <a:t>Github</a:t>
            </a:r>
            <a:r>
              <a:rPr lang="en-US" dirty="0">
                <a:latin typeface="Montserrat" pitchFamily="2" charset="0"/>
              </a:rPr>
              <a:t> Desktop</a:t>
            </a:r>
            <a:endParaRPr lang="en-MY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13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7918B2F-89AE-79E8-B73A-56968213E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438" y="495056"/>
            <a:ext cx="5470853" cy="1394289"/>
          </a:xfrm>
        </p:spPr>
        <p:txBody>
          <a:bodyPr/>
          <a:lstStyle/>
          <a:p>
            <a:r>
              <a:rPr lang="en-US" sz="4000" dirty="0"/>
              <a:t>How do pass your code?</a:t>
            </a:r>
            <a:endParaRPr lang="en-MY" sz="4000" dirty="0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B7861A5C-5448-74EC-73BC-27D976C626A5}"/>
              </a:ext>
            </a:extLst>
          </p:cNvPr>
          <p:cNvSpPr txBox="1">
            <a:spLocks/>
          </p:cNvSpPr>
          <p:nvPr/>
        </p:nvSpPr>
        <p:spPr>
          <a:xfrm>
            <a:off x="506437" y="2322192"/>
            <a:ext cx="5470853" cy="471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dirty="0"/>
              <a:t>Google Drive?</a:t>
            </a:r>
            <a:endParaRPr lang="en-MY" sz="2400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82C91BB5-A4D4-755D-47E2-A216615F5D18}"/>
              </a:ext>
            </a:extLst>
          </p:cNvPr>
          <p:cNvSpPr txBox="1">
            <a:spLocks/>
          </p:cNvSpPr>
          <p:nvPr/>
        </p:nvSpPr>
        <p:spPr>
          <a:xfrm>
            <a:off x="593093" y="3127339"/>
            <a:ext cx="5470853" cy="471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dirty="0" err="1"/>
              <a:t>Pendrive</a:t>
            </a:r>
            <a:r>
              <a:rPr lang="en-US" sz="2400" dirty="0"/>
              <a:t>?</a:t>
            </a:r>
            <a:endParaRPr lang="en-MY" sz="2400" dirty="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23E6A16F-294F-6FBB-AB40-99CA5C766256}"/>
              </a:ext>
            </a:extLst>
          </p:cNvPr>
          <p:cNvSpPr txBox="1">
            <a:spLocks/>
          </p:cNvSpPr>
          <p:nvPr/>
        </p:nvSpPr>
        <p:spPr>
          <a:xfrm>
            <a:off x="593092" y="3932487"/>
            <a:ext cx="5470853" cy="563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dirty="0"/>
              <a:t>Screenshot?</a:t>
            </a:r>
            <a:endParaRPr lang="en-MY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646708-5DF4-C09F-3CB4-EC711748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84" y="1023518"/>
            <a:ext cx="2848285" cy="395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59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8A063216-35CC-7A07-1699-4DAF4CE3C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0948" y="1463252"/>
            <a:ext cx="5140018" cy="618766"/>
          </a:xfrm>
        </p:spPr>
        <p:txBody>
          <a:bodyPr/>
          <a:lstStyle/>
          <a:p>
            <a:r>
              <a:rPr lang="en-US" dirty="0"/>
              <a:t>First Task</a:t>
            </a:r>
            <a:endParaRPr lang="en-MY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266F5F13-704A-B1E2-6987-4D5F2BF9C703}"/>
              </a:ext>
            </a:extLst>
          </p:cNvPr>
          <p:cNvSpPr txBox="1">
            <a:spLocks/>
          </p:cNvSpPr>
          <p:nvPr/>
        </p:nvSpPr>
        <p:spPr>
          <a:xfrm>
            <a:off x="1710948" y="2323141"/>
            <a:ext cx="5140018" cy="618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4400" dirty="0"/>
              <a:t>Create a New Repository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364076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8A063216-35CC-7A07-1699-4DAF4CE3C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572" y="147924"/>
            <a:ext cx="3066757" cy="618766"/>
          </a:xfrm>
        </p:spPr>
        <p:txBody>
          <a:bodyPr/>
          <a:lstStyle/>
          <a:p>
            <a:r>
              <a:rPr lang="en-US" dirty="0"/>
              <a:t>First Task</a:t>
            </a:r>
            <a:endParaRPr lang="en-MY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9B370BA-28E2-07AC-772F-2A507876F102}"/>
              </a:ext>
            </a:extLst>
          </p:cNvPr>
          <p:cNvSpPr txBox="1">
            <a:spLocks/>
          </p:cNvSpPr>
          <p:nvPr/>
        </p:nvSpPr>
        <p:spPr>
          <a:xfrm>
            <a:off x="534572" y="1331370"/>
            <a:ext cx="7139354" cy="67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1. Create a new </a:t>
            </a:r>
            <a:r>
              <a:rPr lang="en-US" b="1" dirty="0">
                <a:latin typeface="Montserrat" pitchFamily="2" charset="0"/>
              </a:rPr>
              <a:t>repository</a:t>
            </a:r>
            <a:r>
              <a:rPr lang="en-US" dirty="0">
                <a:latin typeface="Montserrat" pitchFamily="2" charset="0"/>
              </a:rPr>
              <a:t> on </a:t>
            </a:r>
            <a:r>
              <a:rPr lang="en-US" dirty="0" err="1">
                <a:latin typeface="Montserrat" pitchFamily="2" charset="0"/>
              </a:rPr>
              <a:t>Github</a:t>
            </a:r>
            <a:endParaRPr lang="en-US" dirty="0">
              <a:latin typeface="Montserrat" pitchFamily="2" charset="0"/>
            </a:endParaRP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749DEBBC-C12A-D89B-37AD-CA52793B090F}"/>
              </a:ext>
            </a:extLst>
          </p:cNvPr>
          <p:cNvSpPr txBox="1">
            <a:spLocks/>
          </p:cNvSpPr>
          <p:nvPr/>
        </p:nvSpPr>
        <p:spPr>
          <a:xfrm>
            <a:off x="288387" y="2391137"/>
            <a:ext cx="7139354" cy="67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2. </a:t>
            </a:r>
            <a:r>
              <a:rPr lang="en-US" b="1" dirty="0">
                <a:latin typeface="Montserrat" pitchFamily="2" charset="0"/>
              </a:rPr>
              <a:t>Clone</a:t>
            </a:r>
            <a:r>
              <a:rPr lang="en-US" dirty="0">
                <a:latin typeface="Montserrat" pitchFamily="2" charset="0"/>
              </a:rPr>
              <a:t> the repository to your PC</a:t>
            </a:r>
          </a:p>
        </p:txBody>
      </p:sp>
    </p:spTree>
    <p:extLst>
      <p:ext uri="{BB962C8B-B14F-4D97-AF65-F5344CB8AC3E}">
        <p14:creationId xmlns:p14="http://schemas.microsoft.com/office/powerpoint/2010/main" val="407964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8A063216-35CC-7A07-1699-4DAF4CE3C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0948" y="1463252"/>
            <a:ext cx="5140018" cy="618766"/>
          </a:xfrm>
        </p:spPr>
        <p:txBody>
          <a:bodyPr/>
          <a:lstStyle/>
          <a:p>
            <a:r>
              <a:rPr lang="en-US" dirty="0"/>
              <a:t>Second Task</a:t>
            </a:r>
            <a:endParaRPr lang="en-MY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266F5F13-704A-B1E2-6987-4D5F2BF9C703}"/>
              </a:ext>
            </a:extLst>
          </p:cNvPr>
          <p:cNvSpPr txBox="1">
            <a:spLocks/>
          </p:cNvSpPr>
          <p:nvPr/>
        </p:nvSpPr>
        <p:spPr>
          <a:xfrm>
            <a:off x="1771909" y="2316107"/>
            <a:ext cx="5140018" cy="1566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4400" dirty="0"/>
              <a:t>Add new files and commit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3380151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8A063216-35CC-7A07-1699-4DAF4CE3C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572" y="147924"/>
            <a:ext cx="3066757" cy="618766"/>
          </a:xfrm>
        </p:spPr>
        <p:txBody>
          <a:bodyPr/>
          <a:lstStyle/>
          <a:p>
            <a:r>
              <a:rPr lang="en-US" dirty="0"/>
              <a:t>Second Task</a:t>
            </a:r>
            <a:endParaRPr lang="en-MY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9B370BA-28E2-07AC-772F-2A507876F102}"/>
              </a:ext>
            </a:extLst>
          </p:cNvPr>
          <p:cNvSpPr txBox="1">
            <a:spLocks/>
          </p:cNvSpPr>
          <p:nvPr/>
        </p:nvSpPr>
        <p:spPr>
          <a:xfrm>
            <a:off x="-541606" y="965757"/>
            <a:ext cx="7139354" cy="67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000" dirty="0">
                <a:latin typeface="Montserrat" pitchFamily="2" charset="0"/>
              </a:rPr>
              <a:t>1. Open the local </a:t>
            </a:r>
            <a:r>
              <a:rPr lang="en-US" sz="2000" b="1" dirty="0">
                <a:latin typeface="Montserrat" pitchFamily="2" charset="0"/>
              </a:rPr>
              <a:t>repository</a:t>
            </a:r>
            <a:r>
              <a:rPr lang="en-US" sz="2000" dirty="0">
                <a:latin typeface="Montserrat" pitchFamily="2" charset="0"/>
              </a:rPr>
              <a:t> on your PC.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749DEBBC-C12A-D89B-37AD-CA52793B090F}"/>
              </a:ext>
            </a:extLst>
          </p:cNvPr>
          <p:cNvSpPr txBox="1">
            <a:spLocks/>
          </p:cNvSpPr>
          <p:nvPr/>
        </p:nvSpPr>
        <p:spPr>
          <a:xfrm>
            <a:off x="422030" y="1842497"/>
            <a:ext cx="8180364" cy="67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sz="2000" dirty="0">
                <a:latin typeface="Montserrat" pitchFamily="2" charset="0"/>
              </a:rPr>
              <a:t>2. Create a new text file called helloWorld.txt, type your name inside the text file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377D783D-85A5-5496-28F1-8D66AC2EF972}"/>
              </a:ext>
            </a:extLst>
          </p:cNvPr>
          <p:cNvSpPr txBox="1">
            <a:spLocks/>
          </p:cNvSpPr>
          <p:nvPr/>
        </p:nvSpPr>
        <p:spPr>
          <a:xfrm>
            <a:off x="-488853" y="2958193"/>
            <a:ext cx="8180364" cy="481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000" dirty="0">
                <a:latin typeface="Montserrat" pitchFamily="2" charset="0"/>
              </a:rPr>
              <a:t>3. </a:t>
            </a:r>
            <a:r>
              <a:rPr lang="en-US" sz="2000" b="1" dirty="0">
                <a:latin typeface="Montserrat" pitchFamily="2" charset="0"/>
              </a:rPr>
              <a:t>Commit</a:t>
            </a:r>
            <a:r>
              <a:rPr lang="en-US" sz="2000" dirty="0">
                <a:latin typeface="Montserrat" pitchFamily="2" charset="0"/>
              </a:rPr>
              <a:t> your new changes on </a:t>
            </a:r>
            <a:r>
              <a:rPr lang="en-US" sz="2000" dirty="0" err="1">
                <a:latin typeface="Montserrat" pitchFamily="2" charset="0"/>
              </a:rPr>
              <a:t>Github</a:t>
            </a:r>
            <a:r>
              <a:rPr lang="en-US" sz="2000" dirty="0">
                <a:latin typeface="Montserrat" pitchFamily="2" charset="0"/>
              </a:rPr>
              <a:t> Desktop 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0DBAA23D-6D4D-85A0-DEF0-CE2528845291}"/>
              </a:ext>
            </a:extLst>
          </p:cNvPr>
          <p:cNvSpPr txBox="1">
            <a:spLocks/>
          </p:cNvSpPr>
          <p:nvPr/>
        </p:nvSpPr>
        <p:spPr>
          <a:xfrm>
            <a:off x="84405" y="3758048"/>
            <a:ext cx="3516924" cy="481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000" dirty="0">
                <a:latin typeface="Montserrat" pitchFamily="2" charset="0"/>
              </a:rPr>
              <a:t>4. </a:t>
            </a:r>
            <a:r>
              <a:rPr lang="en-US" sz="2000" b="1" dirty="0">
                <a:latin typeface="Montserrat" pitchFamily="2" charset="0"/>
              </a:rPr>
              <a:t>Push</a:t>
            </a:r>
            <a:r>
              <a:rPr lang="en-US" sz="2000" dirty="0">
                <a:latin typeface="Montserrat" pitchFamily="2" charset="0"/>
              </a:rPr>
              <a:t> the changes. </a:t>
            </a:r>
          </a:p>
        </p:txBody>
      </p:sp>
    </p:spTree>
    <p:extLst>
      <p:ext uri="{BB962C8B-B14F-4D97-AF65-F5344CB8AC3E}">
        <p14:creationId xmlns:p14="http://schemas.microsoft.com/office/powerpoint/2010/main" val="2178163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8A063216-35CC-7A07-1699-4DAF4CE3C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909" y="940394"/>
            <a:ext cx="5140018" cy="618766"/>
          </a:xfrm>
        </p:spPr>
        <p:txBody>
          <a:bodyPr/>
          <a:lstStyle/>
          <a:p>
            <a:r>
              <a:rPr lang="en-US" dirty="0"/>
              <a:t>Third Task</a:t>
            </a:r>
            <a:endParaRPr lang="en-MY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266F5F13-704A-B1E2-6987-4D5F2BF9C703}"/>
              </a:ext>
            </a:extLst>
          </p:cNvPr>
          <p:cNvSpPr txBox="1">
            <a:spLocks/>
          </p:cNvSpPr>
          <p:nvPr/>
        </p:nvSpPr>
        <p:spPr>
          <a:xfrm>
            <a:off x="1771909" y="1868577"/>
            <a:ext cx="5140018" cy="1578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4400" dirty="0"/>
              <a:t>Fork another repository</a:t>
            </a:r>
            <a:endParaRPr lang="en-MY" sz="44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F418E2F-767C-0A85-7766-2A64DE64B0A1}"/>
              </a:ext>
            </a:extLst>
          </p:cNvPr>
          <p:cNvSpPr txBox="1">
            <a:spLocks/>
          </p:cNvSpPr>
          <p:nvPr/>
        </p:nvSpPr>
        <p:spPr>
          <a:xfrm>
            <a:off x="1095488" y="3966405"/>
            <a:ext cx="6492860" cy="473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strike="sngStrike" dirty="0"/>
              <a:t>steal</a:t>
            </a:r>
            <a:r>
              <a:rPr lang="en-US" sz="1800" dirty="0"/>
              <a:t> copy other code</a:t>
            </a:r>
            <a:endParaRPr lang="en-MY" sz="1800" strike="sngStrike" dirty="0"/>
          </a:p>
        </p:txBody>
      </p:sp>
    </p:spTree>
    <p:extLst>
      <p:ext uri="{BB962C8B-B14F-4D97-AF65-F5344CB8AC3E}">
        <p14:creationId xmlns:p14="http://schemas.microsoft.com/office/powerpoint/2010/main" val="2202760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8A063216-35CC-7A07-1699-4DAF4CE3C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572" y="147924"/>
            <a:ext cx="3967090" cy="618766"/>
          </a:xfrm>
        </p:spPr>
        <p:txBody>
          <a:bodyPr/>
          <a:lstStyle/>
          <a:p>
            <a:r>
              <a:rPr lang="en-US" dirty="0"/>
              <a:t>Third Task</a:t>
            </a:r>
            <a:endParaRPr lang="en-MY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9B370BA-28E2-07AC-772F-2A507876F102}"/>
              </a:ext>
            </a:extLst>
          </p:cNvPr>
          <p:cNvSpPr txBox="1">
            <a:spLocks/>
          </p:cNvSpPr>
          <p:nvPr/>
        </p:nvSpPr>
        <p:spPr>
          <a:xfrm>
            <a:off x="534571" y="1331370"/>
            <a:ext cx="7357403" cy="67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1. Create a </a:t>
            </a:r>
            <a:r>
              <a:rPr lang="en-US" b="1" dirty="0">
                <a:latin typeface="Montserrat" pitchFamily="2" charset="0"/>
              </a:rPr>
              <a:t>fork</a:t>
            </a:r>
            <a:r>
              <a:rPr lang="en-US" dirty="0">
                <a:latin typeface="Montserrat" pitchFamily="2" charset="0"/>
              </a:rPr>
              <a:t> from (github.com/zhoreeff/GitHub-Clinic-2.0)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B38F99DC-B0A2-8641-22B1-A87CC5D47755}"/>
              </a:ext>
            </a:extLst>
          </p:cNvPr>
          <p:cNvSpPr txBox="1">
            <a:spLocks/>
          </p:cNvSpPr>
          <p:nvPr/>
        </p:nvSpPr>
        <p:spPr>
          <a:xfrm>
            <a:off x="534571" y="3562856"/>
            <a:ext cx="7139354" cy="67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2. </a:t>
            </a:r>
            <a:r>
              <a:rPr lang="en-US" b="1" dirty="0">
                <a:latin typeface="Montserrat" pitchFamily="2" charset="0"/>
              </a:rPr>
              <a:t>Clone</a:t>
            </a:r>
            <a:r>
              <a:rPr lang="en-US" dirty="0">
                <a:latin typeface="Montserrat" pitchFamily="2" charset="0"/>
              </a:rPr>
              <a:t> the </a:t>
            </a:r>
            <a:r>
              <a:rPr lang="en-US" b="1" dirty="0">
                <a:latin typeface="Montserrat" pitchFamily="2" charset="0"/>
              </a:rPr>
              <a:t>fork</a:t>
            </a:r>
            <a:r>
              <a:rPr lang="en-US" dirty="0">
                <a:latin typeface="Montserrat" pitchFamily="2" charset="0"/>
              </a:rPr>
              <a:t> </a:t>
            </a:r>
            <a:r>
              <a:rPr lang="en-US" b="1" dirty="0">
                <a:latin typeface="Montserrat" pitchFamily="2" charset="0"/>
              </a:rPr>
              <a:t>repository</a:t>
            </a:r>
            <a:r>
              <a:rPr lang="en-US" dirty="0">
                <a:latin typeface="Montserrat" pitchFamily="2" charset="0"/>
              </a:rPr>
              <a:t> to your PC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E49FFDB6-1DC6-C047-F9FF-5B16D075DD97}"/>
              </a:ext>
            </a:extLst>
          </p:cNvPr>
          <p:cNvSpPr txBox="1">
            <a:spLocks/>
          </p:cNvSpPr>
          <p:nvPr/>
        </p:nvSpPr>
        <p:spPr>
          <a:xfrm>
            <a:off x="534571" y="2447113"/>
            <a:ext cx="7357403" cy="67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dirty="0">
                <a:latin typeface="Montserrat" pitchFamily="2" charset="0"/>
              </a:rPr>
              <a:t>You also can use the search function to find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2739787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8A063216-35CC-7A07-1699-4DAF4CE3C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909" y="940394"/>
            <a:ext cx="5140018" cy="618766"/>
          </a:xfrm>
        </p:spPr>
        <p:txBody>
          <a:bodyPr/>
          <a:lstStyle/>
          <a:p>
            <a:r>
              <a:rPr lang="en-US" dirty="0"/>
              <a:t>Fourth Task</a:t>
            </a:r>
            <a:endParaRPr lang="en-MY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266F5F13-704A-B1E2-6987-4D5F2BF9C703}"/>
              </a:ext>
            </a:extLst>
          </p:cNvPr>
          <p:cNvSpPr txBox="1">
            <a:spLocks/>
          </p:cNvSpPr>
          <p:nvPr/>
        </p:nvSpPr>
        <p:spPr>
          <a:xfrm>
            <a:off x="1771909" y="1958591"/>
            <a:ext cx="5140018" cy="1057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4400" dirty="0"/>
              <a:t>Creating a New Branch</a:t>
            </a:r>
            <a:endParaRPr lang="en-MY" sz="44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E2C6CD3-354D-4617-47B7-CBB3F6ECE39F}"/>
              </a:ext>
            </a:extLst>
          </p:cNvPr>
          <p:cNvSpPr txBox="1">
            <a:spLocks/>
          </p:cNvSpPr>
          <p:nvPr/>
        </p:nvSpPr>
        <p:spPr>
          <a:xfrm>
            <a:off x="534571" y="3769476"/>
            <a:ext cx="7357403" cy="67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1800" dirty="0">
                <a:latin typeface="Montserrat" pitchFamily="2" charset="0"/>
              </a:rPr>
              <a:t>From the forked repository</a:t>
            </a:r>
          </a:p>
        </p:txBody>
      </p:sp>
    </p:spTree>
    <p:extLst>
      <p:ext uri="{BB962C8B-B14F-4D97-AF65-F5344CB8AC3E}">
        <p14:creationId xmlns:p14="http://schemas.microsoft.com/office/powerpoint/2010/main" val="3522624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8A063216-35CC-7A07-1699-4DAF4CE3C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572" y="147924"/>
            <a:ext cx="3967090" cy="618766"/>
          </a:xfrm>
        </p:spPr>
        <p:txBody>
          <a:bodyPr/>
          <a:lstStyle/>
          <a:p>
            <a:r>
              <a:rPr lang="en-US" dirty="0"/>
              <a:t>Fourth Task</a:t>
            </a:r>
            <a:endParaRPr lang="en-MY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9B370BA-28E2-07AC-772F-2A507876F102}"/>
              </a:ext>
            </a:extLst>
          </p:cNvPr>
          <p:cNvSpPr txBox="1">
            <a:spLocks/>
          </p:cNvSpPr>
          <p:nvPr/>
        </p:nvSpPr>
        <p:spPr>
          <a:xfrm>
            <a:off x="534572" y="1331370"/>
            <a:ext cx="7357403" cy="67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1. Create a </a:t>
            </a:r>
            <a:r>
              <a:rPr lang="en-US" b="1" dirty="0">
                <a:latin typeface="Montserrat" pitchFamily="2" charset="0"/>
              </a:rPr>
              <a:t>branch</a:t>
            </a:r>
            <a:r>
              <a:rPr lang="en-US" dirty="0">
                <a:latin typeface="Montserrat" pitchFamily="2" charset="0"/>
              </a:rPr>
              <a:t> from the </a:t>
            </a:r>
            <a:r>
              <a:rPr lang="en-US" b="1" dirty="0">
                <a:latin typeface="Montserrat" pitchFamily="2" charset="0"/>
              </a:rPr>
              <a:t>repository</a:t>
            </a:r>
            <a:r>
              <a:rPr lang="en-US" dirty="0">
                <a:latin typeface="Montserrat" pitchFamily="2" charset="0"/>
              </a:rPr>
              <a:t>.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B38F99DC-B0A2-8641-22B1-A87CC5D47755}"/>
              </a:ext>
            </a:extLst>
          </p:cNvPr>
          <p:cNvSpPr txBox="1">
            <a:spLocks/>
          </p:cNvSpPr>
          <p:nvPr/>
        </p:nvSpPr>
        <p:spPr>
          <a:xfrm>
            <a:off x="664698" y="2171331"/>
            <a:ext cx="7673927" cy="67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dirty="0">
                <a:latin typeface="Montserrat" pitchFamily="2" charset="0"/>
              </a:rPr>
              <a:t>2. Add your name into the html file inside the local </a:t>
            </a:r>
            <a:r>
              <a:rPr lang="en-US" b="1" dirty="0">
                <a:latin typeface="Montserrat" pitchFamily="2" charset="0"/>
              </a:rPr>
              <a:t>repository</a:t>
            </a:r>
            <a:r>
              <a:rPr lang="en-US" dirty="0">
                <a:latin typeface="Montserrat" pitchFamily="2" charset="0"/>
              </a:rPr>
              <a:t>.  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8A0F8BD1-179D-9258-DFF2-ECA4C2BEC926}"/>
              </a:ext>
            </a:extLst>
          </p:cNvPr>
          <p:cNvSpPr txBox="1">
            <a:spLocks/>
          </p:cNvSpPr>
          <p:nvPr/>
        </p:nvSpPr>
        <p:spPr>
          <a:xfrm>
            <a:off x="-724488" y="3323486"/>
            <a:ext cx="7251895" cy="67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3. </a:t>
            </a:r>
            <a:r>
              <a:rPr lang="en-US" b="1" dirty="0">
                <a:latin typeface="Montserrat" pitchFamily="2" charset="0"/>
              </a:rPr>
              <a:t>Commit</a:t>
            </a:r>
            <a:r>
              <a:rPr lang="en-US" dirty="0">
                <a:latin typeface="Montserrat" pitchFamily="2" charset="0"/>
              </a:rPr>
              <a:t> the changes.  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A9976F53-BED9-B5A2-BBB4-90B3F2715806}"/>
              </a:ext>
            </a:extLst>
          </p:cNvPr>
          <p:cNvSpPr txBox="1">
            <a:spLocks/>
          </p:cNvSpPr>
          <p:nvPr/>
        </p:nvSpPr>
        <p:spPr>
          <a:xfrm>
            <a:off x="-998809" y="4163447"/>
            <a:ext cx="7251895" cy="67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4. </a:t>
            </a:r>
            <a:r>
              <a:rPr lang="en-US" b="1" dirty="0">
                <a:latin typeface="Montserrat" pitchFamily="2" charset="0"/>
              </a:rPr>
              <a:t>Push</a:t>
            </a:r>
            <a:r>
              <a:rPr lang="en-US" dirty="0">
                <a:latin typeface="Montserrat" pitchFamily="2" charset="0"/>
              </a:rPr>
              <a:t> the changes.  </a:t>
            </a:r>
          </a:p>
        </p:txBody>
      </p:sp>
    </p:spTree>
    <p:extLst>
      <p:ext uri="{BB962C8B-B14F-4D97-AF65-F5344CB8AC3E}">
        <p14:creationId xmlns:p14="http://schemas.microsoft.com/office/powerpoint/2010/main" val="2905008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8A063216-35CC-7A07-1699-4DAF4CE3C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909" y="940394"/>
            <a:ext cx="5140018" cy="618766"/>
          </a:xfrm>
        </p:spPr>
        <p:txBody>
          <a:bodyPr/>
          <a:lstStyle/>
          <a:p>
            <a:r>
              <a:rPr lang="en-US" dirty="0"/>
              <a:t>Fifth Task</a:t>
            </a:r>
            <a:endParaRPr lang="en-MY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266F5F13-704A-B1E2-6987-4D5F2BF9C703}"/>
              </a:ext>
            </a:extLst>
          </p:cNvPr>
          <p:cNvSpPr txBox="1">
            <a:spLocks/>
          </p:cNvSpPr>
          <p:nvPr/>
        </p:nvSpPr>
        <p:spPr>
          <a:xfrm>
            <a:off x="1771909" y="1958591"/>
            <a:ext cx="5140018" cy="2177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4400" dirty="0"/>
              <a:t>Merging a Branch with Main/Master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2291040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8A063216-35CC-7A07-1699-4DAF4CE3C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572" y="147924"/>
            <a:ext cx="3967090" cy="618766"/>
          </a:xfrm>
        </p:spPr>
        <p:txBody>
          <a:bodyPr/>
          <a:lstStyle/>
          <a:p>
            <a:r>
              <a:rPr lang="en-US" dirty="0"/>
              <a:t>Fifth Task</a:t>
            </a:r>
            <a:endParaRPr lang="en-MY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9B370BA-28E2-07AC-772F-2A507876F102}"/>
              </a:ext>
            </a:extLst>
          </p:cNvPr>
          <p:cNvSpPr txBox="1">
            <a:spLocks/>
          </p:cNvSpPr>
          <p:nvPr/>
        </p:nvSpPr>
        <p:spPr>
          <a:xfrm>
            <a:off x="91440" y="1331370"/>
            <a:ext cx="7357403" cy="67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>
                <a:latin typeface="Montserrat" pitchFamily="2" charset="0"/>
              </a:rPr>
              <a:t>1. Open a </a:t>
            </a:r>
            <a:r>
              <a:rPr lang="en-US" b="1" dirty="0">
                <a:latin typeface="Montserrat" pitchFamily="2" charset="0"/>
              </a:rPr>
              <a:t>pull request</a:t>
            </a:r>
            <a:r>
              <a:rPr lang="en-US" dirty="0">
                <a:latin typeface="Montserrat" pitchFamily="2" charset="0"/>
              </a:rPr>
              <a:t> on GitHub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B38F99DC-B0A2-8641-22B1-A87CC5D47755}"/>
              </a:ext>
            </a:extLst>
          </p:cNvPr>
          <p:cNvSpPr txBox="1">
            <a:spLocks/>
          </p:cNvSpPr>
          <p:nvPr/>
        </p:nvSpPr>
        <p:spPr>
          <a:xfrm>
            <a:off x="773722" y="2324353"/>
            <a:ext cx="7251895" cy="1663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dirty="0">
                <a:latin typeface="Montserrat" pitchFamily="2" charset="0"/>
              </a:rPr>
              <a:t>2. </a:t>
            </a:r>
            <a:r>
              <a:rPr lang="en-US" b="1" dirty="0">
                <a:latin typeface="Montserrat" pitchFamily="2" charset="0"/>
              </a:rPr>
              <a:t>If you are a leader</a:t>
            </a:r>
            <a:r>
              <a:rPr lang="en-US" dirty="0">
                <a:latin typeface="Montserrat" pitchFamily="2" charset="0"/>
              </a:rPr>
              <a:t>, accept </a:t>
            </a:r>
            <a:r>
              <a:rPr lang="en-US" b="1" dirty="0">
                <a:latin typeface="Montserrat" pitchFamily="2" charset="0"/>
              </a:rPr>
              <a:t>pull request</a:t>
            </a:r>
            <a:r>
              <a:rPr lang="en-US" dirty="0">
                <a:latin typeface="Montserrat" pitchFamily="2" charset="0"/>
              </a:rPr>
              <a:t> and </a:t>
            </a:r>
            <a:r>
              <a:rPr lang="en-US" b="1" dirty="0">
                <a:latin typeface="Montserrat" pitchFamily="2" charset="0"/>
              </a:rPr>
              <a:t>merge</a:t>
            </a:r>
            <a:r>
              <a:rPr lang="en-US" dirty="0">
                <a:latin typeface="Montserrat" pitchFamily="2" charset="0"/>
              </a:rPr>
              <a:t> the </a:t>
            </a:r>
            <a:r>
              <a:rPr lang="en-US" b="1" dirty="0">
                <a:latin typeface="Montserrat" pitchFamily="2" charset="0"/>
              </a:rPr>
              <a:t>branch</a:t>
            </a:r>
            <a:r>
              <a:rPr lang="en-US" dirty="0">
                <a:latin typeface="Montserrat" pitchFamily="2" charset="0"/>
              </a:rPr>
              <a:t> with main</a:t>
            </a:r>
          </a:p>
        </p:txBody>
      </p:sp>
    </p:spTree>
    <p:extLst>
      <p:ext uri="{BB962C8B-B14F-4D97-AF65-F5344CB8AC3E}">
        <p14:creationId xmlns:p14="http://schemas.microsoft.com/office/powerpoint/2010/main" val="391174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7918B2F-89AE-79E8-B73A-56968213E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742" y="160191"/>
            <a:ext cx="5470853" cy="616711"/>
          </a:xfrm>
        </p:spPr>
        <p:txBody>
          <a:bodyPr/>
          <a:lstStyle/>
          <a:p>
            <a:r>
              <a:rPr lang="en-US" sz="4000" dirty="0"/>
              <a:t>Have this ever happened?</a:t>
            </a:r>
            <a:endParaRPr lang="en-MY" sz="4000" dirty="0"/>
          </a:p>
        </p:txBody>
      </p:sp>
      <p:pic>
        <p:nvPicPr>
          <p:cNvPr id="37" name="Picture 36" descr="A screenshot of a computer&#10;&#10;Description automatically generated">
            <a:extLst>
              <a:ext uri="{FF2B5EF4-FFF2-40B4-BE49-F238E27FC236}">
                <a16:creationId xmlns:a16="http://schemas.microsoft.com/office/drawing/2014/main" id="{596671E1-27AB-E4A6-123D-3135E9149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254" y="1673537"/>
            <a:ext cx="3009491" cy="330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60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8A063216-35CC-7A07-1699-4DAF4CE3C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909" y="940394"/>
            <a:ext cx="5140018" cy="618766"/>
          </a:xfrm>
        </p:spPr>
        <p:txBody>
          <a:bodyPr/>
          <a:lstStyle/>
          <a:p>
            <a:r>
              <a:rPr lang="en-US" dirty="0"/>
              <a:t>Sixth Task</a:t>
            </a:r>
            <a:endParaRPr lang="en-MY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266F5F13-704A-B1E2-6987-4D5F2BF9C703}"/>
              </a:ext>
            </a:extLst>
          </p:cNvPr>
          <p:cNvSpPr txBox="1">
            <a:spLocks/>
          </p:cNvSpPr>
          <p:nvPr/>
        </p:nvSpPr>
        <p:spPr>
          <a:xfrm>
            <a:off x="1771909" y="1958591"/>
            <a:ext cx="5140018" cy="2177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4400" dirty="0"/>
              <a:t>Update Local Repository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3264000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8A063216-35CC-7A07-1699-4DAF4CE3C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572" y="147924"/>
            <a:ext cx="3967090" cy="618766"/>
          </a:xfrm>
        </p:spPr>
        <p:txBody>
          <a:bodyPr/>
          <a:lstStyle/>
          <a:p>
            <a:r>
              <a:rPr lang="en-US" dirty="0"/>
              <a:t>Sixth Task</a:t>
            </a:r>
            <a:endParaRPr lang="en-MY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9B370BA-28E2-07AC-772F-2A507876F102}"/>
              </a:ext>
            </a:extLst>
          </p:cNvPr>
          <p:cNvSpPr txBox="1">
            <a:spLocks/>
          </p:cNvSpPr>
          <p:nvPr/>
        </p:nvSpPr>
        <p:spPr>
          <a:xfrm>
            <a:off x="534572" y="1178773"/>
            <a:ext cx="7357403" cy="1009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dirty="0">
                <a:latin typeface="Montserrat" pitchFamily="2" charset="0"/>
              </a:rPr>
              <a:t>1. Update your local </a:t>
            </a:r>
            <a:r>
              <a:rPr lang="en-US" b="1" dirty="0">
                <a:latin typeface="Montserrat" pitchFamily="2" charset="0"/>
              </a:rPr>
              <a:t>repository</a:t>
            </a:r>
            <a:r>
              <a:rPr lang="en-US" dirty="0">
                <a:latin typeface="Montserrat" pitchFamily="2" charset="0"/>
              </a:rPr>
              <a:t> to match</a:t>
            </a:r>
          </a:p>
          <a:p>
            <a:pPr algn="l"/>
            <a:r>
              <a:rPr lang="en-US" dirty="0">
                <a:latin typeface="Montserrat" pitchFamily="2" charset="0"/>
              </a:rPr>
              <a:t>the main </a:t>
            </a:r>
            <a:r>
              <a:rPr lang="en-US" b="1" dirty="0">
                <a:latin typeface="Montserrat" pitchFamily="2" charset="0"/>
              </a:rPr>
              <a:t>branch</a:t>
            </a:r>
            <a:r>
              <a:rPr lang="en-US" dirty="0">
                <a:latin typeface="Montserrat" pitchFamily="2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9AA04-C424-B409-4CD4-E19735F3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924" y="2327956"/>
            <a:ext cx="4996697" cy="25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8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8A063216-35CC-7A07-1699-4DAF4CE3C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909" y="940394"/>
            <a:ext cx="5140018" cy="618766"/>
          </a:xfrm>
        </p:spPr>
        <p:txBody>
          <a:bodyPr/>
          <a:lstStyle/>
          <a:p>
            <a:r>
              <a:rPr lang="en-US" dirty="0"/>
              <a:t>Bonus Task</a:t>
            </a:r>
            <a:endParaRPr lang="en-MY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266F5F13-704A-B1E2-6987-4D5F2BF9C703}"/>
              </a:ext>
            </a:extLst>
          </p:cNvPr>
          <p:cNvSpPr txBox="1">
            <a:spLocks/>
          </p:cNvSpPr>
          <p:nvPr/>
        </p:nvSpPr>
        <p:spPr>
          <a:xfrm>
            <a:off x="1771909" y="1958591"/>
            <a:ext cx="5140018" cy="2177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4400" dirty="0"/>
              <a:t>Dealing With</a:t>
            </a:r>
          </a:p>
          <a:p>
            <a:r>
              <a:rPr lang="en-US" sz="4400" dirty="0"/>
              <a:t>Merge Conflict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3761361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E10C95A-26E9-B363-0941-CC6B3C238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2052" y="340478"/>
            <a:ext cx="3499895" cy="616711"/>
          </a:xfrm>
        </p:spPr>
        <p:txBody>
          <a:bodyPr/>
          <a:lstStyle/>
          <a:p>
            <a:r>
              <a:rPr lang="en-US" dirty="0"/>
              <a:t>So, in general..</a:t>
            </a:r>
            <a:endParaRPr lang="en-MY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0BCB9FF7-24AF-E7B2-43C7-8A849D099911}"/>
              </a:ext>
            </a:extLst>
          </p:cNvPr>
          <p:cNvSpPr txBox="1">
            <a:spLocks/>
          </p:cNvSpPr>
          <p:nvPr/>
        </p:nvSpPr>
        <p:spPr>
          <a:xfrm>
            <a:off x="474228" y="1182337"/>
            <a:ext cx="3499895" cy="61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/>
              <a:t>Group Leader:</a:t>
            </a:r>
            <a:endParaRPr lang="en-MY" dirty="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3D3AB6F8-A09C-439A-E3A2-E893B76A9446}"/>
              </a:ext>
            </a:extLst>
          </p:cNvPr>
          <p:cNvSpPr txBox="1">
            <a:spLocks/>
          </p:cNvSpPr>
          <p:nvPr/>
        </p:nvSpPr>
        <p:spPr>
          <a:xfrm>
            <a:off x="900935" y="1784838"/>
            <a:ext cx="8115857" cy="786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sz="1800" dirty="0">
                <a:latin typeface="Montserrat" pitchFamily="2" charset="0"/>
              </a:rPr>
              <a:t>- Create a repository and lay out the boilerplate code</a:t>
            </a:r>
          </a:p>
          <a:p>
            <a:pPr algn="l"/>
            <a:r>
              <a:rPr lang="en-US" sz="1800" dirty="0">
                <a:latin typeface="Montserrat" pitchFamily="2" charset="0"/>
              </a:rPr>
              <a:t>- Check and approve/disapprove pull request</a:t>
            </a:r>
          </a:p>
          <a:p>
            <a:pPr algn="l"/>
            <a:endParaRPr lang="en-US" sz="1800" dirty="0">
              <a:latin typeface="Montserrat" pitchFamily="2" charset="0"/>
            </a:endParaRP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76AB4239-282F-F44E-46D9-8E6C08E2703A}"/>
              </a:ext>
            </a:extLst>
          </p:cNvPr>
          <p:cNvSpPr txBox="1">
            <a:spLocks/>
          </p:cNvSpPr>
          <p:nvPr/>
        </p:nvSpPr>
        <p:spPr>
          <a:xfrm>
            <a:off x="766131" y="2732280"/>
            <a:ext cx="4111841" cy="61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/>
              <a:t>All team members:</a:t>
            </a:r>
            <a:endParaRPr lang="en-MY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84066B0D-DD6C-5862-A516-9C5E3523C2C6}"/>
              </a:ext>
            </a:extLst>
          </p:cNvPr>
          <p:cNvSpPr txBox="1">
            <a:spLocks/>
          </p:cNvSpPr>
          <p:nvPr/>
        </p:nvSpPr>
        <p:spPr>
          <a:xfrm>
            <a:off x="900934" y="3229196"/>
            <a:ext cx="8115857" cy="1573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sz="1800" dirty="0">
                <a:latin typeface="Montserrat" pitchFamily="2" charset="0"/>
              </a:rPr>
              <a:t>- Create a branch (if necessary)</a:t>
            </a:r>
          </a:p>
          <a:p>
            <a:pPr algn="l"/>
            <a:r>
              <a:rPr lang="en-US" sz="1800" dirty="0">
                <a:latin typeface="Montserrat" pitchFamily="2" charset="0"/>
              </a:rPr>
              <a:t>- Make sure the branch is always up to date</a:t>
            </a:r>
          </a:p>
          <a:p>
            <a:pPr algn="l"/>
            <a:r>
              <a:rPr lang="en-US" sz="1800" dirty="0">
                <a:latin typeface="Montserrat" pitchFamily="2" charset="0"/>
              </a:rPr>
              <a:t>- Make sure commit messages are useful and make sense</a:t>
            </a:r>
          </a:p>
          <a:p>
            <a:pPr algn="l"/>
            <a:r>
              <a:rPr lang="en-US" sz="1800" dirty="0">
                <a:latin typeface="Montserrat" pitchFamily="2" charset="0"/>
              </a:rPr>
              <a:t>- Don’t commit generated files (use .</a:t>
            </a:r>
            <a:r>
              <a:rPr lang="en-US" sz="1800" dirty="0" err="1">
                <a:latin typeface="Montserrat" pitchFamily="2" charset="0"/>
              </a:rPr>
              <a:t>gitIgnore</a:t>
            </a:r>
            <a:r>
              <a:rPr lang="en-US" sz="1800" dirty="0">
                <a:latin typeface="Montserrat" pitchFamily="2" charset="0"/>
              </a:rPr>
              <a:t> to exclude files)</a:t>
            </a:r>
          </a:p>
          <a:p>
            <a:pPr algn="l"/>
            <a:r>
              <a:rPr lang="en-US" sz="1800" dirty="0">
                <a:latin typeface="Montserrat" pitchFamily="2" charset="0"/>
              </a:rPr>
              <a:t>- Don’t commit secrets such as password </a:t>
            </a:r>
            <a:r>
              <a:rPr lang="en-US" sz="1800" dirty="0" err="1">
                <a:latin typeface="Montserrat" pitchFamily="2" charset="0"/>
              </a:rPr>
              <a:t>etc</a:t>
            </a:r>
            <a:endParaRPr lang="en-US" sz="1800" dirty="0">
              <a:latin typeface="Montserrat" pitchFamily="2" charset="0"/>
            </a:endParaRPr>
          </a:p>
          <a:p>
            <a:pPr algn="l"/>
            <a:endParaRPr lang="en-US" sz="18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51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266F5F13-704A-B1E2-6987-4D5F2BF9C703}"/>
              </a:ext>
            </a:extLst>
          </p:cNvPr>
          <p:cNvSpPr txBox="1">
            <a:spLocks/>
          </p:cNvSpPr>
          <p:nvPr/>
        </p:nvSpPr>
        <p:spPr>
          <a:xfrm>
            <a:off x="1771909" y="1958592"/>
            <a:ext cx="5140018" cy="847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4400" dirty="0"/>
              <a:t>That is all..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1192263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>
            <a:extLst>
              <a:ext uri="{FF2B5EF4-FFF2-40B4-BE49-F238E27FC236}">
                <a16:creationId xmlns:a16="http://schemas.microsoft.com/office/drawing/2014/main" id="{C9DA0699-E297-9AE8-3FB1-E7A190316E73}"/>
              </a:ext>
            </a:extLst>
          </p:cNvPr>
          <p:cNvSpPr txBox="1">
            <a:spLocks/>
          </p:cNvSpPr>
          <p:nvPr/>
        </p:nvSpPr>
        <p:spPr>
          <a:xfrm>
            <a:off x="581894" y="1175706"/>
            <a:ext cx="8111939" cy="673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sz="2400" dirty="0"/>
              <a:t>Some IDE also have integrated </a:t>
            </a:r>
            <a:r>
              <a:rPr lang="en-US" sz="2400" dirty="0" err="1"/>
              <a:t>Github</a:t>
            </a:r>
            <a:r>
              <a:rPr lang="en-US" sz="2400" dirty="0"/>
              <a:t> features</a:t>
            </a:r>
            <a:endParaRPr lang="en-MY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2DB62E-F263-BC5D-7D5A-B0E6CD82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66" y="2469415"/>
            <a:ext cx="3966234" cy="2510798"/>
          </a:xfrm>
          <a:prstGeom prst="rect">
            <a:avLst/>
          </a:prstGeom>
        </p:spPr>
      </p:pic>
      <p:sp>
        <p:nvSpPr>
          <p:cNvPr id="3" name="Subtitle 1">
            <a:extLst>
              <a:ext uri="{FF2B5EF4-FFF2-40B4-BE49-F238E27FC236}">
                <a16:creationId xmlns:a16="http://schemas.microsoft.com/office/drawing/2014/main" id="{AAD6F0AF-5687-2077-A5A7-19B8DD57BF84}"/>
              </a:ext>
            </a:extLst>
          </p:cNvPr>
          <p:cNvSpPr txBox="1">
            <a:spLocks/>
          </p:cNvSpPr>
          <p:nvPr/>
        </p:nvSpPr>
        <p:spPr>
          <a:xfrm>
            <a:off x="1485848" y="1903223"/>
            <a:ext cx="2206069" cy="673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sz="2400" dirty="0">
                <a:latin typeface="Montserrat" pitchFamily="2" charset="0"/>
              </a:rPr>
              <a:t>Visual Studio</a:t>
            </a:r>
            <a:endParaRPr lang="en-MY" sz="2400" dirty="0">
              <a:latin typeface="Montserrat" pitchFamily="2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3BFABA4-9A44-E9CE-DAAD-F1E19303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676" y="2410851"/>
            <a:ext cx="4147633" cy="2810021"/>
          </a:xfrm>
          <a:prstGeom prst="rect">
            <a:avLst/>
          </a:prstGeom>
        </p:spPr>
      </p:pic>
      <p:sp>
        <p:nvSpPr>
          <p:cNvPr id="10" name="Subtitle 1">
            <a:extLst>
              <a:ext uri="{FF2B5EF4-FFF2-40B4-BE49-F238E27FC236}">
                <a16:creationId xmlns:a16="http://schemas.microsoft.com/office/drawing/2014/main" id="{592DD501-51CA-DB54-052D-1E2517CD0082}"/>
              </a:ext>
            </a:extLst>
          </p:cNvPr>
          <p:cNvSpPr txBox="1">
            <a:spLocks/>
          </p:cNvSpPr>
          <p:nvPr/>
        </p:nvSpPr>
        <p:spPr>
          <a:xfrm>
            <a:off x="6139059" y="1893240"/>
            <a:ext cx="1294866" cy="673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sz="2400" dirty="0">
                <a:latin typeface="Montserrat" pitchFamily="2" charset="0"/>
              </a:rPr>
              <a:t>Eclipse</a:t>
            </a:r>
            <a:endParaRPr lang="en-MY" sz="2400" dirty="0">
              <a:latin typeface="Montserrat" pitchFamily="2" charset="0"/>
            </a:endParaRPr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82B30E6A-83B3-1069-5806-137C85095346}"/>
              </a:ext>
            </a:extLst>
          </p:cNvPr>
          <p:cNvSpPr txBox="1">
            <a:spLocks/>
          </p:cNvSpPr>
          <p:nvPr/>
        </p:nvSpPr>
        <p:spPr>
          <a:xfrm>
            <a:off x="1068834" y="140677"/>
            <a:ext cx="7006332" cy="847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4400" dirty="0"/>
              <a:t>But wait There’s more!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27293380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78B4DBC6-A94B-04AB-1C46-92DAA20BC80A}"/>
              </a:ext>
            </a:extLst>
          </p:cNvPr>
          <p:cNvSpPr txBox="1">
            <a:spLocks/>
          </p:cNvSpPr>
          <p:nvPr/>
        </p:nvSpPr>
        <p:spPr>
          <a:xfrm>
            <a:off x="1114554" y="355545"/>
            <a:ext cx="6594541" cy="831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sz="2400" dirty="0"/>
              <a:t>But I don’t want to use </a:t>
            </a:r>
            <a:r>
              <a:rPr lang="en-US" sz="2400" dirty="0" err="1"/>
              <a:t>Github</a:t>
            </a:r>
            <a:r>
              <a:rPr lang="en-US" sz="2400" dirty="0"/>
              <a:t> Desktop or IDE </a:t>
            </a:r>
            <a:endParaRPr lang="en-MY" sz="2400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8AFA8516-D7D9-B0F4-296B-57E5A9DAD611}"/>
              </a:ext>
            </a:extLst>
          </p:cNvPr>
          <p:cNvSpPr txBox="1">
            <a:spLocks/>
          </p:cNvSpPr>
          <p:nvPr/>
        </p:nvSpPr>
        <p:spPr>
          <a:xfrm>
            <a:off x="514071" y="1299502"/>
            <a:ext cx="8115857" cy="831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sz="1800" dirty="0">
                <a:latin typeface="Montserrat" pitchFamily="2" charset="0"/>
              </a:rPr>
              <a:t>- You can always learn the CLI method, which is still the most popular methods among the programmer</a:t>
            </a: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152FFD05-423A-131B-D985-4C986107E259}"/>
              </a:ext>
            </a:extLst>
          </p:cNvPr>
          <p:cNvSpPr txBox="1">
            <a:spLocks/>
          </p:cNvSpPr>
          <p:nvPr/>
        </p:nvSpPr>
        <p:spPr>
          <a:xfrm>
            <a:off x="514070" y="2131256"/>
            <a:ext cx="8115857" cy="476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sz="1800" dirty="0">
                <a:latin typeface="Montserrat" pitchFamily="2" charset="0"/>
              </a:rPr>
              <a:t>- Most used terminal is called </a:t>
            </a:r>
            <a:r>
              <a:rPr lang="en-US" sz="1800" dirty="0" err="1">
                <a:latin typeface="Montserrat" pitchFamily="2" charset="0"/>
              </a:rPr>
              <a:t>GitBash</a:t>
            </a:r>
            <a:r>
              <a:rPr lang="en-US" sz="1800" dirty="0">
                <a:latin typeface="Montserrat" pitchFamily="2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C27BAB-FAC2-9232-5263-EB002C89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8" y="3432269"/>
            <a:ext cx="7280030" cy="1493060"/>
          </a:xfrm>
          <a:prstGeom prst="rect">
            <a:avLst/>
          </a:prstGeom>
        </p:spPr>
      </p:pic>
      <p:sp>
        <p:nvSpPr>
          <p:cNvPr id="14" name="Subtitle 1">
            <a:extLst>
              <a:ext uri="{FF2B5EF4-FFF2-40B4-BE49-F238E27FC236}">
                <a16:creationId xmlns:a16="http://schemas.microsoft.com/office/drawing/2014/main" id="{31A7D4F7-1BA4-058B-E49F-EA90E9CA187C}"/>
              </a:ext>
            </a:extLst>
          </p:cNvPr>
          <p:cNvSpPr txBox="1">
            <a:spLocks/>
          </p:cNvSpPr>
          <p:nvPr/>
        </p:nvSpPr>
        <p:spPr>
          <a:xfrm>
            <a:off x="462489" y="3012246"/>
            <a:ext cx="8115857" cy="476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sz="1800" dirty="0">
                <a:latin typeface="Montserrat" pitchFamily="2" charset="0"/>
              </a:rPr>
              <a:t>This video by Kevin </a:t>
            </a:r>
            <a:r>
              <a:rPr lang="en-US" sz="1800" dirty="0" err="1">
                <a:latin typeface="Montserrat" pitchFamily="2" charset="0"/>
              </a:rPr>
              <a:t>Stratvert</a:t>
            </a:r>
            <a:r>
              <a:rPr lang="en-US" sz="1800" dirty="0">
                <a:latin typeface="Montserrat" pitchFamily="2" charset="0"/>
              </a:rPr>
              <a:t> is a good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3178951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E890F287-768F-AB3B-1C67-8E29EE65CD9F}"/>
              </a:ext>
            </a:extLst>
          </p:cNvPr>
          <p:cNvSpPr txBox="1">
            <a:spLocks/>
          </p:cNvSpPr>
          <p:nvPr/>
        </p:nvSpPr>
        <p:spPr>
          <a:xfrm>
            <a:off x="1068834" y="140677"/>
            <a:ext cx="7006332" cy="847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4400" dirty="0"/>
              <a:t>But wait There’s more!</a:t>
            </a:r>
            <a:endParaRPr lang="en-MY" sz="4400" dirty="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534E3B85-9231-BEF0-319D-C3CEA39B692F}"/>
              </a:ext>
            </a:extLst>
          </p:cNvPr>
          <p:cNvSpPr txBox="1">
            <a:spLocks/>
          </p:cNvSpPr>
          <p:nvPr/>
        </p:nvSpPr>
        <p:spPr>
          <a:xfrm>
            <a:off x="938708" y="1058929"/>
            <a:ext cx="7266583" cy="467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sz="2400" dirty="0" err="1"/>
              <a:t>Github</a:t>
            </a:r>
            <a:r>
              <a:rPr lang="en-US" sz="2400" dirty="0"/>
              <a:t> also contains other features such as:</a:t>
            </a:r>
            <a:endParaRPr lang="en-MY" sz="2400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E12B2F26-3935-E094-DD70-DC11B37520D0}"/>
              </a:ext>
            </a:extLst>
          </p:cNvPr>
          <p:cNvSpPr txBox="1">
            <a:spLocks/>
          </p:cNvSpPr>
          <p:nvPr/>
        </p:nvSpPr>
        <p:spPr>
          <a:xfrm>
            <a:off x="938708" y="1914296"/>
            <a:ext cx="7251895" cy="2348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>
                <a:latin typeface="Montserrat" pitchFamily="2" charset="0"/>
              </a:rPr>
              <a:t>- Documentation (wiki, README, </a:t>
            </a:r>
            <a:r>
              <a:rPr lang="en-US" sz="2000" dirty="0" err="1">
                <a:latin typeface="Montserrat" pitchFamily="2" charset="0"/>
              </a:rPr>
              <a:t>etc</a:t>
            </a:r>
            <a:r>
              <a:rPr lang="en-US" sz="2000" dirty="0">
                <a:latin typeface="Montserrat" pitchFamily="2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Montserrat" pitchFamily="2" charset="0"/>
              </a:rPr>
              <a:t>- Discussion (Issues, Forum, </a:t>
            </a:r>
            <a:r>
              <a:rPr lang="en-US" sz="2000" dirty="0" err="1">
                <a:latin typeface="Montserrat" pitchFamily="2" charset="0"/>
              </a:rPr>
              <a:t>etc</a:t>
            </a:r>
            <a:r>
              <a:rPr lang="en-US" sz="2000" dirty="0">
                <a:latin typeface="Montserrat" pitchFamily="2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Montserrat" pitchFamily="2" charset="0"/>
              </a:rPr>
              <a:t>- Statistics (Contributors, </a:t>
            </a:r>
            <a:r>
              <a:rPr lang="en-US" sz="2000" dirty="0" err="1">
                <a:latin typeface="Montserrat" pitchFamily="2" charset="0"/>
              </a:rPr>
              <a:t>etc</a:t>
            </a:r>
            <a:r>
              <a:rPr lang="en-US" sz="2000" dirty="0">
                <a:latin typeface="Montserrat" pitchFamily="2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Montserrat" pitchFamily="2" charset="0"/>
              </a:rPr>
              <a:t>- </a:t>
            </a:r>
            <a:r>
              <a:rPr lang="en-US" sz="2000" dirty="0" err="1">
                <a:latin typeface="Montserrat" pitchFamily="2" charset="0"/>
              </a:rPr>
              <a:t>Github</a:t>
            </a:r>
            <a:r>
              <a:rPr lang="en-US" sz="2000" dirty="0">
                <a:latin typeface="Montserrat" pitchFamily="2" charset="0"/>
              </a:rPr>
              <a:t> Co-pilot (Like ChatGPT but for coding)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Montserrat" pitchFamily="2" charset="0"/>
              </a:rPr>
              <a:t>- </a:t>
            </a:r>
            <a:r>
              <a:rPr lang="en-US" sz="2000" b="1" dirty="0">
                <a:latin typeface="Montserrat" pitchFamily="2" charset="0"/>
              </a:rPr>
              <a:t>Profile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Montserrat" pitchFamily="2" charset="0"/>
              </a:rPr>
              <a:t>And more!</a:t>
            </a:r>
          </a:p>
          <a:p>
            <a:endParaRPr lang="en-US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106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266F5F13-704A-B1E2-6987-4D5F2BF9C703}"/>
              </a:ext>
            </a:extLst>
          </p:cNvPr>
          <p:cNvSpPr txBox="1">
            <a:spLocks/>
          </p:cNvSpPr>
          <p:nvPr/>
        </p:nvSpPr>
        <p:spPr>
          <a:xfrm>
            <a:off x="1216544" y="805042"/>
            <a:ext cx="6710909" cy="847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4400" dirty="0"/>
              <a:t>That is all..</a:t>
            </a:r>
          </a:p>
          <a:p>
            <a:r>
              <a:rPr lang="en-US" sz="1050" dirty="0"/>
              <a:t>(for real this time)</a:t>
            </a:r>
            <a:endParaRPr lang="en-MY" sz="105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501EBC4-AD7E-E2AA-47C7-A4BD3BFDFDBD}"/>
              </a:ext>
            </a:extLst>
          </p:cNvPr>
          <p:cNvSpPr txBox="1">
            <a:spLocks/>
          </p:cNvSpPr>
          <p:nvPr/>
        </p:nvSpPr>
        <p:spPr>
          <a:xfrm>
            <a:off x="1216543" y="2751072"/>
            <a:ext cx="6710909" cy="847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4800" dirty="0"/>
              <a:t>Thank You for attending the class</a:t>
            </a:r>
            <a:endParaRPr lang="en-MY" sz="1100" dirty="0"/>
          </a:p>
        </p:txBody>
      </p:sp>
    </p:spTree>
    <p:extLst>
      <p:ext uri="{BB962C8B-B14F-4D97-AF65-F5344CB8AC3E}">
        <p14:creationId xmlns:p14="http://schemas.microsoft.com/office/powerpoint/2010/main" val="23175541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F92BEE9-6B40-708C-0867-60A6986F8267}"/>
              </a:ext>
            </a:extLst>
          </p:cNvPr>
          <p:cNvSpPr txBox="1">
            <a:spLocks/>
          </p:cNvSpPr>
          <p:nvPr/>
        </p:nvSpPr>
        <p:spPr>
          <a:xfrm>
            <a:off x="1216545" y="1775000"/>
            <a:ext cx="6710909" cy="1593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7200" dirty="0"/>
              <a:t>Q&amp;A</a:t>
            </a:r>
            <a:endParaRPr lang="en-MY" sz="1800" dirty="0"/>
          </a:p>
        </p:txBody>
      </p:sp>
    </p:spTree>
    <p:extLst>
      <p:ext uri="{BB962C8B-B14F-4D97-AF65-F5344CB8AC3E}">
        <p14:creationId xmlns:p14="http://schemas.microsoft.com/office/powerpoint/2010/main" val="336471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7918B2F-89AE-79E8-B73A-56968213E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2293" y="1595096"/>
            <a:ext cx="5379413" cy="2041402"/>
          </a:xfrm>
        </p:spPr>
        <p:txBody>
          <a:bodyPr/>
          <a:lstStyle/>
          <a:p>
            <a:r>
              <a:rPr lang="en-US" sz="5400" dirty="0"/>
              <a:t>How can we solve this?</a:t>
            </a:r>
            <a:endParaRPr lang="en-MY" sz="5400" dirty="0"/>
          </a:p>
        </p:txBody>
      </p:sp>
    </p:spTree>
    <p:extLst>
      <p:ext uri="{BB962C8B-B14F-4D97-AF65-F5344CB8AC3E}">
        <p14:creationId xmlns:p14="http://schemas.microsoft.com/office/powerpoint/2010/main" val="302403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D708D334-DA96-EDEB-33B4-14AA7B0C076E}"/>
              </a:ext>
            </a:extLst>
          </p:cNvPr>
          <p:cNvSpPr txBox="1">
            <a:spLocks/>
          </p:cNvSpPr>
          <p:nvPr/>
        </p:nvSpPr>
        <p:spPr>
          <a:xfrm>
            <a:off x="881359" y="596291"/>
            <a:ext cx="7381282" cy="690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dirty="0"/>
              <a:t>Introducing Version Controlling System (VCS)</a:t>
            </a:r>
            <a:endParaRPr lang="en-MY" dirty="0"/>
          </a:p>
        </p:txBody>
      </p:sp>
      <p:pic>
        <p:nvPicPr>
          <p:cNvPr id="7" name="Picture 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FB6F59A3-1846-9F48-A320-29E090F5D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93" y="2178589"/>
            <a:ext cx="2332893" cy="975076"/>
          </a:xfrm>
          <a:prstGeom prst="rect">
            <a:avLst/>
          </a:prstGeom>
        </p:spPr>
      </p:pic>
      <p:pic>
        <p:nvPicPr>
          <p:cNvPr id="9" name="Picture 8" descr="A blue triangle with white text&#10;&#10;Description automatically generated">
            <a:extLst>
              <a:ext uri="{FF2B5EF4-FFF2-40B4-BE49-F238E27FC236}">
                <a16:creationId xmlns:a16="http://schemas.microsoft.com/office/drawing/2014/main" id="{A6260D90-57BC-E56E-DCE0-6BD1AE43D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507" y="1602813"/>
            <a:ext cx="1854617" cy="2126628"/>
          </a:xfrm>
          <a:prstGeom prst="rect">
            <a:avLst/>
          </a:prstGeom>
        </p:spPr>
      </p:pic>
      <p:pic>
        <p:nvPicPr>
          <p:cNvPr id="11" name="Picture 10" descr="A blue and white logo&#10;&#10;Description automatically generated">
            <a:extLst>
              <a:ext uri="{FF2B5EF4-FFF2-40B4-BE49-F238E27FC236}">
                <a16:creationId xmlns:a16="http://schemas.microsoft.com/office/drawing/2014/main" id="{68123A6C-F973-EB01-4578-C430F1D4B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684" y="3041028"/>
            <a:ext cx="1808703" cy="156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1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ubtitle 1">
            <a:extLst>
              <a:ext uri="{FF2B5EF4-FFF2-40B4-BE49-F238E27FC236}">
                <a16:creationId xmlns:a16="http://schemas.microsoft.com/office/drawing/2014/main" id="{BC41CC4E-9518-570B-9EFA-79247E4804F0}"/>
              </a:ext>
            </a:extLst>
          </p:cNvPr>
          <p:cNvSpPr txBox="1">
            <a:spLocks/>
          </p:cNvSpPr>
          <p:nvPr/>
        </p:nvSpPr>
        <p:spPr>
          <a:xfrm>
            <a:off x="881359" y="932071"/>
            <a:ext cx="7381282" cy="2660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2800" b="0" i="0" u="none" strike="noStrike" cap="none">
                <a:solidFill>
                  <a:schemeClr val="tx1"/>
                </a:solidFill>
                <a:latin typeface="Montserrat ExtraBold" pitchFamily="2" charset="0"/>
                <a:ea typeface="Roboto Condensed Light" panose="02000000000000000000" pitchFamily="2" charset="0"/>
                <a:cs typeface="Roboto Condensed Light" panose="02000000000000000000" pitchFamily="2" charset="0"/>
                <a:sym typeface="Arial" panose="020B0604020202020204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</a:pPr>
            <a:r>
              <a:rPr lang="en-GB" dirty="0">
                <a:latin typeface="Montserrat" pitchFamily="2" charset="0"/>
              </a:rPr>
              <a:t>A version control system is a kind of software that helps the developer team to efficiently communicate and manage(track) all the changes that have been made to the source code.</a:t>
            </a:r>
            <a:endParaRPr lang="en-MY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24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14470ED-621A-39D2-8CF5-2F0C163BB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241" y="1721750"/>
            <a:ext cx="3494341" cy="573922"/>
          </a:xfrm>
        </p:spPr>
        <p:txBody>
          <a:bodyPr/>
          <a:lstStyle/>
          <a:p>
            <a:r>
              <a:rPr lang="en-US" dirty="0"/>
              <a:t>What is Git?</a:t>
            </a:r>
            <a:endParaRPr lang="en-MY" dirty="0"/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37EA6726-9545-37BC-0A65-6E23238C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507" y="335721"/>
            <a:ext cx="2332893" cy="975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B82303-6C5E-88DE-5CD1-4AA0DD7D2922}"/>
              </a:ext>
            </a:extLst>
          </p:cNvPr>
          <p:cNvSpPr txBox="1"/>
          <p:nvPr/>
        </p:nvSpPr>
        <p:spPr>
          <a:xfrm>
            <a:off x="2284242" y="2847829"/>
            <a:ext cx="45755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+mn-lt"/>
                <a:cs typeface="Arial" panose="020B0604020202020204" pitchFamily="34" charset="0"/>
              </a:rPr>
              <a:t>“Git is a free and open-source distributed version control system designed to handle everything from small to very large projects with speed and efficiency.” – </a:t>
            </a:r>
            <a:r>
              <a:rPr lang="en-GB" i="1" dirty="0">
                <a:latin typeface="+mn-lt"/>
                <a:cs typeface="Arial" panose="020B0604020202020204" pitchFamily="34" charset="0"/>
              </a:rPr>
              <a:t>git-scm.com</a:t>
            </a:r>
            <a:endParaRPr lang="en-MY" i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2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14470ED-621A-39D2-8CF5-2F0C163BB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4285" y="491158"/>
            <a:ext cx="5175430" cy="573922"/>
          </a:xfrm>
        </p:spPr>
        <p:txBody>
          <a:bodyPr/>
          <a:lstStyle/>
          <a:p>
            <a:r>
              <a:rPr lang="en-US" dirty="0"/>
              <a:t>How does Git Work?</a:t>
            </a:r>
            <a:endParaRPr lang="en-MY" dirty="0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0A9D4EE9-902B-4F65-867E-98E21568B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72159"/>
            <a:ext cx="6858000" cy="177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8308"/>
      </p:ext>
    </p:extLst>
  </p:cSld>
  <p:clrMapOvr>
    <a:masterClrMapping/>
  </p:clrMapOvr>
</p:sld>
</file>

<file path=ppt/theme/theme1.xml><?xml version="1.0" encoding="utf-8"?>
<a:theme xmlns:a="http://schemas.openxmlformats.org/drawingml/2006/main" name="FICTS">
  <a:themeElements>
    <a:clrScheme name="Custom 2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Custom 1">
      <a:majorFont>
        <a:latin typeface="Montserrat Extra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CTS SLIDE.potx" id="{2FF1BB05-805F-4C36-B93B-D0C8415541D2}" vid="{F21704DC-3E05-47BB-9C77-CDF59B9C0D1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6204</TotalTime>
  <Words>953</Words>
  <Application>Microsoft Office PowerPoint</Application>
  <PresentationFormat>On-screen Show (16:9)</PresentationFormat>
  <Paragraphs>158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Montserrat ExtraBold</vt:lpstr>
      <vt:lpstr>Montserrat</vt:lpstr>
      <vt:lpstr>FICTS</vt:lpstr>
      <vt:lpstr>GITHUB CLINIC  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FICTS SLIDE TEMPLATE</dc:title>
  <dc:creator>AHMAD ZHOREEF BIN MOHAMED</dc:creator>
  <cp:lastModifiedBy>AHMAD ZHOREEF BIN MOHAMED</cp:lastModifiedBy>
  <cp:revision>64</cp:revision>
  <dcterms:created xsi:type="dcterms:W3CDTF">2023-08-22T10:35:16Z</dcterms:created>
  <dcterms:modified xsi:type="dcterms:W3CDTF">2023-12-18T11:37:37Z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8FCE44D755E348FCBC4563D7AC7FCA29_12</vt:lpwstr>
  </property>
  <property fmtid="{D5CDD505-2E9C-101B-9397-08002B2CF9AE}" pid="3" name="KSOProductBuildVer">
    <vt:lpwstr>1033-12.2.0.13110</vt:lpwstr>
  </property>
</Properties>
</file>