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Slides order:</a:t>
            </a:r>
            <a:endParaRPr/>
          </a:p>
          <a:p>
            <a:pPr indent="0" lvl="0" marL="0" rtl="0" algn="l">
              <a:spcBef>
                <a:spcPts val="0"/>
              </a:spcBef>
              <a:spcAft>
                <a:spcPts val="0"/>
              </a:spcAft>
              <a:buClr>
                <a:schemeClr val="dk1"/>
              </a:buClr>
              <a:buSzPts val="1100"/>
              <a:buFont typeface="Arial"/>
              <a:buNone/>
            </a:pPr>
            <a:r>
              <a:rPr lang="en">
                <a:solidFill>
                  <a:srgbClr val="3C4043"/>
                </a:solidFill>
                <a:highlight>
                  <a:srgbClr val="E7F1EB"/>
                </a:highlight>
                <a:latin typeface="Roboto"/>
                <a:ea typeface="Roboto"/>
                <a:cs typeface="Roboto"/>
                <a:sym typeface="Roboto"/>
              </a:rPr>
              <a:t>Geoffrey: Model Overview + Data Exploration + Future Improvements</a:t>
            </a:r>
            <a:endParaRPr>
              <a:solidFill>
                <a:srgbClr val="3C4043"/>
              </a:solidFill>
              <a:highlight>
                <a:srgbClr val="E7F1E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3C4043"/>
                </a:solidFill>
                <a:highlight>
                  <a:srgbClr val="E7F1EB"/>
                </a:highlight>
                <a:latin typeface="Roboto"/>
                <a:ea typeface="Roboto"/>
                <a:cs typeface="Roboto"/>
                <a:sym typeface="Roboto"/>
              </a:rPr>
              <a:t>Bryan: Model Enhancement + Future Improvements</a:t>
            </a:r>
            <a:endParaRPr>
              <a:solidFill>
                <a:srgbClr val="3C4043"/>
              </a:solidFill>
              <a:highlight>
                <a:srgbClr val="E7F1EB"/>
              </a:highlight>
              <a:latin typeface="Roboto"/>
              <a:ea typeface="Roboto"/>
              <a:cs typeface="Roboto"/>
              <a:sym typeface="Roboto"/>
            </a:endParaRPr>
          </a:p>
          <a:p>
            <a:pPr indent="0" lvl="0" marL="0" rtl="0" algn="l">
              <a:spcBef>
                <a:spcPts val="0"/>
              </a:spcBef>
              <a:spcAft>
                <a:spcPts val="0"/>
              </a:spcAft>
              <a:buNone/>
            </a:pPr>
            <a:r>
              <a:rPr lang="en">
                <a:solidFill>
                  <a:srgbClr val="3C4043"/>
                </a:solidFill>
                <a:highlight>
                  <a:srgbClr val="E7F1EB"/>
                </a:highlight>
                <a:latin typeface="Roboto"/>
                <a:ea typeface="Roboto"/>
                <a:cs typeface="Roboto"/>
                <a:sym typeface="Roboto"/>
              </a:rPr>
              <a:t>Jonathan: Interaction &amp; Feedback +Future Improvements</a:t>
            </a:r>
            <a:endParaRPr>
              <a:solidFill>
                <a:srgbClr val="3C4043"/>
              </a:solidFill>
              <a:highlight>
                <a:srgbClr val="E7F1EB"/>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7de6ca09c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7de6ca09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7de6ca09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7de6ca09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7de6ca09c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7de6ca09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7de6ca09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7de6ca09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7de6ca09c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7de6ca09c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7de6ca09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7de6ca09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7de6ca09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7de6ca09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7de6ca09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7de6ca09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7de6ca09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7de6ca09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7e2939dd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7e2939dd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7de6ca09c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7de6ca09c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future use:</a:t>
            </a:r>
            <a:br>
              <a:rPr lang="en"/>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7de6ca09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7de6ca09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7de6ca09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7de6ca09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filters the z-scored tracks data to isolate rows containing outlier values, where the absolute z-scores are greater than 3 or less than -3.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c6c9f37e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c6c9f37e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6.xml"/><Relationship Id="rId4" Type="http://schemas.openxmlformats.org/officeDocument/2006/relationships/image" Target="../media/image3.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841150" y="2819525"/>
            <a:ext cx="392401" cy="405072"/>
          </a:xfrm>
          <a:prstGeom prst="rect">
            <a:avLst/>
          </a:prstGeom>
          <a:noFill/>
          <a:ln>
            <a:noFill/>
          </a:ln>
          <a:effectLst>
            <a:outerShdw blurRad="57150" rotWithShape="0" algn="bl" dir="5400000" dist="19050">
              <a:srgbClr val="000000">
                <a:alpha val="50000"/>
              </a:srgbClr>
            </a:outerShdw>
          </a:effectLst>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Enhancing the Song Recommender Engine</a:t>
            </a:r>
            <a:endParaRPr/>
          </a:p>
        </p:txBody>
      </p:sp>
      <p:sp>
        <p:nvSpPr>
          <p:cNvPr id="88" name="Google Shape;88;p13"/>
          <p:cNvSpPr txBox="1"/>
          <p:nvPr/>
        </p:nvSpPr>
        <p:spPr>
          <a:xfrm>
            <a:off x="729450" y="3507600"/>
            <a:ext cx="59079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By: Jonathan Chan, Bryan Chen, </a:t>
            </a:r>
            <a:r>
              <a:rPr lang="en">
                <a:latin typeface="Times New Roman"/>
                <a:ea typeface="Times New Roman"/>
                <a:cs typeface="Times New Roman"/>
                <a:sym typeface="Times New Roman"/>
              </a:rPr>
              <a:t>Geoffrey</a:t>
            </a:r>
            <a:r>
              <a:rPr lang="en">
                <a:latin typeface="Times New Roman"/>
                <a:ea typeface="Times New Roman"/>
                <a:cs typeface="Times New Roman"/>
                <a:sym typeface="Times New Roman"/>
              </a:rPr>
              <a:t> Liu</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294350" y="567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Clusters</a:t>
            </a:r>
            <a:endParaRPr/>
          </a:p>
        </p:txBody>
      </p:sp>
      <p:sp>
        <p:nvSpPr>
          <p:cNvPr id="148" name="Google Shape;148;p22"/>
          <p:cNvSpPr txBox="1"/>
          <p:nvPr>
            <p:ph idx="1" type="body"/>
          </p:nvPr>
        </p:nvSpPr>
        <p:spPr>
          <a:xfrm>
            <a:off x="169900" y="13042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optimal number of clusters was found through adding this section of code to plot the inertias:</a:t>
            </a:r>
            <a:endParaRPr/>
          </a:p>
        </p:txBody>
      </p:sp>
      <p:pic>
        <p:nvPicPr>
          <p:cNvPr id="149" name="Google Shape;149;p22"/>
          <p:cNvPicPr preferRelativeResize="0"/>
          <p:nvPr/>
        </p:nvPicPr>
        <p:blipFill rotWithShape="1">
          <a:blip r:embed="rId3">
            <a:alphaModFix/>
          </a:blip>
          <a:srcRect b="0" l="0" r="8650" t="0"/>
          <a:stretch/>
        </p:blipFill>
        <p:spPr>
          <a:xfrm>
            <a:off x="216375" y="1777950"/>
            <a:ext cx="5314426" cy="2130600"/>
          </a:xfrm>
          <a:prstGeom prst="rect">
            <a:avLst/>
          </a:prstGeom>
          <a:noFill/>
          <a:ln>
            <a:noFill/>
          </a:ln>
        </p:spPr>
      </p:pic>
      <p:pic>
        <p:nvPicPr>
          <p:cNvPr id="150" name="Google Shape;150;p22"/>
          <p:cNvPicPr preferRelativeResize="0"/>
          <p:nvPr/>
        </p:nvPicPr>
        <p:blipFill>
          <a:blip r:embed="rId4">
            <a:alphaModFix/>
          </a:blip>
          <a:stretch>
            <a:fillRect/>
          </a:stretch>
        </p:blipFill>
        <p:spPr>
          <a:xfrm>
            <a:off x="5631500" y="2145699"/>
            <a:ext cx="3354901" cy="1259800"/>
          </a:xfrm>
          <a:prstGeom prst="rect">
            <a:avLst/>
          </a:prstGeom>
          <a:noFill/>
          <a:ln>
            <a:noFill/>
          </a:ln>
        </p:spPr>
      </p:pic>
      <p:sp>
        <p:nvSpPr>
          <p:cNvPr id="151" name="Google Shape;151;p22"/>
          <p:cNvSpPr txBox="1"/>
          <p:nvPr/>
        </p:nvSpPr>
        <p:spPr>
          <a:xfrm>
            <a:off x="6282200" y="1704175"/>
            <a:ext cx="2982300" cy="13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Result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52" name="Google Shape;152;p22"/>
          <p:cNvSpPr txBox="1"/>
          <p:nvPr/>
        </p:nvSpPr>
        <p:spPr>
          <a:xfrm>
            <a:off x="294350" y="4012550"/>
            <a:ext cx="5236500" cy="7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Inertias = sums of distance between plots and cluster (generally, the lower inertia the better, but if the inertia is too low the model may be overfitted.)</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Interaction &amp; Feedback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61550" y="595700"/>
            <a:ext cx="8369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t>Improving Inputs &amp; Recommendations</a:t>
            </a:r>
            <a:endParaRPr sz="2240"/>
          </a:p>
        </p:txBody>
      </p:sp>
      <p:sp>
        <p:nvSpPr>
          <p:cNvPr id="163" name="Google Shape;163;p24"/>
          <p:cNvSpPr txBox="1"/>
          <p:nvPr>
            <p:ph idx="1" type="body"/>
          </p:nvPr>
        </p:nvSpPr>
        <p:spPr>
          <a:xfrm>
            <a:off x="497075" y="1373975"/>
            <a:ext cx="7688700" cy="22611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The user is able to input multiple song IDs at once, each ID being </a:t>
            </a:r>
            <a:r>
              <a:rPr lang="en"/>
              <a:t>separated</a:t>
            </a:r>
            <a:r>
              <a:rPr lang="en"/>
              <a:t> by a comma.</a:t>
            </a:r>
            <a:endParaRPr/>
          </a:p>
          <a:p>
            <a:pPr indent="-311150" lvl="0" marL="457200" rtl="0" algn="l">
              <a:spcBef>
                <a:spcPts val="0"/>
              </a:spcBef>
              <a:spcAft>
                <a:spcPts val="0"/>
              </a:spcAft>
              <a:buSzPts val="1300"/>
              <a:buChar char="-"/>
            </a:pPr>
            <a:r>
              <a:rPr lang="en"/>
              <a:t>These IDs are stored within a list which we would call ‘favorites’</a:t>
            </a:r>
            <a:endParaRPr/>
          </a:p>
          <a:p>
            <a:pPr indent="-311150" lvl="0" marL="457200" rtl="0" algn="l">
              <a:spcBef>
                <a:spcPts val="0"/>
              </a:spcBef>
              <a:spcAft>
                <a:spcPts val="0"/>
              </a:spcAft>
              <a:buSzPts val="1300"/>
              <a:buChar char="-"/>
            </a:pPr>
            <a:r>
              <a:rPr lang="en"/>
              <a:t>Our code identifies the user’s favorite cluster for each song by iterating through ‘favorites’, </a:t>
            </a:r>
            <a:r>
              <a:rPr lang="en"/>
              <a:t>giving us</a:t>
            </a:r>
            <a:r>
              <a:rPr lang="en"/>
              <a:t> multiple clusters to search through.</a:t>
            </a:r>
            <a:endParaRPr/>
          </a:p>
          <a:p>
            <a:pPr indent="-311150" lvl="0" marL="457200" rtl="0" algn="l">
              <a:spcBef>
                <a:spcPts val="0"/>
              </a:spcBef>
              <a:spcAft>
                <a:spcPts val="0"/>
              </a:spcAft>
              <a:buSzPts val="1300"/>
              <a:buChar char="-"/>
            </a:pPr>
            <a:r>
              <a:rPr lang="en"/>
              <a:t>The code then outputs multiple songs from each identified cluster as ‘recommendations’.</a:t>
            </a:r>
            <a:endParaRPr/>
          </a:p>
        </p:txBody>
      </p:sp>
      <p:pic>
        <p:nvPicPr>
          <p:cNvPr id="164" name="Google Shape;164;p24"/>
          <p:cNvPicPr preferRelativeResize="0"/>
          <p:nvPr/>
        </p:nvPicPr>
        <p:blipFill>
          <a:blip r:embed="rId3">
            <a:alphaModFix/>
          </a:blip>
          <a:stretch>
            <a:fillRect/>
          </a:stretch>
        </p:blipFill>
        <p:spPr>
          <a:xfrm>
            <a:off x="175625" y="2737450"/>
            <a:ext cx="5936150" cy="683975"/>
          </a:xfrm>
          <a:prstGeom prst="rect">
            <a:avLst/>
          </a:prstGeom>
          <a:noFill/>
          <a:ln>
            <a:noFill/>
          </a:ln>
        </p:spPr>
      </p:pic>
      <p:pic>
        <p:nvPicPr>
          <p:cNvPr id="165" name="Google Shape;165;p24"/>
          <p:cNvPicPr preferRelativeResize="0"/>
          <p:nvPr/>
        </p:nvPicPr>
        <p:blipFill>
          <a:blip r:embed="rId4">
            <a:alphaModFix/>
          </a:blip>
          <a:stretch>
            <a:fillRect/>
          </a:stretch>
        </p:blipFill>
        <p:spPr>
          <a:xfrm>
            <a:off x="175625" y="3516350"/>
            <a:ext cx="7823563" cy="120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466075" y="590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Uses for User Feedback</a:t>
            </a:r>
            <a:endParaRPr/>
          </a:p>
        </p:txBody>
      </p:sp>
      <p:pic>
        <p:nvPicPr>
          <p:cNvPr id="171" name="Google Shape;171;p25"/>
          <p:cNvPicPr preferRelativeResize="0"/>
          <p:nvPr/>
        </p:nvPicPr>
        <p:blipFill>
          <a:blip r:embed="rId3">
            <a:alphaModFix/>
          </a:blip>
          <a:stretch>
            <a:fillRect/>
          </a:stretch>
        </p:blipFill>
        <p:spPr>
          <a:xfrm>
            <a:off x="152400" y="1278125"/>
            <a:ext cx="8839199" cy="1351877"/>
          </a:xfrm>
          <a:prstGeom prst="rect">
            <a:avLst/>
          </a:prstGeom>
          <a:noFill/>
          <a:ln>
            <a:noFill/>
          </a:ln>
        </p:spPr>
      </p:pic>
      <p:sp>
        <p:nvSpPr>
          <p:cNvPr id="172" name="Google Shape;172;p25"/>
          <p:cNvSpPr txBox="1"/>
          <p:nvPr/>
        </p:nvSpPr>
        <p:spPr>
          <a:xfrm>
            <a:off x="224650" y="2711175"/>
            <a:ext cx="7266000" cy="123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User feedback is stored in a list for future purposes (To see ratio of Y/N and improve model)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 the case that the user is unhappy with the model, we can suggest 5 more songs.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If N&gt;Y, then we can improve model through a variety of ways such as: Changing number of clusters, changing parameters in ‘tracks’, etc.</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Improvements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Improvements</a:t>
            </a:r>
            <a:endParaRPr/>
          </a:p>
        </p:txBody>
      </p:sp>
      <p:sp>
        <p:nvSpPr>
          <p:cNvPr id="183" name="Google Shape;183;p27"/>
          <p:cNvSpPr txBox="1"/>
          <p:nvPr>
            <p:ph idx="1" type="body"/>
          </p:nvPr>
        </p:nvSpPr>
        <p:spPr>
          <a:xfrm>
            <a:off x="729450" y="2078875"/>
            <a:ext cx="7688700" cy="278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selecting relevant features, features such as ‘lyrics’ are difficult to analyze and be used as it is not numerical and are long string values. A future improvement could be to somehow implement this into our code as well. For example, analyzing the patterns of the </a:t>
            </a:r>
            <a:r>
              <a:rPr lang="en"/>
              <a:t>words</a:t>
            </a:r>
            <a:r>
              <a:rPr lang="en"/>
              <a:t> used in the lyrics can provide valuable information into user’s favourite songs.</a:t>
            </a:r>
            <a:endParaRPr/>
          </a:p>
          <a:p>
            <a:pPr indent="-311150" lvl="0" marL="457200" rtl="0" algn="l">
              <a:spcBef>
                <a:spcPts val="0"/>
              </a:spcBef>
              <a:spcAft>
                <a:spcPts val="0"/>
              </a:spcAft>
              <a:buSzPts val="1300"/>
              <a:buChar char="-"/>
            </a:pPr>
            <a:r>
              <a:rPr lang="en"/>
              <a:t>Genre tags on songs can also be used as data in the future to help in identifying clusters. By using genre information, the engine can better understand the context of each song, which will lead to more accurate clustering.</a:t>
            </a:r>
            <a:endParaRPr/>
          </a:p>
          <a:p>
            <a:pPr indent="-311150" lvl="0" marL="457200" rtl="0" algn="l">
              <a:spcBef>
                <a:spcPts val="0"/>
              </a:spcBef>
              <a:spcAft>
                <a:spcPts val="0"/>
              </a:spcAft>
              <a:buSzPts val="1300"/>
              <a:buChar char="-"/>
            </a:pPr>
            <a:r>
              <a:rPr lang="en"/>
              <a:t>Creating a UI using elements such as HTML for a more </a:t>
            </a:r>
            <a:r>
              <a:rPr lang="en"/>
              <a:t>comprehensible</a:t>
            </a:r>
            <a:r>
              <a:rPr lang="en"/>
              <a:t> and user-friendly format will be much more appealing and effective to use for the average user.</a:t>
            </a:r>
            <a:endParaRPr/>
          </a:p>
          <a:p>
            <a:pPr indent="-311150" lvl="0" marL="457200" rtl="0" algn="l">
              <a:spcBef>
                <a:spcPts val="0"/>
              </a:spcBef>
              <a:spcAft>
                <a:spcPts val="0"/>
              </a:spcAft>
              <a:buSzPts val="1300"/>
              <a:buChar char="-"/>
            </a:pPr>
            <a:r>
              <a:rPr lang="en"/>
              <a:t>Improve runtime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Model Overview</a:t>
            </a:r>
            <a:endParaRPr/>
          </a:p>
        </p:txBody>
      </p:sp>
      <p:sp>
        <p:nvSpPr>
          <p:cNvPr id="94" name="Google Shape;94;p14"/>
          <p:cNvSpPr txBox="1"/>
          <p:nvPr>
            <p:ph idx="1" type="body"/>
          </p:nvPr>
        </p:nvSpPr>
        <p:spPr>
          <a:xfrm>
            <a:off x="729450" y="21060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original song recommender engine uses a K-Means clustering algorithm that creates 5 clusters. The model predicts which cluster the user is most likely to prefer based on their favorite songs, and recommends the first 5 songs in the cluster. </a:t>
            </a:r>
            <a:endParaRPr/>
          </a:p>
          <a:p>
            <a:pPr indent="0" lvl="0" marL="0" rtl="0" algn="l">
              <a:spcBef>
                <a:spcPts val="1200"/>
              </a:spcBef>
              <a:spcAft>
                <a:spcPts val="1200"/>
              </a:spcAft>
              <a:buNone/>
            </a:pPr>
            <a:r>
              <a:rPr lang="en"/>
              <a:t>When a user inputs the IDs of their favorite songs, the song recommender engine filters the DataFrame to retrieve the user's favorite songs. The engine then identifies the cluster that most of the user's favorite songs belong to by counting the occurrences of each cluster number in the 'type' column of the user's favorite songs. The cluster with the highest frequency becomes the user's preferred cluster.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4609000" y="1022500"/>
            <a:ext cx="4407600" cy="3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Some observations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High frequency of songs have low ‘Instrumentalness’, meaning if the user is looking for songs with a heavy focus on the instrumental, the choices may be more limited.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Valence has two obvious clusters on either end of the graph, which show that there are many very sad and very happy songs.</a:t>
            </a:r>
            <a:endParaRPr>
              <a:latin typeface="Lato"/>
              <a:ea typeface="Lato"/>
              <a:cs typeface="Lato"/>
              <a:sym typeface="Lato"/>
            </a:endParaRPr>
          </a:p>
        </p:txBody>
      </p:sp>
      <p:sp>
        <p:nvSpPr>
          <p:cNvPr id="105" name="Google Shape;105;p16"/>
          <p:cNvSpPr txBox="1"/>
          <p:nvPr>
            <p:ph type="title"/>
          </p:nvPr>
        </p:nvSpPr>
        <p:spPr>
          <a:xfrm>
            <a:off x="287925"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 Histogram</a:t>
            </a:r>
            <a:endParaRPr/>
          </a:p>
        </p:txBody>
      </p:sp>
      <p:pic>
        <p:nvPicPr>
          <p:cNvPr id="106" name="Google Shape;106;p16"/>
          <p:cNvPicPr preferRelativeResize="0"/>
          <p:nvPr/>
        </p:nvPicPr>
        <p:blipFill>
          <a:blip r:embed="rId3">
            <a:alphaModFix/>
          </a:blip>
          <a:stretch>
            <a:fillRect/>
          </a:stretch>
        </p:blipFill>
        <p:spPr>
          <a:xfrm>
            <a:off x="287925" y="1270375"/>
            <a:ext cx="3809825" cy="3745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2" type="body"/>
          </p:nvPr>
        </p:nvSpPr>
        <p:spPr>
          <a:xfrm>
            <a:off x="4643600" y="1853850"/>
            <a:ext cx="3774300" cy="2956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Acousticness </a:t>
            </a:r>
            <a:r>
              <a:rPr lang="en"/>
              <a:t>has a strong negative correlation with energy. This shows that acoustic songs tend to have lower energy.</a:t>
            </a:r>
            <a:endParaRPr/>
          </a:p>
          <a:p>
            <a:pPr indent="0" lvl="0" marL="0" rtl="0" algn="l">
              <a:lnSpc>
                <a:spcPct val="100000"/>
              </a:lnSpc>
              <a:spcBef>
                <a:spcPts val="1200"/>
              </a:spcBef>
              <a:spcAft>
                <a:spcPts val="0"/>
              </a:spcAft>
              <a:buNone/>
            </a:pPr>
            <a:r>
              <a:rPr lang="en"/>
              <a:t>Valence is positively correlated with danceability, energy, and loudness. This shows that happier songs tend to be easier to dance to, more high-energy, and louder.</a:t>
            </a:r>
            <a:endParaRPr/>
          </a:p>
          <a:p>
            <a:pPr indent="0" lvl="0" marL="0" rtl="0" algn="l">
              <a:lnSpc>
                <a:spcPct val="100000"/>
              </a:lnSpc>
              <a:spcBef>
                <a:spcPts val="1200"/>
              </a:spcBef>
              <a:spcAft>
                <a:spcPts val="0"/>
              </a:spcAft>
              <a:buNone/>
            </a:pPr>
            <a:r>
              <a:rPr lang="en"/>
              <a:t>Popularity is not closely correlated with any of the variables, which show that Spotify has a diverse user base with people enjoying several types of music and that all types of music can be popular.</a:t>
            </a:r>
            <a:endParaRPr/>
          </a:p>
          <a:p>
            <a:pPr indent="0" lvl="0" marL="0" rtl="0" algn="l">
              <a:lnSpc>
                <a:spcPct val="100000"/>
              </a:lnSpc>
              <a:spcBef>
                <a:spcPts val="1200"/>
              </a:spcBef>
              <a:spcAft>
                <a:spcPts val="1200"/>
              </a:spcAft>
              <a:buNone/>
            </a:pPr>
            <a:r>
              <a:t/>
            </a:r>
            <a:endParaRPr/>
          </a:p>
        </p:txBody>
      </p:sp>
      <p:sp>
        <p:nvSpPr>
          <p:cNvPr id="112" name="Google Shape;112;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 Correlation Heatmap</a:t>
            </a:r>
            <a:endParaRPr/>
          </a:p>
        </p:txBody>
      </p:sp>
      <p:pic>
        <p:nvPicPr>
          <p:cNvPr id="113" name="Google Shape;113;p17"/>
          <p:cNvPicPr preferRelativeResize="0"/>
          <p:nvPr/>
        </p:nvPicPr>
        <p:blipFill>
          <a:blip r:embed="rId3">
            <a:alphaModFix/>
          </a:blip>
          <a:stretch>
            <a:fillRect/>
          </a:stretch>
        </p:blipFill>
        <p:spPr>
          <a:xfrm>
            <a:off x="382650" y="1853851"/>
            <a:ext cx="3774301" cy="2956748"/>
          </a:xfrm>
          <a:prstGeom prst="rect">
            <a:avLst/>
          </a:prstGeom>
          <a:noFill/>
          <a:ln>
            <a:noFill/>
          </a:ln>
        </p:spPr>
      </p:pic>
      <p:pic>
        <p:nvPicPr>
          <p:cNvPr id="114" name="Google Shape;114;p17"/>
          <p:cNvPicPr preferRelativeResize="0"/>
          <p:nvPr/>
        </p:nvPicPr>
        <p:blipFill>
          <a:blip r:embed="rId4">
            <a:alphaModFix/>
          </a:blip>
          <a:stretch>
            <a:fillRect/>
          </a:stretch>
        </p:blipFill>
        <p:spPr>
          <a:xfrm rot="-60003">
            <a:off x="6309875" y="150848"/>
            <a:ext cx="2553228" cy="128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5676350" y="1853850"/>
            <a:ext cx="2941200" cy="29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Some observations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boxplot for ‘Loudness’ has many low outliers. This shows that while songs tend to be at a certain loudness, many songs are below that loudness.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boxplot for ‘Energy’ has no outliers. This shows that energy is rather evenly distributed in Spotify songs.</a:t>
            </a:r>
            <a:endParaRPr>
              <a:latin typeface="Lato"/>
              <a:ea typeface="Lato"/>
              <a:cs typeface="Lato"/>
              <a:sym typeface="Lato"/>
            </a:endParaRPr>
          </a:p>
        </p:txBody>
      </p:sp>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3 - Z-Score Distribution </a:t>
            </a:r>
            <a:endParaRPr/>
          </a:p>
        </p:txBody>
      </p:sp>
      <p:pic>
        <p:nvPicPr>
          <p:cNvPr id="121" name="Google Shape;121;p18"/>
          <p:cNvPicPr preferRelativeResize="0"/>
          <p:nvPr/>
        </p:nvPicPr>
        <p:blipFill>
          <a:blip r:embed="rId3">
            <a:alphaModFix/>
          </a:blip>
          <a:stretch>
            <a:fillRect/>
          </a:stretch>
        </p:blipFill>
        <p:spPr>
          <a:xfrm>
            <a:off x="53700" y="1775700"/>
            <a:ext cx="5294996" cy="3367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Enhancement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Outliers</a:t>
            </a:r>
            <a:endParaRPr/>
          </a:p>
        </p:txBody>
      </p:sp>
      <p:sp>
        <p:nvSpPr>
          <p:cNvPr id="132" name="Google Shape;132;p20"/>
          <p:cNvSpPr txBox="1"/>
          <p:nvPr>
            <p:ph idx="1" type="body"/>
          </p:nvPr>
        </p:nvSpPr>
        <p:spPr>
          <a:xfrm>
            <a:off x="729450" y="2078875"/>
            <a:ext cx="3881100" cy="266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t>
            </a:r>
            <a:r>
              <a:rPr lang="en"/>
              <a:t>order</a:t>
            </a:r>
            <a:r>
              <a:rPr lang="en"/>
              <a:t> to handle the outliers, we implemented z-score normalization</a:t>
            </a:r>
            <a:r>
              <a:rPr lang="en"/>
              <a:t> as a preprocessing step before applying the K-Means clustering algorithm. By standardizing the data through z-score, we ensure that all the features have a mean of 0 and a standard deviation of 1. See </a:t>
            </a:r>
            <a:r>
              <a:rPr lang="en" u="sng">
                <a:solidFill>
                  <a:schemeClr val="hlink"/>
                </a:solidFill>
                <a:hlinkClick action="ppaction://hlinksldjump" r:id="rId3"/>
              </a:rPr>
              <a:t>Visualization 3</a:t>
            </a:r>
            <a:r>
              <a:rPr lang="en"/>
              <a:t> for the z-score distribution. </a:t>
            </a:r>
            <a:endParaRPr b="1"/>
          </a:p>
        </p:txBody>
      </p:sp>
      <p:pic>
        <p:nvPicPr>
          <p:cNvPr id="133" name="Google Shape;133;p20"/>
          <p:cNvPicPr preferRelativeResize="0"/>
          <p:nvPr/>
        </p:nvPicPr>
        <p:blipFill>
          <a:blip r:embed="rId4">
            <a:alphaModFix/>
          </a:blip>
          <a:stretch>
            <a:fillRect/>
          </a:stretch>
        </p:blipFill>
        <p:spPr>
          <a:xfrm>
            <a:off x="5031075" y="1853850"/>
            <a:ext cx="3427201" cy="2837350"/>
          </a:xfrm>
          <a:prstGeom prst="rect">
            <a:avLst/>
          </a:prstGeom>
          <a:noFill/>
          <a:ln>
            <a:noFill/>
          </a:ln>
        </p:spPr>
      </p:pic>
      <p:pic>
        <p:nvPicPr>
          <p:cNvPr id="134" name="Google Shape;134;p20"/>
          <p:cNvPicPr preferRelativeResize="0"/>
          <p:nvPr/>
        </p:nvPicPr>
        <p:blipFill>
          <a:blip r:embed="rId5">
            <a:alphaModFix/>
          </a:blip>
          <a:stretch>
            <a:fillRect/>
          </a:stretch>
        </p:blipFill>
        <p:spPr>
          <a:xfrm>
            <a:off x="211875" y="3879250"/>
            <a:ext cx="4398672" cy="101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Clustering Algorithms</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Hierarchical Clustering</a:t>
            </a:r>
            <a:endParaRPr/>
          </a:p>
        </p:txBody>
      </p:sp>
      <p:pic>
        <p:nvPicPr>
          <p:cNvPr id="141" name="Google Shape;141;p21"/>
          <p:cNvPicPr preferRelativeResize="0"/>
          <p:nvPr/>
        </p:nvPicPr>
        <p:blipFill>
          <a:blip r:embed="rId3">
            <a:alphaModFix/>
          </a:blip>
          <a:stretch>
            <a:fillRect/>
          </a:stretch>
        </p:blipFill>
        <p:spPr>
          <a:xfrm>
            <a:off x="854125" y="3003177"/>
            <a:ext cx="3019024" cy="1652325"/>
          </a:xfrm>
          <a:prstGeom prst="rect">
            <a:avLst/>
          </a:prstGeom>
          <a:noFill/>
          <a:ln>
            <a:noFill/>
          </a:ln>
        </p:spPr>
      </p:pic>
      <p:sp>
        <p:nvSpPr>
          <p:cNvPr id="142" name="Google Shape;142;p21"/>
          <p:cNvSpPr txBox="1"/>
          <p:nvPr/>
        </p:nvSpPr>
        <p:spPr>
          <a:xfrm>
            <a:off x="4491500" y="2076725"/>
            <a:ext cx="4314300" cy="24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When comparing to KMeans, Hierarchical clustering offers a more </a:t>
            </a:r>
            <a:r>
              <a:rPr lang="en">
                <a:latin typeface="Lato"/>
                <a:ea typeface="Lato"/>
                <a:cs typeface="Lato"/>
                <a:sym typeface="Lato"/>
              </a:rPr>
              <a:t>detailed</a:t>
            </a:r>
            <a:r>
              <a:rPr lang="en">
                <a:latin typeface="Lato"/>
                <a:ea typeface="Lato"/>
                <a:cs typeface="Lato"/>
                <a:sym typeface="Lato"/>
              </a:rPr>
              <a:t> representation of data relationships by creating nested clusters. It splits song types based on their traits which is appropriate for different music genres. However, we found that its computational </a:t>
            </a:r>
            <a:r>
              <a:rPr lang="en">
                <a:latin typeface="Lato"/>
                <a:ea typeface="Lato"/>
                <a:cs typeface="Lato"/>
                <a:sym typeface="Lato"/>
              </a:rPr>
              <a:t>power</a:t>
            </a:r>
            <a:r>
              <a:rPr lang="en">
                <a:latin typeface="Lato"/>
                <a:ea typeface="Lato"/>
                <a:cs typeface="Lato"/>
                <a:sym typeface="Lato"/>
              </a:rPr>
              <a:t> limits its real-time applicability due to the high RAM it was needed to run for a large database like this one. Overall, KMeans was better.</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