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A50B71-06A4-4EC2-834E-33FF20E1C220}">
  <a:tblStyle styleId="{45A50B71-06A4-4EC2-834E-33FF20E1C22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14c89b3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14c89b3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14c89b3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14c89b3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14c89b3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14c89b3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14c89b3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14c89b3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14c89b35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14c89b35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2da19282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2da19282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14c89b35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14c89b35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14c89b35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14c89b35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2da1928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2da1928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14c89b3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14c89b3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14c89b3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14c89b3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2da19282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2da19282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2da19282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2da19282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2ffac3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2ffac3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2ffac39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2ffac39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2da19282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2da19282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69200" y="1390250"/>
            <a:ext cx="8021400" cy="22755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tr" sz="1800"/>
              <a:t>REQUIREMENTS MANAGEMENT &amp; WORK EVALUATION SYSTEM </a:t>
            </a:r>
            <a:endParaRPr sz="1800"/>
          </a:p>
          <a:p>
            <a:pPr indent="0" lvl="0" marL="0" rtl="0" algn="l">
              <a:lnSpc>
                <a:spcPct val="150000"/>
              </a:lnSpc>
              <a:spcBef>
                <a:spcPts val="0"/>
              </a:spcBef>
              <a:spcAft>
                <a:spcPts val="0"/>
              </a:spcAft>
              <a:buClr>
                <a:schemeClr val="dk1"/>
              </a:buClr>
              <a:buSzPts val="1100"/>
              <a:buFont typeface="Arial"/>
              <a:buNone/>
            </a:pPr>
            <a:r>
              <a:rPr lang="tr" sz="1800">
                <a:solidFill>
                  <a:srgbClr val="FFFFFF"/>
                </a:solidFill>
              </a:rPr>
              <a:t>(</a:t>
            </a:r>
            <a:r>
              <a:rPr b="0" lang="tr" sz="1800">
                <a:solidFill>
                  <a:srgbClr val="FFFFFF"/>
                </a:solidFill>
                <a:latin typeface="Arial"/>
                <a:ea typeface="Arial"/>
                <a:cs typeface="Arial"/>
                <a:sym typeface="Arial"/>
              </a:rPr>
              <a:t>GEREKSİNİMLER YÖNETİMİ VE İŞ DEĞERLENDİRME SİSTEMİ</a:t>
            </a:r>
            <a:r>
              <a:rPr lang="tr" sz="1800">
                <a:solidFill>
                  <a:srgbClr val="FFFFFF"/>
                </a:solidFill>
              </a:rPr>
              <a:t>)</a:t>
            </a:r>
            <a:endParaRPr sz="1800">
              <a:solidFill>
                <a:srgbClr val="FFFFFF"/>
              </a:solidFill>
            </a:endParaRPr>
          </a:p>
          <a:p>
            <a:pPr indent="0" lvl="0" marL="0" rtl="0" algn="l">
              <a:spcBef>
                <a:spcPts val="0"/>
              </a:spcBef>
              <a:spcAft>
                <a:spcPts val="0"/>
              </a:spcAft>
              <a:buNone/>
            </a:pPr>
            <a:r>
              <a:t/>
            </a:r>
            <a:endParaRPr sz="1800"/>
          </a:p>
        </p:txBody>
      </p:sp>
      <p:sp>
        <p:nvSpPr>
          <p:cNvPr id="278" name="Google Shape;278;p13"/>
          <p:cNvSpPr txBox="1"/>
          <p:nvPr>
            <p:ph idx="1" type="subTitle"/>
          </p:nvPr>
        </p:nvSpPr>
        <p:spPr>
          <a:xfrm>
            <a:off x="366800" y="2867025"/>
            <a:ext cx="4255500" cy="1934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tr" sz="1300">
                <a:latin typeface="Maven Pro"/>
                <a:ea typeface="Maven Pro"/>
                <a:cs typeface="Maven Pro"/>
                <a:sym typeface="Maven Pro"/>
              </a:rPr>
              <a:t>GROUP 7</a:t>
            </a:r>
            <a:endParaRPr sz="1300">
              <a:latin typeface="Maven Pro"/>
              <a:ea typeface="Maven Pro"/>
              <a:cs typeface="Maven Pro"/>
              <a:sym typeface="Maven Pro"/>
            </a:endParaRPr>
          </a:p>
          <a:p>
            <a:pPr indent="0" lvl="0" marL="0" rtl="0" algn="l">
              <a:lnSpc>
                <a:spcPct val="150000"/>
              </a:lnSpc>
              <a:spcBef>
                <a:spcPts val="0"/>
              </a:spcBef>
              <a:spcAft>
                <a:spcPts val="0"/>
              </a:spcAft>
              <a:buNone/>
            </a:pPr>
            <a:r>
              <a:t/>
            </a:r>
            <a:endParaRPr sz="1300">
              <a:latin typeface="Maven Pro"/>
              <a:ea typeface="Maven Pro"/>
              <a:cs typeface="Maven Pro"/>
              <a:sym typeface="Maven Pro"/>
            </a:endParaRPr>
          </a:p>
          <a:p>
            <a:pPr indent="0" lvl="0" marL="0" rtl="0" algn="l">
              <a:lnSpc>
                <a:spcPct val="150000"/>
              </a:lnSpc>
              <a:spcBef>
                <a:spcPts val="0"/>
              </a:spcBef>
              <a:spcAft>
                <a:spcPts val="0"/>
              </a:spcAft>
              <a:buNone/>
            </a:pPr>
            <a:r>
              <a:rPr lang="tr" sz="1300">
                <a:latin typeface="Maven Pro"/>
                <a:ea typeface="Maven Pro"/>
                <a:cs typeface="Maven Pro"/>
                <a:sym typeface="Maven Pro"/>
              </a:rPr>
              <a:t>Enes AY – 152120191097 (Grup Koordinatörü)</a:t>
            </a:r>
            <a:endParaRPr sz="1300">
              <a:latin typeface="Maven Pro"/>
              <a:ea typeface="Maven Pro"/>
              <a:cs typeface="Maven Pro"/>
              <a:sym typeface="Maven Pro"/>
            </a:endParaRPr>
          </a:p>
          <a:p>
            <a:pPr indent="0" lvl="0" marL="0" rtl="0" algn="l">
              <a:lnSpc>
                <a:spcPct val="150000"/>
              </a:lnSpc>
              <a:spcBef>
                <a:spcPts val="0"/>
              </a:spcBef>
              <a:spcAft>
                <a:spcPts val="0"/>
              </a:spcAft>
              <a:buNone/>
            </a:pPr>
            <a:r>
              <a:rPr lang="tr" sz="1300">
                <a:latin typeface="Maven Pro"/>
                <a:ea typeface="Maven Pro"/>
                <a:cs typeface="Maven Pro"/>
                <a:sym typeface="Maven Pro"/>
              </a:rPr>
              <a:t>Muhammed SUWANEH – 152120181098</a:t>
            </a:r>
            <a:endParaRPr sz="1300">
              <a:latin typeface="Maven Pro"/>
              <a:ea typeface="Maven Pro"/>
              <a:cs typeface="Maven Pro"/>
              <a:sym typeface="Maven Pro"/>
            </a:endParaRPr>
          </a:p>
          <a:p>
            <a:pPr indent="0" lvl="0" marL="0" rtl="0" algn="l">
              <a:lnSpc>
                <a:spcPct val="150000"/>
              </a:lnSpc>
              <a:spcBef>
                <a:spcPts val="0"/>
              </a:spcBef>
              <a:spcAft>
                <a:spcPts val="0"/>
              </a:spcAft>
              <a:buNone/>
            </a:pPr>
            <a:r>
              <a:rPr lang="tr" sz="1300">
                <a:latin typeface="Maven Pro"/>
                <a:ea typeface="Maven Pro"/>
                <a:cs typeface="Maven Pro"/>
                <a:sym typeface="Maven Pro"/>
              </a:rPr>
              <a:t>Hakam CHEDO - 152120181096</a:t>
            </a:r>
            <a:endParaRPr sz="1300">
              <a:latin typeface="Maven Pro"/>
              <a:ea typeface="Maven Pro"/>
              <a:cs typeface="Maven Pro"/>
              <a:sym typeface="Maven Pro"/>
            </a:endParaRPr>
          </a:p>
          <a:p>
            <a:pPr indent="0" lvl="0" marL="0" rtl="0" algn="l">
              <a:lnSpc>
                <a:spcPct val="150000"/>
              </a:lnSpc>
              <a:spcBef>
                <a:spcPts val="0"/>
              </a:spcBef>
              <a:spcAft>
                <a:spcPts val="0"/>
              </a:spcAft>
              <a:buNone/>
            </a:pPr>
            <a:r>
              <a:rPr lang="tr" sz="1300">
                <a:latin typeface="Maven Pro"/>
                <a:ea typeface="Maven Pro"/>
                <a:cs typeface="Maven Pro"/>
                <a:sym typeface="Maven Pro"/>
              </a:rPr>
              <a:t>Resulberdi AKYYEV - 152120181074</a:t>
            </a:r>
            <a:endParaRPr sz="1300">
              <a:latin typeface="Maven Pro"/>
              <a:ea typeface="Maven Pro"/>
              <a:cs typeface="Maven Pro"/>
              <a:sym typeface="Maven Pro"/>
            </a:endParaRPr>
          </a:p>
          <a:p>
            <a:pPr indent="0" lvl="0" marL="0" rtl="0" algn="l">
              <a:lnSpc>
                <a:spcPct val="150000"/>
              </a:lnSpc>
              <a:spcBef>
                <a:spcPts val="0"/>
              </a:spcBef>
              <a:spcAft>
                <a:spcPts val="0"/>
              </a:spcAft>
              <a:buNone/>
            </a:pPr>
            <a:r>
              <a:rPr lang="tr" sz="1300">
                <a:latin typeface="Maven Pro"/>
                <a:ea typeface="Maven Pro"/>
                <a:cs typeface="Maven Pro"/>
                <a:sym typeface="Maven Pro"/>
              </a:rPr>
              <a:t>Yavuz UÇARKUŞ - 152120171006</a:t>
            </a:r>
            <a:endParaRPr sz="1300">
              <a:latin typeface="Maven Pro"/>
              <a:ea typeface="Maven Pro"/>
              <a:cs typeface="Maven Pro"/>
              <a:sym typeface="Maven Pro"/>
            </a:endParaRPr>
          </a:p>
          <a:p>
            <a:pPr indent="0" lvl="0" marL="0" rtl="0" algn="l">
              <a:spcBef>
                <a:spcPts val="0"/>
              </a:spcBef>
              <a:spcAft>
                <a:spcPts val="0"/>
              </a:spcAft>
              <a:buNone/>
            </a:pPr>
            <a:r>
              <a:t/>
            </a:r>
            <a:endParaRPr/>
          </a:p>
        </p:txBody>
      </p:sp>
      <p:sp>
        <p:nvSpPr>
          <p:cNvPr id="279" name="Google Shape;279;p13"/>
          <p:cNvSpPr txBox="1"/>
          <p:nvPr/>
        </p:nvSpPr>
        <p:spPr>
          <a:xfrm>
            <a:off x="7347350" y="4722900"/>
            <a:ext cx="152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rgbClr val="FFFFFF"/>
                </a:solidFill>
                <a:latin typeface="Nunito"/>
                <a:ea typeface="Nunito"/>
                <a:cs typeface="Nunito"/>
                <a:sym typeface="Nunito"/>
              </a:rPr>
              <a:t>4 Nisan 2022</a:t>
            </a:r>
            <a:endParaRPr>
              <a:solidFill>
                <a:srgbClr val="FFFFFF"/>
              </a:solidFill>
              <a:latin typeface="Nunito"/>
              <a:ea typeface="Nunito"/>
              <a:cs typeface="Nunito"/>
              <a:sym typeface="Nunito"/>
            </a:endParaRPr>
          </a:p>
        </p:txBody>
      </p:sp>
      <p:sp>
        <p:nvSpPr>
          <p:cNvPr id="280" name="Google Shape;280;p13"/>
          <p:cNvSpPr txBox="1"/>
          <p:nvPr/>
        </p:nvSpPr>
        <p:spPr>
          <a:xfrm>
            <a:off x="1298700" y="277325"/>
            <a:ext cx="70038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tr" sz="1500">
                <a:solidFill>
                  <a:schemeClr val="lt1"/>
                </a:solidFill>
                <a:latin typeface="Nunito"/>
                <a:ea typeface="Nunito"/>
                <a:cs typeface="Nunito"/>
                <a:sym typeface="Nunito"/>
              </a:rPr>
              <a:t>T.C. ESKİŞEHİR OSMANGAZİ ÜNİVERSİTESİ</a:t>
            </a:r>
            <a:endParaRPr b="1" sz="1500">
              <a:solidFill>
                <a:schemeClr val="lt1"/>
              </a:solidFill>
              <a:latin typeface="Nunito"/>
              <a:ea typeface="Nunito"/>
              <a:cs typeface="Nunito"/>
              <a:sym typeface="Nunito"/>
            </a:endParaRPr>
          </a:p>
          <a:p>
            <a:pPr indent="0" lvl="0" marL="0" rtl="0" algn="ctr">
              <a:spcBef>
                <a:spcPts val="0"/>
              </a:spcBef>
              <a:spcAft>
                <a:spcPts val="0"/>
              </a:spcAft>
              <a:buNone/>
            </a:pPr>
            <a:r>
              <a:rPr b="1" lang="tr" sz="1500">
                <a:solidFill>
                  <a:schemeClr val="lt1"/>
                </a:solidFill>
                <a:latin typeface="Nunito"/>
                <a:ea typeface="Nunito"/>
                <a:cs typeface="Nunito"/>
                <a:sym typeface="Nunito"/>
              </a:rPr>
              <a:t>MÜHENDİSLİK-MİMARLİK FAKÜLTESİ</a:t>
            </a:r>
            <a:endParaRPr b="1" sz="1500">
              <a:solidFill>
                <a:schemeClr val="lt1"/>
              </a:solidFill>
              <a:latin typeface="Nunito"/>
              <a:ea typeface="Nunito"/>
              <a:cs typeface="Nunito"/>
              <a:sym typeface="Nunito"/>
            </a:endParaRPr>
          </a:p>
          <a:p>
            <a:pPr indent="0" lvl="0" marL="0" rtl="0" algn="ctr">
              <a:spcBef>
                <a:spcPts val="0"/>
              </a:spcBef>
              <a:spcAft>
                <a:spcPts val="0"/>
              </a:spcAft>
              <a:buNone/>
            </a:pPr>
            <a:r>
              <a:rPr b="1" lang="tr" sz="1500">
                <a:solidFill>
                  <a:schemeClr val="lt1"/>
                </a:solidFill>
                <a:latin typeface="Nunito"/>
                <a:ea typeface="Nunito"/>
                <a:cs typeface="Nunito"/>
                <a:sym typeface="Nunito"/>
              </a:rPr>
              <a:t>BİLGİSAYAR MÜHENDİSLİĞİ BÖLÜMÜ</a:t>
            </a:r>
            <a:endParaRPr b="1" sz="1500">
              <a:solidFill>
                <a:schemeClr val="lt1"/>
              </a:solidFill>
              <a:latin typeface="Nunito"/>
              <a:ea typeface="Nunito"/>
              <a:cs typeface="Nunito"/>
              <a:sym typeface="Nunito"/>
            </a:endParaRPr>
          </a:p>
          <a:p>
            <a:pPr indent="0" lvl="0" marL="0" rtl="0" algn="ctr">
              <a:spcBef>
                <a:spcPts val="0"/>
              </a:spcBef>
              <a:spcAft>
                <a:spcPts val="0"/>
              </a:spcAft>
              <a:buNone/>
            </a:pPr>
            <a:r>
              <a:rPr b="1" lang="tr" sz="1500">
                <a:solidFill>
                  <a:schemeClr val="lt1"/>
                </a:solidFill>
                <a:latin typeface="Nunito"/>
                <a:ea typeface="Nunito"/>
                <a:cs typeface="Nunito"/>
                <a:sym typeface="Nunito"/>
              </a:rPr>
              <a:t>BİÇİMSEL DİLLER VE OTOMATA - FORMAL LANGUAGES AND AUTOMATA</a:t>
            </a:r>
            <a:endParaRPr b="1" sz="1500">
              <a:solidFill>
                <a:schemeClr val="lt1"/>
              </a:solidFill>
              <a:latin typeface="Nunito"/>
              <a:ea typeface="Nunito"/>
              <a:cs typeface="Nunito"/>
              <a:sym typeface="Nunito"/>
            </a:endParaRPr>
          </a:p>
          <a:p>
            <a:pPr indent="0" lvl="0" marL="0" rtl="0" algn="ctr">
              <a:spcBef>
                <a:spcPts val="0"/>
              </a:spcBef>
              <a:spcAft>
                <a:spcPts val="0"/>
              </a:spcAft>
              <a:buNone/>
            </a:pPr>
            <a:r>
              <a:rPr b="1" lang="tr" sz="1500">
                <a:solidFill>
                  <a:schemeClr val="lt1"/>
                </a:solidFill>
                <a:latin typeface="Nunito"/>
                <a:ea typeface="Nunito"/>
                <a:cs typeface="Nunito"/>
                <a:sym typeface="Nunito"/>
              </a:rPr>
              <a:t>BAHAR 2021-22</a:t>
            </a:r>
            <a:endParaRPr b="1" sz="1500">
              <a:solidFill>
                <a:schemeClr val="lt1"/>
              </a:solidFill>
              <a:latin typeface="Nunito"/>
              <a:ea typeface="Nunito"/>
              <a:cs typeface="Nunito"/>
              <a:sym typeface="Nunito"/>
            </a:endParaRPr>
          </a:p>
          <a:p>
            <a:pPr indent="0" lvl="0" marL="0" rtl="0" algn="ctr">
              <a:spcBef>
                <a:spcPts val="0"/>
              </a:spcBef>
              <a:spcAft>
                <a:spcPts val="0"/>
              </a:spcAft>
              <a:buNone/>
            </a:pPr>
            <a:r>
              <a:t/>
            </a:r>
            <a:endParaRPr sz="15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Taslak prototip</a:t>
            </a:r>
            <a:r>
              <a:rPr b="0" lang="tr" sz="1200">
                <a:solidFill>
                  <a:srgbClr val="DCDDDE"/>
                </a:solidFill>
                <a:latin typeface="Arial"/>
                <a:ea typeface="Arial"/>
                <a:cs typeface="Arial"/>
                <a:sym typeface="Arial"/>
              </a:rPr>
              <a:t> </a:t>
            </a:r>
            <a:r>
              <a:rPr lang="tr"/>
              <a:t>tasarım - Giriş Sayfasının</a:t>
            </a:r>
            <a:endParaRPr/>
          </a:p>
          <a:p>
            <a:pPr indent="0" lvl="0" marL="0" rtl="0" algn="l">
              <a:spcBef>
                <a:spcPts val="0"/>
              </a:spcBef>
              <a:spcAft>
                <a:spcPts val="0"/>
              </a:spcAft>
              <a:buNone/>
            </a:pPr>
            <a:r>
              <a:rPr lang="tr"/>
              <a:t>DFA Modeli</a:t>
            </a:r>
            <a:endParaRPr/>
          </a:p>
        </p:txBody>
      </p:sp>
      <p:pic>
        <p:nvPicPr>
          <p:cNvPr id="335" name="Google Shape;335;p22"/>
          <p:cNvPicPr preferRelativeResize="0"/>
          <p:nvPr/>
        </p:nvPicPr>
        <p:blipFill>
          <a:blip r:embed="rId3">
            <a:alphaModFix/>
          </a:blip>
          <a:stretch>
            <a:fillRect/>
          </a:stretch>
        </p:blipFill>
        <p:spPr>
          <a:xfrm>
            <a:off x="3219775" y="1259825"/>
            <a:ext cx="4761426" cy="32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Taslak prototip</a:t>
            </a:r>
            <a:r>
              <a:rPr b="0" lang="tr" sz="1200">
                <a:solidFill>
                  <a:srgbClr val="DCDDDE"/>
                </a:solidFill>
                <a:latin typeface="Arial"/>
                <a:ea typeface="Arial"/>
                <a:cs typeface="Arial"/>
                <a:sym typeface="Arial"/>
              </a:rPr>
              <a:t> </a:t>
            </a:r>
            <a:r>
              <a:rPr lang="tr"/>
              <a:t>tasarım - Dashboard Sayfası</a:t>
            </a:r>
            <a:endParaRPr/>
          </a:p>
        </p:txBody>
      </p:sp>
      <p:pic>
        <p:nvPicPr>
          <p:cNvPr id="341" name="Google Shape;341;p23"/>
          <p:cNvPicPr preferRelativeResize="0"/>
          <p:nvPr/>
        </p:nvPicPr>
        <p:blipFill>
          <a:blip r:embed="rId3">
            <a:alphaModFix/>
          </a:blip>
          <a:stretch>
            <a:fillRect/>
          </a:stretch>
        </p:blipFill>
        <p:spPr>
          <a:xfrm>
            <a:off x="2776928" y="1428750"/>
            <a:ext cx="4084251" cy="324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Taslak prototip</a:t>
            </a:r>
            <a:r>
              <a:rPr b="0" lang="tr" sz="1200">
                <a:solidFill>
                  <a:srgbClr val="DCDDDE"/>
                </a:solidFill>
                <a:latin typeface="Arial"/>
                <a:ea typeface="Arial"/>
                <a:cs typeface="Arial"/>
                <a:sym typeface="Arial"/>
              </a:rPr>
              <a:t> </a:t>
            </a:r>
            <a:r>
              <a:rPr lang="tr"/>
              <a:t>tasarım - Gereksinimler Sayfası</a:t>
            </a:r>
            <a:endParaRPr/>
          </a:p>
        </p:txBody>
      </p:sp>
      <p:pic>
        <p:nvPicPr>
          <p:cNvPr id="347" name="Google Shape;347;p24"/>
          <p:cNvPicPr preferRelativeResize="0"/>
          <p:nvPr/>
        </p:nvPicPr>
        <p:blipFill>
          <a:blip r:embed="rId3">
            <a:alphaModFix/>
          </a:blip>
          <a:stretch>
            <a:fillRect/>
          </a:stretch>
        </p:blipFill>
        <p:spPr>
          <a:xfrm>
            <a:off x="2660735" y="1205575"/>
            <a:ext cx="4724541" cy="3705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Taslak prototip</a:t>
            </a:r>
            <a:r>
              <a:rPr b="0" lang="tr" sz="1200">
                <a:solidFill>
                  <a:srgbClr val="DCDDDE"/>
                </a:solidFill>
                <a:latin typeface="Arial"/>
                <a:ea typeface="Arial"/>
                <a:cs typeface="Arial"/>
                <a:sym typeface="Arial"/>
              </a:rPr>
              <a:t> </a:t>
            </a:r>
            <a:r>
              <a:rPr lang="tr"/>
              <a:t>tasarım - Çalışanlar Sayfası</a:t>
            </a:r>
            <a:endParaRPr/>
          </a:p>
        </p:txBody>
      </p:sp>
      <p:pic>
        <p:nvPicPr>
          <p:cNvPr id="353" name="Google Shape;353;p25"/>
          <p:cNvPicPr preferRelativeResize="0"/>
          <p:nvPr/>
        </p:nvPicPr>
        <p:blipFill>
          <a:blip r:embed="rId3">
            <a:alphaModFix/>
          </a:blip>
          <a:stretch>
            <a:fillRect/>
          </a:stretch>
        </p:blipFill>
        <p:spPr>
          <a:xfrm>
            <a:off x="1913700" y="1356200"/>
            <a:ext cx="5277174" cy="324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Taslak prototip</a:t>
            </a:r>
            <a:r>
              <a:rPr b="0" lang="tr" sz="1200">
                <a:solidFill>
                  <a:srgbClr val="DCDDDE"/>
                </a:solidFill>
                <a:latin typeface="Arial"/>
                <a:ea typeface="Arial"/>
                <a:cs typeface="Arial"/>
                <a:sym typeface="Arial"/>
              </a:rPr>
              <a:t> </a:t>
            </a:r>
            <a:r>
              <a:rPr lang="tr"/>
              <a:t>tasarım - Profil Sayfası</a:t>
            </a:r>
            <a:endParaRPr/>
          </a:p>
        </p:txBody>
      </p:sp>
      <p:pic>
        <p:nvPicPr>
          <p:cNvPr id="359" name="Google Shape;359;p26"/>
          <p:cNvPicPr preferRelativeResize="0"/>
          <p:nvPr/>
        </p:nvPicPr>
        <p:blipFill>
          <a:blip r:embed="rId3">
            <a:alphaModFix/>
          </a:blip>
          <a:stretch>
            <a:fillRect/>
          </a:stretch>
        </p:blipFill>
        <p:spPr>
          <a:xfrm>
            <a:off x="1936975" y="1357200"/>
            <a:ext cx="4434625"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151400" y="598575"/>
            <a:ext cx="7992600" cy="60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Proje Ekibi Değerlendirmesi - Yuvarlak Diyagram</a:t>
            </a:r>
            <a:endParaRPr/>
          </a:p>
        </p:txBody>
      </p:sp>
      <p:pic>
        <p:nvPicPr>
          <p:cNvPr id="365" name="Google Shape;365;p27" title="Points scored"/>
          <p:cNvPicPr preferRelativeResize="0"/>
          <p:nvPr/>
        </p:nvPicPr>
        <p:blipFill>
          <a:blip r:embed="rId3">
            <a:alphaModFix/>
          </a:blip>
          <a:stretch>
            <a:fillRect/>
          </a:stretch>
        </p:blipFill>
        <p:spPr>
          <a:xfrm>
            <a:off x="1128875" y="1718700"/>
            <a:ext cx="5241225" cy="3240824"/>
          </a:xfrm>
          <a:prstGeom prst="rect">
            <a:avLst/>
          </a:prstGeom>
          <a:noFill/>
          <a:ln>
            <a:noFill/>
          </a:ln>
        </p:spPr>
      </p:pic>
      <p:sp>
        <p:nvSpPr>
          <p:cNvPr id="366" name="Google Shape;366;p27"/>
          <p:cNvSpPr txBox="1"/>
          <p:nvPr/>
        </p:nvSpPr>
        <p:spPr>
          <a:xfrm>
            <a:off x="1193950" y="1289300"/>
            <a:ext cx="32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Toplam Çalışma Saat: 37.5 </a:t>
            </a:r>
            <a:endParaRPr>
              <a:latin typeface="Nunito"/>
              <a:ea typeface="Nunito"/>
              <a:cs typeface="Nunito"/>
              <a:sym typeface="Nunito"/>
            </a:endParaRPr>
          </a:p>
        </p:txBody>
      </p:sp>
      <p:sp>
        <p:nvSpPr>
          <p:cNvPr id="367" name="Google Shape;367;p27"/>
          <p:cNvSpPr txBox="1"/>
          <p:nvPr/>
        </p:nvSpPr>
        <p:spPr>
          <a:xfrm>
            <a:off x="2944375" y="27316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68" name="Google Shape;368;p27"/>
          <p:cNvSpPr txBox="1"/>
          <p:nvPr/>
        </p:nvSpPr>
        <p:spPr>
          <a:xfrm>
            <a:off x="3833750" y="27316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69" name="Google Shape;369;p27"/>
          <p:cNvSpPr txBox="1"/>
          <p:nvPr/>
        </p:nvSpPr>
        <p:spPr>
          <a:xfrm>
            <a:off x="4197600" y="35328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70" name="Google Shape;370;p27"/>
          <p:cNvSpPr txBox="1"/>
          <p:nvPr/>
        </p:nvSpPr>
        <p:spPr>
          <a:xfrm>
            <a:off x="2681225" y="35328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71" name="Google Shape;371;p27"/>
          <p:cNvSpPr txBox="1"/>
          <p:nvPr/>
        </p:nvSpPr>
        <p:spPr>
          <a:xfrm>
            <a:off x="3298888" y="41228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151400" y="598575"/>
            <a:ext cx="7992600" cy="60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Proje Ekibi Değerlendirmesi - Değerlendirme tablosu</a:t>
            </a:r>
            <a:endParaRPr/>
          </a:p>
        </p:txBody>
      </p:sp>
      <p:sp>
        <p:nvSpPr>
          <p:cNvPr id="377" name="Google Shape;377;p28"/>
          <p:cNvSpPr txBox="1"/>
          <p:nvPr/>
        </p:nvSpPr>
        <p:spPr>
          <a:xfrm>
            <a:off x="3020575" y="27316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a:t>
            </a:r>
            <a:endParaRPr>
              <a:solidFill>
                <a:srgbClr val="FFFFFF"/>
              </a:solidFill>
              <a:latin typeface="Nunito"/>
              <a:ea typeface="Nunito"/>
              <a:cs typeface="Nunito"/>
              <a:sym typeface="Nunito"/>
            </a:endParaRPr>
          </a:p>
        </p:txBody>
      </p:sp>
      <p:sp>
        <p:nvSpPr>
          <p:cNvPr id="378" name="Google Shape;378;p28"/>
          <p:cNvSpPr txBox="1"/>
          <p:nvPr/>
        </p:nvSpPr>
        <p:spPr>
          <a:xfrm>
            <a:off x="3833750" y="27316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79" name="Google Shape;379;p28"/>
          <p:cNvSpPr txBox="1"/>
          <p:nvPr/>
        </p:nvSpPr>
        <p:spPr>
          <a:xfrm>
            <a:off x="4197600" y="35328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80" name="Google Shape;380;p28"/>
          <p:cNvSpPr txBox="1"/>
          <p:nvPr/>
        </p:nvSpPr>
        <p:spPr>
          <a:xfrm>
            <a:off x="2681225" y="35328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sp>
        <p:nvSpPr>
          <p:cNvPr id="381" name="Google Shape;381;p28"/>
          <p:cNvSpPr txBox="1"/>
          <p:nvPr/>
        </p:nvSpPr>
        <p:spPr>
          <a:xfrm>
            <a:off x="3451288" y="4122850"/>
            <a:ext cx="90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solidFill>
                  <a:srgbClr val="FFFFFF"/>
                </a:solidFill>
                <a:latin typeface="Nunito"/>
                <a:ea typeface="Nunito"/>
                <a:cs typeface="Nunito"/>
                <a:sym typeface="Nunito"/>
              </a:rPr>
              <a:t>7.5</a:t>
            </a:r>
            <a:endParaRPr>
              <a:solidFill>
                <a:srgbClr val="FFFFFF"/>
              </a:solidFill>
              <a:latin typeface="Nunito"/>
              <a:ea typeface="Nunito"/>
              <a:cs typeface="Nunito"/>
              <a:sym typeface="Nunito"/>
            </a:endParaRPr>
          </a:p>
        </p:txBody>
      </p:sp>
      <p:graphicFrame>
        <p:nvGraphicFramePr>
          <p:cNvPr id="382" name="Google Shape;382;p28"/>
          <p:cNvGraphicFramePr/>
          <p:nvPr/>
        </p:nvGraphicFramePr>
        <p:xfrm>
          <a:off x="1099750" y="1698175"/>
          <a:ext cx="3000000" cy="3000000"/>
        </p:xfrm>
        <a:graphic>
          <a:graphicData uri="http://schemas.openxmlformats.org/drawingml/2006/table">
            <a:tbl>
              <a:tblPr>
                <a:noFill/>
                <a:tableStyleId>{45A50B71-06A4-4EC2-834E-33FF20E1C220}</a:tableStyleId>
              </a:tblPr>
              <a:tblGrid>
                <a:gridCol w="1981200"/>
                <a:gridCol w="2962275"/>
                <a:gridCol w="1343025"/>
              </a:tblGrid>
              <a:tr h="12700">
                <a:tc>
                  <a:txBody>
                    <a:bodyPr/>
                    <a:lstStyle/>
                    <a:p>
                      <a:pPr indent="0" lvl="0" marL="0" rtl="0" algn="l">
                        <a:spcBef>
                          <a:spcPts val="0"/>
                        </a:spcBef>
                        <a:spcAft>
                          <a:spcPts val="0"/>
                        </a:spcAft>
                        <a:buNone/>
                      </a:pPr>
                      <a:r>
                        <a:rPr lang="tr" sz="1100"/>
                        <a:t>Grup üyeler</a:t>
                      </a:r>
                      <a:endParaRPr sz="1100"/>
                    </a:p>
                  </a:txBody>
                  <a:tcPr marT="63500" marB="63500" marR="63500" marL="63500"/>
                </a:tc>
                <a:tc>
                  <a:txBody>
                    <a:bodyPr/>
                    <a:lstStyle/>
                    <a:p>
                      <a:pPr indent="0" lvl="0" marL="0" rtl="0" algn="l">
                        <a:spcBef>
                          <a:spcPts val="0"/>
                        </a:spcBef>
                        <a:spcAft>
                          <a:spcPts val="0"/>
                        </a:spcAft>
                        <a:buNone/>
                      </a:pPr>
                      <a:r>
                        <a:rPr lang="tr" sz="1100"/>
                        <a:t>Görev</a:t>
                      </a:r>
                      <a:endParaRPr sz="1100"/>
                    </a:p>
                  </a:txBody>
                  <a:tcPr marT="63500" marB="63500" marR="63500" marL="63500"/>
                </a:tc>
                <a:tc>
                  <a:txBody>
                    <a:bodyPr/>
                    <a:lstStyle/>
                    <a:p>
                      <a:pPr indent="0" lvl="0" marL="0" rtl="0" algn="l">
                        <a:spcBef>
                          <a:spcPts val="0"/>
                        </a:spcBef>
                        <a:spcAft>
                          <a:spcPts val="0"/>
                        </a:spcAft>
                        <a:buNone/>
                      </a:pPr>
                      <a:r>
                        <a:rPr lang="tr" sz="1100"/>
                        <a:t>Kaç Saat Çalıştı</a:t>
                      </a:r>
                      <a:endParaRPr sz="1100"/>
                    </a:p>
                  </a:txBody>
                  <a:tcPr marT="63500" marB="63500" marR="63500" marL="63500"/>
                </a:tc>
              </a:tr>
              <a:tr h="12700">
                <a:tc>
                  <a:txBody>
                    <a:bodyPr/>
                    <a:lstStyle/>
                    <a:p>
                      <a:pPr indent="0" lvl="0" marL="0" rtl="0" algn="l">
                        <a:spcBef>
                          <a:spcPts val="0"/>
                        </a:spcBef>
                        <a:spcAft>
                          <a:spcPts val="0"/>
                        </a:spcAft>
                        <a:buNone/>
                      </a:pPr>
                      <a:r>
                        <a:rPr lang="tr" sz="1100"/>
                        <a:t>Enes AY (Grup Koordinatörü)</a:t>
                      </a:r>
                      <a:endParaRPr sz="1100"/>
                    </a:p>
                  </a:txBody>
                  <a:tcPr marT="63500" marB="63500" marR="63500" marL="63500"/>
                </a:tc>
                <a:tc>
                  <a:txBody>
                    <a:bodyPr/>
                    <a:lstStyle/>
                    <a:p>
                      <a:pPr indent="0" lvl="0" marL="0" rtl="0" algn="l">
                        <a:spcBef>
                          <a:spcPts val="0"/>
                        </a:spcBef>
                        <a:spcAft>
                          <a:spcPts val="0"/>
                        </a:spcAft>
                        <a:buNone/>
                      </a:pPr>
                      <a:r>
                        <a:rPr lang="tr" sz="1100"/>
                        <a:t>Problem Özellikleri ve Çözüm Yaklaşımları</a:t>
                      </a:r>
                      <a:endParaRPr sz="1100"/>
                    </a:p>
                  </a:txBody>
                  <a:tcPr marT="63500" marB="63500" marR="63500" marL="63500"/>
                </a:tc>
                <a:tc>
                  <a:txBody>
                    <a:bodyPr/>
                    <a:lstStyle/>
                    <a:p>
                      <a:pPr indent="0" lvl="0" marL="0" rtl="0" algn="l">
                        <a:spcBef>
                          <a:spcPts val="0"/>
                        </a:spcBef>
                        <a:spcAft>
                          <a:spcPts val="0"/>
                        </a:spcAft>
                        <a:buNone/>
                      </a:pPr>
                      <a:r>
                        <a:rPr lang="tr" sz="1100"/>
                        <a:t>7.5</a:t>
                      </a:r>
                      <a:endParaRPr sz="1100"/>
                    </a:p>
                  </a:txBody>
                  <a:tcPr marT="63500" marB="63500" marR="63500" marL="63500"/>
                </a:tc>
              </a:tr>
              <a:tr h="12700">
                <a:tc>
                  <a:txBody>
                    <a:bodyPr/>
                    <a:lstStyle/>
                    <a:p>
                      <a:pPr indent="0" lvl="0" marL="0" rtl="0" algn="l">
                        <a:spcBef>
                          <a:spcPts val="0"/>
                        </a:spcBef>
                        <a:spcAft>
                          <a:spcPts val="0"/>
                        </a:spcAft>
                        <a:buNone/>
                      </a:pPr>
                      <a:r>
                        <a:rPr lang="tr" sz="1100"/>
                        <a:t>Muhammed Suwaneh</a:t>
                      </a:r>
                      <a:endParaRPr sz="1100"/>
                    </a:p>
                  </a:txBody>
                  <a:tcPr marT="63500" marB="63500" marR="63500" marL="63500"/>
                </a:tc>
                <a:tc>
                  <a:txBody>
                    <a:bodyPr/>
                    <a:lstStyle/>
                    <a:p>
                      <a:pPr indent="0" lvl="0" marL="0" rtl="0" algn="l">
                        <a:lnSpc>
                          <a:spcPct val="150000"/>
                        </a:lnSpc>
                        <a:spcBef>
                          <a:spcPts val="0"/>
                        </a:spcBef>
                        <a:spcAft>
                          <a:spcPts val="0"/>
                        </a:spcAft>
                        <a:buNone/>
                      </a:pPr>
                      <a:r>
                        <a:rPr lang="tr" sz="1100"/>
                        <a:t>Taslak prototip tasarımı, Problem Özellikleri ve Çözüm Yaklaşımları, Proje Ekibi Değerlendirmesi</a:t>
                      </a:r>
                      <a:endParaRPr sz="1100"/>
                    </a:p>
                  </a:txBody>
                  <a:tcPr marT="63500" marB="63500" marR="63500" marL="63500"/>
                </a:tc>
                <a:tc>
                  <a:txBody>
                    <a:bodyPr/>
                    <a:lstStyle/>
                    <a:p>
                      <a:pPr indent="0" lvl="0" marL="0" rtl="0" algn="l">
                        <a:spcBef>
                          <a:spcPts val="0"/>
                        </a:spcBef>
                        <a:spcAft>
                          <a:spcPts val="0"/>
                        </a:spcAft>
                        <a:buNone/>
                      </a:pPr>
                      <a:r>
                        <a:rPr lang="tr" sz="1100"/>
                        <a:t>7.5</a:t>
                      </a:r>
                      <a:endParaRPr sz="1100"/>
                    </a:p>
                  </a:txBody>
                  <a:tcPr marT="63500" marB="63500" marR="63500" marL="63500"/>
                </a:tc>
              </a:tr>
              <a:tr h="12700">
                <a:tc>
                  <a:txBody>
                    <a:bodyPr/>
                    <a:lstStyle/>
                    <a:p>
                      <a:pPr indent="0" lvl="0" marL="0" rtl="0" algn="l">
                        <a:spcBef>
                          <a:spcPts val="0"/>
                        </a:spcBef>
                        <a:spcAft>
                          <a:spcPts val="0"/>
                        </a:spcAft>
                        <a:buNone/>
                      </a:pPr>
                      <a:r>
                        <a:rPr lang="tr" sz="1100"/>
                        <a:t>Resulberdi AKYYEV</a:t>
                      </a:r>
                      <a:endParaRPr sz="1100"/>
                    </a:p>
                  </a:txBody>
                  <a:tcPr marT="63500" marB="63500" marR="63500" marL="63500"/>
                </a:tc>
                <a:tc>
                  <a:txBody>
                    <a:bodyPr/>
                    <a:lstStyle/>
                    <a:p>
                      <a:pPr indent="0" lvl="0" marL="0" rtl="0" algn="l">
                        <a:spcBef>
                          <a:spcPts val="0"/>
                        </a:spcBef>
                        <a:spcAft>
                          <a:spcPts val="0"/>
                        </a:spcAft>
                        <a:buNone/>
                      </a:pPr>
                      <a:r>
                        <a:rPr lang="tr" sz="1100"/>
                        <a:t>Giriş</a:t>
                      </a:r>
                      <a:endParaRPr sz="1100"/>
                    </a:p>
                  </a:txBody>
                  <a:tcPr marT="63500" marB="63500" marR="63500" marL="63500"/>
                </a:tc>
                <a:tc>
                  <a:txBody>
                    <a:bodyPr/>
                    <a:lstStyle/>
                    <a:p>
                      <a:pPr indent="0" lvl="0" marL="0" rtl="0" algn="l">
                        <a:spcBef>
                          <a:spcPts val="0"/>
                        </a:spcBef>
                        <a:spcAft>
                          <a:spcPts val="0"/>
                        </a:spcAft>
                        <a:buNone/>
                      </a:pPr>
                      <a:r>
                        <a:rPr lang="tr" sz="1100"/>
                        <a:t>7.5</a:t>
                      </a:r>
                      <a:endParaRPr sz="1100"/>
                    </a:p>
                  </a:txBody>
                  <a:tcPr marT="63500" marB="63500" marR="63500" marL="63500"/>
                </a:tc>
              </a:tr>
              <a:tr h="12700">
                <a:tc>
                  <a:txBody>
                    <a:bodyPr/>
                    <a:lstStyle/>
                    <a:p>
                      <a:pPr indent="0" lvl="0" marL="0" rtl="0" algn="l">
                        <a:spcBef>
                          <a:spcPts val="0"/>
                        </a:spcBef>
                        <a:spcAft>
                          <a:spcPts val="0"/>
                        </a:spcAft>
                        <a:buNone/>
                      </a:pPr>
                      <a:r>
                        <a:rPr lang="tr" sz="1100"/>
                        <a:t>Yavuz UÇARKUŞ</a:t>
                      </a:r>
                      <a:endParaRPr sz="1100"/>
                    </a:p>
                  </a:txBody>
                  <a:tcPr marT="63500" marB="63500" marR="63500" marL="63500"/>
                </a:tc>
                <a:tc>
                  <a:txBody>
                    <a:bodyPr/>
                    <a:lstStyle/>
                    <a:p>
                      <a:pPr indent="0" lvl="0" marL="0" rtl="0" algn="l">
                        <a:spcBef>
                          <a:spcPts val="0"/>
                        </a:spcBef>
                        <a:spcAft>
                          <a:spcPts val="0"/>
                        </a:spcAft>
                        <a:buNone/>
                      </a:pPr>
                      <a:r>
                        <a:rPr lang="tr" sz="1100"/>
                        <a:t>Problem Özellikleri ve Çözüm Yaklaşımları	</a:t>
                      </a:r>
                      <a:endParaRPr sz="1100"/>
                    </a:p>
                  </a:txBody>
                  <a:tcPr marT="63500" marB="63500" marR="63500" marL="63500"/>
                </a:tc>
                <a:tc>
                  <a:txBody>
                    <a:bodyPr/>
                    <a:lstStyle/>
                    <a:p>
                      <a:pPr indent="0" lvl="0" marL="0" rtl="0" algn="l">
                        <a:spcBef>
                          <a:spcPts val="0"/>
                        </a:spcBef>
                        <a:spcAft>
                          <a:spcPts val="0"/>
                        </a:spcAft>
                        <a:buNone/>
                      </a:pPr>
                      <a:r>
                        <a:rPr lang="tr" sz="1100"/>
                        <a:t>7.5</a:t>
                      </a:r>
                      <a:endParaRPr sz="1100"/>
                    </a:p>
                  </a:txBody>
                  <a:tcPr marT="63500" marB="63500" marR="63500" marL="63500"/>
                </a:tc>
              </a:tr>
              <a:tr h="12700">
                <a:tc>
                  <a:txBody>
                    <a:bodyPr/>
                    <a:lstStyle/>
                    <a:p>
                      <a:pPr indent="0" lvl="0" marL="0" rtl="0" algn="l">
                        <a:spcBef>
                          <a:spcPts val="0"/>
                        </a:spcBef>
                        <a:spcAft>
                          <a:spcPts val="0"/>
                        </a:spcAft>
                        <a:buNone/>
                      </a:pPr>
                      <a:r>
                        <a:rPr lang="tr" sz="1100"/>
                        <a:t>Hakam CHEDO</a:t>
                      </a:r>
                      <a:endParaRPr sz="1100"/>
                    </a:p>
                  </a:txBody>
                  <a:tcPr marT="63500" marB="63500" marR="63500" marL="63500"/>
                </a:tc>
                <a:tc>
                  <a:txBody>
                    <a:bodyPr/>
                    <a:lstStyle/>
                    <a:p>
                      <a:pPr indent="0" lvl="0" marL="0" rtl="0" algn="l">
                        <a:spcBef>
                          <a:spcPts val="0"/>
                        </a:spcBef>
                        <a:spcAft>
                          <a:spcPts val="0"/>
                        </a:spcAft>
                        <a:buNone/>
                      </a:pPr>
                      <a:r>
                        <a:rPr lang="tr" sz="1100"/>
                        <a:t>Giriş</a:t>
                      </a:r>
                      <a:endParaRPr sz="1100"/>
                    </a:p>
                  </a:txBody>
                  <a:tcPr marT="63500" marB="63500" marR="63500" marL="63500"/>
                </a:tc>
                <a:tc>
                  <a:txBody>
                    <a:bodyPr/>
                    <a:lstStyle/>
                    <a:p>
                      <a:pPr indent="0" lvl="0" marL="0" rtl="0" algn="l">
                        <a:spcBef>
                          <a:spcPts val="0"/>
                        </a:spcBef>
                        <a:spcAft>
                          <a:spcPts val="0"/>
                        </a:spcAft>
                        <a:buNone/>
                      </a:pPr>
                      <a:r>
                        <a:rPr lang="tr" sz="1100"/>
                        <a:t>7.5</a:t>
                      </a:r>
                      <a:endParaRPr sz="1100"/>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nvSpPr>
        <p:spPr>
          <a:xfrm>
            <a:off x="2973775" y="2221125"/>
            <a:ext cx="348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3600">
                <a:latin typeface="Nunito"/>
                <a:ea typeface="Nunito"/>
                <a:cs typeface="Nunito"/>
                <a:sym typeface="Nunito"/>
              </a:rPr>
              <a:t>TEŞEKKÜRLER</a:t>
            </a:r>
            <a:endParaRPr sz="36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Giris</a:t>
            </a:r>
            <a:endParaRPr/>
          </a:p>
        </p:txBody>
      </p:sp>
      <p:sp>
        <p:nvSpPr>
          <p:cNvPr id="286" name="Google Shape;286;p14"/>
          <p:cNvSpPr txBox="1"/>
          <p:nvPr>
            <p:ph idx="1" type="body"/>
          </p:nvPr>
        </p:nvSpPr>
        <p:spPr>
          <a:xfrm>
            <a:off x="1350600" y="1397425"/>
            <a:ext cx="70305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tr" sz="1800">
                <a:solidFill>
                  <a:srgbClr val="000000"/>
                </a:solidFill>
                <a:latin typeface="Arial"/>
                <a:ea typeface="Arial"/>
                <a:cs typeface="Arial"/>
                <a:sym typeface="Arial"/>
              </a:rPr>
              <a:t>Projemiz, gereksinimler yönetimi ve iş değerlendirme yazılımı oluşturmaya dayanmaktadır. Bir yönetici, oturum açabilir ve gereksinimleri yönetebilir, çalışanlara görev atayabilir ve gereksinimlere göre işçiler tarafından sunulan çalışmayı değerlendirebilir.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Giriş - Requirements Management nedir ?</a:t>
            </a:r>
            <a:endParaRPr/>
          </a:p>
        </p:txBody>
      </p:sp>
      <p:sp>
        <p:nvSpPr>
          <p:cNvPr id="292" name="Google Shape;292;p15"/>
          <p:cNvSpPr txBox="1"/>
          <p:nvPr>
            <p:ph idx="1" type="body"/>
          </p:nvPr>
        </p:nvSpPr>
        <p:spPr>
          <a:xfrm>
            <a:off x="1303800" y="1451225"/>
            <a:ext cx="70305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tr" sz="1700">
                <a:solidFill>
                  <a:srgbClr val="000000"/>
                </a:solidFill>
                <a:latin typeface="Arial"/>
                <a:ea typeface="Arial"/>
                <a:cs typeface="Arial"/>
                <a:sym typeface="Arial"/>
              </a:rPr>
              <a:t>Gereksinim yönetimi (Requirements management), ürün geliştirme hedeflerinin başarıyla karşılanmasını sağlamaktır.</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Kullanılacak Teknolojiler</a:t>
            </a:r>
            <a:endParaRPr/>
          </a:p>
        </p:txBody>
      </p:sp>
      <p:sp>
        <p:nvSpPr>
          <p:cNvPr id="298" name="Google Shape;298;p16"/>
          <p:cNvSpPr txBox="1"/>
          <p:nvPr>
            <p:ph idx="1" type="body"/>
          </p:nvPr>
        </p:nvSpPr>
        <p:spPr>
          <a:xfrm>
            <a:off x="1303800" y="14566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tr" sz="1600"/>
              <a:t>C#</a:t>
            </a:r>
            <a:endParaRPr sz="1600"/>
          </a:p>
          <a:p>
            <a:pPr indent="-330200" lvl="0" marL="457200" rtl="0" algn="l">
              <a:spcBef>
                <a:spcPts val="0"/>
              </a:spcBef>
              <a:spcAft>
                <a:spcPts val="0"/>
              </a:spcAft>
              <a:buSzPts val="1600"/>
              <a:buChar char="●"/>
            </a:pPr>
            <a:r>
              <a:rPr lang="tr" sz="1600"/>
              <a:t>.Net Framework</a:t>
            </a:r>
            <a:endParaRPr sz="1600"/>
          </a:p>
          <a:p>
            <a:pPr indent="-330200" lvl="0" marL="457200" rtl="0" algn="l">
              <a:spcBef>
                <a:spcPts val="0"/>
              </a:spcBef>
              <a:spcAft>
                <a:spcPts val="0"/>
              </a:spcAft>
              <a:buSzPts val="1600"/>
              <a:buChar char="●"/>
            </a:pPr>
            <a:r>
              <a:rPr lang="tr" sz="1600"/>
              <a:t>Windows Forms</a:t>
            </a:r>
            <a:endParaRPr sz="1600"/>
          </a:p>
          <a:p>
            <a:pPr indent="-330200" lvl="0" marL="457200" rtl="0" algn="l">
              <a:spcBef>
                <a:spcPts val="0"/>
              </a:spcBef>
              <a:spcAft>
                <a:spcPts val="0"/>
              </a:spcAft>
              <a:buSzPts val="1600"/>
              <a:buChar char="●"/>
            </a:pPr>
            <a:r>
              <a:rPr lang="tr" sz="1600"/>
              <a:t>XML </a:t>
            </a:r>
            <a:endParaRPr sz="1600"/>
          </a:p>
          <a:p>
            <a:pPr indent="-330200" lvl="0" marL="457200" rtl="0" algn="l">
              <a:spcBef>
                <a:spcPts val="0"/>
              </a:spcBef>
              <a:spcAft>
                <a:spcPts val="0"/>
              </a:spcAft>
              <a:buSzPts val="1600"/>
              <a:buChar char="●"/>
            </a:pPr>
            <a:r>
              <a:rPr lang="tr" sz="1600"/>
              <a:t>Fontawesome</a:t>
            </a:r>
            <a:endParaRPr sz="1600"/>
          </a:p>
          <a:p>
            <a:pPr indent="-330200" lvl="0" marL="457200" rtl="0" algn="l">
              <a:spcBef>
                <a:spcPts val="0"/>
              </a:spcBef>
              <a:spcAft>
                <a:spcPts val="0"/>
              </a:spcAft>
              <a:buSzPts val="1600"/>
              <a:buChar char="●"/>
            </a:pPr>
            <a:r>
              <a:rPr lang="tr" sz="1600"/>
              <a:t>Jira</a:t>
            </a:r>
            <a:endParaRPr sz="1600"/>
          </a:p>
          <a:p>
            <a:pPr indent="-330200" lvl="0" marL="457200" rtl="0" algn="l">
              <a:spcBef>
                <a:spcPts val="0"/>
              </a:spcBef>
              <a:spcAft>
                <a:spcPts val="0"/>
              </a:spcAft>
              <a:buSzPts val="1600"/>
              <a:buChar char="●"/>
            </a:pPr>
            <a:r>
              <a:rPr lang="tr" sz="1600"/>
              <a:t>GitHub</a:t>
            </a:r>
            <a:endParaRPr sz="1600"/>
          </a:p>
          <a:p>
            <a:pPr indent="-330200" lvl="0" marL="457200" rtl="0" algn="l">
              <a:spcBef>
                <a:spcPts val="0"/>
              </a:spcBef>
              <a:spcAft>
                <a:spcPts val="0"/>
              </a:spcAft>
              <a:buSzPts val="1600"/>
              <a:buChar char="●"/>
            </a:pPr>
            <a:r>
              <a:rPr lang="tr" sz="1600"/>
              <a:t>VS Studio 2022</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253175" y="686525"/>
            <a:ext cx="7015800" cy="8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Problem Özellikleri</a:t>
            </a:r>
            <a:endParaRPr/>
          </a:p>
        </p:txBody>
      </p:sp>
      <p:sp>
        <p:nvSpPr>
          <p:cNvPr id="304" name="Google Shape;304;p17"/>
          <p:cNvSpPr txBox="1"/>
          <p:nvPr>
            <p:ph idx="1" type="body"/>
          </p:nvPr>
        </p:nvSpPr>
        <p:spPr>
          <a:xfrm>
            <a:off x="272450" y="1547400"/>
            <a:ext cx="8717700" cy="359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tr" sz="1400"/>
              <a:t>Bir yazılım için veya herhangi bir proje için gereksinim ve süreç yönetimi oldukça kritiktir. Süreç uygun yönetilemediğinde proje içinde harici ve dahili olmak üzere problemler oluşur.</a:t>
            </a:r>
            <a:endParaRPr sz="1400"/>
          </a:p>
          <a:p>
            <a:pPr indent="0" lvl="0" marL="0" rtl="0" algn="l">
              <a:spcBef>
                <a:spcPts val="1200"/>
              </a:spcBef>
              <a:spcAft>
                <a:spcPts val="0"/>
              </a:spcAft>
              <a:buNone/>
            </a:pPr>
            <a:r>
              <a:rPr lang="tr"/>
              <a:t>  	</a:t>
            </a:r>
            <a:r>
              <a:rPr i="1" lang="tr"/>
              <a:t>Temel olarak bu problemler şunlardır.</a:t>
            </a:r>
            <a:endParaRPr i="1"/>
          </a:p>
          <a:p>
            <a:pPr indent="-311150" lvl="1" marL="914400" rtl="0" algn="l">
              <a:spcBef>
                <a:spcPts val="1200"/>
              </a:spcBef>
              <a:spcAft>
                <a:spcPts val="0"/>
              </a:spcAft>
              <a:buSzPts val="1300"/>
              <a:buAutoNum type="alphaLcPeriod"/>
            </a:pPr>
            <a:r>
              <a:rPr lang="tr" sz="1300"/>
              <a:t>Gereksinimlerin düzgün bir şekilde oluşturulmaması satıcı-müşteri arasında sonradan anlaşmazlıklara yol açar</a:t>
            </a:r>
            <a:endParaRPr sz="1300"/>
          </a:p>
          <a:p>
            <a:pPr indent="-311150" lvl="1" marL="914400" rtl="0" algn="l">
              <a:spcBef>
                <a:spcPts val="0"/>
              </a:spcBef>
              <a:spcAft>
                <a:spcPts val="0"/>
              </a:spcAft>
              <a:buSzPts val="1300"/>
              <a:buAutoNum type="alphaLcPeriod"/>
            </a:pPr>
            <a:r>
              <a:rPr lang="tr" sz="1300"/>
              <a:t>Gereksinimlerin net tarifinin olmaması proje sürecinde yeni gereksinimler oluşturabilir. Bu durum maliyet ve zaman açısından büyük maliyetlere sebeb olur.</a:t>
            </a:r>
            <a:endParaRPr sz="1300"/>
          </a:p>
          <a:p>
            <a:pPr indent="-311150" lvl="1" marL="914400" rtl="0" algn="l">
              <a:spcBef>
                <a:spcPts val="0"/>
              </a:spcBef>
              <a:spcAft>
                <a:spcPts val="0"/>
              </a:spcAft>
              <a:buSzPts val="1300"/>
              <a:buAutoNum type="alphaLcPeriod"/>
            </a:pPr>
            <a:r>
              <a:rPr lang="tr" sz="1300"/>
              <a:t>Gereksinimleri yerine getirecek kişilerin düzgün seçilmemesi ekip motivasyonunu düşürebilir.</a:t>
            </a:r>
            <a:endParaRPr sz="1300"/>
          </a:p>
          <a:p>
            <a:pPr indent="-311150" lvl="1" marL="914400" rtl="0" algn="l">
              <a:spcBef>
                <a:spcPts val="0"/>
              </a:spcBef>
              <a:spcAft>
                <a:spcPts val="0"/>
              </a:spcAft>
              <a:buSzPts val="1300"/>
              <a:buAutoNum type="alphaLcPeriod"/>
            </a:pPr>
            <a:r>
              <a:rPr lang="tr" sz="1300"/>
              <a:t>Proje gelişim sürecinin şeffaf olmaması müşteri-üretici arasındaki güveni azaltabilir.</a:t>
            </a:r>
            <a:endParaRPr sz="1300"/>
          </a:p>
          <a:p>
            <a:pPr indent="-311150" lvl="1" marL="914400" rtl="0" algn="l">
              <a:spcBef>
                <a:spcPts val="0"/>
              </a:spcBef>
              <a:spcAft>
                <a:spcPts val="0"/>
              </a:spcAft>
              <a:buSzPts val="1300"/>
              <a:buAutoNum type="alphaLcPeriod"/>
            </a:pPr>
            <a:r>
              <a:rPr lang="tr" sz="1300"/>
              <a:t>Bazı gereksinimler birden fazla ekip ile gerçeklenir, eğer bu gereksinimler oluşurken ilgili ekipler iletişimi düzgün gerçekleştiremezse yanlış anlaşılmalar oluşabilir, takım sinerjisini bozabilir.</a:t>
            </a:r>
            <a:endParaRPr sz="1300"/>
          </a:p>
          <a:p>
            <a:pPr indent="-311150" lvl="1" marL="914400" rtl="0" algn="l">
              <a:spcBef>
                <a:spcPts val="0"/>
              </a:spcBef>
              <a:spcAft>
                <a:spcPts val="0"/>
              </a:spcAft>
              <a:buSzPts val="1300"/>
              <a:buAutoNum type="alphaLcPeriod"/>
            </a:pPr>
            <a:r>
              <a:rPr lang="tr" sz="1300"/>
              <a:t>Gereksinimleri somutlaştıracak diagramların eksik olması(use-case diagram, state diagram vb.) proje sürecini uzatır ve gereksinimlerin takibini zorlaştırır.</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Çözüm Yaklaşımları</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Spesıfık belirlenmis problemler sistemimize uygun sekilde aktarildiktan sonra her biri oncelik sirasina gore kontrol edilir. En optimize ve dogru calisma icin birbiri ile baglantili problemler belirlenir ve aralarindaki iliski belirtilir. Bu sayede daha once elde edilen bir veri tekrardan hesaplanarak vakit kaybi yasanmaz.Beklenen sonuclara karsi test caseler olusturulup problemler tek tek test edilir. Istenmeyen herhangi bir durumun sebep oldugu kisim ve ona bagli olan diger adimlar ayrilir ve cozum icin daha odakli ve hizli calisilir. Calisilan projenin sinirlari net bir sekilde belli oldugu icin adimlar da net olur ve bu sayede adimlar arasi bagintiyi inceleyerek gecen vakitten kazanc saglanir.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Ornek</a:t>
            </a:r>
            <a:endParaRPr/>
          </a:p>
        </p:txBody>
      </p:sp>
      <p:sp>
        <p:nvSpPr>
          <p:cNvPr id="316" name="Google Shape;316;p19"/>
          <p:cNvSpPr txBox="1"/>
          <p:nvPr>
            <p:ph idx="1" type="body"/>
          </p:nvPr>
        </p:nvSpPr>
        <p:spPr>
          <a:xfrm>
            <a:off x="1303800" y="1990050"/>
            <a:ext cx="3679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Iki bagimsiz kolda gerceklesen toplam dort adet adimdan sonra onlarin verileriyle gerceklesen besinci adimda olusan herhangi bir hata icin onceki 4 adimi incelemek yerine her adimi zaten test ettigimiz icin besinci adimi tamir etmek ile cozebiliriz. Ayni zamanda besinci adim testten gecmeden altinci adimi test etmeyiz bu sayede daha dogru sonuclara ve daha optimize bir cozume sahip oluruz</a:t>
            </a:r>
            <a:endParaRPr/>
          </a:p>
        </p:txBody>
      </p:sp>
      <p:pic>
        <p:nvPicPr>
          <p:cNvPr id="317" name="Google Shape;317;p19"/>
          <p:cNvPicPr preferRelativeResize="0"/>
          <p:nvPr/>
        </p:nvPicPr>
        <p:blipFill>
          <a:blip r:embed="rId3">
            <a:alphaModFix/>
          </a:blip>
          <a:stretch>
            <a:fillRect/>
          </a:stretch>
        </p:blipFill>
        <p:spPr>
          <a:xfrm>
            <a:off x="4907476" y="641350"/>
            <a:ext cx="3997625" cy="423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Çözüm Yaklaşımları</a:t>
            </a:r>
            <a:endParaRPr/>
          </a:p>
          <a:p>
            <a:pPr indent="0" lvl="0" marL="0" rtl="0" algn="l">
              <a:spcBef>
                <a:spcPts val="0"/>
              </a:spcBef>
              <a:spcAft>
                <a:spcPts val="0"/>
              </a:spcAft>
              <a:buNone/>
            </a:pPr>
            <a:r>
              <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Kullanici yazilimini sistemimiz uzerinden kontrol edebilir ve test caselerin sonucunu, hata mesajlarini, hatalarin cozumu uzerinde gecirilen sureyi ve testleri guncel olarak takip edebilir. Test caseleri ve beklentileri kontrol edebilen kullanici revizelerini daha hizli ve once vererek projenin uzerinde calisan ekibin motivasyonunu ve harcanilacak zamani iyi yonde etkiler.</a:t>
            </a:r>
            <a:endParaRPr/>
          </a:p>
          <a:p>
            <a:pPr indent="0" lvl="0" marL="0" rtl="0" algn="l">
              <a:spcBef>
                <a:spcPts val="1200"/>
              </a:spcBef>
              <a:spcAft>
                <a:spcPts val="0"/>
              </a:spcAft>
              <a:buNone/>
            </a:pPr>
            <a:r>
              <a:rPr lang="tr"/>
              <a:t>Olabildigince cok adima bolunen problemler sinirlarinin keskinliginden ve istenen seyin netliginden dolayi sorunsuz sekilde birden fazla ekibe dagitilabilir. Kullanici gibi ekip uyeleri de kendi takim arkadaslarinin uzerinde calistigi adimlari gorur ve is dagilimi kolaylasir.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59725" y="3016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Taslak prototip</a:t>
            </a:r>
            <a:r>
              <a:rPr b="0" lang="tr" sz="1200">
                <a:solidFill>
                  <a:srgbClr val="DCDDDE"/>
                </a:solidFill>
                <a:latin typeface="Arial"/>
                <a:ea typeface="Arial"/>
                <a:cs typeface="Arial"/>
                <a:sym typeface="Arial"/>
              </a:rPr>
              <a:t> </a:t>
            </a:r>
            <a:r>
              <a:rPr lang="tr"/>
              <a:t>tasarım - Giriş Sayfası</a:t>
            </a:r>
            <a:endParaRPr/>
          </a:p>
        </p:txBody>
      </p:sp>
      <p:pic>
        <p:nvPicPr>
          <p:cNvPr id="329" name="Google Shape;329;p21"/>
          <p:cNvPicPr preferRelativeResize="0"/>
          <p:nvPr/>
        </p:nvPicPr>
        <p:blipFill>
          <a:blip r:embed="rId3">
            <a:alphaModFix/>
          </a:blip>
          <a:stretch>
            <a:fillRect/>
          </a:stretch>
        </p:blipFill>
        <p:spPr>
          <a:xfrm>
            <a:off x="1740175" y="1140250"/>
            <a:ext cx="5720124" cy="3537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