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4" r:id="rId17"/>
    <p:sldId id="275" r:id="rId18"/>
    <p:sldId id="277" r:id="rId19"/>
    <p:sldId id="278" r:id="rId20"/>
    <p:sldId id="279" r:id="rId21"/>
    <p:sldId id="270" r:id="rId22"/>
    <p:sldId id="273" r:id="rId23"/>
    <p:sldId id="271" r:id="rId24"/>
    <p:sldId id="272" r:id="rId25"/>
  </p:sldIdLst>
  <p:sldSz cx="9144000" cy="5143500" type="screen16x9"/>
  <p:notesSz cx="6858000" cy="9144000"/>
  <p:embeddedFontLst>
    <p:embeddedFont>
      <p:font typeface="Maven Pro" panose="020B0604020202020204" charset="0"/>
      <p:regular r:id="rId27"/>
      <p:bold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A50B71-06A4-4EC2-834E-33FF20E1C220}">
  <a:tblStyle styleId="{45A50B71-06A4-4EC2-834E-33FF20E1C22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14c89b35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14c89b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14c89b35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14c89b35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14c89b35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214c89b35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14c89b35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14c89b35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5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92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06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71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43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2da1928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2da1928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14c89b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14c89b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151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2da19282f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2da19282f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2da19282f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2da19282f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610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214c89b35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214c89b35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14c89b35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14c89b35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14c89b3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14c89b3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14c89b35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14c89b35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2da19282f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2da19282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2da19282f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2da19282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2ffac39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2ffac3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2ffac39f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2ffac39f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2da19282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2da19282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69200" y="1390250"/>
            <a:ext cx="8021400" cy="2275500"/>
          </a:xfrm>
          <a:prstGeom prst="rect">
            <a:avLst/>
          </a:prstGeom>
        </p:spPr>
        <p:txBody>
          <a:bodyPr spcFirstLastPara="1" wrap="square" lIns="91425" tIns="91425" rIns="91425" bIns="91425" anchor="ctr" anchorCtr="0">
            <a:normAutofit/>
          </a:bodyPr>
          <a:lstStyle/>
          <a:p>
            <a:pPr marL="0" lvl="0" indent="0" algn="l" rtl="0">
              <a:lnSpc>
                <a:spcPct val="150000"/>
              </a:lnSpc>
              <a:spcBef>
                <a:spcPts val="0"/>
              </a:spcBef>
              <a:spcAft>
                <a:spcPts val="0"/>
              </a:spcAft>
              <a:buClr>
                <a:schemeClr val="dk1"/>
              </a:buClr>
              <a:buSzPts val="1100"/>
              <a:buFont typeface="Arial"/>
              <a:buNone/>
            </a:pPr>
            <a:r>
              <a:rPr lang="tr" sz="1800"/>
              <a:t>REQUIREMENTS MANAGEMENT &amp; WORK EVALUATION SYSTEM </a:t>
            </a:r>
            <a:endParaRPr sz="1800"/>
          </a:p>
          <a:p>
            <a:pPr marL="0" lvl="0" indent="0" algn="l" rtl="0">
              <a:lnSpc>
                <a:spcPct val="150000"/>
              </a:lnSpc>
              <a:spcBef>
                <a:spcPts val="0"/>
              </a:spcBef>
              <a:spcAft>
                <a:spcPts val="0"/>
              </a:spcAft>
              <a:buClr>
                <a:schemeClr val="dk1"/>
              </a:buClr>
              <a:buSzPts val="1100"/>
              <a:buFont typeface="Arial"/>
              <a:buNone/>
            </a:pPr>
            <a:r>
              <a:rPr lang="tr" sz="1800">
                <a:solidFill>
                  <a:srgbClr val="FFFFFF"/>
                </a:solidFill>
              </a:rPr>
              <a:t>(</a:t>
            </a:r>
            <a:r>
              <a:rPr lang="tr" sz="1800" b="0">
                <a:solidFill>
                  <a:srgbClr val="FFFFFF"/>
                </a:solidFill>
                <a:latin typeface="Arial"/>
                <a:ea typeface="Arial"/>
                <a:cs typeface="Arial"/>
                <a:sym typeface="Arial"/>
              </a:rPr>
              <a:t>GEREKSİNİMLER YÖNETİMİ VE İŞ DEĞERLENDİRME SİSTEMİ</a:t>
            </a:r>
            <a:r>
              <a:rPr lang="tr" sz="1800">
                <a:solidFill>
                  <a:srgbClr val="FFFFFF"/>
                </a:solidFill>
              </a:rPr>
              <a:t>)</a:t>
            </a:r>
            <a:endParaRPr sz="1800">
              <a:solidFill>
                <a:srgbClr val="FFFFFF"/>
              </a:solidFill>
            </a:endParaRPr>
          </a:p>
          <a:p>
            <a:pPr marL="0" lvl="0" indent="0" algn="l" rtl="0">
              <a:spcBef>
                <a:spcPts val="0"/>
              </a:spcBef>
              <a:spcAft>
                <a:spcPts val="0"/>
              </a:spcAft>
              <a:buNone/>
            </a:pPr>
            <a:endParaRPr sz="1800"/>
          </a:p>
        </p:txBody>
      </p:sp>
      <p:sp>
        <p:nvSpPr>
          <p:cNvPr id="278" name="Google Shape;278;p13"/>
          <p:cNvSpPr txBox="1">
            <a:spLocks noGrp="1"/>
          </p:cNvSpPr>
          <p:nvPr>
            <p:ph type="subTitle" idx="1"/>
          </p:nvPr>
        </p:nvSpPr>
        <p:spPr>
          <a:xfrm>
            <a:off x="366800" y="2867025"/>
            <a:ext cx="4255500" cy="1934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tr" sz="1300">
                <a:latin typeface="Maven Pro"/>
                <a:ea typeface="Maven Pro"/>
                <a:cs typeface="Maven Pro"/>
                <a:sym typeface="Maven Pro"/>
              </a:rPr>
              <a:t>GROUP 7</a:t>
            </a:r>
            <a:endParaRPr sz="1300">
              <a:latin typeface="Maven Pro"/>
              <a:ea typeface="Maven Pro"/>
              <a:cs typeface="Maven Pro"/>
              <a:sym typeface="Maven Pro"/>
            </a:endParaRPr>
          </a:p>
          <a:p>
            <a:pPr marL="0" lvl="0" indent="0" algn="l" rtl="0">
              <a:lnSpc>
                <a:spcPct val="150000"/>
              </a:lnSpc>
              <a:spcBef>
                <a:spcPts val="0"/>
              </a:spcBef>
              <a:spcAft>
                <a:spcPts val="0"/>
              </a:spcAft>
              <a:buNone/>
            </a:pPr>
            <a:endParaRPr sz="1300">
              <a:latin typeface="Maven Pro"/>
              <a:ea typeface="Maven Pro"/>
              <a:cs typeface="Maven Pro"/>
              <a:sym typeface="Maven Pro"/>
            </a:endParaRPr>
          </a:p>
          <a:p>
            <a:pPr marL="0" lvl="0" indent="0" algn="l" rtl="0">
              <a:lnSpc>
                <a:spcPct val="150000"/>
              </a:lnSpc>
              <a:spcBef>
                <a:spcPts val="0"/>
              </a:spcBef>
              <a:spcAft>
                <a:spcPts val="0"/>
              </a:spcAft>
              <a:buNone/>
            </a:pPr>
            <a:r>
              <a:rPr lang="tr" sz="1300">
                <a:latin typeface="Maven Pro"/>
                <a:ea typeface="Maven Pro"/>
                <a:cs typeface="Maven Pro"/>
                <a:sym typeface="Maven Pro"/>
              </a:rPr>
              <a:t>Enes AY – 152120191097 (Grup Koordinatörü)</a:t>
            </a:r>
            <a:endParaRPr sz="1300">
              <a:latin typeface="Maven Pro"/>
              <a:ea typeface="Maven Pro"/>
              <a:cs typeface="Maven Pro"/>
              <a:sym typeface="Maven Pro"/>
            </a:endParaRPr>
          </a:p>
          <a:p>
            <a:pPr marL="0" lvl="0" indent="0" algn="l" rtl="0">
              <a:lnSpc>
                <a:spcPct val="150000"/>
              </a:lnSpc>
              <a:spcBef>
                <a:spcPts val="0"/>
              </a:spcBef>
              <a:spcAft>
                <a:spcPts val="0"/>
              </a:spcAft>
              <a:buNone/>
            </a:pPr>
            <a:r>
              <a:rPr lang="tr" sz="1300">
                <a:latin typeface="Maven Pro"/>
                <a:ea typeface="Maven Pro"/>
                <a:cs typeface="Maven Pro"/>
                <a:sym typeface="Maven Pro"/>
              </a:rPr>
              <a:t>Muhammed SUWANEH – 152120181098</a:t>
            </a:r>
            <a:endParaRPr sz="1300">
              <a:latin typeface="Maven Pro"/>
              <a:ea typeface="Maven Pro"/>
              <a:cs typeface="Maven Pro"/>
              <a:sym typeface="Maven Pro"/>
            </a:endParaRPr>
          </a:p>
          <a:p>
            <a:pPr marL="0" lvl="0" indent="0" algn="l" rtl="0">
              <a:lnSpc>
                <a:spcPct val="150000"/>
              </a:lnSpc>
              <a:spcBef>
                <a:spcPts val="0"/>
              </a:spcBef>
              <a:spcAft>
                <a:spcPts val="0"/>
              </a:spcAft>
              <a:buNone/>
            </a:pPr>
            <a:r>
              <a:rPr lang="tr" sz="1300">
                <a:latin typeface="Maven Pro"/>
                <a:ea typeface="Maven Pro"/>
                <a:cs typeface="Maven Pro"/>
                <a:sym typeface="Maven Pro"/>
              </a:rPr>
              <a:t>Hakam CHEDO - 152120181096</a:t>
            </a:r>
            <a:endParaRPr sz="1300">
              <a:latin typeface="Maven Pro"/>
              <a:ea typeface="Maven Pro"/>
              <a:cs typeface="Maven Pro"/>
              <a:sym typeface="Maven Pro"/>
            </a:endParaRPr>
          </a:p>
          <a:p>
            <a:pPr marL="0" lvl="0" indent="0" algn="l" rtl="0">
              <a:lnSpc>
                <a:spcPct val="150000"/>
              </a:lnSpc>
              <a:spcBef>
                <a:spcPts val="0"/>
              </a:spcBef>
              <a:spcAft>
                <a:spcPts val="0"/>
              </a:spcAft>
              <a:buNone/>
            </a:pPr>
            <a:r>
              <a:rPr lang="tr" sz="1300">
                <a:latin typeface="Maven Pro"/>
                <a:ea typeface="Maven Pro"/>
                <a:cs typeface="Maven Pro"/>
                <a:sym typeface="Maven Pro"/>
              </a:rPr>
              <a:t>Resulberdi AKYYEV - 152120181074</a:t>
            </a:r>
            <a:endParaRPr sz="1300">
              <a:latin typeface="Maven Pro"/>
              <a:ea typeface="Maven Pro"/>
              <a:cs typeface="Maven Pro"/>
              <a:sym typeface="Maven Pro"/>
            </a:endParaRPr>
          </a:p>
          <a:p>
            <a:pPr marL="0" lvl="0" indent="0" algn="l" rtl="0">
              <a:lnSpc>
                <a:spcPct val="150000"/>
              </a:lnSpc>
              <a:spcBef>
                <a:spcPts val="0"/>
              </a:spcBef>
              <a:spcAft>
                <a:spcPts val="0"/>
              </a:spcAft>
              <a:buNone/>
            </a:pPr>
            <a:r>
              <a:rPr lang="tr" sz="1300">
                <a:latin typeface="Maven Pro"/>
                <a:ea typeface="Maven Pro"/>
                <a:cs typeface="Maven Pro"/>
                <a:sym typeface="Maven Pro"/>
              </a:rPr>
              <a:t>Yavuz UÇARKUŞ - 152120171006</a:t>
            </a:r>
            <a:endParaRPr sz="1300">
              <a:latin typeface="Maven Pro"/>
              <a:ea typeface="Maven Pro"/>
              <a:cs typeface="Maven Pro"/>
              <a:sym typeface="Maven Pro"/>
            </a:endParaRPr>
          </a:p>
          <a:p>
            <a:pPr marL="0" lvl="0" indent="0" algn="l" rtl="0">
              <a:spcBef>
                <a:spcPts val="0"/>
              </a:spcBef>
              <a:spcAft>
                <a:spcPts val="0"/>
              </a:spcAft>
              <a:buNone/>
            </a:pPr>
            <a:endParaRPr/>
          </a:p>
        </p:txBody>
      </p:sp>
      <p:sp>
        <p:nvSpPr>
          <p:cNvPr id="279" name="Google Shape;279;p13"/>
          <p:cNvSpPr txBox="1"/>
          <p:nvPr/>
        </p:nvSpPr>
        <p:spPr>
          <a:xfrm>
            <a:off x="7347350" y="472290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rgbClr val="FFFFFF"/>
                </a:solidFill>
                <a:latin typeface="Nunito"/>
                <a:ea typeface="Nunito"/>
                <a:cs typeface="Nunito"/>
                <a:sym typeface="Nunito"/>
              </a:rPr>
              <a:t>4 Nisan 2022</a:t>
            </a:r>
            <a:endParaRPr>
              <a:solidFill>
                <a:srgbClr val="FFFFFF"/>
              </a:solidFill>
              <a:latin typeface="Nunito"/>
              <a:ea typeface="Nunito"/>
              <a:cs typeface="Nunito"/>
              <a:sym typeface="Nunito"/>
            </a:endParaRPr>
          </a:p>
        </p:txBody>
      </p:sp>
      <p:sp>
        <p:nvSpPr>
          <p:cNvPr id="280" name="Google Shape;280;p13"/>
          <p:cNvSpPr txBox="1"/>
          <p:nvPr/>
        </p:nvSpPr>
        <p:spPr>
          <a:xfrm>
            <a:off x="1298700" y="277325"/>
            <a:ext cx="70038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500" b="1">
                <a:solidFill>
                  <a:schemeClr val="lt1"/>
                </a:solidFill>
                <a:latin typeface="Nunito"/>
                <a:ea typeface="Nunito"/>
                <a:cs typeface="Nunito"/>
                <a:sym typeface="Nunito"/>
              </a:rPr>
              <a:t>T.C. ESKİŞEHİR OSMANGAZİ ÜNİVERSİTESİ</a:t>
            </a:r>
            <a:endParaRPr sz="1500" b="1">
              <a:solidFill>
                <a:schemeClr val="lt1"/>
              </a:solidFill>
              <a:latin typeface="Nunito"/>
              <a:ea typeface="Nunito"/>
              <a:cs typeface="Nunito"/>
              <a:sym typeface="Nunito"/>
            </a:endParaRPr>
          </a:p>
          <a:p>
            <a:pPr marL="0" lvl="0" indent="0" algn="ctr" rtl="0">
              <a:spcBef>
                <a:spcPts val="0"/>
              </a:spcBef>
              <a:spcAft>
                <a:spcPts val="0"/>
              </a:spcAft>
              <a:buNone/>
            </a:pPr>
            <a:r>
              <a:rPr lang="tr" sz="1500" b="1">
                <a:solidFill>
                  <a:schemeClr val="lt1"/>
                </a:solidFill>
                <a:latin typeface="Nunito"/>
                <a:ea typeface="Nunito"/>
                <a:cs typeface="Nunito"/>
                <a:sym typeface="Nunito"/>
              </a:rPr>
              <a:t>MÜHENDİSLİK-MİMARLİK FAKÜLTESİ</a:t>
            </a:r>
            <a:endParaRPr sz="1500" b="1">
              <a:solidFill>
                <a:schemeClr val="lt1"/>
              </a:solidFill>
              <a:latin typeface="Nunito"/>
              <a:ea typeface="Nunito"/>
              <a:cs typeface="Nunito"/>
              <a:sym typeface="Nunito"/>
            </a:endParaRPr>
          </a:p>
          <a:p>
            <a:pPr marL="0" lvl="0" indent="0" algn="ctr" rtl="0">
              <a:spcBef>
                <a:spcPts val="0"/>
              </a:spcBef>
              <a:spcAft>
                <a:spcPts val="0"/>
              </a:spcAft>
              <a:buNone/>
            </a:pPr>
            <a:r>
              <a:rPr lang="tr" sz="1500" b="1">
                <a:solidFill>
                  <a:schemeClr val="lt1"/>
                </a:solidFill>
                <a:latin typeface="Nunito"/>
                <a:ea typeface="Nunito"/>
                <a:cs typeface="Nunito"/>
                <a:sym typeface="Nunito"/>
              </a:rPr>
              <a:t>BİLGİSAYAR MÜHENDİSLİĞİ BÖLÜMÜ</a:t>
            </a:r>
            <a:endParaRPr sz="1500" b="1">
              <a:solidFill>
                <a:schemeClr val="lt1"/>
              </a:solidFill>
              <a:latin typeface="Nunito"/>
              <a:ea typeface="Nunito"/>
              <a:cs typeface="Nunito"/>
              <a:sym typeface="Nunito"/>
            </a:endParaRPr>
          </a:p>
          <a:p>
            <a:pPr marL="0" lvl="0" indent="0" algn="ctr" rtl="0">
              <a:spcBef>
                <a:spcPts val="0"/>
              </a:spcBef>
              <a:spcAft>
                <a:spcPts val="0"/>
              </a:spcAft>
              <a:buNone/>
            </a:pPr>
            <a:r>
              <a:rPr lang="tr" sz="1500" b="1">
                <a:solidFill>
                  <a:schemeClr val="lt1"/>
                </a:solidFill>
                <a:latin typeface="Nunito"/>
                <a:ea typeface="Nunito"/>
                <a:cs typeface="Nunito"/>
                <a:sym typeface="Nunito"/>
              </a:rPr>
              <a:t>BİÇİMSEL DİLLER VE OTOMATA - FORMAL LANGUAGES AND AUTOMATA</a:t>
            </a:r>
            <a:endParaRPr sz="1500" b="1">
              <a:solidFill>
                <a:schemeClr val="lt1"/>
              </a:solidFill>
              <a:latin typeface="Nunito"/>
              <a:ea typeface="Nunito"/>
              <a:cs typeface="Nunito"/>
              <a:sym typeface="Nunito"/>
            </a:endParaRPr>
          </a:p>
          <a:p>
            <a:pPr marL="0" lvl="0" indent="0" algn="ctr" rtl="0">
              <a:spcBef>
                <a:spcPts val="0"/>
              </a:spcBef>
              <a:spcAft>
                <a:spcPts val="0"/>
              </a:spcAft>
              <a:buNone/>
            </a:pPr>
            <a:r>
              <a:rPr lang="tr" sz="1500" b="1">
                <a:solidFill>
                  <a:schemeClr val="lt1"/>
                </a:solidFill>
                <a:latin typeface="Nunito"/>
                <a:ea typeface="Nunito"/>
                <a:cs typeface="Nunito"/>
                <a:sym typeface="Nunito"/>
              </a:rPr>
              <a:t>BAHAR 2021-22</a:t>
            </a:r>
            <a:endParaRPr sz="1500" b="1">
              <a:solidFill>
                <a:schemeClr val="lt1"/>
              </a:solidFill>
              <a:latin typeface="Nunito"/>
              <a:ea typeface="Nunito"/>
              <a:cs typeface="Nunito"/>
              <a:sym typeface="Nunito"/>
            </a:endParaRPr>
          </a:p>
          <a:p>
            <a:pPr marL="0" lvl="0" indent="0" algn="ctr" rtl="0">
              <a:spcBef>
                <a:spcPts val="0"/>
              </a:spcBef>
              <a:spcAft>
                <a:spcPts val="0"/>
              </a:spcAft>
              <a:buNone/>
            </a:pPr>
            <a:endParaRPr sz="15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Taslak prototip</a:t>
            </a:r>
            <a:r>
              <a:rPr lang="tr" sz="1200" b="0">
                <a:solidFill>
                  <a:srgbClr val="DCDDDE"/>
                </a:solidFill>
                <a:latin typeface="Arial"/>
                <a:ea typeface="Arial"/>
                <a:cs typeface="Arial"/>
                <a:sym typeface="Arial"/>
              </a:rPr>
              <a:t> </a:t>
            </a:r>
            <a:r>
              <a:rPr lang="tr"/>
              <a:t>tasarım - Giriş Sayfasının</a:t>
            </a:r>
            <a:endParaRPr/>
          </a:p>
          <a:p>
            <a:pPr marL="0" lvl="0" indent="0" algn="l" rtl="0">
              <a:spcBef>
                <a:spcPts val="0"/>
              </a:spcBef>
              <a:spcAft>
                <a:spcPts val="0"/>
              </a:spcAft>
              <a:buNone/>
            </a:pPr>
            <a:r>
              <a:rPr lang="tr"/>
              <a:t>DFA Modeli</a:t>
            </a:r>
            <a:endParaRPr/>
          </a:p>
        </p:txBody>
      </p:sp>
      <p:pic>
        <p:nvPicPr>
          <p:cNvPr id="335" name="Google Shape;335;p22"/>
          <p:cNvPicPr preferRelativeResize="0"/>
          <p:nvPr/>
        </p:nvPicPr>
        <p:blipFill>
          <a:blip r:embed="rId3">
            <a:alphaModFix/>
          </a:blip>
          <a:stretch>
            <a:fillRect/>
          </a:stretch>
        </p:blipFill>
        <p:spPr>
          <a:xfrm>
            <a:off x="3219775" y="1259825"/>
            <a:ext cx="4761426"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dirty="0"/>
              <a:t>Uygulama- Dashboard Sayfası</a:t>
            </a:r>
            <a:endParaRPr dirty="0"/>
          </a:p>
        </p:txBody>
      </p:sp>
      <p:pic>
        <p:nvPicPr>
          <p:cNvPr id="4" name="Resim 3">
            <a:extLst>
              <a:ext uri="{FF2B5EF4-FFF2-40B4-BE49-F238E27FC236}">
                <a16:creationId xmlns:a16="http://schemas.microsoft.com/office/drawing/2014/main" id="{B3B43717-F049-223A-3007-597B42654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440" y="1375875"/>
            <a:ext cx="5913120" cy="3268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Taslak prototip</a:t>
            </a:r>
            <a:r>
              <a:rPr lang="tr" sz="1200" b="0">
                <a:solidFill>
                  <a:srgbClr val="DCDDDE"/>
                </a:solidFill>
                <a:latin typeface="Arial"/>
                <a:ea typeface="Arial"/>
                <a:cs typeface="Arial"/>
                <a:sym typeface="Arial"/>
              </a:rPr>
              <a:t> </a:t>
            </a:r>
            <a:r>
              <a:rPr lang="tr"/>
              <a:t>tasarım - Gereksinimler Sayfası</a:t>
            </a:r>
            <a:endParaRPr/>
          </a:p>
        </p:txBody>
      </p:sp>
      <p:pic>
        <p:nvPicPr>
          <p:cNvPr id="4" name="Resim 3">
            <a:extLst>
              <a:ext uri="{FF2B5EF4-FFF2-40B4-BE49-F238E27FC236}">
                <a16:creationId xmlns:a16="http://schemas.microsoft.com/office/drawing/2014/main" id="{54B76C47-B152-F4A1-768C-07DC54EFCE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7373" y="1441758"/>
            <a:ext cx="4832985"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Taslak prototip</a:t>
            </a:r>
            <a:r>
              <a:rPr lang="tr" sz="1200" b="0">
                <a:solidFill>
                  <a:srgbClr val="DCDDDE"/>
                </a:solidFill>
                <a:latin typeface="Arial"/>
                <a:ea typeface="Arial"/>
                <a:cs typeface="Arial"/>
                <a:sym typeface="Arial"/>
              </a:rPr>
              <a:t> </a:t>
            </a:r>
            <a:r>
              <a:rPr lang="tr"/>
              <a:t>tasarım - Çalışanlar Sayfası</a:t>
            </a:r>
            <a:endParaRPr/>
          </a:p>
        </p:txBody>
      </p:sp>
      <p:pic>
        <p:nvPicPr>
          <p:cNvPr id="4" name="Resim 3">
            <a:extLst>
              <a:ext uri="{FF2B5EF4-FFF2-40B4-BE49-F238E27FC236}">
                <a16:creationId xmlns:a16="http://schemas.microsoft.com/office/drawing/2014/main" id="{4C0664CF-055C-6C48-15EC-A0163D29E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8860" y="1552805"/>
            <a:ext cx="4526280" cy="2807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Taslak prototip</a:t>
            </a:r>
            <a:r>
              <a:rPr lang="tr" sz="1200" b="0">
                <a:solidFill>
                  <a:srgbClr val="DCDDDE"/>
                </a:solidFill>
                <a:latin typeface="Arial"/>
                <a:ea typeface="Arial"/>
                <a:cs typeface="Arial"/>
                <a:sym typeface="Arial"/>
              </a:rPr>
              <a:t> </a:t>
            </a:r>
            <a:r>
              <a:rPr lang="tr"/>
              <a:t>tasarım - Profil Sayfası</a:t>
            </a:r>
            <a:endParaRPr/>
          </a:p>
        </p:txBody>
      </p:sp>
      <p:pic>
        <p:nvPicPr>
          <p:cNvPr id="4" name="Resim 3">
            <a:extLst>
              <a:ext uri="{FF2B5EF4-FFF2-40B4-BE49-F238E27FC236}">
                <a16:creationId xmlns:a16="http://schemas.microsoft.com/office/drawing/2014/main" id="{C353FEAF-D0E9-1312-2F52-5F9667AC69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0234" y="1547821"/>
            <a:ext cx="5036820" cy="308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-Görevlerim</a:t>
            </a:r>
            <a:endParaRPr dirty="0"/>
          </a:p>
        </p:txBody>
      </p:sp>
      <p:pic>
        <p:nvPicPr>
          <p:cNvPr id="5" name="Resim 4">
            <a:extLst>
              <a:ext uri="{FF2B5EF4-FFF2-40B4-BE49-F238E27FC236}">
                <a16:creationId xmlns:a16="http://schemas.microsoft.com/office/drawing/2014/main" id="{039D0FD9-414D-A628-7BAE-58CF6C6FA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1200" y="1456626"/>
            <a:ext cx="5594985" cy="3162300"/>
          </a:xfrm>
          <a:prstGeom prst="rect">
            <a:avLst/>
          </a:prstGeom>
        </p:spPr>
      </p:pic>
    </p:spTree>
    <p:extLst>
      <p:ext uri="{BB962C8B-B14F-4D97-AF65-F5344CB8AC3E}">
        <p14:creationId xmlns:p14="http://schemas.microsoft.com/office/powerpoint/2010/main" val="346468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266629" y="211999"/>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–İş Değerlendirme Sayfası</a:t>
            </a:r>
            <a:endParaRPr dirty="0"/>
          </a:p>
        </p:txBody>
      </p:sp>
      <p:pic>
        <p:nvPicPr>
          <p:cNvPr id="5" name="Resim 4">
            <a:extLst>
              <a:ext uri="{FF2B5EF4-FFF2-40B4-BE49-F238E27FC236}">
                <a16:creationId xmlns:a16="http://schemas.microsoft.com/office/drawing/2014/main" id="{2BA2E253-1EB0-89E9-5288-1C5AD739F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4980" y="1211299"/>
            <a:ext cx="5654040" cy="3223260"/>
          </a:xfrm>
          <a:prstGeom prst="rect">
            <a:avLst/>
          </a:prstGeom>
        </p:spPr>
      </p:pic>
    </p:spTree>
    <p:extLst>
      <p:ext uri="{BB962C8B-B14F-4D97-AF65-F5344CB8AC3E}">
        <p14:creationId xmlns:p14="http://schemas.microsoft.com/office/powerpoint/2010/main" val="185780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266629" y="211999"/>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–İş Değerlendirme Sayfasının DFA Mödeli</a:t>
            </a:r>
            <a:endParaRPr dirty="0"/>
          </a:p>
        </p:txBody>
      </p:sp>
      <p:pic>
        <p:nvPicPr>
          <p:cNvPr id="6" name="Resim 5">
            <a:extLst>
              <a:ext uri="{FF2B5EF4-FFF2-40B4-BE49-F238E27FC236}">
                <a16:creationId xmlns:a16="http://schemas.microsoft.com/office/drawing/2014/main" id="{A814E9A5-B305-F0AD-F7B0-FD4395E9FE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12" y="1272970"/>
            <a:ext cx="5398703" cy="3023967"/>
          </a:xfrm>
          <a:prstGeom prst="rect">
            <a:avLst/>
          </a:prstGeom>
        </p:spPr>
      </p:pic>
      <p:sp>
        <p:nvSpPr>
          <p:cNvPr id="2" name="Metin kutusu 1">
            <a:extLst>
              <a:ext uri="{FF2B5EF4-FFF2-40B4-BE49-F238E27FC236}">
                <a16:creationId xmlns:a16="http://schemas.microsoft.com/office/drawing/2014/main" id="{5A314743-487B-E1EF-0717-32E8E3E4BC3C}"/>
              </a:ext>
            </a:extLst>
          </p:cNvPr>
          <p:cNvSpPr txBox="1"/>
          <p:nvPr/>
        </p:nvSpPr>
        <p:spPr>
          <a:xfrm>
            <a:off x="5540223" y="1932411"/>
            <a:ext cx="2986473" cy="1600438"/>
          </a:xfrm>
          <a:prstGeom prst="rect">
            <a:avLst/>
          </a:prstGeom>
          <a:noFill/>
        </p:spPr>
        <p:txBody>
          <a:bodyPr wrap="square" rtlCol="0">
            <a:spAutoFit/>
          </a:bodyPr>
          <a:lstStyle/>
          <a:p>
            <a:r>
              <a:rPr lang="tr-TR" dirty="0"/>
              <a:t>Kabul edilen diziler</a:t>
            </a:r>
          </a:p>
          <a:p>
            <a:endParaRPr lang="tr-TR" dirty="0"/>
          </a:p>
          <a:p>
            <a:r>
              <a:rPr lang="tr-TR" dirty="0"/>
              <a:t>c, </a:t>
            </a:r>
            <a:r>
              <a:rPr lang="tr-TR" dirty="0" err="1"/>
              <a:t>cb</a:t>
            </a:r>
            <a:r>
              <a:rPr lang="tr-TR" dirty="0"/>
              <a:t>, </a:t>
            </a:r>
            <a:r>
              <a:rPr lang="tr-TR" dirty="0" err="1"/>
              <a:t>bc</a:t>
            </a:r>
            <a:endParaRPr lang="tr-TR" dirty="0"/>
          </a:p>
          <a:p>
            <a:endParaRPr lang="tr-TR" dirty="0"/>
          </a:p>
          <a:p>
            <a:r>
              <a:rPr lang="tr-TR" dirty="0"/>
              <a:t>c – İyi yapılmış </a:t>
            </a:r>
          </a:p>
          <a:p>
            <a:r>
              <a:rPr lang="tr-TR" dirty="0" err="1"/>
              <a:t>cb</a:t>
            </a:r>
            <a:r>
              <a:rPr lang="tr-TR" dirty="0"/>
              <a:t> – İyi yapılmış, Tamamlanmış</a:t>
            </a:r>
          </a:p>
          <a:p>
            <a:r>
              <a:rPr lang="tr-TR" dirty="0" err="1"/>
              <a:t>bc</a:t>
            </a:r>
            <a:r>
              <a:rPr lang="tr-TR" dirty="0"/>
              <a:t> – Tamamlanmış, İyi yapılmış</a:t>
            </a:r>
          </a:p>
        </p:txBody>
      </p:sp>
    </p:spTree>
    <p:extLst>
      <p:ext uri="{BB962C8B-B14F-4D97-AF65-F5344CB8AC3E}">
        <p14:creationId xmlns:p14="http://schemas.microsoft.com/office/powerpoint/2010/main" val="177891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90844" y="204022"/>
            <a:ext cx="7030500" cy="49424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–İmplementasyonu</a:t>
            </a:r>
            <a:endParaRPr dirty="0"/>
          </a:p>
        </p:txBody>
      </p:sp>
      <p:pic>
        <p:nvPicPr>
          <p:cNvPr id="5" name="Resim 4">
            <a:extLst>
              <a:ext uri="{FF2B5EF4-FFF2-40B4-BE49-F238E27FC236}">
                <a16:creationId xmlns:a16="http://schemas.microsoft.com/office/drawing/2014/main" id="{C6BC3265-8CB4-AA4D-931E-1C20B9F6B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819" y="1045876"/>
            <a:ext cx="4814674" cy="3646479"/>
          </a:xfrm>
          <a:prstGeom prst="rect">
            <a:avLst/>
          </a:prstGeom>
        </p:spPr>
      </p:pic>
    </p:spTree>
    <p:extLst>
      <p:ext uri="{BB962C8B-B14F-4D97-AF65-F5344CB8AC3E}">
        <p14:creationId xmlns:p14="http://schemas.microsoft.com/office/powerpoint/2010/main" val="386352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90843" y="204022"/>
            <a:ext cx="7914541" cy="49424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–İmplementasyonu - 2</a:t>
            </a:r>
            <a:endParaRPr dirty="0"/>
          </a:p>
        </p:txBody>
      </p:sp>
      <p:pic>
        <p:nvPicPr>
          <p:cNvPr id="4" name="Resim 3">
            <a:extLst>
              <a:ext uri="{FF2B5EF4-FFF2-40B4-BE49-F238E27FC236}">
                <a16:creationId xmlns:a16="http://schemas.microsoft.com/office/drawing/2014/main" id="{72DCACB6-6DC3-55CC-D6F6-71430BC01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05" y="909682"/>
            <a:ext cx="4198434" cy="3684231"/>
          </a:xfrm>
          <a:prstGeom prst="rect">
            <a:avLst/>
          </a:prstGeom>
        </p:spPr>
      </p:pic>
      <p:pic>
        <p:nvPicPr>
          <p:cNvPr id="6" name="Resim 5">
            <a:extLst>
              <a:ext uri="{FF2B5EF4-FFF2-40B4-BE49-F238E27FC236}">
                <a16:creationId xmlns:a16="http://schemas.microsoft.com/office/drawing/2014/main" id="{5339A846-2ADD-78BD-6701-BE735A88F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113" y="909682"/>
            <a:ext cx="4299243" cy="3684231"/>
          </a:xfrm>
          <a:prstGeom prst="rect">
            <a:avLst/>
          </a:prstGeom>
        </p:spPr>
      </p:pic>
    </p:spTree>
    <p:extLst>
      <p:ext uri="{BB962C8B-B14F-4D97-AF65-F5344CB8AC3E}">
        <p14:creationId xmlns:p14="http://schemas.microsoft.com/office/powerpoint/2010/main" val="100939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Giris</a:t>
            </a:r>
            <a:endParaRPr/>
          </a:p>
        </p:txBody>
      </p:sp>
      <p:sp>
        <p:nvSpPr>
          <p:cNvPr id="286" name="Google Shape;286;p14"/>
          <p:cNvSpPr txBox="1">
            <a:spLocks noGrp="1"/>
          </p:cNvSpPr>
          <p:nvPr>
            <p:ph type="body" idx="1"/>
          </p:nvPr>
        </p:nvSpPr>
        <p:spPr>
          <a:xfrm>
            <a:off x="1350600" y="1397425"/>
            <a:ext cx="7030500" cy="2541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tr" sz="1800">
                <a:solidFill>
                  <a:srgbClr val="000000"/>
                </a:solidFill>
                <a:latin typeface="Arial"/>
                <a:ea typeface="Arial"/>
                <a:cs typeface="Arial"/>
                <a:sym typeface="Arial"/>
              </a:rPr>
              <a:t>Projemiz, gereksinimler yönetimi ve iş değerlendirme yazılımı oluşturmaya dayanmaktadır. Bir yönetici, oturum açabilir ve gereksinimleri yönetebilir, çalışanlara görev atayabilir ve gereksinimlere göre işçiler tarafından sunulan çalışmayı değerlendirebilir.</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90843" y="204022"/>
            <a:ext cx="7914541" cy="49424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Taslak prototip</a:t>
            </a:r>
            <a:r>
              <a:rPr lang="tr" sz="1200" b="0" dirty="0">
                <a:solidFill>
                  <a:srgbClr val="DCDDDE"/>
                </a:solidFill>
                <a:latin typeface="Arial"/>
                <a:ea typeface="Arial"/>
                <a:cs typeface="Arial"/>
                <a:sym typeface="Arial"/>
              </a:rPr>
              <a:t> </a:t>
            </a:r>
            <a:r>
              <a:rPr lang="tr" dirty="0"/>
              <a:t>tasarım –İmplementasyonu - 2</a:t>
            </a:r>
            <a:endParaRPr dirty="0"/>
          </a:p>
        </p:txBody>
      </p:sp>
      <p:pic>
        <p:nvPicPr>
          <p:cNvPr id="5" name="Resim 4">
            <a:extLst>
              <a:ext uri="{FF2B5EF4-FFF2-40B4-BE49-F238E27FC236}">
                <a16:creationId xmlns:a16="http://schemas.microsoft.com/office/drawing/2014/main" id="{A41ED928-C1AF-DD75-7800-46B8232FC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7" y="998893"/>
            <a:ext cx="4436326" cy="3472815"/>
          </a:xfrm>
          <a:prstGeom prst="rect">
            <a:avLst/>
          </a:prstGeom>
        </p:spPr>
      </p:pic>
      <p:pic>
        <p:nvPicPr>
          <p:cNvPr id="7" name="Resim 6">
            <a:extLst>
              <a:ext uri="{FF2B5EF4-FFF2-40B4-BE49-F238E27FC236}">
                <a16:creationId xmlns:a16="http://schemas.microsoft.com/office/drawing/2014/main" id="{E5EEA324-3E3F-887B-B9D9-C51B90D8F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381" y="1006327"/>
            <a:ext cx="3782121" cy="1729439"/>
          </a:xfrm>
          <a:prstGeom prst="rect">
            <a:avLst/>
          </a:prstGeom>
        </p:spPr>
      </p:pic>
    </p:spTree>
    <p:extLst>
      <p:ext uri="{BB962C8B-B14F-4D97-AF65-F5344CB8AC3E}">
        <p14:creationId xmlns:p14="http://schemas.microsoft.com/office/powerpoint/2010/main" val="45716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151400" y="598575"/>
            <a:ext cx="7992600" cy="60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Proje Ekibi Değerlendirmesi - Github</a:t>
            </a:r>
            <a:endParaRPr dirty="0"/>
          </a:p>
        </p:txBody>
      </p:sp>
      <p:pic>
        <p:nvPicPr>
          <p:cNvPr id="11" name="Resim 10" descr="metin, ekran, televizyon, siyah içeren bir resim&#10;&#10;Açıklama otomatik olarak oluşturuldu">
            <a:extLst>
              <a:ext uri="{FF2B5EF4-FFF2-40B4-BE49-F238E27FC236}">
                <a16:creationId xmlns:a16="http://schemas.microsoft.com/office/drawing/2014/main" id="{92871BD6-039A-9E92-54BC-EB434388E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43" y="1301386"/>
            <a:ext cx="6287429" cy="36112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151400" y="598575"/>
            <a:ext cx="7992600" cy="60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Proje Ekibi Değerlendirmesi -Jira</a:t>
            </a:r>
            <a:endParaRPr dirty="0"/>
          </a:p>
        </p:txBody>
      </p:sp>
      <p:pic>
        <p:nvPicPr>
          <p:cNvPr id="3" name="Resim 2">
            <a:extLst>
              <a:ext uri="{FF2B5EF4-FFF2-40B4-BE49-F238E27FC236}">
                <a16:creationId xmlns:a16="http://schemas.microsoft.com/office/drawing/2014/main" id="{2EA926A0-9EC1-4E78-E40E-9C700605FF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208" y="1435230"/>
            <a:ext cx="6634772" cy="3109695"/>
          </a:xfrm>
          <a:prstGeom prst="rect">
            <a:avLst/>
          </a:prstGeom>
        </p:spPr>
      </p:pic>
    </p:spTree>
    <p:extLst>
      <p:ext uri="{BB962C8B-B14F-4D97-AF65-F5344CB8AC3E}">
        <p14:creationId xmlns:p14="http://schemas.microsoft.com/office/powerpoint/2010/main" val="350579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151400" y="598575"/>
            <a:ext cx="7992600" cy="60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Proje Ekibi Değerlendirmesi - Değerlendirme tablosu</a:t>
            </a:r>
            <a:endParaRPr dirty="0"/>
          </a:p>
        </p:txBody>
      </p:sp>
      <p:sp>
        <p:nvSpPr>
          <p:cNvPr id="377" name="Google Shape;377;p28"/>
          <p:cNvSpPr txBox="1"/>
          <p:nvPr/>
        </p:nvSpPr>
        <p:spPr>
          <a:xfrm>
            <a:off x="3020575" y="2731650"/>
            <a:ext cx="9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FFFF"/>
                </a:solidFill>
                <a:latin typeface="Nunito"/>
                <a:ea typeface="Nunito"/>
                <a:cs typeface="Nunito"/>
                <a:sym typeface="Nunito"/>
              </a:rPr>
              <a:t>7.</a:t>
            </a:r>
            <a:endParaRPr>
              <a:solidFill>
                <a:srgbClr val="FFFFFF"/>
              </a:solidFill>
              <a:latin typeface="Nunito"/>
              <a:ea typeface="Nunito"/>
              <a:cs typeface="Nunito"/>
              <a:sym typeface="Nunito"/>
            </a:endParaRPr>
          </a:p>
        </p:txBody>
      </p:sp>
      <p:sp>
        <p:nvSpPr>
          <p:cNvPr id="378" name="Google Shape;378;p28"/>
          <p:cNvSpPr txBox="1"/>
          <p:nvPr/>
        </p:nvSpPr>
        <p:spPr>
          <a:xfrm>
            <a:off x="3833750" y="2731650"/>
            <a:ext cx="9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79" name="Google Shape;379;p28"/>
          <p:cNvSpPr txBox="1"/>
          <p:nvPr/>
        </p:nvSpPr>
        <p:spPr>
          <a:xfrm>
            <a:off x="4197600" y="3532850"/>
            <a:ext cx="9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80" name="Google Shape;380;p28"/>
          <p:cNvSpPr txBox="1"/>
          <p:nvPr/>
        </p:nvSpPr>
        <p:spPr>
          <a:xfrm>
            <a:off x="2681225" y="3532850"/>
            <a:ext cx="9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81" name="Google Shape;381;p28"/>
          <p:cNvSpPr txBox="1"/>
          <p:nvPr/>
        </p:nvSpPr>
        <p:spPr>
          <a:xfrm>
            <a:off x="3451288" y="4122850"/>
            <a:ext cx="9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graphicFrame>
        <p:nvGraphicFramePr>
          <p:cNvPr id="2" name="Tablo 1">
            <a:extLst>
              <a:ext uri="{FF2B5EF4-FFF2-40B4-BE49-F238E27FC236}">
                <a16:creationId xmlns:a16="http://schemas.microsoft.com/office/drawing/2014/main" id="{7CCFA868-5271-2F2A-E92E-2760CCDF28D1}"/>
              </a:ext>
            </a:extLst>
          </p:cNvPr>
          <p:cNvGraphicFramePr>
            <a:graphicFrameLocks noGrp="1"/>
          </p:cNvGraphicFramePr>
          <p:nvPr>
            <p:extLst>
              <p:ext uri="{D42A27DB-BD31-4B8C-83A1-F6EECF244321}">
                <p14:modId xmlns:p14="http://schemas.microsoft.com/office/powerpoint/2010/main" val="450941646"/>
              </p:ext>
            </p:extLst>
          </p:nvPr>
        </p:nvGraphicFramePr>
        <p:xfrm>
          <a:off x="1223223" y="1539101"/>
          <a:ext cx="6697554" cy="3416300"/>
        </p:xfrm>
        <a:graphic>
          <a:graphicData uri="http://schemas.openxmlformats.org/drawingml/2006/table">
            <a:tbl>
              <a:tblPr firstRow="1" firstCol="1" bandRow="1">
                <a:tableStyleId>{45A50B71-06A4-4EC2-834E-33FF20E1C220}</a:tableStyleId>
              </a:tblPr>
              <a:tblGrid>
                <a:gridCol w="1197936">
                  <a:extLst>
                    <a:ext uri="{9D8B030D-6E8A-4147-A177-3AD203B41FA5}">
                      <a16:colId xmlns:a16="http://schemas.microsoft.com/office/drawing/2014/main" val="3502838802"/>
                    </a:ext>
                  </a:extLst>
                </a:gridCol>
                <a:gridCol w="1579098">
                  <a:extLst>
                    <a:ext uri="{9D8B030D-6E8A-4147-A177-3AD203B41FA5}">
                      <a16:colId xmlns:a16="http://schemas.microsoft.com/office/drawing/2014/main" val="4139128427"/>
                    </a:ext>
                  </a:extLst>
                </a:gridCol>
                <a:gridCol w="2123615">
                  <a:extLst>
                    <a:ext uri="{9D8B030D-6E8A-4147-A177-3AD203B41FA5}">
                      <a16:colId xmlns:a16="http://schemas.microsoft.com/office/drawing/2014/main" val="3336257566"/>
                    </a:ext>
                  </a:extLst>
                </a:gridCol>
                <a:gridCol w="1796905">
                  <a:extLst>
                    <a:ext uri="{9D8B030D-6E8A-4147-A177-3AD203B41FA5}">
                      <a16:colId xmlns:a16="http://schemas.microsoft.com/office/drawing/2014/main" val="1125355037"/>
                    </a:ext>
                  </a:extLst>
                </a:gridCol>
              </a:tblGrid>
              <a:tr h="210002">
                <a:tc>
                  <a:txBody>
                    <a:bodyPr/>
                    <a:lstStyle/>
                    <a:p>
                      <a:pPr marL="0" marR="0" algn="ctr">
                        <a:lnSpc>
                          <a:spcPct val="150000"/>
                        </a:lnSpc>
                        <a:spcBef>
                          <a:spcPts val="0"/>
                        </a:spcBef>
                        <a:spcAft>
                          <a:spcPts val="0"/>
                        </a:spcAft>
                      </a:pPr>
                      <a:r>
                        <a:rPr lang="tr-TR" sz="1000">
                          <a:effectLst/>
                        </a:rPr>
                        <a:t>Öğrenci Numara</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Öğrenci</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en-US" sz="1000">
                          <a:effectLst/>
                        </a:rPr>
                        <a:t>Uygulama Görevleri</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en-US" sz="1000">
                          <a:effectLst/>
                        </a:rPr>
                        <a:t>Rapor Görevleri</a:t>
                      </a:r>
                      <a:endParaRPr lang="en-US" sz="100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591262166"/>
                  </a:ext>
                </a:extLst>
              </a:tr>
              <a:tr h="1168352">
                <a:tc>
                  <a:txBody>
                    <a:bodyPr/>
                    <a:lstStyle/>
                    <a:p>
                      <a:pPr marL="0" marR="0" algn="ctr">
                        <a:lnSpc>
                          <a:spcPct val="150000"/>
                        </a:lnSpc>
                        <a:spcBef>
                          <a:spcPts val="0"/>
                        </a:spcBef>
                        <a:spcAft>
                          <a:spcPts val="0"/>
                        </a:spcAft>
                      </a:pPr>
                      <a:r>
                        <a:rPr lang="tr-TR" sz="1000">
                          <a:effectLst/>
                        </a:rPr>
                        <a:t>152120181098</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Muhammed SUWANEH</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nSpc>
                          <a:spcPct val="150000"/>
                        </a:lnSpc>
                        <a:spcBef>
                          <a:spcPts val="0"/>
                        </a:spcBef>
                        <a:spcAft>
                          <a:spcPts val="0"/>
                        </a:spcAft>
                      </a:pPr>
                      <a:r>
                        <a:rPr lang="tr-TR" sz="1000">
                          <a:effectLst/>
                        </a:rPr>
                        <a:t>İş değerlendirme Sayfası, Giriş Sayfası,</a:t>
                      </a:r>
                      <a:endParaRPr lang="en-US" sz="1000">
                        <a:effectLst/>
                      </a:endParaRPr>
                    </a:p>
                    <a:p>
                      <a:pPr marL="0" marR="0">
                        <a:lnSpc>
                          <a:spcPct val="150000"/>
                        </a:lnSpc>
                        <a:spcBef>
                          <a:spcPts val="0"/>
                        </a:spcBef>
                        <a:spcAft>
                          <a:spcPts val="0"/>
                        </a:spcAft>
                      </a:pPr>
                      <a:r>
                        <a:rPr lang="tr-TR" sz="1000">
                          <a:effectLst/>
                        </a:rPr>
                        <a:t>Görevlerim Sayfası, Profil Sayfası, Github Kurma, Prototip Tasarımı, </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Ders ile ilişkisi bilgileri, DFA Tasarımlar, Proje Ekip Değerlendirmesi</a:t>
                      </a:r>
                      <a:endParaRPr lang="en-US" sz="100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1488881447"/>
                  </a:ext>
                </a:extLst>
              </a:tr>
              <a:tr h="449590">
                <a:tc>
                  <a:txBody>
                    <a:bodyPr/>
                    <a:lstStyle/>
                    <a:p>
                      <a:pPr marL="0" marR="0" algn="ctr">
                        <a:lnSpc>
                          <a:spcPct val="150000"/>
                        </a:lnSpc>
                        <a:spcBef>
                          <a:spcPts val="0"/>
                        </a:spcBef>
                        <a:spcAft>
                          <a:spcPts val="0"/>
                        </a:spcAft>
                      </a:pPr>
                      <a:r>
                        <a:rPr lang="tr-TR" sz="1000">
                          <a:effectLst/>
                        </a:rPr>
                        <a:t>152120181096</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Hakam CHEDO</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Çalışanlar Sayfası, Profil Sayfası, Jira Kurma</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Giriş, Kaynakça Düzeltme, İçindekiler, Kapak Sayfası</a:t>
                      </a:r>
                      <a:endParaRPr lang="en-US" sz="100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2246073327"/>
                  </a:ext>
                </a:extLst>
              </a:tr>
              <a:tr h="689177">
                <a:tc>
                  <a:txBody>
                    <a:bodyPr/>
                    <a:lstStyle/>
                    <a:p>
                      <a:pPr marL="0" marR="0" algn="ctr">
                        <a:lnSpc>
                          <a:spcPct val="150000"/>
                        </a:lnSpc>
                        <a:spcBef>
                          <a:spcPts val="0"/>
                        </a:spcBef>
                        <a:spcAft>
                          <a:spcPts val="0"/>
                        </a:spcAft>
                      </a:pPr>
                      <a:r>
                        <a:rPr lang="tr-TR" sz="1000">
                          <a:effectLst/>
                        </a:rPr>
                        <a:t>152120191097</a:t>
                      </a:r>
                      <a:endParaRPr lang="en-US" sz="1000">
                        <a:effectLst/>
                      </a:endParaRPr>
                    </a:p>
                    <a:p>
                      <a:pPr marL="0" marR="0" algn="ctr">
                        <a:lnSpc>
                          <a:spcPct val="150000"/>
                        </a:lnSpc>
                        <a:spcBef>
                          <a:spcPts val="0"/>
                        </a:spcBef>
                        <a:spcAft>
                          <a:spcPts val="0"/>
                        </a:spcAft>
                      </a:pPr>
                      <a:r>
                        <a:rPr lang="tr-TR" sz="1000">
                          <a:effectLst/>
                        </a:rPr>
                        <a:t> </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Enes AY</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Gereksinimler Sayfası</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Projede spesifik olarak neler yapılacak, Ele alınacak problemin net tarifi</a:t>
                      </a:r>
                      <a:endParaRPr lang="en-US" sz="100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2098463730"/>
                  </a:ext>
                </a:extLst>
              </a:tr>
              <a:tr h="210002">
                <a:tc>
                  <a:txBody>
                    <a:bodyPr/>
                    <a:lstStyle/>
                    <a:p>
                      <a:pPr marL="0" marR="0" algn="ctr">
                        <a:lnSpc>
                          <a:spcPct val="150000"/>
                        </a:lnSpc>
                        <a:spcBef>
                          <a:spcPts val="0"/>
                        </a:spcBef>
                        <a:spcAft>
                          <a:spcPts val="0"/>
                        </a:spcAft>
                      </a:pPr>
                      <a:r>
                        <a:rPr lang="tr-TR" sz="1000">
                          <a:effectLst/>
                        </a:rPr>
                        <a:t>152120181074</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Resulberdi AKYYEV</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Dashboard Sayfası</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Giriş, Kapak Sayfası</a:t>
                      </a:r>
                      <a:endParaRPr lang="en-US" sz="100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4237498629"/>
                  </a:ext>
                </a:extLst>
              </a:tr>
              <a:tr h="689177">
                <a:tc>
                  <a:txBody>
                    <a:bodyPr/>
                    <a:lstStyle/>
                    <a:p>
                      <a:pPr marL="0" marR="0" algn="ctr">
                        <a:lnSpc>
                          <a:spcPct val="150000"/>
                        </a:lnSpc>
                        <a:spcBef>
                          <a:spcPts val="0"/>
                        </a:spcBef>
                        <a:spcAft>
                          <a:spcPts val="0"/>
                        </a:spcAft>
                      </a:pPr>
                      <a:r>
                        <a:rPr lang="tr-TR" sz="1000">
                          <a:effectLst/>
                        </a:rPr>
                        <a:t>152120171006</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Yavuz Uçarkuş</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a:effectLst/>
                        </a:rPr>
                        <a:t>Görevler Sayfası</a:t>
                      </a:r>
                      <a:endParaRPr lang="en-US" sz="1000">
                        <a:effectLst/>
                        <a:latin typeface="Arial" panose="020B0604020202020204" pitchFamily="34" charset="0"/>
                        <a:ea typeface="Arial" panose="020B0604020202020204" pitchFamily="34" charset="0"/>
                      </a:endParaRPr>
                    </a:p>
                  </a:txBody>
                  <a:tcPr marL="65342" marR="65342" marT="0" marB="0"/>
                </a:tc>
                <a:tc>
                  <a:txBody>
                    <a:bodyPr/>
                    <a:lstStyle/>
                    <a:p>
                      <a:pPr marL="0" marR="0" algn="ctr">
                        <a:lnSpc>
                          <a:spcPct val="150000"/>
                        </a:lnSpc>
                        <a:spcBef>
                          <a:spcPts val="0"/>
                        </a:spcBef>
                        <a:spcAft>
                          <a:spcPts val="0"/>
                        </a:spcAft>
                      </a:pPr>
                      <a:r>
                        <a:rPr lang="tr-TR" sz="1000" dirty="0">
                          <a:effectLst/>
                        </a:rPr>
                        <a:t>Projede spesifik olarak neler yapılacak, Ele alınacak problemin net tarifi</a:t>
                      </a:r>
                      <a:endParaRPr lang="en-US" sz="1000" dirty="0">
                        <a:effectLst/>
                        <a:latin typeface="Arial" panose="020B0604020202020204" pitchFamily="34" charset="0"/>
                        <a:ea typeface="Arial" panose="020B0604020202020204" pitchFamily="34" charset="0"/>
                      </a:endParaRPr>
                    </a:p>
                  </a:txBody>
                  <a:tcPr marL="65342" marR="65342" marT="0" marB="0"/>
                </a:tc>
                <a:extLst>
                  <a:ext uri="{0D108BD9-81ED-4DB2-BD59-A6C34878D82A}">
                    <a16:rowId xmlns:a16="http://schemas.microsoft.com/office/drawing/2014/main" val="348663371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p:nvPr/>
        </p:nvSpPr>
        <p:spPr>
          <a:xfrm>
            <a:off x="2973775" y="2221125"/>
            <a:ext cx="348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3600">
                <a:latin typeface="Nunito"/>
                <a:ea typeface="Nunito"/>
                <a:cs typeface="Nunito"/>
                <a:sym typeface="Nunito"/>
              </a:rPr>
              <a:t>TEŞEKKÜRLER</a:t>
            </a:r>
            <a:endParaRPr sz="36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Giriş - Requirements Management nedir ?</a:t>
            </a:r>
            <a:endParaRPr/>
          </a:p>
        </p:txBody>
      </p:sp>
      <p:sp>
        <p:nvSpPr>
          <p:cNvPr id="292" name="Google Shape;292;p15"/>
          <p:cNvSpPr txBox="1">
            <a:spLocks noGrp="1"/>
          </p:cNvSpPr>
          <p:nvPr>
            <p:ph type="body" idx="1"/>
          </p:nvPr>
        </p:nvSpPr>
        <p:spPr>
          <a:xfrm>
            <a:off x="1303800" y="1451225"/>
            <a:ext cx="7030500" cy="2541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tr" sz="1700">
                <a:solidFill>
                  <a:srgbClr val="000000"/>
                </a:solidFill>
                <a:latin typeface="Arial"/>
                <a:ea typeface="Arial"/>
                <a:cs typeface="Arial"/>
                <a:sym typeface="Arial"/>
              </a:rPr>
              <a:t>Gereksinim yönetimi (Requirements management), ürün geliştirme hedeflerinin başarıyla karşılanmasını sağlamaktır.</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dirty="0"/>
              <a:t>Kullanılan Teknolojiler</a:t>
            </a:r>
            <a:endParaRPr dirty="0"/>
          </a:p>
        </p:txBody>
      </p:sp>
      <p:sp>
        <p:nvSpPr>
          <p:cNvPr id="298" name="Google Shape;298;p16"/>
          <p:cNvSpPr txBox="1">
            <a:spLocks noGrp="1"/>
          </p:cNvSpPr>
          <p:nvPr>
            <p:ph type="body" idx="1"/>
          </p:nvPr>
        </p:nvSpPr>
        <p:spPr>
          <a:xfrm>
            <a:off x="1303800" y="14566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C#</a:t>
            </a:r>
            <a:endParaRPr sz="1600"/>
          </a:p>
          <a:p>
            <a:pPr marL="457200" lvl="0" indent="-330200" algn="l" rtl="0">
              <a:spcBef>
                <a:spcPts val="0"/>
              </a:spcBef>
              <a:spcAft>
                <a:spcPts val="0"/>
              </a:spcAft>
              <a:buSzPts val="1600"/>
              <a:buChar char="●"/>
            </a:pPr>
            <a:r>
              <a:rPr lang="tr" sz="1600"/>
              <a:t>.Net Framework</a:t>
            </a:r>
            <a:endParaRPr sz="1600"/>
          </a:p>
          <a:p>
            <a:pPr marL="457200" lvl="0" indent="-330200" algn="l" rtl="0">
              <a:spcBef>
                <a:spcPts val="0"/>
              </a:spcBef>
              <a:spcAft>
                <a:spcPts val="0"/>
              </a:spcAft>
              <a:buSzPts val="1600"/>
              <a:buChar char="●"/>
            </a:pPr>
            <a:r>
              <a:rPr lang="tr" sz="1600"/>
              <a:t>Windows Forms</a:t>
            </a:r>
            <a:endParaRPr sz="1600"/>
          </a:p>
          <a:p>
            <a:pPr marL="457200" lvl="0" indent="-330200" algn="l" rtl="0">
              <a:spcBef>
                <a:spcPts val="0"/>
              </a:spcBef>
              <a:spcAft>
                <a:spcPts val="0"/>
              </a:spcAft>
              <a:buSzPts val="1600"/>
              <a:buChar char="●"/>
            </a:pPr>
            <a:r>
              <a:rPr lang="tr" sz="1600"/>
              <a:t>XML </a:t>
            </a:r>
            <a:endParaRPr sz="1600"/>
          </a:p>
          <a:p>
            <a:pPr marL="457200" lvl="0" indent="-330200" algn="l" rtl="0">
              <a:spcBef>
                <a:spcPts val="0"/>
              </a:spcBef>
              <a:spcAft>
                <a:spcPts val="0"/>
              </a:spcAft>
              <a:buSzPts val="1600"/>
              <a:buChar char="●"/>
            </a:pPr>
            <a:r>
              <a:rPr lang="tr" sz="1600"/>
              <a:t>Fontawesome</a:t>
            </a:r>
            <a:endParaRPr sz="1600"/>
          </a:p>
          <a:p>
            <a:pPr marL="457200" lvl="0" indent="-330200" algn="l" rtl="0">
              <a:spcBef>
                <a:spcPts val="0"/>
              </a:spcBef>
              <a:spcAft>
                <a:spcPts val="0"/>
              </a:spcAft>
              <a:buSzPts val="1600"/>
              <a:buChar char="●"/>
            </a:pPr>
            <a:r>
              <a:rPr lang="tr" sz="1600"/>
              <a:t>Jira</a:t>
            </a:r>
            <a:endParaRPr sz="1600"/>
          </a:p>
          <a:p>
            <a:pPr marL="457200" lvl="0" indent="-330200" algn="l" rtl="0">
              <a:spcBef>
                <a:spcPts val="0"/>
              </a:spcBef>
              <a:spcAft>
                <a:spcPts val="0"/>
              </a:spcAft>
              <a:buSzPts val="1600"/>
              <a:buChar char="●"/>
            </a:pPr>
            <a:r>
              <a:rPr lang="tr" sz="1600"/>
              <a:t>GitHub</a:t>
            </a:r>
            <a:endParaRPr sz="1600"/>
          </a:p>
          <a:p>
            <a:pPr marL="457200" lvl="0" indent="-330200" algn="l" rtl="0">
              <a:spcBef>
                <a:spcPts val="0"/>
              </a:spcBef>
              <a:spcAft>
                <a:spcPts val="0"/>
              </a:spcAft>
              <a:buSzPts val="1600"/>
              <a:buChar char="●"/>
            </a:pPr>
            <a:r>
              <a:rPr lang="tr" sz="1600"/>
              <a:t>VS Studio 2022</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253175" y="686525"/>
            <a:ext cx="7015800" cy="8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Problem Özellikleri</a:t>
            </a:r>
            <a:endParaRPr/>
          </a:p>
        </p:txBody>
      </p:sp>
      <p:sp>
        <p:nvSpPr>
          <p:cNvPr id="304" name="Google Shape;304;p17"/>
          <p:cNvSpPr txBox="1">
            <a:spLocks noGrp="1"/>
          </p:cNvSpPr>
          <p:nvPr>
            <p:ph type="body" idx="1"/>
          </p:nvPr>
        </p:nvSpPr>
        <p:spPr>
          <a:xfrm>
            <a:off x="272450" y="1547400"/>
            <a:ext cx="8717700" cy="3596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tr" sz="1400"/>
              <a:t>Bir yazılım için veya herhangi bir proje için gereksinim ve süreç yönetimi oldukça kritiktir. Süreç uygun yönetilemediğinde proje içinde harici ve dahili olmak üzere problemler oluşur.</a:t>
            </a:r>
            <a:endParaRPr sz="1400"/>
          </a:p>
          <a:p>
            <a:pPr marL="0" lvl="0" indent="0" algn="l" rtl="0">
              <a:spcBef>
                <a:spcPts val="1200"/>
              </a:spcBef>
              <a:spcAft>
                <a:spcPts val="0"/>
              </a:spcAft>
              <a:buNone/>
            </a:pPr>
            <a:r>
              <a:rPr lang="tr"/>
              <a:t>  	</a:t>
            </a:r>
            <a:r>
              <a:rPr lang="tr" i="1"/>
              <a:t>Temel olarak bu problemler şunlardır.</a:t>
            </a:r>
            <a:endParaRPr i="1"/>
          </a:p>
          <a:p>
            <a:pPr marL="914400" lvl="1" indent="-311150" algn="l" rtl="0">
              <a:spcBef>
                <a:spcPts val="1200"/>
              </a:spcBef>
              <a:spcAft>
                <a:spcPts val="0"/>
              </a:spcAft>
              <a:buSzPts val="1300"/>
              <a:buAutoNum type="alphaLcPeriod"/>
            </a:pPr>
            <a:r>
              <a:rPr lang="tr" sz="1300"/>
              <a:t>Gereksinimlerin düzgün bir şekilde oluşturulmaması satıcı-müşteri arasında sonradan anlaşmazlıklara yol açar</a:t>
            </a:r>
            <a:endParaRPr sz="1300"/>
          </a:p>
          <a:p>
            <a:pPr marL="914400" lvl="1" indent="-311150" algn="l" rtl="0">
              <a:spcBef>
                <a:spcPts val="0"/>
              </a:spcBef>
              <a:spcAft>
                <a:spcPts val="0"/>
              </a:spcAft>
              <a:buSzPts val="1300"/>
              <a:buAutoNum type="alphaLcPeriod"/>
            </a:pPr>
            <a:r>
              <a:rPr lang="tr" sz="1300"/>
              <a:t>Gereksinimlerin net tarifinin olmaması proje sürecinde yeni gereksinimler oluşturabilir. Bu durum maliyet ve zaman açısından büyük maliyetlere sebeb olur.</a:t>
            </a:r>
            <a:endParaRPr sz="1300"/>
          </a:p>
          <a:p>
            <a:pPr marL="914400" lvl="1" indent="-311150" algn="l" rtl="0">
              <a:spcBef>
                <a:spcPts val="0"/>
              </a:spcBef>
              <a:spcAft>
                <a:spcPts val="0"/>
              </a:spcAft>
              <a:buSzPts val="1300"/>
              <a:buAutoNum type="alphaLcPeriod"/>
            </a:pPr>
            <a:r>
              <a:rPr lang="tr" sz="1300"/>
              <a:t>Gereksinimleri yerine getirecek kişilerin düzgün seçilmemesi ekip motivasyonunu düşürebilir.</a:t>
            </a:r>
            <a:endParaRPr sz="1300"/>
          </a:p>
          <a:p>
            <a:pPr marL="914400" lvl="1" indent="-311150" algn="l" rtl="0">
              <a:spcBef>
                <a:spcPts val="0"/>
              </a:spcBef>
              <a:spcAft>
                <a:spcPts val="0"/>
              </a:spcAft>
              <a:buSzPts val="1300"/>
              <a:buAutoNum type="alphaLcPeriod"/>
            </a:pPr>
            <a:r>
              <a:rPr lang="tr" sz="1300"/>
              <a:t>Proje gelişim sürecinin şeffaf olmaması müşteri-üretici arasındaki güveni azaltabilir.</a:t>
            </a:r>
            <a:endParaRPr sz="1300"/>
          </a:p>
          <a:p>
            <a:pPr marL="914400" lvl="1" indent="-311150" algn="l" rtl="0">
              <a:spcBef>
                <a:spcPts val="0"/>
              </a:spcBef>
              <a:spcAft>
                <a:spcPts val="0"/>
              </a:spcAft>
              <a:buSzPts val="1300"/>
              <a:buAutoNum type="alphaLcPeriod"/>
            </a:pPr>
            <a:r>
              <a:rPr lang="tr" sz="1300"/>
              <a:t>Bazı gereksinimler birden fazla ekip ile gerçeklenir, eğer bu gereksinimler oluşurken ilgili ekipler iletişimi düzgün gerçekleştiremezse yanlış anlaşılmalar oluşabilir, takım sinerjisini bozabilir.</a:t>
            </a:r>
            <a:endParaRPr sz="1300"/>
          </a:p>
          <a:p>
            <a:pPr marL="914400" lvl="1" indent="-311150" algn="l" rtl="0">
              <a:spcBef>
                <a:spcPts val="0"/>
              </a:spcBef>
              <a:spcAft>
                <a:spcPts val="0"/>
              </a:spcAft>
              <a:buSzPts val="1300"/>
              <a:buAutoNum type="alphaLcPeriod"/>
            </a:pPr>
            <a:r>
              <a:rPr lang="tr" sz="1300"/>
              <a:t>Gereksinimleri somutlaştıracak diagramların eksik olması(use-case diagram, state diagram vb.) proje sürecini uzatır ve gereksinimlerin takibini zorlaştırır.</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Çözüm Yaklaşımları</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Spesıfık belirlenmis problemler sistemimize uygun sekilde aktarildiktan sonra her biri oncelik sirasina gore kontrol edilir. En optimize ve dogru calisma icin birbiri ile baglantili problemler belirlenir ve aralarindaki iliski belirtilir. Bu sayede daha once elde edilen bir veri tekrardan hesaplanarak vakit kaybi yasanmaz.Beklenen sonuclara karsi test caseler olusturulup problemler tek tek test edilir. Istenmeyen herhangi bir durumun sebep oldugu kisim ve ona bagli olan diger adimlar ayrilir ve cozum icin daha odakli ve hizli calisilir. Calisilan projenin sinirlari net bir sekilde belli oldugu icin adimlar da net olur ve bu sayede adimlar arasi bagintiyi inceleyerek gecen vakitten kazanc saglanir.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Ornek</a:t>
            </a:r>
            <a:endParaRPr/>
          </a:p>
        </p:txBody>
      </p:sp>
      <p:sp>
        <p:nvSpPr>
          <p:cNvPr id="316" name="Google Shape;316;p19"/>
          <p:cNvSpPr txBox="1">
            <a:spLocks noGrp="1"/>
          </p:cNvSpPr>
          <p:nvPr>
            <p:ph type="body" idx="1"/>
          </p:nvPr>
        </p:nvSpPr>
        <p:spPr>
          <a:xfrm>
            <a:off x="1303800" y="1990050"/>
            <a:ext cx="36792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Iki bagimsiz kolda gerceklesen toplam dort adet adimdan sonra onlarin verileriyle gerceklesen besinci adimda olusan herhangi bir hata icin onceki 4 adimi incelemek yerine her adimi zaten test ettigimiz icin besinci adimi tamir etmek ile cozebiliriz. Ayni zamanda besinci adim testten gecmeden altinci adimi test etmeyiz bu sayede daha dogru sonuclara ve daha optimize bir cozume sahip oluruz</a:t>
            </a:r>
            <a:endParaRPr/>
          </a:p>
        </p:txBody>
      </p:sp>
      <p:pic>
        <p:nvPicPr>
          <p:cNvPr id="317" name="Google Shape;317;p19"/>
          <p:cNvPicPr preferRelativeResize="0"/>
          <p:nvPr/>
        </p:nvPicPr>
        <p:blipFill>
          <a:blip r:embed="rId3">
            <a:alphaModFix/>
          </a:blip>
          <a:stretch>
            <a:fillRect/>
          </a:stretch>
        </p:blipFill>
        <p:spPr>
          <a:xfrm>
            <a:off x="4907476" y="641350"/>
            <a:ext cx="3997625" cy="423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Çözüm Yaklaşımları</a:t>
            </a:r>
            <a:endParaRPr/>
          </a:p>
          <a:p>
            <a:pPr marL="0" lvl="0" indent="0" algn="l" rtl="0">
              <a:spcBef>
                <a:spcPts val="0"/>
              </a:spcBef>
              <a:spcAft>
                <a:spcPts val="0"/>
              </a:spcAft>
              <a:buNone/>
            </a:pPr>
            <a:endParaRPr/>
          </a:p>
        </p:txBody>
      </p:sp>
      <p:sp>
        <p:nvSpPr>
          <p:cNvPr id="323" name="Google Shape;323;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Kullanici yazilimini sistemimiz uzerinden kontrol edebilir ve test caselerin sonucunu, hata mesajlarini, hatalarin cozumu uzerinde gecirilen sureyi ve testleri guncel olarak takip edebilir. Test caseleri ve beklentileri kontrol edebilen kullanici revizelerini daha hizli ve once vererek projenin uzerinde calisan ekibin motivasyonunu ve harcanilacak zamani iyi yonde etkiler.</a:t>
            </a:r>
            <a:endParaRPr/>
          </a:p>
          <a:p>
            <a:pPr marL="0" lvl="0" indent="0" algn="l" rtl="0">
              <a:spcBef>
                <a:spcPts val="1200"/>
              </a:spcBef>
              <a:spcAft>
                <a:spcPts val="0"/>
              </a:spcAft>
              <a:buNone/>
            </a:pPr>
            <a:r>
              <a:rPr lang="tr"/>
              <a:t>Olabildigince cok adima bolunen problemler sinirlarinin keskinliginden ve istenen seyin netliginden dolayi sorunsuz sekilde birden fazla ekibe dagitilabilir. Kullanici gibi ekip uyeleri de kendi takim arkadaslarinin uzerinde calistigi adimlari gorur ve is dagilimi kolaylasir.</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59725" y="3016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Taslak prototip</a:t>
            </a:r>
            <a:r>
              <a:rPr lang="tr" sz="1200" b="0">
                <a:solidFill>
                  <a:srgbClr val="DCDDDE"/>
                </a:solidFill>
                <a:latin typeface="Arial"/>
                <a:ea typeface="Arial"/>
                <a:cs typeface="Arial"/>
                <a:sym typeface="Arial"/>
              </a:rPr>
              <a:t> </a:t>
            </a:r>
            <a:r>
              <a:rPr lang="tr"/>
              <a:t>tasarım - Giriş Sayfası</a:t>
            </a:r>
            <a:endParaRPr/>
          </a:p>
        </p:txBody>
      </p:sp>
      <p:pic>
        <p:nvPicPr>
          <p:cNvPr id="4" name="Resim 3">
            <a:extLst>
              <a:ext uri="{FF2B5EF4-FFF2-40B4-BE49-F238E27FC236}">
                <a16:creationId xmlns:a16="http://schemas.microsoft.com/office/drawing/2014/main" id="{24ED9793-CC7B-510C-16A9-2E30BDE83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450" y="1030922"/>
            <a:ext cx="4991100" cy="3081655"/>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751</Words>
  <Application>Microsoft Office PowerPoint</Application>
  <PresentationFormat>Ekran Gösterisi (16:9)</PresentationFormat>
  <Paragraphs>99</Paragraphs>
  <Slides>24</Slides>
  <Notes>24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Maven Pro</vt:lpstr>
      <vt:lpstr>Nunito</vt:lpstr>
      <vt:lpstr>Momentum</vt:lpstr>
      <vt:lpstr>REQUIREMENTS MANAGEMENT &amp; WORK EVALUATION SYSTEM  (GEREKSİNİMLER YÖNETİMİ VE İŞ DEĞERLENDİRME SİSTEMİ) </vt:lpstr>
      <vt:lpstr>Giris</vt:lpstr>
      <vt:lpstr>Giriş - Requirements Management nedir ?</vt:lpstr>
      <vt:lpstr>Kullanılan Teknolojiler</vt:lpstr>
      <vt:lpstr>Problem Özellikleri</vt:lpstr>
      <vt:lpstr>Çözüm Yaklaşımları</vt:lpstr>
      <vt:lpstr>Ornek</vt:lpstr>
      <vt:lpstr>Çözüm Yaklaşımları </vt:lpstr>
      <vt:lpstr>Taslak prototip tasarım - Giriş Sayfası</vt:lpstr>
      <vt:lpstr>Taslak prototip tasarım - Giriş Sayfasının DFA Modeli</vt:lpstr>
      <vt:lpstr>Uygulama- Dashboard Sayfası</vt:lpstr>
      <vt:lpstr>Taslak prototip tasarım - Gereksinimler Sayfası</vt:lpstr>
      <vt:lpstr>Taslak prototip tasarım - Çalışanlar Sayfası</vt:lpstr>
      <vt:lpstr>Taslak prototip tasarım - Profil Sayfası</vt:lpstr>
      <vt:lpstr>Taslak prototip tasarım -Görevlerim</vt:lpstr>
      <vt:lpstr>Taslak prototip tasarım –İş Değerlendirme Sayfası</vt:lpstr>
      <vt:lpstr>Taslak prototip tasarım –İş Değerlendirme Sayfasının DFA Mödeli</vt:lpstr>
      <vt:lpstr>Taslak prototip tasarım –İmplementasyonu</vt:lpstr>
      <vt:lpstr>Taslak prototip tasarım –İmplementasyonu - 2</vt:lpstr>
      <vt:lpstr>Taslak prototip tasarım –İmplementasyonu - 2</vt:lpstr>
      <vt:lpstr>Proje Ekibi Değerlendirmesi - Github</vt:lpstr>
      <vt:lpstr>Proje Ekibi Değerlendirmesi -Jira</vt:lpstr>
      <vt:lpstr>Proje Ekibi Değerlendirmesi - Değerlendirme tablosu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MANAGEMENT &amp; WORK EVALUATION SYSTEM  (GEREKSİNİMLER YÖNETİMİ VE İŞ DEĞERLENDİRME SİSTEMİ) </dc:title>
  <cp:lastModifiedBy>MUHAMMED SUWANEH</cp:lastModifiedBy>
  <cp:revision>14</cp:revision>
  <dcterms:modified xsi:type="dcterms:W3CDTF">2022-05-30T10:44:43Z</dcterms:modified>
</cp:coreProperties>
</file>