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Low-angle exterior view of a modern building facade covered with aluminium discs under a clear, blue sky"/>
          <p:cNvSpPr/>
          <p:nvPr>
            <p:ph type="pic" sz="quarter" idx="21"/>
          </p:nvPr>
        </p:nvSpPr>
        <p:spPr>
          <a:xfrm>
            <a:off x="15417800" y="1270000"/>
            <a:ext cx="8144934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Low-angle view of a modern, curved building under a cloudy sky"/>
          <p:cNvSpPr/>
          <p:nvPr>
            <p:ph type="pic" sz="quarter" idx="22"/>
          </p:nvPr>
        </p:nvSpPr>
        <p:spPr>
          <a:xfrm>
            <a:off x="15443200" y="7086600"/>
            <a:ext cx="8138580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View from inside a modern white building with glass panels, looking up to a bright, partly cloudy sky"/>
          <p:cNvSpPr/>
          <p:nvPr>
            <p:ph type="pic" idx="23"/>
          </p:nvPr>
        </p:nvSpPr>
        <p:spPr>
          <a:xfrm>
            <a:off x="-124635" y="1270000"/>
            <a:ext cx="16840169" cy="1124371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Low-angle view of the Azadi Tower in Tehran, Iran against a clear, bright sky"/>
          <p:cNvSpPr/>
          <p:nvPr>
            <p:ph type="pic" idx="21"/>
          </p:nvPr>
        </p:nvSpPr>
        <p:spPr>
          <a:xfrm>
            <a:off x="0" y="-1282700"/>
            <a:ext cx="24384000" cy="16281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View from inside a stone structure, looking out towards stairs and a clear, blue sky"/>
          <p:cNvSpPr/>
          <p:nvPr>
            <p:ph type="pic" idx="21"/>
          </p:nvPr>
        </p:nvSpPr>
        <p:spPr>
          <a:xfrm>
            <a:off x="0" y="-1270000"/>
            <a:ext cx="24384000" cy="16272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 modern white building with glass panels against a clear, blue sky"/>
          <p:cNvSpPr/>
          <p:nvPr>
            <p:ph type="pic" idx="21"/>
          </p:nvPr>
        </p:nvSpPr>
        <p:spPr>
          <a:xfrm>
            <a:off x="92710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Small section of a modern shell bridge in Qingdao, Shandong, China with a partly cloudy sky above"/>
          <p:cNvSpPr/>
          <p:nvPr>
            <p:ph type="pic" idx="22"/>
          </p:nvPr>
        </p:nvSpPr>
        <p:spPr>
          <a:xfrm>
            <a:off x="9271000" y="1263848"/>
            <a:ext cx="16773843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7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HIRA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THIRAN</a:t>
            </a:r>
          </a:p>
        </p:txBody>
      </p:sp>
      <p:sp>
        <p:nvSpPr>
          <p:cNvPr id="172" name="Bridging the Gap Between Rural Youth and Local Employers"/>
          <p:cNvSpPr txBox="1"/>
          <p:nvPr>
            <p:ph type="subTitle" sz="quarter" idx="1"/>
          </p:nvPr>
        </p:nvSpPr>
        <p:spPr>
          <a:xfrm>
            <a:off x="1206499" y="7818553"/>
            <a:ext cx="21971001" cy="1905001"/>
          </a:xfrm>
          <a:prstGeom prst="rect">
            <a:avLst/>
          </a:prstGeom>
        </p:spPr>
        <p:txBody>
          <a:bodyPr/>
          <a:lstStyle>
            <a:lvl1pPr defTabSz="457200">
              <a:defRPr sz="51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Bridging the Gap Between Rural Youth and Local Employers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ONT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CONTENT</a:t>
            </a:r>
          </a:p>
        </p:txBody>
      </p:sp>
      <p:sp>
        <p:nvSpPr>
          <p:cNvPr id="175" name="1. Problem Statement…"/>
          <p:cNvSpPr txBox="1"/>
          <p:nvPr>
            <p:ph type="body" idx="1"/>
          </p:nvPr>
        </p:nvSpPr>
        <p:spPr>
          <a:xfrm>
            <a:off x="1206500" y="3051178"/>
            <a:ext cx="21971001" cy="8256012"/>
          </a:xfrm>
          <a:prstGeom prst="rect">
            <a:avLst/>
          </a:prstGeom>
        </p:spPr>
        <p:txBody>
          <a:bodyPr/>
          <a:lstStyle/>
          <a:p>
            <a:pPr marL="0" indent="0" defTabSz="338327">
              <a:lnSpc>
                <a:spcPct val="100000"/>
              </a:lnSpc>
              <a:spcBef>
                <a:spcPts val="1100"/>
              </a:spcBef>
              <a:buSzTx/>
              <a:buNone/>
              <a:defRPr b="1" sz="3256">
                <a:latin typeface="Times Roman"/>
                <a:ea typeface="Times Roman"/>
                <a:cs typeface="Times Roman"/>
                <a:sym typeface="Times Roman"/>
              </a:defRPr>
            </a:pPr>
            <a:r>
              <a:t>1. Problem Statement</a:t>
            </a:r>
          </a:p>
          <a:p>
            <a:pPr marL="0" indent="0" defTabSz="338327">
              <a:lnSpc>
                <a:spcPct val="100000"/>
              </a:lnSpc>
              <a:spcBef>
                <a:spcPts val="1100"/>
              </a:spcBef>
              <a:buSzTx/>
              <a:buNone/>
              <a:defRPr b="1" sz="3256">
                <a:latin typeface="Times Roman"/>
                <a:ea typeface="Times Roman"/>
                <a:cs typeface="Times Roman"/>
                <a:sym typeface="Times Roman"/>
              </a:defRPr>
            </a:pPr>
            <a:r>
              <a:t>2. Objective / Goal</a:t>
            </a:r>
          </a:p>
          <a:p>
            <a:pPr marL="0" indent="0" defTabSz="338327">
              <a:lnSpc>
                <a:spcPct val="100000"/>
              </a:lnSpc>
              <a:spcBef>
                <a:spcPts val="1100"/>
              </a:spcBef>
              <a:buSzTx/>
              <a:buNone/>
              <a:defRPr b="1" sz="3256">
                <a:latin typeface="Times Roman"/>
                <a:ea typeface="Times Roman"/>
                <a:cs typeface="Times Roman"/>
                <a:sym typeface="Times Roman"/>
              </a:defRPr>
            </a:pPr>
            <a:r>
              <a:t>3. Target Users</a:t>
            </a:r>
          </a:p>
          <a:p>
            <a:pPr marL="0" indent="0" defTabSz="338327">
              <a:lnSpc>
                <a:spcPct val="100000"/>
              </a:lnSpc>
              <a:spcBef>
                <a:spcPts val="1100"/>
              </a:spcBef>
              <a:buSzTx/>
              <a:buNone/>
              <a:defRPr b="1" sz="3256">
                <a:latin typeface="Times Roman"/>
                <a:ea typeface="Times Roman"/>
                <a:cs typeface="Times Roman"/>
                <a:sym typeface="Times Roman"/>
              </a:defRPr>
            </a:pPr>
            <a:r>
              <a:t>4. Solution Overview</a:t>
            </a:r>
          </a:p>
          <a:p>
            <a:pPr marL="0" indent="0" defTabSz="338327">
              <a:lnSpc>
                <a:spcPct val="100000"/>
              </a:lnSpc>
              <a:spcBef>
                <a:spcPts val="1100"/>
              </a:spcBef>
              <a:buSzTx/>
              <a:buNone/>
              <a:defRPr b="1" sz="3256">
                <a:latin typeface="Times Roman"/>
                <a:ea typeface="Times Roman"/>
                <a:cs typeface="Times Roman"/>
                <a:sym typeface="Times Roman"/>
              </a:defRPr>
            </a:pPr>
            <a:r>
              <a:t>5. Technology Stack</a:t>
            </a:r>
          </a:p>
          <a:p>
            <a:pPr marL="0" indent="0" defTabSz="338327">
              <a:lnSpc>
                <a:spcPct val="100000"/>
              </a:lnSpc>
              <a:spcBef>
                <a:spcPts val="1100"/>
              </a:spcBef>
              <a:buSzTx/>
              <a:buNone/>
              <a:defRPr b="1" sz="3256">
                <a:latin typeface="Times Roman"/>
                <a:ea typeface="Times Roman"/>
                <a:cs typeface="Times Roman"/>
                <a:sym typeface="Times Roman"/>
              </a:defRPr>
            </a:pPr>
            <a:r>
              <a:t>6. Workflow Diagram</a:t>
            </a:r>
          </a:p>
          <a:p>
            <a:pPr marL="0" indent="0" defTabSz="338327">
              <a:lnSpc>
                <a:spcPct val="100000"/>
              </a:lnSpc>
              <a:spcBef>
                <a:spcPts val="1100"/>
              </a:spcBef>
              <a:buSzTx/>
              <a:buNone/>
              <a:defRPr b="1" sz="3256">
                <a:latin typeface="Times Roman"/>
                <a:ea typeface="Times Roman"/>
                <a:cs typeface="Times Roman"/>
                <a:sym typeface="Times Roman"/>
              </a:defRPr>
            </a:pPr>
            <a:r>
              <a:t>7. App Screen Features</a:t>
            </a:r>
          </a:p>
          <a:p>
            <a:pPr marL="0" indent="0" defTabSz="338327">
              <a:lnSpc>
                <a:spcPct val="100000"/>
              </a:lnSpc>
              <a:spcBef>
                <a:spcPts val="1100"/>
              </a:spcBef>
              <a:buSzTx/>
              <a:buNone/>
              <a:defRPr b="1" sz="3256">
                <a:latin typeface="Times Roman"/>
                <a:ea typeface="Times Roman"/>
                <a:cs typeface="Times Roman"/>
                <a:sym typeface="Times Roman"/>
              </a:defRPr>
            </a:pPr>
            <a:r>
              <a:t>8. Features / Functionality</a:t>
            </a:r>
          </a:p>
          <a:p>
            <a:pPr marL="0" indent="0" defTabSz="338327">
              <a:lnSpc>
                <a:spcPct val="100000"/>
              </a:lnSpc>
              <a:spcBef>
                <a:spcPts val="1100"/>
              </a:spcBef>
              <a:buSzTx/>
              <a:buNone/>
              <a:defRPr b="1" sz="3256">
                <a:latin typeface="Times Roman"/>
                <a:ea typeface="Times Roman"/>
                <a:cs typeface="Times Roman"/>
                <a:sym typeface="Times Roman"/>
              </a:defRPr>
            </a:pPr>
            <a:r>
              <a:t>9. Innovation / Impact</a:t>
            </a:r>
          </a:p>
          <a:p>
            <a:pPr marL="0" indent="0" defTabSz="338327">
              <a:lnSpc>
                <a:spcPct val="100000"/>
              </a:lnSpc>
              <a:spcBef>
                <a:spcPts val="1100"/>
              </a:spcBef>
              <a:buSzTx/>
              <a:buNone/>
              <a:defRPr b="1" sz="3256">
                <a:latin typeface="Times Roman"/>
                <a:ea typeface="Times Roman"/>
                <a:cs typeface="Times Roman"/>
                <a:sym typeface="Times Roman"/>
              </a:defRPr>
            </a:pPr>
            <a:r>
              <a:t>10. Scalability</a:t>
            </a:r>
          </a:p>
          <a:p>
            <a:pPr marL="0" indent="0" defTabSz="338327">
              <a:lnSpc>
                <a:spcPct val="100000"/>
              </a:lnSpc>
              <a:spcBef>
                <a:spcPts val="1100"/>
              </a:spcBef>
              <a:buSzTx/>
              <a:buNone/>
              <a:defRPr b="1" sz="3256">
                <a:latin typeface="Times Roman"/>
                <a:ea typeface="Times Roman"/>
                <a:cs typeface="Times Roman"/>
                <a:sym typeface="Times Roman"/>
              </a:defRPr>
            </a:pPr>
            <a:r>
              <a:t>11. Results / Outcomes (for demo)</a:t>
            </a:r>
          </a:p>
          <a:p>
            <a:pPr marL="0" indent="0" defTabSz="338327">
              <a:lnSpc>
                <a:spcPct val="100000"/>
              </a:lnSpc>
              <a:spcBef>
                <a:spcPts val="1100"/>
              </a:spcBef>
              <a:buSzTx/>
              <a:buNone/>
              <a:defRPr b="1" sz="3256">
                <a:latin typeface="Times Roman"/>
                <a:ea typeface="Times Roman"/>
                <a:cs typeface="Times Roman"/>
                <a:sym typeface="Times Roman"/>
              </a:defRPr>
            </a:pPr>
            <a:r>
              <a:t>12. Future Enhancements</a:t>
            </a:r>
          </a:p>
          <a:p>
            <a:pPr marL="0" indent="0" defTabSz="338327">
              <a:lnSpc>
                <a:spcPct val="100000"/>
              </a:lnSpc>
              <a:spcBef>
                <a:spcPts val="1100"/>
              </a:spcBef>
              <a:buSzTx/>
              <a:buNone/>
              <a:defRPr b="1" sz="3256">
                <a:latin typeface="Times Roman"/>
                <a:ea typeface="Times Roman"/>
                <a:cs typeface="Times Roman"/>
                <a:sym typeface="Times Roman"/>
              </a:defRPr>
            </a:pPr>
            <a:r>
              <a:t>13. Conclusion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ROBLEM STATE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PROBLEM STATEMENT</a:t>
            </a:r>
          </a:p>
        </p:txBody>
      </p:sp>
      <p:sp>
        <p:nvSpPr>
          <p:cNvPr id="178" name="Many skilled rural youth remain unemployed or underemployed because they lack access to localized job opportunities, while local employers (like small contractors, farmers, shopkeepers) struggle to find reliable skilled worker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1200"/>
              </a:spcBef>
              <a:buSzTx/>
              <a:buNone/>
              <a:defRPr sz="46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Many skilled rural youth remain unemployed or underemployed because they lack access to localized job opportunities, while local employers (like small contractors, farmers, shopkeepers) struggle to find reliable skilled workers.</a:t>
            </a:r>
          </a:p>
          <a:p>
            <a:pPr marL="0" indent="0" defTabSz="457200">
              <a:lnSpc>
                <a:spcPct val="100000"/>
              </a:lnSpc>
              <a:spcBef>
                <a:spcPts val="1200"/>
              </a:spcBef>
              <a:buSzTx/>
              <a:buNone/>
              <a:defRPr sz="460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0" indent="0" defTabSz="457200">
              <a:lnSpc>
                <a:spcPct val="100000"/>
              </a:lnSpc>
              <a:spcBef>
                <a:spcPts val="1200"/>
              </a:spcBef>
              <a:buSzTx/>
              <a:buNone/>
              <a:defRPr sz="46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There's a digital disconnect between supply (skilled youth) and demand (local jobs).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OBJECTIV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OBJECTIVE</a:t>
            </a:r>
          </a:p>
        </p:txBody>
      </p:sp>
      <p:sp>
        <p:nvSpPr>
          <p:cNvPr id="181" name="Bridge the gap between rural skilled workers and local employer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1200"/>
              </a:spcBef>
              <a:buSzTx/>
              <a:buNone/>
              <a:defRPr sz="5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Bridge the gap between rural skilled workers and local employers</a:t>
            </a:r>
          </a:p>
          <a:p>
            <a:pPr marL="0" indent="0" defTabSz="457200">
              <a:lnSpc>
                <a:spcPct val="100000"/>
              </a:lnSpc>
              <a:spcBef>
                <a:spcPts val="1200"/>
              </a:spcBef>
              <a:buSzTx/>
              <a:buNone/>
              <a:defRPr sz="5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Create a simple mobile app (using Kodular) that:</a:t>
            </a:r>
          </a:p>
          <a:p>
            <a:pPr marL="0" indent="0" defTabSz="457200">
              <a:lnSpc>
                <a:spcPct val="100000"/>
              </a:lnSpc>
              <a:spcBef>
                <a:spcPts val="1200"/>
              </a:spcBef>
              <a:buSzTx/>
              <a:buNone/>
              <a:defRPr sz="510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0" indent="0" defTabSz="457200">
              <a:lnSpc>
                <a:spcPct val="100000"/>
              </a:lnSpc>
              <a:spcBef>
                <a:spcPts val="1200"/>
              </a:spcBef>
              <a:buSzTx/>
              <a:buNone/>
              <a:defRPr sz="5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• Allows employers to post jobs</a:t>
            </a:r>
          </a:p>
          <a:p>
            <a:pPr marL="0" indent="0" defTabSz="457200">
              <a:lnSpc>
                <a:spcPct val="100000"/>
              </a:lnSpc>
              <a:spcBef>
                <a:spcPts val="1200"/>
              </a:spcBef>
              <a:buSzTx/>
              <a:buNone/>
              <a:defRPr sz="5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• Allows workers to view jobs based on skill and accept jobs</a:t>
            </a:r>
          </a:p>
          <a:p>
            <a:pPr marL="0" indent="0" defTabSz="457200">
              <a:lnSpc>
                <a:spcPct val="100000"/>
              </a:lnSpc>
              <a:spcBef>
                <a:spcPts val="1200"/>
              </a:spcBef>
              <a:buSzTx/>
              <a:buNone/>
              <a:defRPr sz="5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• Notifies employers when their job is accepted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arget Us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Target Users</a:t>
            </a:r>
          </a:p>
        </p:txBody>
      </p:sp>
      <p:sp>
        <p:nvSpPr>
          <p:cNvPr id="184" name="Rural Youth with skills (plumbers, electricians, tailors, etc.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1200"/>
              </a:spcBef>
              <a:buSzTx/>
              <a:buNone/>
              <a:defRPr sz="4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Rural Youth with skills (plumbers, electricians, tailors, etc.)</a:t>
            </a:r>
          </a:p>
          <a:p>
            <a:pPr marL="0" indent="0" defTabSz="457200">
              <a:lnSpc>
                <a:spcPct val="100000"/>
              </a:lnSpc>
              <a:spcBef>
                <a:spcPts val="1200"/>
              </a:spcBef>
              <a:buSzTx/>
              <a:buNone/>
              <a:defRPr sz="4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Local Employers (farmers, shop owners, householders, small businesses)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olution 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Solution Overview</a:t>
            </a:r>
          </a:p>
        </p:txBody>
      </p:sp>
      <p:sp>
        <p:nvSpPr>
          <p:cNvPr id="187" name="For Workers:"/>
          <p:cNvSpPr txBox="1"/>
          <p:nvPr>
            <p:ph type="body" idx="21"/>
          </p:nvPr>
        </p:nvSpPr>
        <p:spPr>
          <a:xfrm>
            <a:off x="4245865" y="4478928"/>
            <a:ext cx="4596016" cy="9347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4500"/>
            </a:lvl1pPr>
          </a:lstStyle>
          <a:p>
            <a:pPr/>
            <a:r>
              <a:t>For Workers:</a:t>
            </a:r>
          </a:p>
        </p:txBody>
      </p:sp>
      <p:sp>
        <p:nvSpPr>
          <p:cNvPr id="188" name="Register with name, phone, skill, location…"/>
          <p:cNvSpPr txBox="1"/>
          <p:nvPr>
            <p:ph type="body" sz="quarter" idx="1"/>
          </p:nvPr>
        </p:nvSpPr>
        <p:spPr>
          <a:xfrm>
            <a:off x="2630483" y="5952391"/>
            <a:ext cx="7826780" cy="8256012"/>
          </a:xfrm>
          <a:prstGeom prst="rect">
            <a:avLst/>
          </a:prstGeom>
        </p:spPr>
        <p:txBody>
          <a:bodyPr/>
          <a:lstStyle/>
          <a:p>
            <a:pPr marL="520700" indent="-520700" algn="just" defTabSz="457200">
              <a:lnSpc>
                <a:spcPct val="100000"/>
              </a:lnSpc>
              <a:spcBef>
                <a:spcPts val="1200"/>
              </a:spcBef>
              <a:defRPr sz="4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Register with name, phone, skill, location</a:t>
            </a:r>
          </a:p>
          <a:p>
            <a:pPr marL="0" indent="0" algn="just" defTabSz="457200">
              <a:lnSpc>
                <a:spcPct val="100000"/>
              </a:lnSpc>
              <a:spcBef>
                <a:spcPts val="1200"/>
              </a:spcBef>
              <a:buSzTx/>
              <a:buNone/>
              <a:defRPr sz="4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• View matching jobs (based on skill)</a:t>
            </a:r>
          </a:p>
          <a:p>
            <a:pPr marL="0" indent="0" algn="just" defTabSz="457200">
              <a:lnSpc>
                <a:spcPct val="100000"/>
              </a:lnSpc>
              <a:spcBef>
                <a:spcPts val="1200"/>
              </a:spcBef>
              <a:buSzTx/>
              <a:buNone/>
              <a:defRPr sz="4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• Accept a job with one click</a:t>
            </a:r>
          </a:p>
        </p:txBody>
      </p:sp>
      <p:sp>
        <p:nvSpPr>
          <p:cNvPr id="189" name="For Employers:"/>
          <p:cNvSpPr txBox="1"/>
          <p:nvPr/>
        </p:nvSpPr>
        <p:spPr>
          <a:xfrm>
            <a:off x="14369528" y="4478928"/>
            <a:ext cx="4596016" cy="9347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b="1" sz="4500"/>
            </a:lvl1pPr>
          </a:lstStyle>
          <a:p>
            <a:pPr/>
            <a:r>
              <a:t>For Employers:</a:t>
            </a:r>
          </a:p>
        </p:txBody>
      </p:sp>
      <p:sp>
        <p:nvSpPr>
          <p:cNvPr id="190" name="Post job offers (skill needed, description, contact)…"/>
          <p:cNvSpPr txBox="1"/>
          <p:nvPr/>
        </p:nvSpPr>
        <p:spPr>
          <a:xfrm>
            <a:off x="12754145" y="5952391"/>
            <a:ext cx="7826781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marL="533400" indent="-533400" algn="just" defTabSz="457200">
              <a:lnSpc>
                <a:spcPct val="100000"/>
              </a:lnSpc>
              <a:spcBef>
                <a:spcPts val="1200"/>
              </a:spcBef>
              <a:buSzPct val="123000"/>
              <a:buChar char="•"/>
              <a:defRPr sz="4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Post job offers (skill needed, description, contact)</a:t>
            </a:r>
          </a:p>
          <a:p>
            <a:pPr algn="just" defTabSz="457200">
              <a:lnSpc>
                <a:spcPct val="100000"/>
              </a:lnSpc>
              <a:spcBef>
                <a:spcPts val="1200"/>
              </a:spcBef>
              <a:defRPr sz="4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• Get notified when a worker accepts the job</a:t>
            </a:r>
          </a:p>
          <a:p>
            <a:pPr algn="just" defTabSz="457200">
              <a:lnSpc>
                <a:spcPct val="100000"/>
              </a:lnSpc>
              <a:spcBef>
                <a:spcPts val="1200"/>
              </a:spcBef>
              <a:defRPr sz="4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• View job status (Pending / Accepted)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Featur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Features</a:t>
            </a:r>
          </a:p>
        </p:txBody>
      </p:sp>
      <p:sp>
        <p:nvSpPr>
          <p:cNvPr id="193" name="Home Screen…"/>
          <p:cNvSpPr txBox="1"/>
          <p:nvPr>
            <p:ph type="body" idx="1"/>
          </p:nvPr>
        </p:nvSpPr>
        <p:spPr>
          <a:xfrm>
            <a:off x="1206500" y="3396561"/>
            <a:ext cx="21971001" cy="8256012"/>
          </a:xfrm>
          <a:prstGeom prst="rect">
            <a:avLst/>
          </a:prstGeom>
        </p:spPr>
        <p:txBody>
          <a:bodyPr/>
          <a:lstStyle/>
          <a:p>
            <a:pPr marL="0" indent="0" defTabSz="411479">
              <a:lnSpc>
                <a:spcPct val="100000"/>
              </a:lnSpc>
              <a:spcBef>
                <a:spcPts val="1400"/>
              </a:spcBef>
              <a:buSzTx/>
              <a:buNone/>
              <a:defRPr b="1" sz="387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Home Screen</a:t>
            </a:r>
          </a:p>
          <a:p>
            <a:pPr marL="0" indent="0" defTabSz="411479">
              <a:lnSpc>
                <a:spcPct val="100000"/>
              </a:lnSpc>
              <a:spcBef>
                <a:spcPts val="1000"/>
              </a:spcBef>
              <a:buSzTx/>
              <a:buNone/>
              <a:defRPr sz="387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Choose user type – Worker or Employer</a:t>
            </a:r>
          </a:p>
          <a:p>
            <a:pPr marL="0" indent="0" defTabSz="411479">
              <a:lnSpc>
                <a:spcPct val="100000"/>
              </a:lnSpc>
              <a:spcBef>
                <a:spcPts val="1000"/>
              </a:spcBef>
              <a:buSzTx/>
              <a:buNone/>
              <a:defRPr sz="387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0" indent="0" defTabSz="411479">
              <a:lnSpc>
                <a:spcPct val="100000"/>
              </a:lnSpc>
              <a:spcBef>
                <a:spcPts val="1400"/>
              </a:spcBef>
              <a:buSzTx/>
              <a:buNone/>
              <a:defRPr b="1" sz="387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Employer Screen</a:t>
            </a:r>
          </a:p>
          <a:p>
            <a:pPr marL="0" indent="0" defTabSz="411479">
              <a:lnSpc>
                <a:spcPct val="100000"/>
              </a:lnSpc>
              <a:spcBef>
                <a:spcPts val="1000"/>
              </a:spcBef>
              <a:buSzTx/>
              <a:buNone/>
              <a:defRPr sz="387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Fill job form, submit job, see status</a:t>
            </a:r>
          </a:p>
          <a:p>
            <a:pPr marL="0" indent="0" defTabSz="411479">
              <a:lnSpc>
                <a:spcPct val="100000"/>
              </a:lnSpc>
              <a:spcBef>
                <a:spcPts val="1000"/>
              </a:spcBef>
              <a:buSzTx/>
              <a:buNone/>
              <a:defRPr sz="387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0" indent="0" defTabSz="411479">
              <a:lnSpc>
                <a:spcPct val="100000"/>
              </a:lnSpc>
              <a:spcBef>
                <a:spcPts val="1400"/>
              </a:spcBef>
              <a:buSzTx/>
              <a:buNone/>
              <a:defRPr b="1" sz="387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Worker Screen</a:t>
            </a:r>
          </a:p>
          <a:p>
            <a:pPr marL="0" indent="0" defTabSz="411479">
              <a:lnSpc>
                <a:spcPct val="100000"/>
              </a:lnSpc>
              <a:spcBef>
                <a:spcPts val="1000"/>
              </a:spcBef>
              <a:buSzTx/>
              <a:buNone/>
              <a:defRPr sz="387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Select skill → View matching jobs → Accept</a:t>
            </a:r>
          </a:p>
          <a:p>
            <a:pPr marL="0" indent="0" defTabSz="411479">
              <a:lnSpc>
                <a:spcPct val="100000"/>
              </a:lnSpc>
              <a:spcBef>
                <a:spcPts val="1000"/>
              </a:spcBef>
              <a:buSzTx/>
              <a:buNone/>
              <a:defRPr sz="387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0" indent="0" defTabSz="411479">
              <a:lnSpc>
                <a:spcPct val="100000"/>
              </a:lnSpc>
              <a:spcBef>
                <a:spcPts val="1400"/>
              </a:spcBef>
              <a:buSzTx/>
              <a:buNone/>
              <a:defRPr b="1" sz="387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Status Screen</a:t>
            </a:r>
          </a:p>
          <a:p>
            <a:pPr marL="0" indent="0" defTabSz="411479">
              <a:lnSpc>
                <a:spcPct val="100000"/>
              </a:lnSpc>
              <a:spcBef>
                <a:spcPts val="1000"/>
              </a:spcBef>
              <a:buSzTx/>
              <a:buNone/>
              <a:defRPr sz="387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Employers see job status updates</a:t>
            </a:r>
          </a:p>
        </p:txBody>
      </p:sp>
      <p:sp>
        <p:nvSpPr>
          <p:cNvPr id="194" name="Job Posting with required skill &amp; location…"/>
          <p:cNvSpPr txBox="1"/>
          <p:nvPr/>
        </p:nvSpPr>
        <p:spPr>
          <a:xfrm>
            <a:off x="11517281" y="4978216"/>
            <a:ext cx="12321072" cy="509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defTabSz="457200">
              <a:lnSpc>
                <a:spcPct val="100000"/>
              </a:lnSpc>
              <a:spcBef>
                <a:spcPts val="1200"/>
              </a:spcBef>
              <a:defRPr b="1" sz="5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Job Posting with required skill &amp; location</a:t>
            </a:r>
          </a:p>
          <a:p>
            <a:pPr defTabSz="457200">
              <a:lnSpc>
                <a:spcPct val="100000"/>
              </a:lnSpc>
              <a:spcBef>
                <a:spcPts val="1200"/>
              </a:spcBef>
              <a:defRPr b="1" sz="5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📍 Skill-based job filtering</a:t>
            </a:r>
          </a:p>
          <a:p>
            <a:pPr defTabSz="457200">
              <a:lnSpc>
                <a:spcPct val="100000"/>
              </a:lnSpc>
              <a:spcBef>
                <a:spcPts val="1200"/>
              </a:spcBef>
              <a:defRPr b="1" sz="5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✅ One-click Job Acceptance</a:t>
            </a:r>
          </a:p>
          <a:p>
            <a:pPr defTabSz="457200">
              <a:lnSpc>
                <a:spcPct val="100000"/>
              </a:lnSpc>
              <a:spcBef>
                <a:spcPts val="1200"/>
              </a:spcBef>
              <a:defRPr b="1" sz="5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📊 Real-time Status Updates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hank You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