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sldIdLst>
    <p:sldId id="395" r:id="rId2"/>
    <p:sldId id="398" r:id="rId3"/>
    <p:sldId id="399" r:id="rId4"/>
    <p:sldId id="404" r:id="rId5"/>
    <p:sldId id="405" r:id="rId6"/>
    <p:sldId id="406" r:id="rId7"/>
    <p:sldId id="407" r:id="rId8"/>
    <p:sldId id="410" r:id="rId9"/>
    <p:sldId id="411" r:id="rId10"/>
    <p:sldId id="412" r:id="rId11"/>
    <p:sldId id="413" r:id="rId12"/>
    <p:sldId id="414" r:id="rId13"/>
    <p:sldId id="415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CCFF99"/>
    <a:srgbClr val="FF9966"/>
    <a:srgbClr val="CCFFCC"/>
    <a:srgbClr val="FFCCFF"/>
    <a:srgbClr val="CCFFFF"/>
    <a:srgbClr val="FFFF99"/>
    <a:srgbClr val="19234B"/>
    <a:srgbClr val="FF99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99836" autoAdjust="0"/>
  </p:normalViewPr>
  <p:slideViewPr>
    <p:cSldViewPr>
      <p:cViewPr varScale="1">
        <p:scale>
          <a:sx n="75" d="100"/>
          <a:sy n="75" d="100"/>
        </p:scale>
        <p:origin x="78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348822FB-22A0-413D-B409-0CB34D878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177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462A3-3BBF-45CB-9F5D-52BB5DD26414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80A4-9E35-4026-863D-12559CB904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137D3-2F99-4A59-B0DE-05762BAA319B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F00BD-C703-48ED-8137-4FC109AFD8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188913"/>
            <a:ext cx="2105025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167437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FB2F6-35F1-4E85-AFFC-EEA4462365BF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9787E-841A-4636-AD59-67EDB1675C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376F-0FB5-4F3D-85ED-EBB6E2487A89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EC0BA-F120-4B15-A79B-5375E013FB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4E0B-BBF3-47D9-BB63-18CF2EA60288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59EE5-F0EF-45D6-A124-DD37233E6D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640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052513"/>
            <a:ext cx="40640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0DD26-4FC3-497A-9642-370F34862BED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6580E-2F89-4835-980B-E307402D38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5379C-03B6-4045-A8E8-A3421CEC5019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22A01-F4B0-4B01-ADF7-BCE7F2886B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E7AE8-008F-408D-9093-639BA953F405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FFCAA-95CA-4C1E-A5BC-6A2A29A16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1D63D-6514-4ECE-961C-184F9FBDA2D5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2AE9C-0600-44EE-B62C-C6AA7B3332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A5882-CE3E-4B78-90DC-2CB2F5C90F05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4B026-111C-48DD-85FD-193E7645E8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C20AF-CD16-443F-B9FB-D74A3D749E38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C274D-07FD-4A63-817B-CFE4E00D99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7705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804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7337D2B0-9023-43F2-8D96-680874573715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B876B54B-5E77-439F-A37C-0899F16667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楷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楷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80400" cy="50427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395536" y="1700808"/>
            <a:ext cx="2736304" cy="1692768"/>
          </a:xfrm>
          <a:prstGeom prst="wedgeRectCallout">
            <a:avLst>
              <a:gd name="adj1" fmla="val -21916"/>
              <a:gd name="adj2" fmla="val 72630"/>
            </a:avLst>
          </a:prstGeom>
          <a:solidFill>
            <a:srgbClr val="99FF99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800" dirty="0" smtClean="0">
                <a:solidFill>
                  <a:schemeClr val="tx2"/>
                </a:solidFill>
              </a:rPr>
              <a:t>用于工程计算、科学计算和商务处理等数值数据</a:t>
            </a:r>
            <a:r>
              <a:rPr lang="zh-CN" altLang="en-US" sz="1800" dirty="0" smtClean="0">
                <a:solidFill>
                  <a:schemeClr val="tx2"/>
                </a:solidFill>
              </a:rPr>
              <a:t>如</a:t>
            </a:r>
            <a:r>
              <a:rPr lang="zh-CN" altLang="zh-CN" sz="1800" dirty="0" smtClean="0">
                <a:solidFill>
                  <a:schemeClr val="tx2"/>
                </a:solidFill>
              </a:rPr>
              <a:t>整数、实数或复数</a:t>
            </a:r>
            <a:r>
              <a:rPr lang="zh-CN" altLang="en-US" sz="1800" dirty="0" smtClean="0">
                <a:solidFill>
                  <a:schemeClr val="tx2"/>
                </a:solidFill>
              </a:rPr>
              <a:t>等；</a:t>
            </a:r>
            <a:r>
              <a:rPr lang="zh-CN" altLang="zh-CN" sz="1800" dirty="0" smtClean="0">
                <a:solidFill>
                  <a:schemeClr val="tx2"/>
                </a:solidFill>
              </a:rPr>
              <a:t>非数值数据</a:t>
            </a:r>
            <a:r>
              <a:rPr lang="zh-CN" altLang="en-US" sz="1800" dirty="0" smtClean="0">
                <a:solidFill>
                  <a:schemeClr val="tx2"/>
                </a:solidFill>
              </a:rPr>
              <a:t>如</a:t>
            </a:r>
            <a:r>
              <a:rPr lang="zh-CN" altLang="zh-CN" sz="1800" dirty="0" smtClean="0">
                <a:solidFill>
                  <a:schemeClr val="tx2"/>
                </a:solidFill>
              </a:rPr>
              <a:t>包括字符、文字、图形、图像、语音等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372200" y="1700808"/>
            <a:ext cx="2376264" cy="1656184"/>
          </a:xfrm>
          <a:prstGeom prst="wedgeRectCallout">
            <a:avLst>
              <a:gd name="adj1" fmla="val -20804"/>
              <a:gd name="adj2" fmla="val 68307"/>
            </a:avLst>
          </a:prstGeom>
          <a:solidFill>
            <a:srgbClr val="CCEC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solidFill>
                  <a:schemeClr val="tx2"/>
                </a:solidFill>
              </a:rPr>
              <a:t>有价值、有意义的数据或信息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827584" y="3789040"/>
            <a:ext cx="2160240" cy="1800200"/>
          </a:xfrm>
          <a:prstGeom prst="flowChartMulti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数据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07904" y="4005064"/>
            <a:ext cx="2088232" cy="1296144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加工处理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6444208" y="3645024"/>
            <a:ext cx="2160240" cy="1728192"/>
          </a:xfrm>
          <a:prstGeom prst="flowChartMulti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信息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843808" y="42930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724128" y="43651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1835696" y="5589240"/>
            <a:ext cx="5472608" cy="792088"/>
          </a:xfrm>
          <a:prstGeom prst="wedgeRectCallout">
            <a:avLst>
              <a:gd name="adj1" fmla="val 264"/>
              <a:gd name="adj2" fmla="val -92973"/>
            </a:avLst>
          </a:prstGeom>
          <a:solidFill>
            <a:srgbClr val="FF505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数据处理、数据管理、数据挖掘</a:t>
            </a:r>
            <a:endParaRPr lang="zh-CN" altLang="en-US" dirty="0"/>
          </a:p>
        </p:txBody>
      </p:sp>
      <p:sp>
        <p:nvSpPr>
          <p:cNvPr id="14" name="矩形标注 13"/>
          <p:cNvSpPr/>
          <p:nvPr/>
        </p:nvSpPr>
        <p:spPr>
          <a:xfrm>
            <a:off x="3275856" y="1700808"/>
            <a:ext cx="2952328" cy="1944216"/>
          </a:xfrm>
          <a:prstGeom prst="wedgeRectCallout">
            <a:avLst>
              <a:gd name="adj1" fmla="val -12024"/>
              <a:gd name="adj2" fmla="val 72813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计算机系统：计算机</a:t>
            </a:r>
            <a:r>
              <a:rPr lang="en-US" altLang="zh-CN" dirty="0" smtClean="0"/>
              <a:t>+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+</a:t>
            </a:r>
            <a:r>
              <a:rPr lang="zh-CN" altLang="en-US" dirty="0" smtClean="0"/>
              <a:t>系统软件（</a:t>
            </a:r>
            <a:r>
              <a:rPr lang="en-US" altLang="zh-CN" dirty="0" smtClean="0"/>
              <a:t>OS+DBMS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应用软件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数据仓库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数据挖掘</a:t>
            </a:r>
            <a:endParaRPr lang="zh-CN" altLang="en-US" dirty="0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7705725" cy="504825"/>
          </a:xfrm>
        </p:spPr>
        <p:txBody>
          <a:bodyPr/>
          <a:lstStyle/>
          <a:p>
            <a:r>
              <a:rPr lang="en-US" altLang="zh-CN" dirty="0" smtClean="0"/>
              <a:t>E-R</a:t>
            </a:r>
            <a:r>
              <a:rPr lang="zh-CN" altLang="zh-CN" dirty="0" smtClean="0"/>
              <a:t>模型到关系模型转化的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196752"/>
            <a:ext cx="1872208" cy="504279"/>
          </a:xfrm>
        </p:spPr>
        <p:txBody>
          <a:bodyPr/>
          <a:lstStyle/>
          <a:p>
            <a:r>
              <a:rPr lang="zh-CN" altLang="en-US" sz="2400" dirty="0" smtClean="0"/>
              <a:t>选课系统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60" y="4005064"/>
            <a:ext cx="8136904" cy="244827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zh-CN" sz="2400" dirty="0" smtClean="0"/>
              <a:t>根据转换规则，该</a:t>
            </a:r>
            <a:r>
              <a:rPr lang="en-US" altLang="zh-CN" sz="2400" dirty="0" smtClean="0"/>
              <a:t>E-R</a:t>
            </a:r>
            <a:r>
              <a:rPr lang="zh-CN" altLang="zh-CN" sz="2400" dirty="0" smtClean="0"/>
              <a:t>模型可以转换为如下</a:t>
            </a:r>
            <a:r>
              <a:rPr lang="en-US" altLang="zh-CN" sz="2400" dirty="0" smtClean="0"/>
              <a:t>6</a:t>
            </a:r>
            <a:r>
              <a:rPr lang="zh-CN" altLang="zh-CN" sz="2400" dirty="0" smtClean="0"/>
              <a:t>个关系模式</a:t>
            </a:r>
          </a:p>
          <a:p>
            <a:r>
              <a:rPr lang="zh-CN" altLang="zh-CN" sz="1600" dirty="0" smtClean="0"/>
              <a:t>学生（</a:t>
            </a:r>
            <a:r>
              <a:rPr lang="zh-CN" altLang="zh-CN" sz="16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zh-CN" sz="1600" dirty="0" smtClean="0"/>
              <a:t>，姓名，性别，年龄），主码为学号；</a:t>
            </a:r>
          </a:p>
          <a:p>
            <a:r>
              <a:rPr lang="zh-CN" altLang="zh-CN" sz="1600" dirty="0" smtClean="0"/>
              <a:t>课程（</a:t>
            </a:r>
            <a:r>
              <a:rPr lang="zh-CN" altLang="zh-CN" sz="1600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课程号</a:t>
            </a:r>
            <a:r>
              <a:rPr lang="zh-CN" altLang="zh-CN" sz="1600" dirty="0" smtClean="0"/>
              <a:t>，课程名，学分），主码为课程号；</a:t>
            </a:r>
          </a:p>
          <a:p>
            <a:r>
              <a:rPr lang="zh-CN" altLang="zh-CN" sz="1600" dirty="0" smtClean="0"/>
              <a:t>选课（</a:t>
            </a:r>
            <a:r>
              <a:rPr lang="zh-CN" altLang="zh-CN" sz="16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zh-CN" sz="1600" u="sng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课程号</a:t>
            </a:r>
            <a:r>
              <a:rPr lang="zh-CN" altLang="zh-CN" sz="1600" dirty="0" smtClean="0"/>
              <a:t>，成绩），主码为学号和课程号，学号、课程号分别为外码；</a:t>
            </a:r>
          </a:p>
          <a:p>
            <a:r>
              <a:rPr lang="zh-CN" altLang="zh-CN" sz="1600" dirty="0" smtClean="0"/>
              <a:t>系（</a:t>
            </a:r>
            <a:r>
              <a:rPr lang="zh-CN" altLang="zh-CN" sz="1600" u="sng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系代号</a:t>
            </a:r>
            <a:r>
              <a:rPr lang="zh-CN" altLang="zh-CN" sz="1600" dirty="0" smtClean="0"/>
              <a:t>，系名，系主任），主码为系代号；</a:t>
            </a:r>
          </a:p>
          <a:p>
            <a:r>
              <a:rPr lang="zh-CN" altLang="zh-CN" sz="1600" dirty="0" smtClean="0"/>
              <a:t>教师（</a:t>
            </a:r>
            <a:r>
              <a:rPr lang="zh-CN" altLang="zh-CN" sz="1600" u="sng" dirty="0" smtClean="0">
                <a:solidFill>
                  <a:srgbClr val="19234B"/>
                </a:solidFill>
                <a:latin typeface="微软雅黑" pitchFamily="34" charset="-122"/>
                <a:ea typeface="微软雅黑" pitchFamily="34" charset="-122"/>
              </a:rPr>
              <a:t>教师号</a:t>
            </a:r>
            <a:r>
              <a:rPr lang="zh-CN" altLang="zh-CN" sz="1600" dirty="0" smtClean="0"/>
              <a:t>，姓名，职称，</a:t>
            </a:r>
            <a:r>
              <a:rPr lang="zh-CN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系代号</a:t>
            </a:r>
            <a:r>
              <a:rPr lang="zh-CN" altLang="zh-CN" sz="1600" dirty="0" smtClean="0"/>
              <a:t>），主码为教师号，系代号为外码；</a:t>
            </a:r>
          </a:p>
          <a:p>
            <a:r>
              <a:rPr lang="zh-CN" altLang="zh-CN" sz="1600" dirty="0" smtClean="0"/>
              <a:t>讲课（</a:t>
            </a:r>
            <a:r>
              <a:rPr lang="zh-CN" altLang="zh-CN" sz="1600" u="sng" dirty="0" smtClean="0">
                <a:solidFill>
                  <a:srgbClr val="19234B"/>
                </a:solidFill>
                <a:latin typeface="微软雅黑" pitchFamily="34" charset="-122"/>
                <a:ea typeface="微软雅黑" pitchFamily="34" charset="-122"/>
              </a:rPr>
              <a:t>教师号</a:t>
            </a:r>
            <a:r>
              <a:rPr lang="zh-CN" altLang="zh-CN" sz="1600" u="sng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课程号</a:t>
            </a:r>
            <a:r>
              <a:rPr lang="zh-CN" altLang="zh-CN" sz="1600" dirty="0" smtClean="0"/>
              <a:t>），主码为教师号和课程号，教师号、课程号分别为外码。</a:t>
            </a:r>
          </a:p>
          <a:p>
            <a:endParaRPr lang="zh-CN" altLang="en-US" sz="1600" dirty="0"/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683568" y="1628800"/>
            <a:ext cx="7704856" cy="2376264"/>
            <a:chOff x="2616" y="3935"/>
            <a:chExt cx="6743" cy="3235"/>
          </a:xfrm>
        </p:grpSpPr>
        <p:sp>
          <p:nvSpPr>
            <p:cNvPr id="50179" name="Rectangle 3"/>
            <p:cNvSpPr>
              <a:spLocks noChangeArrowheads="1"/>
            </p:cNvSpPr>
            <p:nvPr/>
          </p:nvSpPr>
          <p:spPr bwMode="auto">
            <a:xfrm>
              <a:off x="7511" y="5615"/>
              <a:ext cx="412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n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6686" y="5879"/>
              <a:ext cx="412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n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5010" y="5879"/>
              <a:ext cx="412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m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7511" y="4888"/>
              <a:ext cx="412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3931" y="5010"/>
              <a:ext cx="412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m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4" name="Oval 8"/>
            <p:cNvSpPr>
              <a:spLocks noChangeArrowheads="1"/>
            </p:cNvSpPr>
            <p:nvPr/>
          </p:nvSpPr>
          <p:spPr bwMode="auto">
            <a:xfrm>
              <a:off x="2616" y="3935"/>
              <a:ext cx="805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学号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3508" y="3935"/>
              <a:ext cx="835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姓名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6" name="Oval 10"/>
            <p:cNvSpPr>
              <a:spLocks noChangeArrowheads="1"/>
            </p:cNvSpPr>
            <p:nvPr/>
          </p:nvSpPr>
          <p:spPr bwMode="auto">
            <a:xfrm>
              <a:off x="4503" y="3935"/>
              <a:ext cx="787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性别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5422" y="3935"/>
              <a:ext cx="744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年龄</a:t>
              </a:r>
              <a:endParaRPr kumimoji="0" 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8196" y="6632"/>
              <a:ext cx="933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职称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3931" y="6632"/>
              <a:ext cx="1001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课程名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90" name="Oval 14"/>
            <p:cNvSpPr>
              <a:spLocks noChangeArrowheads="1"/>
            </p:cNvSpPr>
            <p:nvPr/>
          </p:nvSpPr>
          <p:spPr bwMode="auto">
            <a:xfrm>
              <a:off x="2828" y="6632"/>
              <a:ext cx="1031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课程号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auto">
            <a:xfrm>
              <a:off x="7375" y="3935"/>
              <a:ext cx="801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系名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8264" y="3935"/>
              <a:ext cx="1095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系主任任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93" name="Oval 17"/>
            <p:cNvSpPr>
              <a:spLocks noChangeArrowheads="1"/>
            </p:cNvSpPr>
            <p:nvPr/>
          </p:nvSpPr>
          <p:spPr bwMode="auto">
            <a:xfrm>
              <a:off x="6313" y="3935"/>
              <a:ext cx="988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系代号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4163" y="4631"/>
              <a:ext cx="696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学生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7159" y="4564"/>
              <a:ext cx="696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系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3931" y="5615"/>
              <a:ext cx="412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n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7159" y="5983"/>
              <a:ext cx="696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教师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0198" name="AutoShape 22"/>
            <p:cNvCxnSpPr>
              <a:cxnSpLocks noChangeShapeType="1"/>
            </p:cNvCxnSpPr>
            <p:nvPr/>
          </p:nvCxnSpPr>
          <p:spPr bwMode="auto">
            <a:xfrm>
              <a:off x="3312" y="4401"/>
              <a:ext cx="851" cy="2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199" name="AutoShape 23"/>
            <p:cNvCxnSpPr>
              <a:cxnSpLocks noChangeShapeType="1"/>
            </p:cNvCxnSpPr>
            <p:nvPr/>
          </p:nvCxnSpPr>
          <p:spPr bwMode="auto">
            <a:xfrm>
              <a:off x="4163" y="4401"/>
              <a:ext cx="248" cy="2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00" name="AutoShape 24"/>
            <p:cNvCxnSpPr>
              <a:cxnSpLocks noChangeShapeType="1"/>
            </p:cNvCxnSpPr>
            <p:nvPr/>
          </p:nvCxnSpPr>
          <p:spPr bwMode="auto">
            <a:xfrm flipH="1">
              <a:off x="4503" y="4401"/>
              <a:ext cx="201" cy="2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01" name="AutoShape 25"/>
            <p:cNvCxnSpPr>
              <a:cxnSpLocks noChangeShapeType="1"/>
            </p:cNvCxnSpPr>
            <p:nvPr/>
          </p:nvCxnSpPr>
          <p:spPr bwMode="auto">
            <a:xfrm flipH="1">
              <a:off x="4859" y="4401"/>
              <a:ext cx="668" cy="2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02" name="AutoShape 26"/>
            <p:cNvCxnSpPr>
              <a:cxnSpLocks noChangeShapeType="1"/>
            </p:cNvCxnSpPr>
            <p:nvPr/>
          </p:nvCxnSpPr>
          <p:spPr bwMode="auto">
            <a:xfrm>
              <a:off x="4503" y="5077"/>
              <a:ext cx="0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03" name="AutoShape 27"/>
            <p:cNvCxnSpPr>
              <a:cxnSpLocks noChangeShapeType="1"/>
            </p:cNvCxnSpPr>
            <p:nvPr/>
          </p:nvCxnSpPr>
          <p:spPr bwMode="auto">
            <a:xfrm>
              <a:off x="4503" y="5879"/>
              <a:ext cx="0" cy="1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50204" name="AutoShape 28"/>
            <p:cNvSpPr>
              <a:spLocks noChangeArrowheads="1"/>
            </p:cNvSpPr>
            <p:nvPr/>
          </p:nvSpPr>
          <p:spPr bwMode="auto">
            <a:xfrm>
              <a:off x="4016" y="5250"/>
              <a:ext cx="994" cy="629"/>
            </a:xfrm>
            <a:prstGeom prst="diamond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选课</a:t>
              </a:r>
              <a:endParaRPr kumimoji="0" 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4163" y="5983"/>
              <a:ext cx="696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课程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0206" name="AutoShape 30"/>
            <p:cNvCxnSpPr>
              <a:cxnSpLocks noChangeShapeType="1"/>
            </p:cNvCxnSpPr>
            <p:nvPr/>
          </p:nvCxnSpPr>
          <p:spPr bwMode="auto">
            <a:xfrm flipH="1">
              <a:off x="3681" y="6429"/>
              <a:ext cx="558" cy="2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07" name="AutoShape 31"/>
            <p:cNvCxnSpPr>
              <a:cxnSpLocks noChangeShapeType="1"/>
            </p:cNvCxnSpPr>
            <p:nvPr/>
          </p:nvCxnSpPr>
          <p:spPr bwMode="auto">
            <a:xfrm>
              <a:off x="4784" y="6429"/>
              <a:ext cx="506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50208" name="AutoShape 32"/>
            <p:cNvSpPr>
              <a:spLocks noChangeArrowheads="1"/>
            </p:cNvSpPr>
            <p:nvPr/>
          </p:nvSpPr>
          <p:spPr bwMode="auto">
            <a:xfrm>
              <a:off x="5581" y="5879"/>
              <a:ext cx="994" cy="629"/>
            </a:xfrm>
            <a:prstGeom prst="diamond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讲授</a:t>
              </a:r>
              <a:endParaRPr kumimoji="0" lang="zh-CN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0209" name="AutoShape 33"/>
            <p:cNvCxnSpPr>
              <a:cxnSpLocks noChangeShapeType="1"/>
            </p:cNvCxnSpPr>
            <p:nvPr/>
          </p:nvCxnSpPr>
          <p:spPr bwMode="auto">
            <a:xfrm>
              <a:off x="4859" y="6216"/>
              <a:ext cx="7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10" name="AutoShape 34"/>
            <p:cNvCxnSpPr>
              <a:cxnSpLocks noChangeShapeType="1"/>
            </p:cNvCxnSpPr>
            <p:nvPr/>
          </p:nvCxnSpPr>
          <p:spPr bwMode="auto">
            <a:xfrm>
              <a:off x="6575" y="6216"/>
              <a:ext cx="58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11" name="AutoShape 35"/>
            <p:cNvCxnSpPr>
              <a:cxnSpLocks noChangeShapeType="1"/>
            </p:cNvCxnSpPr>
            <p:nvPr/>
          </p:nvCxnSpPr>
          <p:spPr bwMode="auto">
            <a:xfrm>
              <a:off x="7159" y="4401"/>
              <a:ext cx="216" cy="1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12" name="AutoShape 36"/>
            <p:cNvCxnSpPr>
              <a:cxnSpLocks noChangeShapeType="1"/>
            </p:cNvCxnSpPr>
            <p:nvPr/>
          </p:nvCxnSpPr>
          <p:spPr bwMode="auto">
            <a:xfrm flipH="1">
              <a:off x="7511" y="4473"/>
              <a:ext cx="105" cy="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13" name="AutoShape 37"/>
            <p:cNvCxnSpPr>
              <a:cxnSpLocks noChangeShapeType="1"/>
            </p:cNvCxnSpPr>
            <p:nvPr/>
          </p:nvCxnSpPr>
          <p:spPr bwMode="auto">
            <a:xfrm flipH="1">
              <a:off x="7782" y="4334"/>
              <a:ext cx="584" cy="2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50214" name="Oval 38"/>
            <p:cNvSpPr>
              <a:spLocks noChangeArrowheads="1"/>
            </p:cNvSpPr>
            <p:nvPr/>
          </p:nvSpPr>
          <p:spPr bwMode="auto">
            <a:xfrm>
              <a:off x="7227" y="6632"/>
              <a:ext cx="865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姓名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215" name="Oval 39"/>
            <p:cNvSpPr>
              <a:spLocks noChangeArrowheads="1"/>
            </p:cNvSpPr>
            <p:nvPr/>
          </p:nvSpPr>
          <p:spPr bwMode="auto">
            <a:xfrm>
              <a:off x="6038" y="6632"/>
              <a:ext cx="1060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教师号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216" name="AutoShape 40"/>
            <p:cNvSpPr>
              <a:spLocks noChangeArrowheads="1"/>
            </p:cNvSpPr>
            <p:nvPr/>
          </p:nvSpPr>
          <p:spPr bwMode="auto">
            <a:xfrm>
              <a:off x="7037" y="5199"/>
              <a:ext cx="964" cy="629"/>
            </a:xfrm>
            <a:prstGeom prst="diamond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拥有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0217" name="AutoShape 41"/>
            <p:cNvCxnSpPr>
              <a:cxnSpLocks noChangeShapeType="1"/>
            </p:cNvCxnSpPr>
            <p:nvPr/>
          </p:nvCxnSpPr>
          <p:spPr bwMode="auto">
            <a:xfrm>
              <a:off x="7511" y="5026"/>
              <a:ext cx="0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18" name="AutoShape 42"/>
            <p:cNvCxnSpPr>
              <a:cxnSpLocks noChangeShapeType="1"/>
            </p:cNvCxnSpPr>
            <p:nvPr/>
          </p:nvCxnSpPr>
          <p:spPr bwMode="auto">
            <a:xfrm>
              <a:off x="7511" y="5828"/>
              <a:ext cx="0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19" name="AutoShape 43"/>
            <p:cNvCxnSpPr>
              <a:cxnSpLocks noChangeShapeType="1"/>
            </p:cNvCxnSpPr>
            <p:nvPr/>
          </p:nvCxnSpPr>
          <p:spPr bwMode="auto">
            <a:xfrm flipH="1">
              <a:off x="6906" y="6429"/>
              <a:ext cx="321" cy="2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20" name="AutoShape 44"/>
            <p:cNvCxnSpPr>
              <a:cxnSpLocks noChangeShapeType="1"/>
            </p:cNvCxnSpPr>
            <p:nvPr/>
          </p:nvCxnSpPr>
          <p:spPr bwMode="auto">
            <a:xfrm>
              <a:off x="7511" y="6429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221" name="AutoShape 45"/>
            <p:cNvCxnSpPr>
              <a:cxnSpLocks noChangeShapeType="1"/>
            </p:cNvCxnSpPr>
            <p:nvPr/>
          </p:nvCxnSpPr>
          <p:spPr bwMode="auto">
            <a:xfrm>
              <a:off x="7782" y="6429"/>
              <a:ext cx="777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50222" name="Oval 46"/>
            <p:cNvSpPr>
              <a:spLocks noChangeArrowheads="1"/>
            </p:cNvSpPr>
            <p:nvPr/>
          </p:nvSpPr>
          <p:spPr bwMode="auto">
            <a:xfrm>
              <a:off x="5010" y="6632"/>
              <a:ext cx="916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学分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0223" name="AutoShape 47"/>
            <p:cNvCxnSpPr>
              <a:cxnSpLocks noChangeShapeType="1"/>
            </p:cNvCxnSpPr>
            <p:nvPr/>
          </p:nvCxnSpPr>
          <p:spPr bwMode="auto">
            <a:xfrm>
              <a:off x="4503" y="6429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50224" name="Oval 48"/>
            <p:cNvSpPr>
              <a:spLocks noChangeArrowheads="1"/>
            </p:cNvSpPr>
            <p:nvPr/>
          </p:nvSpPr>
          <p:spPr bwMode="auto">
            <a:xfrm>
              <a:off x="5290" y="5250"/>
              <a:ext cx="933" cy="53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成绩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0225" name="AutoShape 49"/>
            <p:cNvCxnSpPr>
              <a:cxnSpLocks noChangeShapeType="1"/>
            </p:cNvCxnSpPr>
            <p:nvPr/>
          </p:nvCxnSpPr>
          <p:spPr bwMode="auto">
            <a:xfrm>
              <a:off x="5010" y="5557"/>
              <a:ext cx="2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53" name="圆角矩形标注 52"/>
          <p:cNvSpPr/>
          <p:nvPr/>
        </p:nvSpPr>
        <p:spPr>
          <a:xfrm>
            <a:off x="2123728" y="1196752"/>
            <a:ext cx="5616624" cy="2664296"/>
          </a:xfrm>
          <a:prstGeom prst="wedgeRoundRectCallout">
            <a:avLst>
              <a:gd name="adj1" fmla="val -19017"/>
              <a:gd name="adj2" fmla="val 7869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1. E-R</a:t>
            </a:r>
            <a:r>
              <a:rPr lang="zh-CN" altLang="en-US" sz="2800" dirty="0" smtClean="0">
                <a:solidFill>
                  <a:srgbClr val="C00000"/>
                </a:solidFill>
              </a:rPr>
              <a:t>模型到关系模型的转化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就是数据库的逻辑设计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2. </a:t>
            </a:r>
            <a:r>
              <a:rPr lang="zh-CN" altLang="en-US" sz="2800" dirty="0" smtClean="0">
                <a:solidFill>
                  <a:srgbClr val="C00000"/>
                </a:solidFill>
              </a:rPr>
              <a:t>模型的建立与转化可以借助于专门的软件工具来完成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683568" y="4437112"/>
            <a:ext cx="7416824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3" grpId="0" build="allAtOnce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2" y="1916832"/>
            <a:ext cx="4103687" cy="4680520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sz="1600" dirty="0" smtClean="0"/>
              <a:t>选课系统</a:t>
            </a:r>
            <a:r>
              <a:rPr lang="en-US" altLang="zh-CN" sz="1600" dirty="0" smtClean="0"/>
              <a:t>—</a:t>
            </a:r>
            <a:r>
              <a:rPr lang="zh-CN" altLang="en-US" sz="1600" dirty="0" smtClean="0"/>
              <a:t>部分表的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表示</a:t>
            </a:r>
            <a:endParaRPr lang="en-US" altLang="zh-CN" sz="16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zh-CN" altLang="en-US" sz="1600" dirty="0" smtClean="0"/>
              <a:t>建表</a:t>
            </a:r>
            <a:endParaRPr lang="en-US" altLang="zh-CN" sz="1600" dirty="0" smtClean="0"/>
          </a:p>
          <a:p>
            <a:pPr>
              <a:buNone/>
              <a:defRPr/>
            </a:pPr>
            <a:r>
              <a:rPr lang="en-US" altLang="zh-CN" sz="1600" dirty="0" smtClean="0"/>
              <a:t>create table S (</a:t>
            </a:r>
          </a:p>
          <a:p>
            <a:pPr>
              <a:buNone/>
              <a:defRPr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                  char(8)              not null,</a:t>
            </a:r>
          </a:p>
          <a:p>
            <a:pPr>
              <a:buNone/>
              <a:defRPr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sname</a:t>
            </a:r>
            <a:r>
              <a:rPr lang="en-US" altLang="zh-CN" sz="1600" dirty="0" smtClean="0"/>
              <a:t>               </a:t>
            </a:r>
            <a:r>
              <a:rPr lang="en-US" altLang="zh-CN" sz="1600" dirty="0" err="1" smtClean="0"/>
              <a:t>varchar</a:t>
            </a:r>
            <a:r>
              <a:rPr lang="en-US" altLang="zh-CN" sz="1600" dirty="0" smtClean="0"/>
              <a:t>(40)     null,</a:t>
            </a:r>
          </a:p>
          <a:p>
            <a:pPr>
              <a:buNone/>
              <a:defRPr/>
            </a:pPr>
            <a:r>
              <a:rPr lang="en-US" altLang="zh-CN" sz="1600" dirty="0" smtClean="0"/>
              <a:t>   sex                   char(2)              null,</a:t>
            </a:r>
          </a:p>
          <a:p>
            <a:pPr>
              <a:buNone/>
              <a:defRPr/>
            </a:pPr>
            <a:r>
              <a:rPr lang="en-US" altLang="zh-CN" sz="1600" dirty="0" smtClean="0"/>
              <a:t>   age           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                   null,</a:t>
            </a:r>
          </a:p>
          <a:p>
            <a:pPr>
              <a:buNone/>
              <a:defRPr/>
            </a:pPr>
            <a:r>
              <a:rPr lang="en-US" altLang="zh-CN" sz="1600" dirty="0" smtClean="0"/>
              <a:t>   dept                 char(20)           null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>
              <a:buNone/>
              <a:defRPr/>
            </a:pPr>
            <a:r>
              <a:rPr lang="en-US" altLang="zh-CN" sz="1600" dirty="0" smtClean="0"/>
              <a:t>   constraint PK_S primary key </a:t>
            </a:r>
            <a:r>
              <a:rPr lang="en-US" altLang="zh-CN" sz="1600" dirty="0" err="1" smtClean="0"/>
              <a:t>nonclustered</a:t>
            </a:r>
            <a:r>
              <a:rPr lang="en-US" altLang="zh-CN" sz="1600" dirty="0" smtClean="0"/>
              <a:t> (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) )</a:t>
            </a:r>
          </a:p>
          <a:p>
            <a:pPr>
              <a:buNone/>
              <a:defRPr/>
            </a:pPr>
            <a:r>
              <a:rPr lang="en-US" altLang="zh-CN" sz="1600" dirty="0" smtClean="0"/>
              <a:t>create table C (</a:t>
            </a:r>
          </a:p>
          <a:p>
            <a:pPr>
              <a:buNone/>
              <a:defRPr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cno</a:t>
            </a:r>
            <a:r>
              <a:rPr lang="en-US" altLang="zh-CN" sz="1600" dirty="0" smtClean="0"/>
              <a:t>                char(3)              not null,</a:t>
            </a:r>
          </a:p>
          <a:p>
            <a:pPr>
              <a:buNone/>
              <a:defRPr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cname</a:t>
            </a:r>
            <a:r>
              <a:rPr lang="en-US" altLang="zh-CN" sz="1600" dirty="0" smtClean="0"/>
              <a:t>           </a:t>
            </a:r>
            <a:r>
              <a:rPr lang="en-US" altLang="zh-CN" sz="1600" dirty="0" err="1" smtClean="0"/>
              <a:t>varchar</a:t>
            </a:r>
            <a:r>
              <a:rPr lang="en-US" altLang="zh-CN" sz="1600" dirty="0" smtClean="0"/>
              <a:t>(30)      null,</a:t>
            </a:r>
          </a:p>
          <a:p>
            <a:pPr>
              <a:buNone/>
              <a:defRPr/>
            </a:pPr>
            <a:r>
              <a:rPr lang="en-US" altLang="zh-CN" sz="1600" dirty="0" smtClean="0"/>
              <a:t>   credit            float(4)              null,</a:t>
            </a:r>
          </a:p>
          <a:p>
            <a:pPr>
              <a:buNone/>
              <a:defRPr/>
            </a:pPr>
            <a:r>
              <a:rPr lang="en-US" altLang="zh-CN" sz="1600" dirty="0" smtClean="0"/>
              <a:t>   constraint PK_C primary key </a:t>
            </a:r>
            <a:r>
              <a:rPr lang="en-US" altLang="zh-CN" sz="1600" dirty="0" err="1" smtClean="0"/>
              <a:t>nonclustered</a:t>
            </a:r>
            <a:r>
              <a:rPr lang="en-US" altLang="zh-CN" sz="1600" dirty="0" smtClean="0"/>
              <a:t> (</a:t>
            </a:r>
            <a:r>
              <a:rPr lang="en-US" altLang="zh-CN" sz="1600" dirty="0" err="1" smtClean="0"/>
              <a:t>cno</a:t>
            </a:r>
            <a:r>
              <a:rPr lang="en-US" altLang="zh-CN" sz="1600" dirty="0" smtClean="0"/>
              <a:t>) )</a:t>
            </a:r>
          </a:p>
          <a:p>
            <a:pPr>
              <a:buNone/>
              <a:defRPr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844823"/>
            <a:ext cx="4064000" cy="4463901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CN" sz="1600" dirty="0" smtClean="0"/>
              <a:t>create table SC (</a:t>
            </a:r>
          </a:p>
          <a:p>
            <a:pPr>
              <a:buNone/>
              <a:defRPr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                  char(8)              not null,</a:t>
            </a:r>
          </a:p>
          <a:p>
            <a:pPr>
              <a:buNone/>
              <a:defRPr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cno</a:t>
            </a:r>
            <a:r>
              <a:rPr lang="en-US" altLang="zh-CN" sz="1600" dirty="0" smtClean="0"/>
              <a:t>                  char(3)              not null,</a:t>
            </a:r>
          </a:p>
          <a:p>
            <a:pPr>
              <a:buNone/>
              <a:defRPr/>
            </a:pPr>
            <a:r>
              <a:rPr lang="en-US" altLang="zh-CN" sz="1600" dirty="0" smtClean="0"/>
              <a:t>   SCORE      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                null,</a:t>
            </a:r>
          </a:p>
          <a:p>
            <a:pPr>
              <a:buNone/>
              <a:defRPr/>
            </a:pPr>
            <a:r>
              <a:rPr lang="en-US" altLang="zh-CN" sz="1600" dirty="0" smtClean="0"/>
              <a:t>   constraint </a:t>
            </a:r>
            <a:r>
              <a:rPr lang="en-US" altLang="zh-CN" sz="1600" dirty="0" err="1" smtClean="0"/>
              <a:t>PK_s_c</a:t>
            </a:r>
            <a:r>
              <a:rPr lang="en-US" altLang="zh-CN" sz="1600" dirty="0" smtClean="0"/>
              <a:t> primary key (</a:t>
            </a:r>
            <a:r>
              <a:rPr lang="en-US" altLang="zh-CN" sz="1600" dirty="0" err="1" smtClean="0"/>
              <a:t>sno,cno</a:t>
            </a:r>
            <a:r>
              <a:rPr lang="en-US" altLang="zh-CN" sz="1600" dirty="0" smtClean="0"/>
              <a:t>) )</a:t>
            </a:r>
          </a:p>
          <a:p>
            <a:pPr>
              <a:buNone/>
              <a:defRPr/>
            </a:pPr>
            <a:endParaRPr lang="en-US" altLang="zh-CN" sz="16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zh-CN" altLang="en-US" sz="1600" dirty="0" smtClean="0"/>
              <a:t>添加外码</a:t>
            </a:r>
            <a:endParaRPr lang="en-US" altLang="zh-CN" sz="1600" dirty="0" smtClean="0"/>
          </a:p>
          <a:p>
            <a:pPr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600" dirty="0" smtClean="0"/>
              <a:t>alter table SC</a:t>
            </a:r>
          </a:p>
          <a:p>
            <a:pPr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600" dirty="0" smtClean="0"/>
              <a:t>   add constraint </a:t>
            </a:r>
            <a:r>
              <a:rPr lang="en-US" altLang="zh-CN" sz="1600" dirty="0" err="1" smtClean="0"/>
              <a:t>FK_s_c_S</a:t>
            </a:r>
            <a:r>
              <a:rPr lang="en-US" altLang="zh-CN" sz="1600" dirty="0" smtClean="0"/>
              <a:t> foreign key (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)</a:t>
            </a:r>
          </a:p>
          <a:p>
            <a:pPr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600" dirty="0" smtClean="0"/>
              <a:t>      references student (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)</a:t>
            </a:r>
          </a:p>
          <a:p>
            <a:pPr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600" dirty="0" smtClean="0"/>
              <a:t>alter table SC</a:t>
            </a:r>
          </a:p>
          <a:p>
            <a:pPr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600" dirty="0" smtClean="0"/>
              <a:t>   add constraint </a:t>
            </a:r>
            <a:r>
              <a:rPr lang="en-US" altLang="zh-CN" sz="1600" dirty="0" err="1" smtClean="0"/>
              <a:t>FK_s_c_c</a:t>
            </a:r>
            <a:r>
              <a:rPr lang="en-US" altLang="zh-CN" sz="1600" dirty="0" smtClean="0"/>
              <a:t> foreign key (</a:t>
            </a:r>
            <a:r>
              <a:rPr lang="en-US" altLang="zh-CN" sz="1600" dirty="0" err="1" smtClean="0"/>
              <a:t>cno</a:t>
            </a:r>
            <a:r>
              <a:rPr lang="en-US" altLang="zh-CN" sz="1600" dirty="0" smtClean="0"/>
              <a:t>)</a:t>
            </a:r>
          </a:p>
          <a:p>
            <a:pPr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600" dirty="0" smtClean="0"/>
              <a:t>      references c (</a:t>
            </a:r>
            <a:r>
              <a:rPr lang="en-US" altLang="zh-CN" sz="1600" dirty="0" err="1" smtClean="0"/>
              <a:t>cno</a:t>
            </a:r>
            <a:r>
              <a:rPr lang="en-US" altLang="zh-CN" sz="1600" dirty="0" smtClean="0"/>
              <a:t>)</a:t>
            </a:r>
          </a:p>
          <a:p>
            <a:pPr>
              <a:buNone/>
              <a:defRPr/>
            </a:pP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705725" cy="504825"/>
          </a:xfrm>
        </p:spPr>
        <p:txBody>
          <a:bodyPr/>
          <a:lstStyle/>
          <a:p>
            <a:r>
              <a:rPr lang="zh-CN" altLang="zh-CN" dirty="0" smtClean="0"/>
              <a:t>关系模型到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</a:t>
            </a:r>
            <a:r>
              <a:rPr lang="zh-CN" altLang="zh-CN" dirty="0" smtClean="0"/>
              <a:t>转化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9552" y="1412776"/>
            <a:ext cx="8136904" cy="50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buFontTx/>
              <a:buChar char="•"/>
            </a:pPr>
            <a:r>
              <a:rPr lang="zh-CN" altLang="en-US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用</a:t>
            </a:r>
            <a:r>
              <a:rPr lang="en-US" altLang="zh-CN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MSSQLS erver2008 T-SQL</a:t>
            </a:r>
            <a:r>
              <a:rPr lang="zh-CN" altLang="en-US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表示的</a:t>
            </a:r>
            <a:r>
              <a:rPr lang="zh-CN" altLang="en-US" dirty="0" smtClean="0"/>
              <a:t>选课系统</a:t>
            </a:r>
            <a:r>
              <a:rPr lang="zh-CN" altLang="en-US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关系模式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24744"/>
            <a:ext cx="7705725" cy="504825"/>
          </a:xfrm>
        </p:spPr>
        <p:txBody>
          <a:bodyPr/>
          <a:lstStyle/>
          <a:p>
            <a:r>
              <a:rPr lang="zh-CN" altLang="en-US" dirty="0" smtClean="0"/>
              <a:t>数据库的操作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772815"/>
            <a:ext cx="4064000" cy="4392489"/>
          </a:xfrm>
        </p:spPr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当数据库的设计完成之后，如何建立并对其实施操作呢？</a:t>
            </a:r>
            <a:endParaRPr lang="en-US" altLang="zh-CN" dirty="0" smtClean="0"/>
          </a:p>
          <a:p>
            <a:r>
              <a:rPr lang="zh-CN" altLang="en-US" dirty="0" smtClean="0"/>
              <a:t>简单回答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Structured Query Language</a:t>
            </a:r>
            <a:r>
              <a:rPr lang="zh-CN" altLang="en-US" dirty="0" smtClean="0"/>
              <a:t>）即</a:t>
            </a:r>
            <a:r>
              <a:rPr lang="zh-CN" altLang="zh-CN" dirty="0" smtClean="0"/>
              <a:t>结构化查询语言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772815"/>
            <a:ext cx="4064000" cy="4535909"/>
          </a:xfrm>
        </p:spPr>
        <p:txBody>
          <a:bodyPr/>
          <a:lstStyle/>
          <a:p>
            <a:r>
              <a:rPr lang="en-US" altLang="zh-CN" sz="2400" dirty="0" smtClean="0"/>
              <a:t>SQL</a:t>
            </a:r>
            <a:r>
              <a:rPr lang="zh-CN" altLang="zh-CN" sz="2400" dirty="0" smtClean="0"/>
              <a:t>是</a:t>
            </a:r>
            <a:r>
              <a:rPr lang="en-US" altLang="zh-CN" sz="2400" dirty="0" smtClean="0"/>
              <a:t>1974</a:t>
            </a:r>
            <a:r>
              <a:rPr lang="zh-CN" altLang="zh-CN" sz="2400" dirty="0" smtClean="0"/>
              <a:t>年由</a:t>
            </a:r>
            <a:r>
              <a:rPr lang="en-US" altLang="zh-CN" sz="2400" dirty="0" smtClean="0"/>
              <a:t>Boyce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Chamberlin</a:t>
            </a:r>
            <a:r>
              <a:rPr lang="zh-CN" altLang="zh-CN" sz="2400" dirty="0" smtClean="0"/>
              <a:t>提出的</a:t>
            </a:r>
            <a:endParaRPr lang="en-US" altLang="zh-CN" sz="2400" dirty="0" smtClean="0"/>
          </a:p>
          <a:p>
            <a:r>
              <a:rPr lang="zh-CN" altLang="zh-CN" sz="2400" dirty="0" smtClean="0"/>
              <a:t>功能包括四个方面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查询（</a:t>
            </a:r>
            <a:r>
              <a:rPr lang="en-US" altLang="zh-CN" sz="2000" dirty="0" smtClean="0"/>
              <a:t>Query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操纵（</a:t>
            </a:r>
            <a:r>
              <a:rPr lang="en-US" altLang="zh-CN" sz="2000" dirty="0" smtClean="0"/>
              <a:t>Manipulation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定义（</a:t>
            </a:r>
            <a:r>
              <a:rPr lang="en-US" altLang="zh-CN" sz="2000" dirty="0" smtClean="0"/>
              <a:t>Definition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控制（</a:t>
            </a:r>
            <a:r>
              <a:rPr lang="en-US" altLang="zh-CN" sz="2000" dirty="0" smtClean="0"/>
              <a:t>Control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r>
              <a:rPr lang="en-US" altLang="zh-CN" dirty="0" smtClean="0"/>
              <a:t>SQL</a:t>
            </a:r>
            <a:r>
              <a:rPr lang="zh-CN" altLang="zh-CN" dirty="0" smtClean="0"/>
              <a:t>是一个综合的、通用的、功能极强的关系数据库语言。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705725" cy="504825"/>
          </a:xfrm>
        </p:spPr>
        <p:txBody>
          <a:bodyPr/>
          <a:lstStyle/>
          <a:p>
            <a:r>
              <a:rPr lang="zh-CN" altLang="en-US" dirty="0" smtClean="0"/>
              <a:t>数据库的操作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4064000" cy="496818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例如 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选课系统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数据定义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建表</a:t>
            </a:r>
            <a:endParaRPr lang="en-US" altLang="zh-CN" sz="2000" dirty="0" smtClean="0"/>
          </a:p>
          <a:p>
            <a:pPr lvl="1">
              <a:buNone/>
              <a:defRPr/>
            </a:pPr>
            <a:r>
              <a:rPr lang="en-US" altLang="zh-CN" sz="1600" dirty="0" smtClean="0"/>
              <a:t>create table S (</a:t>
            </a:r>
          </a:p>
          <a:p>
            <a:pPr lvl="1">
              <a:buNone/>
              <a:defRPr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                  char(8)            not null,</a:t>
            </a:r>
          </a:p>
          <a:p>
            <a:pPr lvl="1">
              <a:buNone/>
              <a:defRPr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sname</a:t>
            </a:r>
            <a:r>
              <a:rPr lang="en-US" altLang="zh-CN" sz="1600" dirty="0" smtClean="0"/>
              <a:t>               </a:t>
            </a:r>
            <a:r>
              <a:rPr lang="en-US" altLang="zh-CN" sz="1600" dirty="0" err="1" smtClean="0"/>
              <a:t>varchar</a:t>
            </a:r>
            <a:r>
              <a:rPr lang="en-US" altLang="zh-CN" sz="1600" dirty="0" smtClean="0"/>
              <a:t>(40)          null,</a:t>
            </a:r>
          </a:p>
          <a:p>
            <a:pPr lvl="1">
              <a:buNone/>
              <a:defRPr/>
            </a:pPr>
            <a:r>
              <a:rPr lang="en-US" altLang="zh-CN" sz="1600" dirty="0" smtClean="0"/>
              <a:t>   sex                   char(2)                  null,</a:t>
            </a:r>
          </a:p>
          <a:p>
            <a:pPr lvl="1">
              <a:buNone/>
              <a:defRPr/>
            </a:pPr>
            <a:r>
              <a:rPr lang="en-US" altLang="zh-CN" sz="1600" dirty="0" smtClean="0"/>
              <a:t>   age           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                       null,</a:t>
            </a:r>
          </a:p>
          <a:p>
            <a:pPr lvl="1">
              <a:buNone/>
              <a:defRPr/>
            </a:pPr>
            <a:r>
              <a:rPr lang="en-US" altLang="zh-CN" sz="1600" dirty="0" smtClean="0"/>
              <a:t>  dept                 char(20)           null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lvl="1">
              <a:buNone/>
              <a:defRPr/>
            </a:pPr>
            <a:r>
              <a:rPr lang="en-US" altLang="zh-CN" sz="1600" dirty="0" smtClean="0"/>
              <a:t>   constraint PK_S primary key </a:t>
            </a:r>
            <a:r>
              <a:rPr lang="en-US" altLang="zh-CN" sz="1600" dirty="0" err="1" smtClean="0"/>
              <a:t>nonclustered</a:t>
            </a:r>
            <a:r>
              <a:rPr lang="en-US" altLang="zh-CN" sz="1600" dirty="0" smtClean="0"/>
              <a:t> (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) 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数据操纵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插入数据</a:t>
            </a:r>
            <a:endParaRPr lang="en-US" altLang="zh-CN" sz="2000" dirty="0" smtClean="0"/>
          </a:p>
          <a:p>
            <a:pPr lvl="1">
              <a:buNone/>
              <a:defRPr/>
            </a:pPr>
            <a:r>
              <a:rPr lang="en-US" altLang="zh-CN" sz="1600" dirty="0" smtClean="0"/>
              <a:t>INSERT INTO S VALUES</a:t>
            </a:r>
          </a:p>
          <a:p>
            <a:pPr lvl="1">
              <a:buNone/>
              <a:defRPr/>
            </a:pPr>
            <a:r>
              <a:rPr lang="en-US" altLang="zh-CN" sz="1600" dirty="0" smtClean="0"/>
              <a:t>(' S8 ' 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 '</a:t>
            </a:r>
            <a:r>
              <a:rPr lang="zh-CN" altLang="zh-CN" sz="1600" dirty="0" smtClean="0"/>
              <a:t>王静</a:t>
            </a:r>
            <a:r>
              <a:rPr lang="en-US" altLang="zh-CN" sz="1600" dirty="0" smtClean="0"/>
              <a:t>' 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 '</a:t>
            </a:r>
            <a:r>
              <a:rPr lang="zh-CN" altLang="en-US" sz="1600" dirty="0" smtClean="0"/>
              <a:t>女</a:t>
            </a:r>
            <a:r>
              <a:rPr lang="en-US" altLang="zh-CN" sz="1600" dirty="0" smtClean="0"/>
              <a:t>'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19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'</a:t>
            </a:r>
            <a:r>
              <a:rPr lang="zh-CN" altLang="zh-CN" sz="1600" dirty="0" smtClean="0"/>
              <a:t>信息</a:t>
            </a:r>
            <a:r>
              <a:rPr lang="en-US" altLang="zh-CN" sz="1600" dirty="0" smtClean="0"/>
              <a:t>')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数据操纵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修改</a:t>
            </a:r>
            <a:endParaRPr lang="en-US" altLang="zh-CN" sz="2000" dirty="0" smtClean="0"/>
          </a:p>
          <a:p>
            <a:pPr lvl="1">
              <a:buNone/>
              <a:defRPr/>
            </a:pPr>
            <a:r>
              <a:rPr lang="en-US" altLang="zh-CN" sz="1600" dirty="0" smtClean="0"/>
              <a:t>UPDATE S</a:t>
            </a:r>
            <a:endParaRPr lang="zh-CN" altLang="zh-CN" sz="1600" dirty="0" smtClean="0"/>
          </a:p>
          <a:p>
            <a:pPr lvl="1">
              <a:buNone/>
              <a:defRPr/>
            </a:pPr>
            <a:r>
              <a:rPr lang="en-US" altLang="zh-CN" sz="1600" dirty="0" smtClean="0"/>
              <a:t>SET DEPT='</a:t>
            </a:r>
            <a:r>
              <a:rPr lang="zh-CN" altLang="zh-CN" sz="1600" dirty="0" smtClean="0"/>
              <a:t>计算机</a:t>
            </a:r>
            <a:r>
              <a:rPr lang="en-US" altLang="zh-CN" sz="1600" dirty="0" smtClean="0"/>
              <a:t>'</a:t>
            </a:r>
            <a:endParaRPr lang="zh-CN" altLang="zh-CN" sz="1600" dirty="0" smtClean="0"/>
          </a:p>
          <a:p>
            <a:pPr lvl="1">
              <a:buNone/>
              <a:defRPr/>
            </a:pPr>
            <a:r>
              <a:rPr lang="en-US" altLang="zh-CN" sz="1600" dirty="0" smtClean="0"/>
              <a:t>WHERE SNO='S8'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lvl="1">
              <a:buNone/>
              <a:defRPr/>
            </a:pPr>
            <a:endParaRPr lang="zh-CN" altLang="en-US" sz="16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5917" y="2780928"/>
            <a:ext cx="4064000" cy="4823941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数据操纵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删除</a:t>
            </a:r>
            <a:endParaRPr lang="zh-CN" altLang="zh-CN" sz="2000" dirty="0" smtClean="0"/>
          </a:p>
          <a:p>
            <a:pPr lvl="1">
              <a:buNone/>
              <a:defRPr/>
            </a:pPr>
            <a:r>
              <a:rPr lang="en-US" altLang="zh-CN" sz="1600" dirty="0" smtClean="0"/>
              <a:t>DELETE FROM STUDENT WHERE SNO='S8'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数据操纵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查询</a:t>
            </a:r>
            <a:endParaRPr lang="zh-CN" altLang="zh-CN" sz="2000" dirty="0" smtClean="0"/>
          </a:p>
          <a:p>
            <a:pPr lvl="1">
              <a:defRPr/>
            </a:pPr>
            <a:r>
              <a:rPr lang="en-US" altLang="zh-CN" sz="1600" dirty="0" smtClean="0"/>
              <a:t>SELECT SNAME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DEPT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AGE</a:t>
            </a:r>
            <a:endParaRPr lang="zh-CN" altLang="zh-CN" sz="1600" dirty="0" smtClean="0"/>
          </a:p>
          <a:p>
            <a:pPr lvl="1">
              <a:buNone/>
              <a:defRPr/>
            </a:pPr>
            <a:r>
              <a:rPr lang="en-US" altLang="zh-CN" sz="1600" dirty="0" smtClean="0"/>
              <a:t>FROM S</a:t>
            </a:r>
            <a:endParaRPr lang="zh-CN" altLang="zh-CN" sz="1600" dirty="0" smtClean="0"/>
          </a:p>
          <a:p>
            <a:pPr lvl="1">
              <a:buNone/>
              <a:defRPr/>
            </a:pPr>
            <a:r>
              <a:rPr lang="en-US" altLang="zh-CN" sz="1600" dirty="0" smtClean="0"/>
              <a:t>WHERE AGE &gt;=20 AND AGE&lt;= 23</a:t>
            </a:r>
            <a:endParaRPr lang="zh-CN" altLang="zh-CN" sz="1600" dirty="0" smtClean="0"/>
          </a:p>
          <a:p>
            <a:pPr lvl="1">
              <a:buNone/>
              <a:defRPr/>
            </a:pPr>
            <a:r>
              <a:rPr lang="en-US" altLang="zh-CN" sz="1600" dirty="0" smtClean="0"/>
              <a:t> </a:t>
            </a:r>
            <a:endParaRPr lang="en-US" altLang="zh-CN" sz="1600" dirty="0" smtClean="0"/>
          </a:p>
          <a:p>
            <a:pPr marL="457200" lvl="1" indent="0">
              <a:buNone/>
              <a:defRPr/>
            </a:pPr>
            <a:r>
              <a:rPr lang="en-US" altLang="zh-CN" sz="1600" dirty="0" smtClean="0"/>
              <a:t> </a:t>
            </a:r>
            <a:endParaRPr lang="zh-CN" altLang="zh-CN" sz="1600" dirty="0" smtClean="0"/>
          </a:p>
          <a:p>
            <a:pPr lvl="1">
              <a:buNone/>
              <a:defRPr/>
            </a:pPr>
            <a:endParaRPr lang="zh-CN" altLang="en-US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zh-CN" sz="2800" dirty="0" smtClean="0"/>
              <a:t>数据处理的核心是数据管理</a:t>
            </a:r>
            <a:endParaRPr lang="en-US" altLang="zh-CN" sz="2800" dirty="0" smtClean="0"/>
          </a:p>
          <a:p>
            <a:pPr>
              <a:buFont typeface="Wingdings" pitchFamily="2" charset="2"/>
              <a:buChar char="n"/>
            </a:pPr>
            <a:r>
              <a:rPr lang="zh-CN" altLang="en-US" sz="2800" dirty="0" smtClean="0"/>
              <a:t>数据管理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dirty="0" smtClean="0"/>
              <a:t>指数据的收集整理、组织、存储、维护、检索、传送等操作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dirty="0" smtClean="0"/>
              <a:t>数据管理技术发展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n"/>
            </a:pPr>
            <a:r>
              <a:rPr lang="zh-CN" altLang="en-US" sz="2000" dirty="0" smtClean="0"/>
              <a:t>人工管理、文件系统、数据库系统</a:t>
            </a:r>
            <a:endParaRPr lang="en-US" altLang="zh-CN" sz="2000" dirty="0" smtClean="0"/>
          </a:p>
          <a:p>
            <a:pPr>
              <a:buFont typeface="Wingdings" pitchFamily="2" charset="2"/>
              <a:buChar char="n"/>
            </a:pPr>
            <a:r>
              <a:rPr lang="zh-CN" altLang="zh-CN" sz="2800" dirty="0" smtClean="0"/>
              <a:t>数据库</a:t>
            </a:r>
            <a:r>
              <a:rPr lang="en-US" altLang="zh-CN" sz="2800" dirty="0" smtClean="0"/>
              <a:t>(Database)</a:t>
            </a:r>
          </a:p>
          <a:p>
            <a:pPr lvl="1">
              <a:buFont typeface="Wingdings" pitchFamily="2" charset="2"/>
              <a:buChar char="n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长期储存在计算机内、有组织的、可共享的相关数据集合。数据库中的数据按一定的数据模型组织、描述和储存，具有较小的冗余度，较高的数据独立性和易扩展性，并可为各种用户共享。</a:t>
            </a:r>
          </a:p>
          <a:p>
            <a:pPr>
              <a:buFont typeface="Wingdings" pitchFamily="2" charset="2"/>
              <a:buChar char="n"/>
            </a:pPr>
            <a:endParaRPr lang="en-US" altLang="zh-CN" sz="2800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512"/>
            <a:ext cx="4247703" cy="554483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数据库系统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(Database System 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简称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DBS)</a:t>
            </a:r>
          </a:p>
          <a:p>
            <a:pPr lvl="1">
              <a:buFont typeface="Wingdings" pitchFamily="2" charset="2"/>
              <a:buChar char="n"/>
            </a:pPr>
            <a:r>
              <a:rPr lang="zh-CN" altLang="zh-CN" sz="2400" dirty="0" smtClean="0"/>
              <a:t>狭义地讲是由数据库、数据库管理系统和用户构成。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zh-CN" sz="2400" dirty="0" smtClean="0"/>
              <a:t>广义地讲是由计算机硬件、操作系统、数据库管理系统以及在它支持下建立起来的数据库、应用程序、用户和数据库管理员组成的一个整体。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zh-CN" sz="2400" dirty="0" smtClean="0"/>
              <a:t>简言之，数据库系统是一个数据库</a:t>
            </a:r>
            <a:r>
              <a:rPr lang="zh-CN" altLang="zh-CN" sz="2400" dirty="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应用系统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4788024" y="1124744"/>
            <a:ext cx="3960440" cy="4968552"/>
            <a:chOff x="4363" y="7727"/>
            <a:chExt cx="4009" cy="4610"/>
          </a:xfrm>
        </p:grpSpPr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>
              <a:off x="5276" y="9446"/>
              <a:ext cx="1376" cy="419"/>
            </a:xfrm>
            <a:prstGeom prst="flowChartProcess">
              <a:avLst/>
            </a:prstGeom>
            <a:solidFill>
              <a:srgbClr val="00FF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应用开发工具</a:t>
              </a:r>
              <a:endParaRPr kumimoji="0" 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endParaRPr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5276" y="8758"/>
              <a:ext cx="1376" cy="419"/>
            </a:xfrm>
            <a:prstGeom prst="flowChartProcess">
              <a:avLst/>
            </a:prstGeom>
            <a:solidFill>
              <a:srgbClr val="92D05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应用系统</a:t>
              </a:r>
              <a:r>
                <a:rPr kumimoji="0" lang="en-US" altLang="zh-CN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APP.</a:t>
              </a:r>
              <a:endParaRPr kumimoji="0" lang="zh-CN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endParaRPr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auto">
            <a:xfrm>
              <a:off x="5373" y="11531"/>
              <a:ext cx="1150" cy="806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数据库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DB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104" y="10134"/>
              <a:ext cx="1763" cy="441"/>
            </a:xfrm>
            <a:prstGeom prst="flowChartProcess">
              <a:avLst/>
            </a:prstGeom>
            <a:solidFill>
              <a:srgbClr val="FF505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数据库管理系统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DBMS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endParaRP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5276" y="10844"/>
              <a:ext cx="1440" cy="41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操作系统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OS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4363" y="7727"/>
              <a:ext cx="741" cy="655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用户</a:t>
              </a:r>
              <a:endParaRPr kumimoji="0" 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5534" y="7727"/>
              <a:ext cx="778" cy="655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用户</a:t>
              </a:r>
              <a:endParaRPr kumimoji="0" 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endParaRP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6792" y="7727"/>
              <a:ext cx="741" cy="655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用户</a:t>
              </a:r>
              <a:endParaRPr kumimoji="0" 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endParaRP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7125" y="9942"/>
              <a:ext cx="1247" cy="902"/>
            </a:xfrm>
            <a:prstGeom prst="ellipse">
              <a:avLst/>
            </a:prstGeom>
            <a:solidFill>
              <a:srgbClr val="FF99CC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数据库管理员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宋体" pitchFamily="2" charset="-122"/>
                </a:rPr>
                <a:t>DBA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endParaRPr>
            </a:p>
          </p:txBody>
        </p:sp>
        <p:cxnSp>
          <p:nvCxnSpPr>
            <p:cNvPr id="34" name="AutoShape 12"/>
            <p:cNvCxnSpPr>
              <a:cxnSpLocks noChangeShapeType="1"/>
            </p:cNvCxnSpPr>
            <p:nvPr/>
          </p:nvCxnSpPr>
          <p:spPr bwMode="auto">
            <a:xfrm>
              <a:off x="5931" y="11263"/>
              <a:ext cx="0" cy="43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13"/>
            <p:cNvCxnSpPr>
              <a:cxnSpLocks noChangeShapeType="1"/>
            </p:cNvCxnSpPr>
            <p:nvPr/>
          </p:nvCxnSpPr>
          <p:spPr bwMode="auto">
            <a:xfrm>
              <a:off x="5936" y="10575"/>
              <a:ext cx="0" cy="26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14"/>
            <p:cNvCxnSpPr>
              <a:cxnSpLocks noChangeShapeType="1"/>
            </p:cNvCxnSpPr>
            <p:nvPr/>
          </p:nvCxnSpPr>
          <p:spPr bwMode="auto">
            <a:xfrm>
              <a:off x="5933" y="9865"/>
              <a:ext cx="1" cy="26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15"/>
            <p:cNvCxnSpPr>
              <a:cxnSpLocks noChangeShapeType="1"/>
            </p:cNvCxnSpPr>
            <p:nvPr/>
          </p:nvCxnSpPr>
          <p:spPr bwMode="auto">
            <a:xfrm>
              <a:off x="5931" y="9177"/>
              <a:ext cx="1" cy="26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16"/>
            <p:cNvCxnSpPr>
              <a:cxnSpLocks noChangeShapeType="1"/>
            </p:cNvCxnSpPr>
            <p:nvPr/>
          </p:nvCxnSpPr>
          <p:spPr bwMode="auto">
            <a:xfrm>
              <a:off x="5932" y="8436"/>
              <a:ext cx="1" cy="32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17"/>
            <p:cNvCxnSpPr>
              <a:cxnSpLocks noChangeShapeType="1"/>
            </p:cNvCxnSpPr>
            <p:nvPr/>
          </p:nvCxnSpPr>
          <p:spPr bwMode="auto">
            <a:xfrm>
              <a:off x="6867" y="10402"/>
              <a:ext cx="25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18"/>
            <p:cNvCxnSpPr>
              <a:cxnSpLocks noChangeShapeType="1"/>
            </p:cNvCxnSpPr>
            <p:nvPr/>
          </p:nvCxnSpPr>
          <p:spPr bwMode="auto">
            <a:xfrm>
              <a:off x="6716" y="11155"/>
              <a:ext cx="1021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9"/>
            <p:cNvCxnSpPr>
              <a:cxnSpLocks noChangeShapeType="1"/>
            </p:cNvCxnSpPr>
            <p:nvPr/>
          </p:nvCxnSpPr>
          <p:spPr bwMode="auto">
            <a:xfrm>
              <a:off x="4986" y="8307"/>
              <a:ext cx="548" cy="4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20"/>
            <p:cNvCxnSpPr>
              <a:cxnSpLocks noChangeShapeType="1"/>
            </p:cNvCxnSpPr>
            <p:nvPr/>
          </p:nvCxnSpPr>
          <p:spPr bwMode="auto">
            <a:xfrm flipH="1">
              <a:off x="6376" y="8307"/>
              <a:ext cx="555" cy="4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</p:cNvCxnSpPr>
            <p:nvPr/>
          </p:nvCxnSpPr>
          <p:spPr bwMode="auto">
            <a:xfrm>
              <a:off x="7737" y="10844"/>
              <a:ext cx="0" cy="31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45" name="标题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124744"/>
            <a:ext cx="7272808" cy="49574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种数据模型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 Model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及其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基本特点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008" y="1988840"/>
            <a:ext cx="4041775" cy="3591248"/>
          </a:xfrm>
        </p:spPr>
        <p:txBody>
          <a:bodyPr/>
          <a:lstStyle/>
          <a:p>
            <a:r>
              <a:rPr lang="en-US" altLang="zh-CN" dirty="0" smtClean="0"/>
              <a:t>1970</a:t>
            </a:r>
            <a:r>
              <a:rPr lang="zh-CN" altLang="zh-CN" dirty="0" smtClean="0"/>
              <a:t>年</a:t>
            </a:r>
            <a:r>
              <a:rPr lang="en-US" altLang="zh-CN" dirty="0" smtClean="0"/>
              <a:t>IBM</a:t>
            </a:r>
            <a:r>
              <a:rPr lang="zh-CN" altLang="zh-CN" dirty="0" smtClean="0"/>
              <a:t>公司的研究员科德（</a:t>
            </a:r>
            <a:r>
              <a:rPr lang="en-US" altLang="zh-CN" dirty="0" smtClean="0"/>
              <a:t>Edgar F. </a:t>
            </a:r>
            <a:r>
              <a:rPr lang="en-US" altLang="zh-CN" dirty="0" err="1" smtClean="0"/>
              <a:t>Codd</a:t>
            </a:r>
            <a:r>
              <a:rPr lang="zh-CN" altLang="zh-CN" dirty="0" smtClean="0"/>
              <a:t>）在</a:t>
            </a:r>
            <a:r>
              <a:rPr lang="en-US" altLang="zh-CN" dirty="0" smtClean="0"/>
              <a:t>Communications of ACM</a:t>
            </a:r>
            <a:r>
              <a:rPr lang="zh-CN" altLang="zh-CN" dirty="0" smtClean="0"/>
              <a:t>发表了题为“用于大型共享数据库的</a:t>
            </a:r>
            <a:r>
              <a:rPr lang="en-US" altLang="zh-CN" dirty="0" err="1" smtClean="0"/>
              <a:t>关系模型</a:t>
            </a:r>
            <a:r>
              <a:rPr lang="zh-CN" altLang="zh-CN" dirty="0" smtClean="0"/>
              <a:t>”的论文，提出了关系</a:t>
            </a:r>
            <a:r>
              <a:rPr lang="en-US" altLang="zh-CN" dirty="0" err="1" smtClean="0"/>
              <a:t>数据模型</a:t>
            </a:r>
            <a:r>
              <a:rPr lang="zh-CN" altLang="zh-CN" dirty="0" smtClean="0"/>
              <a:t>，开创了关系数据库的理论和方法，为关系数据库技术奠定了理论基础。</a:t>
            </a:r>
            <a:r>
              <a:rPr lang="zh-CN" altLang="en-US" dirty="0" smtClean="0"/>
              <a:t>因此，获得了图灵奖。</a:t>
            </a:r>
            <a:endParaRPr lang="en-US" altLang="zh-CN" dirty="0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7544" y="1772816"/>
            <a:ext cx="4040188" cy="468052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层次模型</a:t>
            </a:r>
            <a:r>
              <a:rPr lang="en-US" altLang="zh-CN" dirty="0" smtClean="0"/>
              <a:t>Hierarchical </a:t>
            </a:r>
          </a:p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网状模型</a:t>
            </a:r>
            <a:r>
              <a:rPr lang="en-US" altLang="zh-CN" dirty="0" smtClean="0"/>
              <a:t>Network 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关系模型</a:t>
            </a:r>
            <a:r>
              <a:rPr lang="en-US" altLang="zh-CN" dirty="0" err="1" smtClean="0"/>
              <a:t>Relational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sz="2000" dirty="0" smtClean="0"/>
              <a:t>产品多、应用广，</a:t>
            </a:r>
            <a:r>
              <a:rPr lang="zh-CN" altLang="zh-CN" sz="2000" dirty="0" smtClean="0"/>
              <a:t>如</a:t>
            </a:r>
            <a:r>
              <a:rPr lang="en-US" altLang="zh-CN" sz="2000" dirty="0" smtClean="0"/>
              <a:t>DB2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System 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Ingres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Oracle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Informix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Sybase</a:t>
            </a:r>
            <a:r>
              <a:rPr lang="zh-CN" altLang="zh-CN" sz="2000" dirty="0" smtClean="0"/>
              <a:t>、</a:t>
            </a:r>
            <a:r>
              <a:rPr lang="en-US" altLang="zh-CN" sz="2000" dirty="0" err="1" smtClean="0"/>
              <a:t>MySQL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Visual </a:t>
            </a:r>
            <a:r>
              <a:rPr lang="en-US" altLang="zh-CN" sz="2000" dirty="0" err="1" smtClean="0"/>
              <a:t>Foxpro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MS </a:t>
            </a:r>
            <a:r>
              <a:rPr lang="en-US" altLang="zh-CN" sz="2000" dirty="0" err="1" smtClean="0"/>
              <a:t>SQLServer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ACCESS</a:t>
            </a:r>
            <a:r>
              <a:rPr lang="zh-CN" altLang="zh-CN" sz="2000" dirty="0" smtClean="0"/>
              <a:t>等</a:t>
            </a:r>
            <a:r>
              <a:rPr lang="zh-CN" altLang="en-US" sz="2000" dirty="0" smtClean="0"/>
              <a:t>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面向对象模型（</a:t>
            </a:r>
            <a:r>
              <a:rPr lang="en-US" altLang="zh-CN" dirty="0" smtClean="0"/>
              <a:t>Object Oriented Model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552" y="1196752"/>
            <a:ext cx="4040188" cy="50405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916832"/>
            <a:ext cx="3528392" cy="395128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在关系模型中，数据存放在一种称为</a:t>
            </a:r>
            <a:r>
              <a:rPr lang="zh-CN" altLang="zh-CN" dirty="0" smtClean="0">
                <a:solidFill>
                  <a:srgbClr val="FF0000"/>
                </a:solidFill>
              </a:rPr>
              <a:t>二维表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逻辑单元</a:t>
            </a:r>
            <a:r>
              <a:rPr lang="zh-CN" altLang="zh-CN" dirty="0" smtClean="0"/>
              <a:t>中，整个</a:t>
            </a:r>
            <a:r>
              <a:rPr lang="zh-CN" altLang="zh-CN" dirty="0" smtClean="0">
                <a:solidFill>
                  <a:srgbClr val="FF0000"/>
                </a:solidFill>
              </a:rPr>
              <a:t>数据库又是由若干个相互关联的二维表组成的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关系模型：所有</a:t>
            </a:r>
            <a:r>
              <a:rPr lang="zh-CN" altLang="zh-CN" dirty="0" smtClean="0">
                <a:solidFill>
                  <a:srgbClr val="C00000"/>
                </a:solidFill>
              </a:rPr>
              <a:t>关系模式</a:t>
            </a:r>
            <a:r>
              <a:rPr lang="zh-CN" altLang="zh-CN" dirty="0" smtClean="0"/>
              <a:t>、</a:t>
            </a:r>
            <a:r>
              <a:rPr lang="zh-CN" altLang="zh-CN" dirty="0" smtClean="0">
                <a:solidFill>
                  <a:srgbClr val="C00000"/>
                </a:solidFill>
              </a:rPr>
              <a:t>属性名、关键字</a:t>
            </a:r>
            <a:r>
              <a:rPr lang="zh-CN" altLang="zh-CN" dirty="0" smtClean="0"/>
              <a:t>的集合。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041775" cy="63976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关系模型的三要素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1844824"/>
            <a:ext cx="4041775" cy="395128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数据结构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二维表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数据操作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主要包括查询、插入、删除和修改数据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约束条件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这些操作必须满足关系的完整性约束条件，即满足实体完整性、参照完整性和用户定义的完整性。</a:t>
            </a:r>
            <a:endParaRPr lang="zh-CN" altLang="en-US" dirty="0" smtClean="0"/>
          </a:p>
          <a:p>
            <a:pPr>
              <a:buFont typeface="Wingdings" pitchFamily="2" charset="2"/>
              <a:buChar char="n"/>
            </a:pP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80400" cy="2376487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zh-CN" sz="2800" dirty="0" smtClean="0">
                <a:solidFill>
                  <a:srgbClr val="C00000"/>
                </a:solidFill>
              </a:rPr>
              <a:t>关系模式（</a:t>
            </a:r>
            <a:r>
              <a:rPr lang="en-US" altLang="zh-CN" sz="2800" dirty="0" smtClean="0">
                <a:solidFill>
                  <a:srgbClr val="C00000"/>
                </a:solidFill>
              </a:rPr>
              <a:t>Relation Schema</a:t>
            </a:r>
            <a:r>
              <a:rPr lang="zh-CN" altLang="zh-CN" sz="2800" dirty="0" smtClean="0">
                <a:solidFill>
                  <a:srgbClr val="C00000"/>
                </a:solidFill>
              </a:rPr>
              <a:t>）</a:t>
            </a:r>
            <a:endParaRPr lang="en-US" altLang="zh-CN" sz="2800" dirty="0" smtClean="0"/>
          </a:p>
          <a:p>
            <a:pPr lvl="1"/>
            <a:r>
              <a:rPr lang="zh-CN" altLang="zh-CN" sz="2400" dirty="0" smtClean="0"/>
              <a:t>关系模式是对关系的描述，是关系的框架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关系</a:t>
            </a:r>
            <a:r>
              <a:rPr lang="zh-CN" altLang="zh-CN" sz="2400" dirty="0" smtClean="0"/>
              <a:t>模式</a:t>
            </a:r>
            <a:r>
              <a:rPr lang="zh-CN" altLang="en-US" sz="2400" dirty="0" smtClean="0"/>
              <a:t>是</a:t>
            </a:r>
            <a:r>
              <a:rPr lang="zh-CN" altLang="zh-CN" sz="2400" dirty="0" smtClean="0"/>
              <a:t>静态的、稳定的</a:t>
            </a:r>
            <a:r>
              <a:rPr lang="zh-CN" altLang="en-US" sz="2400" dirty="0" smtClean="0"/>
              <a:t>（关系的型）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关系是关系模式在某一时刻的状态或内容，是动态的、随时间变化的</a:t>
            </a:r>
            <a:r>
              <a:rPr lang="zh-CN" altLang="en-US" sz="2400" dirty="0" smtClean="0"/>
              <a:t>（关系的值）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>
              <a:buFont typeface="Wingdings" pitchFamily="2" charset="2"/>
              <a:buChar char="n"/>
            </a:pPr>
            <a:r>
              <a:rPr lang="zh-CN" altLang="zh-CN" sz="2800" dirty="0" smtClean="0"/>
              <a:t>一般关系模式表示为：</a:t>
            </a:r>
          </a:p>
          <a:p>
            <a:pPr lvl="1"/>
            <a:r>
              <a:rPr lang="zh-CN" altLang="zh-CN" sz="2400" dirty="0" smtClean="0"/>
              <a:t>关系名（属性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，属性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……</a:t>
            </a:r>
            <a:r>
              <a:rPr lang="zh-CN" altLang="zh-CN" sz="2400" dirty="0" smtClean="0"/>
              <a:t>，属性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），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如</a:t>
            </a:r>
            <a:r>
              <a:rPr lang="zh-CN" altLang="zh-CN" sz="2400" u="sng" dirty="0" smtClean="0"/>
              <a:t>学生</a:t>
            </a:r>
            <a:r>
              <a:rPr lang="zh-CN" altLang="zh-CN" sz="2400" dirty="0" smtClean="0"/>
              <a:t>（</a:t>
            </a:r>
            <a:r>
              <a:rPr lang="zh-CN" altLang="zh-CN" sz="2400" u="sng" dirty="0" smtClean="0"/>
              <a:t>学号</a:t>
            </a:r>
            <a:r>
              <a:rPr lang="zh-CN" altLang="zh-CN" sz="2400" dirty="0" smtClean="0"/>
              <a:t>，</a:t>
            </a:r>
            <a:r>
              <a:rPr lang="zh-CN" altLang="zh-CN" sz="2400" u="sng" dirty="0" smtClean="0"/>
              <a:t>姓名，性别，年龄，系别</a:t>
            </a:r>
            <a:r>
              <a:rPr lang="zh-CN" altLang="zh-CN" sz="2400" dirty="0" smtClean="0"/>
              <a:t>）</a:t>
            </a:r>
          </a:p>
          <a:p>
            <a:endParaRPr lang="zh-CN" altLang="en-US" sz="2800" dirty="0"/>
          </a:p>
        </p:txBody>
      </p:sp>
      <p:sp>
        <p:nvSpPr>
          <p:cNvPr id="4" name="矩形标注 3"/>
          <p:cNvSpPr/>
          <p:nvPr/>
        </p:nvSpPr>
        <p:spPr>
          <a:xfrm>
            <a:off x="1115616" y="5517232"/>
            <a:ext cx="1512168" cy="648072"/>
          </a:xfrm>
          <a:prstGeom prst="wedgeRectCallout">
            <a:avLst>
              <a:gd name="adj1" fmla="val -5408"/>
              <a:gd name="adj2" fmla="val -116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关系名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2987824" y="5517232"/>
            <a:ext cx="1944216" cy="648072"/>
          </a:xfrm>
          <a:prstGeom prst="wedgeRectCallout">
            <a:avLst>
              <a:gd name="adj1" fmla="val -51495"/>
              <a:gd name="adj2" fmla="val -114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5652120" y="5517232"/>
            <a:ext cx="1728192" cy="648072"/>
          </a:xfrm>
          <a:prstGeom prst="wedgeRectCallout">
            <a:avLst>
              <a:gd name="adj1" fmla="val -28713"/>
              <a:gd name="adj2" fmla="val -118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属性名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p" animBg="1"/>
      <p:bldP spid="5" grpId="0" build="p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59632" y="1340768"/>
          <a:ext cx="7416823" cy="1422400"/>
        </p:xfrm>
        <a:graphic>
          <a:graphicData uri="http://schemas.openxmlformats.org/drawingml/2006/table">
            <a:tbl>
              <a:tblPr/>
              <a:tblGrid>
                <a:gridCol w="1437955"/>
                <a:gridCol w="1637714"/>
                <a:gridCol w="1340957"/>
                <a:gridCol w="1378144"/>
                <a:gridCol w="1622053"/>
              </a:tblGrid>
              <a:tr h="0">
                <a:tc>
                  <a:txBody>
                    <a:bodyPr/>
                    <a:lstStyle/>
                    <a:p>
                      <a:pPr marL="40005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SNO</a:t>
                      </a:r>
                      <a:r>
                        <a:rPr lang="zh-CN" sz="1400" b="1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（学号）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SNAME</a:t>
                      </a:r>
                      <a:r>
                        <a:rPr lang="zh-CN" sz="14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（姓名）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SEX</a:t>
                      </a:r>
                      <a:r>
                        <a:rPr lang="zh-CN" sz="14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（性别）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14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（年龄）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zh-CN" sz="14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（系别）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S1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赵云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19</a:t>
                      </a:r>
                      <a:endParaRPr lang="zh-CN" sz="120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计算机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S2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李艳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18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S3</a:t>
                      </a:r>
                      <a:endParaRPr lang="zh-CN" sz="120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张百佳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18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自动化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S4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李思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19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机械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S5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吴立立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19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电气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S6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王凯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18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l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2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电气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99792" y="2852936"/>
          <a:ext cx="5904656" cy="1219200"/>
        </p:xfrm>
        <a:graphic>
          <a:graphicData uri="http://schemas.openxmlformats.org/drawingml/2006/table">
            <a:tbl>
              <a:tblPr/>
              <a:tblGrid>
                <a:gridCol w="2034212"/>
                <a:gridCol w="2004514"/>
                <a:gridCol w="1865930"/>
              </a:tblGrid>
              <a:tr h="0">
                <a:tc>
                  <a:txBody>
                    <a:bodyPr/>
                    <a:lstStyle/>
                    <a:p>
                      <a:pPr marL="40005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CNO</a:t>
                      </a:r>
                      <a:r>
                        <a:rPr lang="zh-CN" sz="1400" b="1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（课程号）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CNAME</a:t>
                      </a:r>
                      <a:r>
                        <a:rPr lang="zh-CN" sz="14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（课程名）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CREDIT</a:t>
                      </a:r>
                      <a:r>
                        <a:rPr lang="zh-CN" sz="14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（学分）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05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C1</a:t>
                      </a:r>
                      <a:endParaRPr lang="zh-CN" sz="105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05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程序设计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05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105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05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C2</a:t>
                      </a:r>
                      <a:endParaRPr lang="zh-CN" sz="105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05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微机原理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05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05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05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C3</a:t>
                      </a:r>
                      <a:endParaRPr lang="zh-CN" sz="105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05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数字逻辑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05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05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05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C4</a:t>
                      </a:r>
                      <a:endParaRPr lang="zh-CN" sz="105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05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电路原理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05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05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05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C5</a:t>
                      </a:r>
                      <a:endParaRPr lang="zh-CN" sz="105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zh-CN" sz="105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数据结构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05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05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07904" y="4149080"/>
          <a:ext cx="4864603" cy="2304248"/>
        </p:xfrm>
        <a:graphic>
          <a:graphicData uri="http://schemas.openxmlformats.org/drawingml/2006/table">
            <a:tbl>
              <a:tblPr/>
              <a:tblGrid>
                <a:gridCol w="1488384"/>
                <a:gridCol w="1800721"/>
                <a:gridCol w="1575498"/>
              </a:tblGrid>
              <a:tr h="272248">
                <a:tc>
                  <a:txBody>
                    <a:bodyPr/>
                    <a:lstStyle/>
                    <a:p>
                      <a:pPr marL="40005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SNO</a:t>
                      </a:r>
                      <a:r>
                        <a:rPr lang="zh-CN" sz="1400" b="1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（学号）</a:t>
                      </a: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CNO</a:t>
                      </a:r>
                      <a:r>
                        <a:rPr lang="zh-CN" sz="1400" b="1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（课程号）</a:t>
                      </a: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4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zh-CN" sz="1400" b="1" kern="10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（成绩）</a:t>
                      </a: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9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S1</a:t>
                      </a:r>
                      <a:endParaRPr lang="zh-CN" sz="120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C1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60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9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S1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C2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88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9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S2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C2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92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9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S3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C2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75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9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S3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C3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85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9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S4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C2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86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9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S4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C3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96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9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S4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C4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63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9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S5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C5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78</a:t>
                      </a:r>
                      <a:endParaRPr lang="zh-CN" sz="1200" b="1" kern="10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9"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S6</a:t>
                      </a:r>
                      <a:endParaRPr lang="zh-CN" sz="120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C5</a:t>
                      </a:r>
                      <a:endParaRPr lang="zh-CN" sz="120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266700" algn="just" fontAlgn="base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57150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266700" algn="l"/>
                        </a:tabLst>
                      </a:pPr>
                      <a:r>
                        <a:rPr lang="en-US" sz="1200" b="1" kern="10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89</a:t>
                      </a:r>
                      <a:endParaRPr lang="zh-CN" sz="1200" b="1" kern="10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9635" marR="59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95536" y="3356992"/>
            <a:ext cx="151216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主码：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实体完整性</a:t>
            </a:r>
            <a:endParaRPr lang="zh-CN" altLang="en-US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908720"/>
            <a:ext cx="2202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S</a:t>
            </a:r>
            <a:r>
              <a:rPr lang="zh-CN" altLang="zh-CN" sz="2000" dirty="0" smtClean="0"/>
              <a:t>（学生关系）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11560" y="28529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zh-CN" altLang="zh-CN" sz="2000" dirty="0" smtClean="0"/>
              <a:t>（课程关系）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63688" y="4149080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SC</a:t>
            </a:r>
            <a:r>
              <a:rPr lang="zh-CN" altLang="zh-CN" sz="2000" dirty="0" smtClean="0"/>
              <a:t>（选课关系）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stCxn id="7" idx="0"/>
          </p:cNvCxnSpPr>
          <p:nvPr/>
        </p:nvCxnSpPr>
        <p:spPr>
          <a:xfrm flipV="1">
            <a:off x="1151620" y="1772816"/>
            <a:ext cx="756084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 flipV="1">
            <a:off x="1907704" y="2924944"/>
            <a:ext cx="864096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691680" y="3861048"/>
            <a:ext cx="223224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851920" y="4077072"/>
            <a:ext cx="316835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71800" y="2708920"/>
            <a:ext cx="194421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259632" y="1340768"/>
            <a:ext cx="165618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95936" y="4005064"/>
            <a:ext cx="1008112" cy="10081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肘形连接符 29"/>
          <p:cNvCxnSpPr/>
          <p:nvPr/>
        </p:nvCxnSpPr>
        <p:spPr>
          <a:xfrm rot="16200000" flipV="1">
            <a:off x="1727684" y="2312876"/>
            <a:ext cx="2808312" cy="1728192"/>
          </a:xfrm>
          <a:prstGeom prst="bentConnector3">
            <a:avLst>
              <a:gd name="adj1" fmla="val -12068"/>
            </a:avLst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508104" y="3933056"/>
            <a:ext cx="1368152" cy="10801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形状 36"/>
          <p:cNvCxnSpPr/>
          <p:nvPr/>
        </p:nvCxnSpPr>
        <p:spPr>
          <a:xfrm rot="10800000">
            <a:off x="4572000" y="2780928"/>
            <a:ext cx="1656184" cy="1152128"/>
          </a:xfrm>
          <a:prstGeom prst="bentConnector3">
            <a:avLst>
              <a:gd name="adj1" fmla="val -19014"/>
            </a:avLst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39552" y="5157192"/>
            <a:ext cx="2520280" cy="136815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外码：</a:t>
            </a:r>
            <a:r>
              <a:rPr lang="zh-CN" altLang="en-US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参照完整性</a:t>
            </a:r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SC</a:t>
            </a:r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表分别与</a:t>
            </a:r>
            <a:r>
              <a:rPr lang="en-US" altLang="zh-CN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表和</a:t>
            </a:r>
            <a:r>
              <a:rPr lang="en-US" altLang="zh-CN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表有参照完整性约束）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2483768" y="4941168"/>
            <a:ext cx="0" cy="2160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32" idx="3"/>
          </p:cNvCxnSpPr>
          <p:nvPr/>
        </p:nvCxnSpPr>
        <p:spPr>
          <a:xfrm flipV="1">
            <a:off x="3059832" y="4854996"/>
            <a:ext cx="2648633" cy="5902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4067944" y="908720"/>
            <a:ext cx="2376264" cy="360040"/>
          </a:xfrm>
          <a:prstGeom prst="wedgeRoundRectCallout">
            <a:avLst>
              <a:gd name="adj1" fmla="val -29580"/>
              <a:gd name="adj2" fmla="val 10242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C00000"/>
                </a:solidFill>
              </a:rPr>
              <a:t>表头：关系模式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62" name="圆角矩形标注 61"/>
          <p:cNvSpPr/>
          <p:nvPr/>
        </p:nvSpPr>
        <p:spPr>
          <a:xfrm>
            <a:off x="5076056" y="1700808"/>
            <a:ext cx="2376264" cy="360040"/>
          </a:xfrm>
          <a:prstGeom prst="wedgeRoundRectCallout">
            <a:avLst>
              <a:gd name="adj1" fmla="val -17154"/>
              <a:gd name="adj2" fmla="val 12623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C00000"/>
                </a:solidFill>
              </a:rPr>
              <a:t>表中内容：关系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63" name="圆角矩形标注 62"/>
          <p:cNvSpPr/>
          <p:nvPr/>
        </p:nvSpPr>
        <p:spPr>
          <a:xfrm>
            <a:off x="2627784" y="2060848"/>
            <a:ext cx="2376264" cy="360040"/>
          </a:xfrm>
          <a:prstGeom prst="wedgeRoundRectCallout">
            <a:avLst>
              <a:gd name="adj1" fmla="val -56837"/>
              <a:gd name="adj2" fmla="val 1512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C00000"/>
                </a:solidFill>
              </a:rPr>
              <a:t>表中一行：元组</a:t>
            </a:r>
            <a:r>
              <a:rPr lang="en-US" altLang="zh-CN" sz="1800" dirty="0" smtClean="0">
                <a:solidFill>
                  <a:srgbClr val="C00000"/>
                </a:solidFill>
              </a:rPr>
              <a:t>/</a:t>
            </a:r>
            <a:r>
              <a:rPr lang="zh-CN" altLang="en-US" sz="1800" dirty="0" smtClean="0">
                <a:solidFill>
                  <a:srgbClr val="C00000"/>
                </a:solidFill>
              </a:rPr>
              <a:t>记录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64" name="圆角矩形标注 63"/>
          <p:cNvSpPr/>
          <p:nvPr/>
        </p:nvSpPr>
        <p:spPr>
          <a:xfrm>
            <a:off x="6516216" y="908720"/>
            <a:ext cx="2376264" cy="360040"/>
          </a:xfrm>
          <a:prstGeom prst="wedgeRoundRectCallout">
            <a:avLst>
              <a:gd name="adj1" fmla="val -17154"/>
              <a:gd name="adj2" fmla="val 12623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C00000"/>
                </a:solidFill>
              </a:rPr>
              <a:t>表中列：属性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95536" y="1124744"/>
            <a:ext cx="648072" cy="1296144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allAtOnce"/>
      <p:bldP spid="9" grpId="0" build="allAtOnce"/>
      <p:bldP spid="10" grpId="0" build="allAtOnce"/>
      <p:bldP spid="19" grpId="0" animBg="1"/>
      <p:bldP spid="20" grpId="0" animBg="1"/>
      <p:bldP spid="21" grpId="0" animBg="1"/>
      <p:bldP spid="23" grpId="0" animBg="1"/>
      <p:bldP spid="32" grpId="0" animBg="1"/>
      <p:bldP spid="44" grpId="0" animBg="1"/>
      <p:bldP spid="61" grpId="0" build="allAtOnce" animBg="1"/>
      <p:bldP spid="62" grpId="0" build="allAtOnce" animBg="1"/>
      <p:bldP spid="63" grpId="0" build="allAtOnce" animBg="1"/>
      <p:bldP spid="64" grpId="0" build="allAtOnce" animBg="1"/>
      <p:bldP spid="6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908720"/>
            <a:ext cx="7705725" cy="504825"/>
          </a:xfrm>
        </p:spPr>
        <p:txBody>
          <a:bodyPr/>
          <a:lstStyle/>
          <a:p>
            <a:r>
              <a:rPr lang="en-US" altLang="zh-CN" dirty="0" smtClean="0"/>
              <a:t>E-R </a:t>
            </a:r>
            <a:r>
              <a:rPr lang="zh-CN" altLang="zh-CN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4064000" cy="2808535"/>
          </a:xfrm>
        </p:spPr>
        <p:txBody>
          <a:bodyPr/>
          <a:lstStyle/>
          <a:p>
            <a:r>
              <a:rPr lang="en-US" altLang="zh-CN" dirty="0" smtClean="0"/>
              <a:t>E-R</a:t>
            </a:r>
            <a:r>
              <a:rPr lang="zh-CN" altLang="zh-CN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E-R</a:t>
            </a:r>
            <a:r>
              <a:rPr lang="zh-CN" altLang="zh-CN" dirty="0" smtClean="0"/>
              <a:t>模型（</a:t>
            </a:r>
            <a:r>
              <a:rPr lang="en-US" altLang="zh-CN" dirty="0" err="1" smtClean="0"/>
              <a:t>ERD,Entity</a:t>
            </a:r>
            <a:r>
              <a:rPr lang="en-US" altLang="zh-CN" dirty="0" smtClean="0"/>
              <a:t>-Relationship Model</a:t>
            </a:r>
            <a:r>
              <a:rPr lang="zh-CN" altLang="zh-CN" dirty="0" smtClean="0"/>
              <a:t>）反映的是现实世界中的事物及其相互联系，是由</a:t>
            </a:r>
            <a:r>
              <a:rPr lang="en-US" altLang="zh-CN" dirty="0" err="1" smtClean="0"/>
              <a:t>P.P.S.Chen</a:t>
            </a:r>
            <a:r>
              <a:rPr lang="zh-CN" altLang="zh-CN" dirty="0" smtClean="0"/>
              <a:t>于</a:t>
            </a:r>
            <a:r>
              <a:rPr lang="en-US" altLang="zh-CN" dirty="0" smtClean="0"/>
              <a:t>1976</a:t>
            </a:r>
            <a:r>
              <a:rPr lang="zh-CN" altLang="zh-CN" dirty="0" smtClean="0"/>
              <a:t>年提出来的。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016" y="1556792"/>
            <a:ext cx="4064000" cy="504279"/>
          </a:xfrm>
        </p:spPr>
        <p:txBody>
          <a:bodyPr/>
          <a:lstStyle/>
          <a:p>
            <a:r>
              <a:rPr lang="en-US" altLang="zh-CN" dirty="0" smtClean="0"/>
              <a:t>E-R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三个要素：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联系（</a:t>
            </a:r>
            <a:r>
              <a:rPr lang="en-US" altLang="zh-CN" dirty="0" smtClean="0"/>
              <a:t>1:1,1:N,N:M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1115616" y="4437112"/>
            <a:ext cx="7344816" cy="1944216"/>
            <a:chOff x="2832" y="1658"/>
            <a:chExt cx="6655" cy="2178"/>
          </a:xfrm>
        </p:grpSpPr>
        <p:sp>
          <p:nvSpPr>
            <p:cNvPr id="49155" name="AutoShape 3"/>
            <p:cNvSpPr>
              <a:spLocks noChangeArrowheads="1"/>
            </p:cNvSpPr>
            <p:nvPr/>
          </p:nvSpPr>
          <p:spPr bwMode="auto">
            <a:xfrm>
              <a:off x="5597" y="2890"/>
              <a:ext cx="655" cy="520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56" name="AutoShape 4"/>
            <p:cNvSpPr>
              <a:spLocks noChangeArrowheads="1"/>
            </p:cNvSpPr>
            <p:nvPr/>
          </p:nvSpPr>
          <p:spPr bwMode="auto">
            <a:xfrm>
              <a:off x="5597" y="2090"/>
              <a:ext cx="655" cy="520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n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57" name="AutoShape 5"/>
            <p:cNvSpPr>
              <a:spLocks noChangeArrowheads="1"/>
            </p:cNvSpPr>
            <p:nvPr/>
          </p:nvSpPr>
          <p:spPr bwMode="auto">
            <a:xfrm>
              <a:off x="3514" y="2810"/>
              <a:ext cx="655" cy="520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58" name="AutoShape 6"/>
            <p:cNvSpPr>
              <a:spLocks noChangeArrowheads="1"/>
            </p:cNvSpPr>
            <p:nvPr/>
          </p:nvSpPr>
          <p:spPr bwMode="auto">
            <a:xfrm>
              <a:off x="3514" y="2142"/>
              <a:ext cx="655" cy="351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59" name="AutoShape 7"/>
            <p:cNvSpPr>
              <a:spLocks noChangeArrowheads="1"/>
            </p:cNvSpPr>
            <p:nvPr/>
          </p:nvSpPr>
          <p:spPr bwMode="auto">
            <a:xfrm>
              <a:off x="7752" y="2747"/>
              <a:ext cx="655" cy="520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m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0" name="AutoShape 8"/>
            <p:cNvSpPr>
              <a:spLocks noChangeArrowheads="1"/>
            </p:cNvSpPr>
            <p:nvPr/>
          </p:nvSpPr>
          <p:spPr bwMode="auto">
            <a:xfrm>
              <a:off x="7752" y="2142"/>
              <a:ext cx="655" cy="351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n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1" name="AutoShape 9"/>
            <p:cNvSpPr>
              <a:spLocks noChangeArrowheads="1"/>
            </p:cNvSpPr>
            <p:nvPr/>
          </p:nvSpPr>
          <p:spPr bwMode="auto">
            <a:xfrm>
              <a:off x="2928" y="1658"/>
              <a:ext cx="932" cy="472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系主任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2" name="AutoShape 10"/>
            <p:cNvSpPr>
              <a:spLocks noChangeArrowheads="1"/>
            </p:cNvSpPr>
            <p:nvPr/>
          </p:nvSpPr>
          <p:spPr bwMode="auto">
            <a:xfrm>
              <a:off x="2928" y="3330"/>
              <a:ext cx="932" cy="472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系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3" name="AutoShape 11"/>
            <p:cNvSpPr>
              <a:spLocks noChangeArrowheads="1"/>
            </p:cNvSpPr>
            <p:nvPr/>
          </p:nvSpPr>
          <p:spPr bwMode="auto">
            <a:xfrm>
              <a:off x="2832" y="2432"/>
              <a:ext cx="1125" cy="630"/>
            </a:xfrm>
            <a:prstGeom prst="flowChartDecision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领导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4" name="AutoShape 12"/>
            <p:cNvSpPr>
              <a:spLocks noChangeArrowheads="1"/>
            </p:cNvSpPr>
            <p:nvPr/>
          </p:nvSpPr>
          <p:spPr bwMode="auto">
            <a:xfrm>
              <a:off x="4851" y="2432"/>
              <a:ext cx="1125" cy="630"/>
            </a:xfrm>
            <a:prstGeom prst="flowChartDecision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属于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5" name="AutoShape 13"/>
            <p:cNvSpPr>
              <a:spLocks noChangeArrowheads="1"/>
            </p:cNvSpPr>
            <p:nvPr/>
          </p:nvSpPr>
          <p:spPr bwMode="auto">
            <a:xfrm>
              <a:off x="6982" y="2432"/>
              <a:ext cx="1125" cy="630"/>
            </a:xfrm>
            <a:prstGeom prst="flowChartDecision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选修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6" name="AutoShape 14"/>
            <p:cNvSpPr>
              <a:spLocks noChangeArrowheads="1"/>
            </p:cNvSpPr>
            <p:nvPr/>
          </p:nvSpPr>
          <p:spPr bwMode="auto">
            <a:xfrm>
              <a:off x="4979" y="1658"/>
              <a:ext cx="932" cy="472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学生</a:t>
              </a:r>
              <a:endParaRPr kumimoji="0" 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7" name="AutoShape 15"/>
            <p:cNvSpPr>
              <a:spLocks noChangeArrowheads="1"/>
            </p:cNvSpPr>
            <p:nvPr/>
          </p:nvSpPr>
          <p:spPr bwMode="auto">
            <a:xfrm>
              <a:off x="4979" y="3364"/>
              <a:ext cx="932" cy="472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系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8" name="AutoShape 16"/>
            <p:cNvSpPr>
              <a:spLocks noChangeArrowheads="1"/>
            </p:cNvSpPr>
            <p:nvPr/>
          </p:nvSpPr>
          <p:spPr bwMode="auto">
            <a:xfrm>
              <a:off x="7079" y="1658"/>
              <a:ext cx="932" cy="472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学生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9" name="AutoShape 17"/>
            <p:cNvSpPr>
              <a:spLocks noChangeArrowheads="1"/>
            </p:cNvSpPr>
            <p:nvPr/>
          </p:nvSpPr>
          <p:spPr bwMode="auto">
            <a:xfrm>
              <a:off x="7079" y="3330"/>
              <a:ext cx="932" cy="472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课程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49170" name="AutoShape 18"/>
            <p:cNvCxnSpPr>
              <a:cxnSpLocks noChangeShapeType="1"/>
            </p:cNvCxnSpPr>
            <p:nvPr/>
          </p:nvCxnSpPr>
          <p:spPr bwMode="auto">
            <a:xfrm>
              <a:off x="3376" y="2130"/>
              <a:ext cx="0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9171" name="AutoShape 19"/>
            <p:cNvCxnSpPr>
              <a:cxnSpLocks noChangeShapeType="1"/>
            </p:cNvCxnSpPr>
            <p:nvPr/>
          </p:nvCxnSpPr>
          <p:spPr bwMode="auto">
            <a:xfrm>
              <a:off x="3376" y="3062"/>
              <a:ext cx="0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9172" name="AutoShape 20"/>
            <p:cNvCxnSpPr>
              <a:cxnSpLocks noChangeShapeType="1"/>
            </p:cNvCxnSpPr>
            <p:nvPr/>
          </p:nvCxnSpPr>
          <p:spPr bwMode="auto">
            <a:xfrm>
              <a:off x="5421" y="2130"/>
              <a:ext cx="0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9173" name="AutoShape 21"/>
            <p:cNvCxnSpPr>
              <a:cxnSpLocks noChangeShapeType="1"/>
            </p:cNvCxnSpPr>
            <p:nvPr/>
          </p:nvCxnSpPr>
          <p:spPr bwMode="auto">
            <a:xfrm>
              <a:off x="5421" y="3028"/>
              <a:ext cx="0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9174" name="AutoShape 22"/>
            <p:cNvCxnSpPr>
              <a:cxnSpLocks noChangeShapeType="1"/>
            </p:cNvCxnSpPr>
            <p:nvPr/>
          </p:nvCxnSpPr>
          <p:spPr bwMode="auto">
            <a:xfrm>
              <a:off x="7527" y="2130"/>
              <a:ext cx="0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9175" name="AutoShape 23"/>
            <p:cNvCxnSpPr>
              <a:cxnSpLocks noChangeShapeType="1"/>
            </p:cNvCxnSpPr>
            <p:nvPr/>
          </p:nvCxnSpPr>
          <p:spPr bwMode="auto">
            <a:xfrm>
              <a:off x="7527" y="3028"/>
              <a:ext cx="0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9176" name="AutoShape 24"/>
            <p:cNvCxnSpPr>
              <a:cxnSpLocks noChangeShapeType="1"/>
            </p:cNvCxnSpPr>
            <p:nvPr/>
          </p:nvCxnSpPr>
          <p:spPr bwMode="auto">
            <a:xfrm flipV="1">
              <a:off x="8107" y="2747"/>
              <a:ext cx="472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49177" name="Oval 25"/>
            <p:cNvSpPr>
              <a:spLocks noChangeArrowheads="1"/>
            </p:cNvSpPr>
            <p:nvPr/>
          </p:nvSpPr>
          <p:spPr bwMode="auto">
            <a:xfrm>
              <a:off x="8579" y="2493"/>
              <a:ext cx="908" cy="569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成绩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705725" cy="504825"/>
          </a:xfrm>
        </p:spPr>
        <p:txBody>
          <a:bodyPr/>
          <a:lstStyle/>
          <a:p>
            <a:r>
              <a:rPr lang="en-US" altLang="zh-CN" dirty="0" smtClean="0"/>
              <a:t>E-R</a:t>
            </a:r>
            <a:r>
              <a:rPr lang="zh-CN" altLang="zh-CN" dirty="0" smtClean="0"/>
              <a:t>模型到关系模型的转化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80400" cy="4752156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2800" dirty="0" smtClean="0"/>
              <a:t>1</a:t>
            </a:r>
            <a:r>
              <a:rPr lang="zh-CN" altLang="zh-CN" sz="2800" dirty="0" smtClean="0"/>
              <a:t>）一个实体转换为一个关系模式，实体的属性就是关系的属性，实体的主键就是关系的主键。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/>
              <a:t>2</a:t>
            </a:r>
            <a:r>
              <a:rPr lang="zh-CN" altLang="zh-CN" sz="2800" dirty="0" smtClean="0"/>
              <a:t>）联系也要转化，但联系的类型不一样转化方法就不一样，具体方法为：</a:t>
            </a:r>
          </a:p>
          <a:p>
            <a:pPr lvl="1">
              <a:buFont typeface="Wingdings" pitchFamily="2" charset="2"/>
              <a:buChar char="n"/>
            </a:pPr>
            <a:r>
              <a:rPr lang="zh-CN" altLang="zh-CN" sz="2400" dirty="0" smtClean="0"/>
              <a:t>若联系是</a:t>
            </a:r>
            <a:r>
              <a:rPr lang="en-US" altLang="zh-CN" sz="2400" dirty="0" smtClean="0"/>
              <a:t>1:1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则</a:t>
            </a:r>
            <a:r>
              <a:rPr lang="zh-CN" altLang="zh-CN" sz="2400" dirty="0" smtClean="0"/>
              <a:t>选择任意一个</a:t>
            </a:r>
            <a:r>
              <a:rPr lang="zh-CN" altLang="en-US" sz="2400" dirty="0" smtClean="0"/>
              <a:t>实体对应的</a:t>
            </a:r>
            <a:r>
              <a:rPr lang="zh-CN" altLang="zh-CN" sz="2400" dirty="0" smtClean="0"/>
              <a:t>关系模式，</a:t>
            </a:r>
            <a:r>
              <a:rPr lang="zh-CN" altLang="en-US" sz="2400" dirty="0" smtClean="0"/>
              <a:t>并在其</a:t>
            </a:r>
            <a:r>
              <a:rPr lang="zh-CN" altLang="zh-CN" sz="2400" dirty="0" smtClean="0"/>
              <a:t>属性中加入另一个</a:t>
            </a:r>
            <a:r>
              <a:rPr lang="zh-CN" altLang="en-US" sz="2400" dirty="0" smtClean="0"/>
              <a:t>实体对应的</a:t>
            </a:r>
            <a:r>
              <a:rPr lang="zh-CN" altLang="zh-CN" sz="2400" dirty="0" smtClean="0"/>
              <a:t>关系模式的主键和联系具有的属性。</a:t>
            </a:r>
          </a:p>
          <a:p>
            <a:pPr lvl="1">
              <a:buFont typeface="Wingdings" pitchFamily="2" charset="2"/>
              <a:buChar char="n"/>
            </a:pPr>
            <a:r>
              <a:rPr lang="zh-CN" altLang="zh-CN" sz="2400" dirty="0" smtClean="0"/>
              <a:t>若联系是</a:t>
            </a:r>
            <a:r>
              <a:rPr lang="en-US" altLang="zh-CN" sz="2400" dirty="0" smtClean="0"/>
              <a:t>1:N</a:t>
            </a:r>
            <a:r>
              <a:rPr lang="zh-CN" altLang="zh-CN" sz="2400" dirty="0" smtClean="0"/>
              <a:t>的，则在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端实体</a:t>
            </a:r>
            <a:r>
              <a:rPr lang="zh-CN" altLang="en-US" sz="2400" dirty="0" smtClean="0"/>
              <a:t>对应</a:t>
            </a:r>
            <a:r>
              <a:rPr lang="zh-CN" altLang="zh-CN" sz="2400" dirty="0" smtClean="0"/>
              <a:t>的关系模式中加入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端实体转换成的关系模式的主键和联系具有的属性。</a:t>
            </a:r>
            <a:r>
              <a:rPr lang="en-US" altLang="zh-CN" sz="2400" dirty="0" smtClean="0"/>
              <a:t>        </a:t>
            </a:r>
            <a:endParaRPr lang="zh-CN" altLang="zh-CN" sz="24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zh-CN" sz="2400" dirty="0" smtClean="0"/>
              <a:t>若联系是</a:t>
            </a:r>
            <a:r>
              <a:rPr lang="en-US" altLang="zh-CN" sz="2400" dirty="0" smtClean="0"/>
              <a:t>M:N</a:t>
            </a:r>
            <a:r>
              <a:rPr lang="zh-CN" altLang="zh-CN" sz="2400" dirty="0" smtClean="0"/>
              <a:t>的，则将联系也转换成关系模式，该关系模式的属性为两端实体的主键加上联系的属性，而该关系模式的主键为两端实体主键的组合。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6531</TotalTime>
  <Words>1586</Words>
  <Application>Microsoft Office PowerPoint</Application>
  <PresentationFormat>全屏显示(4:3)</PresentationFormat>
  <Paragraphs>285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Calibri</vt:lpstr>
      <vt:lpstr>黑体</vt:lpstr>
      <vt:lpstr>华文新魏</vt:lpstr>
      <vt:lpstr>楷体</vt:lpstr>
      <vt:lpstr>楷体_GB2312</vt:lpstr>
      <vt:lpstr>宋体</vt:lpstr>
      <vt:lpstr>微软雅黑</vt:lpstr>
      <vt:lpstr>幼圆</vt:lpstr>
      <vt:lpstr>Arial</vt:lpstr>
      <vt:lpstr>Times New Roman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E-R 模型</vt:lpstr>
      <vt:lpstr>E-R模型到关系模型的转化</vt:lpstr>
      <vt:lpstr>E-R模型到关系模型转化的例子</vt:lpstr>
      <vt:lpstr>关系模型到SQL的转化表示</vt:lpstr>
      <vt:lpstr>数据库的操作</vt:lpstr>
      <vt:lpstr>数据库的操作</vt:lpstr>
    </vt:vector>
  </TitlesOfParts>
  <Company>重庆大学计算机学院基础科学系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＂多媒体技术基础＂课程复习要点</dc:title>
  <dc:creator>郭松涛</dc:creator>
  <cp:lastModifiedBy>2012dnd.com</cp:lastModifiedBy>
  <cp:revision>334</cp:revision>
  <dcterms:modified xsi:type="dcterms:W3CDTF">2020-12-02T08:25:30Z</dcterms:modified>
</cp:coreProperties>
</file>