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6" r:id="rId2"/>
    <p:sldId id="307" r:id="rId3"/>
    <p:sldId id="308" r:id="rId4"/>
    <p:sldId id="310" r:id="rId5"/>
    <p:sldId id="313" r:id="rId6"/>
    <p:sldId id="314" r:id="rId7"/>
    <p:sldId id="266" r:id="rId8"/>
    <p:sldId id="264" r:id="rId9"/>
    <p:sldId id="282" r:id="rId10"/>
    <p:sldId id="283" r:id="rId11"/>
    <p:sldId id="267" r:id="rId12"/>
    <p:sldId id="280" r:id="rId13"/>
    <p:sldId id="284" r:id="rId14"/>
    <p:sldId id="268" r:id="rId15"/>
    <p:sldId id="300" r:id="rId16"/>
    <p:sldId id="269" r:id="rId17"/>
    <p:sldId id="285" r:id="rId18"/>
    <p:sldId id="286" r:id="rId19"/>
    <p:sldId id="287" r:id="rId20"/>
    <p:sldId id="299" r:id="rId21"/>
    <p:sldId id="288" r:id="rId22"/>
    <p:sldId id="270" r:id="rId23"/>
    <p:sldId id="301" r:id="rId24"/>
    <p:sldId id="271" r:id="rId25"/>
    <p:sldId id="272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7" r:id="rId34"/>
    <p:sldId id="293" r:id="rId35"/>
    <p:sldId id="302" r:id="rId36"/>
    <p:sldId id="303" r:id="rId37"/>
    <p:sldId id="304" r:id="rId38"/>
    <p:sldId id="305" r:id="rId39"/>
    <p:sldId id="25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2639"/>
  </p:normalViewPr>
  <p:slideViewPr>
    <p:cSldViewPr>
      <p:cViewPr varScale="1">
        <p:scale>
          <a:sx n="77" d="100"/>
          <a:sy n="77" d="100"/>
        </p:scale>
        <p:origin x="114" y="192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1.2 </a:t>
          </a:r>
          <a:r>
            <a:rPr lang="en-US" b="1" dirty="0" smtClean="0"/>
            <a:t>Java</a:t>
          </a:r>
          <a:r>
            <a:rPr lang="zh-CN" b="1" dirty="0" smtClean="0"/>
            <a:t>运行环境与开发环境</a:t>
          </a:r>
          <a:endParaRPr lang="zh-CN" altLang="en-US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1.3 </a:t>
          </a:r>
          <a:r>
            <a:rPr lang="en-US" b="1" dirty="0" smtClean="0"/>
            <a:t>Java</a:t>
          </a:r>
          <a:r>
            <a:rPr lang="zh-CN" b="1" smtClean="0"/>
            <a:t>程序举例</a:t>
          </a:r>
          <a:endParaRPr lang="zh-CN" altLang="en-US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1.1 </a:t>
          </a:r>
          <a:r>
            <a:rPr lang="zh-CN" b="1" dirty="0" smtClean="0"/>
            <a:t>认识</a:t>
          </a:r>
          <a:r>
            <a:rPr lang="en-US" b="1" dirty="0" smtClean="0"/>
            <a:t>Java</a:t>
          </a:r>
          <a:r>
            <a:rPr lang="zh-CN" b="1" dirty="0" smtClean="0"/>
            <a:t>语言</a:t>
          </a:r>
          <a:endParaRPr lang="zh-CN" altLang="en-US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3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479733"/>
          <a:ext cx="592935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296467" y="140253"/>
          <a:ext cx="4150547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1.1 </a:t>
          </a:r>
          <a:r>
            <a:rPr lang="zh-CN" sz="2300" b="1" kern="1200" dirty="0" smtClean="0"/>
            <a:t>认识</a:t>
          </a:r>
          <a:r>
            <a:rPr lang="en-US" sz="2300" b="1" kern="1200" dirty="0" smtClean="0"/>
            <a:t>Java</a:t>
          </a:r>
          <a:r>
            <a:rPr lang="zh-CN" sz="2300" b="1" kern="1200" dirty="0" smtClean="0"/>
            <a:t>语言</a:t>
          </a:r>
          <a:endParaRPr lang="zh-CN" altLang="en-US" sz="2300" kern="1200" dirty="0"/>
        </a:p>
      </dsp:txBody>
      <dsp:txXfrm>
        <a:off x="329611" y="173397"/>
        <a:ext cx="4084259" cy="612672"/>
      </dsp:txXfrm>
    </dsp:sp>
    <dsp:sp modelId="{5EFADA3F-DBD8-47B3-87A4-F7C4DF43CC18}">
      <dsp:nvSpPr>
        <dsp:cNvPr id="0" name=""/>
        <dsp:cNvSpPr/>
      </dsp:nvSpPr>
      <dsp:spPr>
        <a:xfrm>
          <a:off x="0" y="1523014"/>
          <a:ext cx="592935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78376"/>
              <a:satOff val="-29070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296467" y="1183533"/>
          <a:ext cx="4150547" cy="678960"/>
        </a:xfrm>
        <a:prstGeom prst="roundRect">
          <a:avLst/>
        </a:prstGeom>
        <a:gradFill rotWithShape="0">
          <a:gsLst>
            <a:gs pos="0">
              <a:schemeClr val="accent2">
                <a:hueOff val="-2678376"/>
                <a:satOff val="-29070"/>
                <a:lumOff val="-2451"/>
                <a:alphaOff val="0"/>
                <a:shade val="51000"/>
                <a:satMod val="130000"/>
              </a:schemeClr>
            </a:gs>
            <a:gs pos="80000">
              <a:schemeClr val="accent2">
                <a:hueOff val="-2678376"/>
                <a:satOff val="-29070"/>
                <a:lumOff val="-2451"/>
                <a:alphaOff val="0"/>
                <a:shade val="93000"/>
                <a:satMod val="130000"/>
              </a:schemeClr>
            </a:gs>
            <a:gs pos="100000">
              <a:schemeClr val="accent2">
                <a:hueOff val="-2678376"/>
                <a:satOff val="-29070"/>
                <a:lumOff val="-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1.2 </a:t>
          </a:r>
          <a:r>
            <a:rPr lang="en-US" sz="2300" b="1" kern="1200" dirty="0" smtClean="0"/>
            <a:t>Java</a:t>
          </a:r>
          <a:r>
            <a:rPr lang="zh-CN" sz="2300" b="1" kern="1200" dirty="0" smtClean="0"/>
            <a:t>运行环境与开发环境</a:t>
          </a:r>
          <a:endParaRPr lang="zh-CN" altLang="en-US" sz="2300" kern="1200" dirty="0"/>
        </a:p>
      </dsp:txBody>
      <dsp:txXfrm>
        <a:off x="329611" y="1216677"/>
        <a:ext cx="4084259" cy="612672"/>
      </dsp:txXfrm>
    </dsp:sp>
    <dsp:sp modelId="{58D67328-282B-4E2B-B4DB-8AD412BAFFBC}">
      <dsp:nvSpPr>
        <dsp:cNvPr id="0" name=""/>
        <dsp:cNvSpPr/>
      </dsp:nvSpPr>
      <dsp:spPr>
        <a:xfrm>
          <a:off x="0" y="2566293"/>
          <a:ext cx="592935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296467" y="2226814"/>
          <a:ext cx="4150547" cy="67896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1.3 </a:t>
          </a:r>
          <a:r>
            <a:rPr lang="en-US" sz="2300" b="1" kern="1200" dirty="0" smtClean="0"/>
            <a:t>Java</a:t>
          </a:r>
          <a:r>
            <a:rPr lang="zh-CN" sz="2300" b="1" kern="1200" smtClean="0"/>
            <a:t>程序举例</a:t>
          </a:r>
          <a:endParaRPr lang="zh-CN" altLang="en-US" sz="2300" kern="1200" dirty="0"/>
        </a:p>
      </dsp:txBody>
      <dsp:txXfrm>
        <a:off x="329611" y="2259958"/>
        <a:ext cx="4084259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0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F7492E-D0E7-444F-817B-7DDFFE1FAD6E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75663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958892-ACEA-4CAB-8B2E-765849767869}" type="slidenum">
              <a:rPr lang="zh-CN" altLang="en-US" smtClean="0">
                <a:latin typeface="Times New Roman" panose="02020603050405020304" charset="0"/>
              </a:rPr>
              <a:t>20</a:t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07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B99C72D-B26B-4434-9C2C-AF9E7E66146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7052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A320AF5-27F2-49BE-A8DF-60CAD7B3821C}" type="slidenum">
              <a:rPr lang="zh-CN" altLang="en-US" smtClean="0">
                <a:latin typeface="Times New Roman" panose="02020603050405020304" charset="0"/>
              </a:rPr>
              <a:t>23</a:t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6231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660850F-E7BC-484E-A7FC-E7DE478CCA0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217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49A79F7-65D0-4D23-8F08-0D8CDA0536A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7548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73F6001-2403-456B-B739-212AFCE3F7D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202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F1ABF8-B6D0-43D0-B816-12E7F47DC78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607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9567680-EA9D-4177-9831-BCE61B22A3C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426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B3014FC-3D38-4FAA-8C43-F39757CA56C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1395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961C2FE-4829-497E-A063-4D597D49FCB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557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599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D8D966B-9290-4F6A-B67A-2072D2124A8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2532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36E70B7-D374-4105-86AE-74510DE183F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22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79A2E99-192F-4CA7-95E0-AA87AECA23D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880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FEF7DD9-12B1-4A5E-BF6F-272E89D9429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744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997BA15-E2F1-4236-8EB7-B58D87EE9E8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873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57E532B-7072-4A43-93C5-F9EF0942687D}" type="slidenum">
              <a:rPr lang="zh-CN" altLang="en-US" smtClean="0">
                <a:latin typeface="Times New Roman" panose="02020603050405020304" charset="0"/>
              </a:rPr>
              <a:t>15</a:t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43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196717-3F21-4341-B4D7-665C11A29F05}" type="slidenum">
              <a:rPr lang="zh-CN" altLang="en-US" smtClean="0">
                <a:latin typeface="Times New Roman" panose="02020603050405020304" pitchFamily="18" charset="0"/>
              </a:rPr>
              <a:pPr/>
              <a:t>17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6365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1BC5AD-C0B7-41D5-B11F-9D7E352CB9DF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87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60C00A7-A4BC-43F2-9A03-7013771BE0A8}" type="slidenum">
              <a:rPr lang="zh-CN" altLang="en-US" smtClean="0">
                <a:latin typeface="Times New Roman" panose="02020603050405020304" pitchFamily="18" charset="0"/>
              </a:rPr>
              <a:pPr/>
              <a:t>19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8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qu.edu.cn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1" tooltip="重庆大学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bm_hjy@cq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</a:t>
            </a:r>
            <a:r>
              <a:rPr lang="zh-CN" altLang="en-US" kern="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开发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课程简介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677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编程语言长期发展趋势</a:t>
            </a:r>
          </a:p>
        </p:txBody>
      </p:sp>
      <p:sp>
        <p:nvSpPr>
          <p:cNvPr id="23554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D3EAF24-C038-4A63-9F07-14136833777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778258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语言的特点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Java</a:t>
            </a:r>
            <a:r>
              <a:rPr lang="zh-CN" altLang="zh-CN" dirty="0"/>
              <a:t>语言是一种高级编程语言，它具有简单、结构中立、面向对象、可移植、分布式、高性能、多线程、健壮、动态、安全等特点。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59" y="2924943"/>
            <a:ext cx="106322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61072"/>
              </p:ext>
            </p:extLst>
          </p:nvPr>
        </p:nvGraphicFramePr>
        <p:xfrm>
          <a:off x="708124" y="3429000"/>
          <a:ext cx="7464276" cy="134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r:id="rId3" imgW="4737100" imgH="863600" progId="Visio.Drawing.11">
                  <p:embed/>
                </p:oleObj>
              </mc:Choice>
              <mc:Fallback>
                <p:oleObj r:id="rId3" imgW="4737100" imgH="863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24" y="3429000"/>
                        <a:ext cx="7464276" cy="1340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419872" y="4841776"/>
            <a:ext cx="2111475" cy="36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Java</a:t>
            </a:r>
            <a:r>
              <a:rPr kumimoji="1" lang="zh-CN" altLang="en-US" sz="160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程序的开发过程 </a:t>
            </a:r>
            <a:endParaRPr kumimoji="1" lang="zh-CN" altLang="en-US" sz="1600" dirty="0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语言的特点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/>
              <a:t>由于</a:t>
            </a:r>
            <a:r>
              <a:rPr lang="en-US" altLang="zh-CN" dirty="0"/>
              <a:t>Java</a:t>
            </a:r>
            <a:r>
              <a:rPr lang="zh-CN" altLang="zh-CN" dirty="0"/>
              <a:t>虚拟机可以运行在不同的操作系统之上，因此同一个字节代码文件可以在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Solaris OS</a:t>
            </a:r>
            <a:r>
              <a:rPr lang="zh-CN" altLang="zh-CN" dirty="0"/>
              <a:t>、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等操作系统上运行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59" y="2924943"/>
            <a:ext cx="106322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79712" y="5976645"/>
            <a:ext cx="54745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dirty="0"/>
              <a:t>通过</a:t>
            </a:r>
            <a:r>
              <a:rPr lang="en-US" altLang="zh-CN" sz="1600" dirty="0"/>
              <a:t>Java</a:t>
            </a:r>
            <a:r>
              <a:rPr lang="zh-CN" altLang="zh-CN" sz="1600" dirty="0"/>
              <a:t>虚拟机，同一个</a:t>
            </a:r>
            <a:r>
              <a:rPr lang="en-US" altLang="zh-CN" sz="1600" dirty="0"/>
              <a:t>Java</a:t>
            </a:r>
            <a:r>
              <a:rPr lang="zh-CN" altLang="zh-CN" sz="1600" dirty="0"/>
              <a:t>程序可以在各种平台上运行 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"/>
            <a:ext cx="13400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57280"/>
              </p:ext>
            </p:extLst>
          </p:nvPr>
        </p:nvGraphicFramePr>
        <p:xfrm>
          <a:off x="2778214" y="2458472"/>
          <a:ext cx="3593986" cy="345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r:id="rId3" imgW="3657600" imgH="3517900" progId="Visio.Drawing.11">
                  <p:embed/>
                </p:oleObj>
              </mc:Choice>
              <mc:Fallback>
                <p:oleObj r:id="rId3" imgW="3657600" imgH="3517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214" y="2458472"/>
                        <a:ext cx="3593986" cy="3458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体系结构中立</a:t>
            </a:r>
          </a:p>
        </p:txBody>
      </p:sp>
      <p:sp>
        <p:nvSpPr>
          <p:cNvPr id="38915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B6F9CA9-3C2C-4836-8FD7-333BEBB2868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marL="590550" indent="-533400"/>
            <a:r>
              <a:rPr lang="en-US" altLang="zh-CN" noProof="1" smtClean="0"/>
              <a:t>Java </a:t>
            </a:r>
            <a:r>
              <a:rPr lang="zh-CN" altLang="en-US" noProof="1"/>
              <a:t>程序被编译成一种与体系结构无关的字节代码</a:t>
            </a:r>
          </a:p>
          <a:p>
            <a:pPr marL="590550" indent="-533400"/>
            <a:r>
              <a:rPr lang="zh-CN" altLang="en-US" noProof="1"/>
              <a:t>只要安装了</a:t>
            </a:r>
            <a:r>
              <a:rPr lang="en-US" altLang="zh-CN" noProof="1"/>
              <a:t>Java</a:t>
            </a:r>
            <a:r>
              <a:rPr lang="zh-CN" altLang="en-US" noProof="1"/>
              <a:t>运行时系统</a:t>
            </a:r>
            <a:r>
              <a:rPr lang="en-US" altLang="zh-CN" noProof="1"/>
              <a:t>Java</a:t>
            </a:r>
            <a:r>
              <a:rPr lang="zh-CN" altLang="en-US" noProof="1"/>
              <a:t>程序可以在任意的处理器上运行</a:t>
            </a:r>
          </a:p>
          <a:p>
            <a:pPr marL="609600" indent="-609600" eaLnBrk="1" hangingPunct="1"/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2057400" y="3733800"/>
            <a:ext cx="1911350" cy="2795588"/>
            <a:chOff x="4500" y="1596"/>
            <a:chExt cx="1620" cy="2340"/>
          </a:xfrm>
        </p:grpSpPr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4500" y="1596"/>
              <a:ext cx="16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应用程序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4500" y="2221"/>
              <a:ext cx="1620" cy="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虚拟机</a:t>
              </a: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3479" name="Text Box 7"/>
            <p:cNvSpPr txBox="1">
              <a:spLocks noChangeArrowheads="1"/>
            </p:cNvSpPr>
            <p:nvPr/>
          </p:nvSpPr>
          <p:spPr bwMode="auto">
            <a:xfrm>
              <a:off x="4500" y="2844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UNIX Linux</a:t>
              </a:r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4500" y="3468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SPARC </a:t>
              </a:r>
            </a:p>
          </p:txBody>
        </p:sp>
      </p:grpSp>
      <p:grpSp>
        <p:nvGrpSpPr>
          <p:cNvPr id="233481" name="Group 9"/>
          <p:cNvGrpSpPr>
            <a:grpSpLocks/>
          </p:cNvGrpSpPr>
          <p:nvPr/>
        </p:nvGrpSpPr>
        <p:grpSpPr bwMode="auto">
          <a:xfrm>
            <a:off x="4267200" y="3733800"/>
            <a:ext cx="1911350" cy="2795588"/>
            <a:chOff x="4500" y="1596"/>
            <a:chExt cx="1620" cy="2340"/>
          </a:xfrm>
        </p:grpSpPr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4500" y="1596"/>
              <a:ext cx="16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应用程序</a:t>
              </a: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4500" y="2221"/>
              <a:ext cx="1620" cy="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虚拟机</a:t>
              </a: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3484" name="Text Box 12"/>
            <p:cNvSpPr txBox="1">
              <a:spLocks noChangeArrowheads="1"/>
            </p:cNvSpPr>
            <p:nvPr/>
          </p:nvSpPr>
          <p:spPr bwMode="auto">
            <a:xfrm>
              <a:off x="4500" y="2844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Windows</a:t>
              </a:r>
            </a:p>
          </p:txBody>
        </p:sp>
        <p:sp>
          <p:nvSpPr>
            <p:cNvPr id="233485" name="Text Box 13"/>
            <p:cNvSpPr txBox="1">
              <a:spLocks noChangeArrowheads="1"/>
            </p:cNvSpPr>
            <p:nvPr/>
          </p:nvSpPr>
          <p:spPr bwMode="auto">
            <a:xfrm>
              <a:off x="4500" y="3468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X86 </a:t>
              </a:r>
            </a:p>
          </p:txBody>
        </p:sp>
      </p:grpSp>
      <p:grpSp>
        <p:nvGrpSpPr>
          <p:cNvPr id="233486" name="Group 14"/>
          <p:cNvGrpSpPr>
            <a:grpSpLocks/>
          </p:cNvGrpSpPr>
          <p:nvPr/>
        </p:nvGrpSpPr>
        <p:grpSpPr bwMode="auto">
          <a:xfrm>
            <a:off x="6635750" y="3722688"/>
            <a:ext cx="1752600" cy="2806700"/>
            <a:chOff x="4500" y="1596"/>
            <a:chExt cx="1620" cy="2340"/>
          </a:xfrm>
        </p:grpSpPr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4500" y="1596"/>
              <a:ext cx="1620" cy="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应用程序</a:t>
              </a: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4500" y="2219"/>
              <a:ext cx="1620" cy="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虚拟机</a:t>
              </a: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3489" name="Text Box 17"/>
            <p:cNvSpPr txBox="1">
              <a:spLocks noChangeArrowheads="1"/>
            </p:cNvSpPr>
            <p:nvPr/>
          </p:nvSpPr>
          <p:spPr bwMode="auto">
            <a:xfrm>
              <a:off x="4500" y="2844"/>
              <a:ext cx="1620" cy="469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RTOS</a:t>
              </a:r>
            </a:p>
          </p:txBody>
        </p:sp>
        <p:sp>
          <p:nvSpPr>
            <p:cNvPr id="233490" name="Text Box 18"/>
            <p:cNvSpPr txBox="1">
              <a:spLocks noChangeArrowheads="1"/>
            </p:cNvSpPr>
            <p:nvPr/>
          </p:nvSpPr>
          <p:spPr bwMode="auto">
            <a:xfrm>
              <a:off x="4500" y="3467"/>
              <a:ext cx="1620" cy="469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MIPS PPC </a:t>
              </a:r>
            </a:p>
          </p:txBody>
        </p:sp>
      </p:grpSp>
      <p:sp>
        <p:nvSpPr>
          <p:cNvPr id="233491" name="Rectangle 19"/>
          <p:cNvSpPr>
            <a:spLocks noChangeArrowheads="1"/>
          </p:cNvSpPr>
          <p:nvPr/>
        </p:nvSpPr>
        <p:spPr bwMode="auto">
          <a:xfrm>
            <a:off x="1905000" y="4343400"/>
            <a:ext cx="6767513" cy="720725"/>
          </a:xfrm>
          <a:prstGeom prst="rect">
            <a:avLst/>
          </a:prstGeom>
          <a:noFill/>
          <a:ln w="41275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</a:endParaRPr>
          </a:p>
        </p:txBody>
      </p:sp>
      <p:grpSp>
        <p:nvGrpSpPr>
          <p:cNvPr id="233492" name="Group 20"/>
          <p:cNvGrpSpPr>
            <a:grpSpLocks/>
          </p:cNvGrpSpPr>
          <p:nvPr/>
        </p:nvGrpSpPr>
        <p:grpSpPr bwMode="auto">
          <a:xfrm>
            <a:off x="609600" y="3733800"/>
            <a:ext cx="1662113" cy="2670175"/>
            <a:chOff x="336" y="1680"/>
            <a:chExt cx="960" cy="1169"/>
          </a:xfrm>
        </p:grpSpPr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336" y="1680"/>
              <a:ext cx="96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应用程序层</a:t>
              </a: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336" y="2016"/>
              <a:ext cx="96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平台层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336" y="2352"/>
              <a:ext cx="96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操作系统层</a:t>
              </a:r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336" y="2688"/>
              <a:ext cx="96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硬件层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1" grpId="0" animBg="1"/>
      <p:bldP spid="23349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平台的体系结构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Java</a:t>
            </a:r>
            <a:r>
              <a:rPr lang="zh-CN" altLang="zh-CN" sz="2400" dirty="0" smtClean="0"/>
              <a:t>技术主要</a:t>
            </a:r>
            <a:r>
              <a:rPr lang="zh-CN" altLang="zh-CN" sz="2400" dirty="0"/>
              <a:t>包括： 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zh-CN" sz="2000" b="1" dirty="0"/>
              <a:t>各种开发工具</a:t>
            </a:r>
            <a:r>
              <a:rPr lang="zh-CN" altLang="zh-CN" sz="2000" dirty="0"/>
              <a:t>。如编译器、解释器、文档生成器、以及文件打包工具等。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zh-CN" sz="2000" b="1" dirty="0"/>
              <a:t>应用程序编程接口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API</a:t>
            </a:r>
            <a:r>
              <a:rPr lang="zh-CN" altLang="zh-CN" sz="2000" dirty="0"/>
              <a:t>）。应用程序编程接口包含了对软件常用功能的支持，涉及到基本数据对象、用户界面、网络与安全、</a:t>
            </a:r>
            <a:r>
              <a:rPr lang="en-US" altLang="zh-CN" sz="2000" dirty="0"/>
              <a:t>XML</a:t>
            </a:r>
            <a:r>
              <a:rPr lang="zh-CN" altLang="zh-CN" sz="2000" dirty="0"/>
              <a:t>生成、数据库访问等众多方面。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Java</a:t>
            </a:r>
            <a:r>
              <a:rPr lang="zh-CN" altLang="zh-CN" sz="2400" dirty="0"/>
              <a:t>平台划分</a:t>
            </a:r>
            <a:r>
              <a:rPr lang="zh-CN" altLang="zh-CN" sz="2400" dirty="0" smtClean="0"/>
              <a:t>成</a:t>
            </a:r>
            <a:r>
              <a:rPr lang="en-US" altLang="zh-CN" sz="2400" dirty="0" smtClean="0"/>
              <a:t>Java </a:t>
            </a:r>
            <a:r>
              <a:rPr lang="en-US" altLang="zh-CN" sz="2400" dirty="0"/>
              <a:t>EE</a:t>
            </a:r>
            <a:r>
              <a:rPr lang="zh-CN" altLang="zh-CN" sz="2400" dirty="0"/>
              <a:t>、</a:t>
            </a:r>
            <a:r>
              <a:rPr lang="en-US" altLang="zh-CN" sz="2400" dirty="0"/>
              <a:t>Java SE</a:t>
            </a:r>
            <a:r>
              <a:rPr lang="zh-CN" altLang="zh-CN" sz="2400" dirty="0"/>
              <a:t>、</a:t>
            </a:r>
            <a:r>
              <a:rPr lang="en-US" altLang="zh-CN" sz="2400" dirty="0"/>
              <a:t>Java </a:t>
            </a:r>
            <a:r>
              <a:rPr lang="en-US" altLang="zh-CN" sz="2400" dirty="0" smtClean="0"/>
              <a:t>ME</a:t>
            </a:r>
            <a:r>
              <a:rPr lang="zh-CN" altLang="en-US" sz="2400" dirty="0" smtClean="0"/>
              <a:t>三个系列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针对不同的市场目标和设备进行了定位。 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Java EE</a:t>
            </a:r>
            <a:r>
              <a:rPr lang="zh-CN" altLang="zh-CN" sz="1400" dirty="0"/>
              <a:t>（</a:t>
            </a:r>
            <a:r>
              <a:rPr lang="en-US" altLang="zh-CN" sz="1400" dirty="0"/>
              <a:t>Java Platform, Enterprise Edition</a:t>
            </a:r>
            <a:r>
              <a:rPr lang="zh-CN" altLang="zh-CN" sz="1400" dirty="0"/>
              <a:t>）的主要目的是为企业计算提供一个应用服务器的运行和开发平台。 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Java SE</a:t>
            </a:r>
            <a:r>
              <a:rPr lang="zh-CN" altLang="zh-CN" sz="1400" dirty="0"/>
              <a:t>（</a:t>
            </a:r>
            <a:r>
              <a:rPr lang="en-US" altLang="zh-CN" sz="1400" dirty="0"/>
              <a:t>Java Platform, Standard Edition</a:t>
            </a:r>
            <a:r>
              <a:rPr lang="zh-CN" altLang="zh-CN" sz="1400" dirty="0"/>
              <a:t>）的主要目的是为台式机和工作站提供一个开发和运行平台。 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Java ME</a:t>
            </a:r>
            <a:r>
              <a:rPr lang="zh-CN" altLang="zh-CN" sz="1400" dirty="0"/>
              <a:t>（</a:t>
            </a:r>
            <a:r>
              <a:rPr lang="en-US" altLang="zh-CN" sz="1400" dirty="0"/>
              <a:t>Java Platform, Micro Edition</a:t>
            </a:r>
            <a:r>
              <a:rPr lang="zh-CN" altLang="zh-CN" sz="1400" dirty="0"/>
              <a:t>）主要面向电子消费产品，目的是为电子消费产品提供一个</a:t>
            </a:r>
            <a:r>
              <a:rPr lang="en-US" altLang="zh-CN" sz="1400" dirty="0"/>
              <a:t>Java</a:t>
            </a:r>
            <a:r>
              <a:rPr lang="zh-CN" altLang="zh-CN" sz="1400" dirty="0"/>
              <a:t>的运行平台，使得</a:t>
            </a:r>
            <a:r>
              <a:rPr lang="en-US" altLang="zh-CN" sz="1400" dirty="0"/>
              <a:t>Java</a:t>
            </a:r>
            <a:r>
              <a:rPr lang="zh-CN" altLang="zh-CN" sz="1400" dirty="0"/>
              <a:t>程序可以在手机、</a:t>
            </a:r>
            <a:r>
              <a:rPr lang="en-US" altLang="zh-CN" sz="1400" dirty="0"/>
              <a:t>PDA</a:t>
            </a:r>
            <a:r>
              <a:rPr lang="zh-CN" altLang="zh-CN" sz="1400" dirty="0"/>
              <a:t>、机顶盒等产品上运行。 </a:t>
            </a:r>
            <a:endParaRPr lang="zh-CN" altLang="en-US" sz="15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25" y="204788"/>
            <a:ext cx="7273925" cy="617537"/>
          </a:xfrm>
        </p:spPr>
        <p:txBody>
          <a:bodyPr/>
          <a:lstStyle/>
          <a:p>
            <a:pPr eaLnBrk="1" hangingPunct="1"/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Java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应用领域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961008"/>
            <a:ext cx="82296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桌面应用程序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noProof="1" smtClean="0"/>
              <a:t>Eclipse</a:t>
            </a:r>
            <a:r>
              <a:rPr lang="zh-CN" altLang="en-US" sz="2000" noProof="1" smtClean="0"/>
              <a:t>，</a:t>
            </a:r>
            <a:r>
              <a:rPr lang="en-US" altLang="zh-CN" sz="2000" noProof="1" smtClean="0"/>
              <a:t>  NetBeans</a:t>
            </a:r>
            <a:r>
              <a:rPr lang="zh-CN" altLang="en-US" sz="2000" noProof="1" smtClean="0"/>
              <a:t>，</a:t>
            </a:r>
            <a:r>
              <a:rPr lang="en-US" altLang="zh-CN" sz="2000" noProof="1" smtClean="0"/>
              <a:t> Intelligent Idea </a:t>
            </a:r>
            <a:r>
              <a:rPr lang="zh-CN" altLang="en-US" sz="2000" noProof="1"/>
              <a:t>等开发工具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Web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应用程序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基于网络的应用程序，</a:t>
            </a:r>
            <a:r>
              <a:rPr lang="en-US" altLang="zh-CN" sz="2000" noProof="1"/>
              <a:t>ICBC</a:t>
            </a:r>
            <a:r>
              <a:rPr lang="zh-CN" altLang="en-US" sz="2000" noProof="1"/>
              <a:t>网上银行，电子商务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应用最广的就是这一块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应用服务器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使用</a:t>
            </a:r>
            <a:r>
              <a:rPr lang="en-US" altLang="zh-CN" sz="2000" noProof="1"/>
              <a:t>java</a:t>
            </a:r>
            <a:r>
              <a:rPr lang="zh-CN" altLang="en-US" sz="2000" noProof="1"/>
              <a:t>技术提供服务的软件，一般是</a:t>
            </a:r>
            <a:r>
              <a:rPr lang="en-US" altLang="zh-CN" sz="2000" noProof="1"/>
              <a:t>web</a:t>
            </a:r>
            <a:r>
              <a:rPr lang="zh-CN" altLang="en-US" sz="2000" noProof="1"/>
              <a:t>程序，中间件，组件的运行环境。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noProof="1"/>
              <a:t>Tomcat</a:t>
            </a:r>
            <a:r>
              <a:rPr lang="zh-CN" altLang="en-US" sz="2000" noProof="1"/>
              <a:t>，</a:t>
            </a:r>
            <a:r>
              <a:rPr lang="en-US" altLang="zh-CN" sz="2000" noProof="1"/>
              <a:t>Resin</a:t>
            </a:r>
            <a:r>
              <a:rPr lang="zh-CN" altLang="en-US" sz="2000" noProof="1"/>
              <a:t>，</a:t>
            </a:r>
            <a:r>
              <a:rPr lang="en-US" altLang="zh-CN" sz="2000" noProof="1"/>
              <a:t>Websphere</a:t>
            </a:r>
            <a:r>
              <a:rPr lang="zh-CN" altLang="en-US" sz="2000" noProof="1"/>
              <a:t>，</a:t>
            </a:r>
            <a:r>
              <a:rPr lang="en-US" altLang="zh-CN" sz="2000" noProof="1"/>
              <a:t>Weblogic</a:t>
            </a:r>
            <a:r>
              <a:rPr lang="zh-CN" altLang="en-US" sz="2000" noProof="1"/>
              <a:t>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数据库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noProof="1"/>
              <a:t>Oracle </a:t>
            </a:r>
            <a:r>
              <a:rPr lang="zh-CN" altLang="en-US" sz="2000" noProof="1"/>
              <a:t>，</a:t>
            </a:r>
            <a:r>
              <a:rPr lang="en-US" altLang="zh-CN" sz="2000" noProof="1"/>
              <a:t>DB2 </a:t>
            </a:r>
            <a:r>
              <a:rPr lang="zh-CN" altLang="en-US" sz="2000" noProof="1"/>
              <a:t>，   </a:t>
            </a:r>
            <a:r>
              <a:rPr lang="en-US" altLang="zh-CN" sz="2000" noProof="1"/>
              <a:t>Cloudscape</a:t>
            </a:r>
            <a:r>
              <a:rPr lang="zh-CN" altLang="en-US" sz="2000" noProof="1"/>
              <a:t>，</a:t>
            </a:r>
            <a:r>
              <a:rPr lang="en-US" altLang="zh-CN" sz="2000" noProof="1"/>
              <a:t>HSQL</a:t>
            </a:r>
            <a:r>
              <a:rPr lang="zh-CN" altLang="en-US" sz="2000" noProof="1"/>
              <a:t>等。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嵌入式： </a:t>
            </a:r>
            <a:endParaRPr lang="en-US" altLang="zh-CN" sz="2400" noProof="1" smtClean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Java ME</a:t>
            </a:r>
            <a:r>
              <a:rPr lang="zh-CN" altLang="en-US" sz="20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，</a:t>
            </a:r>
            <a:r>
              <a:rPr lang="en-US" altLang="zh-CN" sz="20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  </a:t>
            </a: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Android</a:t>
            </a:r>
          </a:p>
        </p:txBody>
      </p:sp>
      <p:sp>
        <p:nvSpPr>
          <p:cNvPr id="90115" name="幻灯片编号占位符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844463-750E-4246-9E67-0CC9E55432F0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/>
              <a:t>运行环境与开发环境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altLang="zh-CN" dirty="0"/>
              <a:t>Java</a:t>
            </a:r>
            <a:r>
              <a:rPr lang="zh-CN" altLang="zh-CN" dirty="0"/>
              <a:t>提供了一个免费的</a:t>
            </a:r>
            <a:r>
              <a:rPr lang="en-US" altLang="zh-CN" dirty="0"/>
              <a:t>Java</a:t>
            </a:r>
            <a:r>
              <a:rPr lang="zh-CN" altLang="zh-CN" dirty="0"/>
              <a:t>开发工具集</a:t>
            </a:r>
            <a:r>
              <a:rPr lang="zh-CN" altLang="zh-CN" dirty="0" smtClean="0"/>
              <a:t>（</a:t>
            </a:r>
            <a:r>
              <a:rPr lang="en-US" altLang="zh-CN" dirty="0" smtClean="0"/>
              <a:t>JDK</a:t>
            </a:r>
            <a:r>
              <a:rPr lang="zh-CN" altLang="zh-CN" dirty="0"/>
              <a:t>），编程人员可以利用这些工具来开发或者调试</a:t>
            </a:r>
            <a:r>
              <a:rPr lang="en-US" altLang="zh-CN" dirty="0"/>
              <a:t>Java</a:t>
            </a:r>
            <a:r>
              <a:rPr lang="zh-CN" altLang="zh-CN" dirty="0"/>
              <a:t>程序。 </a:t>
            </a:r>
            <a:endParaRPr lang="en-US" altLang="zh-CN" dirty="0" smtClean="0"/>
          </a:p>
          <a:p>
            <a:pPr fontAlgn="base"/>
            <a:r>
              <a:rPr lang="zh-CN" altLang="zh-CN" dirty="0"/>
              <a:t>如果只想运行已有的</a:t>
            </a:r>
            <a:r>
              <a:rPr lang="en-US" altLang="zh-CN" dirty="0"/>
              <a:t>Java</a:t>
            </a:r>
            <a:r>
              <a:rPr lang="zh-CN" altLang="zh-CN" dirty="0"/>
              <a:t>程序，可以只安装</a:t>
            </a:r>
            <a:r>
              <a:rPr lang="en-US" altLang="zh-CN" dirty="0"/>
              <a:t>Java</a:t>
            </a:r>
            <a:r>
              <a:rPr lang="zh-CN" altLang="zh-CN" dirty="0"/>
              <a:t>运行环境</a:t>
            </a:r>
            <a:r>
              <a:rPr lang="zh-CN" altLang="zh-CN" dirty="0" smtClean="0"/>
              <a:t>（</a:t>
            </a:r>
            <a:r>
              <a:rPr lang="en-US" altLang="zh-CN" dirty="0" smtClean="0"/>
              <a:t>JRE</a:t>
            </a:r>
            <a:r>
              <a:rPr lang="zh-CN" altLang="zh-CN" dirty="0"/>
              <a:t>），</a:t>
            </a:r>
            <a:r>
              <a:rPr lang="en-US" altLang="zh-CN" dirty="0"/>
              <a:t>JRE</a:t>
            </a:r>
            <a:r>
              <a:rPr lang="zh-CN" altLang="zh-CN" dirty="0"/>
              <a:t>由</a:t>
            </a:r>
            <a:r>
              <a:rPr lang="en-US" altLang="zh-CN" dirty="0"/>
              <a:t>Java</a:t>
            </a:r>
            <a:r>
              <a:rPr lang="zh-CN" altLang="zh-CN" dirty="0"/>
              <a:t>虚拟机、</a:t>
            </a:r>
            <a:r>
              <a:rPr lang="en-US" altLang="zh-CN" dirty="0"/>
              <a:t>Java</a:t>
            </a:r>
            <a:r>
              <a:rPr lang="zh-CN" altLang="zh-CN" dirty="0"/>
              <a:t>的核心类以及一些支持文件组成。可以</a:t>
            </a:r>
            <a:r>
              <a:rPr lang="zh-CN" altLang="zh-CN" dirty="0" smtClean="0"/>
              <a:t>在</a:t>
            </a:r>
            <a:r>
              <a:rPr lang="zh-CN" altLang="en-US" dirty="0" smtClean="0"/>
              <a:t>官方</a:t>
            </a:r>
            <a:r>
              <a:rPr lang="zh-CN" altLang="zh-CN" dirty="0" smtClean="0"/>
              <a:t>网站</a:t>
            </a:r>
            <a:r>
              <a:rPr lang="en-US" altLang="zh-CN" dirty="0" smtClean="0"/>
              <a:t>java.oracle.com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fontAlgn="base"/>
            <a:r>
              <a:rPr lang="zh-CN" altLang="zh-CN" dirty="0"/>
              <a:t>为了开发</a:t>
            </a:r>
            <a:r>
              <a:rPr lang="en-US" altLang="zh-CN" dirty="0"/>
              <a:t>Java</a:t>
            </a:r>
            <a:r>
              <a:rPr lang="zh-CN" altLang="zh-CN" dirty="0"/>
              <a:t>应用程序，需要安装</a:t>
            </a:r>
            <a:r>
              <a:rPr lang="en-US" altLang="zh-CN" dirty="0"/>
              <a:t>JDK</a:t>
            </a:r>
            <a:r>
              <a:rPr lang="zh-CN" altLang="zh-CN" dirty="0"/>
              <a:t>。在安装</a:t>
            </a:r>
            <a:r>
              <a:rPr lang="en-US" altLang="zh-CN" dirty="0"/>
              <a:t>JDK</a:t>
            </a:r>
            <a:r>
              <a:rPr lang="zh-CN" altLang="zh-CN" dirty="0"/>
              <a:t>的同时将安装</a:t>
            </a:r>
            <a:r>
              <a:rPr lang="en-US" altLang="zh-CN" dirty="0"/>
              <a:t>JRE</a:t>
            </a:r>
            <a:r>
              <a:rPr lang="zh-CN" altLang="zh-CN" dirty="0"/>
              <a:t>。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Java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程序的运行环境（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JRE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）</a:t>
            </a:r>
          </a:p>
        </p:txBody>
      </p:sp>
      <p:sp>
        <p:nvSpPr>
          <p:cNvPr id="51202" name="幻灯片编号占位符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4475B8-EC09-4B6F-A07C-71223DA130A8}" type="slidenum">
              <a:rPr lang="zh-CN" altLang="en-US">
                <a:latin typeface="+mn-ea"/>
                <a:ea typeface="+mn-ea"/>
              </a:rPr>
              <a:pPr/>
              <a:t>17</a:t>
            </a:fld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457200" y="2286000"/>
            <a:ext cx="8153400" cy="3179763"/>
            <a:chOff x="432" y="1536"/>
            <a:chExt cx="5136" cy="2003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432" y="1824"/>
              <a:ext cx="1344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latin typeface="+mn-ea"/>
                  <a:ea typeface="+mn-ea"/>
                </a:rPr>
                <a:t>编译型源程序</a:t>
              </a: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208" y="2784"/>
              <a:ext cx="1344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+mn-ea"/>
                  <a:ea typeface="+mn-ea"/>
                </a:rPr>
                <a:t>字节码程序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432" y="2784"/>
              <a:ext cx="1344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Java</a:t>
              </a:r>
              <a:r>
                <a:rPr lang="zh-CN" altLang="en-US" sz="2400" b="1">
                  <a:latin typeface="+mn-ea"/>
                  <a:ea typeface="+mn-ea"/>
                </a:rPr>
                <a:t>源程序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208" y="1824"/>
              <a:ext cx="1488" cy="28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+mn-ea"/>
                  <a:ea typeface="+mn-ea"/>
                </a:rPr>
                <a:t>可执行程序</a:t>
              </a:r>
              <a:r>
                <a:rPr lang="en-US" altLang="zh-CN" sz="2400" b="1">
                  <a:latin typeface="+mn-ea"/>
                  <a:ea typeface="+mn-ea"/>
                </a:rPr>
                <a:t>EXE</a:t>
              </a:r>
            </a:p>
          </p:txBody>
        </p:sp>
        <p:sp>
          <p:nvSpPr>
            <p:cNvPr id="51208" name="弧 8"/>
            <p:cNvSpPr>
              <a:spLocks noChangeArrowheads="1"/>
            </p:cNvSpPr>
            <p:nvPr/>
          </p:nvSpPr>
          <p:spPr bwMode="auto">
            <a:xfrm flipH="1">
              <a:off x="5040" y="1728"/>
              <a:ext cx="240" cy="1584"/>
            </a:xfrm>
            <a:custGeom>
              <a:avLst/>
              <a:gdLst>
                <a:gd name="T0" fmla="*/ 0 w 21600"/>
                <a:gd name="T1" fmla="*/ -1 h 43199"/>
                <a:gd name="T2" fmla="*/ 21600 w 21600"/>
                <a:gd name="T3" fmla="*/ 21600 h 43199"/>
                <a:gd name="T4" fmla="*/ 157 w 21600"/>
                <a:gd name="T5" fmla="*/ 43199 h 43199"/>
                <a:gd name="T6" fmla="*/ 0 w 21600"/>
                <a:gd name="T7" fmla="*/ -1 h 43199"/>
                <a:gd name="T8" fmla="*/ 21600 w 21600"/>
                <a:gd name="T9" fmla="*/ 21600 h 43199"/>
                <a:gd name="T10" fmla="*/ 157 w 21600"/>
                <a:gd name="T11" fmla="*/ 43199 h 43199"/>
                <a:gd name="T12" fmla="*/ 0 w 21600"/>
                <a:gd name="T13" fmla="*/ 21600 h 43199"/>
                <a:gd name="T14" fmla="*/ 0 w 21600"/>
                <a:gd name="T15" fmla="*/ -1 h 4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43199" fill="none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68"/>
                    <a:pt x="12024" y="43113"/>
                    <a:pt x="157" y="43199"/>
                  </a:cubicBezTo>
                </a:path>
                <a:path w="21600" h="43199" stroke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68"/>
                    <a:pt x="12024" y="43113"/>
                    <a:pt x="157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1209" name="弧 9"/>
            <p:cNvSpPr>
              <a:spLocks noChangeArrowheads="1"/>
            </p:cNvSpPr>
            <p:nvPr/>
          </p:nvSpPr>
          <p:spPr bwMode="auto">
            <a:xfrm flipH="1">
              <a:off x="4616" y="1536"/>
              <a:ext cx="432" cy="1969"/>
            </a:xfrm>
            <a:custGeom>
              <a:avLst/>
              <a:gdLst>
                <a:gd name="T0" fmla="*/ 672 w 21600"/>
                <a:gd name="T1" fmla="*/ 0 h 43189"/>
                <a:gd name="T2" fmla="*/ 21600 w 21600"/>
                <a:gd name="T3" fmla="*/ 21590 h 43189"/>
                <a:gd name="T4" fmla="*/ 157 w 21600"/>
                <a:gd name="T5" fmla="*/ 43189 h 43189"/>
                <a:gd name="T6" fmla="*/ 672 w 21600"/>
                <a:gd name="T7" fmla="*/ 0 h 43189"/>
                <a:gd name="T8" fmla="*/ 21600 w 21600"/>
                <a:gd name="T9" fmla="*/ 21590 h 43189"/>
                <a:gd name="T10" fmla="*/ 157 w 21600"/>
                <a:gd name="T11" fmla="*/ 43189 h 43189"/>
                <a:gd name="T12" fmla="*/ 0 w 21600"/>
                <a:gd name="T13" fmla="*/ 21590 h 43189"/>
                <a:gd name="T14" fmla="*/ 672 w 21600"/>
                <a:gd name="T15" fmla="*/ 0 h 4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43189" fill="none">
                  <a:moveTo>
                    <a:pt x="672" y="0"/>
                  </a:moveTo>
                  <a:cubicBezTo>
                    <a:pt x="12334" y="364"/>
                    <a:pt x="21600" y="9922"/>
                    <a:pt x="21600" y="21590"/>
                  </a:cubicBezTo>
                  <a:cubicBezTo>
                    <a:pt x="21600" y="33458"/>
                    <a:pt x="12024" y="43103"/>
                    <a:pt x="157" y="43189"/>
                  </a:cubicBezTo>
                </a:path>
                <a:path w="21600" h="43189" stroke="0">
                  <a:moveTo>
                    <a:pt x="672" y="0"/>
                  </a:moveTo>
                  <a:cubicBezTo>
                    <a:pt x="12334" y="364"/>
                    <a:pt x="21600" y="9922"/>
                    <a:pt x="21600" y="21590"/>
                  </a:cubicBezTo>
                  <a:cubicBezTo>
                    <a:pt x="21600" y="33458"/>
                    <a:pt x="12024" y="43103"/>
                    <a:pt x="157" y="43189"/>
                  </a:cubicBezTo>
                  <a:lnTo>
                    <a:pt x="0" y="21590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1210" name="弧 10"/>
            <p:cNvSpPr>
              <a:spLocks noChangeArrowheads="1"/>
            </p:cNvSpPr>
            <p:nvPr/>
          </p:nvSpPr>
          <p:spPr bwMode="auto">
            <a:xfrm rot="21153911" flipH="1">
              <a:off x="4224" y="2496"/>
              <a:ext cx="192" cy="1043"/>
            </a:xfrm>
            <a:custGeom>
              <a:avLst/>
              <a:gdLst>
                <a:gd name="T0" fmla="*/ 9322 w 21600"/>
                <a:gd name="T1" fmla="*/ 0 h 39499"/>
                <a:gd name="T2" fmla="*/ 21600 w 21600"/>
                <a:gd name="T3" fmla="*/ 19485 h 39499"/>
                <a:gd name="T4" fmla="*/ 8124 w 21600"/>
                <a:gd name="T5" fmla="*/ 39499 h 39499"/>
                <a:gd name="T6" fmla="*/ 9322 w 21600"/>
                <a:gd name="T7" fmla="*/ 0 h 39499"/>
                <a:gd name="T8" fmla="*/ 21600 w 21600"/>
                <a:gd name="T9" fmla="*/ 19485 h 39499"/>
                <a:gd name="T10" fmla="*/ 8124 w 21600"/>
                <a:gd name="T11" fmla="*/ 39499 h 39499"/>
                <a:gd name="T12" fmla="*/ 0 w 21600"/>
                <a:gd name="T13" fmla="*/ 19485 h 39499"/>
                <a:gd name="T14" fmla="*/ 9322 w 21600"/>
                <a:gd name="T15" fmla="*/ 0 h 39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39499" fill="none">
                  <a:moveTo>
                    <a:pt x="9322" y="0"/>
                  </a:moveTo>
                  <a:cubicBezTo>
                    <a:pt x="16825" y="3590"/>
                    <a:pt x="21600" y="11168"/>
                    <a:pt x="21600" y="19485"/>
                  </a:cubicBezTo>
                  <a:cubicBezTo>
                    <a:pt x="21600" y="28277"/>
                    <a:pt x="16270" y="36192"/>
                    <a:pt x="8124" y="39499"/>
                  </a:cubicBezTo>
                </a:path>
                <a:path w="21600" h="39499" stroke="0">
                  <a:moveTo>
                    <a:pt x="9322" y="0"/>
                  </a:moveTo>
                  <a:cubicBezTo>
                    <a:pt x="16825" y="3590"/>
                    <a:pt x="21600" y="11168"/>
                    <a:pt x="21600" y="19485"/>
                  </a:cubicBezTo>
                  <a:cubicBezTo>
                    <a:pt x="21600" y="28277"/>
                    <a:pt x="16270" y="36192"/>
                    <a:pt x="8124" y="39499"/>
                  </a:cubicBezTo>
                  <a:lnTo>
                    <a:pt x="0" y="19485"/>
                  </a:lnTo>
                  <a:lnTo>
                    <a:pt x="9322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5219" y="2346"/>
              <a:ext cx="34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ea"/>
                  <a:ea typeface="+mn-ea"/>
                </a:rPr>
                <a:t>裸机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4685" y="2168"/>
              <a:ext cx="349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ea"/>
                  <a:ea typeface="+mn-ea"/>
                </a:rPr>
                <a:t>操作系统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4283" y="2672"/>
              <a:ext cx="349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ea"/>
                  <a:ea typeface="+mn-ea"/>
                </a:rPr>
                <a:t>解释器</a:t>
              </a:r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>
              <a:off x="3696" y="196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51215" name="AutoShape 15"/>
            <p:cNvCxnSpPr>
              <a:cxnSpLocks noChangeShapeType="1"/>
              <a:stCxn id="51204" idx="3"/>
              <a:endCxn id="51207" idx="1"/>
            </p:cNvCxnSpPr>
            <p:nvPr/>
          </p:nvCxnSpPr>
          <p:spPr bwMode="auto">
            <a:xfrm>
              <a:off x="1776" y="1968"/>
              <a:ext cx="43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3552" y="292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51217" name="AutoShape 17"/>
            <p:cNvCxnSpPr>
              <a:cxnSpLocks noChangeShapeType="1"/>
              <a:stCxn id="51206" idx="3"/>
              <a:endCxn id="51205" idx="1"/>
            </p:cNvCxnSpPr>
            <p:nvPr/>
          </p:nvCxnSpPr>
          <p:spPr bwMode="auto">
            <a:xfrm>
              <a:off x="1776" y="2928"/>
              <a:ext cx="43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1734" y="1674"/>
              <a:ext cx="50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+mn-ea"/>
                  <a:ea typeface="+mn-ea"/>
                </a:rPr>
                <a:t>编译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+mn-ea"/>
                  <a:ea typeface="+mn-ea"/>
                </a:rPr>
                <a:t>连接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1734" y="263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ea"/>
                  <a:ea typeface="+mn-ea"/>
                </a:rPr>
                <a:t>编译</a:t>
              </a: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3830" y="1645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ea"/>
                  <a:ea typeface="+mn-ea"/>
                </a:rPr>
                <a:t>执行</a:t>
              </a: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590" y="2606"/>
              <a:ext cx="506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latin typeface="+mn-ea"/>
                  <a:ea typeface="+mn-ea"/>
                </a:rPr>
                <a:t>解释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latin typeface="+mn-ea"/>
                  <a:ea typeface="+mn-ea"/>
                </a:rPr>
                <a:t>执行</a:t>
              </a: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816" y="3120"/>
              <a:ext cx="60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 sz="2400" b="1">
                  <a:latin typeface="+mn-ea"/>
                  <a:ea typeface="+mn-ea"/>
                  <a:cs typeface="楷体_GB2312" charset="0"/>
                </a:rPr>
                <a:t>.</a:t>
              </a:r>
              <a:r>
                <a:rPr kumimoji="1" lang="en-US" altLang="zh-CN" sz="2400" b="1">
                  <a:latin typeface="+mn-ea"/>
                  <a:ea typeface="+mn-ea"/>
                  <a:cs typeface="楷体_GB2312" charset="0"/>
                </a:rPr>
                <a:t>java</a:t>
              </a:r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2524" y="3122"/>
              <a:ext cx="7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 sz="2400" b="1">
                  <a:latin typeface="+mn-ea"/>
                  <a:ea typeface="+mn-ea"/>
                  <a:cs typeface="楷体_GB2312" charset="0"/>
                </a:rPr>
                <a:t>.</a:t>
              </a:r>
              <a:r>
                <a:rPr kumimoji="1" lang="en-US" altLang="zh-CN" sz="2400" b="1">
                  <a:latin typeface="+mn-ea"/>
                  <a:ea typeface="+mn-ea"/>
                  <a:cs typeface="楷体_GB2312" charset="0"/>
                </a:rPr>
                <a:t>class</a:t>
              </a:r>
            </a:p>
          </p:txBody>
        </p:sp>
      </p:grpSp>
      <p:sp>
        <p:nvSpPr>
          <p:cNvPr id="87064" name="AutoShape 24"/>
          <p:cNvSpPr>
            <a:spLocks noChangeArrowheads="1"/>
          </p:cNvSpPr>
          <p:nvPr/>
        </p:nvSpPr>
        <p:spPr bwMode="auto">
          <a:xfrm>
            <a:off x="6019800" y="5181600"/>
            <a:ext cx="1828800" cy="969963"/>
          </a:xfrm>
          <a:prstGeom prst="upArrowCallout">
            <a:avLst>
              <a:gd name="adj1" fmla="val 47136"/>
              <a:gd name="adj2" fmla="val 47136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12700">
            <a:solidFill>
              <a:srgbClr val="CCFF33"/>
            </a:solidFill>
            <a:miter lim="800000"/>
          </a:ln>
          <a:effectLst>
            <a:outerShdw blurRad="63500" dist="46662" dir="2115817" algn="ctr" rotWithShape="0">
              <a:srgbClr val="9999FF">
                <a:alpha val="74997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  <a:cs typeface="+mn-ea"/>
              </a:rPr>
              <a:t>Java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  <a:cs typeface="+mn-ea"/>
              </a:rPr>
              <a:t>虚拟机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990600" y="1295400"/>
            <a:ext cx="6858000" cy="757130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  <a:cs typeface="+mn-ea"/>
              </a:rPr>
              <a:t>Java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  <a:cs typeface="+mn-ea"/>
              </a:rPr>
              <a:t>是解释执行的高级编程语言</a:t>
            </a:r>
            <a:endParaRPr lang="zh-CN" altLang="en-US" sz="3600" b="1" noProof="1">
              <a:effectLst>
                <a:outerShdw blurRad="38100" dist="38100" dir="2700000">
                  <a:srgbClr val="C0C0C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82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JDK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、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JRE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、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JVM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关系</a:t>
            </a:r>
          </a:p>
        </p:txBody>
      </p:sp>
      <p:sp>
        <p:nvSpPr>
          <p:cNvPr id="53251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DBFE943-BCF8-4C1B-97BA-73C80E3112EC}" type="slidenum">
              <a:rPr lang="zh-CN" altLang="en-US"/>
              <a:pPr/>
              <a:t>18</a:t>
            </a:fld>
            <a:endParaRPr lang="zh-CN" altLang="en-US"/>
          </a:p>
        </p:txBody>
      </p:sp>
      <p:grpSp>
        <p:nvGrpSpPr>
          <p:cNvPr id="53252" name="Group 12"/>
          <p:cNvGrpSpPr>
            <a:grpSpLocks/>
          </p:cNvGrpSpPr>
          <p:nvPr/>
        </p:nvGrpSpPr>
        <p:grpSpPr bwMode="auto">
          <a:xfrm>
            <a:off x="539552" y="1839912"/>
            <a:ext cx="3816350" cy="4321175"/>
            <a:chOff x="975" y="1026"/>
            <a:chExt cx="2676" cy="2722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975" y="1026"/>
              <a:ext cx="2676" cy="272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en-US" altLang="zh-CN">
                <a:latin typeface="Verdana" panose="020B0604030504040204" charset="0"/>
              </a:endParaRP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1066" y="1117"/>
              <a:ext cx="816" cy="2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altLang="zh-CN">
                  <a:latin typeface="Verdana" panose="020B0604030504040204" charset="0"/>
                </a:rPr>
                <a:t>JDK</a:t>
              </a:r>
            </a:p>
          </p:txBody>
        </p:sp>
        <p:sp>
          <p:nvSpPr>
            <p:cNvPr id="53255" name="Rectangle 6"/>
            <p:cNvSpPr>
              <a:spLocks noChangeArrowheads="1"/>
            </p:cNvSpPr>
            <p:nvPr/>
          </p:nvSpPr>
          <p:spPr bwMode="auto">
            <a:xfrm>
              <a:off x="1247" y="1434"/>
              <a:ext cx="1951" cy="59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Java </a:t>
              </a:r>
              <a:r>
                <a:rPr lang="zh-CN" altLang="en-US">
                  <a:latin typeface="Verdana" panose="020B0604030504040204" pitchFamily="34" charset="0"/>
                </a:rPr>
                <a:t>开发工具，辅助程序</a:t>
              </a:r>
            </a:p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Java.exe</a:t>
              </a:r>
              <a:r>
                <a:rPr lang="zh-CN" altLang="en-US">
                  <a:latin typeface="Verdana" panose="020B0604030504040204" pitchFamily="34" charset="0"/>
                </a:rPr>
                <a:t>，</a:t>
              </a:r>
              <a:r>
                <a:rPr lang="en-US" altLang="zh-CN">
                  <a:latin typeface="Verdana" panose="020B0604030504040204" pitchFamily="34" charset="0"/>
                </a:rPr>
                <a:t>javac.exe</a:t>
              </a:r>
              <a:r>
                <a:rPr lang="zh-CN" altLang="en-US">
                  <a:latin typeface="Verdana" panose="020B0604030504040204" pitchFamily="34" charset="0"/>
                </a:rPr>
                <a:t>等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1247" y="2115"/>
              <a:ext cx="1951" cy="14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zh-CN" altLang="en-US">
                <a:latin typeface="Verdana" panose="020B0604030504040204" charset="0"/>
              </a:endParaRPr>
            </a:p>
          </p:txBody>
        </p:sp>
        <p:sp>
          <p:nvSpPr>
            <p:cNvPr id="53257" name="Rectangle 8"/>
            <p:cNvSpPr>
              <a:spLocks noChangeArrowheads="1"/>
            </p:cNvSpPr>
            <p:nvPr/>
          </p:nvSpPr>
          <p:spPr bwMode="auto">
            <a:xfrm>
              <a:off x="1338" y="2160"/>
              <a:ext cx="99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Verdana" panose="020B0604030504040204" pitchFamily="34" charset="0"/>
                </a:rPr>
                <a:t>JRE</a:t>
              </a:r>
              <a:r>
                <a:rPr lang="zh-CN" altLang="en-US">
                  <a:latin typeface="Verdana" panose="020B0604030504040204" pitchFamily="34" charset="0"/>
                </a:rPr>
                <a:t>（</a:t>
              </a:r>
              <a:r>
                <a:rPr lang="en-US" altLang="zh-CN">
                  <a:latin typeface="Verdana" panose="020B0604030504040204" pitchFamily="34" charset="0"/>
                </a:rPr>
                <a:t>JDK</a:t>
              </a:r>
              <a:r>
                <a:rPr lang="zh-CN" altLang="en-US">
                  <a:latin typeface="Verdana" panose="020B0604030504040204" pitchFamily="34" charset="0"/>
                </a:rPr>
                <a:t>的一个子目录）</a:t>
              </a:r>
            </a:p>
          </p:txBody>
        </p:sp>
        <p:sp>
          <p:nvSpPr>
            <p:cNvPr id="53258" name="Rectangle 9"/>
            <p:cNvSpPr>
              <a:spLocks noChangeArrowheads="1"/>
            </p:cNvSpPr>
            <p:nvPr/>
          </p:nvSpPr>
          <p:spPr bwMode="auto">
            <a:xfrm>
              <a:off x="1429" y="2478"/>
              <a:ext cx="1542" cy="3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Java API</a:t>
              </a:r>
              <a:endParaRPr lang="zh-CN" altLang="en-US">
                <a:latin typeface="Verdana" panose="020B0604030504040204" pitchFamily="34" charset="0"/>
              </a:endParaRP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1429" y="2886"/>
              <a:ext cx="1542" cy="27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n-US" altLang="zh-CN">
                  <a:latin typeface="Verdana" panose="020B0604030504040204" charset="0"/>
                </a:rPr>
                <a:t>Jvm.dll</a:t>
              </a: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1429" y="3203"/>
              <a:ext cx="1542" cy="2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zh-CN" altLang="en-US">
                  <a:latin typeface="Verdana" panose="020B0604030504040204" charset="0"/>
                </a:rPr>
                <a:t>其他*</a:t>
              </a:r>
              <a:r>
                <a:rPr lang="en-US" altLang="zh-CN">
                  <a:latin typeface="Verdana" panose="020B0604030504040204" charset="0"/>
                </a:rPr>
                <a:t>.dll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8" y="1792235"/>
            <a:ext cx="2997122" cy="449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05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Java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运行时环境</a:t>
            </a:r>
          </a:p>
        </p:txBody>
      </p:sp>
      <p:sp>
        <p:nvSpPr>
          <p:cNvPr id="75778" name="幻灯片编号占位符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39BD359-22CE-4FE0-A798-9C08453B51A1}" type="slidenum">
              <a:rPr lang="zh-CN" altLang="en-US"/>
              <a:pPr/>
              <a:t>19</a:t>
            </a:fld>
            <a:endParaRPr lang="zh-CN" altLang="en-US"/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971550" y="1484313"/>
            <a:ext cx="7315200" cy="4267200"/>
            <a:chOff x="768" y="912"/>
            <a:chExt cx="4608" cy="2688"/>
          </a:xfrm>
        </p:grpSpPr>
        <p:sp>
          <p:nvSpPr>
            <p:cNvPr id="89092" name="Rectangle 4"/>
            <p:cNvSpPr>
              <a:spLocks noChangeArrowheads="1"/>
            </p:cNvSpPr>
            <p:nvPr/>
          </p:nvSpPr>
          <p:spPr bwMode="auto">
            <a:xfrm>
              <a:off x="1152" y="912"/>
              <a:ext cx="1152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FontTx/>
                <a:buNone/>
                <a:defRPr/>
              </a:pPr>
              <a:r>
                <a:rPr lang="zh-CN" altLang="en-US" sz="2400" b="1">
                  <a:latin typeface="Arial" panose="020B0604020202020204" pitchFamily="34" charset="0"/>
                </a:rPr>
                <a:t>编译时</a:t>
              </a:r>
            </a:p>
          </p:txBody>
        </p:sp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>
              <a:off x="768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 flipV="1">
              <a:off x="768" y="1008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>
              <a:off x="2304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 flipV="1">
              <a:off x="2688" y="1008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 flipV="1">
              <a:off x="768" y="35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098" name="AutoShape 10"/>
            <p:cNvSpPr>
              <a:spLocks noChangeArrowheads="1"/>
            </p:cNvSpPr>
            <p:nvPr/>
          </p:nvSpPr>
          <p:spPr bwMode="auto">
            <a:xfrm>
              <a:off x="1216" y="1440"/>
              <a:ext cx="896" cy="432"/>
            </a:xfrm>
            <a:prstGeom prst="foldedCorner">
              <a:avLst>
                <a:gd name="adj" fmla="val 2678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FontTx/>
                <a:buNone/>
                <a:defRPr/>
              </a:pPr>
              <a:r>
                <a:rPr lang="zh-CN" altLang="en-US" sz="2400" b="1">
                  <a:latin typeface="Arial" panose="020B0604020202020204" pitchFamily="34" charset="0"/>
                </a:rPr>
                <a:t>.</a:t>
              </a:r>
              <a:r>
                <a:rPr lang="en-US" altLang="zh-CN" sz="2400" b="1">
                  <a:latin typeface="Arial" panose="020B0604020202020204" pitchFamily="34" charset="0"/>
                </a:rPr>
                <a:t>java</a:t>
              </a:r>
            </a:p>
          </p:txBody>
        </p: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1152" y="1920"/>
              <a:ext cx="1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（源代码）</a:t>
              </a:r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1600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1152" y="2736"/>
              <a:ext cx="960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FontTx/>
                <a:buNone/>
                <a:defRPr/>
              </a:pPr>
              <a:r>
                <a:rPr lang="zh-CN" altLang="en-US" sz="2400" b="1">
                  <a:latin typeface="Arial" panose="020B0604020202020204" pitchFamily="34" charset="0"/>
                </a:rPr>
                <a:t>.</a:t>
              </a:r>
              <a:r>
                <a:rPr lang="en-US" altLang="zh-CN" sz="2400" b="1">
                  <a:latin typeface="Arial" panose="020B0604020202020204" pitchFamily="34" charset="0"/>
                </a:rPr>
                <a:t>class</a:t>
              </a:r>
            </a:p>
          </p:txBody>
        </p:sp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1200" y="3072"/>
              <a:ext cx="1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（字节码）</a:t>
              </a: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3840" y="960"/>
              <a:ext cx="1152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2400" b="1">
                  <a:latin typeface="Arial" panose="020B0604020202020204" pitchFamily="34" charset="0"/>
                </a:rPr>
                <a:t>运行时</a:t>
              </a:r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>
              <a:off x="3456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05" name="Line 17"/>
            <p:cNvSpPr>
              <a:spLocks noChangeShapeType="1"/>
            </p:cNvSpPr>
            <p:nvPr/>
          </p:nvSpPr>
          <p:spPr bwMode="auto">
            <a:xfrm flipV="1">
              <a:off x="3456" y="1056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4992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flipV="1">
              <a:off x="5376" y="1056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 flipV="1">
              <a:off x="3456" y="360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>
              <a:off x="4416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3824" y="1584"/>
              <a:ext cx="1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类加载器</a:t>
              </a:r>
            </a:p>
          </p:txBody>
        </p:sp>
        <p:sp>
          <p:nvSpPr>
            <p:cNvPr id="89111" name="Line 23"/>
            <p:cNvSpPr>
              <a:spLocks noChangeShapeType="1"/>
            </p:cNvSpPr>
            <p:nvPr/>
          </p:nvSpPr>
          <p:spPr bwMode="auto">
            <a:xfrm>
              <a:off x="4432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1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字节码校验器</a:t>
              </a:r>
            </a:p>
          </p:txBody>
        </p: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 flipH="1">
              <a:off x="4128" y="2304"/>
              <a:ext cx="1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3648" y="2640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解释器</a:t>
              </a:r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>
              <a:off x="4656" y="2352"/>
              <a:ext cx="20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75804" name="Text Box 28"/>
            <p:cNvSpPr txBox="1">
              <a:spLocks noChangeArrowheads="1"/>
            </p:cNvSpPr>
            <p:nvPr/>
          </p:nvSpPr>
          <p:spPr bwMode="auto">
            <a:xfrm>
              <a:off x="4608" y="2592"/>
              <a:ext cx="67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Arial" panose="020B0604020202020204" pitchFamily="34" charset="0"/>
                </a:rPr>
                <a:t>JIT</a:t>
              </a:r>
              <a:r>
                <a:rPr lang="zh-CN" altLang="en-US" sz="2000" b="1">
                  <a:latin typeface="Arial" panose="020B0604020202020204" pitchFamily="34" charset="0"/>
                </a:rPr>
                <a:t>代码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生成器</a:t>
              </a:r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4080" y="2880"/>
              <a:ext cx="4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18" name="Text Box 30"/>
            <p:cNvSpPr txBox="1">
              <a:spLocks noChangeArrowheads="1"/>
            </p:cNvSpPr>
            <p:nvPr/>
          </p:nvSpPr>
          <p:spPr bwMode="auto">
            <a:xfrm>
              <a:off x="3888" y="3216"/>
              <a:ext cx="121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000" b="1">
                  <a:latin typeface="Arial" panose="020B0604020202020204" pitchFamily="34" charset="0"/>
                </a:rPr>
                <a:t>硬件</a:t>
              </a:r>
            </a:p>
          </p:txBody>
        </p:sp>
        <p:sp>
          <p:nvSpPr>
            <p:cNvPr id="89119" name="Line 31"/>
            <p:cNvSpPr>
              <a:spLocks noChangeShapeType="1"/>
            </p:cNvSpPr>
            <p:nvPr/>
          </p:nvSpPr>
          <p:spPr bwMode="auto">
            <a:xfrm flipH="1">
              <a:off x="4656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89120" name="Line 32"/>
            <p:cNvSpPr>
              <a:spLocks noChangeShapeType="1"/>
            </p:cNvSpPr>
            <p:nvPr/>
          </p:nvSpPr>
          <p:spPr bwMode="auto">
            <a:xfrm flipV="1">
              <a:off x="2160" y="1632"/>
              <a:ext cx="1872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latin typeface="Tahoma" panose="020B0604030504040204" charset="0"/>
              </a:endParaRPr>
            </a:p>
          </p:txBody>
        </p:sp>
        <p:sp>
          <p:nvSpPr>
            <p:cNvPr id="75809" name="Text Box 33"/>
            <p:cNvSpPr txBox="1">
              <a:spLocks noChangeArrowheads="1"/>
            </p:cNvSpPr>
            <p:nvPr/>
          </p:nvSpPr>
          <p:spPr bwMode="auto">
            <a:xfrm>
              <a:off x="2496" y="1872"/>
              <a:ext cx="1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网络</a:t>
              </a:r>
            </a:p>
          </p:txBody>
        </p:sp>
      </p:grp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156325" y="2565400"/>
            <a:ext cx="13716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Tahoma" panose="020B0604030504040204" charset="0"/>
            </a:endParaRPr>
          </a:p>
        </p:txBody>
      </p:sp>
      <p:sp>
        <p:nvSpPr>
          <p:cNvPr id="89123" name="Oval 35"/>
          <p:cNvSpPr>
            <a:spLocks noChangeArrowheads="1"/>
          </p:cNvSpPr>
          <p:nvPr/>
        </p:nvSpPr>
        <p:spPr bwMode="auto">
          <a:xfrm>
            <a:off x="5940425" y="3335338"/>
            <a:ext cx="1676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Tahoma" panose="020B0604030504040204" charset="0"/>
            </a:endParaRPr>
          </a:p>
        </p:txBody>
      </p:sp>
      <p:sp>
        <p:nvSpPr>
          <p:cNvPr id="89124" name="Oval 36"/>
          <p:cNvSpPr>
            <a:spLocks noChangeArrowheads="1"/>
          </p:cNvSpPr>
          <p:nvPr/>
        </p:nvSpPr>
        <p:spPr bwMode="auto">
          <a:xfrm>
            <a:off x="5435600" y="4127500"/>
            <a:ext cx="13716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Tahoma" panose="020B0604030504040204" charset="0"/>
            </a:endParaRPr>
          </a:p>
        </p:txBody>
      </p:sp>
      <p:sp>
        <p:nvSpPr>
          <p:cNvPr id="89125" name="Oval 37"/>
          <p:cNvSpPr>
            <a:spLocks noChangeArrowheads="1"/>
          </p:cNvSpPr>
          <p:nvPr/>
        </p:nvSpPr>
        <p:spPr bwMode="auto">
          <a:xfrm>
            <a:off x="6948488" y="4106863"/>
            <a:ext cx="13716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Tahoma" panose="020B060403050404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2" grpId="0" animBg="1"/>
      <p:bldP spid="89123" grpId="0" animBg="1"/>
      <p:bldP spid="89124" grpId="0" animBg="1"/>
      <p:bldP spid="89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教师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15086836595</a:t>
            </a:r>
            <a:r>
              <a:rPr lang="zh-CN" altLang="en-US" dirty="0" smtClean="0"/>
              <a:t>（何静媛）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助教：</a:t>
            </a:r>
            <a:r>
              <a:rPr lang="en-US" altLang="zh-CN" dirty="0" smtClean="0"/>
              <a:t>13896535482</a:t>
            </a:r>
            <a:r>
              <a:rPr lang="zh-CN" altLang="en-US" dirty="0" smtClean="0"/>
              <a:t>（李宇昂）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QQ</a:t>
            </a:r>
            <a:r>
              <a:rPr lang="zh-CN" altLang="en-US" dirty="0" smtClean="0"/>
              <a:t>群</a:t>
            </a:r>
            <a:r>
              <a:rPr lang="zh-CN" altLang="en-US" dirty="0" smtClean="0"/>
              <a:t>：</a:t>
            </a:r>
            <a:r>
              <a:rPr lang="en-US" altLang="zh-CN" dirty="0"/>
              <a:t>1058761430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ibm_hjy@cqu.edu.cn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请及时提交实验和作业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06660"/>
            <a:ext cx="8081962" cy="615950"/>
          </a:xfrm>
        </p:spPr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开发工具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052513"/>
            <a:ext cx="8291512" cy="5329237"/>
          </a:xfrm>
        </p:spPr>
        <p:txBody>
          <a:bodyPr/>
          <a:lstStyle/>
          <a:p>
            <a:pPr eaLnBrk="1" hangingPunct="1"/>
            <a:r>
              <a:rPr lang="zh-CN" altLang="en-US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命令行开发环境</a:t>
            </a:r>
          </a:p>
          <a:p>
            <a:pPr lvl="1" eaLnBrk="1" hangingPunct="1"/>
            <a:r>
              <a:rPr lang="en-US" altLang="zh-CN" sz="2400" noProof="1"/>
              <a:t>Jdk</a:t>
            </a:r>
            <a:r>
              <a:rPr lang="zh-CN" altLang="en-US" sz="2400" noProof="1"/>
              <a:t>提供的，</a:t>
            </a:r>
            <a:r>
              <a:rPr lang="en-US" altLang="zh-CN" sz="2400" noProof="1"/>
              <a:t>Javac</a:t>
            </a:r>
            <a:r>
              <a:rPr lang="zh-CN" altLang="en-US" sz="2400" noProof="1"/>
              <a:t>，</a:t>
            </a:r>
            <a:r>
              <a:rPr lang="en-US" altLang="zh-CN" sz="2400" noProof="1"/>
              <a:t>java</a:t>
            </a:r>
            <a:r>
              <a:rPr lang="zh-CN" altLang="en-US" sz="2400" noProof="1"/>
              <a:t>，</a:t>
            </a:r>
            <a:r>
              <a:rPr lang="en-US" altLang="zh-CN" sz="2400" noProof="1"/>
              <a:t>Jdb</a:t>
            </a:r>
            <a:r>
              <a:rPr lang="zh-CN" altLang="en-US" sz="2400" noProof="1"/>
              <a:t>，</a:t>
            </a:r>
            <a:r>
              <a:rPr lang="en-US" altLang="zh-CN" sz="2400" noProof="1"/>
              <a:t>javadoc</a:t>
            </a:r>
          </a:p>
          <a:p>
            <a:pPr eaLnBrk="1" hangingPunct="1"/>
            <a:r>
              <a:rPr lang="zh-CN" altLang="en-US" sz="28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复杂</a:t>
            </a:r>
            <a:r>
              <a:rPr lang="zh-CN" altLang="en-US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图形开发环境</a:t>
            </a:r>
          </a:p>
          <a:p>
            <a:pPr lvl="1" eaLnBrk="1" hangingPunct="1"/>
            <a:r>
              <a:rPr lang="en-US" altLang="zh-CN" sz="2400" b="1" noProof="1">
                <a:solidFill>
                  <a:srgbClr val="FF0000"/>
                </a:solidFill>
              </a:rPr>
              <a:t>Eclipse</a:t>
            </a:r>
            <a:r>
              <a:rPr lang="en-US" altLang="zh-CN" sz="2400" b="1" noProof="1">
                <a:solidFill>
                  <a:srgbClr val="7030A0"/>
                </a:solidFill>
              </a:rPr>
              <a:t> </a:t>
            </a:r>
            <a:r>
              <a:rPr lang="en-US" altLang="zh-CN" sz="2400" b="1" noProof="1" smtClean="0">
                <a:solidFill>
                  <a:srgbClr val="7030A0"/>
                </a:solidFill>
              </a:rPr>
              <a:t> </a:t>
            </a:r>
            <a:r>
              <a:rPr lang="en-US" altLang="zh-CN" sz="2400" noProof="1" smtClean="0"/>
              <a:t>   </a:t>
            </a:r>
            <a:endParaRPr lang="en-US" altLang="zh-CN" sz="2400" noProof="1"/>
          </a:p>
          <a:p>
            <a:pPr lvl="1" eaLnBrk="1" hangingPunct="1"/>
            <a:r>
              <a:rPr lang="en-US" altLang="zh-CN" sz="2400" noProof="1"/>
              <a:t>Netbeans </a:t>
            </a:r>
            <a:r>
              <a:rPr lang="en-US" altLang="zh-CN" sz="2400" noProof="1" smtClean="0"/>
              <a:t> </a:t>
            </a:r>
            <a:endParaRPr lang="zh-CN" altLang="en-US" sz="2400" noProof="1"/>
          </a:p>
          <a:p>
            <a:pPr lvl="1" eaLnBrk="1" hangingPunct="1"/>
            <a:r>
              <a:rPr lang="en-US" altLang="zh-CN" sz="2400" b="1" noProof="1">
                <a:solidFill>
                  <a:srgbClr val="FF0000"/>
                </a:solidFill>
              </a:rPr>
              <a:t>IntelliJ IDEA </a:t>
            </a:r>
            <a:r>
              <a:rPr lang="en-US" altLang="zh-CN" sz="2400" b="1" noProof="1" smtClean="0">
                <a:solidFill>
                  <a:srgbClr val="FF0000"/>
                </a:solidFill>
              </a:rPr>
              <a:t> 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noProof="1"/>
              <a:t>IBM Rational</a:t>
            </a:r>
            <a:r>
              <a:rPr lang="zh-CN" altLang="en-US" sz="2400" noProof="1"/>
              <a:t>系列开发工具</a:t>
            </a:r>
          </a:p>
        </p:txBody>
      </p:sp>
      <p:sp>
        <p:nvSpPr>
          <p:cNvPr id="88067" name="幻灯片编号占位符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59768B-9D73-455E-8F23-21B6F85DD9AC}" type="slidenum">
              <a:rPr lang="zh-CN" altLang="en-US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ea typeface="Times New Roman" panose="02020603050405020304" charset="0"/>
              </a:rPr>
              <a:t>JDK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</a:rPr>
              <a:t>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</a:rPr>
              <a:t>提供的常用工具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019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CDAAEAE-72BB-4F38-ADED-CE80C75BE91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Javac.exe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是用来编译源代码的命令。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Java.exe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是用于执行类文件的命令，而类文件将在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虚拟机中运行类。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Jar.exe  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把类打包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Javadoc.exe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提取文档</a:t>
            </a:r>
          </a:p>
        </p:txBody>
      </p:sp>
    </p:spTree>
    <p:extLst>
      <p:ext uri="{BB962C8B-B14F-4D97-AF65-F5344CB8AC3E}">
        <p14:creationId xmlns:p14="http://schemas.microsoft.com/office/powerpoint/2010/main" val="13865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 </a:t>
            </a:r>
            <a:r>
              <a:rPr lang="en-US" altLang="zh-CN" dirty="0"/>
              <a:t>Java</a:t>
            </a:r>
            <a:r>
              <a:rPr lang="zh-CN" altLang="zh-CN" dirty="0"/>
              <a:t>程序</a:t>
            </a:r>
            <a:r>
              <a:rPr lang="zh-CN" altLang="zh-CN" dirty="0" smtClean="0"/>
              <a:t>举例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常见的</a:t>
            </a:r>
            <a:r>
              <a:rPr lang="en-US" altLang="zh-CN" dirty="0"/>
              <a:t>Java</a:t>
            </a:r>
            <a:r>
              <a:rPr lang="zh-CN" altLang="zh-CN" dirty="0"/>
              <a:t>程序主要有</a:t>
            </a:r>
            <a:r>
              <a:rPr lang="en-US" altLang="zh-CN" dirty="0"/>
              <a:t>2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即</a:t>
            </a:r>
            <a:r>
              <a:rPr lang="en-US" altLang="zh-CN" dirty="0"/>
              <a:t>Application</a:t>
            </a:r>
            <a:r>
              <a:rPr lang="zh-CN" altLang="zh-CN" dirty="0"/>
              <a:t>（应用程序）和</a:t>
            </a:r>
            <a:r>
              <a:rPr lang="en-US" altLang="zh-CN" dirty="0"/>
              <a:t>Servlet</a:t>
            </a:r>
            <a:r>
              <a:rPr lang="zh-CN" altLang="zh-CN" dirty="0"/>
              <a:t>（服务器端小程序）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应用</a:t>
            </a:r>
            <a:r>
              <a:rPr lang="zh-CN" altLang="zh-CN" dirty="0"/>
              <a:t>程序在计算机中单独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zh-CN" dirty="0"/>
              <a:t>是运行在服务器端的小程序，它可以处理客户端传来的请求（</a:t>
            </a:r>
            <a:r>
              <a:rPr lang="en-US" altLang="zh-CN" dirty="0"/>
              <a:t>request</a:t>
            </a:r>
            <a:r>
              <a:rPr lang="zh-CN" altLang="zh-CN" dirty="0"/>
              <a:t>），然后将处理结果以响应（</a:t>
            </a:r>
            <a:r>
              <a:rPr lang="en-US" altLang="zh-CN" dirty="0"/>
              <a:t>response</a:t>
            </a:r>
            <a:r>
              <a:rPr lang="zh-CN" altLang="zh-CN" dirty="0"/>
              <a:t>）的方式传回给客户端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本节</a:t>
            </a:r>
            <a:r>
              <a:rPr lang="zh-CN" altLang="zh-CN" dirty="0"/>
              <a:t>将介绍简单的</a:t>
            </a:r>
            <a:r>
              <a:rPr lang="en-US" altLang="zh-CN" dirty="0"/>
              <a:t>Java</a:t>
            </a:r>
            <a:r>
              <a:rPr lang="zh-CN" altLang="zh-CN" dirty="0"/>
              <a:t>应用程序，关于服务器端小程序的内容将在第</a:t>
            </a:r>
            <a:r>
              <a:rPr lang="en-US" altLang="zh-CN" dirty="0"/>
              <a:t>12</a:t>
            </a:r>
            <a:r>
              <a:rPr lang="zh-CN" altLang="zh-CN" dirty="0"/>
              <a:t>章中介绍。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Java Application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程序基本结构</a:t>
            </a:r>
          </a:p>
        </p:txBody>
      </p:sp>
      <p:sp>
        <p:nvSpPr>
          <p:cNvPr id="2" name="幻灯片编号占位符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D77865E-526F-4D4E-A50A-AB8566E48F8A}" type="slidenum">
              <a:rPr lang="zh-CN" altLang="en-US"/>
              <a:t>23</a:t>
            </a:fld>
            <a:endParaRPr lang="zh-CN" altLang="en-US"/>
          </a:p>
        </p:txBody>
      </p:sp>
      <p:grpSp>
        <p:nvGrpSpPr>
          <p:cNvPr id="94211" name="Group 3"/>
          <p:cNvGrpSpPr/>
          <p:nvPr/>
        </p:nvGrpSpPr>
        <p:grpSpPr bwMode="auto">
          <a:xfrm>
            <a:off x="1691680" y="1268760"/>
            <a:ext cx="6215186" cy="4720208"/>
            <a:chOff x="1081" y="1245"/>
            <a:chExt cx="3456" cy="2928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1081" y="1245"/>
              <a:ext cx="3456" cy="292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kumimoji="1" lang="zh-CN" altLang="en-US" sz="2400">
                <a:solidFill>
                  <a:schemeClr val="bg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209" y="1525"/>
              <a:ext cx="2234" cy="33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CC3300"/>
                  </a:solidFill>
                  <a:latin typeface="Times New Roman" panose="02020603050405020304" charset="0"/>
                </a:rPr>
                <a:t>import</a:t>
              </a:r>
              <a:r>
                <a:rPr lang="zh-CN" altLang="en-US" sz="2400" b="1" dirty="0">
                  <a:solidFill>
                    <a:srgbClr val="CC3300"/>
                  </a:solidFill>
                  <a:latin typeface="Times New Roman" panose="02020603050405020304" charset="0"/>
                </a:rPr>
                <a:t>语句</a:t>
              </a:r>
            </a:p>
          </p:txBody>
        </p:sp>
        <p:sp>
          <p:nvSpPr>
            <p:cNvPr id="94214" name="Text Box 6"/>
            <p:cNvSpPr txBox="1">
              <a:spLocks noChangeArrowheads="1"/>
            </p:cNvSpPr>
            <p:nvPr/>
          </p:nvSpPr>
          <p:spPr bwMode="auto">
            <a:xfrm>
              <a:off x="1152" y="1838"/>
              <a:ext cx="3385" cy="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charset="0"/>
                </a:rPr>
                <a:t>class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charset="0"/>
                </a:rPr>
                <a:t>{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charset="0"/>
                </a:rPr>
                <a:t>    public static void main(String[ ] args)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charset="0"/>
                </a:rPr>
                <a:t>    {</a:t>
              </a:r>
            </a:p>
            <a:p>
              <a:pPr>
                <a:lnSpc>
                  <a:spcPct val="110000"/>
                </a:lnSpc>
              </a:pPr>
              <a:endParaRPr lang="en-US" altLang="zh-CN" sz="2400" b="1">
                <a:latin typeface="Times New Roman" panose="02020603050405020304" charset="0"/>
              </a:endParaRPr>
            </a:p>
            <a:p>
              <a:pPr>
                <a:lnSpc>
                  <a:spcPct val="110000"/>
                </a:lnSpc>
              </a:pPr>
              <a:endParaRPr lang="en-US" altLang="zh-CN" sz="2400" b="1">
                <a:latin typeface="Times New Roman" panose="02020603050405020304" charset="0"/>
              </a:endParaRPr>
            </a:p>
            <a:p>
              <a:pPr>
                <a:lnSpc>
                  <a:spcPct val="110000"/>
                </a:lnSpc>
              </a:pPr>
              <a:endParaRPr lang="en-US" altLang="zh-CN" sz="2400" b="1">
                <a:latin typeface="Times New Roman" panose="02020603050405020304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charset="0"/>
                </a:rPr>
                <a:t>     }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charset="0"/>
                </a:rPr>
                <a:t>}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1553" y="1903"/>
              <a:ext cx="1344" cy="28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CC3300"/>
                  </a:solidFill>
                  <a:latin typeface="Times New Roman" panose="02020603050405020304" charset="0"/>
                </a:rPr>
                <a:t>主类名称</a:t>
              </a: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1440" y="2990"/>
              <a:ext cx="2880" cy="57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kumimoji="1" lang="zh-CN" altLang="en-US" sz="2800" b="1" dirty="0">
                  <a:solidFill>
                    <a:srgbClr val="CC3300"/>
                  </a:solidFill>
                  <a:latin typeface="Times New Roman" panose="02020603050405020304" charset="0"/>
                </a:rPr>
                <a:t>方法体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1872" y="1328679"/>
            <a:ext cx="1800200" cy="362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包名</a:t>
            </a:r>
          </a:p>
        </p:txBody>
      </p:sp>
    </p:spTree>
    <p:extLst>
      <p:ext uri="{BB962C8B-B14F-4D97-AF65-F5344CB8AC3E}">
        <p14:creationId xmlns:p14="http://schemas.microsoft.com/office/powerpoint/2010/main" val="5327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用</a:t>
            </a:r>
            <a:r>
              <a:rPr lang="en-US" altLang="zh-CN" sz="2800" dirty="0"/>
              <a:t>Eclipse</a:t>
            </a:r>
            <a:r>
              <a:rPr lang="zh-CN" altLang="zh-CN" sz="2800" dirty="0"/>
              <a:t>编写第一个</a:t>
            </a:r>
            <a:r>
              <a:rPr lang="en-US" altLang="zh-CN" sz="2800" dirty="0"/>
              <a:t>Java Application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65" b="58676"/>
          <a:stretch/>
        </p:blipFill>
        <p:spPr bwMode="auto">
          <a:xfrm>
            <a:off x="971984" y="1966888"/>
            <a:ext cx="7401664" cy="30573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编写带命令行参数的应用程序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2729" y="1754672"/>
            <a:ext cx="8018542" cy="35394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altLang="zh-CN" sz="2800" dirty="0"/>
              <a:t>public class </a:t>
            </a:r>
            <a:r>
              <a:rPr lang="en-US" altLang="zh-CN" sz="2800" dirty="0" err="1"/>
              <a:t>CommandLine</a:t>
            </a:r>
            <a:r>
              <a:rPr lang="en-US" altLang="zh-CN" sz="2800" dirty="0"/>
              <a:t> {</a:t>
            </a:r>
            <a:endParaRPr lang="zh-CN" altLang="zh-CN" sz="2800" dirty="0"/>
          </a:p>
          <a:p>
            <a:pPr fontAlgn="base"/>
            <a:r>
              <a:rPr lang="en-US" altLang="zh-CN" sz="2800" dirty="0"/>
              <a:t>	public static void main(String[]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 {</a:t>
            </a:r>
            <a:endParaRPr lang="zh-CN" altLang="zh-CN" sz="2800" dirty="0"/>
          </a:p>
          <a:p>
            <a:pPr fontAlgn="base"/>
            <a:r>
              <a:rPr lang="en-US" altLang="zh-CN" sz="2800" dirty="0"/>
              <a:t>		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("</a:t>
            </a:r>
            <a:r>
              <a:rPr lang="zh-CN" altLang="zh-CN" sz="2800" dirty="0"/>
              <a:t>打印命令行参数</a:t>
            </a:r>
            <a:r>
              <a:rPr lang="en-US" altLang="zh-CN" sz="2800" dirty="0"/>
              <a:t>");</a:t>
            </a:r>
            <a:endParaRPr lang="zh-CN" altLang="zh-CN" sz="2800" dirty="0"/>
          </a:p>
          <a:p>
            <a:pPr fontAlgn="base"/>
            <a:r>
              <a:rPr lang="en-US" altLang="zh-CN" sz="2800" dirty="0"/>
              <a:t>		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</a:t>
            </a:r>
            <a:r>
              <a:rPr lang="en-US" altLang="zh-CN" sz="2800" dirty="0" err="1"/>
              <a:t>args.length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</a:t>
            </a:r>
            <a:endParaRPr lang="zh-CN" altLang="zh-CN" sz="2800" dirty="0"/>
          </a:p>
          <a:p>
            <a:pPr fontAlgn="base"/>
            <a:r>
              <a:rPr lang="en-US" altLang="zh-CN" sz="2800" dirty="0"/>
              <a:t>			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  <a:endParaRPr lang="zh-CN" altLang="zh-CN" sz="2800" dirty="0"/>
          </a:p>
          <a:p>
            <a:pPr fontAlgn="base"/>
            <a:r>
              <a:rPr lang="en-US" altLang="zh-CN" sz="2800" dirty="0"/>
              <a:t>		}</a:t>
            </a:r>
            <a:endParaRPr lang="zh-CN" altLang="zh-CN" sz="2800" dirty="0"/>
          </a:p>
          <a:p>
            <a:pPr fontAlgn="base"/>
            <a:r>
              <a:rPr lang="en-US" altLang="zh-CN" sz="2800" dirty="0"/>
              <a:t>	}</a:t>
            </a:r>
            <a:endParaRPr lang="zh-CN" altLang="zh-CN" sz="2800" dirty="0"/>
          </a:p>
          <a:p>
            <a:pPr fontAlgn="base"/>
            <a:r>
              <a:rPr lang="en-US" altLang="zh-CN" sz="2800" dirty="0" smtClean="0"/>
              <a:t>}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简单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程序举例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37219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7A74F8E-6CA2-4D68-8A87-B26C31E2A55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从控制台读入数据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280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读入数据代码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41315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EC0F605-708B-4283-8D3F-4EF974895AF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import 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java.util.Scanner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public class TestScanner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public 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static void main(String[] args)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	</a:t>
            </a:r>
            <a:r>
              <a:rPr lang="en-US" altLang="zh-CN" sz="2400" b="1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Scanner 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cin = new Scanner(System.in);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	</a:t>
            </a:r>
            <a:r>
              <a:rPr lang="en-US" altLang="zh-CN" sz="24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int 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a = cin.nextInt(), b = cin.nextInt();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	</a:t>
            </a:r>
            <a:r>
              <a:rPr lang="en-US" altLang="zh-CN" sz="24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System.out.println(a 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+ 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        System.out.printf(""+ Math.PI);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    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	System.out.format("%4d%4d",a,b);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     	System.out.format("Pi is approximately  %f", Math.PI);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5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简单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程序举例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43363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7E96571-C5F3-4FA9-82D3-CEADC1F6C75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从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个数中抽出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n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个数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试计算中奖的概率。该例演示如何从可视化组件输入数据并转换成整形数据，然后从命令窗口输出数据。</a:t>
            </a:r>
          </a:p>
          <a:p>
            <a:pPr eaLnBrk="1" hangingPunct="1"/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81300"/>
            <a:ext cx="3816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81300"/>
            <a:ext cx="388937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697413"/>
            <a:ext cx="5759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2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代码</a:t>
            </a:r>
          </a:p>
        </p:txBody>
      </p:sp>
      <p:sp>
        <p:nvSpPr>
          <p:cNvPr id="145411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569497-02F0-4B75-AA8C-4CB5C1E87D1D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// Proba.java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import javax.swing.*;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public class Proba{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public static void main(String[] args){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String input=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JOptionPane.showInputDialog("</a:t>
            </a:r>
            <a:r>
              <a:rPr lang="zh-CN" altLang="en-US" sz="18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你希望抽取多少个数？</a:t>
            </a: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  int k=Integer.parseInt(input);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          </a:t>
            </a:r>
            <a:r>
              <a:rPr lang="en-US" altLang="zh-CN" sz="18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input=JOptionPane.showInputDialog</a:t>
            </a: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(</a:t>
            </a: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“</a:t>
            </a:r>
            <a:r>
              <a:rPr lang="zh-CN" altLang="en-US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一共有多少个数</a:t>
            </a:r>
            <a:r>
              <a:rPr lang="zh-CN" altLang="en-US" sz="18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？</a:t>
            </a:r>
            <a:r>
              <a:rPr lang="en-US" altLang="zh-CN" sz="18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");</a:t>
            </a:r>
            <a:endParaRPr lang="en-US" altLang="zh-CN" sz="18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    int n=Integer.parseInt(input);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    int result=1;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    for(int i=1;i&lt;=k;i++){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		result=result*(n-i+1)/i;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    System.out.println("</a:t>
            </a:r>
            <a:r>
              <a:rPr lang="zh-CN" altLang="en-US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你中奖的几率是</a:t>
            </a: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1/"+result+"");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	    System.exit(0);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noProof="1">
                <a:effectLst>
                  <a:outerShdw blurRad="38100" dist="38100" dir="2700000">
                    <a:srgbClr val="C0C0C0"/>
                  </a:outerShdw>
                </a:effectLst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1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9375"/>
            <a:ext cx="6884988" cy="685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课程教材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1124744"/>
            <a:ext cx="4032448" cy="515302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程序设计（普通高等教育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十一五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国家级规划教材）第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版，朱庆生，古平等著，清华大学出版社，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2017.1</a:t>
            </a:r>
            <a:r>
              <a:rPr kumimoji="1" lang="zh-CN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多位上课老师参编</a:t>
            </a:r>
            <a:endParaRPr kumimoji="1"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200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8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package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语句</a:t>
            </a:r>
          </a:p>
        </p:txBody>
      </p:sp>
      <p:sp>
        <p:nvSpPr>
          <p:cNvPr id="129027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0940E0B-1FC0-46FF-99B9-6169357F4D2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包对应于文件系统中的目录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目的是把编译生产的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.class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文件放入该目录</a:t>
            </a:r>
            <a:r>
              <a:rPr lang="zh-CN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例如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          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package  edu.cqu;</a:t>
            </a:r>
          </a:p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en-US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对应于目录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en-US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“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en-US" altLang="zh-CN" i="1" noProof="1">
                <a:effectLst>
                  <a:outerShdw blurRad="38100" dist="38100" dir="2700000">
                    <a:srgbClr val="C0C0C0"/>
                  </a:outerShdw>
                </a:effectLst>
              </a:rPr>
              <a:t>${classpath}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\</a:t>
            </a:r>
            <a:r>
              <a:rPr lang="en-US" altLang="zh-CN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edu\cqu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”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,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如果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“</a:t>
            </a:r>
            <a:r>
              <a:rPr lang="en-US" altLang="zh-CN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edu\cqu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”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不存在，则创建该目录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例如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</a:p>
          <a:p>
            <a:pPr lvl="1"/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如果当前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classpath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目录是：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C:\java\bin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这把类放到子目录</a:t>
            </a:r>
            <a:r>
              <a:rPr lang="en-US" altLang="zh-CN" noProof="1" smtClean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edu\cqu</a:t>
            </a:r>
          </a:p>
          <a:p>
            <a:pPr lvl="1"/>
            <a:r>
              <a:rPr lang="zh-CN" altLang="en-US" noProof="1" smtClean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完全目录是：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C:\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java\bin\</a:t>
            </a:r>
            <a:r>
              <a:rPr lang="en-US" altLang="zh-CN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edu\cqu</a:t>
            </a:r>
          </a:p>
          <a:p>
            <a:pPr marL="457200" lvl="1" indent="0">
              <a:buNone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3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package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语句</a:t>
            </a:r>
          </a:p>
        </p:txBody>
      </p:sp>
      <p:sp>
        <p:nvSpPr>
          <p:cNvPr id="131075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62858FA-4CB1-4221-A818-DA8567FD057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zh-CN" altLang="en-US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如果程序中没有</a:t>
            </a:r>
            <a:r>
              <a:rPr lang="en-US" altLang="zh-CN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package</a:t>
            </a:r>
            <a:r>
              <a:rPr lang="zh-CN" altLang="en-US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语句</a:t>
            </a:r>
            <a:r>
              <a:rPr lang="zh-CN" altLang="zh-CN" sz="39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sz="39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则</a:t>
            </a:r>
            <a:r>
              <a:rPr lang="zh-CN" altLang="en-US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生成的</a:t>
            </a:r>
            <a:r>
              <a:rPr lang="en-US" altLang="zh-CN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.class</a:t>
            </a:r>
            <a:r>
              <a:rPr lang="zh-CN" altLang="en-US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文件放入当前目录</a:t>
            </a:r>
            <a:r>
              <a:rPr lang="zh-CN" altLang="zh-CN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.</a:t>
            </a:r>
          </a:p>
          <a:p>
            <a:pPr eaLnBrk="1" hangingPunct="1"/>
            <a:r>
              <a:rPr lang="zh-CN" altLang="en-US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一般叫做</a:t>
            </a:r>
            <a:r>
              <a:rPr lang="zh-CN" altLang="en-US" sz="39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“</a:t>
            </a:r>
            <a:r>
              <a:rPr lang="en-US" altLang="zh-CN" sz="3900" noProof="1">
                <a:effectLst>
                  <a:outerShdw blurRad="38100" dist="38100" dir="2700000">
                    <a:srgbClr val="C0C0C0"/>
                  </a:outerShdw>
                </a:effectLst>
              </a:rPr>
              <a:t>default package</a:t>
            </a:r>
            <a:r>
              <a:rPr lang="en-US" altLang="zh-CN" sz="39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”</a:t>
            </a:r>
          </a:p>
          <a:p>
            <a:pPr eaLnBrk="1" hangingPunct="1"/>
            <a:endParaRPr lang="en-US" altLang="zh-CN" sz="39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/>
            <a:endParaRPr lang="en-US" altLang="zh-CN" sz="39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import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语句</a:t>
            </a:r>
          </a:p>
        </p:txBody>
      </p:sp>
      <p:sp>
        <p:nvSpPr>
          <p:cNvPr id="133123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1C87287-F31D-44B8-9B84-DEA9ACABAF2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在程序中用到了标准类库或自定义包中的类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需要用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import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语句来声明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.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可以声明导入一个类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例如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noProof="1"/>
              <a:t>  import java.util.Date;</a:t>
            </a:r>
          </a:p>
          <a:p>
            <a:pPr lvl="1" eaLnBrk="1" hangingPunct="1"/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也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可以声明导入一个包的所有类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</a:p>
          <a:p>
            <a:pPr marL="457200" lvl="1" indent="0" eaLnBrk="1" hangingPunct="1">
              <a:buNone/>
            </a:pPr>
            <a:r>
              <a:rPr lang="en-US" altLang="zh-CN" noProof="1"/>
              <a:t> import  java.util.*;</a:t>
            </a:r>
          </a:p>
          <a:p>
            <a:pPr eaLnBrk="1" hangingPunct="1"/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理解</a:t>
            </a:r>
            <a:r>
              <a:rPr lang="en-US" altLang="zh-CN" i="1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classpath</a:t>
            </a:r>
          </a:p>
          <a:p>
            <a:pPr lvl="1" eaLnBrk="1" hangingPunct="1">
              <a:buNone/>
            </a:pPr>
            <a:r>
              <a:rPr lang="en-US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需要在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zh-CN" altLang="en-US" noProof="1" smtClean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环境变量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中设置类路径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: </a:t>
            </a:r>
          </a:p>
          <a:p>
            <a:pPr lvl="1" eaLnBrk="1" hangingPunct="1">
              <a:buNone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classpath=.;c:\jdk8\lib\rt.jar;</a:t>
            </a:r>
          </a:p>
          <a:p>
            <a:pPr marL="538163" lvl="1" indent="0" eaLnBrk="1" hangingPunct="1">
              <a:buNone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或者在开发环境中设置构建路径 ，在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IDE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开发环境中一般不需要设置</a:t>
            </a:r>
          </a:p>
          <a:p>
            <a:pPr eaLnBrk="1" hangingPunct="1"/>
            <a:endParaRPr lang="en-US" altLang="zh-CN" i="1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2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Java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编码规范</a:t>
            </a:r>
          </a:p>
        </p:txBody>
      </p:sp>
      <p:sp>
        <p:nvSpPr>
          <p:cNvPr id="135171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A0C46C5-3235-470D-8B57-94684F70601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包名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全小写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一般为名词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如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package  edu.cqu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类名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首字母大写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每个单词的首字母大写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 class HelloWorldApp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接口名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同类名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 interface AccountBook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方法名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一般为动词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小写字母开头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每个单词的首字母大写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:balanceAccount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变量名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一般为名词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length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，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bigMouse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常量名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基本类型的常量名</a:t>
            </a:r>
            <a:r>
              <a:rPr lang="zh-CN" altLang="en-US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全大写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,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如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 HEAD_COUNT</a:t>
            </a:r>
          </a:p>
        </p:txBody>
      </p:sp>
    </p:spTree>
    <p:extLst>
      <p:ext uri="{BB962C8B-B14F-4D97-AF65-F5344CB8AC3E}">
        <p14:creationId xmlns:p14="http://schemas.microsoft.com/office/powerpoint/2010/main" val="4993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Java API </a:t>
            </a:r>
            <a:r>
              <a:rPr lang="zh-CN" altLang="en-US" sz="4000" noProof="1" smtClean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文档</a:t>
            </a:r>
            <a:endParaRPr lang="en-US" altLang="zh-CN" sz="40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1554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65E711C-B193-4B82-A3CF-DF204C9BE83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1555" name="Picture 8" descr="jdk 文档的使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7391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395288" y="2133600"/>
            <a:ext cx="762000" cy="609600"/>
          </a:xfrm>
          <a:prstGeom prst="wedgeRectCallout">
            <a:avLst>
              <a:gd name="adj1" fmla="val 72292"/>
              <a:gd name="adj2" fmla="val -2812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选择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包</a:t>
            </a: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152400" y="5562600"/>
            <a:ext cx="1828800" cy="609600"/>
          </a:xfrm>
          <a:prstGeom prst="wedgeRectCallout">
            <a:avLst>
              <a:gd name="adj1" fmla="val 18838"/>
              <a:gd name="adj2" fmla="val -4619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选择包中的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接口或类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7162800" y="3124200"/>
            <a:ext cx="1828800" cy="609600"/>
          </a:xfrm>
          <a:prstGeom prst="wedgeRectCallout">
            <a:avLst>
              <a:gd name="adj1" fmla="val -178384"/>
              <a:gd name="adj2" fmla="val 5729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可查看相应帮助</a:t>
            </a:r>
          </a:p>
        </p:txBody>
      </p:sp>
    </p:spTree>
    <p:extLst>
      <p:ext uri="{BB962C8B-B14F-4D97-AF65-F5344CB8AC3E}">
        <p14:creationId xmlns:p14="http://schemas.microsoft.com/office/powerpoint/2010/main" val="28303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96262" grpId="0" animBg="1"/>
      <p:bldP spid="962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内存区域</a:t>
            </a:r>
            <a:endParaRPr lang="en-US" altLang="zh-CN" dirty="0" smtClean="0"/>
          </a:p>
          <a:p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r>
              <a:rPr lang="zh-CN" altLang="en-US" dirty="0" smtClean="0"/>
              <a:t>类文件结构</a:t>
            </a:r>
            <a:endParaRPr lang="en-US" altLang="zh-CN" dirty="0" smtClean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加载器和类加载过程</a:t>
            </a:r>
            <a:endParaRPr lang="en-US" altLang="zh-CN" dirty="0" smtClean="0"/>
          </a:p>
          <a:p>
            <a:r>
              <a:rPr lang="zh-CN" altLang="en-US" dirty="0" smtClean="0"/>
              <a:t>监控和处理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9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内存区域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66862"/>
            <a:ext cx="6096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线程隔离内存区域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b="1" dirty="0" smtClean="0"/>
              <a:t>程序计数器</a:t>
            </a:r>
            <a:endParaRPr lang="en-US" altLang="zh-CN" b="1" dirty="0" smtClean="0"/>
          </a:p>
          <a:p>
            <a:pPr lvl="1"/>
            <a:r>
              <a:rPr lang="zh-CN" altLang="en-US" dirty="0"/>
              <a:t>内存空间小，线程私有，选取下一条需要执行字节码指令</a:t>
            </a:r>
            <a:endParaRPr lang="en-US" altLang="zh-CN" dirty="0"/>
          </a:p>
          <a:p>
            <a:r>
              <a:rPr lang="en-US" altLang="zh-CN" b="1" dirty="0"/>
              <a:t>Java </a:t>
            </a:r>
            <a:r>
              <a:rPr lang="zh-CN" altLang="en-US" b="1" dirty="0"/>
              <a:t>虚拟机</a:t>
            </a:r>
            <a:r>
              <a:rPr lang="zh-CN" altLang="en-US" b="1" dirty="0" smtClean="0"/>
              <a:t>栈</a:t>
            </a:r>
            <a:endParaRPr lang="en-US" altLang="zh-CN" b="1" dirty="0" smtClean="0"/>
          </a:p>
          <a:p>
            <a:pPr lvl="1"/>
            <a:r>
              <a:rPr lang="zh-CN" altLang="en-US" dirty="0"/>
              <a:t>线程私有，生命周期和线程一致。描述的是 </a:t>
            </a:r>
            <a:r>
              <a:rPr lang="en-US" altLang="zh-CN" dirty="0"/>
              <a:t>Java </a:t>
            </a:r>
            <a:r>
              <a:rPr lang="zh-CN" altLang="en-US" dirty="0"/>
              <a:t>方法执行的内存模型。</a:t>
            </a:r>
            <a:endParaRPr lang="en-US" altLang="zh-CN" dirty="0"/>
          </a:p>
          <a:p>
            <a:r>
              <a:rPr lang="zh-CN" altLang="en-US" b="1" dirty="0"/>
              <a:t>本地方法</a:t>
            </a:r>
            <a:r>
              <a:rPr lang="zh-CN" altLang="en-US" b="1" dirty="0" smtClean="0"/>
              <a:t>栈</a:t>
            </a:r>
            <a:endParaRPr lang="en-US" altLang="zh-CN" b="1" dirty="0" smtClean="0"/>
          </a:p>
          <a:p>
            <a:pPr lvl="1"/>
            <a:r>
              <a:rPr lang="en-US" altLang="zh-CN" dirty="0"/>
              <a:t>Java </a:t>
            </a:r>
            <a:r>
              <a:rPr lang="zh-CN" altLang="en-US" dirty="0"/>
              <a:t>虚拟机栈为虚拟机执行 </a:t>
            </a:r>
            <a:r>
              <a:rPr lang="en-US" altLang="zh-CN" dirty="0"/>
              <a:t>Java 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也就是字节码</a:t>
            </a:r>
            <a:r>
              <a:rPr lang="en-US" altLang="zh-CN" dirty="0"/>
              <a:t>)</a:t>
            </a:r>
            <a:r>
              <a:rPr lang="zh-CN" altLang="en-US" dirty="0"/>
              <a:t>服务，而本地方法栈则为虚拟机使用到的 </a:t>
            </a:r>
            <a:r>
              <a:rPr lang="en-US" altLang="zh-CN" dirty="0"/>
              <a:t>Native </a:t>
            </a:r>
            <a:r>
              <a:rPr lang="zh-CN" altLang="en-US" dirty="0"/>
              <a:t>方法</a:t>
            </a:r>
            <a:r>
              <a:rPr lang="zh-CN" altLang="en-US" dirty="0" smtClean="0"/>
              <a:t>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6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共享区域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 smtClean="0"/>
              <a:t>Java </a:t>
            </a:r>
            <a:r>
              <a:rPr lang="zh-CN" altLang="en-US" b="1" dirty="0" smtClean="0"/>
              <a:t>堆</a:t>
            </a:r>
            <a:endParaRPr lang="en-US" altLang="zh-CN" b="1" dirty="0" smtClean="0"/>
          </a:p>
          <a:p>
            <a:pPr lvl="1"/>
            <a:r>
              <a:rPr lang="en-US" altLang="zh-CN" dirty="0"/>
              <a:t>JVM </a:t>
            </a:r>
            <a:r>
              <a:rPr lang="zh-CN" altLang="en-US" dirty="0"/>
              <a:t>所管理的内存中最大的一块。线程共享，主要是存放对象实例和数组</a:t>
            </a:r>
            <a:r>
              <a:rPr lang="zh-CN" altLang="en-US" dirty="0" smtClean="0"/>
              <a:t>。</a:t>
            </a:r>
            <a:endParaRPr lang="en-US" altLang="zh-CN" b="1" dirty="0"/>
          </a:p>
          <a:p>
            <a:r>
              <a:rPr lang="zh-CN" altLang="en-US" b="1" dirty="0"/>
              <a:t>方法</a:t>
            </a:r>
            <a:r>
              <a:rPr lang="zh-CN" altLang="en-US" b="1" dirty="0" smtClean="0"/>
              <a:t>区</a:t>
            </a:r>
            <a:endParaRPr lang="en-US" altLang="zh-CN" b="1" dirty="0" smtClean="0"/>
          </a:p>
          <a:p>
            <a:pPr lvl="1"/>
            <a:r>
              <a:rPr lang="zh-CN" altLang="en-US" dirty="0"/>
              <a:t>属于共享内存区域，存储已被虚拟机加载的类信息、常量、静态变量、即时编译器编译后的代码等数据</a:t>
            </a:r>
          </a:p>
        </p:txBody>
      </p:sp>
    </p:spTree>
    <p:extLst>
      <p:ext uri="{BB962C8B-B14F-4D97-AF65-F5344CB8AC3E}">
        <p14:creationId xmlns:p14="http://schemas.microsoft.com/office/powerpoint/2010/main" val="3714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514350" indent="-457200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语言基础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面向对象程序设计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标准类库，集合框架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异常处理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多线程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GUI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程序设计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网络通信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JDBC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14350" indent="-457200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Servlet </a:t>
            </a:r>
            <a:r>
              <a:rPr kumimoji="1"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JSP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2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课程考核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成绩构成：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kumimoji="1" lang="zh-CN" altLang="en-US" dirty="0" smtClean="0"/>
              <a:t>平时成绩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分（课堂测验、回答问题、出勤等）</a:t>
            </a:r>
            <a:endParaRPr kumimoji="1" lang="en-US" altLang="zh-CN" dirty="0" smtClean="0"/>
          </a:p>
          <a:p>
            <a:pPr lvl="1" eaLnBrk="1" hangingPunct="1">
              <a:defRPr/>
            </a:pPr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分（每个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分）</a:t>
            </a:r>
            <a:endParaRPr kumimoji="1" lang="en-US" altLang="zh-CN" dirty="0" smtClean="0"/>
          </a:p>
          <a:p>
            <a:pPr lvl="1" eaLnBrk="1" hangingPunct="1">
              <a:defRPr/>
            </a:pPr>
            <a:r>
              <a:rPr kumimoji="1" lang="zh-CN" altLang="en-US" dirty="0" smtClean="0"/>
              <a:t>期末考试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分，开卷</a:t>
            </a:r>
            <a:endParaRPr kumimoji="1" lang="en-US" altLang="zh-CN" dirty="0" smtClean="0"/>
          </a:p>
          <a:p>
            <a:pPr eaLnBrk="1" hangingPunct="1">
              <a:defRPr/>
            </a:pPr>
            <a:r>
              <a:rPr kumimoji="1" lang="zh-CN" altLang="en-US" dirty="0" smtClean="0"/>
              <a:t>按时完成作业，实验报告</a:t>
            </a:r>
            <a:endParaRPr kumimoji="1" lang="en-US" altLang="zh-CN" dirty="0" smtClean="0"/>
          </a:p>
          <a:p>
            <a:pPr eaLnBrk="1" hangingPunct="1">
              <a:defRPr/>
            </a:pPr>
            <a:r>
              <a:rPr kumimoji="1" lang="zh-CN" altLang="en-US" dirty="0" smtClean="0"/>
              <a:t>认真学习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81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第</a:t>
            </a:r>
            <a:r>
              <a:rPr lang="en-US" altLang="zh-CN" b="1" dirty="0"/>
              <a:t>1</a:t>
            </a:r>
            <a:r>
              <a:rPr lang="zh-CN" altLang="en-US" sz="3600" b="1" dirty="0" smtClean="0"/>
              <a:t>章  </a:t>
            </a:r>
            <a:r>
              <a:rPr lang="en-US" altLang="zh-CN" sz="3600" b="1" dirty="0" smtClean="0"/>
              <a:t>Java</a:t>
            </a:r>
            <a:r>
              <a:rPr lang="zh-CN" altLang="en-US" sz="3600" b="1" dirty="0" smtClean="0"/>
              <a:t>概述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708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42165880"/>
              </p:ext>
            </p:extLst>
          </p:nvPr>
        </p:nvGraphicFramePr>
        <p:xfrm>
          <a:off x="1071538" y="1943052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sz="3600" dirty="0" smtClean="0"/>
              <a:t>.1</a:t>
            </a:r>
            <a:r>
              <a:rPr lang="zh-CN" altLang="en-US" sz="3600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语言是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90</a:t>
            </a:r>
            <a:r>
              <a:rPr lang="zh-CN" altLang="zh-CN" dirty="0"/>
              <a:t>年代由</a:t>
            </a:r>
            <a:r>
              <a:rPr lang="en-US" altLang="zh-CN" dirty="0"/>
              <a:t>Sun Microsystems</a:t>
            </a:r>
            <a:r>
              <a:rPr lang="zh-CN" altLang="zh-CN" dirty="0"/>
              <a:t>公司开发的革命性的编程</a:t>
            </a:r>
            <a:r>
              <a:rPr lang="zh-CN" altLang="zh-CN" dirty="0" smtClean="0"/>
              <a:t>语言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zh-CN" dirty="0"/>
              <a:t>技术的通用性、高效性、平台移植性和安全性，使之成为网络计算的理想技术。 </a:t>
            </a:r>
            <a:endParaRPr lang="en-US" altLang="zh-CN" dirty="0" smtClean="0"/>
          </a:p>
          <a:p>
            <a:r>
              <a:rPr lang="zh-CN" altLang="zh-CN" dirty="0"/>
              <a:t>迄今为止，</a:t>
            </a:r>
            <a:r>
              <a:rPr lang="en-US" altLang="zh-CN" dirty="0"/>
              <a:t>Java</a:t>
            </a:r>
            <a:r>
              <a:rPr lang="zh-CN" altLang="zh-CN" dirty="0"/>
              <a:t>平台已吸引</a:t>
            </a:r>
            <a:r>
              <a:rPr lang="zh-CN" altLang="zh-CN" dirty="0" smtClean="0"/>
              <a:t>了</a:t>
            </a:r>
            <a:r>
              <a:rPr lang="zh-CN" altLang="en-US" dirty="0" smtClean="0"/>
              <a:t>近千</a:t>
            </a:r>
            <a:r>
              <a:rPr lang="zh-CN" altLang="zh-CN" dirty="0" smtClean="0"/>
              <a:t>万</a:t>
            </a:r>
            <a:r>
              <a:rPr lang="zh-CN" altLang="zh-CN" dirty="0"/>
              <a:t>软件开发者。 </a:t>
            </a:r>
            <a:r>
              <a:rPr lang="en-US" altLang="zh-CN" sz="2800" dirty="0"/>
              <a:t>Java</a:t>
            </a:r>
            <a:r>
              <a:rPr lang="zh-CN" altLang="zh-CN" sz="2800" dirty="0"/>
              <a:t>已经成为最流行的编程语言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最新版本</a:t>
            </a:r>
            <a:r>
              <a:rPr lang="en-US" altLang="zh-CN" sz="2800" dirty="0" smtClean="0"/>
              <a:t>JDK 14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编程语言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排行榜 </a:t>
            </a:r>
          </a:p>
        </p:txBody>
      </p:sp>
      <p:sp>
        <p:nvSpPr>
          <p:cNvPr id="21507" name="幻灯片编号占位符 5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8015E1-7CBB-4907-9F02-410F929AA8A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http://www.tiobe.com/index.php/content/paperinfo/tpci/index.html</a:t>
            </a:r>
          </a:p>
          <a:p>
            <a:pPr eaLnBrk="1" hangingPunct="1"/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56792"/>
            <a:ext cx="6096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1997</Words>
  <Application>Microsoft Office PowerPoint</Application>
  <PresentationFormat>全屏显示(4:3)</PresentationFormat>
  <Paragraphs>338</Paragraphs>
  <Slides>39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Calibri</vt:lpstr>
      <vt:lpstr>Monotype Sorts</vt:lpstr>
      <vt:lpstr>方正正大黑简体</vt:lpstr>
      <vt:lpstr>楷体_GB2312</vt:lpstr>
      <vt:lpstr>宋体</vt:lpstr>
      <vt:lpstr>微软雅黑</vt:lpstr>
      <vt:lpstr>幼圆</vt:lpstr>
      <vt:lpstr>Arial</vt:lpstr>
      <vt:lpstr>Tahoma</vt:lpstr>
      <vt:lpstr>Times New Roman</vt:lpstr>
      <vt:lpstr>Verdana</vt:lpstr>
      <vt:lpstr>Wingdings</vt:lpstr>
      <vt:lpstr>由Nordri®（www.nordridesign.com ） 设计提供</vt:lpstr>
      <vt:lpstr>Visio.Drawing.11</vt:lpstr>
      <vt:lpstr>Java程序开发</vt:lpstr>
      <vt:lpstr>联系方式</vt:lpstr>
      <vt:lpstr>课程教材 </vt:lpstr>
      <vt:lpstr>教学内容</vt:lpstr>
      <vt:lpstr>课程考核</vt:lpstr>
      <vt:lpstr>Java程序设计</vt:lpstr>
      <vt:lpstr>PowerPoint 演示文稿</vt:lpstr>
      <vt:lpstr>1.1 认识Java语言</vt:lpstr>
      <vt:lpstr>编程语言排行榜 </vt:lpstr>
      <vt:lpstr>编程语言长期发展趋势</vt:lpstr>
      <vt:lpstr>Java语言的特点 </vt:lpstr>
      <vt:lpstr>Java语言的特点 </vt:lpstr>
      <vt:lpstr>体系结构中立</vt:lpstr>
      <vt:lpstr>Java平台的体系结构 </vt:lpstr>
      <vt:lpstr>Java应用领域</vt:lpstr>
      <vt:lpstr>1.2 Java运行环境与开发环境</vt:lpstr>
      <vt:lpstr>Java 程序的运行环境（JRE）</vt:lpstr>
      <vt:lpstr>JDK、JRE、JVM关系</vt:lpstr>
      <vt:lpstr>Java 运行时环境</vt:lpstr>
      <vt:lpstr>Java开发工具</vt:lpstr>
      <vt:lpstr>JDK 提供的常用工具 </vt:lpstr>
      <vt:lpstr>1.3 Java程序举例</vt:lpstr>
      <vt:lpstr>Java Application程序基本结构</vt:lpstr>
      <vt:lpstr>用Eclipse编写第一个Java Application </vt:lpstr>
      <vt:lpstr>用Eclipse编写带命令行参数的应用程序</vt:lpstr>
      <vt:lpstr>简单Java程序举例1</vt:lpstr>
      <vt:lpstr>读入数据代码</vt:lpstr>
      <vt:lpstr>简单Java程序举例2</vt:lpstr>
      <vt:lpstr>代码</vt:lpstr>
      <vt:lpstr>package语句</vt:lpstr>
      <vt:lpstr>package语句</vt:lpstr>
      <vt:lpstr>import语句</vt:lpstr>
      <vt:lpstr>Java编码规范</vt:lpstr>
      <vt:lpstr>Java API 文档</vt:lpstr>
      <vt:lpstr>Java 虚拟机</vt:lpstr>
      <vt:lpstr>内存区域</vt:lpstr>
      <vt:lpstr>线程隔离内存区域</vt:lpstr>
      <vt:lpstr>共享区域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2012dnd.com</cp:lastModifiedBy>
  <cp:revision>530</cp:revision>
  <dcterms:created xsi:type="dcterms:W3CDTF">2011-11-03T02:06:41Z</dcterms:created>
  <dcterms:modified xsi:type="dcterms:W3CDTF">2020-08-30T14:21:53Z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