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6" r:id="rId3"/>
    <p:sldId id="264" r:id="rId4"/>
    <p:sldId id="267" r:id="rId5"/>
    <p:sldId id="284" r:id="rId6"/>
    <p:sldId id="285" r:id="rId7"/>
    <p:sldId id="286" r:id="rId8"/>
    <p:sldId id="268" r:id="rId9"/>
    <p:sldId id="287" r:id="rId10"/>
    <p:sldId id="280" r:id="rId11"/>
    <p:sldId id="288" r:id="rId12"/>
    <p:sldId id="289" r:id="rId13"/>
    <p:sldId id="269" r:id="rId14"/>
    <p:sldId id="290" r:id="rId15"/>
    <p:sldId id="291" r:id="rId16"/>
    <p:sldId id="292" r:id="rId17"/>
    <p:sldId id="293" r:id="rId18"/>
    <p:sldId id="270" r:id="rId19"/>
    <p:sldId id="271" r:id="rId20"/>
    <p:sldId id="294" r:id="rId21"/>
    <p:sldId id="295" r:id="rId22"/>
    <p:sldId id="296" r:id="rId23"/>
    <p:sldId id="297" r:id="rId24"/>
    <p:sldId id="272" r:id="rId25"/>
    <p:sldId id="273" r:id="rId26"/>
    <p:sldId id="274" r:id="rId27"/>
    <p:sldId id="275" r:id="rId28"/>
    <p:sldId id="276" r:id="rId29"/>
    <p:sldId id="282" r:id="rId30"/>
    <p:sldId id="277" r:id="rId31"/>
    <p:sldId id="283" r:id="rId32"/>
    <p:sldId id="278" r:id="rId33"/>
    <p:sldId id="279" r:id="rId34"/>
    <p:sldId id="25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2" autoAdjust="0"/>
    <p:restoredTop sz="92639"/>
  </p:normalViewPr>
  <p:slideViewPr>
    <p:cSldViewPr>
      <p:cViewPr varScale="1">
        <p:scale>
          <a:sx n="80" d="100"/>
          <a:sy n="80" d="100"/>
        </p:scale>
        <p:origin x="66" y="558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12.2 </a:t>
          </a:r>
          <a:r>
            <a:rPr lang="en-US" b="1" dirty="0" smtClean="0"/>
            <a:t>JSP</a:t>
          </a:r>
          <a:r>
            <a:rPr lang="zh-CN" b="1" dirty="0" smtClean="0"/>
            <a:t>技术</a:t>
          </a:r>
          <a:endParaRPr lang="zh-CN" altLang="en-US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12.3 </a:t>
          </a:r>
          <a:r>
            <a:rPr lang="en-US" b="1" dirty="0" smtClean="0"/>
            <a:t>Servlet</a:t>
          </a:r>
          <a:r>
            <a:rPr lang="zh-CN" b="1" dirty="0" smtClean="0"/>
            <a:t>技术</a:t>
          </a:r>
          <a:endParaRPr lang="zh-CN" altLang="en-US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 smtClean="0"/>
            <a:t>12.4 </a:t>
          </a:r>
          <a:r>
            <a:rPr lang="en-US" b="1" dirty="0" smtClean="0"/>
            <a:t>JSP</a:t>
          </a:r>
          <a:r>
            <a:rPr lang="zh-CN" b="1" dirty="0" smtClean="0"/>
            <a:t>和</a:t>
          </a:r>
          <a:r>
            <a:rPr lang="en-US" b="1" dirty="0" smtClean="0"/>
            <a:t>Servlet</a:t>
          </a:r>
          <a:r>
            <a:rPr lang="zh-CN" b="1" dirty="0" smtClean="0"/>
            <a:t>结合的方法</a:t>
          </a:r>
          <a:endParaRPr lang="zh-CN" altLang="en-US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12.1 </a:t>
          </a:r>
          <a:r>
            <a:rPr lang="zh-CN" b="1" dirty="0" smtClean="0"/>
            <a:t>为什么使用</a:t>
          </a:r>
          <a:r>
            <a:rPr lang="en-US" b="1" dirty="0" smtClean="0"/>
            <a:t>JSP</a:t>
          </a:r>
          <a:endParaRPr lang="zh-CN" altLang="en-US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FCE31A7C-1CA5-4945-91E1-AC0F46FA67DD}">
      <dgm:prSet/>
      <dgm:spPr/>
      <dgm:t>
        <a:bodyPr/>
        <a:lstStyle/>
        <a:p>
          <a:r>
            <a:rPr lang="en-US" altLang="zh-CN" dirty="0" smtClean="0"/>
            <a:t>12.5 </a:t>
          </a:r>
          <a:r>
            <a:rPr lang="en-US" b="1" dirty="0" smtClean="0"/>
            <a:t>JSP</a:t>
          </a:r>
          <a:r>
            <a:rPr lang="zh-CN" b="1" dirty="0" smtClean="0"/>
            <a:t>与</a:t>
          </a:r>
          <a:r>
            <a:rPr lang="en-US" b="1" dirty="0" smtClean="0"/>
            <a:t>Servlet</a:t>
          </a:r>
          <a:r>
            <a:rPr lang="zh-CN" b="1" dirty="0" smtClean="0"/>
            <a:t>开发实训任务</a:t>
          </a:r>
          <a:endParaRPr lang="zh-CN" altLang="en-US" dirty="0"/>
        </a:p>
      </dgm:t>
    </dgm:pt>
    <dgm:pt modelId="{10990815-437E-7145-A4C2-14288E766497}" type="parTrans" cxnId="{A780DCF6-C091-594F-A9FB-2925F83149E9}">
      <dgm:prSet/>
      <dgm:spPr/>
      <dgm:t>
        <a:bodyPr/>
        <a:lstStyle/>
        <a:p>
          <a:endParaRPr lang="zh-CN" altLang="en-US"/>
        </a:p>
      </dgm:t>
    </dgm:pt>
    <dgm:pt modelId="{8738C9AA-8579-FD42-ADF6-AB9BC68C44F7}" type="sibTrans" cxnId="{A780DCF6-C091-594F-A9FB-2925F83149E9}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5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8F8CA-7668-064E-A5DC-D139E48DC7AD}" type="pres">
      <dgm:prSet presAssocID="{7A5B6132-DA9E-4D4C-92AC-FEA7555A6732}" presName="spaceBetweenRectangles" presStyleCnt="0"/>
      <dgm:spPr/>
    </dgm:pt>
    <dgm:pt modelId="{A1FADC35-2437-5F4A-860A-B8B6E2857D82}" type="pres">
      <dgm:prSet presAssocID="{FCE31A7C-1CA5-4945-91E1-AC0F46FA67DD}" presName="parentLin" presStyleCnt="0"/>
      <dgm:spPr/>
    </dgm:pt>
    <dgm:pt modelId="{800CC475-8055-F845-B8B6-2E1B474435F0}" type="pres">
      <dgm:prSet presAssocID="{FCE31A7C-1CA5-4945-91E1-AC0F46FA67DD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EA798DAF-38F7-C94C-BC63-BB4081EF2FF9}" type="pres">
      <dgm:prSet presAssocID="{FCE31A7C-1CA5-4945-91E1-AC0F46FA67D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95C514-8E77-CC45-BF2E-81671403CA10}" type="pres">
      <dgm:prSet presAssocID="{FCE31A7C-1CA5-4945-91E1-AC0F46FA67DD}" presName="negativeSpace" presStyleCnt="0"/>
      <dgm:spPr/>
    </dgm:pt>
    <dgm:pt modelId="{79CE07A5-0B8D-8D49-8E14-548D5E5EA461}" type="pres">
      <dgm:prSet presAssocID="{FCE31A7C-1CA5-4945-91E1-AC0F46FA67D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3573F14C-8889-5949-BB14-571DC48FA5C3}" type="presOf" srcId="{FCE31A7C-1CA5-4945-91E1-AC0F46FA67DD}" destId="{800CC475-8055-F845-B8B6-2E1B474435F0}" srcOrd="0" destOrd="0" presId="urn:microsoft.com/office/officeart/2005/8/layout/list1"/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A780DCF6-C091-594F-A9FB-2925F83149E9}" srcId="{0274B17C-A8D6-4EC1-9F74-DEF1B852E50E}" destId="{FCE31A7C-1CA5-4945-91E1-AC0F46FA67DD}" srcOrd="4" destOrd="0" parTransId="{10990815-437E-7145-A4C2-14288E766497}" sibTransId="{8738C9AA-8579-FD42-ADF6-AB9BC68C44F7}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62D5F0F3-240F-DF46-A760-21143E9BD611}" type="presOf" srcId="{FCE31A7C-1CA5-4945-91E1-AC0F46FA67DD}" destId="{EA798DAF-38F7-C94C-BC63-BB4081EF2FF9}" srcOrd="1" destOrd="0" presId="urn:microsoft.com/office/officeart/2005/8/layout/list1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  <dgm:cxn modelId="{3E7F87D5-84E6-104B-934E-B380D3BB332E}" type="presParOf" srcId="{290ADAC8-17E0-4F11-BE79-899CD4DD5E12}" destId="{0388F8CA-7668-064E-A5DC-D139E48DC7AD}" srcOrd="15" destOrd="0" presId="urn:microsoft.com/office/officeart/2005/8/layout/list1"/>
    <dgm:cxn modelId="{D1CA1BDB-2FC9-364E-9569-E0DABF6EAE21}" type="presParOf" srcId="{290ADAC8-17E0-4F11-BE79-899CD4DD5E12}" destId="{A1FADC35-2437-5F4A-860A-B8B6E2857D82}" srcOrd="16" destOrd="0" presId="urn:microsoft.com/office/officeart/2005/8/layout/list1"/>
    <dgm:cxn modelId="{98C8CDD5-2539-1844-9509-C43C16A3B786}" type="presParOf" srcId="{A1FADC35-2437-5F4A-860A-B8B6E2857D82}" destId="{800CC475-8055-F845-B8B6-2E1B474435F0}" srcOrd="0" destOrd="0" presId="urn:microsoft.com/office/officeart/2005/8/layout/list1"/>
    <dgm:cxn modelId="{5A915C6E-3991-ED49-A282-4A1383C5F798}" type="presParOf" srcId="{A1FADC35-2437-5F4A-860A-B8B6E2857D82}" destId="{EA798DAF-38F7-C94C-BC63-BB4081EF2FF9}" srcOrd="1" destOrd="0" presId="urn:microsoft.com/office/officeart/2005/8/layout/list1"/>
    <dgm:cxn modelId="{0F44CFD7-B797-5C48-AB79-CC58746952D1}" type="presParOf" srcId="{290ADAC8-17E0-4F11-BE79-899CD4DD5E12}" destId="{A495C514-8E77-CC45-BF2E-81671403CA10}" srcOrd="17" destOrd="0" presId="urn:microsoft.com/office/officeart/2005/8/layout/list1"/>
    <dgm:cxn modelId="{F2EAE969-D031-FE40-8F35-8679F04C84DE}" type="presParOf" srcId="{290ADAC8-17E0-4F11-BE79-899CD4DD5E12}" destId="{79CE07A5-0B8D-8D49-8E14-548D5E5EA46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299913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296467" y="93273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12.1 </a:t>
          </a:r>
          <a:r>
            <a:rPr lang="zh-CN" sz="1400" b="1" kern="1200" dirty="0" smtClean="0"/>
            <a:t>为什么使用</a:t>
          </a:r>
          <a:r>
            <a:rPr lang="en-US" sz="1400" b="1" kern="1200" dirty="0" smtClean="0"/>
            <a:t>JSP</a:t>
          </a:r>
          <a:endParaRPr lang="zh-CN" altLang="en-US" sz="1400" kern="1200" dirty="0"/>
        </a:p>
      </dsp:txBody>
      <dsp:txXfrm>
        <a:off x="316642" y="113448"/>
        <a:ext cx="4110197" cy="372930"/>
      </dsp:txXfrm>
    </dsp:sp>
    <dsp:sp modelId="{5EFADA3F-DBD8-47B3-87A4-F7C4DF43CC18}">
      <dsp:nvSpPr>
        <dsp:cNvPr id="0" name=""/>
        <dsp:cNvSpPr/>
      </dsp:nvSpPr>
      <dsp:spPr>
        <a:xfrm>
          <a:off x="0" y="934953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39188"/>
              <a:satOff val="-14535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296467" y="728313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1339188"/>
                <a:satOff val="-14535"/>
                <a:lumOff val="-1225"/>
                <a:alphaOff val="0"/>
                <a:shade val="51000"/>
                <a:satMod val="130000"/>
              </a:schemeClr>
            </a:gs>
            <a:gs pos="80000">
              <a:schemeClr val="accent2">
                <a:hueOff val="-1339188"/>
                <a:satOff val="-14535"/>
                <a:lumOff val="-1225"/>
                <a:alphaOff val="0"/>
                <a:shade val="93000"/>
                <a:satMod val="130000"/>
              </a:schemeClr>
            </a:gs>
            <a:gs pos="100000">
              <a:schemeClr val="accent2">
                <a:hueOff val="-1339188"/>
                <a:satOff val="-14535"/>
                <a:lumOff val="-12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12.2 </a:t>
          </a:r>
          <a:r>
            <a:rPr lang="en-US" sz="1400" b="1" kern="1200" dirty="0" smtClean="0"/>
            <a:t>JSP</a:t>
          </a:r>
          <a:r>
            <a:rPr lang="zh-CN" sz="1400" b="1" kern="1200" dirty="0" smtClean="0"/>
            <a:t>技术</a:t>
          </a:r>
          <a:endParaRPr lang="zh-CN" altLang="en-US" sz="1400" kern="1200" dirty="0"/>
        </a:p>
      </dsp:txBody>
      <dsp:txXfrm>
        <a:off x="316642" y="748488"/>
        <a:ext cx="4110197" cy="372930"/>
      </dsp:txXfrm>
    </dsp:sp>
    <dsp:sp modelId="{58D67328-282B-4E2B-B4DB-8AD412BAFFBC}">
      <dsp:nvSpPr>
        <dsp:cNvPr id="0" name=""/>
        <dsp:cNvSpPr/>
      </dsp:nvSpPr>
      <dsp:spPr>
        <a:xfrm>
          <a:off x="0" y="1569994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78376"/>
              <a:satOff val="-29070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296467" y="1363354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2678376"/>
                <a:satOff val="-29070"/>
                <a:lumOff val="-2451"/>
                <a:alphaOff val="0"/>
                <a:shade val="51000"/>
                <a:satMod val="130000"/>
              </a:schemeClr>
            </a:gs>
            <a:gs pos="80000">
              <a:schemeClr val="accent2">
                <a:hueOff val="-2678376"/>
                <a:satOff val="-29070"/>
                <a:lumOff val="-2451"/>
                <a:alphaOff val="0"/>
                <a:shade val="93000"/>
                <a:satMod val="130000"/>
              </a:schemeClr>
            </a:gs>
            <a:gs pos="100000">
              <a:schemeClr val="accent2">
                <a:hueOff val="-2678376"/>
                <a:satOff val="-29070"/>
                <a:lumOff val="-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12.3 </a:t>
          </a:r>
          <a:r>
            <a:rPr lang="en-US" sz="1400" b="1" kern="1200" dirty="0" smtClean="0"/>
            <a:t>Servlet</a:t>
          </a:r>
          <a:r>
            <a:rPr lang="zh-CN" sz="1400" b="1" kern="1200" dirty="0" smtClean="0"/>
            <a:t>技术</a:t>
          </a:r>
          <a:endParaRPr lang="zh-CN" altLang="en-US" sz="1400" kern="1200" dirty="0"/>
        </a:p>
      </dsp:txBody>
      <dsp:txXfrm>
        <a:off x="316642" y="1383529"/>
        <a:ext cx="4110197" cy="372930"/>
      </dsp:txXfrm>
    </dsp:sp>
    <dsp:sp modelId="{F776FF77-BBFD-429A-B555-3A759A0377CC}">
      <dsp:nvSpPr>
        <dsp:cNvPr id="0" name=""/>
        <dsp:cNvSpPr/>
      </dsp:nvSpPr>
      <dsp:spPr>
        <a:xfrm>
          <a:off x="0" y="2205034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017565"/>
              <a:satOff val="-4360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E3B5-4895-4D5C-BF7C-9C953348E53B}">
      <dsp:nvSpPr>
        <dsp:cNvPr id="0" name=""/>
        <dsp:cNvSpPr/>
      </dsp:nvSpPr>
      <dsp:spPr>
        <a:xfrm>
          <a:off x="296467" y="1998394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4017565"/>
                <a:satOff val="-43605"/>
                <a:lumOff val="-3676"/>
                <a:alphaOff val="0"/>
                <a:shade val="51000"/>
                <a:satMod val="130000"/>
              </a:schemeClr>
            </a:gs>
            <a:gs pos="80000">
              <a:schemeClr val="accent2">
                <a:hueOff val="-4017565"/>
                <a:satOff val="-43605"/>
                <a:lumOff val="-3676"/>
                <a:alphaOff val="0"/>
                <a:shade val="93000"/>
                <a:satMod val="130000"/>
              </a:schemeClr>
            </a:gs>
            <a:gs pos="100000">
              <a:schemeClr val="accent2">
                <a:hueOff val="-4017565"/>
                <a:satOff val="-43605"/>
                <a:lumOff val="-36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12.4 </a:t>
          </a:r>
          <a:r>
            <a:rPr lang="en-US" sz="1400" b="1" kern="1200" dirty="0" smtClean="0"/>
            <a:t>JSP</a:t>
          </a:r>
          <a:r>
            <a:rPr lang="zh-CN" sz="1400" b="1" kern="1200" dirty="0" smtClean="0"/>
            <a:t>和</a:t>
          </a:r>
          <a:r>
            <a:rPr lang="en-US" sz="1400" b="1" kern="1200" dirty="0" smtClean="0"/>
            <a:t>Servlet</a:t>
          </a:r>
          <a:r>
            <a:rPr lang="zh-CN" sz="1400" b="1" kern="1200" dirty="0" smtClean="0"/>
            <a:t>结合的方法</a:t>
          </a:r>
          <a:endParaRPr lang="zh-CN" altLang="en-US" sz="1400" kern="1200" dirty="0"/>
        </a:p>
      </dsp:txBody>
      <dsp:txXfrm>
        <a:off x="316642" y="2018569"/>
        <a:ext cx="4110197" cy="372930"/>
      </dsp:txXfrm>
    </dsp:sp>
    <dsp:sp modelId="{79CE07A5-0B8D-8D49-8E14-548D5E5EA461}">
      <dsp:nvSpPr>
        <dsp:cNvPr id="0" name=""/>
        <dsp:cNvSpPr/>
      </dsp:nvSpPr>
      <dsp:spPr>
        <a:xfrm>
          <a:off x="0" y="2840074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98DAF-38F7-C94C-BC63-BB4081EF2FF9}">
      <dsp:nvSpPr>
        <dsp:cNvPr id="0" name=""/>
        <dsp:cNvSpPr/>
      </dsp:nvSpPr>
      <dsp:spPr>
        <a:xfrm>
          <a:off x="296467" y="2633433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12.5 </a:t>
          </a:r>
          <a:r>
            <a:rPr lang="en-US" sz="1400" b="1" kern="1200" dirty="0" smtClean="0"/>
            <a:t>JSP</a:t>
          </a:r>
          <a:r>
            <a:rPr lang="zh-CN" sz="1400" b="1" kern="1200" dirty="0" smtClean="0"/>
            <a:t>与</a:t>
          </a:r>
          <a:r>
            <a:rPr lang="en-US" sz="1400" b="1" kern="1200" dirty="0" smtClean="0"/>
            <a:t>Servlet</a:t>
          </a:r>
          <a:r>
            <a:rPr lang="zh-CN" sz="1400" b="1" kern="1200" dirty="0" smtClean="0"/>
            <a:t>开发实训任务</a:t>
          </a:r>
          <a:endParaRPr lang="zh-CN" altLang="en-US" sz="1400" kern="1200" dirty="0"/>
        </a:p>
      </dsp:txBody>
      <dsp:txXfrm>
        <a:off x="316642" y="2653608"/>
        <a:ext cx="411019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5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49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qu.edu.cn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1" tooltip="重庆大学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08520" y="3284984"/>
            <a:ext cx="5616624" cy="576064"/>
          </a:xfrm>
        </p:spPr>
        <p:txBody>
          <a:bodyPr>
            <a:noAutofit/>
          </a:bodyPr>
          <a:lstStyle/>
          <a:p>
            <a:pPr algn="r"/>
            <a:r>
              <a:rPr lang="zh-CN" altLang="en-US" sz="3600" b="1" dirty="0" smtClean="0"/>
              <a:t>第</a:t>
            </a:r>
            <a:r>
              <a:rPr lang="en-US" altLang="zh-CN" b="1" dirty="0" smtClean="0"/>
              <a:t>12</a:t>
            </a:r>
            <a:r>
              <a:rPr lang="zh-CN" altLang="en-US" sz="3600" b="1" dirty="0" smtClean="0"/>
              <a:t>章 </a:t>
            </a:r>
            <a:r>
              <a:rPr lang="tr-TR" altLang="zh-CN" sz="3000" b="1" dirty="0"/>
              <a:t>JSP</a:t>
            </a:r>
            <a:r>
              <a:rPr lang="zh-CN" altLang="tr-TR" b="1" dirty="0"/>
              <a:t>与</a:t>
            </a:r>
            <a:r>
              <a:rPr lang="tr-TR" altLang="zh-CN" sz="3000" b="1" dirty="0" err="1"/>
              <a:t>Servlet</a:t>
            </a:r>
            <a:r>
              <a:rPr lang="zh-CN" altLang="tr-TR" b="1" dirty="0"/>
              <a:t>技术 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7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的构成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23956" y="1032344"/>
            <a:ext cx="8207376" cy="5400675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1800" dirty="0" smtClean="0"/>
              <a:t>脚本元素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JSP</a:t>
            </a:r>
            <a:r>
              <a:rPr lang="zh-CN" altLang="zh-CN" sz="1800" dirty="0" smtClean="0"/>
              <a:t>脚本元素是</a:t>
            </a:r>
            <a:r>
              <a:rPr lang="en-US" altLang="zh-CN" sz="1800" dirty="0" smtClean="0"/>
              <a:t>JSP</a:t>
            </a:r>
            <a:r>
              <a:rPr lang="zh-CN" altLang="zh-CN" sz="1800" dirty="0" smtClean="0"/>
              <a:t>代码中使用最频繁的元素，它通常是用</a:t>
            </a:r>
            <a:r>
              <a:rPr lang="en-US" altLang="zh-CN" sz="1800" dirty="0" smtClean="0"/>
              <a:t>Java</a:t>
            </a:r>
            <a:r>
              <a:rPr lang="zh-CN" altLang="zh-CN" sz="1800" dirty="0" smtClean="0"/>
              <a:t>写的脚本代码。 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zh-CN" sz="1800" dirty="0" smtClean="0"/>
              <a:t>脚本元素主要包括： </a:t>
            </a:r>
            <a:endParaRPr lang="en-US" altLang="zh-CN" sz="1800" dirty="0" smtClean="0"/>
          </a:p>
          <a:p>
            <a:pPr lvl="3">
              <a:lnSpc>
                <a:spcPct val="9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声明（</a:t>
            </a:r>
            <a:r>
              <a:rPr lang="en-US" altLang="zh-CN" sz="1800" dirty="0" smtClean="0">
                <a:solidFill>
                  <a:srgbClr val="FF0000"/>
                </a:solidFill>
              </a:rPr>
              <a:t>declaration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700" dirty="0" smtClean="0"/>
              <a:t>                       用来在</a:t>
            </a:r>
            <a:r>
              <a:rPr lang="en-US" altLang="zh-CN" sz="1700" dirty="0" smtClean="0"/>
              <a:t>JSP</a:t>
            </a:r>
            <a:r>
              <a:rPr lang="zh-CN" altLang="en-US" sz="1700" dirty="0" smtClean="0"/>
              <a:t>页面中声明变量和定义方法。声明是以</a:t>
            </a:r>
            <a:r>
              <a:rPr lang="en-US" altLang="zh-CN" sz="1700" dirty="0" smtClean="0"/>
              <a:t>&lt;%!</a:t>
            </a:r>
            <a:r>
              <a:rPr lang="zh-CN" altLang="en-US" sz="1700" dirty="0" smtClean="0"/>
              <a:t>开头，以</a:t>
            </a:r>
            <a:r>
              <a:rPr lang="en-US" altLang="zh-CN" sz="1700" dirty="0" smtClean="0"/>
              <a:t>%&gt;</a:t>
            </a:r>
            <a:r>
              <a:rPr lang="zh-CN" altLang="en-US" sz="1700" dirty="0" smtClean="0"/>
              <a:t>结 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1700" dirty="0" smtClean="0"/>
              <a:t>                       </a:t>
            </a:r>
            <a:r>
              <a:rPr lang="zh-CN" altLang="en-US" sz="1700" dirty="0" smtClean="0"/>
              <a:t>束的标签，其中可以包含任意数量的合法的</a:t>
            </a:r>
            <a:r>
              <a:rPr lang="en-US" altLang="zh-CN" sz="1700" dirty="0" smtClean="0"/>
              <a:t>Java</a:t>
            </a:r>
            <a:r>
              <a:rPr lang="zh-CN" altLang="en-US" sz="1700" dirty="0" smtClean="0"/>
              <a:t>声明语句。下面是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1700" dirty="0" smtClean="0"/>
              <a:t>                      JSP</a:t>
            </a:r>
            <a:r>
              <a:rPr lang="zh-CN" altLang="en-US" sz="1700" dirty="0" smtClean="0"/>
              <a:t>声明的一个例子：</a:t>
            </a:r>
          </a:p>
          <a:p>
            <a:pPr marL="0" indent="0">
              <a:buNone/>
            </a:pPr>
            <a:r>
              <a:rPr lang="en-US" altLang="zh-CN" sz="1700" dirty="0" smtClean="0"/>
              <a:t>                                           &lt;%! </a:t>
            </a:r>
            <a:r>
              <a:rPr lang="en-US" altLang="zh-CN" sz="1700" dirty="0" err="1" smtClean="0"/>
              <a:t>int</a:t>
            </a:r>
            <a:r>
              <a:rPr lang="en-US" altLang="zh-CN" sz="1700" dirty="0" smtClean="0"/>
              <a:t> count = 0; %&gt;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表达式（</a:t>
            </a:r>
            <a:r>
              <a:rPr lang="en-US" altLang="zh-CN" sz="1800" dirty="0" smtClean="0">
                <a:solidFill>
                  <a:srgbClr val="FF0000"/>
                </a:solidFill>
              </a:rPr>
              <a:t>expression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1371600" lvl="3" indent="0">
              <a:lnSpc>
                <a:spcPct val="90000"/>
              </a:lnSpc>
              <a:buNone/>
            </a:pPr>
            <a:r>
              <a:rPr lang="zh-CN" altLang="en-US" sz="1800" dirty="0" smtClean="0"/>
              <a:t>是以</a:t>
            </a:r>
            <a:r>
              <a:rPr lang="en-US" altLang="zh-CN" sz="1800" dirty="0" smtClean="0"/>
              <a:t>&lt;%=</a:t>
            </a:r>
            <a:r>
              <a:rPr lang="zh-CN" altLang="en-US" sz="1800" dirty="0" smtClean="0"/>
              <a:t>开头，以</a:t>
            </a:r>
            <a:r>
              <a:rPr lang="en-US" altLang="zh-CN" sz="1800" dirty="0" smtClean="0"/>
              <a:t>%&gt;</a:t>
            </a:r>
            <a:r>
              <a:rPr lang="zh-CN" altLang="en-US" sz="1800" dirty="0" smtClean="0"/>
              <a:t>结束的标签，它作为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语言表达式的占位符。如</a:t>
            </a:r>
            <a:r>
              <a:rPr lang="en-US" altLang="zh-CN" sz="1800" dirty="0" smtClean="0"/>
              <a:t>&lt;%= count%&gt;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altLang="zh-CN" sz="1800" dirty="0" smtClean="0"/>
              <a:t>                   </a:t>
            </a:r>
            <a:r>
              <a:rPr lang="en-US" altLang="zh-CN" sz="1800" smtClean="0"/>
              <a:t>&lt;%= </a:t>
            </a:r>
            <a:r>
              <a:rPr lang="en-US" altLang="zh-CN" sz="1800" smtClean="0"/>
              <a:t>count  </a:t>
            </a:r>
            <a:r>
              <a:rPr lang="en-US" altLang="zh-CN" sz="1800" dirty="0" smtClean="0"/>
              <a:t>%&gt;</a:t>
            </a:r>
            <a:endParaRPr lang="zh-CN" altLang="en-US" sz="1800" dirty="0" smtClean="0"/>
          </a:p>
          <a:p>
            <a:pPr lvl="3">
              <a:lnSpc>
                <a:spcPct val="9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Scriplets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1371600" lvl="3" indent="0">
              <a:lnSpc>
                <a:spcPct val="90000"/>
              </a:lnSpc>
              <a:buNone/>
            </a:pPr>
            <a:r>
              <a:rPr lang="zh-CN" altLang="en-US" sz="1800" dirty="0" smtClean="0"/>
              <a:t>是嵌入在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页面中的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代码段。小脚本是以</a:t>
            </a:r>
            <a:r>
              <a:rPr lang="en-US" altLang="zh-CN" sz="1800" dirty="0" smtClean="0"/>
              <a:t>&lt;%</a:t>
            </a:r>
            <a:r>
              <a:rPr lang="zh-CN" altLang="en-US" sz="1800" dirty="0" smtClean="0"/>
              <a:t>开头，以</a:t>
            </a:r>
            <a:r>
              <a:rPr lang="en-US" altLang="zh-CN" sz="1800" dirty="0" smtClean="0"/>
              <a:t>%&gt;</a:t>
            </a:r>
            <a:r>
              <a:rPr lang="zh-CN" altLang="en-US" sz="1800" dirty="0" smtClean="0"/>
              <a:t>结束的标签。</a:t>
            </a:r>
            <a:endParaRPr lang="en-US" altLang="zh-CN" sz="1800" dirty="0" smtClean="0"/>
          </a:p>
        </p:txBody>
      </p:sp>
      <p:sp>
        <p:nvSpPr>
          <p:cNvPr id="5" name="矩形 4"/>
          <p:cNvSpPr/>
          <p:nvPr/>
        </p:nvSpPr>
        <p:spPr>
          <a:xfrm>
            <a:off x="2555776" y="5889106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&lt;% count++;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24544" y="116632"/>
            <a:ext cx="8964488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 dirty="0"/>
              <a:t>指令元素 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zh-CN" dirty="0" smtClean="0"/>
              <a:t>它</a:t>
            </a:r>
            <a:r>
              <a:rPr lang="zh-CN" altLang="zh-CN" dirty="0"/>
              <a:t>用来设置全局变量，声明类、</a:t>
            </a:r>
            <a:r>
              <a:rPr lang="zh-CN" altLang="zh-CN" dirty="0" smtClean="0"/>
              <a:t>方法和</a:t>
            </a:r>
            <a:r>
              <a:rPr lang="zh-CN" altLang="zh-CN" dirty="0"/>
              <a:t>输出内容的类型等。它们并不向客户端产生任何输出，所有的指令都在</a:t>
            </a:r>
            <a:r>
              <a:rPr lang="en-US" altLang="zh-CN" dirty="0" smtClean="0"/>
              <a:t>JSP</a:t>
            </a:r>
            <a:r>
              <a:rPr lang="zh-CN" altLang="zh-CN" dirty="0" smtClean="0"/>
              <a:t>整个</a:t>
            </a:r>
            <a:r>
              <a:rPr lang="zh-CN" altLang="zh-CN" dirty="0"/>
              <a:t>文件范围内有效。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zh-CN" dirty="0" smtClean="0"/>
              <a:t>指令</a:t>
            </a:r>
            <a:r>
              <a:rPr lang="zh-CN" altLang="zh-CN" dirty="0"/>
              <a:t>元素使用以下的格式：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&lt;%@ </a:t>
            </a:r>
            <a:r>
              <a:rPr lang="en-US" altLang="zh-CN" dirty="0" err="1"/>
              <a:t>directivename</a:t>
            </a:r>
            <a:r>
              <a:rPr lang="en-US" altLang="zh-CN" dirty="0"/>
              <a:t> attribute=”value”, attribute=”value” %&gt;</a:t>
            </a:r>
            <a:r>
              <a:rPr lang="zh-CN" altLang="zh-CN" dirty="0"/>
              <a:t> 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0" y="2256338"/>
            <a:ext cx="7416824" cy="2024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0" y="4281248"/>
            <a:ext cx="8064985" cy="23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8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24544" y="404664"/>
            <a:ext cx="892899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 dirty="0"/>
              <a:t>动作元素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	</a:t>
            </a:r>
          </a:p>
          <a:p>
            <a:pPr lvl="2">
              <a:lnSpc>
                <a:spcPct val="90000"/>
              </a:lnSpc>
            </a:pPr>
            <a:r>
              <a:rPr lang="zh-CN" altLang="zh-CN" dirty="0" smtClean="0"/>
              <a:t>常见</a:t>
            </a:r>
            <a:r>
              <a:rPr lang="zh-CN" altLang="zh-CN" dirty="0"/>
              <a:t>的动作元素有：</a:t>
            </a:r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jsp:getProperty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jsp:setProperty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jsp:useBean</a:t>
            </a:r>
            <a:r>
              <a:rPr lang="en-US" altLang="zh-CN" dirty="0"/>
              <a:t>&gt;</a:t>
            </a:r>
            <a:r>
              <a:rPr lang="zh-CN" altLang="zh-CN" dirty="0"/>
              <a:t>等。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7560840" cy="5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2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内建对象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为了简化页面的开发提供了一些内部对象。这些内部对象不需要由</a:t>
            </a:r>
            <a:r>
              <a:rPr lang="en-US" altLang="zh-CN" dirty="0"/>
              <a:t>JSP</a:t>
            </a:r>
            <a:r>
              <a:rPr lang="zh-CN" altLang="en-US" dirty="0"/>
              <a:t>的编写者实例化，它们由容器实现和管理，在所有的</a:t>
            </a:r>
            <a:r>
              <a:rPr lang="en-US" altLang="zh-CN" dirty="0"/>
              <a:t>JSP</a:t>
            </a:r>
            <a:r>
              <a:rPr lang="zh-CN" altLang="en-US" dirty="0"/>
              <a:t>页面中都能使用内部对象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zh-CN" altLang="en-US" dirty="0"/>
              <a:t>的</a:t>
            </a:r>
            <a:r>
              <a:rPr lang="en-US" altLang="zh-CN" dirty="0"/>
              <a:t>JSP</a:t>
            </a:r>
            <a:r>
              <a:rPr lang="zh-CN" altLang="en-US" dirty="0"/>
              <a:t>内部对象有： </a:t>
            </a:r>
            <a:endParaRPr lang="en-US" altLang="zh-CN" dirty="0" smtClean="0"/>
          </a:p>
          <a:p>
            <a:pPr lvl="1"/>
            <a:r>
              <a:rPr lang="en-US" altLang="zh-CN" dirty="0"/>
              <a:t>out</a:t>
            </a:r>
            <a:r>
              <a:rPr lang="zh-CN" altLang="en-US" dirty="0" smtClean="0"/>
              <a:t>对象：</a:t>
            </a:r>
            <a:r>
              <a:rPr lang="zh-CN" altLang="zh-CN" dirty="0" smtClean="0"/>
              <a:t>主要</a:t>
            </a:r>
            <a:r>
              <a:rPr lang="zh-CN" altLang="zh-CN" dirty="0"/>
              <a:t>用来向客户端输出数据。 </a:t>
            </a:r>
            <a:endParaRPr lang="en-US" altLang="zh-CN" dirty="0" smtClean="0"/>
          </a:p>
          <a:p>
            <a:pPr lvl="1"/>
            <a:r>
              <a:rPr lang="en-US" altLang="zh-CN" dirty="0"/>
              <a:t>request</a:t>
            </a:r>
            <a:r>
              <a:rPr lang="zh-CN" altLang="en-US" dirty="0" smtClean="0"/>
              <a:t>对象：</a:t>
            </a:r>
            <a:r>
              <a:rPr lang="zh-CN" altLang="zh-CN" dirty="0"/>
              <a:t>代表请求对象，通过</a:t>
            </a:r>
            <a:r>
              <a:rPr lang="en-US" altLang="zh-CN" dirty="0" err="1"/>
              <a:t>getParameter</a:t>
            </a:r>
            <a:r>
              <a:rPr lang="en-US" altLang="zh-CN" dirty="0"/>
              <a:t>()</a:t>
            </a:r>
            <a:r>
              <a:rPr lang="zh-CN" altLang="zh-CN" dirty="0"/>
              <a:t>方法可以得到</a:t>
            </a:r>
            <a:r>
              <a:rPr lang="en-US" altLang="zh-CN" dirty="0"/>
              <a:t>request</a:t>
            </a:r>
            <a:r>
              <a:rPr lang="zh-CN" altLang="zh-CN" dirty="0"/>
              <a:t>的参数。 </a:t>
            </a:r>
            <a:endParaRPr lang="en-US" altLang="zh-CN" dirty="0" smtClean="0"/>
          </a:p>
          <a:p>
            <a:pPr lvl="1"/>
            <a:r>
              <a:rPr lang="en-US" altLang="zh-CN" dirty="0"/>
              <a:t>response</a:t>
            </a:r>
            <a:r>
              <a:rPr lang="zh-CN" altLang="en-US" dirty="0" smtClean="0"/>
              <a:t>对象：</a:t>
            </a:r>
            <a:r>
              <a:rPr lang="zh-CN" altLang="zh-CN" dirty="0"/>
              <a:t>封装了</a:t>
            </a:r>
            <a:r>
              <a:rPr lang="en-US" altLang="zh-CN" dirty="0"/>
              <a:t>JSP</a:t>
            </a:r>
            <a:r>
              <a:rPr lang="zh-CN" altLang="zh-CN" dirty="0"/>
              <a:t>产生的响应。 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session</a:t>
            </a:r>
            <a:r>
              <a:rPr lang="zh-CN" altLang="en-US" b="1" dirty="0" smtClean="0">
                <a:solidFill>
                  <a:srgbClr val="FF0000"/>
                </a:solidFill>
              </a:rPr>
              <a:t>对象：</a:t>
            </a:r>
            <a:r>
              <a:rPr lang="zh-CN" altLang="zh-CN" b="1" dirty="0">
                <a:solidFill>
                  <a:srgbClr val="FF0000"/>
                </a:solidFill>
              </a:rPr>
              <a:t>用来保存每个用户信息，以便跟踪每个用户的操作状态。其中，</a:t>
            </a:r>
            <a:r>
              <a:rPr lang="en-US" altLang="zh-CN" b="1" dirty="0">
                <a:solidFill>
                  <a:srgbClr val="FF0000"/>
                </a:solidFill>
              </a:rPr>
              <a:t>session</a:t>
            </a:r>
            <a:r>
              <a:rPr lang="zh-CN" altLang="zh-CN" b="1" dirty="0">
                <a:solidFill>
                  <a:srgbClr val="FF0000"/>
                </a:solidFill>
              </a:rPr>
              <a:t>信息保存在服务器端，</a:t>
            </a:r>
            <a:r>
              <a:rPr lang="en-US" altLang="zh-CN" b="1" dirty="0">
                <a:solidFill>
                  <a:srgbClr val="FF0000"/>
                </a:solidFill>
              </a:rPr>
              <a:t>session</a:t>
            </a:r>
            <a:r>
              <a:rPr lang="zh-CN" altLang="zh-CN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zh-CN" b="1" dirty="0">
                <a:solidFill>
                  <a:srgbClr val="FF0000"/>
                </a:solidFill>
              </a:rPr>
              <a:t>保存在客户端的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zh-CN" b="1" dirty="0">
                <a:solidFill>
                  <a:srgbClr val="FF0000"/>
                </a:solidFill>
              </a:rPr>
              <a:t>中。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application</a:t>
            </a:r>
            <a:r>
              <a:rPr lang="zh-CN" altLang="en-US" dirty="0"/>
              <a:t>对象 </a:t>
            </a:r>
            <a:r>
              <a:rPr lang="zh-CN" altLang="en-US" dirty="0" smtClean="0"/>
              <a:t>：</a:t>
            </a:r>
            <a:r>
              <a:rPr lang="zh-CN" altLang="zh-CN" dirty="0"/>
              <a:t>为多个应用程序保存信息</a:t>
            </a:r>
            <a:r>
              <a:rPr lang="zh-CN" altLang="zh-CN" dirty="0" smtClean="0"/>
              <a:t>。</a:t>
            </a:r>
            <a:r>
              <a:rPr lang="zh-CN" altLang="zh-CN" dirty="0"/>
              <a:t>服务器启动后，就会自动创建</a:t>
            </a:r>
            <a:r>
              <a:rPr lang="en-US" altLang="zh-CN" dirty="0"/>
              <a:t>application</a:t>
            </a:r>
            <a:r>
              <a:rPr lang="zh-CN" altLang="zh-CN" dirty="0"/>
              <a:t>对象，这个对象一直会保持，直到服务器关闭为止。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908720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Cookie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实际上是一小段的文本信息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。客户端请求服务器，如果服务器需要记录该用户状态，就使用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response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向客 户端浏览器颁发一个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（写进响应头中）。客户端浏览器会把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保存起来。当浏览器再请求该网站时，浏览器把请求的网址连同该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一同提交给服务器。服务器检查该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，以此来辨认用户状态。服务器还可以根据需要修改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的内容。</a:t>
            </a:r>
          </a:p>
          <a:p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见书本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320</a:t>
            </a:r>
            <a:r>
              <a:rPr lang="zh-CN" altLang="en-US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页例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12.5</a:t>
            </a:r>
            <a:endParaRPr lang="en-US" altLang="zh-CN" sz="20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3819453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session:Session是另一种记录客户状态的机制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不同的是Cookie保存在客户端浏览器中，而Session保存在服务器上。客户端浏览器访问服务器的时候，服务器把客户端信息以某种形式记录在服务器上。这就是Session。客户端浏览器再次访问时只需要从该Session中查找该客户的状态就可以了。</a:t>
            </a:r>
          </a:p>
          <a:p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18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528024"/>
            <a:ext cx="1784463" cy="561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JavaBean</a:t>
            </a:r>
            <a:endParaRPr lang="zh-CN" altLang="en-US" sz="2800" dirty="0" err="1" smtClean="0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004" y="1700808"/>
            <a:ext cx="69843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JavaBean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是特殊的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类，使用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语言书写，并且遵守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JavaBean API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规范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。接下来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给出的是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JavaBean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与其它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类相比而言独一无二的特征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/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提供一个默认的无参构造函数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需要被序列化并且实现了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Serializable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可能有一系列可读写属性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可能有一系列的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get "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set "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方法。</a:t>
            </a:r>
            <a:endParaRPr lang="zh-CN" altLang="en-US" sz="2000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94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-171400"/>
            <a:ext cx="5328592" cy="80448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512" y="764704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JavaBean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程序示例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616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0"/>
            <a:ext cx="9073008" cy="2666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95000"/>
            <a:ext cx="6623967" cy="41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0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078190" cy="349250"/>
          </a:xfrm>
        </p:spPr>
        <p:txBody>
          <a:bodyPr/>
          <a:lstStyle/>
          <a:p>
            <a:r>
              <a:rPr lang="zh-CN" altLang="zh-CN" dirty="0"/>
              <a:t>实用案例</a:t>
            </a:r>
            <a:r>
              <a:rPr lang="en-US" altLang="zh-CN" dirty="0"/>
              <a:t>1</a:t>
            </a:r>
            <a:r>
              <a:rPr lang="zh-CN" altLang="zh-CN" dirty="0"/>
              <a:t>：商品信息</a:t>
            </a:r>
            <a:r>
              <a:rPr lang="zh-CN" altLang="zh-CN" dirty="0" smtClean="0"/>
              <a:t>展示</a:t>
            </a:r>
            <a:r>
              <a:rPr lang="en-US" altLang="zh-CN" dirty="0" smtClean="0"/>
              <a:t>(322</a:t>
            </a:r>
            <a:r>
              <a:rPr lang="zh-CN" altLang="en-US" dirty="0" smtClean="0"/>
              <a:t>页）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4" t="9448" r="22592" b="55769"/>
          <a:stretch/>
        </p:blipFill>
        <p:spPr bwMode="auto">
          <a:xfrm>
            <a:off x="997535" y="2082111"/>
            <a:ext cx="6762334" cy="2805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12.3</a:t>
            </a:r>
            <a:r>
              <a:rPr lang="zh-CN" altLang="en-US" dirty="0" smtClean="0"/>
              <a:t> </a:t>
            </a:r>
            <a:r>
              <a:rPr lang="tr-TR" altLang="zh-CN" dirty="0" err="1"/>
              <a:t>Servlet</a:t>
            </a:r>
            <a:r>
              <a:rPr lang="zh-CN" altLang="tr-TR" dirty="0"/>
              <a:t>技术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1320800"/>
            <a:ext cx="8207376" cy="540067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Servlet</a:t>
            </a:r>
            <a:r>
              <a:rPr lang="zh-CN" altLang="zh-CN" sz="2000" dirty="0"/>
              <a:t>（</a:t>
            </a:r>
            <a:r>
              <a:rPr lang="en-US" altLang="zh-CN" sz="2000" dirty="0"/>
              <a:t>Java</a:t>
            </a:r>
            <a:r>
              <a:rPr lang="zh-CN" altLang="zh-CN" sz="2000" dirty="0"/>
              <a:t>服务器小程序）是用</a:t>
            </a:r>
            <a:r>
              <a:rPr lang="en-US" altLang="zh-CN" sz="2000" dirty="0"/>
              <a:t>Java</a:t>
            </a:r>
            <a:r>
              <a:rPr lang="zh-CN" altLang="zh-CN" sz="2000" dirty="0"/>
              <a:t>编写的服务器端程序，是由服务器端调用和执行的、按照</a:t>
            </a:r>
            <a:r>
              <a:rPr lang="en-US" altLang="zh-CN" sz="2000" dirty="0"/>
              <a:t>Servlet</a:t>
            </a:r>
            <a:r>
              <a:rPr lang="zh-CN" altLang="zh-CN" sz="2000" dirty="0"/>
              <a:t>自身规范编写的</a:t>
            </a:r>
            <a:r>
              <a:rPr lang="en-US" altLang="zh-CN" sz="2000" dirty="0"/>
              <a:t>Java</a:t>
            </a:r>
            <a:r>
              <a:rPr lang="zh-CN" altLang="zh-CN" sz="2000" dirty="0"/>
              <a:t>类。 </a:t>
            </a:r>
            <a:endParaRPr lang="en-US" altLang="zh-CN" sz="2000" dirty="0" smtClean="0"/>
          </a:p>
          <a:p>
            <a:r>
              <a:rPr lang="en-US" altLang="zh-CN" sz="2000" dirty="0"/>
              <a:t>Servlet</a:t>
            </a:r>
            <a:r>
              <a:rPr lang="zh-CN" altLang="zh-CN" sz="2000" dirty="0"/>
              <a:t>部署在容器里，它的生命周期由容器管理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96952"/>
            <a:ext cx="7913262" cy="2875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801224783"/>
              </p:ext>
            </p:extLst>
          </p:nvPr>
        </p:nvGraphicFramePr>
        <p:xfrm>
          <a:off x="1071538" y="1943052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313" y="476672"/>
            <a:ext cx="816353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latin typeface="Helvetica Neue"/>
              </a:rPr>
              <a:t>init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() 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方法</a:t>
            </a:r>
            <a:endParaRPr lang="en-US" altLang="zh-CN" sz="2000" b="1" dirty="0" smtClean="0">
              <a:solidFill>
                <a:srgbClr val="333333"/>
              </a:solidFill>
              <a:latin typeface="Helvetica Neue"/>
            </a:endParaRPr>
          </a:p>
          <a:p>
            <a:endParaRPr lang="zh-CN" altLang="en-US" sz="2000" b="1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    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init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方法被设计成只调用一次。它在第一次创建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时被调用，在后续每次用户请求时不再调用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   当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用户调用一个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时，就会创建一个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实例，每一个用户请求都会产生一个新的线程，适当的时候移交给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doGet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或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doPost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方法。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init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()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方法简单地创建或加载一些数据，这些数据将被用于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的整个生命周期。</a:t>
            </a:r>
          </a:p>
          <a:p>
            <a:pPr latinLnBrk="1"/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init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方法的定义如下：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647910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0067" y="476672"/>
            <a:ext cx="80435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C00000"/>
                </a:solidFill>
                <a:latin typeface="Helvetica Neue"/>
              </a:rPr>
              <a:t>service() </a:t>
            </a:r>
            <a:r>
              <a:rPr lang="zh-CN" altLang="en-US" b="1" smtClean="0">
                <a:solidFill>
                  <a:srgbClr val="C00000"/>
                </a:solidFill>
                <a:latin typeface="Helvetica Neue"/>
              </a:rPr>
              <a:t>方法</a:t>
            </a:r>
          </a:p>
          <a:p>
            <a:pPr latinLnBrk="1"/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    service()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方法是执行实际任务的主要方法。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容器（即 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Web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服务器）调用 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service()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方法来处理来自客户端（浏览器）的请求，并把格式化的响应写回给客户端。</a:t>
            </a:r>
          </a:p>
          <a:p>
            <a:pPr latinLnBrk="1"/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    每次服务器接收到一个 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请求时，服务器会产生一个新的线程并调用服务。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service()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方法检查 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HTTP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请求类型（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GET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POST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PUT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DELETE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等），并在适当的时候调用 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doGet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doPost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doPut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doDelete </a:t>
            </a:r>
            <a:r>
              <a:rPr lang="zh-CN" altLang="en-US" smtClean="0">
                <a:solidFill>
                  <a:srgbClr val="333333"/>
                </a:solidFill>
                <a:latin typeface="Helvetica Neue"/>
              </a:rPr>
              <a:t>等方法。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708920"/>
            <a:ext cx="7882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     service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()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方法由容器调用，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service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方法在适当的时候调用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doGet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、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doPost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doPut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doDelete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等方法。所以，</a:t>
            </a:r>
            <a:r>
              <a:rPr lang="zh-CN" altLang="en-US" u="sng" dirty="0">
                <a:solidFill>
                  <a:srgbClr val="C00000"/>
                </a:solidFill>
                <a:latin typeface="Helvetica Neue"/>
              </a:rPr>
              <a:t>您不用对 </a:t>
            </a:r>
            <a:r>
              <a:rPr lang="en-US" altLang="zh-CN" u="sng" dirty="0">
                <a:solidFill>
                  <a:srgbClr val="C00000"/>
                </a:solidFill>
                <a:latin typeface="Helvetica Neue"/>
              </a:rPr>
              <a:t>service() </a:t>
            </a:r>
            <a:r>
              <a:rPr lang="zh-CN" altLang="en-US" u="sng" dirty="0">
                <a:solidFill>
                  <a:srgbClr val="C00000"/>
                </a:solidFill>
                <a:latin typeface="Helvetica Neue"/>
              </a:rPr>
              <a:t>方法做</a:t>
            </a:r>
            <a:r>
              <a:rPr lang="zh-CN" altLang="en-US" u="sng" dirty="0" smtClean="0">
                <a:solidFill>
                  <a:srgbClr val="C00000"/>
                </a:solidFill>
                <a:latin typeface="Helvetica Neue"/>
              </a:rPr>
              <a:t>任何</a:t>
            </a:r>
            <a:endParaRPr lang="en-US" altLang="zh-CN" u="sng" dirty="0" smtClean="0">
              <a:solidFill>
                <a:srgbClr val="C00000"/>
              </a:solidFill>
              <a:latin typeface="Helvetica Neue"/>
            </a:endParaRPr>
          </a:p>
          <a:p>
            <a:pPr latinLnBrk="1"/>
            <a:r>
              <a:rPr lang="zh-CN" altLang="en-US" u="sng" dirty="0" smtClean="0">
                <a:solidFill>
                  <a:srgbClr val="C00000"/>
                </a:solidFill>
                <a:latin typeface="Helvetica Neue"/>
              </a:rPr>
              <a:t>动作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，您只需要根据来自客户端的请求类型来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重写 </a:t>
            </a:r>
            <a:r>
              <a:rPr lang="en-US" altLang="zh-CN" dirty="0" err="1">
                <a:solidFill>
                  <a:srgbClr val="C00000"/>
                </a:solidFill>
                <a:latin typeface="Helvetica Neue"/>
              </a:rPr>
              <a:t>doGet</a:t>
            </a:r>
            <a:r>
              <a:rPr lang="en-US" altLang="zh-CN" dirty="0">
                <a:solidFill>
                  <a:srgbClr val="C00000"/>
                </a:solidFill>
                <a:latin typeface="Helvetica Neue"/>
              </a:rPr>
              <a:t>() 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或 </a:t>
            </a:r>
            <a:r>
              <a:rPr lang="en-US" altLang="zh-CN" dirty="0" err="1">
                <a:solidFill>
                  <a:srgbClr val="C00000"/>
                </a:solidFill>
                <a:latin typeface="Helvetica Neue"/>
              </a:rPr>
              <a:t>doPost</a:t>
            </a:r>
            <a:r>
              <a:rPr lang="en-US" altLang="zh-CN" dirty="0">
                <a:solidFill>
                  <a:srgbClr val="C00000"/>
                </a:solidFill>
                <a:latin typeface="Helvetica Neue"/>
              </a:rPr>
              <a:t>() 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即可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</a:p>
          <a:p>
            <a:pPr latinLnBrk="1"/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 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548" y="4234836"/>
            <a:ext cx="7702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Helvetica Neue"/>
              </a:rPr>
              <a:t>destroy() </a:t>
            </a:r>
            <a:r>
              <a:rPr lang="zh-CN" altLang="en-US" b="1" dirty="0">
                <a:solidFill>
                  <a:srgbClr val="C00000"/>
                </a:solidFill>
                <a:latin typeface="Helvetica Neue"/>
              </a:rPr>
              <a:t>方法</a:t>
            </a:r>
          </a:p>
          <a:p>
            <a:pPr latinLnBrk="1"/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    destroy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()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方法只会被调用一次，在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生命周期结束时被调用。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destroy()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方法可以让您的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Servlet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关闭数据库连接、停止后台线程、把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Cookie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列表或点击计数器写入到磁盘，并执行其他类似的清理活动。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72314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313" y="404664"/>
            <a:ext cx="77109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架构图</a:t>
            </a:r>
          </a:p>
          <a:p>
            <a:pPr latinLnBrk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下图显示了一个典型的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Servlet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生命周期方案。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第一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个到达服务器的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HTTP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请求被委派到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Servlet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容器。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Servlet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容器在调用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service()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方法之前加载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Servlet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然后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Servlet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容器处理由多个线程产生的多个请求，每个线程执行一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atinLnBrk="1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单一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Servlet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实例的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service()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方法。</a:t>
            </a:r>
            <a:endParaRPr lang="zh-CN" altLang="en-US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65648"/>
            <a:ext cx="4752528" cy="42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18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052736"/>
            <a:ext cx="5688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Helvetica Neue"/>
              </a:rPr>
              <a:t>Servlet </a:t>
            </a:r>
            <a:r>
              <a:rPr lang="zh-CN" altLang="en-US" b="1" dirty="0" smtClean="0">
                <a:solidFill>
                  <a:srgbClr val="C00000"/>
                </a:solidFill>
                <a:latin typeface="Helvetica Neue"/>
              </a:rPr>
              <a:t>实例</a:t>
            </a:r>
            <a:endParaRPr lang="en-US" altLang="zh-CN" b="1" dirty="0" smtClean="0">
              <a:solidFill>
                <a:srgbClr val="C00000"/>
              </a:solidFill>
              <a:latin typeface="Helvetica Neue"/>
            </a:endParaRPr>
          </a:p>
          <a:p>
            <a:endParaRPr lang="en-US" altLang="zh-CN" b="1" i="0" u="none" strike="noStrike" dirty="0">
              <a:effectLst/>
              <a:latin typeface="Helvetica Neue"/>
            </a:endParaRPr>
          </a:p>
          <a:p>
            <a:r>
              <a:rPr lang="en-US" altLang="zh-CN" b="1" dirty="0" smtClean="0">
                <a:latin typeface="Helvetica Neue"/>
              </a:rPr>
              <a:t>    </a:t>
            </a:r>
            <a:r>
              <a:rPr lang="zh-CN" altLang="en-US" b="1" dirty="0" smtClean="0">
                <a:latin typeface="Helvetica Neue"/>
              </a:rPr>
              <a:t>见教材</a:t>
            </a:r>
            <a:r>
              <a:rPr lang="en-US" altLang="zh-CN" b="1" dirty="0" smtClean="0">
                <a:latin typeface="Helvetica Neue"/>
              </a:rPr>
              <a:t>12.7 </a:t>
            </a:r>
            <a:r>
              <a:rPr lang="zh-CN" altLang="en-US" b="1" dirty="0" smtClean="0">
                <a:latin typeface="Helvetica Neue"/>
              </a:rPr>
              <a:t>与  </a:t>
            </a:r>
            <a:r>
              <a:rPr lang="en-US" altLang="zh-CN" b="1" dirty="0" smtClean="0">
                <a:latin typeface="Helvetica Neue"/>
              </a:rPr>
              <a:t>12.8</a:t>
            </a:r>
          </a:p>
          <a:p>
            <a:endParaRPr lang="en-US" altLang="zh-CN" b="1" dirty="0" smtClean="0">
              <a:latin typeface="Helvetica Neue"/>
            </a:endParaRPr>
          </a:p>
          <a:p>
            <a:r>
              <a:rPr lang="zh-CN" altLang="en-US" b="1" dirty="0" smtClean="0">
                <a:latin typeface="Helvetica Neue"/>
              </a:rPr>
              <a:t>区别</a:t>
            </a:r>
            <a:r>
              <a:rPr lang="en-US" altLang="zh-CN" b="1" dirty="0" err="1" smtClean="0">
                <a:latin typeface="Helvetica Neue"/>
              </a:rPr>
              <a:t>doGet</a:t>
            </a:r>
            <a:r>
              <a:rPr lang="zh-CN" altLang="en-US" b="1" dirty="0" smtClean="0">
                <a:latin typeface="Helvetica Neue"/>
              </a:rPr>
              <a:t>（）与 </a:t>
            </a:r>
            <a:r>
              <a:rPr lang="en-US" altLang="zh-CN" b="1" dirty="0" err="1" smtClean="0">
                <a:latin typeface="Helvetica Neue"/>
              </a:rPr>
              <a:t>doPost</a:t>
            </a:r>
            <a:r>
              <a:rPr lang="zh-CN" altLang="en-US" b="1" dirty="0" smtClean="0">
                <a:latin typeface="Helvetica Neue"/>
              </a:rPr>
              <a:t>（）</a:t>
            </a:r>
            <a:endParaRPr lang="zh-CN" altLang="en-US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008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zh-CN" dirty="0"/>
              <a:t>常用接口的使用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Servlet</a:t>
            </a:r>
            <a:r>
              <a:rPr lang="zh-CN" altLang="zh-CN" dirty="0"/>
              <a:t>的类接口可以从以下几个方面进行分类。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实现相关：定义了用于实现</a:t>
            </a:r>
            <a:r>
              <a:rPr lang="en-US" altLang="zh-CN" dirty="0"/>
              <a:t>Servlet</a:t>
            </a:r>
            <a:r>
              <a:rPr lang="zh-CN" altLang="zh-CN" dirty="0"/>
              <a:t>相关的类和方法。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配置相关：主要包括</a:t>
            </a:r>
            <a:r>
              <a:rPr lang="en-US" altLang="zh-CN" dirty="0" err="1"/>
              <a:t>ServletConfig</a:t>
            </a:r>
            <a:r>
              <a:rPr lang="zh-CN" altLang="zh-CN" dirty="0"/>
              <a:t>接口。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异常相关：</a:t>
            </a:r>
            <a:r>
              <a:rPr lang="en-US" altLang="zh-CN" dirty="0"/>
              <a:t>Servlet API</a:t>
            </a:r>
            <a:r>
              <a:rPr lang="zh-CN" altLang="zh-CN" dirty="0"/>
              <a:t>定义了两个异常，分别是</a:t>
            </a:r>
            <a:r>
              <a:rPr lang="en-US" altLang="zh-CN" dirty="0" err="1"/>
              <a:t>ServletException</a:t>
            </a:r>
            <a:r>
              <a:rPr lang="zh-CN" altLang="zh-CN" dirty="0"/>
              <a:t>和</a:t>
            </a:r>
            <a:r>
              <a:rPr lang="en-US" altLang="zh-CN" dirty="0" err="1"/>
              <a:t>UnavailableException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请求和相应相关：用于接收客户端的请求，并做出相应的响应。</a:t>
            </a:r>
          </a:p>
          <a:p>
            <a:pPr lvl="1"/>
            <a:r>
              <a:rPr lang="zh-CN" altLang="zh-CN" dirty="0"/>
              <a:t>会话跟踪：用于跟踪与客户端的会话。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上下文：通过这个接口，可以在多个</a:t>
            </a:r>
            <a:r>
              <a:rPr lang="en-US" altLang="zh-CN" dirty="0"/>
              <a:t>Web</a:t>
            </a:r>
            <a:r>
              <a:rPr lang="zh-CN" altLang="zh-CN" dirty="0"/>
              <a:t>应用程序中共享数据。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协作：主要是</a:t>
            </a:r>
            <a:r>
              <a:rPr lang="en-US" altLang="zh-CN" dirty="0" err="1"/>
              <a:t>RequestDispatcher</a:t>
            </a:r>
            <a:r>
              <a:rPr lang="zh-CN" altLang="zh-CN" dirty="0"/>
              <a:t>接口，用于进行视图派发。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HttpServlet</a:t>
            </a:r>
            <a:r>
              <a:rPr lang="zh-CN" altLang="en-US" sz="3200" dirty="0"/>
              <a:t>处理客户端请求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zh-CN" dirty="0"/>
              <a:t>被设计成请求驱动的。</a:t>
            </a:r>
            <a:r>
              <a:rPr lang="en-US" altLang="zh-CN" dirty="0"/>
              <a:t>Servlet</a:t>
            </a:r>
            <a:r>
              <a:rPr lang="zh-CN" altLang="zh-CN" dirty="0"/>
              <a:t>的请求可能包含多个数据，当</a:t>
            </a:r>
            <a:r>
              <a:rPr lang="en-US" altLang="zh-CN" dirty="0"/>
              <a:t>Web</a:t>
            </a:r>
            <a:r>
              <a:rPr lang="zh-CN" altLang="zh-CN" dirty="0"/>
              <a:t>容器接收到某个对</a:t>
            </a:r>
            <a:r>
              <a:rPr lang="en-US" altLang="zh-CN" dirty="0"/>
              <a:t>Servlet</a:t>
            </a:r>
            <a:r>
              <a:rPr lang="zh-CN" altLang="zh-CN" dirty="0"/>
              <a:t>的请求时，它把它封装成一个</a:t>
            </a:r>
            <a:r>
              <a:rPr lang="en-US" altLang="zh-CN" dirty="0" err="1"/>
              <a:t>HttpServletRequest</a:t>
            </a:r>
            <a:r>
              <a:rPr lang="zh-CN" altLang="zh-CN" dirty="0"/>
              <a:t>对象，然后把此对象传给</a:t>
            </a:r>
            <a:r>
              <a:rPr lang="en-US" altLang="zh-CN" dirty="0"/>
              <a:t>Servlet</a:t>
            </a:r>
            <a:r>
              <a:rPr lang="zh-CN" altLang="zh-CN" dirty="0"/>
              <a:t>的对应的服务方法，服务方法通常是</a:t>
            </a:r>
            <a:r>
              <a:rPr lang="en-US" altLang="zh-CN" dirty="0" err="1"/>
              <a:t>doGet</a:t>
            </a:r>
            <a:r>
              <a:rPr lang="zh-CN" altLang="zh-CN" dirty="0"/>
              <a:t>和</a:t>
            </a:r>
            <a:r>
              <a:rPr lang="en-US" altLang="zh-CN" dirty="0" err="1"/>
              <a:t>doPost</a:t>
            </a:r>
            <a:r>
              <a:rPr lang="zh-CN" altLang="zh-CN" dirty="0"/>
              <a:t>方法。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/>
              <a:t>实用案例</a:t>
            </a:r>
            <a:r>
              <a:rPr lang="en-US" altLang="zh-CN" sz="3200" dirty="0"/>
              <a:t>2</a:t>
            </a:r>
            <a:r>
              <a:rPr lang="zh-CN" altLang="zh-CN" sz="3200" dirty="0"/>
              <a:t>：简单的用户问好</a:t>
            </a:r>
            <a:r>
              <a:rPr lang="zh-CN" altLang="zh-CN" sz="3200" dirty="0" smtClean="0"/>
              <a:t>功能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9447" r="22200" b="67634"/>
          <a:stretch/>
        </p:blipFill>
        <p:spPr bwMode="auto">
          <a:xfrm>
            <a:off x="683568" y="2276872"/>
            <a:ext cx="7742738" cy="2105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12.4</a:t>
            </a:r>
            <a:r>
              <a:rPr lang="zh-CN" altLang="en-US" dirty="0" smtClean="0"/>
              <a:t> </a:t>
            </a:r>
            <a:r>
              <a:rPr lang="en-US" altLang="zh-CN" dirty="0" smtClean="0"/>
              <a:t>JSP</a:t>
            </a:r>
            <a:r>
              <a:rPr lang="zh-CN" altLang="zh-CN" dirty="0"/>
              <a:t>和</a:t>
            </a:r>
            <a:r>
              <a:rPr lang="en-US" altLang="zh-CN" dirty="0"/>
              <a:t>Servlet</a:t>
            </a:r>
            <a:r>
              <a:rPr lang="zh-CN" altLang="zh-CN" dirty="0"/>
              <a:t>结合的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468313" y="6473081"/>
            <a:ext cx="1007343" cy="268287"/>
          </a:xfrm>
        </p:spPr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JSP</a:t>
            </a:r>
            <a:r>
              <a:rPr lang="zh-CN" altLang="zh-CN" sz="2400" dirty="0"/>
              <a:t>网站开发技术标准给出了两种使用</a:t>
            </a:r>
            <a:r>
              <a:rPr lang="en-US" altLang="zh-CN" sz="2400" dirty="0"/>
              <a:t>JSP</a:t>
            </a:r>
            <a:r>
              <a:rPr lang="zh-CN" altLang="zh-CN" sz="2400" dirty="0"/>
              <a:t>的方法：模式一和模式二。模式一是</a:t>
            </a:r>
            <a:r>
              <a:rPr lang="en-US" altLang="zh-CN" sz="2400" dirty="0" err="1"/>
              <a:t>JSP+JavaBean</a:t>
            </a:r>
            <a:r>
              <a:rPr lang="zh-CN" altLang="zh-CN" sz="2400" dirty="0"/>
              <a:t>的结合，模式二是</a:t>
            </a:r>
            <a:r>
              <a:rPr lang="en-US" altLang="zh-CN" sz="2400" dirty="0" err="1"/>
              <a:t>JSP+JavaBean+Servlet</a:t>
            </a:r>
            <a:r>
              <a:rPr lang="zh-CN" altLang="zh-CN" sz="2400" dirty="0"/>
              <a:t>的结合。在当今的开发中，比较偏向于使用模式二，但是模式一在小型应用开发中比较占优势。 </a:t>
            </a:r>
            <a:endParaRPr lang="zh-CN" altLang="zh-CN" sz="2400" dirty="0" smtClean="0"/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98201"/>
              </p:ext>
            </p:extLst>
          </p:nvPr>
        </p:nvGraphicFramePr>
        <p:xfrm>
          <a:off x="179512" y="3717031"/>
          <a:ext cx="3691474" cy="1522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r:id="rId3" imgW="3822700" imgH="1574800" progId="Visio.Drawing.11">
                  <p:embed/>
                </p:oleObj>
              </mc:Choice>
              <mc:Fallback>
                <p:oleObj r:id="rId3" imgW="3822700" imgH="1574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717031"/>
                        <a:ext cx="3691474" cy="1522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0897"/>
              </p:ext>
            </p:extLst>
          </p:nvPr>
        </p:nvGraphicFramePr>
        <p:xfrm>
          <a:off x="4062803" y="3783372"/>
          <a:ext cx="4829677" cy="144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r:id="rId5" imgW="5016500" imgH="1498600" progId="Visio.Drawing.11">
                  <p:embed/>
                </p:oleObj>
              </mc:Choice>
              <mc:Fallback>
                <p:oleObj r:id="rId5" imgW="5016500" imgH="14986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803" y="3783372"/>
                        <a:ext cx="4829677" cy="1445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59632" y="5438432"/>
            <a:ext cx="971741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sk-SK" altLang="zh-CN" sz="120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JSP</a:t>
            </a:r>
            <a:r>
              <a:rPr kumimoji="1" lang="zh-CN" altLang="sk-SK" sz="120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模式一 </a:t>
            </a:r>
            <a:endParaRPr kumimoji="1" lang="zh-CN" altLang="en-US" sz="1200" dirty="0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44475" y="5438432"/>
            <a:ext cx="928459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sk-SK" altLang="zh-CN" sz="120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JSP</a:t>
            </a:r>
            <a:r>
              <a:rPr kumimoji="1" lang="zh-CN" altLang="sk-SK" sz="12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模式</a:t>
            </a:r>
            <a:r>
              <a:rPr kumimoji="1" lang="zh-CN" altLang="en-US" sz="12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模式一：</a:t>
            </a:r>
            <a:r>
              <a:rPr lang="en-US" altLang="zh-CN" dirty="0" err="1"/>
              <a:t>JSP+JavaBean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在模式一中，</a:t>
            </a:r>
            <a:r>
              <a:rPr lang="en-US" altLang="zh-CN" dirty="0"/>
              <a:t>JSP</a:t>
            </a:r>
            <a:r>
              <a:rPr lang="zh-CN" altLang="zh-CN" dirty="0"/>
              <a:t>页面独自响应请求并将处理结果返回客户。所有的数据通过</a:t>
            </a:r>
            <a:r>
              <a:rPr lang="en-US" altLang="zh-CN" dirty="0"/>
              <a:t>JavaBean</a:t>
            </a:r>
            <a:r>
              <a:rPr lang="zh-CN" altLang="zh-CN" dirty="0"/>
              <a:t>来处理，</a:t>
            </a:r>
            <a:r>
              <a:rPr lang="en-US" altLang="zh-CN" dirty="0"/>
              <a:t>JSP</a:t>
            </a:r>
            <a:r>
              <a:rPr lang="zh-CN" altLang="zh-CN" dirty="0"/>
              <a:t>实现页面的展现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模式</a:t>
            </a:r>
            <a:r>
              <a:rPr lang="zh-CN" altLang="zh-CN" dirty="0"/>
              <a:t>一技术实现了页面展现与页面商业逻辑的分离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大量使用此模式时，可能带来一个副作用，那就是会导致在页面里嵌入大量的</a:t>
            </a:r>
            <a:r>
              <a:rPr lang="en-US" altLang="zh-CN" dirty="0"/>
              <a:t>Java</a:t>
            </a:r>
            <a:r>
              <a:rPr lang="zh-CN" altLang="zh-CN" dirty="0"/>
              <a:t>控制代码。当要处理的业务逻辑复杂时，这种情况会变得非常糟糕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一般</a:t>
            </a:r>
            <a:r>
              <a:rPr lang="zh-CN" altLang="zh-CN" dirty="0"/>
              <a:t>在小型的应用中可以考虑此模式。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tr-TR" sz="3200" dirty="0"/>
              <a:t>模式二：</a:t>
            </a:r>
            <a:r>
              <a:rPr kumimoji="1" lang="tr-TR" altLang="zh-CN" sz="3200" dirty="0" err="1"/>
              <a:t>JSP+Servlet+JavaBean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在模式二中，结合了</a:t>
            </a:r>
            <a:r>
              <a:rPr lang="fr-FR" altLang="zh-CN" dirty="0"/>
              <a:t>JSP</a:t>
            </a:r>
            <a:r>
              <a:rPr lang="zh-CN" altLang="zh-CN" dirty="0"/>
              <a:t>和</a:t>
            </a:r>
            <a:r>
              <a:rPr lang="fr-FR" altLang="zh-CN" dirty="0"/>
              <a:t>Servlet</a:t>
            </a:r>
            <a:r>
              <a:rPr lang="zh-CN" altLang="zh-CN" dirty="0"/>
              <a:t>技术。模式二充分利用了</a:t>
            </a:r>
            <a:r>
              <a:rPr lang="fr-FR" altLang="zh-CN" dirty="0"/>
              <a:t>JSP</a:t>
            </a:r>
            <a:r>
              <a:rPr lang="zh-CN" altLang="zh-CN" dirty="0"/>
              <a:t>和</a:t>
            </a:r>
            <a:r>
              <a:rPr lang="fr-FR" altLang="zh-CN" dirty="0"/>
              <a:t>Servlet</a:t>
            </a:r>
            <a:r>
              <a:rPr lang="zh-CN" altLang="zh-CN" dirty="0"/>
              <a:t>两种技术的优点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此</a:t>
            </a:r>
            <a:r>
              <a:rPr lang="zh-CN" altLang="zh-CN" dirty="0"/>
              <a:t>模式遵循试图控制器模式（</a:t>
            </a:r>
            <a:r>
              <a:rPr lang="fr-FR" altLang="zh-CN" dirty="0"/>
              <a:t>Model-</a:t>
            </a:r>
            <a:r>
              <a:rPr lang="fr-FR" altLang="zh-CN" dirty="0" err="1"/>
              <a:t>View</a:t>
            </a:r>
            <a:r>
              <a:rPr lang="fr-FR" altLang="zh-CN" dirty="0"/>
              <a:t>-</a:t>
            </a:r>
            <a:r>
              <a:rPr lang="fr-FR" altLang="zh-CN" dirty="0" err="1"/>
              <a:t>Controler</a:t>
            </a:r>
            <a:r>
              <a:rPr lang="fr-FR" altLang="zh-CN" dirty="0"/>
              <a:t>, MVC</a:t>
            </a:r>
            <a:r>
              <a:rPr lang="zh-CN" altLang="zh-CN" dirty="0"/>
              <a:t>），它的主要思想是使用一个或多个</a:t>
            </a:r>
            <a:r>
              <a:rPr lang="fr-FR" altLang="zh-CN" dirty="0"/>
              <a:t>Servlet</a:t>
            </a:r>
            <a:r>
              <a:rPr lang="zh-CN" altLang="zh-CN" dirty="0"/>
              <a:t>作为控制器。请求由前沿的</a:t>
            </a:r>
            <a:r>
              <a:rPr lang="fr-FR" altLang="zh-CN" dirty="0"/>
              <a:t>Servlet</a:t>
            </a:r>
            <a:r>
              <a:rPr lang="zh-CN" altLang="zh-CN" dirty="0"/>
              <a:t>接收并处理后，会重新定向到</a:t>
            </a:r>
            <a:r>
              <a:rPr lang="fr-FR" altLang="zh-CN" dirty="0"/>
              <a:t>JSP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fr-FR" altLang="zh-CN" dirty="0"/>
              <a:t>Servlet</a:t>
            </a:r>
            <a:r>
              <a:rPr lang="zh-CN" altLang="zh-CN" dirty="0"/>
              <a:t>作为控制器时，每个</a:t>
            </a:r>
            <a:r>
              <a:rPr lang="fr-FR" altLang="zh-CN" dirty="0"/>
              <a:t>Servlet</a:t>
            </a:r>
            <a:r>
              <a:rPr lang="zh-CN" altLang="zh-CN" dirty="0"/>
              <a:t>通常只实现很少一部分功能，多个</a:t>
            </a:r>
            <a:r>
              <a:rPr lang="fr-FR" altLang="zh-CN" dirty="0"/>
              <a:t>Servlet</a:t>
            </a:r>
            <a:r>
              <a:rPr lang="zh-CN" altLang="zh-CN" dirty="0"/>
              <a:t>控制器就可以结合起来完成复杂的任务，这样的好处是</a:t>
            </a:r>
            <a:r>
              <a:rPr lang="fr-FR" altLang="zh-CN" dirty="0"/>
              <a:t>Servlet</a:t>
            </a:r>
            <a:r>
              <a:rPr lang="zh-CN" altLang="zh-CN" dirty="0"/>
              <a:t>的重用性好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fr-FR" altLang="zh-CN" dirty="0"/>
              <a:t>JavaBean</a:t>
            </a:r>
            <a:r>
              <a:rPr lang="zh-CN" altLang="zh-CN" dirty="0"/>
              <a:t>作为模型的角色，它充当</a:t>
            </a:r>
            <a:r>
              <a:rPr lang="fr-FR" altLang="zh-CN" dirty="0"/>
              <a:t>JSP</a:t>
            </a:r>
            <a:r>
              <a:rPr lang="zh-CN" altLang="zh-CN" dirty="0"/>
              <a:t>和</a:t>
            </a:r>
            <a:r>
              <a:rPr lang="fr-FR" altLang="zh-CN" dirty="0"/>
              <a:t>Servlet</a:t>
            </a:r>
            <a:r>
              <a:rPr lang="zh-CN" altLang="zh-CN" dirty="0"/>
              <a:t>通信的中间工具，</a:t>
            </a:r>
            <a:r>
              <a:rPr lang="fr-FR" altLang="zh-CN" dirty="0"/>
              <a:t>Servlet</a:t>
            </a:r>
            <a:r>
              <a:rPr lang="zh-CN" altLang="zh-CN" dirty="0"/>
              <a:t>处理完后设置</a:t>
            </a:r>
            <a:r>
              <a:rPr lang="fr-FR" altLang="zh-CN" dirty="0"/>
              <a:t>JavaBean</a:t>
            </a:r>
            <a:r>
              <a:rPr lang="zh-CN" altLang="zh-CN" dirty="0"/>
              <a:t>的属性，</a:t>
            </a:r>
            <a:r>
              <a:rPr lang="fr-FR" altLang="zh-CN" dirty="0"/>
              <a:t>JSP</a:t>
            </a:r>
            <a:r>
              <a:rPr lang="zh-CN" altLang="zh-CN" dirty="0"/>
              <a:t>读取此</a:t>
            </a:r>
            <a:r>
              <a:rPr lang="fr-FR" altLang="zh-CN" dirty="0"/>
              <a:t>JavaBean</a:t>
            </a:r>
            <a:r>
              <a:rPr lang="zh-CN" altLang="zh-CN" dirty="0"/>
              <a:t>的属性，然后进行显示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实际的项目开发中，页面设计者可以方便地使用</a:t>
            </a:r>
            <a:r>
              <a:rPr lang="fr-FR" altLang="zh-CN" dirty="0"/>
              <a:t>HTML</a:t>
            </a:r>
            <a:r>
              <a:rPr lang="zh-CN" altLang="zh-CN" dirty="0"/>
              <a:t>工具来开发</a:t>
            </a:r>
            <a:r>
              <a:rPr lang="fr-FR" altLang="zh-CN" dirty="0"/>
              <a:t>JSP</a:t>
            </a:r>
            <a:r>
              <a:rPr lang="zh-CN" altLang="zh-CN" dirty="0"/>
              <a:t>页面，而程序开发人员则可以用</a:t>
            </a:r>
            <a:r>
              <a:rPr lang="fr-FR" altLang="zh-CN" dirty="0"/>
              <a:t>Java</a:t>
            </a:r>
            <a:r>
              <a:rPr lang="zh-CN" altLang="zh-CN" dirty="0"/>
              <a:t>集成开发环境来开发</a:t>
            </a:r>
            <a:r>
              <a:rPr lang="fr-FR" altLang="zh-CN" dirty="0"/>
              <a:t>Servlet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模式</a:t>
            </a:r>
            <a:r>
              <a:rPr lang="zh-CN" altLang="zh-CN" dirty="0"/>
              <a:t>二更加明显地将显示与逻辑处理分离开，适合于大型项目的开发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89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en-US" altLang="zh-CN" sz="3600" dirty="0" smtClean="0"/>
              <a:t>.1 </a:t>
            </a:r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/>
              <a:t>JSP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网页是网络应用中最重要的一种形式，但是一般的网页是静态的。通过</a:t>
            </a:r>
            <a:r>
              <a:rPr lang="en-US" altLang="zh-CN" dirty="0"/>
              <a:t>JSP</a:t>
            </a:r>
            <a:r>
              <a:rPr lang="zh-CN" altLang="zh-CN" dirty="0"/>
              <a:t>技术可以实现网页的交互性、自动更新、因时因人而变的动态网页特性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zh-CN" dirty="0"/>
              <a:t>页面由</a:t>
            </a:r>
            <a:r>
              <a:rPr lang="en-US" altLang="zh-CN" dirty="0"/>
              <a:t>HTML</a:t>
            </a:r>
            <a:r>
              <a:rPr lang="zh-CN" altLang="zh-CN" dirty="0"/>
              <a:t>代码和嵌入其中的</a:t>
            </a:r>
            <a:r>
              <a:rPr lang="en-US" altLang="zh-CN" dirty="0"/>
              <a:t>Java</a:t>
            </a:r>
            <a:r>
              <a:rPr lang="zh-CN" altLang="zh-CN" dirty="0"/>
              <a:t>代码所组成。服务器在接到客户端请求页面后，对这些</a:t>
            </a:r>
            <a:r>
              <a:rPr lang="en-US" altLang="zh-CN" dirty="0"/>
              <a:t>Java</a:t>
            </a:r>
            <a:r>
              <a:rPr lang="zh-CN" altLang="zh-CN" dirty="0"/>
              <a:t>代码进行处理，然后将生成的</a:t>
            </a:r>
            <a:r>
              <a:rPr lang="en-US" altLang="zh-CN" dirty="0"/>
              <a:t>HTML</a:t>
            </a:r>
            <a:r>
              <a:rPr lang="zh-CN" altLang="zh-CN" dirty="0"/>
              <a:t>页面返回给客户端的浏览器。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zh-CN" dirty="0"/>
              <a:t>和</a:t>
            </a:r>
            <a:r>
              <a:rPr lang="en-US" altLang="zh-CN" dirty="0"/>
              <a:t>Servlet</a:t>
            </a:r>
            <a:r>
              <a:rPr lang="zh-CN" altLang="zh-CN" dirty="0"/>
              <a:t>的选择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从技术角度来看，</a:t>
            </a:r>
            <a:r>
              <a:rPr lang="en-US" altLang="zh-CN" dirty="0"/>
              <a:t>JSP</a:t>
            </a:r>
            <a:r>
              <a:rPr lang="zh-CN" altLang="zh-CN" dirty="0"/>
              <a:t>和</a:t>
            </a:r>
            <a:r>
              <a:rPr lang="en-US" altLang="zh-CN" dirty="0"/>
              <a:t>Servlet</a:t>
            </a:r>
            <a:r>
              <a:rPr lang="zh-CN" altLang="zh-CN" dirty="0"/>
              <a:t>是一样的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zh-CN" dirty="0"/>
              <a:t>在某些方面要胜过</a:t>
            </a:r>
            <a:r>
              <a:rPr lang="en-US" altLang="zh-CN" dirty="0"/>
              <a:t>Servlet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/>
              <a:t>JSP</a:t>
            </a:r>
            <a:r>
              <a:rPr lang="zh-CN" altLang="zh-CN" dirty="0"/>
              <a:t>以显示为中心，它为</a:t>
            </a:r>
            <a:r>
              <a:rPr lang="en-US" altLang="zh-CN" dirty="0"/>
              <a:t>Web</a:t>
            </a:r>
            <a:r>
              <a:rPr lang="zh-CN" altLang="zh-CN" dirty="0"/>
              <a:t>显示开发人员提供了更加方便的开发模式。</a:t>
            </a:r>
          </a:p>
          <a:p>
            <a:pPr lvl="1"/>
            <a:r>
              <a:rPr lang="en-US" altLang="zh-CN" dirty="0"/>
              <a:t>JSP</a:t>
            </a:r>
            <a:r>
              <a:rPr lang="zh-CN" altLang="zh-CN" dirty="0"/>
              <a:t>借助</a:t>
            </a:r>
            <a:r>
              <a:rPr lang="en-US" altLang="zh-CN" dirty="0"/>
              <a:t>JavaBean</a:t>
            </a:r>
            <a:r>
              <a:rPr lang="zh-CN" altLang="zh-CN" dirty="0"/>
              <a:t>可以把显示与内容分离。</a:t>
            </a:r>
          </a:p>
          <a:p>
            <a:pPr lvl="1"/>
            <a:r>
              <a:rPr lang="en-US" altLang="zh-CN" dirty="0"/>
              <a:t>JSP</a:t>
            </a:r>
            <a:r>
              <a:rPr lang="zh-CN" altLang="zh-CN" dirty="0"/>
              <a:t>由容器自动编译。</a:t>
            </a:r>
          </a:p>
          <a:p>
            <a:r>
              <a:rPr lang="en-US" altLang="zh-CN" dirty="0" smtClean="0"/>
              <a:t>Servlet</a:t>
            </a:r>
            <a:r>
              <a:rPr lang="zh-CN" altLang="zh-CN" dirty="0"/>
              <a:t>则在以下方面发挥作用：</a:t>
            </a:r>
          </a:p>
          <a:p>
            <a:pPr lvl="1"/>
            <a:r>
              <a:rPr lang="zh-CN" altLang="zh-CN" dirty="0"/>
              <a:t>协调输出。</a:t>
            </a:r>
          </a:p>
          <a:p>
            <a:pPr lvl="1"/>
            <a:r>
              <a:rPr lang="zh-CN" altLang="zh-CN" dirty="0"/>
              <a:t>处理非常简单的业务逻辑。</a:t>
            </a:r>
          </a:p>
          <a:p>
            <a:pPr lvl="1"/>
            <a:r>
              <a:rPr lang="zh-CN" altLang="zh-CN" dirty="0"/>
              <a:t>处理</a:t>
            </a:r>
            <a:r>
              <a:rPr lang="en-US" altLang="zh-CN" dirty="0"/>
              <a:t>JSP</a:t>
            </a:r>
            <a:r>
              <a:rPr lang="zh-CN" altLang="zh-CN" dirty="0"/>
              <a:t>不好处理的后台服务或者其他有特殊要求的问题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最常见的情况是把两者结合起来使用</a:t>
            </a:r>
            <a:r>
              <a:rPr lang="zh-CN" altLang="zh-CN" dirty="0" smtClean="0"/>
              <a:t>，把</a:t>
            </a:r>
            <a:r>
              <a:rPr lang="en-US" altLang="zh-CN" dirty="0"/>
              <a:t>Servlet</a:t>
            </a:r>
            <a:r>
              <a:rPr lang="zh-CN" altLang="zh-CN" dirty="0"/>
              <a:t>作为视图控制器，让它来处理请求</a:t>
            </a:r>
            <a:r>
              <a:rPr lang="zh-CN" altLang="zh-CN" dirty="0" smtClean="0"/>
              <a:t>，由</a:t>
            </a:r>
            <a:r>
              <a:rPr lang="en-US" altLang="zh-CN" dirty="0"/>
              <a:t>JSP</a:t>
            </a:r>
            <a:r>
              <a:rPr lang="zh-CN" altLang="zh-CN" dirty="0"/>
              <a:t>处理显示的问题。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细化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1628800"/>
            <a:ext cx="7920880" cy="3384376"/>
            <a:chOff x="0" y="0"/>
            <a:chExt cx="6885" cy="2173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0" y="0"/>
              <a:ext cx="6885" cy="21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95" y="136"/>
              <a:ext cx="1565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Web</a:t>
              </a: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层                                          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52" y="543"/>
              <a:ext cx="1001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Servlet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6008" y="136"/>
              <a:ext cx="784" cy="1627"/>
            </a:xfrm>
            <a:prstGeom prst="flowChartMagneticDisk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</a:p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据</a:t>
              </a:r>
            </a:p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源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6" y="136"/>
              <a:ext cx="470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浏览器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626" y="815"/>
              <a:ext cx="62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直接连接符 11"/>
            <p:cNvSpPr/>
            <p:nvPr/>
          </p:nvSpPr>
          <p:spPr>
            <a:xfrm flipH="1">
              <a:off x="626" y="1630"/>
              <a:ext cx="62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矩形 12"/>
            <p:cNvSpPr/>
            <p:nvPr/>
          </p:nvSpPr>
          <p:spPr>
            <a:xfrm>
              <a:off x="626" y="272"/>
              <a:ext cx="626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6" y="1630"/>
              <a:ext cx="628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响应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52" y="1494"/>
              <a:ext cx="939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JSP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左右箭头 15"/>
            <p:cNvSpPr/>
            <p:nvPr/>
          </p:nvSpPr>
          <p:spPr>
            <a:xfrm>
              <a:off x="5382" y="815"/>
              <a:ext cx="628" cy="136"/>
            </a:xfrm>
            <a:prstGeom prst="leftRightArrow">
              <a:avLst>
                <a:gd name="adj1" fmla="val 50000"/>
                <a:gd name="adj2" fmla="val 92352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16" y="136"/>
              <a:ext cx="1252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业务层                                           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7" y="136"/>
              <a:ext cx="1252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数据访问层                                             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10" y="1494"/>
              <a:ext cx="2347" cy="40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JavaBeans</a:t>
              </a:r>
            </a:p>
            <a:p>
              <a:pPr lvl="0"/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9" y="543"/>
              <a:ext cx="939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Service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600" y="543"/>
              <a:ext cx="782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DAO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21"/>
            <p:cNvSpPr/>
            <p:nvPr/>
          </p:nvSpPr>
          <p:spPr>
            <a:xfrm>
              <a:off x="1627" y="951"/>
              <a:ext cx="1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2253" y="815"/>
              <a:ext cx="6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" name="直接连接符 23"/>
            <p:cNvSpPr/>
            <p:nvPr/>
          </p:nvSpPr>
          <p:spPr>
            <a:xfrm>
              <a:off x="3818" y="815"/>
              <a:ext cx="78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" name="直接连接符 24"/>
            <p:cNvSpPr/>
            <p:nvPr/>
          </p:nvSpPr>
          <p:spPr>
            <a:xfrm flipH="1">
              <a:off x="4444" y="951"/>
              <a:ext cx="313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" name="直接连接符 25"/>
            <p:cNvSpPr/>
            <p:nvPr/>
          </p:nvSpPr>
          <p:spPr>
            <a:xfrm>
              <a:off x="1784" y="951"/>
              <a:ext cx="782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7" name="直接连接符 26"/>
            <p:cNvSpPr/>
            <p:nvPr/>
          </p:nvSpPr>
          <p:spPr>
            <a:xfrm flipH="1">
              <a:off x="3348" y="951"/>
              <a:ext cx="1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68092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实用案例</a:t>
            </a:r>
            <a:r>
              <a:rPr lang="en-US" altLang="zh-CN" dirty="0"/>
              <a:t>3</a:t>
            </a:r>
            <a:r>
              <a:rPr lang="zh-CN" altLang="en-US" dirty="0"/>
              <a:t>：网站计数器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9246" r="22590" b="60400"/>
          <a:stretch/>
        </p:blipFill>
        <p:spPr bwMode="auto">
          <a:xfrm>
            <a:off x="1187624" y="2237396"/>
            <a:ext cx="6933766" cy="2516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zh-CN" dirty="0"/>
              <a:t>与</a:t>
            </a:r>
            <a:r>
              <a:rPr lang="en-US" altLang="zh-CN" dirty="0"/>
              <a:t>Servlet</a:t>
            </a:r>
            <a:r>
              <a:rPr lang="zh-CN" altLang="zh-CN" dirty="0"/>
              <a:t>开发实训任务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编写一个简单的</a:t>
            </a:r>
            <a:r>
              <a:rPr lang="en-US" altLang="zh-CN" dirty="0"/>
              <a:t>Web</a:t>
            </a:r>
            <a:r>
              <a:rPr lang="zh-CN" altLang="zh-CN" dirty="0"/>
              <a:t>应用，实现用户登录的功能。</a:t>
            </a:r>
            <a:endParaRPr lang="zh-CN" altLang="en-US" dirty="0"/>
          </a:p>
        </p:txBody>
      </p:sp>
      <p:pic>
        <p:nvPicPr>
          <p:cNvPr id="3076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 t="9650" r="22482" b="64816"/>
          <a:stretch>
            <a:fillRect/>
          </a:stretch>
        </p:blipFill>
        <p:spPr bwMode="auto">
          <a:xfrm>
            <a:off x="221247" y="2348880"/>
            <a:ext cx="42787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7" t="8644" r="22353" b="64612"/>
          <a:stretch>
            <a:fillRect/>
          </a:stretch>
        </p:blipFill>
        <p:spPr bwMode="auto">
          <a:xfrm>
            <a:off x="4631087" y="2348880"/>
            <a:ext cx="4278745" cy="13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图片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7" t="9245" r="22485" b="64014"/>
          <a:stretch>
            <a:fillRect/>
          </a:stretch>
        </p:blipFill>
        <p:spPr bwMode="auto">
          <a:xfrm>
            <a:off x="221247" y="3980000"/>
            <a:ext cx="4278745" cy="13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52802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图片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 t="9650" r="22607" b="63206"/>
          <a:stretch>
            <a:fillRect/>
          </a:stretch>
        </p:blipFill>
        <p:spPr bwMode="auto">
          <a:xfrm>
            <a:off x="4631087" y="3976944"/>
            <a:ext cx="4278745" cy="13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8072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12.2 </a:t>
            </a:r>
            <a:r>
              <a:rPr lang="en-US" altLang="zh-CN" dirty="0"/>
              <a:t>JSP</a:t>
            </a:r>
            <a:r>
              <a:rPr lang="zh-CN" altLang="en-US" dirty="0"/>
              <a:t>技术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zh-CN" dirty="0"/>
              <a:t>源文件是由安装在</a:t>
            </a:r>
            <a:r>
              <a:rPr lang="en-US" altLang="zh-CN" dirty="0"/>
              <a:t>Web</a:t>
            </a:r>
            <a:r>
              <a:rPr lang="zh-CN" altLang="zh-CN" dirty="0"/>
              <a:t>服务器上的</a:t>
            </a:r>
            <a:r>
              <a:rPr lang="en-US" altLang="zh-CN" dirty="0"/>
              <a:t>JSP</a:t>
            </a:r>
            <a:r>
              <a:rPr lang="zh-CN" altLang="zh-CN" dirty="0"/>
              <a:t>引擎编译执行的。比如</a:t>
            </a:r>
            <a:r>
              <a:rPr lang="en-US" altLang="zh-CN" dirty="0"/>
              <a:t>Tomcat</a:t>
            </a:r>
            <a:r>
              <a:rPr lang="zh-CN" altLang="zh-CN" dirty="0"/>
              <a:t>就是一种</a:t>
            </a:r>
            <a:r>
              <a:rPr lang="en-US" altLang="zh-CN" dirty="0"/>
              <a:t>JSP</a:t>
            </a:r>
            <a:r>
              <a:rPr lang="zh-CN" altLang="zh-CN" dirty="0"/>
              <a:t>引擎。</a:t>
            </a:r>
            <a:r>
              <a:rPr lang="en-US" altLang="zh-CN" dirty="0"/>
              <a:t>JSP</a:t>
            </a:r>
            <a:r>
              <a:rPr lang="zh-CN" altLang="zh-CN" dirty="0"/>
              <a:t>引擎把来自客户端的请求传递给</a:t>
            </a:r>
            <a:r>
              <a:rPr lang="en-US" altLang="zh-CN" dirty="0"/>
              <a:t>JSP</a:t>
            </a:r>
            <a:r>
              <a:rPr lang="zh-CN" altLang="zh-CN" dirty="0"/>
              <a:t>源文件，然后</a:t>
            </a:r>
            <a:r>
              <a:rPr lang="en-US" altLang="zh-CN" dirty="0"/>
              <a:t>JSP</a:t>
            </a:r>
            <a:r>
              <a:rPr lang="zh-CN" altLang="zh-CN" dirty="0"/>
              <a:t>引擎再把对它的响应从</a:t>
            </a:r>
            <a:r>
              <a:rPr lang="en-US" altLang="zh-CN" dirty="0"/>
              <a:t>JSP</a:t>
            </a:r>
            <a:r>
              <a:rPr lang="zh-CN" altLang="zh-CN" dirty="0"/>
              <a:t>源文件传递给客户端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2852935"/>
            <a:ext cx="110054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38304"/>
              </p:ext>
            </p:extLst>
          </p:nvPr>
        </p:nvGraphicFramePr>
        <p:xfrm>
          <a:off x="1691680" y="2852936"/>
          <a:ext cx="5190456" cy="30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r:id="rId3" imgW="4025900" imgH="2374900" progId="Visio.Drawing.11">
                  <p:embed/>
                </p:oleObj>
              </mc:Choice>
              <mc:Fallback>
                <p:oleObj r:id="rId3" imgW="4025900" imgH="237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5190456" cy="3068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48189" y="6004411"/>
            <a:ext cx="1877437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/>
              <a:t>客户端请求和响应的过程</a:t>
            </a:r>
            <a:endParaRPr kumimoji="1" lang="zh-CN" altLang="en-US" sz="1200" dirty="0" err="1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74" y="-16343"/>
            <a:ext cx="8848686" cy="69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388424" cy="70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6" y="332656"/>
            <a:ext cx="8272438" cy="61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的构成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1350058"/>
            <a:ext cx="8207376" cy="5400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dirty="0" smtClean="0"/>
              <a:t>编写</a:t>
            </a:r>
            <a:r>
              <a:rPr lang="en-US" altLang="zh-CN" sz="2000" dirty="0"/>
              <a:t>JSP</a:t>
            </a:r>
            <a:r>
              <a:rPr lang="zh-CN" altLang="zh-CN" sz="2000" dirty="0"/>
              <a:t>，可以使用编辑</a:t>
            </a:r>
            <a:r>
              <a:rPr lang="en-US" altLang="zh-CN" sz="2000" dirty="0"/>
              <a:t>HTML</a:t>
            </a:r>
            <a:r>
              <a:rPr lang="zh-CN" altLang="zh-CN" sz="2000" dirty="0"/>
              <a:t>的工具进行编辑，编辑完成后保存成</a:t>
            </a:r>
            <a:r>
              <a:rPr lang="en-US" altLang="zh-CN" sz="2000" dirty="0"/>
              <a:t>*.</a:t>
            </a:r>
            <a:r>
              <a:rPr lang="en-US" altLang="zh-CN" sz="2000" dirty="0" err="1"/>
              <a:t>jsp</a:t>
            </a:r>
            <a:r>
              <a:rPr lang="zh-CN" altLang="zh-CN" sz="2000" dirty="0"/>
              <a:t>文件即可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JSP</a:t>
            </a:r>
            <a:r>
              <a:rPr lang="zh-CN" altLang="zh-CN" sz="2000" dirty="0"/>
              <a:t>文件里，主要由模板元素、指令元素、动作元素、脚本元素</a:t>
            </a:r>
            <a:r>
              <a:rPr lang="zh-CN" altLang="zh-CN" sz="2000" dirty="0" smtClean="0"/>
              <a:t>、</a:t>
            </a: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声明</a:t>
            </a:r>
            <a:r>
              <a:rPr lang="zh-CN" altLang="zh-CN" sz="2000" dirty="0"/>
              <a:t>、表达式、</a:t>
            </a:r>
            <a:r>
              <a:rPr lang="en-US" altLang="zh-CN" sz="2000" dirty="0" err="1"/>
              <a:t>Scriptlets</a:t>
            </a:r>
            <a:r>
              <a:rPr lang="zh-CN" altLang="zh-CN" sz="2000" dirty="0"/>
              <a:t>和</a:t>
            </a:r>
            <a:r>
              <a:rPr lang="en-US" altLang="zh-CN" sz="2000" dirty="0"/>
              <a:t>JSP</a:t>
            </a:r>
            <a:r>
              <a:rPr lang="zh-CN" altLang="zh-CN" sz="2000" dirty="0"/>
              <a:t>内建对象组成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模板元素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zh-CN" sz="2000" dirty="0"/>
              <a:t>模板</a:t>
            </a:r>
            <a:r>
              <a:rPr lang="zh-CN" altLang="zh-CN" sz="2000" dirty="0" smtClean="0"/>
              <a:t>元素</a:t>
            </a:r>
            <a:r>
              <a:rPr lang="zh-CN" altLang="en-US" sz="2000" dirty="0" smtClean="0"/>
              <a:t>是</a:t>
            </a:r>
            <a:r>
              <a:rPr lang="zh-CN" altLang="zh-CN" sz="2000" dirty="0" smtClean="0"/>
              <a:t>指</a:t>
            </a:r>
            <a:r>
              <a:rPr lang="en-US" altLang="zh-CN" sz="2000" dirty="0"/>
              <a:t>JSP</a:t>
            </a:r>
            <a:r>
              <a:rPr lang="zh-CN" altLang="zh-CN" sz="2000" dirty="0"/>
              <a:t>的静态</a:t>
            </a:r>
            <a:r>
              <a:rPr lang="en-US" altLang="zh-CN" sz="2000" dirty="0"/>
              <a:t>HTML</a:t>
            </a:r>
            <a:r>
              <a:rPr lang="zh-CN" altLang="zh-CN" sz="2000" dirty="0"/>
              <a:t>内容。这些模板元素可以</a:t>
            </a:r>
            <a:r>
              <a:rPr lang="zh-CN" altLang="zh-CN" sz="2000" dirty="0" smtClean="0"/>
              <a:t>说是</a:t>
            </a:r>
            <a:endParaRPr lang="en-US" altLang="zh-CN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zh-CN" sz="2000" dirty="0" smtClean="0"/>
              <a:t>网页</a:t>
            </a:r>
            <a:r>
              <a:rPr lang="zh-CN" altLang="zh-CN" sz="2000" dirty="0"/>
              <a:t>的框架，它影响页面的结构和美观程度。当客户端</a:t>
            </a:r>
            <a:r>
              <a:rPr lang="zh-CN" altLang="zh-CN" sz="2000" dirty="0" smtClean="0"/>
              <a:t>请求</a:t>
            </a:r>
            <a:endParaRPr lang="en-US" altLang="zh-CN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000" dirty="0" smtClean="0"/>
              <a:t>JSP</a:t>
            </a:r>
            <a:r>
              <a:rPr lang="zh-CN" altLang="zh-CN" sz="2000" dirty="0"/>
              <a:t>页面时，它会把这些模板元素一字不变地发送到客户端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6776" y="1196752"/>
            <a:ext cx="792088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 dirty="0"/>
              <a:t>注释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JSP</a:t>
            </a:r>
            <a:r>
              <a:rPr lang="zh-CN" altLang="en-US" dirty="0"/>
              <a:t>中的注释有三种：</a:t>
            </a:r>
            <a:r>
              <a:rPr lang="en-US" altLang="zh-CN" dirty="0"/>
              <a:t>HTML</a:t>
            </a:r>
            <a:r>
              <a:rPr lang="zh-CN" altLang="en-US" dirty="0"/>
              <a:t>注释、隐藏注释和</a:t>
            </a:r>
            <a:r>
              <a:rPr lang="en-US" altLang="zh-CN" dirty="0" err="1"/>
              <a:t>Scriptlets</a:t>
            </a:r>
            <a:r>
              <a:rPr lang="zh-CN" altLang="en-US" dirty="0"/>
              <a:t>中的注释。</a:t>
            </a:r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注释</a:t>
            </a:r>
            <a:r>
              <a:rPr lang="zh-CN" altLang="en-US" dirty="0"/>
              <a:t>：</a:t>
            </a:r>
            <a:r>
              <a:rPr lang="zh-CN" altLang="zh-CN" dirty="0"/>
              <a:t>在客户端显示一个注释。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&lt;!-- </a:t>
            </a:r>
            <a:r>
              <a:rPr lang="en-US" altLang="zh-CN" dirty="0" err="1"/>
              <a:t>commentInfo</a:t>
            </a:r>
            <a:r>
              <a:rPr lang="en-US" altLang="zh-CN" dirty="0"/>
              <a:t> [&lt;%=expression %&gt;] --&gt;</a:t>
            </a:r>
            <a:r>
              <a:rPr lang="zh-CN" altLang="zh-CN" dirty="0"/>
              <a:t>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隐藏</a:t>
            </a:r>
            <a:r>
              <a:rPr lang="zh-CN" altLang="en-US" dirty="0">
                <a:solidFill>
                  <a:srgbClr val="FF0000"/>
                </a:solidFill>
              </a:rPr>
              <a:t>注释</a:t>
            </a:r>
            <a:r>
              <a:rPr lang="zh-CN" altLang="en-US" dirty="0"/>
              <a:t>：写在</a:t>
            </a:r>
            <a:r>
              <a:rPr lang="en-US" altLang="zh-CN" dirty="0"/>
              <a:t>JSP</a:t>
            </a:r>
            <a:r>
              <a:rPr lang="zh-CN" altLang="en-US" dirty="0"/>
              <a:t>文件中，但不发送给客户端。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	&lt;%-- </a:t>
            </a:r>
            <a:r>
              <a:rPr lang="en-US" altLang="zh-CN" dirty="0" err="1"/>
              <a:t>commentInfo</a:t>
            </a:r>
            <a:r>
              <a:rPr lang="en-US" altLang="zh-CN" dirty="0"/>
              <a:t> --%&gt;</a:t>
            </a:r>
            <a:endParaRPr lang="zh-CN" altLang="zh-CN" dirty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Scriptlets</a:t>
            </a:r>
            <a:r>
              <a:rPr lang="zh-CN" altLang="en-US" dirty="0">
                <a:solidFill>
                  <a:srgbClr val="FF0000"/>
                </a:solidFill>
              </a:rPr>
              <a:t>中的注释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zh-CN" dirty="0"/>
              <a:t>中的注释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34883"/>
      </p:ext>
    </p:extLst>
  </p:cSld>
  <p:clrMapOvr>
    <a:masterClrMapping/>
  </p:clrMapOvr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2270</Words>
  <Application>Microsoft Office PowerPoint</Application>
  <PresentationFormat>全屏显示(4:3)</PresentationFormat>
  <Paragraphs>219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Calibri</vt:lpstr>
      <vt:lpstr>Helvetica Neue</vt:lpstr>
      <vt:lpstr>方正正大黑简体</vt:lpstr>
      <vt:lpstr>仿宋</vt:lpstr>
      <vt:lpstr>宋体</vt:lpstr>
      <vt:lpstr>微软雅黑</vt:lpstr>
      <vt:lpstr>arial</vt:lpstr>
      <vt:lpstr>arial</vt:lpstr>
      <vt:lpstr>Times New Roman</vt:lpstr>
      <vt:lpstr>Verdana</vt:lpstr>
      <vt:lpstr>Wingdings</vt:lpstr>
      <vt:lpstr>由Nordri®（www.nordridesign.com ） 设计提供</vt:lpstr>
      <vt:lpstr>Visio.Drawing.11</vt:lpstr>
      <vt:lpstr>Java程序设计</vt:lpstr>
      <vt:lpstr>PowerPoint 演示文稿</vt:lpstr>
      <vt:lpstr>12.1 为什么使用JSP</vt:lpstr>
      <vt:lpstr>12.2 JSP技术</vt:lpstr>
      <vt:lpstr>PowerPoint 演示文稿</vt:lpstr>
      <vt:lpstr>PowerPoint 演示文稿</vt:lpstr>
      <vt:lpstr>PowerPoint 演示文稿</vt:lpstr>
      <vt:lpstr>JSP的构成</vt:lpstr>
      <vt:lpstr>PowerPoint 演示文稿</vt:lpstr>
      <vt:lpstr>JSP的构成</vt:lpstr>
      <vt:lpstr>PowerPoint 演示文稿</vt:lpstr>
      <vt:lpstr>PowerPoint 演示文稿</vt:lpstr>
      <vt:lpstr>JSP内建对象 </vt:lpstr>
      <vt:lpstr>PowerPoint 演示文稿</vt:lpstr>
      <vt:lpstr>PowerPoint 演示文稿</vt:lpstr>
      <vt:lpstr>PowerPoint 演示文稿</vt:lpstr>
      <vt:lpstr>PowerPoint 演示文稿</vt:lpstr>
      <vt:lpstr>实用案例1：商品信息展示(322页） </vt:lpstr>
      <vt:lpstr>12.3 Servlet技术 </vt:lpstr>
      <vt:lpstr>PowerPoint 演示文稿</vt:lpstr>
      <vt:lpstr>PowerPoint 演示文稿</vt:lpstr>
      <vt:lpstr>PowerPoint 演示文稿</vt:lpstr>
      <vt:lpstr>PowerPoint 演示文稿</vt:lpstr>
      <vt:lpstr>Servlet常用接口的使用 </vt:lpstr>
      <vt:lpstr>使用HttpServlet处理客户端请求 </vt:lpstr>
      <vt:lpstr>实用案例2：简单的用户问好功能</vt:lpstr>
      <vt:lpstr>12.4 JSP和Servlet结合的方法</vt:lpstr>
      <vt:lpstr>模式一：JSP+JavaBean</vt:lpstr>
      <vt:lpstr>模式二：JSP+Servlet+JavaBean</vt:lpstr>
      <vt:lpstr>JSP和Servlet的选择</vt:lpstr>
      <vt:lpstr>模式2细化</vt:lpstr>
      <vt:lpstr>实用案例3：网站计数器功能</vt:lpstr>
      <vt:lpstr>JSP与Servlet开发实训任务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2012dnd.com</cp:lastModifiedBy>
  <cp:revision>482</cp:revision>
  <dcterms:created xsi:type="dcterms:W3CDTF">2011-11-03T02:06:41Z</dcterms:created>
  <dcterms:modified xsi:type="dcterms:W3CDTF">2020-11-23T04:50:35Z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