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80" r:id="rId4"/>
    <p:sldId id="267" r:id="rId5"/>
    <p:sldId id="270" r:id="rId6"/>
    <p:sldId id="271" r:id="rId7"/>
    <p:sldId id="301" r:id="rId8"/>
    <p:sldId id="302" r:id="rId9"/>
    <p:sldId id="303" r:id="rId10"/>
    <p:sldId id="272" r:id="rId11"/>
    <p:sldId id="273" r:id="rId12"/>
    <p:sldId id="274" r:id="rId13"/>
    <p:sldId id="275" r:id="rId14"/>
    <p:sldId id="276" r:id="rId15"/>
    <p:sldId id="282" r:id="rId16"/>
    <p:sldId id="279" r:id="rId17"/>
    <p:sldId id="283" r:id="rId18"/>
    <p:sldId id="284" r:id="rId19"/>
    <p:sldId id="285" r:id="rId20"/>
    <p:sldId id="286" r:id="rId21"/>
    <p:sldId id="25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2633"/>
  </p:normalViewPr>
  <p:slideViewPr>
    <p:cSldViewPr>
      <p:cViewPr varScale="1">
        <p:scale>
          <a:sx n="77" d="100"/>
          <a:sy n="77" d="100"/>
        </p:scale>
        <p:origin x="240" y="54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>
            <a:fillRect/>
          </a:stretch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/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/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>
            <a:fillRect/>
          </a:stretch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cqu.edu.cn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>
            <a:fillRect/>
          </a:stretch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0" tooltip="重庆大学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4320480" cy="576064"/>
          </a:xfrm>
        </p:spPr>
        <p:txBody>
          <a:bodyPr>
            <a:noAutofit/>
          </a:bodyPr>
          <a:lstStyle/>
          <a:p>
            <a:pPr algn="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14</a:t>
            </a:r>
            <a:r>
              <a:rPr lang="zh-CN" altLang="en-US" sz="3600" b="1" dirty="0" smtClean="0"/>
              <a:t>章  </a:t>
            </a:r>
            <a:r>
              <a:rPr lang="en-US" altLang="zh-CN" b="1" dirty="0"/>
              <a:t>JDBC</a:t>
            </a:r>
            <a:r>
              <a:rPr lang="zh-CN" altLang="en-US" b="1" dirty="0"/>
              <a:t>技术 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/>
              <a:t>JDBC</a:t>
            </a:r>
            <a:r>
              <a:rPr lang="zh-CN" altLang="en-US" dirty="0"/>
              <a:t>驱动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zh-CN" dirty="0"/>
              <a:t>为了要连接数据库，必须要有相应数据库的</a:t>
            </a:r>
            <a:r>
              <a:rPr lang="en-US" altLang="zh-CN" dirty="0"/>
              <a:t>JDBC</a:t>
            </a:r>
            <a:r>
              <a:rPr lang="zh-CN" altLang="zh-CN" dirty="0"/>
              <a:t>驱动程序，并将驱动程序的</a:t>
            </a:r>
            <a:r>
              <a:rPr lang="en-US" altLang="zh-CN" dirty="0"/>
              <a:t>.jar</a:t>
            </a:r>
            <a:r>
              <a:rPr lang="zh-CN" altLang="zh-CN" dirty="0"/>
              <a:t>文件加入到应用程序的</a:t>
            </a:r>
            <a:r>
              <a:rPr lang="en-US" altLang="zh-CN" dirty="0" err="1"/>
              <a:t>classpath</a:t>
            </a:r>
            <a:r>
              <a:rPr lang="zh-CN" altLang="zh-CN" dirty="0"/>
              <a:t>设置中。此后再在程序中通过</a:t>
            </a:r>
            <a:r>
              <a:rPr lang="en-US" altLang="zh-CN" dirty="0" err="1"/>
              <a:t>DriverManager</a:t>
            </a:r>
            <a:r>
              <a:rPr lang="zh-CN" altLang="zh-CN" dirty="0"/>
              <a:t>类加载</a:t>
            </a:r>
            <a:r>
              <a:rPr lang="en-US" altLang="zh-CN" dirty="0"/>
              <a:t>JDBC</a:t>
            </a:r>
            <a:r>
              <a:rPr lang="zh-CN" altLang="zh-CN" dirty="0"/>
              <a:t>驱动类。 </a:t>
            </a:r>
            <a:endParaRPr lang="en-US" altLang="zh-CN" dirty="0"/>
          </a:p>
          <a:p>
            <a:pPr lvl="1"/>
            <a:r>
              <a:rPr lang="en-US" altLang="zh-CN" dirty="0" err="1"/>
              <a:t>DriverManager</a:t>
            </a:r>
            <a:r>
              <a:rPr lang="zh-CN" altLang="zh-CN" dirty="0"/>
              <a:t>（驱动程序管理器）类是</a:t>
            </a:r>
            <a:r>
              <a:rPr lang="en-US" altLang="zh-CN" dirty="0"/>
              <a:t>JDBC</a:t>
            </a:r>
            <a:r>
              <a:rPr lang="zh-CN" altLang="zh-CN" dirty="0"/>
              <a:t>的管理层，作用于用户和驱动程序之间。</a:t>
            </a:r>
            <a:r>
              <a:rPr lang="en-US" altLang="zh-CN" dirty="0" err="1"/>
              <a:t>DriverManager</a:t>
            </a:r>
            <a:r>
              <a:rPr lang="zh-CN" altLang="zh-CN" dirty="0"/>
              <a:t>类跟踪可用的驱动程序，并在数据库和相应驱动程序之间建立连接。 </a:t>
            </a:r>
            <a:endParaRPr lang="en-US" altLang="zh-CN" dirty="0" smtClean="0"/>
          </a:p>
          <a:p>
            <a:pPr lvl="1"/>
            <a:r>
              <a:rPr lang="zh-CN" altLang="zh-CN" dirty="0"/>
              <a:t>通过调用</a:t>
            </a:r>
            <a:r>
              <a:rPr lang="en-US" altLang="zh-CN" dirty="0" err="1"/>
              <a:t>Class.forName</a:t>
            </a:r>
            <a:r>
              <a:rPr lang="zh-CN" altLang="zh-CN" dirty="0"/>
              <a:t>（）方法将显式地加载驱动程序类。 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建立连接</a:t>
            </a:r>
            <a:endParaRPr lang="en-US" altLang="zh-CN" dirty="0" smtClean="0"/>
          </a:p>
          <a:p>
            <a:pPr lvl="1"/>
            <a:r>
              <a:rPr lang="en-US" altLang="zh-CN" dirty="0" err="1"/>
              <a:t>getConnection</a:t>
            </a:r>
            <a:r>
              <a:rPr lang="en-US" altLang="zh-CN" dirty="0"/>
              <a:t>()</a:t>
            </a:r>
            <a:r>
              <a:rPr lang="zh-CN" altLang="zh-CN" dirty="0"/>
              <a:t>方法将建立在</a:t>
            </a:r>
            <a:r>
              <a:rPr lang="en-US" altLang="zh-CN" dirty="0"/>
              <a:t>JDBC URL</a:t>
            </a:r>
            <a:r>
              <a:rPr lang="zh-CN" altLang="zh-CN" dirty="0"/>
              <a:t>中定义的数据库的</a:t>
            </a:r>
            <a:r>
              <a:rPr lang="en-US" altLang="zh-CN" dirty="0"/>
              <a:t>Connection</a:t>
            </a:r>
            <a:r>
              <a:rPr lang="zh-CN" altLang="zh-CN" dirty="0"/>
              <a:t>连接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JDBC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的语法如下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jdbc</a:t>
            </a:r>
            <a:r>
              <a:rPr lang="en-US" altLang="zh-CN" dirty="0"/>
              <a:t>:&lt;</a:t>
            </a:r>
            <a:r>
              <a:rPr lang="zh-CN" altLang="en-US" dirty="0"/>
              <a:t>子协议</a:t>
            </a:r>
            <a:r>
              <a:rPr lang="en-US" altLang="zh-CN" dirty="0"/>
              <a:t>&gt;:&lt;</a:t>
            </a:r>
            <a:r>
              <a:rPr lang="zh-CN" altLang="en-US" dirty="0"/>
              <a:t>子名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pPr lvl="1"/>
            <a:r>
              <a:rPr lang="en-US" altLang="zh-CN" dirty="0" err="1"/>
              <a:t>getConnection</a:t>
            </a:r>
            <a:r>
              <a:rPr lang="en-US" altLang="zh-CN" dirty="0"/>
              <a:t>()</a:t>
            </a:r>
            <a:r>
              <a:rPr lang="zh-CN" altLang="zh-CN" dirty="0"/>
              <a:t>方法返回的</a:t>
            </a:r>
            <a:r>
              <a:rPr lang="en-US" altLang="zh-CN" dirty="0"/>
              <a:t>Connection</a:t>
            </a:r>
            <a:r>
              <a:rPr lang="zh-CN" altLang="zh-CN" dirty="0"/>
              <a:t>对象代表与数据库的连接。 </a:t>
            </a:r>
            <a:endParaRPr lang="en-US" altLang="zh-CN" dirty="0" smtClean="0"/>
          </a:p>
          <a:p>
            <a:pPr lvl="1"/>
            <a:r>
              <a:rPr lang="en-US" altLang="zh-CN" dirty="0"/>
              <a:t>Connection</a:t>
            </a:r>
            <a:r>
              <a:rPr lang="zh-CN" altLang="zh-CN" dirty="0"/>
              <a:t>接口常用的方法</a:t>
            </a:r>
            <a:r>
              <a:rPr lang="zh-CN" altLang="zh-CN" dirty="0" smtClean="0"/>
              <a:t>有</a:t>
            </a:r>
            <a:r>
              <a:rPr lang="zh-CN" altLang="en-US" dirty="0" smtClean="0"/>
              <a:t>：</a:t>
            </a:r>
            <a:r>
              <a:rPr lang="en-US" altLang="zh-CN" dirty="0"/>
              <a:t>close()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、</a:t>
            </a:r>
            <a:r>
              <a:rPr lang="en-US" altLang="zh-CN" dirty="0" err="1"/>
              <a:t>createStatement</a:t>
            </a:r>
            <a:r>
              <a:rPr lang="en-US" altLang="zh-CN" dirty="0"/>
              <a:t>()</a:t>
            </a:r>
            <a:r>
              <a:rPr lang="zh-CN" altLang="zh-CN" dirty="0"/>
              <a:t>方法 </a:t>
            </a:r>
            <a:r>
              <a:rPr lang="zh-CN" altLang="en-US" dirty="0" smtClean="0"/>
              <a:t>、</a:t>
            </a:r>
            <a:r>
              <a:rPr lang="en-US" altLang="zh-CN" dirty="0" err="1"/>
              <a:t>prepareStatement</a:t>
            </a:r>
            <a:r>
              <a:rPr lang="en-US" altLang="zh-CN" dirty="0"/>
              <a:t>()</a:t>
            </a:r>
            <a:r>
              <a:rPr lang="zh-CN" altLang="zh-CN" dirty="0"/>
              <a:t>方法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  <a:p>
            <a:pPr lvl="1" fontAlgn="base"/>
            <a:r>
              <a:rPr lang="en-US" altLang="zh-CN" dirty="0"/>
              <a:t>JDBC</a:t>
            </a:r>
            <a:r>
              <a:rPr lang="zh-CN" altLang="zh-CN" dirty="0"/>
              <a:t>通过</a:t>
            </a:r>
            <a:r>
              <a:rPr lang="en-US" altLang="zh-CN" dirty="0"/>
              <a:t>Statement</a:t>
            </a:r>
            <a:r>
              <a:rPr lang="zh-CN" altLang="zh-CN" dirty="0"/>
              <a:t>接口向数据库发送</a:t>
            </a:r>
            <a:r>
              <a:rPr lang="en-US" altLang="zh-CN" dirty="0"/>
              <a:t>SQL</a:t>
            </a:r>
            <a:r>
              <a:rPr lang="zh-CN" altLang="zh-CN" dirty="0"/>
              <a:t>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 fontAlgn="base"/>
            <a:r>
              <a:rPr lang="en-US" altLang="zh-CN" dirty="0" smtClean="0"/>
              <a:t>Statement</a:t>
            </a:r>
            <a:r>
              <a:rPr lang="zh-CN" altLang="zh-CN" dirty="0"/>
              <a:t>提供了许多方法，最常用的方法有： </a:t>
            </a:r>
            <a:r>
              <a:rPr lang="en-US" altLang="zh-CN" dirty="0"/>
              <a:t>execute()</a:t>
            </a:r>
            <a:r>
              <a:rPr lang="zh-CN" altLang="zh-CN" dirty="0"/>
              <a:t>方法 </a:t>
            </a:r>
            <a:r>
              <a:rPr lang="zh-CN" altLang="en-US" dirty="0" smtClean="0"/>
              <a:t>、</a:t>
            </a:r>
            <a:r>
              <a:rPr lang="en-US" altLang="zh-CN" dirty="0" err="1"/>
              <a:t>executeQuery</a:t>
            </a:r>
            <a:r>
              <a:rPr lang="en-US" altLang="zh-CN" dirty="0"/>
              <a:t>()</a:t>
            </a:r>
            <a:r>
              <a:rPr lang="zh-CN" altLang="zh-CN" dirty="0"/>
              <a:t>方法 </a:t>
            </a:r>
            <a:r>
              <a:rPr lang="zh-CN" altLang="en-US" dirty="0" smtClean="0"/>
              <a:t>、</a:t>
            </a:r>
            <a:r>
              <a:rPr lang="en-US" altLang="zh-CN" dirty="0" err="1"/>
              <a:t>executeUpdate</a:t>
            </a:r>
            <a:r>
              <a:rPr lang="en-US" altLang="zh-CN" dirty="0"/>
              <a:t>()</a:t>
            </a:r>
            <a:r>
              <a:rPr lang="zh-CN" altLang="zh-CN" dirty="0"/>
              <a:t>方法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base"/>
            <a:r>
              <a:rPr lang="zh-CN" altLang="zh-CN" dirty="0"/>
              <a:t>有三种</a:t>
            </a:r>
            <a:r>
              <a:rPr lang="en-US" altLang="zh-CN" dirty="0"/>
              <a:t>Statement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pPr lvl="2" fontAlgn="base"/>
            <a:r>
              <a:rPr lang="en-US" altLang="zh-CN" dirty="0" smtClean="0"/>
              <a:t>Statement</a:t>
            </a:r>
            <a:r>
              <a:rPr lang="zh-CN" altLang="zh-CN" dirty="0"/>
              <a:t>对象</a:t>
            </a:r>
            <a:r>
              <a:rPr lang="zh-CN" altLang="zh-CN" dirty="0" smtClean="0"/>
              <a:t>用于</a:t>
            </a:r>
            <a:r>
              <a:rPr lang="zh-CN" altLang="zh-CN" dirty="0"/>
              <a:t>执行不带参数的简单</a:t>
            </a:r>
            <a:r>
              <a:rPr lang="en-US" altLang="zh-CN" dirty="0"/>
              <a:t>SQL</a:t>
            </a:r>
            <a:r>
              <a:rPr lang="zh-CN" altLang="zh-CN" dirty="0"/>
              <a:t>语句 </a:t>
            </a:r>
            <a:endParaRPr lang="en-US" altLang="zh-CN" dirty="0" smtClean="0"/>
          </a:p>
          <a:p>
            <a:pPr lvl="2" fontAlgn="base"/>
            <a:r>
              <a:rPr lang="en-US" altLang="zh-CN" dirty="0" err="1" smtClean="0"/>
              <a:t>PreparedStatement</a:t>
            </a:r>
            <a:r>
              <a:rPr lang="zh-CN" altLang="zh-CN" dirty="0"/>
              <a:t>对象用于执行带或者不带参数的预编译</a:t>
            </a:r>
            <a:r>
              <a:rPr lang="en-US" altLang="zh-CN" dirty="0"/>
              <a:t>SQL</a:t>
            </a:r>
            <a:r>
              <a:rPr lang="zh-CN" altLang="zh-CN" dirty="0"/>
              <a:t>语句 </a:t>
            </a:r>
            <a:endParaRPr lang="en-US" altLang="zh-CN" dirty="0" smtClean="0"/>
          </a:p>
          <a:p>
            <a:pPr lvl="2" fontAlgn="base"/>
            <a:r>
              <a:rPr lang="en-US" altLang="zh-CN" dirty="0" err="1" smtClean="0"/>
              <a:t>CallableStatement</a:t>
            </a:r>
            <a:r>
              <a:rPr lang="zh-CN" altLang="zh-CN" dirty="0"/>
              <a:t>对象用于执行对数据库已存储过程的</a:t>
            </a:r>
            <a:r>
              <a:rPr lang="zh-CN" altLang="zh-CN" dirty="0" smtClean="0"/>
              <a:t>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检索结果</a:t>
            </a:r>
            <a:endParaRPr lang="en-US" altLang="zh-CN" dirty="0" smtClean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语句发送以后，返回的结果通常存放在一个</a:t>
            </a:r>
            <a:r>
              <a:rPr lang="en-US" altLang="zh-CN" dirty="0" err="1"/>
              <a:t>ResultSet</a:t>
            </a:r>
            <a:r>
              <a:rPr lang="zh-CN" altLang="en-US" dirty="0"/>
              <a:t>类的对象中，</a:t>
            </a:r>
            <a:r>
              <a:rPr lang="en-US" altLang="zh-CN" dirty="0" err="1"/>
              <a:t>ResultSet</a:t>
            </a:r>
            <a:r>
              <a:rPr lang="zh-CN" altLang="en-US" dirty="0"/>
              <a:t>对象可以看作是一个表，这个表中包含由</a:t>
            </a:r>
            <a:r>
              <a:rPr lang="en-US" altLang="zh-CN" dirty="0"/>
              <a:t>SQL</a:t>
            </a:r>
            <a:r>
              <a:rPr lang="zh-CN" altLang="en-US" dirty="0"/>
              <a:t>返回的列名和相应的值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ResultSet</a:t>
            </a:r>
            <a:r>
              <a:rPr lang="zh-CN" altLang="zh-CN" dirty="0"/>
              <a:t>对象中维持了一个指向当前行的指针，通过</a:t>
            </a:r>
            <a:r>
              <a:rPr lang="en-US" altLang="zh-CN" dirty="0" err="1"/>
              <a:t>ResultSet.next</a:t>
            </a:r>
            <a:r>
              <a:rPr lang="en-US" altLang="zh-CN" dirty="0"/>
              <a:t>()</a:t>
            </a:r>
            <a:r>
              <a:rPr lang="zh-CN" altLang="zh-CN" dirty="0"/>
              <a:t>方法把当前的指针向下移动一行。最初它位于第一行前，因此第一次调用</a:t>
            </a:r>
            <a:r>
              <a:rPr lang="en-US" altLang="zh-CN" dirty="0"/>
              <a:t>next()</a:t>
            </a:r>
            <a:r>
              <a:rPr lang="zh-CN" altLang="zh-CN" dirty="0"/>
              <a:t>方法将把指针置于第一行上，使它成为当前行。随着每次调用</a:t>
            </a:r>
            <a:r>
              <a:rPr lang="en-US" altLang="zh-CN" dirty="0"/>
              <a:t>next()</a:t>
            </a:r>
            <a:r>
              <a:rPr lang="zh-CN" altLang="zh-CN" dirty="0"/>
              <a:t>方法导致指针</a:t>
            </a:r>
            <a:r>
              <a:rPr lang="zh-CN" altLang="zh-CN" dirty="0" smtClean="0"/>
              <a:t>向下</a:t>
            </a:r>
            <a:r>
              <a:rPr lang="zh-CN" altLang="zh-CN" dirty="0"/>
              <a:t>移动，按照从上到下的次序获取</a:t>
            </a:r>
            <a:r>
              <a:rPr lang="en-US" altLang="zh-CN" dirty="0" err="1"/>
              <a:t>ResultSet</a:t>
            </a:r>
            <a:r>
              <a:rPr lang="zh-CN" altLang="zh-CN" dirty="0"/>
              <a:t>行。 </a:t>
            </a:r>
            <a:endParaRPr lang="en-US" altLang="zh-CN" dirty="0" smtClean="0"/>
          </a:p>
          <a:p>
            <a:pPr lvl="1"/>
            <a:r>
              <a:rPr lang="en-US" altLang="zh-CN" dirty="0" err="1"/>
              <a:t>ResultSet</a:t>
            </a:r>
            <a:r>
              <a:rPr lang="zh-CN" altLang="zh-CN" dirty="0"/>
              <a:t>提供了检索不同类型字段的方法，最常用的方法 </a:t>
            </a:r>
            <a:r>
              <a:rPr lang="zh-CN" altLang="en-US" dirty="0" smtClean="0"/>
              <a:t>有：</a:t>
            </a:r>
            <a:r>
              <a:rPr lang="en-US" altLang="zh-CN" dirty="0" err="1"/>
              <a:t>getString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/>
              <a:t>getFloat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/>
              <a:t>getDouble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/>
              <a:t>getBlob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/>
              <a:t>getClob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一系列的</a:t>
            </a:r>
            <a:r>
              <a:rPr lang="en-US" altLang="zh-CN" dirty="0" err="1"/>
              <a:t>getXXX</a:t>
            </a:r>
            <a:r>
              <a:rPr lang="zh-CN" altLang="zh-CN" dirty="0"/>
              <a:t>方法提供了获取当前行中某列值的途径，在每一行内，可按任意次序获取列值。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关闭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zh-CN" dirty="0"/>
              <a:t>在对象使用完毕后，应当使用</a:t>
            </a:r>
            <a:r>
              <a:rPr lang="en-US" altLang="zh-CN" dirty="0"/>
              <a:t>close( )</a:t>
            </a:r>
            <a:r>
              <a:rPr lang="zh-CN" altLang="zh-CN" dirty="0"/>
              <a:t>方法解除与数据库的连接，并关闭数据库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con.close</a:t>
            </a:r>
            <a:r>
              <a:rPr lang="en-US" altLang="zh-CN" dirty="0"/>
              <a:t>();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实用案例</a:t>
            </a:r>
            <a:r>
              <a:rPr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查询</a:t>
            </a:r>
            <a:r>
              <a:rPr kumimoji="1" lang="zh-CN" altLang="en-US" dirty="0"/>
              <a:t>指定商品状态的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应用程序。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2" t="63952" b="8799"/>
          <a:stretch>
            <a:fillRect/>
          </a:stretch>
        </p:blipFill>
        <p:spPr bwMode="auto">
          <a:xfrm>
            <a:off x="542001" y="1700808"/>
            <a:ext cx="8317940" cy="1889105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2" t="63952" b="8965"/>
          <a:stretch>
            <a:fillRect/>
          </a:stretch>
        </p:blipFill>
        <p:spPr bwMode="auto">
          <a:xfrm>
            <a:off x="574540" y="3784167"/>
            <a:ext cx="8317940" cy="1877081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3408861" y="5795972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程序可能的运行结果</a:t>
            </a:r>
            <a:r>
              <a:rPr lang="zh-CN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事务处理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数据库事务（</a:t>
            </a:r>
            <a:r>
              <a:rPr lang="en-US" altLang="zh-CN" dirty="0"/>
              <a:t>Database Transaction</a:t>
            </a:r>
            <a:r>
              <a:rPr lang="zh-CN" altLang="zh-CN" dirty="0"/>
              <a:t>）是数据库操作中的重要概念。它是指作为单个逻辑工作单元执行的一系列操作，要么完全地执行，要么完全地不执行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事务处理可以确保除非事务性单元内的所有操作都成功完成，否则不会永久更新面向数据的资源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数据库</a:t>
            </a:r>
            <a:r>
              <a:rPr lang="zh-CN" altLang="zh-CN" dirty="0"/>
              <a:t>事务需要满足四个特性：原子性（</a:t>
            </a:r>
            <a:r>
              <a:rPr lang="en-US" altLang="zh-CN" dirty="0"/>
              <a:t>Atomic</a:t>
            </a:r>
            <a:r>
              <a:rPr lang="zh-CN" altLang="zh-CN" dirty="0"/>
              <a:t>）、一致性（</a:t>
            </a:r>
            <a:r>
              <a:rPr lang="en-US" altLang="zh-CN" dirty="0"/>
              <a:t>Consistency</a:t>
            </a:r>
            <a:r>
              <a:rPr lang="zh-CN" altLang="zh-CN" dirty="0"/>
              <a:t>）、隔离性（</a:t>
            </a:r>
            <a:r>
              <a:rPr lang="en-US" altLang="zh-CN" dirty="0"/>
              <a:t>Isolation</a:t>
            </a:r>
            <a:r>
              <a:rPr lang="zh-CN" altLang="zh-CN" dirty="0"/>
              <a:t>）和持久性（</a:t>
            </a:r>
            <a:r>
              <a:rPr lang="en-US" altLang="zh-CN" dirty="0" err="1"/>
              <a:t>Durabiliy</a:t>
            </a:r>
            <a:r>
              <a:rPr lang="zh-CN" altLang="zh-CN" dirty="0"/>
              <a:t>），简称为</a:t>
            </a:r>
            <a:r>
              <a:rPr lang="en-US" altLang="zh-CN" dirty="0"/>
              <a:t>ACID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典型的</a:t>
            </a:r>
            <a:r>
              <a:rPr lang="en-US" altLang="zh-CN" dirty="0"/>
              <a:t>JDBC</a:t>
            </a:r>
            <a:r>
              <a:rPr lang="zh-CN" altLang="zh-CN" dirty="0"/>
              <a:t>事务数据操作的代码如下：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508586"/>
            <a:ext cx="785112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Connection conn ;</a:t>
            </a:r>
            <a:endParaRPr lang="zh-CN" altLang="zh-CN" sz="1600" dirty="0"/>
          </a:p>
          <a:p>
            <a:r>
              <a:rPr lang="en-US" altLang="zh-CN" sz="1600" dirty="0"/>
              <a:t>try{</a:t>
            </a:r>
            <a:endParaRPr lang="zh-CN" altLang="zh-CN" sz="1600" dirty="0"/>
          </a:p>
          <a:p>
            <a:r>
              <a:rPr lang="en-US" altLang="zh-CN" sz="1600" dirty="0"/>
              <a:t>  //1</a:t>
            </a:r>
            <a:r>
              <a:rPr lang="zh-CN" altLang="zh-CN" sz="1600" dirty="0"/>
              <a:t>获取数据连接</a:t>
            </a:r>
          </a:p>
          <a:p>
            <a:r>
              <a:rPr lang="en-US" altLang="zh-CN" sz="1600" dirty="0"/>
              <a:t>  conn </a:t>
            </a:r>
            <a:r>
              <a:rPr lang="zh-CN" altLang="zh-CN" sz="1600" dirty="0"/>
              <a:t>＝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DriverManager.getConnection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//2</a:t>
            </a:r>
            <a:r>
              <a:rPr lang="zh-CN" altLang="zh-CN" sz="1600" dirty="0"/>
              <a:t>关闭自动提交的机制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conn.setAutoCommit</a:t>
            </a:r>
            <a:r>
              <a:rPr lang="en-US" altLang="zh-CN" sz="1600" dirty="0"/>
              <a:t>(false);</a:t>
            </a:r>
            <a:endParaRPr lang="zh-CN" altLang="zh-CN" sz="1600" dirty="0"/>
          </a:p>
          <a:p>
            <a:r>
              <a:rPr lang="en-US" altLang="zh-CN" sz="1600" dirty="0"/>
              <a:t>  //3</a:t>
            </a:r>
            <a:r>
              <a:rPr lang="zh-CN" altLang="zh-CN" sz="1600" dirty="0"/>
              <a:t>设置事务隔离级别</a:t>
            </a:r>
          </a:p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…</a:t>
            </a:r>
            <a:endParaRPr lang="zh-CN" altLang="zh-CN" sz="1600" dirty="0"/>
          </a:p>
          <a:p>
            <a:r>
              <a:rPr lang="en-US" altLang="zh-CN" sz="1600" dirty="0"/>
              <a:t>  //4</a:t>
            </a:r>
            <a:r>
              <a:rPr lang="zh-CN" altLang="zh-CN" sz="1600" dirty="0"/>
              <a:t>执行数据库操作</a:t>
            </a:r>
          </a:p>
          <a:p>
            <a:r>
              <a:rPr lang="en-US" altLang="zh-CN" sz="1600" dirty="0"/>
              <a:t>  Statement </a:t>
            </a:r>
            <a:r>
              <a:rPr lang="en-US" altLang="zh-CN" sz="1600" dirty="0" err="1"/>
              <a:t>stmt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conn.createStatement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stmt.executeUpdate</a:t>
            </a:r>
            <a:r>
              <a:rPr lang="en-US" altLang="zh-CN" sz="1600" dirty="0"/>
              <a:t>( "INSERT INTO commodity VALUES(1,'</a:t>
            </a:r>
            <a:r>
              <a:rPr lang="zh-CN" altLang="zh-CN" sz="1600" dirty="0"/>
              <a:t>电脑</a:t>
            </a:r>
            <a:r>
              <a:rPr lang="en-US" altLang="zh-CN" sz="1600" dirty="0"/>
              <a:t>1',2000, '</a:t>
            </a:r>
            <a:r>
              <a:rPr lang="zh-CN" altLang="zh-CN" sz="1600" dirty="0"/>
              <a:t>停产</a:t>
            </a:r>
            <a:r>
              <a:rPr lang="en-US" altLang="zh-CN" sz="1600" dirty="0"/>
              <a:t>') " );</a:t>
            </a:r>
            <a:endParaRPr lang="zh-CN" altLang="zh-CN" sz="1600" dirty="0"/>
          </a:p>
          <a:p>
            <a:r>
              <a:rPr lang="en-US" altLang="zh-CN" sz="1600" dirty="0"/>
              <a:t>  //5</a:t>
            </a:r>
            <a:r>
              <a:rPr lang="zh-CN" altLang="zh-CN" sz="1600" dirty="0"/>
              <a:t>提交事务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conn.commit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}catch(Exception e){</a:t>
            </a:r>
            <a:endParaRPr lang="zh-CN" altLang="zh-CN" sz="1600" dirty="0"/>
          </a:p>
          <a:p>
            <a:r>
              <a:rPr lang="en-US" altLang="zh-CN" sz="1600" dirty="0"/>
              <a:t>  …</a:t>
            </a:r>
            <a:endParaRPr lang="zh-CN" altLang="zh-CN" sz="1600" dirty="0"/>
          </a:p>
          <a:p>
            <a:r>
              <a:rPr lang="en-US" altLang="zh-CN" sz="1600" dirty="0"/>
              <a:t>  //6</a:t>
            </a:r>
            <a:r>
              <a:rPr lang="zh-CN" altLang="zh-CN" sz="1600" dirty="0"/>
              <a:t>回滚事务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conn.rollback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}finally{</a:t>
            </a:r>
            <a:endParaRPr lang="zh-CN" altLang="zh-CN" sz="1600" dirty="0"/>
          </a:p>
          <a:p>
            <a:r>
              <a:rPr lang="en-US" altLang="zh-CN" sz="1600" dirty="0"/>
              <a:t>  …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实用案例</a:t>
            </a:r>
            <a:r>
              <a:rPr lang="en-US" altLang="zh-CN" dirty="0"/>
              <a:t>3</a:t>
            </a:r>
            <a:r>
              <a:rPr lang="zh-CN" altLang="zh-CN" dirty="0"/>
              <a:t>：事务操作</a:t>
            </a:r>
            <a:r>
              <a:rPr lang="zh-CN" altLang="zh-CN" dirty="0" smtClean="0"/>
              <a:t>示例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运用事务操作，同时修改指定商品的状态和单价。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8" t="70589" b="8595"/>
          <a:stretch>
            <a:fillRect/>
          </a:stretch>
        </p:blipFill>
        <p:spPr bwMode="auto">
          <a:xfrm>
            <a:off x="1475657" y="1556792"/>
            <a:ext cx="5901808" cy="1024916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7" t="53747" b="9348"/>
          <a:stretch>
            <a:fillRect/>
          </a:stretch>
        </p:blipFill>
        <p:spPr bwMode="auto">
          <a:xfrm>
            <a:off x="1470460" y="2621252"/>
            <a:ext cx="5905603" cy="1817328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t="53995" b="8847"/>
          <a:stretch>
            <a:fillRect/>
          </a:stretch>
        </p:blipFill>
        <p:spPr bwMode="auto">
          <a:xfrm>
            <a:off x="1475657" y="4510588"/>
            <a:ext cx="5904655" cy="1829665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3347864" y="638132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程序可能的运行结果</a:t>
            </a:r>
            <a:r>
              <a:rPr lang="zh-CN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zh-CN" dirty="0"/>
              <a:t>实训任务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任务描述</a:t>
            </a:r>
            <a:endParaRPr lang="zh-CN" altLang="zh-CN" dirty="0"/>
          </a:p>
          <a:p>
            <a:pPr lvl="1"/>
            <a:r>
              <a:rPr lang="zh-CN" altLang="zh-CN" dirty="0"/>
              <a:t>通过程序完成以下操作：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</a:t>
            </a:r>
            <a:r>
              <a:rPr lang="en-US" altLang="zh-CN" dirty="0" err="1"/>
              <a:t>testDB</a:t>
            </a:r>
            <a:r>
              <a:rPr lang="zh-CN" altLang="zh-CN" dirty="0"/>
              <a:t>数据库中创建商品表（</a:t>
            </a:r>
            <a:r>
              <a:rPr lang="en-US" altLang="zh-CN" dirty="0"/>
              <a:t>commodity</a:t>
            </a:r>
            <a:r>
              <a:rPr lang="zh-CN" altLang="zh-CN" dirty="0"/>
              <a:t>），该表有四个字段：商品编号（</a:t>
            </a:r>
            <a:r>
              <a:rPr lang="en-US" altLang="zh-CN" dirty="0"/>
              <a:t>id</a:t>
            </a:r>
            <a:r>
              <a:rPr lang="zh-CN" altLang="zh-CN" dirty="0"/>
              <a:t>），商品名称（</a:t>
            </a:r>
            <a:r>
              <a:rPr lang="en-US" altLang="zh-CN" dirty="0"/>
              <a:t>name</a:t>
            </a:r>
            <a:r>
              <a:rPr lang="zh-CN" altLang="zh-CN" dirty="0"/>
              <a:t>），单价（</a:t>
            </a:r>
            <a:r>
              <a:rPr lang="en-US" altLang="zh-CN" dirty="0"/>
              <a:t>price</a:t>
            </a:r>
            <a:r>
              <a:rPr lang="zh-CN" altLang="zh-CN" dirty="0"/>
              <a:t>），商品状态（</a:t>
            </a:r>
            <a:r>
              <a:rPr lang="en-US" altLang="zh-CN" dirty="0"/>
              <a:t>status</a:t>
            </a:r>
            <a:r>
              <a:rPr lang="zh-CN" altLang="zh-CN" dirty="0"/>
              <a:t>）。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）向商品表中添加新商品信息。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）更改所有商品的单价，使之提高</a:t>
            </a:r>
            <a:r>
              <a:rPr lang="en-US" altLang="zh-CN" dirty="0"/>
              <a:t>10%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）删除已经停产的商品信息。</a:t>
            </a:r>
          </a:p>
          <a:p>
            <a:pPr lvl="1"/>
            <a:r>
              <a:rPr lang="zh-CN" altLang="zh-CN" dirty="0"/>
              <a:t>其中（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~</a:t>
            </a: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）步在执行相关操作后，都要显示操作之后商品表的数据记录情况。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 smtClean="0"/>
              <a:t>为什么</a:t>
            </a:r>
            <a:r>
              <a:rPr lang="zh-CN" altLang="en-US" dirty="0"/>
              <a:t>需要</a:t>
            </a:r>
            <a:r>
              <a:rPr lang="en-US" altLang="zh-CN" dirty="0"/>
              <a:t>JDBC</a:t>
            </a:r>
            <a:endParaRPr lang="zh-CN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应用程序离不开对数据的处理。出于方便高效的考虑，数据往往是存储在数据库中的</a:t>
            </a:r>
            <a:r>
              <a:rPr lang="zh-CN" altLang="zh-CN" dirty="0" smtClean="0"/>
              <a:t>。</a:t>
            </a:r>
            <a:r>
              <a:rPr lang="zh-CN" altLang="zh-CN" dirty="0"/>
              <a:t>这就要求应用程序能够访问和处理存储在数据库中的数据。 </a:t>
            </a:r>
            <a:endParaRPr lang="en-US" altLang="zh-CN" dirty="0" smtClean="0"/>
          </a:p>
          <a:p>
            <a:r>
              <a:rPr lang="en-US" altLang="zh-CN" dirty="0"/>
              <a:t>JDBC</a:t>
            </a:r>
            <a:r>
              <a:rPr lang="zh-CN" altLang="zh-CN" dirty="0"/>
              <a:t>就是</a:t>
            </a:r>
            <a:r>
              <a:rPr lang="en-US" altLang="zh-CN" dirty="0"/>
              <a:t>Java</a:t>
            </a:r>
            <a:r>
              <a:rPr lang="zh-CN" altLang="zh-CN" dirty="0"/>
              <a:t>程序连接和存取数据库的应用程序接口。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3" t="70837" b="8885"/>
          <a:stretch>
            <a:fillRect/>
          </a:stretch>
        </p:blipFill>
        <p:spPr bwMode="auto">
          <a:xfrm>
            <a:off x="755576" y="764704"/>
            <a:ext cx="7462117" cy="1260274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4" t="70929" b="8957"/>
          <a:stretch>
            <a:fillRect/>
          </a:stretch>
        </p:blipFill>
        <p:spPr bwMode="auto">
          <a:xfrm>
            <a:off x="755576" y="2070441"/>
            <a:ext cx="7451325" cy="1250681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4" t="64118" b="8793"/>
          <a:stretch>
            <a:fillRect/>
          </a:stretch>
        </p:blipFill>
        <p:spPr bwMode="auto">
          <a:xfrm>
            <a:off x="755576" y="3364552"/>
            <a:ext cx="7474108" cy="1684762"/>
          </a:xfrm>
          <a:prstGeom prst="rect">
            <a:avLst/>
          </a:prstGeom>
          <a:ln>
            <a:noFill/>
          </a:ln>
        </p:spPr>
      </p:pic>
      <p:pic>
        <p:nvPicPr>
          <p:cNvPr id="8" name="图片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3" t="64620" b="8794"/>
          <a:stretch>
            <a:fillRect/>
          </a:stretch>
        </p:blipFill>
        <p:spPr bwMode="auto">
          <a:xfrm>
            <a:off x="755576" y="4833290"/>
            <a:ext cx="7454922" cy="1653585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408861" y="638132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程序可能的运行结果</a:t>
            </a:r>
            <a:r>
              <a:rPr lang="zh-CN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例：</a:t>
            </a:r>
            <a:r>
              <a:rPr lang="zh-CN" altLang="zh-CN" sz="2400" dirty="0"/>
              <a:t>商品管理</a:t>
            </a:r>
            <a:r>
              <a:rPr lang="zh-CN" altLang="zh-CN" sz="2400" dirty="0" smtClean="0"/>
              <a:t>系统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提取</a:t>
            </a:r>
            <a:r>
              <a:rPr lang="zh-CN" altLang="zh-CN" sz="2400" dirty="0"/>
              <a:t>商品的基本</a:t>
            </a:r>
            <a:r>
              <a:rPr lang="zh-CN" altLang="zh-CN" sz="2400" dirty="0" smtClean="0"/>
              <a:t>信息</a:t>
            </a:r>
            <a:r>
              <a:rPr lang="zh-CN" altLang="en-US" sz="2400" dirty="0" smtClean="0"/>
              <a:t>功能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假设</a:t>
            </a:r>
            <a:r>
              <a:rPr lang="zh-CN" altLang="zh-CN" dirty="0"/>
              <a:t>商品基本信息存储在</a:t>
            </a:r>
            <a:r>
              <a:rPr lang="en-US" altLang="zh-CN" dirty="0" err="1"/>
              <a:t>testDB</a:t>
            </a:r>
            <a:r>
              <a:rPr lang="zh-CN" altLang="zh-CN" dirty="0"/>
              <a:t>数据库的</a:t>
            </a:r>
            <a:r>
              <a:rPr lang="en-US" altLang="zh-CN" dirty="0"/>
              <a:t>commodity</a:t>
            </a:r>
            <a:r>
              <a:rPr lang="zh-CN" altLang="zh-CN" dirty="0"/>
              <a:t>表中，其中包含商品编号、商品名称、单价、状态四个字段信息。这里数据库使用</a:t>
            </a:r>
            <a:r>
              <a:rPr lang="en-US" altLang="zh-CN" dirty="0" err="1"/>
              <a:t>JavaDB</a:t>
            </a:r>
            <a:r>
              <a:rPr lang="zh-CN" altLang="zh-CN" dirty="0"/>
              <a:t>。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3" t="70589" b="8583"/>
          <a:stretch>
            <a:fillRect/>
          </a:stretch>
        </p:blipFill>
        <p:spPr bwMode="auto">
          <a:xfrm>
            <a:off x="464683" y="3284984"/>
            <a:ext cx="8585337" cy="1495028"/>
          </a:xfrm>
          <a:prstGeom prst="rect">
            <a:avLst/>
          </a:prstGeom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396037" y="4965848"/>
            <a:ext cx="235192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图  程序</a:t>
            </a:r>
            <a:r>
              <a:rPr kumimoji="1" lang="zh-CN" altLang="en-US" sz="1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可能的运行结果</a:t>
            </a:r>
            <a:endParaRPr kumimoji="1" lang="zh-CN" altLang="en-US" sz="1600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14.2</a:t>
            </a:r>
            <a:r>
              <a:rPr lang="zh-CN" altLang="en-US" dirty="0" smtClean="0"/>
              <a:t> 数据库</a:t>
            </a:r>
            <a:r>
              <a:rPr lang="zh-CN" altLang="en-US" dirty="0"/>
              <a:t>和常用的</a:t>
            </a:r>
            <a:r>
              <a:rPr lang="en-US" altLang="zh-CN" dirty="0"/>
              <a:t>SQL</a:t>
            </a:r>
            <a:r>
              <a:rPr lang="zh-CN" altLang="en-US" dirty="0"/>
              <a:t>语句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数据库</a:t>
            </a:r>
            <a:r>
              <a:rPr lang="zh-CN" altLang="zh-CN" dirty="0"/>
              <a:t>管理系统（</a:t>
            </a:r>
            <a:r>
              <a:rPr lang="en-US" altLang="zh-CN" dirty="0"/>
              <a:t>Database Management System, DBMS</a:t>
            </a:r>
            <a:r>
              <a:rPr lang="zh-CN" altLang="zh-CN" dirty="0"/>
              <a:t>）是一个软件系统，它具有存储、检索和修改数据的功能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目前</a:t>
            </a:r>
            <a:r>
              <a:rPr lang="zh-CN" altLang="zh-CN" dirty="0"/>
              <a:t>主流的数据库管理系统是关系型数据库，包括：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/>
              <a:t>Sybase</a:t>
            </a:r>
            <a:r>
              <a:rPr lang="zh-CN" altLang="zh-CN" dirty="0"/>
              <a:t>、</a:t>
            </a:r>
            <a:r>
              <a:rPr lang="en-US" altLang="zh-CN" dirty="0"/>
              <a:t>Microsoft SQL Server</a:t>
            </a:r>
            <a:r>
              <a:rPr lang="zh-CN" altLang="zh-CN" dirty="0"/>
              <a:t>、</a:t>
            </a:r>
            <a:r>
              <a:rPr lang="en-US" altLang="zh-CN" dirty="0"/>
              <a:t>DB2</a:t>
            </a:r>
            <a:r>
              <a:rPr lang="zh-CN" altLang="zh-CN" dirty="0"/>
              <a:t>、</a:t>
            </a:r>
            <a:r>
              <a:rPr lang="en-US" altLang="zh-CN" dirty="0"/>
              <a:t>MySQL</a:t>
            </a:r>
            <a:r>
              <a:rPr lang="zh-CN" altLang="zh-CN" dirty="0"/>
              <a:t>等产品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zh-CN" dirty="0"/>
              <a:t>（</a:t>
            </a:r>
            <a:r>
              <a:rPr lang="en-US" altLang="zh-CN" dirty="0"/>
              <a:t>Structured Query Language</a:t>
            </a:r>
            <a:r>
              <a:rPr lang="zh-CN" altLang="zh-CN" dirty="0"/>
              <a:t>，结构化查询语言）是目前使用的最为广泛的关系数据库语句。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14.3</a:t>
            </a:r>
            <a:r>
              <a:rPr lang="zh-CN" altLang="en-US" dirty="0" smtClean="0"/>
              <a:t> </a:t>
            </a:r>
            <a:r>
              <a:rPr lang="en-US" altLang="zh-CN" dirty="0" smtClean="0"/>
              <a:t>JDBC</a:t>
            </a:r>
            <a:r>
              <a:rPr lang="zh-CN" altLang="en-US" dirty="0"/>
              <a:t>的结构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JDBC</a:t>
            </a:r>
            <a:r>
              <a:rPr lang="zh-CN" altLang="zh-CN" dirty="0"/>
              <a:t>（</a:t>
            </a:r>
            <a:r>
              <a:rPr lang="en-US" altLang="zh-CN" dirty="0"/>
              <a:t>Java Database Connectivity</a:t>
            </a:r>
            <a:r>
              <a:rPr lang="zh-CN" altLang="zh-CN" dirty="0"/>
              <a:t>）是</a:t>
            </a:r>
            <a:r>
              <a:rPr lang="en-US" altLang="zh-CN" dirty="0"/>
              <a:t>Java</a:t>
            </a:r>
            <a:r>
              <a:rPr lang="zh-CN" altLang="zh-CN" dirty="0"/>
              <a:t>程序连接和存取数据库的应用程序接口，它为</a:t>
            </a:r>
            <a:r>
              <a:rPr lang="en-US" altLang="zh-CN" dirty="0"/>
              <a:t>Java</a:t>
            </a:r>
            <a:r>
              <a:rPr lang="zh-CN" altLang="zh-CN" dirty="0"/>
              <a:t>开发者使用数据库提供了统一的操作方式，它由一组</a:t>
            </a:r>
            <a:r>
              <a:rPr lang="en-US" altLang="zh-CN" dirty="0"/>
              <a:t>Java</a:t>
            </a:r>
            <a:r>
              <a:rPr lang="zh-CN" altLang="zh-CN" dirty="0"/>
              <a:t>类和接口组成。</a:t>
            </a:r>
            <a:r>
              <a:rPr lang="en-US" altLang="zh-CN" dirty="0"/>
              <a:t>JDBC</a:t>
            </a:r>
            <a:r>
              <a:rPr lang="zh-CN" altLang="zh-CN" dirty="0"/>
              <a:t>使得开发人员可以使用纯</a:t>
            </a:r>
            <a:r>
              <a:rPr lang="en-US" altLang="zh-CN" dirty="0"/>
              <a:t>Java</a:t>
            </a:r>
            <a:r>
              <a:rPr lang="zh-CN" altLang="zh-CN" dirty="0"/>
              <a:t>的方式来连接数据库，并进行操作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JDBC</a:t>
            </a:r>
            <a:r>
              <a:rPr lang="zh-CN" altLang="zh-CN" dirty="0"/>
              <a:t>由两层组成，上面一层是</a:t>
            </a:r>
            <a:r>
              <a:rPr lang="en-US" altLang="zh-CN" dirty="0"/>
              <a:t>JDBC API</a:t>
            </a:r>
            <a:r>
              <a:rPr lang="zh-CN" altLang="zh-CN" dirty="0"/>
              <a:t>，下面一层是</a:t>
            </a:r>
            <a:r>
              <a:rPr lang="en-US" altLang="zh-CN" dirty="0"/>
              <a:t>JDBC</a:t>
            </a:r>
            <a:r>
              <a:rPr lang="zh-CN" altLang="zh-CN" dirty="0"/>
              <a:t>驱动程序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85469" y="1224136"/>
          <a:ext cx="7286931" cy="42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6186170" imgH="3589655" progId="Visio.Drawing.11">
                  <p:embed/>
                </p:oleObj>
              </mc:Choice>
              <mc:Fallback>
                <p:oleObj r:id="rId3" imgW="6186170" imgH="35896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469" y="1224136"/>
                        <a:ext cx="7286931" cy="4221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396883" y="565195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JDBC</a:t>
            </a:r>
            <a:r>
              <a:rPr lang="zh-CN" altLang="zh-CN" kern="1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功能结构图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98191" y="1310505"/>
          <a:ext cx="5148064" cy="437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3262630" imgH="2776855" progId="Visio.Drawing.11">
                  <p:embed/>
                </p:oleObj>
              </mc:Choice>
              <mc:Fallback>
                <p:oleObj r:id="rId3" imgW="3262630" imgH="27768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191" y="1310505"/>
                        <a:ext cx="5148064" cy="4374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434235" y="5579948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一个简单的通过</a:t>
            </a:r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JDBC</a:t>
            </a:r>
            <a:r>
              <a:rPr lang="zh-CN" altLang="zh-CN" kern="1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访问数据库的过程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14.4</a:t>
            </a:r>
            <a:r>
              <a:rPr lang="zh-CN" altLang="en-US" dirty="0" smtClean="0"/>
              <a:t> 通过</a:t>
            </a:r>
            <a:r>
              <a:rPr lang="en-US" altLang="zh-CN" dirty="0"/>
              <a:t>JDBC</a:t>
            </a:r>
            <a:r>
              <a:rPr lang="zh-CN" altLang="en-US" dirty="0"/>
              <a:t>访问数据库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4" y="1052736"/>
            <a:ext cx="6264696" cy="2252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21622" y="514127"/>
            <a:ext cx="5724636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600" b="1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调用</a:t>
            </a:r>
            <a:r>
              <a:rPr lang="en-US" altLang="zh-CN" sz="1600" b="1" dirty="0" err="1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Class.forName</a:t>
            </a:r>
            <a:r>
              <a:rPr lang="zh-CN" altLang="zh-CN" sz="1600" b="1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（）方法将显式地加载驱动程序类</a:t>
            </a:r>
            <a:endParaRPr lang="zh-CN" altLang="en-US" sz="1600" b="1" dirty="0">
              <a:solidFill>
                <a:srgbClr val="7030A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2843808" y="905197"/>
            <a:ext cx="144016" cy="620148"/>
          </a:xfrm>
          <a:prstGeom prst="downArrow">
            <a:avLst/>
          </a:prstGeom>
          <a:solidFill>
            <a:srgbClr val="F1910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07704" y="4010478"/>
            <a:ext cx="590465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 String url = "jdbc:derby:testDB;create=true";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5364088" y="2230611"/>
            <a:ext cx="576064" cy="1779867"/>
          </a:xfrm>
          <a:prstGeom prst="straightConnector1">
            <a:avLst/>
          </a:prstGeom>
          <a:ln>
            <a:solidFill>
              <a:srgbClr val="C052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98193" y="5060108"/>
            <a:ext cx="548212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String query = "SELECT * FROM commodity";</a:t>
            </a:r>
          </a:p>
        </p:txBody>
      </p:sp>
    </p:spTree>
    <p:extLst>
      <p:ext uri="{BB962C8B-B14F-4D97-AF65-F5344CB8AC3E}">
        <p14:creationId xmlns:p14="http://schemas.microsoft.com/office/powerpoint/2010/main" val="18187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4" y="836712"/>
            <a:ext cx="7173490" cy="45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1246</Words>
  <Application>Microsoft Office PowerPoint</Application>
  <PresentationFormat>全屏显示(4:3)</PresentationFormat>
  <Paragraphs>113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方正正大黑简体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由Nordri®（www.nordridesign.com ） 设计提供</vt:lpstr>
      <vt:lpstr>Visio.Drawing.11</vt:lpstr>
      <vt:lpstr>Java程序设计</vt:lpstr>
      <vt:lpstr>14.1 为什么需要JDBC</vt:lpstr>
      <vt:lpstr>例：商品管理系统的提取商品的基本信息功能</vt:lpstr>
      <vt:lpstr>14.2 数据库和常用的SQL语句 </vt:lpstr>
      <vt:lpstr>14.3 JDBC的结构</vt:lpstr>
      <vt:lpstr>PowerPoint 演示文稿</vt:lpstr>
      <vt:lpstr>14.4 通过JDBC访问数据库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实用案例1</vt:lpstr>
      <vt:lpstr>事务处理</vt:lpstr>
      <vt:lpstr>PowerPoint 演示文稿</vt:lpstr>
      <vt:lpstr>实用案例3：事务操作示例</vt:lpstr>
      <vt:lpstr>JDBC实训任务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PPT模板/图示</dc:subject>
  <dc:creator>Nordri® Design</dc:creator>
  <dc:description>Nordri® _x000d_
专注于有效的信息传递设计_x000d_
www.nordridesign.com</dc:description>
  <cp:lastModifiedBy>pxj</cp:lastModifiedBy>
  <cp:revision>428</cp:revision>
  <dcterms:created xsi:type="dcterms:W3CDTF">2011-11-03T02:06:00Z</dcterms:created>
  <dcterms:modified xsi:type="dcterms:W3CDTF">2020-05-24T08:06:45Z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  <property fmtid="{D5CDD505-2E9C-101B-9397-08002B2CF9AE}" pid="5" name="KSOProductBuildVer">
    <vt:lpwstr>2052-10.1.0.6391</vt:lpwstr>
  </property>
</Properties>
</file>