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256" r:id="rId2"/>
    <p:sldId id="266" r:id="rId3"/>
    <p:sldId id="297" r:id="rId4"/>
    <p:sldId id="298" r:id="rId5"/>
    <p:sldId id="299" r:id="rId6"/>
    <p:sldId id="300" r:id="rId7"/>
    <p:sldId id="264" r:id="rId8"/>
    <p:sldId id="267" r:id="rId9"/>
    <p:sldId id="269" r:id="rId10"/>
    <p:sldId id="268" r:id="rId11"/>
    <p:sldId id="270" r:id="rId12"/>
    <p:sldId id="271" r:id="rId13"/>
    <p:sldId id="272" r:id="rId14"/>
    <p:sldId id="273" r:id="rId15"/>
    <p:sldId id="274" r:id="rId16"/>
    <p:sldId id="296" r:id="rId17"/>
    <p:sldId id="275" r:id="rId18"/>
    <p:sldId id="276" r:id="rId19"/>
    <p:sldId id="277" r:id="rId20"/>
    <p:sldId id="278" r:id="rId21"/>
    <p:sldId id="279" r:id="rId22"/>
    <p:sldId id="280" r:id="rId23"/>
    <p:sldId id="281" r:id="rId24"/>
    <p:sldId id="301" r:id="rId25"/>
    <p:sldId id="295" r:id="rId26"/>
    <p:sldId id="282" r:id="rId27"/>
    <p:sldId id="283" r:id="rId28"/>
    <p:sldId id="284" r:id="rId29"/>
    <p:sldId id="286" r:id="rId30"/>
    <p:sldId id="287" r:id="rId31"/>
    <p:sldId id="288" r:id="rId32"/>
    <p:sldId id="289" r:id="rId33"/>
    <p:sldId id="290" r:id="rId34"/>
    <p:sldId id="291" r:id="rId35"/>
    <p:sldId id="292" r:id="rId36"/>
    <p:sldId id="293" r:id="rId37"/>
    <p:sldId id="25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p:cViewPr varScale="1">
        <p:scale>
          <a:sx n="116" d="100"/>
          <a:sy n="116" d="100"/>
        </p:scale>
        <p:origin x="1440" y="84"/>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1" loCatId="list" qsTypeId="urn:microsoft.com/office/officeart/2005/8/quickstyle/simple4#1" qsCatId="simple" csTypeId="urn:microsoft.com/office/officeart/2005/8/colors/colorful2#1" csCatId="colorful" phldr="1"/>
      <dgm:spPr/>
      <dgm:t>
        <a:bodyPr/>
        <a:lstStyle/>
        <a:p>
          <a:endParaRPr lang="zh-CN" altLang="en-US"/>
        </a:p>
      </dgm:t>
    </dgm:pt>
    <dgm:pt modelId="{5D72DEBB-C4EE-4A4C-998A-DBACC02F0CFB}">
      <dgm:prSet phldrT="[文本]"/>
      <dgm:spPr/>
      <dgm:t>
        <a:bodyPr/>
        <a:lstStyle/>
        <a:p>
          <a:r>
            <a:rPr lang="en-US" altLang="zh-CN" dirty="0" smtClean="0"/>
            <a:t>8.2 </a:t>
          </a:r>
          <a:r>
            <a:rPr lang="zh-CN" altLang="zh-CN" dirty="0" smtClean="0"/>
            <a:t>流的划分</a:t>
          </a:r>
          <a:endParaRPr lang="zh-CN" altLang="en-US" dirty="0"/>
        </a:p>
      </dgm:t>
    </dgm:pt>
    <dgm:pt modelId="{17E68D72-00DC-4896-AF97-6202D147E269}" type="parTrans" cxnId="{1A220DA0-ED41-4929-AA2B-745CE0C8832B}">
      <dgm:prSet/>
      <dgm:spPr/>
      <dgm:t>
        <a:bodyPr/>
        <a:lstStyle/>
        <a:p>
          <a:endParaRPr lang="zh-CN" altLang="en-US"/>
        </a:p>
      </dgm:t>
    </dgm:pt>
    <dgm:pt modelId="{2E39222F-7B7B-4ED2-827E-1328DFCF5572}" type="sibTrans" cxnId="{1A220DA0-ED41-4929-AA2B-745CE0C8832B}">
      <dgm:prSet/>
      <dgm:spPr/>
      <dgm:t>
        <a:bodyPr/>
        <a:lstStyle/>
        <a:p>
          <a:endParaRPr lang="zh-CN" altLang="en-US"/>
        </a:p>
      </dgm:t>
    </dgm:pt>
    <dgm:pt modelId="{240C59D7-2CE4-462A-9515-C237DA44CA8D}">
      <dgm:prSet phldrT="[文本]"/>
      <dgm:spPr/>
      <dgm:t>
        <a:bodyPr/>
        <a:lstStyle/>
        <a:p>
          <a:r>
            <a:rPr lang="en-US" altLang="zh-CN" dirty="0" smtClean="0"/>
            <a:t>8.2 </a:t>
          </a:r>
          <a:r>
            <a:rPr lang="zh-CN" altLang="zh-CN" dirty="0" smtClean="0"/>
            <a:t>标准输入</a:t>
          </a:r>
          <a:r>
            <a:rPr lang="en-US" altLang="zh-CN" dirty="0" smtClean="0"/>
            <a:t>/</a:t>
          </a:r>
          <a:r>
            <a:rPr lang="zh-CN" altLang="zh-CN" dirty="0" smtClean="0"/>
            <a:t>输出流</a:t>
          </a:r>
          <a:endParaRPr lang="zh-CN" altLang="en-US" dirty="0"/>
        </a:p>
      </dgm:t>
    </dgm:pt>
    <dgm:pt modelId="{CD49C4B8-92C8-418B-931E-B71E1BE6881B}" type="parTrans" cxnId="{910A7DF5-E214-4793-B0E5-4BDA9128D21F}">
      <dgm:prSet/>
      <dgm:spPr/>
      <dgm:t>
        <a:bodyPr/>
        <a:lstStyle/>
        <a:p>
          <a:endParaRPr lang="zh-CN" altLang="en-US"/>
        </a:p>
      </dgm:t>
    </dgm:pt>
    <dgm:pt modelId="{947B3124-FA3E-44E6-A51D-10587B3FB02E}" type="sibTrans" cxnId="{910A7DF5-E214-4793-B0E5-4BDA9128D21F}">
      <dgm:prSet/>
      <dgm:spPr/>
      <dgm:t>
        <a:bodyPr/>
        <a:lstStyle/>
        <a:p>
          <a:endParaRPr lang="zh-CN" altLang="en-US"/>
        </a:p>
      </dgm:t>
    </dgm:pt>
    <dgm:pt modelId="{B05E394A-9B94-4D12-AA2A-4A782672DD2C}">
      <dgm:prSet phldrT="[文本]"/>
      <dgm:spPr/>
      <dgm:t>
        <a:bodyPr/>
        <a:lstStyle/>
        <a:p>
          <a:r>
            <a:rPr lang="en-US" altLang="zh-CN" dirty="0" smtClean="0"/>
            <a:t>8.4 </a:t>
          </a:r>
          <a:r>
            <a:rPr lang="zh-CN" altLang="zh-CN" dirty="0" smtClean="0"/>
            <a:t>字节流使用</a:t>
          </a:r>
          <a:endParaRPr lang="zh-CN" altLang="en-US" dirty="0"/>
        </a:p>
      </dgm:t>
    </dgm:pt>
    <dgm:pt modelId="{A56B56F5-D1A3-4E94-9B1D-AFE1904D8299}" type="parTrans" cxnId="{DAD30B86-5D82-4561-9BF4-8FBCCDDA715C}">
      <dgm:prSet/>
      <dgm:spPr/>
      <dgm:t>
        <a:bodyPr/>
        <a:lstStyle/>
        <a:p>
          <a:endParaRPr lang="zh-CN" altLang="en-US"/>
        </a:p>
      </dgm:t>
    </dgm:pt>
    <dgm:pt modelId="{7A5B6132-DA9E-4D4C-92AC-FEA7555A6732}" type="sibTrans" cxnId="{DAD30B86-5D82-4561-9BF4-8FBCCDDA715C}">
      <dgm:prSet/>
      <dgm:spPr/>
      <dgm:t>
        <a:bodyPr/>
        <a:lstStyle/>
        <a:p>
          <a:endParaRPr lang="zh-CN" altLang="en-US"/>
        </a:p>
      </dgm:t>
    </dgm:pt>
    <dgm:pt modelId="{0D916324-155A-416C-938E-0577D8483687}">
      <dgm:prSet/>
      <dgm:spPr/>
      <dgm:t>
        <a:bodyPr/>
        <a:lstStyle/>
        <a:p>
          <a:r>
            <a:rPr lang="en-US" altLang="zh-CN" dirty="0" smtClean="0"/>
            <a:t>8.1 </a:t>
          </a:r>
          <a:r>
            <a:rPr lang="zh-CN" altLang="en-US" dirty="0" smtClean="0"/>
            <a:t>流的作用</a:t>
          </a:r>
          <a:endParaRPr lang="zh-CN" altLang="en-US" dirty="0"/>
        </a:p>
      </dgm:t>
    </dgm:pt>
    <dgm:pt modelId="{C9FB2DCC-F223-49D7-8639-D9EFA8EA51C2}" type="parTrans" cxnId="{29E6D606-CF0E-4764-A051-23DAE912F13D}">
      <dgm:prSet/>
      <dgm:spPr/>
      <dgm:t>
        <a:bodyPr/>
        <a:lstStyle/>
        <a:p>
          <a:endParaRPr lang="zh-CN" altLang="en-US"/>
        </a:p>
      </dgm:t>
    </dgm:pt>
    <dgm:pt modelId="{0FD71FF6-9D7B-4209-A140-595DF160B1D3}" type="sibTrans" cxnId="{29E6D606-CF0E-4764-A051-23DAE912F13D}">
      <dgm:prSet/>
      <dgm:spPr/>
      <dgm:t>
        <a:bodyPr/>
        <a:lstStyle/>
        <a:p>
          <a:endParaRPr lang="zh-CN" altLang="en-US"/>
        </a:p>
      </dgm:t>
    </dgm:pt>
    <dgm:pt modelId="{82E4DF4C-4FF4-41EF-8459-F541038E9EC5}">
      <dgm:prSet phldrT="[文本]"/>
      <dgm:spPr/>
      <dgm:t>
        <a:bodyPr/>
        <a:lstStyle/>
        <a:p>
          <a:r>
            <a:rPr lang="en-US" altLang="en-US" dirty="0" smtClean="0"/>
            <a:t>8.5 </a:t>
          </a:r>
          <a:r>
            <a:rPr lang="zh-CN" altLang="en-US" dirty="0" smtClean="0"/>
            <a:t>字符流使用</a:t>
          </a:r>
          <a:endParaRPr lang="zh-CN" altLang="en-US" dirty="0"/>
        </a:p>
      </dgm:t>
    </dgm:pt>
    <dgm:pt modelId="{DC944463-FD54-44A0-8C5B-A6195324ED61}" type="parTrans" cxnId="{E28FE6A0-9577-4E43-9E59-CEA78AFEE28F}">
      <dgm:prSet/>
      <dgm:spPr/>
      <dgm:t>
        <a:bodyPr/>
        <a:lstStyle/>
        <a:p>
          <a:endParaRPr lang="zh-CN" altLang="en-US"/>
        </a:p>
      </dgm:t>
    </dgm:pt>
    <dgm:pt modelId="{C3DCBC04-C9A6-495F-A6B5-CDE1178A151E}" type="sibTrans" cxnId="{E28FE6A0-9577-4E43-9E59-CEA78AFEE28F}">
      <dgm:prSet/>
      <dgm:spPr/>
      <dgm:t>
        <a:bodyPr/>
        <a:lstStyle/>
        <a:p>
          <a:endParaRPr lang="zh-CN" altLang="en-US"/>
        </a:p>
      </dgm:t>
    </dgm:pt>
    <dgm:pt modelId="{D4B124D0-C4B8-4AF5-91B6-55D53E6BCA40}">
      <dgm:prSet phldrT="[文本]"/>
      <dgm:spPr/>
      <dgm:t>
        <a:bodyPr/>
        <a:lstStyle/>
        <a:p>
          <a:r>
            <a:rPr lang="en-US" altLang="en-US" dirty="0" smtClean="0"/>
            <a:t>8.6 </a:t>
          </a:r>
          <a:r>
            <a:rPr lang="zh-CN" altLang="en-US" dirty="0" smtClean="0"/>
            <a:t>串行化</a:t>
          </a:r>
          <a:endParaRPr lang="zh-CN" altLang="en-US" dirty="0"/>
        </a:p>
      </dgm:t>
    </dgm:pt>
    <dgm:pt modelId="{C0B5DB76-327B-4207-9893-98A0F2B50D0C}" type="parTrans" cxnId="{FBD79B05-AA95-40FB-B088-F6E1AF70E3D2}">
      <dgm:prSet/>
      <dgm:spPr/>
      <dgm:t>
        <a:bodyPr/>
        <a:lstStyle/>
        <a:p>
          <a:endParaRPr lang="zh-CN" altLang="en-US"/>
        </a:p>
      </dgm:t>
    </dgm:pt>
    <dgm:pt modelId="{1019E893-D503-43D2-8C69-A6C24536420A}" type="sibTrans" cxnId="{FBD79B05-AA95-40FB-B088-F6E1AF70E3D2}">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t>
        <a:bodyPr/>
        <a:lstStyle/>
        <a:p>
          <a:endParaRPr lang="zh-CN" altLang="en-US"/>
        </a:p>
      </dgm:t>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6"/>
      <dgm:spPr/>
      <dgm:t>
        <a:bodyPr/>
        <a:lstStyle/>
        <a:p>
          <a:endParaRPr lang="zh-CN" altLang="en-US"/>
        </a:p>
      </dgm:t>
    </dgm:pt>
    <dgm:pt modelId="{AC4AC34F-010F-4B17-BD33-4CFEA89B14D2}" type="pres">
      <dgm:prSet presAssocID="{0D916324-155A-416C-938E-0577D8483687}" presName="parentText" presStyleLbl="node1" presStyleIdx="0" presStyleCnt="6">
        <dgm:presLayoutVars>
          <dgm:chMax val="0"/>
          <dgm:bulletEnabled val="1"/>
        </dgm:presLayoutVars>
      </dgm:prSet>
      <dgm:spPr/>
      <dgm:t>
        <a:bodyPr/>
        <a:lstStyle/>
        <a:p>
          <a:endParaRPr lang="zh-CN" altLang="en-US"/>
        </a:p>
      </dgm:t>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6">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t>
        <a:bodyPr/>
        <a:lstStyle/>
        <a:p>
          <a:endParaRPr lang="zh-CN" altLang="en-US"/>
        </a:p>
      </dgm:t>
    </dgm:pt>
    <dgm:pt modelId="{20A6C866-FD85-4400-83D4-E3B919A34B51}" type="pres">
      <dgm:prSet presAssocID="{5D72DEBB-C4EE-4A4C-998A-DBACC02F0CFB}" presName="parentLeftMargin" presStyleLbl="node1" presStyleIdx="0" presStyleCnt="6"/>
      <dgm:spPr/>
      <dgm:t>
        <a:bodyPr/>
        <a:lstStyle/>
        <a:p>
          <a:endParaRPr lang="zh-CN" altLang="en-US"/>
        </a:p>
      </dgm:t>
    </dgm:pt>
    <dgm:pt modelId="{833C47F7-914D-4919-99FE-C55F44DD4350}" type="pres">
      <dgm:prSet presAssocID="{5D72DEBB-C4EE-4A4C-998A-DBACC02F0CFB}" presName="parentText" presStyleLbl="node1" presStyleIdx="1" presStyleCnt="6">
        <dgm:presLayoutVars>
          <dgm:chMax val="0"/>
          <dgm:bulletEnabled val="1"/>
        </dgm:presLayoutVars>
      </dgm:prSet>
      <dgm:spPr/>
      <dgm:t>
        <a:bodyPr/>
        <a:lstStyle/>
        <a:p>
          <a:endParaRPr lang="zh-CN" altLang="en-US"/>
        </a:p>
      </dgm:t>
    </dgm:pt>
    <dgm:pt modelId="{1CA09CCC-EF99-4340-B4E1-5E5C5D8074D6}" type="pres">
      <dgm:prSet presAssocID="{5D72DEBB-C4EE-4A4C-998A-DBACC02F0CFB}" presName="negativeSpace" presStyleCnt="0"/>
      <dgm:spPr/>
      <dgm:t>
        <a:bodyPr/>
        <a:lstStyle/>
        <a:p>
          <a:endParaRPr lang="zh-CN" altLang="en-US"/>
        </a:p>
      </dgm:t>
    </dgm:pt>
    <dgm:pt modelId="{5EFADA3F-DBD8-47B3-87A4-F7C4DF43CC18}" type="pres">
      <dgm:prSet presAssocID="{5D72DEBB-C4EE-4A4C-998A-DBACC02F0CFB}" presName="childText" presStyleLbl="conFgAcc1" presStyleIdx="1" presStyleCnt="6">
        <dgm:presLayoutVars>
          <dgm:bulletEnabled val="1"/>
        </dgm:presLayoutVars>
      </dgm:prSet>
      <dgm:spPr/>
      <dgm:t>
        <a:bodyPr/>
        <a:lstStyle/>
        <a:p>
          <a:endParaRPr lang="zh-CN" altLang="en-US"/>
        </a:p>
      </dgm:t>
    </dgm:pt>
    <dgm:pt modelId="{D5BCB613-75FD-4DEE-8DA5-6CE19F632FB4}" type="pres">
      <dgm:prSet presAssocID="{2E39222F-7B7B-4ED2-827E-1328DFCF5572}" presName="spaceBetweenRectangles" presStyleCnt="0"/>
      <dgm:spPr/>
      <dgm:t>
        <a:bodyPr/>
        <a:lstStyle/>
        <a:p>
          <a:endParaRPr lang="zh-CN" altLang="en-US"/>
        </a:p>
      </dgm:t>
    </dgm:pt>
    <dgm:pt modelId="{AD00622C-704A-40DB-AA9A-CF6B66B9CB56}" type="pres">
      <dgm:prSet presAssocID="{240C59D7-2CE4-462A-9515-C237DA44CA8D}" presName="parentLin" presStyleCnt="0"/>
      <dgm:spPr/>
      <dgm:t>
        <a:bodyPr/>
        <a:lstStyle/>
        <a:p>
          <a:endParaRPr lang="zh-CN" altLang="en-US"/>
        </a:p>
      </dgm:t>
    </dgm:pt>
    <dgm:pt modelId="{1C3B8E56-CDD6-48F6-8138-C0343817464C}" type="pres">
      <dgm:prSet presAssocID="{240C59D7-2CE4-462A-9515-C237DA44CA8D}" presName="parentLeftMargin" presStyleLbl="node1" presStyleIdx="1" presStyleCnt="6"/>
      <dgm:spPr/>
      <dgm:t>
        <a:bodyPr/>
        <a:lstStyle/>
        <a:p>
          <a:endParaRPr lang="zh-CN" altLang="en-US"/>
        </a:p>
      </dgm:t>
    </dgm:pt>
    <dgm:pt modelId="{120FC45C-3BD5-48EA-A639-E7D5A20ED3FD}" type="pres">
      <dgm:prSet presAssocID="{240C59D7-2CE4-462A-9515-C237DA44CA8D}" presName="parentText" presStyleLbl="node1" presStyleIdx="2" presStyleCnt="6">
        <dgm:presLayoutVars>
          <dgm:chMax val="0"/>
          <dgm:bulletEnabled val="1"/>
        </dgm:presLayoutVars>
      </dgm:prSet>
      <dgm:spPr/>
      <dgm:t>
        <a:bodyPr/>
        <a:lstStyle/>
        <a:p>
          <a:endParaRPr lang="zh-CN" altLang="en-US"/>
        </a:p>
      </dgm:t>
    </dgm:pt>
    <dgm:pt modelId="{197A93D8-BD3E-486E-ABDB-8DA346AD7C11}" type="pres">
      <dgm:prSet presAssocID="{240C59D7-2CE4-462A-9515-C237DA44CA8D}" presName="negativeSpace" presStyleCnt="0"/>
      <dgm:spPr/>
      <dgm:t>
        <a:bodyPr/>
        <a:lstStyle/>
        <a:p>
          <a:endParaRPr lang="zh-CN" altLang="en-US"/>
        </a:p>
      </dgm:t>
    </dgm:pt>
    <dgm:pt modelId="{58D67328-282B-4E2B-B4DB-8AD412BAFFBC}" type="pres">
      <dgm:prSet presAssocID="{240C59D7-2CE4-462A-9515-C237DA44CA8D}" presName="childText" presStyleLbl="conFgAcc1" presStyleIdx="2" presStyleCnt="6">
        <dgm:presLayoutVars>
          <dgm:bulletEnabled val="1"/>
        </dgm:presLayoutVars>
      </dgm:prSet>
      <dgm:spPr/>
      <dgm:t>
        <a:bodyPr/>
        <a:lstStyle/>
        <a:p>
          <a:endParaRPr lang="zh-CN" altLang="en-US"/>
        </a:p>
      </dgm:t>
    </dgm:pt>
    <dgm:pt modelId="{C761DE94-27E5-4F75-9E5A-A7E6DD8791DF}" type="pres">
      <dgm:prSet presAssocID="{947B3124-FA3E-44E6-A51D-10587B3FB02E}" presName="spaceBetweenRectangles" presStyleCnt="0"/>
      <dgm:spPr/>
      <dgm:t>
        <a:bodyPr/>
        <a:lstStyle/>
        <a:p>
          <a:endParaRPr lang="zh-CN" altLang="en-US"/>
        </a:p>
      </dgm:t>
    </dgm:pt>
    <dgm:pt modelId="{B38C66CE-824B-42F9-A9FE-390D8396D086}" type="pres">
      <dgm:prSet presAssocID="{B05E394A-9B94-4D12-AA2A-4A782672DD2C}" presName="parentLin" presStyleCnt="0"/>
      <dgm:spPr/>
      <dgm:t>
        <a:bodyPr/>
        <a:lstStyle/>
        <a:p>
          <a:endParaRPr lang="zh-CN" altLang="en-US"/>
        </a:p>
      </dgm:t>
    </dgm:pt>
    <dgm:pt modelId="{0846F4B8-B208-428D-B0F2-ECF3D2F850BA}" type="pres">
      <dgm:prSet presAssocID="{B05E394A-9B94-4D12-AA2A-4A782672DD2C}" presName="parentLeftMargin" presStyleLbl="node1" presStyleIdx="2" presStyleCnt="6"/>
      <dgm:spPr/>
      <dgm:t>
        <a:bodyPr/>
        <a:lstStyle/>
        <a:p>
          <a:endParaRPr lang="zh-CN" altLang="en-US"/>
        </a:p>
      </dgm:t>
    </dgm:pt>
    <dgm:pt modelId="{8D3EE3B5-4895-4D5C-BF7C-9C953348E53B}" type="pres">
      <dgm:prSet presAssocID="{B05E394A-9B94-4D12-AA2A-4A782672DD2C}" presName="parentText" presStyleLbl="node1" presStyleIdx="3" presStyleCnt="6">
        <dgm:presLayoutVars>
          <dgm:chMax val="0"/>
          <dgm:bulletEnabled val="1"/>
        </dgm:presLayoutVars>
      </dgm:prSet>
      <dgm:spPr/>
      <dgm:t>
        <a:bodyPr/>
        <a:lstStyle/>
        <a:p>
          <a:endParaRPr lang="zh-CN" altLang="en-US"/>
        </a:p>
      </dgm:t>
    </dgm:pt>
    <dgm:pt modelId="{F262F509-6396-4BFC-87D5-70BB0970B22E}" type="pres">
      <dgm:prSet presAssocID="{B05E394A-9B94-4D12-AA2A-4A782672DD2C}" presName="negativeSpace" presStyleCnt="0"/>
      <dgm:spPr/>
      <dgm:t>
        <a:bodyPr/>
        <a:lstStyle/>
        <a:p>
          <a:endParaRPr lang="zh-CN" altLang="en-US"/>
        </a:p>
      </dgm:t>
    </dgm:pt>
    <dgm:pt modelId="{F776FF77-BBFD-429A-B555-3A759A0377CC}" type="pres">
      <dgm:prSet presAssocID="{B05E394A-9B94-4D12-AA2A-4A782672DD2C}" presName="childText" presStyleLbl="conFgAcc1" presStyleIdx="3" presStyleCnt="6">
        <dgm:presLayoutVars>
          <dgm:bulletEnabled val="1"/>
        </dgm:presLayoutVars>
      </dgm:prSet>
      <dgm:spPr/>
      <dgm:t>
        <a:bodyPr/>
        <a:lstStyle/>
        <a:p>
          <a:endParaRPr lang="zh-CN" altLang="en-US"/>
        </a:p>
      </dgm:t>
    </dgm:pt>
    <dgm:pt modelId="{50ECF69B-129B-4769-9313-C0EA1E7B1E47}" type="pres">
      <dgm:prSet presAssocID="{7A5B6132-DA9E-4D4C-92AC-FEA7555A6732}" presName="spaceBetweenRectangles" presStyleCnt="0"/>
      <dgm:spPr/>
    </dgm:pt>
    <dgm:pt modelId="{4E476609-66BE-471C-8D3B-924828CBF47C}" type="pres">
      <dgm:prSet presAssocID="{82E4DF4C-4FF4-41EF-8459-F541038E9EC5}" presName="parentLin" presStyleCnt="0"/>
      <dgm:spPr/>
    </dgm:pt>
    <dgm:pt modelId="{FCE6EC9E-22EB-42E7-84B4-E473CCCD8C61}" type="pres">
      <dgm:prSet presAssocID="{82E4DF4C-4FF4-41EF-8459-F541038E9EC5}" presName="parentLeftMargin" presStyleLbl="node1" presStyleIdx="3" presStyleCnt="6"/>
      <dgm:spPr/>
      <dgm:t>
        <a:bodyPr/>
        <a:lstStyle/>
        <a:p>
          <a:endParaRPr lang="zh-CN" altLang="en-US"/>
        </a:p>
      </dgm:t>
    </dgm:pt>
    <dgm:pt modelId="{BEED86D7-61AF-4095-A496-762C2FED8B2D}" type="pres">
      <dgm:prSet presAssocID="{82E4DF4C-4FF4-41EF-8459-F541038E9EC5}" presName="parentText" presStyleLbl="node1" presStyleIdx="4" presStyleCnt="6">
        <dgm:presLayoutVars>
          <dgm:chMax val="0"/>
          <dgm:bulletEnabled val="1"/>
        </dgm:presLayoutVars>
      </dgm:prSet>
      <dgm:spPr/>
      <dgm:t>
        <a:bodyPr/>
        <a:lstStyle/>
        <a:p>
          <a:endParaRPr lang="zh-CN" altLang="en-US"/>
        </a:p>
      </dgm:t>
    </dgm:pt>
    <dgm:pt modelId="{F280D36C-851F-44FE-8A8D-E4E00AE2E377}" type="pres">
      <dgm:prSet presAssocID="{82E4DF4C-4FF4-41EF-8459-F541038E9EC5}" presName="negativeSpace" presStyleCnt="0"/>
      <dgm:spPr/>
    </dgm:pt>
    <dgm:pt modelId="{5605ECE6-F7FD-4D3C-A248-CF44A824578E}" type="pres">
      <dgm:prSet presAssocID="{82E4DF4C-4FF4-41EF-8459-F541038E9EC5}" presName="childText" presStyleLbl="conFgAcc1" presStyleIdx="4" presStyleCnt="6">
        <dgm:presLayoutVars>
          <dgm:bulletEnabled val="1"/>
        </dgm:presLayoutVars>
      </dgm:prSet>
      <dgm:spPr/>
    </dgm:pt>
    <dgm:pt modelId="{7C7936D3-2FB5-4DCA-8DAE-7CD7F6F54736}" type="pres">
      <dgm:prSet presAssocID="{C3DCBC04-C9A6-495F-A6B5-CDE1178A151E}" presName="spaceBetweenRectangles" presStyleCnt="0"/>
      <dgm:spPr/>
    </dgm:pt>
    <dgm:pt modelId="{C7B6B57D-8ECE-4E4C-AB86-534C2350A193}" type="pres">
      <dgm:prSet presAssocID="{D4B124D0-C4B8-4AF5-91B6-55D53E6BCA40}" presName="parentLin" presStyleCnt="0"/>
      <dgm:spPr/>
    </dgm:pt>
    <dgm:pt modelId="{D60F52C4-3DBE-4339-B079-A92254AC5B28}" type="pres">
      <dgm:prSet presAssocID="{D4B124D0-C4B8-4AF5-91B6-55D53E6BCA40}" presName="parentLeftMargin" presStyleLbl="node1" presStyleIdx="4" presStyleCnt="6"/>
      <dgm:spPr/>
      <dgm:t>
        <a:bodyPr/>
        <a:lstStyle/>
        <a:p>
          <a:endParaRPr lang="zh-CN" altLang="en-US"/>
        </a:p>
      </dgm:t>
    </dgm:pt>
    <dgm:pt modelId="{FBB1799F-71F5-40D6-BB41-5AECFCD7BFA9}" type="pres">
      <dgm:prSet presAssocID="{D4B124D0-C4B8-4AF5-91B6-55D53E6BCA40}" presName="parentText" presStyleLbl="node1" presStyleIdx="5" presStyleCnt="6">
        <dgm:presLayoutVars>
          <dgm:chMax val="0"/>
          <dgm:bulletEnabled val="1"/>
        </dgm:presLayoutVars>
      </dgm:prSet>
      <dgm:spPr/>
      <dgm:t>
        <a:bodyPr/>
        <a:lstStyle/>
        <a:p>
          <a:endParaRPr lang="zh-CN" altLang="en-US"/>
        </a:p>
      </dgm:t>
    </dgm:pt>
    <dgm:pt modelId="{8FE64E20-4751-41B6-B91F-FD58B6B1BE49}" type="pres">
      <dgm:prSet presAssocID="{D4B124D0-C4B8-4AF5-91B6-55D53E6BCA40}" presName="negativeSpace" presStyleCnt="0"/>
      <dgm:spPr/>
    </dgm:pt>
    <dgm:pt modelId="{377A85E8-F172-4438-8741-D8A9A3F14659}" type="pres">
      <dgm:prSet presAssocID="{D4B124D0-C4B8-4AF5-91B6-55D53E6BCA40}" presName="childText" presStyleLbl="conFgAcc1" presStyleIdx="5" presStyleCnt="6">
        <dgm:presLayoutVars>
          <dgm:bulletEnabled val="1"/>
        </dgm:presLayoutVars>
      </dgm:prSet>
      <dgm:spPr/>
    </dgm:pt>
  </dgm:ptLst>
  <dgm:cxnLst>
    <dgm:cxn modelId="{910A7DF5-E214-4793-B0E5-4BDA9128D21F}" srcId="{0274B17C-A8D6-4EC1-9F74-DEF1B852E50E}" destId="{240C59D7-2CE4-462A-9515-C237DA44CA8D}" srcOrd="2" destOrd="0" parTransId="{CD49C4B8-92C8-418B-931E-B71E1BE6881B}" sibTransId="{947B3124-FA3E-44E6-A51D-10587B3FB02E}"/>
    <dgm:cxn modelId="{FBD79B05-AA95-40FB-B088-F6E1AF70E3D2}" srcId="{0274B17C-A8D6-4EC1-9F74-DEF1B852E50E}" destId="{D4B124D0-C4B8-4AF5-91B6-55D53E6BCA40}" srcOrd="5" destOrd="0" parTransId="{C0B5DB76-327B-4207-9893-98A0F2B50D0C}" sibTransId="{1019E893-D503-43D2-8C69-A6C24536420A}"/>
    <dgm:cxn modelId="{E3A0501F-13EA-4124-8EBB-39C96A416EA0}" type="presOf" srcId="{240C59D7-2CE4-462A-9515-C237DA44CA8D}" destId="{120FC45C-3BD5-48EA-A639-E7D5A20ED3FD}" srcOrd="1" destOrd="0" presId="urn:microsoft.com/office/officeart/2005/8/layout/list1#1"/>
    <dgm:cxn modelId="{E28FE6A0-9577-4E43-9E59-CEA78AFEE28F}" srcId="{0274B17C-A8D6-4EC1-9F74-DEF1B852E50E}" destId="{82E4DF4C-4FF4-41EF-8459-F541038E9EC5}" srcOrd="4" destOrd="0" parTransId="{DC944463-FD54-44A0-8C5B-A6195324ED61}" sibTransId="{C3DCBC04-C9A6-495F-A6B5-CDE1178A151E}"/>
    <dgm:cxn modelId="{811DDC1C-AB9F-4484-BC52-4B00764BFD39}" type="presOf" srcId="{82E4DF4C-4FF4-41EF-8459-F541038E9EC5}" destId="{BEED86D7-61AF-4095-A496-762C2FED8B2D}" srcOrd="1" destOrd="0" presId="urn:microsoft.com/office/officeart/2005/8/layout/list1#1"/>
    <dgm:cxn modelId="{F6A52BE9-8438-404C-9ED1-FBD10C730D87}" type="presOf" srcId="{D4B124D0-C4B8-4AF5-91B6-55D53E6BCA40}" destId="{FBB1799F-71F5-40D6-BB41-5AECFCD7BFA9}" srcOrd="1" destOrd="0" presId="urn:microsoft.com/office/officeart/2005/8/layout/list1#1"/>
    <dgm:cxn modelId="{248484EF-4C31-4D1D-A510-1B27C8B245A4}" type="presOf" srcId="{240C59D7-2CE4-462A-9515-C237DA44CA8D}" destId="{1C3B8E56-CDD6-48F6-8138-C0343817464C}" srcOrd="0" destOrd="0" presId="urn:microsoft.com/office/officeart/2005/8/layout/list1#1"/>
    <dgm:cxn modelId="{AEF98EBC-8932-47EC-8171-1F4CFAD95E5E}" type="presOf" srcId="{0D916324-155A-416C-938E-0577D8483687}" destId="{DAAF6963-E65C-47D1-9946-15C9FF58088A}" srcOrd="0" destOrd="0" presId="urn:microsoft.com/office/officeart/2005/8/layout/list1#1"/>
    <dgm:cxn modelId="{325C4584-D11D-4454-82A6-39B337458648}" type="presOf" srcId="{0274B17C-A8D6-4EC1-9F74-DEF1B852E50E}" destId="{290ADAC8-17E0-4F11-BE79-899CD4DD5E12}" srcOrd="0" destOrd="0" presId="urn:microsoft.com/office/officeart/2005/8/layout/list1#1"/>
    <dgm:cxn modelId="{0330447A-381F-4E94-9F41-80B100C89CA3}" type="presOf" srcId="{B05E394A-9B94-4D12-AA2A-4A782672DD2C}" destId="{0846F4B8-B208-428D-B0F2-ECF3D2F850BA}" srcOrd="0" destOrd="0" presId="urn:microsoft.com/office/officeart/2005/8/layout/list1#1"/>
    <dgm:cxn modelId="{387550E8-5B6E-4282-A4B9-7D77A8B4AF8F}" type="presOf" srcId="{D4B124D0-C4B8-4AF5-91B6-55D53E6BCA40}" destId="{D60F52C4-3DBE-4339-B079-A92254AC5B28}" srcOrd="0" destOrd="0" presId="urn:microsoft.com/office/officeart/2005/8/layout/list1#1"/>
    <dgm:cxn modelId="{A68828CF-CB9C-4AFD-A51F-D8066E19251C}" type="presOf" srcId="{5D72DEBB-C4EE-4A4C-998A-DBACC02F0CFB}" destId="{20A6C866-FD85-4400-83D4-E3B919A34B51}" srcOrd="0" destOrd="0" presId="urn:microsoft.com/office/officeart/2005/8/layout/list1#1"/>
    <dgm:cxn modelId="{7C9F7A2B-8E83-4568-B521-78607E309ABB}" type="presOf" srcId="{0D916324-155A-416C-938E-0577D8483687}" destId="{AC4AC34F-010F-4B17-BD33-4CFEA89B14D2}" srcOrd="1" destOrd="0" presId="urn:microsoft.com/office/officeart/2005/8/layout/list1#1"/>
    <dgm:cxn modelId="{DAD30B86-5D82-4561-9BF4-8FBCCDDA715C}" srcId="{0274B17C-A8D6-4EC1-9F74-DEF1B852E50E}" destId="{B05E394A-9B94-4D12-AA2A-4A782672DD2C}" srcOrd="3" destOrd="0" parTransId="{A56B56F5-D1A3-4E94-9B1D-AFE1904D8299}" sibTransId="{7A5B6132-DA9E-4D4C-92AC-FEA7555A6732}"/>
    <dgm:cxn modelId="{29608521-16D2-4F06-958B-E66FCE04F814}" type="presOf" srcId="{82E4DF4C-4FF4-41EF-8459-F541038E9EC5}" destId="{FCE6EC9E-22EB-42E7-84B4-E473CCCD8C61}" srcOrd="0" destOrd="0" presId="urn:microsoft.com/office/officeart/2005/8/layout/list1#1"/>
    <dgm:cxn modelId="{ED3ED375-F0E1-453A-821C-C5B49684AE25}" type="presOf" srcId="{B05E394A-9B94-4D12-AA2A-4A782672DD2C}" destId="{8D3EE3B5-4895-4D5C-BF7C-9C953348E53B}" srcOrd="1" destOrd="0" presId="urn:microsoft.com/office/officeart/2005/8/layout/list1#1"/>
    <dgm:cxn modelId="{1A220DA0-ED41-4929-AA2B-745CE0C8832B}" srcId="{0274B17C-A8D6-4EC1-9F74-DEF1B852E50E}" destId="{5D72DEBB-C4EE-4A4C-998A-DBACC02F0CFB}" srcOrd="1" destOrd="0" parTransId="{17E68D72-00DC-4896-AF97-6202D147E269}" sibTransId="{2E39222F-7B7B-4ED2-827E-1328DFCF5572}"/>
    <dgm:cxn modelId="{29E6D606-CF0E-4764-A051-23DAE912F13D}" srcId="{0274B17C-A8D6-4EC1-9F74-DEF1B852E50E}" destId="{0D916324-155A-416C-938E-0577D8483687}" srcOrd="0" destOrd="0" parTransId="{C9FB2DCC-F223-49D7-8639-D9EFA8EA51C2}" sibTransId="{0FD71FF6-9D7B-4209-A140-595DF160B1D3}"/>
    <dgm:cxn modelId="{56482DF2-4D3A-4573-9238-2C14AAF71A2D}" type="presOf" srcId="{5D72DEBB-C4EE-4A4C-998A-DBACC02F0CFB}" destId="{833C47F7-914D-4919-99FE-C55F44DD4350}" srcOrd="1" destOrd="0" presId="urn:microsoft.com/office/officeart/2005/8/layout/list1#1"/>
    <dgm:cxn modelId="{3455500B-4D86-4521-A78E-BD094AB19436}" type="presParOf" srcId="{290ADAC8-17E0-4F11-BE79-899CD4DD5E12}" destId="{7D037558-1041-410C-BB00-56A53B46B633}" srcOrd="0" destOrd="0" presId="urn:microsoft.com/office/officeart/2005/8/layout/list1#1"/>
    <dgm:cxn modelId="{706AD71A-8BC4-4CFB-8515-6C297C2C3F69}" type="presParOf" srcId="{7D037558-1041-410C-BB00-56A53B46B633}" destId="{DAAF6963-E65C-47D1-9946-15C9FF58088A}" srcOrd="0" destOrd="0" presId="urn:microsoft.com/office/officeart/2005/8/layout/list1#1"/>
    <dgm:cxn modelId="{256E87BB-6CD3-4CCB-9F65-5DF5513C3A2B}" type="presParOf" srcId="{7D037558-1041-410C-BB00-56A53B46B633}" destId="{AC4AC34F-010F-4B17-BD33-4CFEA89B14D2}" srcOrd="1" destOrd="0" presId="urn:microsoft.com/office/officeart/2005/8/layout/list1#1"/>
    <dgm:cxn modelId="{F9B10E13-62EB-4753-9E2E-9A2765942477}" type="presParOf" srcId="{290ADAC8-17E0-4F11-BE79-899CD4DD5E12}" destId="{42051C9F-E171-4D08-ABA7-B3DCED05B5BB}" srcOrd="1" destOrd="0" presId="urn:microsoft.com/office/officeart/2005/8/layout/list1#1"/>
    <dgm:cxn modelId="{6EBE8C0D-6225-4DEC-8F94-055E22C5E45D}" type="presParOf" srcId="{290ADAC8-17E0-4F11-BE79-899CD4DD5E12}" destId="{5514F667-B578-4B34-8BA2-7019B8340873}" srcOrd="2" destOrd="0" presId="urn:microsoft.com/office/officeart/2005/8/layout/list1#1"/>
    <dgm:cxn modelId="{88743C12-CFAD-4D8D-A6E6-02E853691F68}" type="presParOf" srcId="{290ADAC8-17E0-4F11-BE79-899CD4DD5E12}" destId="{BF6E4AC2-A8AB-46D0-B337-7C6D62678552}" srcOrd="3" destOrd="0" presId="urn:microsoft.com/office/officeart/2005/8/layout/list1#1"/>
    <dgm:cxn modelId="{23527247-A103-4103-BF57-D58669FAE2BF}" type="presParOf" srcId="{290ADAC8-17E0-4F11-BE79-899CD4DD5E12}" destId="{45EF6FC4-75DC-49E3-BD05-7B7E6300CE25}" srcOrd="4" destOrd="0" presId="urn:microsoft.com/office/officeart/2005/8/layout/list1#1"/>
    <dgm:cxn modelId="{969964A7-551D-45DF-9BB5-5BCD3B8043BD}" type="presParOf" srcId="{45EF6FC4-75DC-49E3-BD05-7B7E6300CE25}" destId="{20A6C866-FD85-4400-83D4-E3B919A34B51}" srcOrd="0" destOrd="0" presId="urn:microsoft.com/office/officeart/2005/8/layout/list1#1"/>
    <dgm:cxn modelId="{B5E67C68-714A-4146-AC1A-85DE1C9D27C2}" type="presParOf" srcId="{45EF6FC4-75DC-49E3-BD05-7B7E6300CE25}" destId="{833C47F7-914D-4919-99FE-C55F44DD4350}" srcOrd="1" destOrd="0" presId="urn:microsoft.com/office/officeart/2005/8/layout/list1#1"/>
    <dgm:cxn modelId="{55AD5506-EC8F-4AC0-B4AB-65EE1ADB2C96}" type="presParOf" srcId="{290ADAC8-17E0-4F11-BE79-899CD4DD5E12}" destId="{1CA09CCC-EF99-4340-B4E1-5E5C5D8074D6}" srcOrd="5" destOrd="0" presId="urn:microsoft.com/office/officeart/2005/8/layout/list1#1"/>
    <dgm:cxn modelId="{629232D4-D779-4E21-BF8B-BFEA4581534F}" type="presParOf" srcId="{290ADAC8-17E0-4F11-BE79-899CD4DD5E12}" destId="{5EFADA3F-DBD8-47B3-87A4-F7C4DF43CC18}" srcOrd="6" destOrd="0" presId="urn:microsoft.com/office/officeart/2005/8/layout/list1#1"/>
    <dgm:cxn modelId="{A6AED330-1C10-456B-9ED6-ABF55004D7EE}" type="presParOf" srcId="{290ADAC8-17E0-4F11-BE79-899CD4DD5E12}" destId="{D5BCB613-75FD-4DEE-8DA5-6CE19F632FB4}" srcOrd="7" destOrd="0" presId="urn:microsoft.com/office/officeart/2005/8/layout/list1#1"/>
    <dgm:cxn modelId="{F325ECB1-3B03-4AA2-B694-CFA0CA730713}" type="presParOf" srcId="{290ADAC8-17E0-4F11-BE79-899CD4DD5E12}" destId="{AD00622C-704A-40DB-AA9A-CF6B66B9CB56}" srcOrd="8" destOrd="0" presId="urn:microsoft.com/office/officeart/2005/8/layout/list1#1"/>
    <dgm:cxn modelId="{B7E92C01-1C5E-4EAA-A34F-5D351AF5CC4C}" type="presParOf" srcId="{AD00622C-704A-40DB-AA9A-CF6B66B9CB56}" destId="{1C3B8E56-CDD6-48F6-8138-C0343817464C}" srcOrd="0" destOrd="0" presId="urn:microsoft.com/office/officeart/2005/8/layout/list1#1"/>
    <dgm:cxn modelId="{1FB5228A-80DD-478B-B9F5-91BB4A5D42C1}" type="presParOf" srcId="{AD00622C-704A-40DB-AA9A-CF6B66B9CB56}" destId="{120FC45C-3BD5-48EA-A639-E7D5A20ED3FD}" srcOrd="1" destOrd="0" presId="urn:microsoft.com/office/officeart/2005/8/layout/list1#1"/>
    <dgm:cxn modelId="{5BB43E96-72ED-46A2-A491-F79A0A405FC8}" type="presParOf" srcId="{290ADAC8-17E0-4F11-BE79-899CD4DD5E12}" destId="{197A93D8-BD3E-486E-ABDB-8DA346AD7C11}" srcOrd="9" destOrd="0" presId="urn:microsoft.com/office/officeart/2005/8/layout/list1#1"/>
    <dgm:cxn modelId="{82E84BCC-8CB5-44AF-8B1F-72EAF61B0859}" type="presParOf" srcId="{290ADAC8-17E0-4F11-BE79-899CD4DD5E12}" destId="{58D67328-282B-4E2B-B4DB-8AD412BAFFBC}" srcOrd="10" destOrd="0" presId="urn:microsoft.com/office/officeart/2005/8/layout/list1#1"/>
    <dgm:cxn modelId="{BC6019F3-4147-4BB7-8285-EF536769B6BA}" type="presParOf" srcId="{290ADAC8-17E0-4F11-BE79-899CD4DD5E12}" destId="{C761DE94-27E5-4F75-9E5A-A7E6DD8791DF}" srcOrd="11" destOrd="0" presId="urn:microsoft.com/office/officeart/2005/8/layout/list1#1"/>
    <dgm:cxn modelId="{483F83C0-4748-4F96-9DB9-6ACDA6D332FD}" type="presParOf" srcId="{290ADAC8-17E0-4F11-BE79-899CD4DD5E12}" destId="{B38C66CE-824B-42F9-A9FE-390D8396D086}" srcOrd="12" destOrd="0" presId="urn:microsoft.com/office/officeart/2005/8/layout/list1#1"/>
    <dgm:cxn modelId="{1B93DF9C-89A1-4975-9CB8-7F1A76A7AB37}" type="presParOf" srcId="{B38C66CE-824B-42F9-A9FE-390D8396D086}" destId="{0846F4B8-B208-428D-B0F2-ECF3D2F850BA}" srcOrd="0" destOrd="0" presId="urn:microsoft.com/office/officeart/2005/8/layout/list1#1"/>
    <dgm:cxn modelId="{B1899F03-DA1D-445D-A1FB-95CDAA0E1D06}" type="presParOf" srcId="{B38C66CE-824B-42F9-A9FE-390D8396D086}" destId="{8D3EE3B5-4895-4D5C-BF7C-9C953348E53B}" srcOrd="1" destOrd="0" presId="urn:microsoft.com/office/officeart/2005/8/layout/list1#1"/>
    <dgm:cxn modelId="{E869B7F3-968C-4FF2-88C2-5863D058A9FB}" type="presParOf" srcId="{290ADAC8-17E0-4F11-BE79-899CD4DD5E12}" destId="{F262F509-6396-4BFC-87D5-70BB0970B22E}" srcOrd="13" destOrd="0" presId="urn:microsoft.com/office/officeart/2005/8/layout/list1#1"/>
    <dgm:cxn modelId="{6CD1C0EC-03D0-463F-9014-E52C318DBE0E}" type="presParOf" srcId="{290ADAC8-17E0-4F11-BE79-899CD4DD5E12}" destId="{F776FF77-BBFD-429A-B555-3A759A0377CC}" srcOrd="14" destOrd="0" presId="urn:microsoft.com/office/officeart/2005/8/layout/list1#1"/>
    <dgm:cxn modelId="{8897B8BF-B5C5-4CCF-A2C4-4F701754063B}" type="presParOf" srcId="{290ADAC8-17E0-4F11-BE79-899CD4DD5E12}" destId="{50ECF69B-129B-4769-9313-C0EA1E7B1E47}" srcOrd="15" destOrd="0" presId="urn:microsoft.com/office/officeart/2005/8/layout/list1#1"/>
    <dgm:cxn modelId="{17F87FE7-8318-4C72-B98D-6467808F103A}" type="presParOf" srcId="{290ADAC8-17E0-4F11-BE79-899CD4DD5E12}" destId="{4E476609-66BE-471C-8D3B-924828CBF47C}" srcOrd="16" destOrd="0" presId="urn:microsoft.com/office/officeart/2005/8/layout/list1#1"/>
    <dgm:cxn modelId="{D4613877-CFD0-41ED-B606-9AEECD09612D}" type="presParOf" srcId="{4E476609-66BE-471C-8D3B-924828CBF47C}" destId="{FCE6EC9E-22EB-42E7-84B4-E473CCCD8C61}" srcOrd="0" destOrd="0" presId="urn:microsoft.com/office/officeart/2005/8/layout/list1#1"/>
    <dgm:cxn modelId="{058A3EED-17FB-464D-BFF9-24F6455DAC65}" type="presParOf" srcId="{4E476609-66BE-471C-8D3B-924828CBF47C}" destId="{BEED86D7-61AF-4095-A496-762C2FED8B2D}" srcOrd="1" destOrd="0" presId="urn:microsoft.com/office/officeart/2005/8/layout/list1#1"/>
    <dgm:cxn modelId="{614F5FE7-22D9-4F04-BDE2-45D78A6B00DB}" type="presParOf" srcId="{290ADAC8-17E0-4F11-BE79-899CD4DD5E12}" destId="{F280D36C-851F-44FE-8A8D-E4E00AE2E377}" srcOrd="17" destOrd="0" presId="urn:microsoft.com/office/officeart/2005/8/layout/list1#1"/>
    <dgm:cxn modelId="{D0ECA68F-8499-40DE-BB7E-BF1403F19D03}" type="presParOf" srcId="{290ADAC8-17E0-4F11-BE79-899CD4DD5E12}" destId="{5605ECE6-F7FD-4D3C-A248-CF44A824578E}" srcOrd="18" destOrd="0" presId="urn:microsoft.com/office/officeart/2005/8/layout/list1#1"/>
    <dgm:cxn modelId="{7F80A2EC-56E1-4148-ADE5-846BA2BAE4AA}" type="presParOf" srcId="{290ADAC8-17E0-4F11-BE79-899CD4DD5E12}" destId="{7C7936D3-2FB5-4DCA-8DAE-7CD7F6F54736}" srcOrd="19" destOrd="0" presId="urn:microsoft.com/office/officeart/2005/8/layout/list1#1"/>
    <dgm:cxn modelId="{0025610B-19B9-4518-A78E-E471177BFADD}" type="presParOf" srcId="{290ADAC8-17E0-4F11-BE79-899CD4DD5E12}" destId="{C7B6B57D-8ECE-4E4C-AB86-534C2350A193}" srcOrd="20" destOrd="0" presId="urn:microsoft.com/office/officeart/2005/8/layout/list1#1"/>
    <dgm:cxn modelId="{563B9B34-0340-4F95-B9BC-6398D7A046CA}" type="presParOf" srcId="{C7B6B57D-8ECE-4E4C-AB86-534C2350A193}" destId="{D60F52C4-3DBE-4339-B079-A92254AC5B28}" srcOrd="0" destOrd="0" presId="urn:microsoft.com/office/officeart/2005/8/layout/list1#1"/>
    <dgm:cxn modelId="{A075660F-C7FC-45EA-9A9F-2588D50F3749}" type="presParOf" srcId="{C7B6B57D-8ECE-4E4C-AB86-534C2350A193}" destId="{FBB1799F-71F5-40D6-BB41-5AECFCD7BFA9}" srcOrd="1" destOrd="0" presId="urn:microsoft.com/office/officeart/2005/8/layout/list1#1"/>
    <dgm:cxn modelId="{05F80470-57FD-42E8-8351-5A6EB96FE6AA}" type="presParOf" srcId="{290ADAC8-17E0-4F11-BE79-899CD4DD5E12}" destId="{8FE64E20-4751-41B6-B91F-FD58B6B1BE49}" srcOrd="21" destOrd="0" presId="urn:microsoft.com/office/officeart/2005/8/layout/list1#1"/>
    <dgm:cxn modelId="{0F885552-E17D-41F3-92B8-C7520CB7AFD6}" type="presParOf" srcId="{290ADAC8-17E0-4F11-BE79-899CD4DD5E12}" destId="{377A85E8-F172-4438-8741-D8A9A3F14659}" srcOrd="22"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t>‹#›</a:t>
            </a:fld>
            <a:endParaRPr lang="zh-CN" altLang="en-US"/>
          </a:p>
        </p:txBody>
      </p:sp>
    </p:spTree>
    <p:extLst>
      <p:ext uri="{BB962C8B-B14F-4D97-AF65-F5344CB8AC3E}">
        <p14:creationId xmlns:p14="http://schemas.microsoft.com/office/powerpoint/2010/main" val="1830307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t>‹#›</a:t>
            </a:fld>
            <a:endParaRPr lang="zh-CN" altLang="en-US"/>
          </a:p>
        </p:txBody>
      </p:sp>
    </p:spTree>
    <p:extLst>
      <p:ext uri="{BB962C8B-B14F-4D97-AF65-F5344CB8AC3E}">
        <p14:creationId xmlns:p14="http://schemas.microsoft.com/office/powerpoint/2010/main" val="341465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ln>
        </p:spPr>
      </p:sp>
      <p:sp>
        <p:nvSpPr>
          <p:cNvPr id="25602" name="Notes Placeholder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5603"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0D6A1DB-A09E-4EE2-A5C9-C9D6805F2BA3}" type="slidenum">
              <a:rPr lang="zh-CN" altLang="en-US"/>
              <a:t>2</a:t>
            </a:fld>
            <a:endParaRPr lang="en-US" altLang="zh-CN"/>
          </a:p>
        </p:txBody>
      </p:sp>
    </p:spTree>
    <p:extLst>
      <p:ext uri="{BB962C8B-B14F-4D97-AF65-F5344CB8AC3E}">
        <p14:creationId xmlns:p14="http://schemas.microsoft.com/office/powerpoint/2010/main" val="28207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F9A175-C472-4B52-9E6A-70F0E52DE79B}" type="slidenum">
              <a:rPr lang="en-US" altLang="zh-CN"/>
              <a:pPr/>
              <a:t>5</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422584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a:fillRect/>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smtClean="0"/>
              <a:t>单击此处编辑母版标题样式</a:t>
            </a:r>
            <a:endParaRPr lang="zh-CN" altLang="en-US" dirty="0"/>
          </a:p>
        </p:txBody>
      </p:sp>
      <p:sp>
        <p:nvSpPr>
          <p:cNvPr id="3" name="副标题 2"/>
          <p:cNvSpPr>
            <a:spLocks noGrp="1"/>
          </p:cNvSpPr>
          <p:nvPr userDrawn="1">
            <p:ph type="subTitle" idx="1" hasCustomPrompt="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dirty="0" smtClean="0"/>
              <a:t>‹#›</a:t>
            </a:fld>
            <a:endParaRPr lang="zh-CN" altLang="en-US" dirty="0"/>
          </a:p>
        </p:txBody>
      </p:sp>
      <p:sp>
        <p:nvSpPr>
          <p:cNvPr id="5" name="内容占位符 8"/>
          <p:cNvSpPr>
            <a:spLocks noGrp="1"/>
          </p:cNvSpPr>
          <p:nvPr>
            <p:ph sz="quarter" idx="12" hasCustomPrompt="1"/>
          </p:nvPr>
        </p:nvSpPr>
        <p:spPr>
          <a:xfrm>
            <a:off x="468312" y="981075"/>
            <a:ext cx="8207376" cy="5400675"/>
          </a:xfrm>
        </p:spPr>
        <p:txBody>
          <a:bodyPr/>
          <a:lstStyle>
            <a:lvl1pPr>
              <a:lnSpc>
                <a:spcPct val="120000"/>
              </a:lnSpc>
              <a:buClr>
                <a:srgbClr val="7030A0"/>
              </a:buClr>
              <a:buSzPct val="70000"/>
              <a:buFont typeface="Wingdings" panose="05000000000000000000" pitchFamily="2" charset="2"/>
              <a:buChar char="n"/>
              <a:defRPr sz="2600" baseline="0"/>
            </a:lvl1pPr>
            <a:lvl2pPr marL="742950" indent="-285750">
              <a:buFont typeface="Wingdings" panose="05000000000000000000" pitchFamily="2" charset="2"/>
              <a:buChar char="l"/>
              <a:defRPr sz="2200"/>
            </a:lvl2pPr>
            <a:lvl3pPr>
              <a:defRPr sz="1600"/>
            </a:lvl3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dirty="0" smtClean="0"/>
              <a:t>‹#›</a:t>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dirty="0" smtClean="0"/>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p:spPr>
          <p:txBody>
            <a:bodyPr vert="horz" wrap="square" lIns="91440" tIns="45720" rIns="91440" bIns="45720" numCol="1" rtlCol="0" anchor="t" anchorCtr="0" compatLnSpc="1"/>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配色规则：</a:t>
              </a:r>
              <a:endParaRPr lang="en-US" altLang="zh-CN" sz="800" b="1" dirty="0" smtClean="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通常情况下，配色方案中的前四种色彩文</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“字与背景色”固定不变。常用色与模板</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/logo/</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配色方案的编辑：</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07/10</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设计</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菜单中 </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颜色</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中修改；</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03</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版本</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格式</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菜单</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幻灯片设计</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配色方案</a:t>
              </a:r>
              <a:r>
                <a:rPr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p:spPr>
          <p:txBody>
            <a:bodyPr vert="horz" wrap="square" lIns="0" tIns="0" rIns="0" bIns="0" numCol="1" rtlCol="0" anchor="ctr" anchorCtr="0" compatLnSpc="1"/>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a:fillRect/>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lvl="0"/>
            <a:endParaRPr lang="en-US" altLang="zh-CN" sz="1100" dirty="0">
              <a:cs typeface="Arial" panose="020B0604020202020204" pitchFamily="34"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panose="020B0604020202020204" pitchFamily="34" charset="0"/>
                <a:ea typeface="黑体" panose="02010609060101010101" pitchFamily="2" charset="-122"/>
              </a:defRPr>
            </a:lvl1pPr>
            <a:lvl2pPr marL="742950" indent="-285750">
              <a:defRPr>
                <a:solidFill>
                  <a:schemeClr val="tx1"/>
                </a:solidFill>
                <a:latin typeface="Arial" panose="020B0604020202020204" pitchFamily="34" charset="0"/>
                <a:ea typeface="黑体" panose="02010609060101010101" pitchFamily="2" charset="-122"/>
              </a:defRPr>
            </a:lvl2pPr>
            <a:lvl3pPr marL="1143000" indent="-228600">
              <a:defRPr>
                <a:solidFill>
                  <a:schemeClr val="tx1"/>
                </a:solidFill>
                <a:latin typeface="Arial" panose="020B0604020202020204" pitchFamily="34" charset="0"/>
                <a:ea typeface="黑体" panose="02010609060101010101" pitchFamily="2" charset="-122"/>
              </a:defRPr>
            </a:lvl3pPr>
            <a:lvl4pPr marL="1600200" indent="-228600">
              <a:defRPr>
                <a:solidFill>
                  <a:schemeClr val="tx1"/>
                </a:solidFill>
                <a:latin typeface="Arial" panose="020B0604020202020204" pitchFamily="34" charset="0"/>
                <a:ea typeface="黑体" panose="02010609060101010101" pitchFamily="2" charset="-122"/>
              </a:defRPr>
            </a:lvl4pPr>
            <a:lvl5pPr marL="2057400" indent="-228600">
              <a:defRPr>
                <a:solidFill>
                  <a:schemeClr val="tx1"/>
                </a:solidFill>
                <a:latin typeface="Arial" panose="020B0604020202020204" pitchFamily="34" charset="0"/>
                <a:ea typeface="黑体" panose="0201060906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65488" y="44450"/>
            <a:ext cx="577056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408738"/>
            <a:ext cx="2895600" cy="476250"/>
          </a:xfrm>
        </p:spPr>
        <p:txBody>
          <a:bodyPr/>
          <a:lstStyle>
            <a:lvl1pPr>
              <a:defRPr/>
            </a:lvl1pPr>
          </a:lstStyle>
          <a:p>
            <a:endParaRPr lang="zh-CN"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85B03C60-FE4F-4B3C-BA3E-DDBEC108AD6A}" type="slidenum">
              <a:rPr lang="en-US" altLang="zh-CN"/>
              <a:pPr/>
              <a:t>‹#›</a:t>
            </a:fld>
            <a:endParaRPr lang="en-US" altLang="zh-CN"/>
          </a:p>
        </p:txBody>
      </p:sp>
    </p:spTree>
    <p:extLst>
      <p:ext uri="{BB962C8B-B14F-4D97-AF65-F5344CB8AC3E}">
        <p14:creationId xmlns:p14="http://schemas.microsoft.com/office/powerpoint/2010/main" val="401557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AF81E71-060F-4CC7-ADE4-FC238A58BA84}" type="slidenum">
              <a:rPr lang="en-US" altLang="zh-CN"/>
              <a:pPr/>
              <a:t>‹#›</a:t>
            </a:fld>
            <a:endParaRPr lang="en-US" altLang="zh-CN"/>
          </a:p>
        </p:txBody>
      </p:sp>
    </p:spTree>
    <p:extLst>
      <p:ext uri="{BB962C8B-B14F-4D97-AF65-F5344CB8AC3E}">
        <p14:creationId xmlns:p14="http://schemas.microsoft.com/office/powerpoint/2010/main" val="315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qu.edu.c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t="5074" r="20205" b="3263"/>
          <a:stretch>
            <a:fillRect/>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p:spPr>
        <p:txBody>
          <a:bodyPr vert="horz" wrap="square" lIns="91440" tIns="45720" rIns="91440" bIns="45720" numCol="1" rtlCol="0" anchor="t" anchorCtr="0" compatLnSpc="1"/>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p:spPr>
        <p:txBody>
          <a:bodyPr vert="horz" wrap="square" lIns="91440" tIns="45720" rIns="91440" bIns="45720" numCol="1" rtlCol="0" anchor="t" anchorCtr="0" compatLnSpc="1"/>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anose="020B0604020202020204" pitchFamily="34" charset="0"/>
                <a:cs typeface="Arial" panose="020B0604020202020204"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p:spPr>
        <p:txBody>
          <a:bodyPr anchor="ctr"/>
          <a:lstStyle/>
          <a:p>
            <a:pPr marL="622300"/>
            <a:endParaRPr lang="en-US" altLang="zh-CN" sz="1100" dirty="0">
              <a:solidFill>
                <a:schemeClr val="tx1"/>
              </a:solidFill>
              <a:cs typeface="Arial" panose="020B0604020202020204" pitchFamily="34"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r>
              <a:rPr lang="en-US" altLang="zh-CN" smtClean="0"/>
              <a:t>P</a:t>
            </a:r>
            <a:fld id="{62DCC93C-90AC-48A1-9D9E-CBAB17A91522}" type="slidenum">
              <a:rPr lang="zh-CN" altLang="en-US" smtClean="0"/>
              <a:t>‹#›</a:t>
            </a:fld>
            <a:endParaRPr lang="zh-CN" altLang="en-US" dirty="0"/>
          </a:p>
        </p:txBody>
      </p:sp>
      <p:pic>
        <p:nvPicPr>
          <p:cNvPr id="27" name="Picture 2"/>
          <p:cNvPicPr>
            <a:picLocks noChangeAspect="1" noChangeArrowheads="1"/>
          </p:cNvPicPr>
          <p:nvPr userDrawn="1"/>
        </p:nvPicPr>
        <p:blipFill rotWithShape="1">
          <a:blip r:embed="rId12" cstate="print">
            <a:extLst>
              <a:ext uri="{28A0092B-C50C-407E-A947-70E740481C1C}">
                <a14:useLocalDpi xmlns:a14="http://schemas.microsoft.com/office/drawing/2010/main" val="0"/>
              </a:ext>
            </a:extLst>
          </a:blip>
          <a:stretch>
            <a:fillRect/>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12" cstate="print">
            <a:extLst>
              <a:ext uri="{28A0092B-C50C-407E-A947-70E740481C1C}">
                <a14:useLocalDpi xmlns:a14="http://schemas.microsoft.com/office/drawing/2010/main" val="0"/>
              </a:ext>
            </a:extLst>
          </a:blip>
          <a:stretch>
            <a:fillRect/>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3" tooltip="重庆大学"/>
          </p:cNvPr>
          <p:cNvPicPr>
            <a:picLocks noChangeAspect="1" noChangeArrowheads="1"/>
          </p:cNvPicPr>
          <p:nvPr userDrawn="1"/>
        </p:nvPicPr>
        <p:blipFill>
          <a:blip r:embed="rId14" cstate="print"/>
          <a:srcRect/>
          <a:stretch>
            <a:fillRect/>
          </a:stretch>
        </p:blipFill>
        <p:spPr bwMode="auto">
          <a:xfrm>
            <a:off x="6876256" y="66378"/>
            <a:ext cx="1748206" cy="55431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anose="020B0604020202020204"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anose="020B0604020202020204"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anose="020B0604020202020204"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anose="020B0604020202020204"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aike.baidu.com/item/%E8%8A%82%E7%82%B9%E6%B5%81" TargetMode="External"/><Relationship Id="rId2" Type="http://schemas.openxmlformats.org/officeDocument/2006/relationships/hyperlink" Target="https://baike.baidu.com/item/%E8%8A%82%E7%82%B9%E6%B5%81/785796" TargetMode="External"/><Relationship Id="rId1" Type="http://schemas.openxmlformats.org/officeDocument/2006/relationships/slideLayout" Target="../slideLayouts/slideLayout3.xml"/><Relationship Id="rId4" Type="http://schemas.openxmlformats.org/officeDocument/2006/relationships/hyperlink" Target="https://baike.baidu.com/item/%E5%AD%97%E8%8A%82%E6%B5%81"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qu.edu.c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187624" y="3284984"/>
            <a:ext cx="5328592" cy="576064"/>
          </a:xfrm>
        </p:spPr>
        <p:txBody>
          <a:bodyPr>
            <a:noAutofit/>
          </a:bodyPr>
          <a:lstStyle/>
          <a:p>
            <a:pPr lvl="0" algn="r"/>
            <a:r>
              <a:rPr lang="zh-CN" altLang="en-US" sz="3600" b="1" dirty="0" smtClean="0"/>
              <a:t>第</a:t>
            </a:r>
            <a:r>
              <a:rPr lang="en-US" altLang="zh-CN" sz="3600" b="1" dirty="0" smtClean="0"/>
              <a:t>8</a:t>
            </a:r>
            <a:r>
              <a:rPr lang="zh-CN" altLang="en-US" sz="3600" b="1" dirty="0" smtClean="0"/>
              <a:t>章  输入输出处理</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Scanner</a:t>
            </a:r>
            <a:r>
              <a:rPr lang="zh-CN" altLang="en-US" dirty="0"/>
              <a:t>类封装标准输入流</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10</a:t>
            </a:fld>
            <a:endParaRPr lang="zh-CN" altLang="en-US" dirty="0"/>
          </a:p>
        </p:txBody>
      </p:sp>
      <p:sp>
        <p:nvSpPr>
          <p:cNvPr id="4" name="内容占位符 3"/>
          <p:cNvSpPr>
            <a:spLocks noGrp="1"/>
          </p:cNvSpPr>
          <p:nvPr>
            <p:ph sz="quarter" idx="12"/>
          </p:nvPr>
        </p:nvSpPr>
        <p:spPr/>
        <p:txBody>
          <a:bodyPr/>
          <a:lstStyle/>
          <a:p>
            <a:r>
              <a:rPr lang="zh-CN" altLang="en-US" dirty="0">
                <a:latin typeface="仿宋" panose="02010609060101010101" pitchFamily="49" charset="-122"/>
                <a:ea typeface="仿宋" panose="02010609060101010101" pitchFamily="49" charset="-122"/>
              </a:rPr>
              <a:t>有时用户需要从标准输入中读取一个字符、整数或浮点数等具体类型的</a:t>
            </a:r>
            <a:r>
              <a:rPr lang="zh-CN" altLang="en-US" dirty="0" smtClean="0">
                <a:latin typeface="仿宋" panose="02010609060101010101" pitchFamily="49" charset="-122"/>
                <a:ea typeface="仿宋" panose="02010609060101010101" pitchFamily="49" charset="-122"/>
              </a:rPr>
              <a:t>数据</a:t>
            </a:r>
            <a:endParaRPr lang="en-US" altLang="zh-CN"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而</a:t>
            </a:r>
            <a:r>
              <a:rPr lang="en-US" altLang="zh-CN" dirty="0">
                <a:latin typeface="仿宋" panose="02010609060101010101" pitchFamily="49" charset="-122"/>
                <a:ea typeface="仿宋" panose="02010609060101010101" pitchFamily="49" charset="-122"/>
              </a:rPr>
              <a:t>System.in</a:t>
            </a:r>
            <a:r>
              <a:rPr lang="zh-CN" altLang="en-US" dirty="0">
                <a:latin typeface="仿宋" panose="02010609060101010101" pitchFamily="49" charset="-122"/>
                <a:ea typeface="仿宋" panose="02010609060101010101" pitchFamily="49" charset="-122"/>
              </a:rPr>
              <a:t>作为标准输入流，是一个</a:t>
            </a:r>
            <a:r>
              <a:rPr lang="en-US" altLang="zh-CN" dirty="0" err="1">
                <a:latin typeface="仿宋" panose="02010609060101010101" pitchFamily="49" charset="-122"/>
                <a:ea typeface="仿宋" panose="02010609060101010101" pitchFamily="49" charset="-122"/>
              </a:rPr>
              <a:t>InputStream</a:t>
            </a:r>
            <a:r>
              <a:rPr lang="zh-CN" altLang="en-US" dirty="0">
                <a:latin typeface="仿宋" panose="02010609060101010101" pitchFamily="49" charset="-122"/>
                <a:ea typeface="仿宋" panose="02010609060101010101" pitchFamily="49" charset="-122"/>
              </a:rPr>
              <a:t>类的对象，其</a:t>
            </a:r>
            <a:r>
              <a:rPr lang="en-US" altLang="zh-CN" dirty="0">
                <a:latin typeface="仿宋" panose="02010609060101010101" pitchFamily="49" charset="-122"/>
                <a:ea typeface="仿宋" panose="02010609060101010101" pitchFamily="49" charset="-122"/>
              </a:rPr>
              <a:t>read()</a:t>
            </a:r>
            <a:r>
              <a:rPr lang="zh-CN" altLang="en-US" dirty="0">
                <a:latin typeface="仿宋" panose="02010609060101010101" pitchFamily="49" charset="-122"/>
                <a:ea typeface="仿宋" panose="02010609060101010101" pitchFamily="49" charset="-122"/>
              </a:rPr>
              <a:t>方法的主要功能是读取字节和字节数组，不能直接得到我们需要的数据（如整型、浮点型）。</a:t>
            </a:r>
          </a:p>
          <a:p>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a:stretch>
            <a:fillRect/>
          </a:stretch>
        </p:blipFill>
        <p:spPr>
          <a:xfrm>
            <a:off x="500294" y="2246166"/>
            <a:ext cx="8104154" cy="399613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zh-CN" altLang="en-US" dirty="0"/>
              <a:t>输出</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11</a:t>
            </a:fld>
            <a:endParaRPr lang="zh-CN" altLang="en-US" dirty="0"/>
          </a:p>
        </p:txBody>
      </p:sp>
      <p:sp>
        <p:nvSpPr>
          <p:cNvPr id="4" name="内容占位符 3"/>
          <p:cNvSpPr>
            <a:spLocks noGrp="1"/>
          </p:cNvSpPr>
          <p:nvPr>
            <p:ph sz="quarter" idx="12"/>
          </p:nvPr>
        </p:nvSpPr>
        <p:spPr/>
        <p:txBody>
          <a:bodyPr/>
          <a:lstStyle/>
          <a:p>
            <a:r>
              <a:rPr lang="en-US" altLang="zh-CN" dirty="0" err="1"/>
              <a:t>System.out</a:t>
            </a:r>
            <a:r>
              <a:rPr lang="zh-CN" altLang="en-US" dirty="0"/>
              <a:t>作为打印输出流</a:t>
            </a:r>
            <a:r>
              <a:rPr lang="en-US" altLang="zh-CN" dirty="0" err="1"/>
              <a:t>PrintStream</a:t>
            </a:r>
            <a:r>
              <a:rPr lang="zh-CN" altLang="en-US" dirty="0"/>
              <a:t>的对象实现标准输出。其中定义了</a:t>
            </a:r>
            <a:r>
              <a:rPr lang="en-US" altLang="zh-CN" dirty="0"/>
              <a:t>print</a:t>
            </a:r>
            <a:r>
              <a:rPr lang="zh-CN" altLang="en-US" dirty="0"/>
              <a:t>和</a:t>
            </a:r>
            <a:r>
              <a:rPr lang="en-US" altLang="zh-CN" dirty="0" err="1"/>
              <a:t>println</a:t>
            </a:r>
            <a:r>
              <a:rPr lang="zh-CN" altLang="en-US" dirty="0"/>
              <a:t>方法，支持</a:t>
            </a:r>
            <a:r>
              <a:rPr lang="en-US" altLang="zh-CN" dirty="0"/>
              <a:t>Java</a:t>
            </a:r>
            <a:r>
              <a:rPr lang="zh-CN" altLang="en-US" dirty="0"/>
              <a:t>任意基本类型作为参数。</a:t>
            </a:r>
          </a:p>
          <a:p>
            <a:pPr lvl="1"/>
            <a:r>
              <a:rPr lang="en-US" altLang="zh-CN" dirty="0"/>
              <a:t>public void print( int </a:t>
            </a:r>
            <a:r>
              <a:rPr lang="en-US" altLang="zh-CN" dirty="0" err="1"/>
              <a:t>i</a:t>
            </a:r>
            <a:r>
              <a:rPr lang="en-US" altLang="zh-CN" dirty="0"/>
              <a:t>);</a:t>
            </a:r>
          </a:p>
          <a:p>
            <a:pPr lvl="1"/>
            <a:r>
              <a:rPr lang="en-US" altLang="zh-CN" dirty="0"/>
              <a:t>public void </a:t>
            </a:r>
            <a:r>
              <a:rPr lang="en-US" altLang="zh-CN" dirty="0" err="1"/>
              <a:t>println</a:t>
            </a:r>
            <a:r>
              <a:rPr lang="en-US" altLang="zh-CN" dirty="0"/>
              <a:t>(int </a:t>
            </a:r>
            <a:r>
              <a:rPr lang="en-US" altLang="zh-CN" dirty="0" err="1"/>
              <a:t>i</a:t>
            </a:r>
            <a:r>
              <a:rPr lang="en-US" altLang="zh-CN" dirty="0" smtClean="0"/>
              <a:t>);</a:t>
            </a:r>
          </a:p>
          <a:p>
            <a:r>
              <a:rPr lang="zh-CN" altLang="en-US" dirty="0"/>
              <a:t>支持数据的格式化输出，。</a:t>
            </a:r>
          </a:p>
          <a:p>
            <a:pPr lvl="1"/>
            <a:r>
              <a:rPr lang="en-US" altLang="zh-CN" dirty="0"/>
              <a:t>public </a:t>
            </a:r>
            <a:r>
              <a:rPr lang="en-US" altLang="zh-CN" dirty="0" err="1"/>
              <a:t>PrintStream</a:t>
            </a:r>
            <a:r>
              <a:rPr lang="en-US" altLang="zh-CN" dirty="0"/>
              <a:t> </a:t>
            </a:r>
            <a:r>
              <a:rPr lang="en-US" altLang="zh-CN" dirty="0" err="1"/>
              <a:t>printf</a:t>
            </a:r>
            <a:r>
              <a:rPr lang="en-US" altLang="zh-CN" dirty="0"/>
              <a:t>(String format, Object... args)</a:t>
            </a:r>
          </a:p>
          <a:p>
            <a:pPr lvl="1"/>
            <a:r>
              <a:rPr lang="en-US" altLang="zh-CN" dirty="0"/>
              <a:t>public </a:t>
            </a:r>
            <a:r>
              <a:rPr lang="en-US" altLang="zh-CN" dirty="0" err="1"/>
              <a:t>PrintStream</a:t>
            </a:r>
            <a:r>
              <a:rPr lang="en-US" altLang="zh-CN" dirty="0"/>
              <a:t> </a:t>
            </a:r>
            <a:r>
              <a:rPr lang="en-US" altLang="zh-CN" dirty="0" err="1"/>
              <a:t>printf</a:t>
            </a:r>
            <a:r>
              <a:rPr lang="en-US" altLang="zh-CN" dirty="0"/>
              <a:t>(Locale l, String format, Object...args)</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格式化输出</a:t>
            </a:r>
            <a:r>
              <a:rPr lang="en-US" altLang="zh-CN" dirty="0" err="1" smtClean="0"/>
              <a:t>printf</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12</a:t>
            </a:fld>
            <a:endParaRPr lang="zh-CN" altLang="en-US" dirty="0"/>
          </a:p>
        </p:txBody>
      </p:sp>
      <p:sp>
        <p:nvSpPr>
          <p:cNvPr id="4" name="内容占位符 3"/>
          <p:cNvSpPr>
            <a:spLocks noGrp="1"/>
          </p:cNvSpPr>
          <p:nvPr>
            <p:ph sz="quarter" idx="12"/>
          </p:nvPr>
        </p:nvSpPr>
        <p:spPr/>
        <p:txBody>
          <a:bodyPr/>
          <a:lstStyle/>
          <a:p>
            <a:r>
              <a:rPr lang="en-US" altLang="zh-CN" dirty="0"/>
              <a:t>format</a:t>
            </a:r>
            <a:r>
              <a:rPr lang="zh-CN" altLang="en-US" dirty="0"/>
              <a:t>字符串的格式是：</a:t>
            </a:r>
          </a:p>
          <a:p>
            <a:pPr marL="457200" lvl="1" indent="0">
              <a:buNone/>
            </a:pPr>
            <a:r>
              <a:rPr lang="en-US" altLang="zh-CN" dirty="0"/>
              <a:t>%[</a:t>
            </a:r>
            <a:r>
              <a:rPr lang="en-US" altLang="zh-CN" dirty="0" err="1"/>
              <a:t>argument_index</a:t>
            </a:r>
            <a:r>
              <a:rPr lang="en-US" altLang="zh-CN" dirty="0"/>
              <a:t>$][flags][width][.</a:t>
            </a:r>
            <a:r>
              <a:rPr lang="en-US" altLang="zh-CN" dirty="0" smtClean="0"/>
              <a:t>precision]conversion</a:t>
            </a:r>
          </a:p>
          <a:p>
            <a:pPr lvl="1"/>
            <a:r>
              <a:rPr lang="en-US" altLang="zh-CN" dirty="0" err="1"/>
              <a:t>argument_index</a:t>
            </a:r>
            <a:r>
              <a:rPr lang="zh-CN" altLang="en-US" dirty="0"/>
              <a:t>用</a:t>
            </a:r>
            <a:r>
              <a:rPr lang="en-US" altLang="zh-CN" dirty="0"/>
              <a:t>10</a:t>
            </a:r>
            <a:r>
              <a:rPr lang="zh-CN" altLang="en-US" dirty="0"/>
              <a:t>进制整数表示参数在参数列表中的位置，第一个参数用</a:t>
            </a:r>
            <a:r>
              <a:rPr lang="en-US" altLang="zh-CN" dirty="0"/>
              <a:t>%1$</a:t>
            </a:r>
            <a:r>
              <a:rPr lang="zh-CN" altLang="en-US" dirty="0"/>
              <a:t>表示，第二个用</a:t>
            </a:r>
            <a:r>
              <a:rPr lang="en-US" altLang="zh-CN" dirty="0"/>
              <a:t>%2$</a:t>
            </a:r>
            <a:r>
              <a:rPr lang="zh-CN" altLang="en-US" dirty="0"/>
              <a:t>表示，依此类推，如果只有一个参数，可以只保留</a:t>
            </a:r>
            <a:r>
              <a:rPr lang="en-US" altLang="zh-CN" dirty="0"/>
              <a:t>%</a:t>
            </a:r>
            <a:r>
              <a:rPr lang="zh-CN" altLang="en-US" dirty="0" smtClean="0"/>
              <a:t>；</a:t>
            </a:r>
            <a:endParaRPr lang="en-US" altLang="zh-CN" dirty="0" smtClean="0"/>
          </a:p>
          <a:p>
            <a:pPr lvl="1"/>
            <a:r>
              <a:rPr lang="en-US" altLang="zh-CN" dirty="0" smtClean="0"/>
              <a:t>flags</a:t>
            </a:r>
            <a:r>
              <a:rPr lang="zh-CN" altLang="en-US" dirty="0"/>
              <a:t>是调整输出格式的字符集合</a:t>
            </a:r>
            <a:r>
              <a:rPr lang="zh-CN" altLang="en-US" dirty="0" smtClean="0"/>
              <a:t>；</a:t>
            </a:r>
            <a:endParaRPr lang="en-US" altLang="zh-CN" dirty="0" smtClean="0"/>
          </a:p>
          <a:p>
            <a:pPr lvl="1"/>
            <a:r>
              <a:rPr lang="en-US" altLang="zh-CN" dirty="0" smtClean="0"/>
              <a:t>width</a:t>
            </a:r>
            <a:r>
              <a:rPr lang="zh-CN" altLang="en-US" dirty="0"/>
              <a:t>是一个非负整数，表示输出的最小字符数</a:t>
            </a:r>
            <a:r>
              <a:rPr lang="zh-CN" altLang="en-US" dirty="0" smtClean="0"/>
              <a:t>；</a:t>
            </a:r>
            <a:endParaRPr lang="en-US" altLang="zh-CN" dirty="0" smtClean="0"/>
          </a:p>
          <a:p>
            <a:pPr lvl="1"/>
            <a:r>
              <a:rPr lang="en-US" altLang="zh-CN" dirty="0" smtClean="0"/>
              <a:t>precision</a:t>
            </a:r>
            <a:r>
              <a:rPr lang="zh-CN" altLang="en-US" dirty="0"/>
              <a:t>是一个非负整数，用于限制字符个数</a:t>
            </a:r>
            <a:r>
              <a:rPr lang="en-US" altLang="zh-CN" dirty="0"/>
              <a:t>,</a:t>
            </a:r>
            <a:r>
              <a:rPr lang="zh-CN" altLang="en-US" dirty="0"/>
              <a:t>如果输出浮点数，则是小数点后面的位数</a:t>
            </a:r>
            <a:r>
              <a:rPr lang="zh-CN" altLang="en-US" dirty="0" smtClean="0"/>
              <a:t>。</a:t>
            </a:r>
            <a:endParaRPr lang="en-US" altLang="zh-CN" dirty="0" smtClean="0"/>
          </a:p>
          <a:p>
            <a:pPr lvl="1"/>
            <a:r>
              <a:rPr lang="en-US" altLang="zh-CN" dirty="0" smtClean="0"/>
              <a:t>conversion</a:t>
            </a:r>
            <a:r>
              <a:rPr lang="zh-CN" altLang="en-US" dirty="0"/>
              <a:t>是一个转换字符，表示参数被如何格式化。</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a:t>
            </a:r>
            <a:r>
              <a:rPr lang="zh-CN" altLang="en-US" dirty="0"/>
              <a:t>案例</a:t>
            </a:r>
            <a:r>
              <a:rPr lang="en-US" altLang="zh-CN" dirty="0"/>
              <a:t>1</a:t>
            </a:r>
            <a:r>
              <a:rPr lang="zh-CN" altLang="en-US" dirty="0"/>
              <a:t>：数据的格式化输出</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13</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468312" y="981075"/>
            <a:ext cx="8207375" cy="4307574"/>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3"/>
          <a:stretch>
            <a:fillRect/>
          </a:stretch>
        </p:blipFill>
        <p:spPr>
          <a:xfrm>
            <a:off x="1684338" y="3292468"/>
            <a:ext cx="6991350" cy="2457450"/>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字节</a:t>
            </a:r>
            <a:r>
              <a:rPr lang="zh-CN" altLang="en-US" dirty="0"/>
              <a:t>流使用</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14</a:t>
            </a:fld>
            <a:endParaRPr lang="zh-CN" altLang="en-US" dirty="0"/>
          </a:p>
        </p:txBody>
      </p:sp>
      <p:sp>
        <p:nvSpPr>
          <p:cNvPr id="4" name="内容占位符 3"/>
          <p:cNvSpPr>
            <a:spLocks noGrp="1"/>
          </p:cNvSpPr>
          <p:nvPr>
            <p:ph sz="quarter" idx="12"/>
          </p:nvPr>
        </p:nvSpPr>
        <p:spPr/>
        <p:txBody>
          <a:bodyPr/>
          <a:lstStyle/>
          <a:p>
            <a:r>
              <a:rPr lang="zh-CN" altLang="en-US" dirty="0"/>
              <a:t>表示文件对象的类</a:t>
            </a:r>
            <a:r>
              <a:rPr lang="en-US" altLang="zh-CN" dirty="0" err="1"/>
              <a:t>java.io.File</a:t>
            </a:r>
            <a:r>
              <a:rPr lang="zh-CN" altLang="en-US" dirty="0" smtClean="0"/>
              <a:t>，</a:t>
            </a:r>
            <a:endParaRPr lang="en-US" altLang="zh-CN" dirty="0" smtClean="0"/>
          </a:p>
          <a:p>
            <a:pPr lvl="1"/>
            <a:r>
              <a:rPr lang="zh-CN" altLang="en-US" dirty="0" smtClean="0"/>
              <a:t>它</a:t>
            </a:r>
            <a:r>
              <a:rPr lang="zh-CN" altLang="en-US" dirty="0"/>
              <a:t>虽然不能读取文件的内容，但是可以获取文件信息并对文件进行操作。</a:t>
            </a:r>
          </a:p>
          <a:p>
            <a:pPr lvl="1"/>
            <a:r>
              <a:rPr lang="zh-CN" altLang="en-US" dirty="0"/>
              <a:t>通过</a:t>
            </a:r>
            <a:r>
              <a:rPr lang="en-US" altLang="zh-CN" dirty="0"/>
              <a:t>File</a:t>
            </a:r>
            <a:r>
              <a:rPr lang="zh-CN" altLang="en-US" dirty="0"/>
              <a:t>类的方法，可以得到文件或者目录的描述信息，包括名称、所在路径、可读写性、长度等</a:t>
            </a:r>
            <a:r>
              <a:rPr lang="zh-CN" altLang="en-US" dirty="0" smtClean="0"/>
              <a:t>，</a:t>
            </a:r>
            <a:endParaRPr lang="en-US" altLang="zh-CN" dirty="0" smtClean="0"/>
          </a:p>
          <a:p>
            <a:pPr lvl="1"/>
            <a:r>
              <a:rPr lang="zh-CN" altLang="en-US" dirty="0" smtClean="0"/>
              <a:t>可以</a:t>
            </a:r>
            <a:r>
              <a:rPr lang="zh-CN" altLang="en-US" dirty="0"/>
              <a:t>创建目录、创建文件，改变文件名、删除文件、列出目录中的文件等。</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a:t>
            </a:r>
            <a:r>
              <a:rPr lang="zh-CN" altLang="en-US" dirty="0" smtClean="0"/>
              <a:t>类</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15</a:t>
            </a:fld>
            <a:endParaRPr lang="zh-CN" altLang="en-US" dirty="0"/>
          </a:p>
        </p:txBody>
      </p:sp>
      <p:sp>
        <p:nvSpPr>
          <p:cNvPr id="4" name="内容占位符 3"/>
          <p:cNvSpPr>
            <a:spLocks noGrp="1"/>
          </p:cNvSpPr>
          <p:nvPr>
            <p:ph sz="quarter" idx="12"/>
          </p:nvPr>
        </p:nvSpPr>
        <p:spPr/>
        <p:txBody>
          <a:bodyPr/>
          <a:lstStyle/>
          <a:p>
            <a:r>
              <a:rPr lang="zh-CN" altLang="en-US" dirty="0" smtClean="0"/>
              <a:t>构造</a:t>
            </a:r>
            <a:endParaRPr lang="en-US" altLang="zh-CN" dirty="0" smtClean="0"/>
          </a:p>
          <a:p>
            <a:pPr marL="457200" lvl="1" indent="0">
              <a:buNone/>
            </a:pPr>
            <a:r>
              <a:rPr lang="en-US" altLang="zh-CN" dirty="0"/>
              <a:t>File f1 = new File("D:/Java");</a:t>
            </a:r>
          </a:p>
          <a:p>
            <a:pPr marL="457200" lvl="1" indent="0">
              <a:buNone/>
            </a:pPr>
            <a:r>
              <a:rPr lang="en-US" altLang="zh-CN" dirty="0"/>
              <a:t>File f2 = new File("D:/Java","test.txt");</a:t>
            </a:r>
          </a:p>
          <a:p>
            <a:pPr marL="457200" lvl="1" indent="0">
              <a:buNone/>
            </a:pPr>
            <a:r>
              <a:rPr lang="en-US" altLang="zh-CN" dirty="0"/>
              <a:t>File f3 = new File(f1,"test.txt");</a:t>
            </a:r>
          </a:p>
          <a:p>
            <a:pPr marL="457200" lvl="1" indent="0">
              <a:buNone/>
            </a:pPr>
            <a:r>
              <a:rPr lang="en-US" altLang="zh-CN" dirty="0"/>
              <a:t>File f4 = new File("file://D:/Java/test.txt");</a:t>
            </a:r>
          </a:p>
          <a:p>
            <a:endParaRPr lang="zh-CN" altLang="en-US" dirty="0"/>
          </a:p>
        </p:txBody>
      </p:sp>
      <p:pic>
        <p:nvPicPr>
          <p:cNvPr id="5" name="图片 4"/>
          <p:cNvPicPr>
            <a:picLocks noChangeAspect="1"/>
          </p:cNvPicPr>
          <p:nvPr/>
        </p:nvPicPr>
        <p:blipFill>
          <a:blip r:embed="rId2"/>
          <a:stretch>
            <a:fillRect/>
          </a:stretch>
        </p:blipFill>
        <p:spPr>
          <a:xfrm>
            <a:off x="683568" y="844699"/>
            <a:ext cx="7416824" cy="588772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t>16</a:t>
            </a:fld>
            <a:endParaRPr lang="zh-CN" altLang="en-US" dirty="0"/>
          </a:p>
        </p:txBody>
      </p:sp>
      <p:sp>
        <p:nvSpPr>
          <p:cNvPr id="3" name="矩形 2"/>
          <p:cNvSpPr/>
          <p:nvPr/>
        </p:nvSpPr>
        <p:spPr>
          <a:xfrm>
            <a:off x="433785" y="692696"/>
            <a:ext cx="7848488" cy="4401205"/>
          </a:xfrm>
          <a:prstGeom prst="rect">
            <a:avLst/>
          </a:prstGeom>
        </p:spPr>
        <p:txBody>
          <a:bodyPr wrap="square">
            <a:spAutoFit/>
          </a:bodyPr>
          <a:lstStyle/>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首先 File 类是对文件系统的映射 并不是硬盘上真实的文件</a:t>
            </a: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所以 new File("xxx.xxx") 只是在内存中创建File文件映射对象,而并不会在硬盘中创建文件</a:t>
            </a: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如果需要创建文件需要以下操作:</a:t>
            </a:r>
          </a:p>
          <a:p>
            <a:r>
              <a:rPr lang="zh-CN" altLang="en-US" sz="2800" dirty="0" smtClean="0">
                <a:latin typeface="楷体" panose="02010609060101010101" pitchFamily="49" charset="-122"/>
                <a:ea typeface="楷体" panose="02010609060101010101" pitchFamily="49" charset="-122"/>
              </a:rPr>
              <a:t>   判断</a:t>
            </a:r>
            <a:r>
              <a:rPr lang="zh-CN" altLang="en-US" sz="2800" dirty="0">
                <a:latin typeface="楷体" panose="02010609060101010101" pitchFamily="49" charset="-122"/>
                <a:ea typeface="楷体" panose="02010609060101010101" pitchFamily="49" charset="-122"/>
              </a:rPr>
              <a:t>映射的文件是否真实存在 file.exists() </a:t>
            </a:r>
            <a:r>
              <a:rPr lang="zh-CN" altLang="en-US" sz="2800" dirty="0" smtClean="0">
                <a:latin typeface="楷体" panose="02010609060101010101" pitchFamily="49" charset="-122"/>
                <a:ea typeface="楷体" panose="02010609060101010101" pitchFamily="49" charset="-122"/>
              </a:rPr>
              <a:t>   </a:t>
            </a:r>
            <a:endParaRPr lang="en-US" altLang="zh-CN" sz="2800" dirty="0" smtClean="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true存在 false不存在</a:t>
            </a:r>
          </a:p>
          <a:p>
            <a:r>
              <a:rPr lang="zh-CN" altLang="en-US" sz="2800" dirty="0" smtClean="0">
                <a:latin typeface="楷体" panose="02010609060101010101" pitchFamily="49" charset="-122"/>
                <a:ea typeface="楷体" panose="02010609060101010101" pitchFamily="49" charset="-122"/>
              </a:rPr>
              <a:t>   如果</a:t>
            </a:r>
            <a:r>
              <a:rPr lang="zh-CN" altLang="en-US" sz="2800" dirty="0">
                <a:latin typeface="楷体" panose="02010609060101010101" pitchFamily="49" charset="-122"/>
                <a:ea typeface="楷体" panose="02010609060101010101" pitchFamily="49" charset="-122"/>
              </a:rPr>
              <a:t>存在即可直接操作, 否则需要调用 </a:t>
            </a:r>
            <a:r>
              <a:rPr lang="zh-CN" altLang="en-US" sz="2800" dirty="0" smtClean="0">
                <a:latin typeface="楷体" panose="02010609060101010101" pitchFamily="49" charset="-122"/>
                <a:ea typeface="楷体" panose="02010609060101010101" pitchFamily="49" charset="-122"/>
              </a:rPr>
              <a:t>   </a:t>
            </a:r>
            <a:endParaRPr lang="en-US" altLang="zh-CN" sz="2800" dirty="0" smtClean="0">
              <a:latin typeface="楷体" panose="02010609060101010101" pitchFamily="49" charset="-122"/>
              <a:ea typeface="楷体" panose="02010609060101010101" pitchFamily="49" charset="-122"/>
            </a:endParaRPr>
          </a:p>
          <a:p>
            <a:r>
              <a:rPr lang="en-US" altLang="zh-CN" sz="2800">
                <a:latin typeface="楷体" panose="02010609060101010101" pitchFamily="49" charset="-122"/>
                <a:ea typeface="楷体" panose="02010609060101010101" pitchFamily="49" charset="-122"/>
              </a:rPr>
              <a:t> </a:t>
            </a:r>
            <a:r>
              <a:rPr lang="en-US" altLang="zh-CN" sz="2800" smtClean="0">
                <a:latin typeface="楷体" panose="02010609060101010101" pitchFamily="49" charset="-122"/>
                <a:ea typeface="楷体" panose="02010609060101010101" pitchFamily="49" charset="-122"/>
              </a:rPr>
              <a:t>   </a:t>
            </a:r>
            <a:r>
              <a:rPr lang="zh-CN" altLang="en-US" sz="2800" smtClean="0">
                <a:latin typeface="楷体" panose="02010609060101010101" pitchFamily="49" charset="-122"/>
                <a:ea typeface="楷体" panose="02010609060101010101" pitchFamily="49" charset="-122"/>
              </a:rPr>
              <a:t>file</a:t>
            </a:r>
            <a:r>
              <a:rPr lang="zh-CN" altLang="en-US" sz="2800" dirty="0">
                <a:latin typeface="楷体" panose="02010609060101010101" pitchFamily="49" charset="-122"/>
                <a:ea typeface="楷体" panose="02010609060101010101" pitchFamily="49" charset="-122"/>
              </a:rPr>
              <a:t>.createNewFile() 创建真实文件</a:t>
            </a:r>
          </a:p>
        </p:txBody>
      </p:sp>
    </p:spTree>
    <p:extLst>
      <p:ext uri="{BB962C8B-B14F-4D97-AF65-F5344CB8AC3E}">
        <p14:creationId xmlns:p14="http://schemas.microsoft.com/office/powerpoint/2010/main" val="92529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a:t>
            </a:r>
            <a:r>
              <a:rPr lang="zh-CN" altLang="en-US" dirty="0" smtClean="0"/>
              <a:t>目录操作</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17</a:t>
            </a:fld>
            <a:endParaRPr lang="zh-CN" altLang="en-US" dirty="0"/>
          </a:p>
        </p:txBody>
      </p:sp>
      <p:sp>
        <p:nvSpPr>
          <p:cNvPr id="4" name="内容占位符 3"/>
          <p:cNvSpPr>
            <a:spLocks noGrp="1"/>
          </p:cNvSpPr>
          <p:nvPr>
            <p:ph sz="quarter" idx="12"/>
          </p:nvPr>
        </p:nvSpPr>
        <p:spPr/>
        <p:txBody>
          <a:bodyPr>
            <a:normAutofit lnSpcReduction="10000"/>
          </a:bodyPr>
          <a:lstStyle/>
          <a:p>
            <a:r>
              <a:rPr lang="en-US" altLang="zh-CN" dirty="0"/>
              <a:t>File</a:t>
            </a:r>
            <a:r>
              <a:rPr lang="zh-CN" altLang="en-US" dirty="0"/>
              <a:t>对象也可以表示一个目录</a:t>
            </a:r>
          </a:p>
          <a:p>
            <a:pPr lvl="1"/>
            <a:r>
              <a:rPr lang="zh-CN" altLang="en-US" dirty="0"/>
              <a:t>调用该对象的</a:t>
            </a:r>
            <a:r>
              <a:rPr lang="en-US" altLang="zh-CN" dirty="0"/>
              <a:t>list( )</a:t>
            </a:r>
            <a:r>
              <a:rPr lang="zh-CN" altLang="en-US" dirty="0"/>
              <a:t>方法来提取该目录内部其它文件和目录的列表。</a:t>
            </a:r>
          </a:p>
          <a:p>
            <a:r>
              <a:rPr lang="zh-CN" altLang="en-US" dirty="0"/>
              <a:t>一种形式如下：</a:t>
            </a:r>
          </a:p>
          <a:p>
            <a:pPr lvl="1"/>
            <a:r>
              <a:rPr lang="en-US" altLang="zh-CN" b="1" dirty="0"/>
              <a:t>String[ ] list( </a:t>
            </a:r>
            <a:r>
              <a:rPr lang="en-US" altLang="zh-CN" b="1" dirty="0" smtClean="0"/>
              <a:t>)</a:t>
            </a:r>
            <a:r>
              <a:rPr lang="zh-CN" altLang="en-US" dirty="0" smtClean="0"/>
              <a:t>文件</a:t>
            </a:r>
            <a:r>
              <a:rPr lang="zh-CN" altLang="en-US" dirty="0"/>
              <a:t>列表通过一个</a:t>
            </a:r>
            <a:r>
              <a:rPr lang="en-US" altLang="zh-CN" dirty="0"/>
              <a:t>String </a:t>
            </a:r>
            <a:r>
              <a:rPr lang="zh-CN" altLang="en-US" dirty="0"/>
              <a:t>对象数组返回。</a:t>
            </a:r>
          </a:p>
          <a:p>
            <a:r>
              <a:rPr lang="zh-CN" altLang="en-US" dirty="0"/>
              <a:t>第二种形式如下：</a:t>
            </a:r>
          </a:p>
          <a:p>
            <a:pPr lvl="1"/>
            <a:r>
              <a:rPr lang="en-US" altLang="zh-CN" b="1" dirty="0"/>
              <a:t>File[ ] </a:t>
            </a:r>
            <a:r>
              <a:rPr lang="en-US" altLang="zh-CN" b="1" dirty="0" err="1"/>
              <a:t>listFiles</a:t>
            </a:r>
            <a:r>
              <a:rPr lang="en-US" altLang="zh-CN" b="1" dirty="0"/>
              <a:t>( </a:t>
            </a:r>
            <a:r>
              <a:rPr lang="en-US" altLang="zh-CN" b="1" dirty="0" smtClean="0"/>
              <a:t>)</a:t>
            </a:r>
            <a:r>
              <a:rPr lang="zh-CN" altLang="en-US" dirty="0" smtClean="0"/>
              <a:t>文件</a:t>
            </a:r>
            <a:r>
              <a:rPr lang="zh-CN" altLang="en-US" dirty="0"/>
              <a:t>列表通过一个</a:t>
            </a:r>
            <a:r>
              <a:rPr lang="en-US" altLang="zh-CN" dirty="0"/>
              <a:t>File</a:t>
            </a:r>
            <a:r>
              <a:rPr lang="zh-CN" altLang="en-US" dirty="0"/>
              <a:t>对象的数组返回。</a:t>
            </a:r>
          </a:p>
          <a:p>
            <a:r>
              <a:rPr lang="zh-CN" altLang="en-US" dirty="0" smtClean="0"/>
              <a:t>三种形式，列出</a:t>
            </a:r>
            <a:r>
              <a:rPr lang="zh-CN" altLang="en-US" dirty="0"/>
              <a:t>指定类型的文件。</a:t>
            </a:r>
          </a:p>
          <a:p>
            <a:pPr lvl="1"/>
            <a:r>
              <a:rPr lang="en-US" altLang="zh-CN" dirty="0"/>
              <a:t>String[ ] list(</a:t>
            </a:r>
            <a:r>
              <a:rPr lang="en-US" altLang="zh-CN" dirty="0" err="1"/>
              <a:t>FilenameFilter</a:t>
            </a:r>
            <a:r>
              <a:rPr lang="en-US" altLang="zh-CN" dirty="0"/>
              <a:t> </a:t>
            </a:r>
            <a:r>
              <a:rPr lang="en-US" altLang="zh-CN" dirty="0" err="1"/>
              <a:t>FFObj</a:t>
            </a:r>
            <a:r>
              <a:rPr lang="en-US" altLang="zh-CN" dirty="0"/>
              <a:t>)</a:t>
            </a:r>
          </a:p>
          <a:p>
            <a:pPr lvl="1"/>
            <a:r>
              <a:rPr lang="en-US" altLang="zh-CN" dirty="0"/>
              <a:t>File[ ] </a:t>
            </a:r>
            <a:r>
              <a:rPr lang="en-US" altLang="zh-CN" dirty="0" err="1"/>
              <a:t>listFiles</a:t>
            </a:r>
            <a:r>
              <a:rPr lang="en-US" altLang="zh-CN" dirty="0"/>
              <a:t>(</a:t>
            </a:r>
            <a:r>
              <a:rPr lang="en-US" altLang="zh-CN" dirty="0" err="1"/>
              <a:t>FilenameFilter</a:t>
            </a:r>
            <a:r>
              <a:rPr lang="en-US" altLang="zh-CN" dirty="0"/>
              <a:t> </a:t>
            </a:r>
            <a:r>
              <a:rPr lang="en-US" altLang="zh-CN" dirty="0" err="1"/>
              <a:t>FFObj</a:t>
            </a:r>
            <a:r>
              <a:rPr lang="en-US" altLang="zh-CN" dirty="0"/>
              <a:t>)</a:t>
            </a:r>
          </a:p>
          <a:p>
            <a:pPr lvl="1"/>
            <a:r>
              <a:rPr lang="en-US" altLang="zh-CN" dirty="0"/>
              <a:t>File[ ] </a:t>
            </a:r>
            <a:r>
              <a:rPr lang="en-US" altLang="zh-CN" dirty="0" err="1"/>
              <a:t>listFiles</a:t>
            </a:r>
            <a:r>
              <a:rPr lang="en-US" altLang="zh-CN" dirty="0"/>
              <a:t>(</a:t>
            </a:r>
            <a:r>
              <a:rPr lang="en-US" altLang="zh-CN" dirty="0" err="1"/>
              <a:t>FileFilter</a:t>
            </a:r>
            <a:r>
              <a:rPr lang="en-US" altLang="zh-CN" dirty="0"/>
              <a:t> </a:t>
            </a:r>
            <a:r>
              <a:rPr lang="en-US" altLang="zh-CN" dirty="0" err="1"/>
              <a:t>FObj</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3696" y="6809"/>
            <a:ext cx="8296275" cy="67627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395536" y="188641"/>
            <a:ext cx="7629525" cy="65817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a:blip r:embed="rId4"/>
          <a:stretch>
            <a:fillRect/>
          </a:stretch>
        </p:blipFill>
        <p:spPr>
          <a:xfrm>
            <a:off x="1301466" y="2852936"/>
            <a:ext cx="6915150" cy="38576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zh-CN" altLang="en-US" dirty="0"/>
              <a:t>字节流</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18</a:t>
            </a:fld>
            <a:endParaRPr lang="zh-CN" altLang="en-US" dirty="0"/>
          </a:p>
        </p:txBody>
      </p:sp>
      <p:sp>
        <p:nvSpPr>
          <p:cNvPr id="4" name="内容占位符 3"/>
          <p:cNvSpPr>
            <a:spLocks noGrp="1"/>
          </p:cNvSpPr>
          <p:nvPr>
            <p:ph sz="quarter" idx="12"/>
          </p:nvPr>
        </p:nvSpPr>
        <p:spPr/>
        <p:txBody>
          <a:bodyPr>
            <a:normAutofit/>
          </a:bodyPr>
          <a:lstStyle/>
          <a:p>
            <a:r>
              <a:rPr lang="en-US" altLang="zh-CN" dirty="0" err="1">
                <a:latin typeface="仿宋" panose="02010609060101010101" pitchFamily="49" charset="-122"/>
                <a:ea typeface="仿宋" panose="02010609060101010101" pitchFamily="49" charset="-122"/>
              </a:rPr>
              <a:t>FileInputStream</a:t>
            </a:r>
            <a:r>
              <a:rPr lang="zh-CN" altLang="en-US" dirty="0">
                <a:latin typeface="仿宋" panose="02010609060101010101" pitchFamily="49" charset="-122"/>
                <a:ea typeface="仿宋" panose="02010609060101010101" pitchFamily="49" charset="-122"/>
              </a:rPr>
              <a:t>用于顺序读取本地文件</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a:p>
            <a:pPr lvl="1"/>
            <a:r>
              <a:rPr lang="en-US" altLang="zh-CN" dirty="0" err="1">
                <a:latin typeface="仿宋" panose="02010609060101010101" pitchFamily="49" charset="-122"/>
                <a:ea typeface="仿宋" panose="02010609060101010101" pitchFamily="49" charset="-122"/>
              </a:rPr>
              <a:t>FileInputStream</a:t>
            </a:r>
            <a:r>
              <a:rPr lang="en-US" altLang="zh-CN" dirty="0">
                <a:latin typeface="仿宋" panose="02010609060101010101" pitchFamily="49" charset="-122"/>
                <a:ea typeface="仿宋" panose="02010609060101010101" pitchFamily="49" charset="-122"/>
              </a:rPr>
              <a:t>(String </a:t>
            </a:r>
            <a:r>
              <a:rPr lang="en-US" altLang="zh-CN" dirty="0" err="1">
                <a:latin typeface="仿宋" panose="02010609060101010101" pitchFamily="49" charset="-122"/>
                <a:ea typeface="仿宋" panose="02010609060101010101" pitchFamily="49" charset="-122"/>
              </a:rPr>
              <a:t>filepath</a:t>
            </a:r>
            <a:r>
              <a:rPr lang="en-US" altLang="zh-CN" dirty="0">
                <a:latin typeface="仿宋" panose="02010609060101010101" pitchFamily="49" charset="-122"/>
                <a:ea typeface="仿宋" panose="02010609060101010101" pitchFamily="49" charset="-122"/>
              </a:rPr>
              <a:t>)</a:t>
            </a:r>
          </a:p>
          <a:p>
            <a:pPr lvl="1"/>
            <a:r>
              <a:rPr lang="en-US" altLang="zh-CN" dirty="0" err="1" smtClean="0">
                <a:latin typeface="仿宋" panose="02010609060101010101" pitchFamily="49" charset="-122"/>
                <a:ea typeface="仿宋" panose="02010609060101010101" pitchFamily="49" charset="-122"/>
              </a:rPr>
              <a:t>FileInputStream</a:t>
            </a:r>
            <a:r>
              <a:rPr lang="en-US" altLang="zh-CN" dirty="0" smtClean="0">
                <a:latin typeface="仿宋" panose="02010609060101010101" pitchFamily="49" charset="-122"/>
                <a:ea typeface="仿宋" panose="02010609060101010101" pitchFamily="49" charset="-122"/>
              </a:rPr>
              <a:t>(File </a:t>
            </a:r>
            <a:r>
              <a:rPr lang="en-US" altLang="zh-CN" dirty="0" err="1">
                <a:latin typeface="仿宋" panose="02010609060101010101" pitchFamily="49" charset="-122"/>
                <a:ea typeface="仿宋" panose="02010609060101010101" pitchFamily="49" charset="-122"/>
              </a:rPr>
              <a:t>fileObj</a:t>
            </a:r>
            <a:r>
              <a:rPr lang="en-US" altLang="zh-CN" dirty="0" smtClean="0">
                <a:latin typeface="仿宋" panose="02010609060101010101" pitchFamily="49" charset="-122"/>
                <a:ea typeface="仿宋" panose="02010609060101010101" pitchFamily="49" charset="-122"/>
              </a:rPr>
              <a:t>)</a:t>
            </a:r>
          </a:p>
          <a:p>
            <a:pPr lvl="1"/>
            <a:r>
              <a:rPr lang="zh-CN" altLang="en-US" dirty="0">
                <a:latin typeface="仿宋" panose="02010609060101010101" pitchFamily="49" charset="-122"/>
                <a:ea typeface="仿宋" panose="02010609060101010101" pitchFamily="49" charset="-122"/>
              </a:rPr>
              <a:t>当指定的文件在文件系统中不存在时，它们都能引发</a:t>
            </a:r>
            <a:r>
              <a:rPr lang="en-US" altLang="zh-CN" dirty="0" err="1">
                <a:latin typeface="仿宋" panose="02010609060101010101" pitchFamily="49" charset="-122"/>
                <a:ea typeface="仿宋" panose="02010609060101010101" pitchFamily="49" charset="-122"/>
              </a:rPr>
              <a:t>FileNotFoundException</a:t>
            </a:r>
            <a:r>
              <a:rPr lang="zh-CN" altLang="en-US" dirty="0">
                <a:latin typeface="仿宋" panose="02010609060101010101" pitchFamily="49" charset="-122"/>
                <a:ea typeface="仿宋" panose="02010609060101010101" pitchFamily="49" charset="-122"/>
              </a:rPr>
              <a:t>异常。</a:t>
            </a:r>
          </a:p>
          <a:p>
            <a:r>
              <a:rPr lang="zh-CN" altLang="en-US" dirty="0">
                <a:latin typeface="仿宋" panose="02010609060101010101" pitchFamily="49" charset="-122"/>
                <a:ea typeface="仿宋" panose="02010609060101010101" pitchFamily="49" charset="-122"/>
              </a:rPr>
              <a:t>直接使用文件名构造输入流：</a:t>
            </a:r>
          </a:p>
          <a:p>
            <a:pPr lvl="1"/>
            <a:r>
              <a:rPr lang="en-US" altLang="zh-CN" dirty="0" err="1">
                <a:latin typeface="仿宋" panose="02010609060101010101" pitchFamily="49" charset="-122"/>
                <a:ea typeface="仿宋" panose="02010609060101010101" pitchFamily="49" charset="-122"/>
              </a:rPr>
              <a:t>FileInputStream</a:t>
            </a:r>
            <a:r>
              <a:rPr lang="en-US" altLang="zh-CN" dirty="0">
                <a:latin typeface="仿宋" panose="02010609060101010101" pitchFamily="49" charset="-122"/>
                <a:ea typeface="仿宋" panose="02010609060101010101" pitchFamily="49" charset="-122"/>
              </a:rPr>
              <a:t> f1 = new </a:t>
            </a:r>
            <a:r>
              <a:rPr lang="en-US" altLang="zh-CN" dirty="0" err="1">
                <a:latin typeface="仿宋" panose="02010609060101010101" pitchFamily="49" charset="-122"/>
                <a:ea typeface="仿宋" panose="02010609060101010101" pitchFamily="49" charset="-122"/>
              </a:rPr>
              <a:t>FileInputStream</a:t>
            </a:r>
            <a:r>
              <a:rPr lang="en-US" altLang="zh-CN" dirty="0">
                <a:latin typeface="仿宋" panose="02010609060101010101" pitchFamily="49" charset="-122"/>
                <a:ea typeface="仿宋" panose="02010609060101010101" pitchFamily="49" charset="-122"/>
              </a:rPr>
              <a:t>("Test.java")</a:t>
            </a:r>
          </a:p>
          <a:p>
            <a:r>
              <a:rPr lang="zh-CN" altLang="en-US" dirty="0">
                <a:latin typeface="仿宋" panose="02010609060101010101" pitchFamily="49" charset="-122"/>
                <a:ea typeface="仿宋" panose="02010609060101010101" pitchFamily="49" charset="-122"/>
              </a:rPr>
              <a:t>或者先构造</a:t>
            </a:r>
            <a:r>
              <a:rPr lang="en-US" altLang="zh-CN" dirty="0">
                <a:latin typeface="仿宋" panose="02010609060101010101" pitchFamily="49" charset="-122"/>
                <a:ea typeface="仿宋" panose="02010609060101010101" pitchFamily="49" charset="-122"/>
              </a:rPr>
              <a:t>File</a:t>
            </a:r>
            <a:r>
              <a:rPr lang="zh-CN" altLang="en-US" dirty="0">
                <a:latin typeface="仿宋" panose="02010609060101010101" pitchFamily="49" charset="-122"/>
                <a:ea typeface="仿宋" panose="02010609060101010101" pitchFamily="49" charset="-122"/>
              </a:rPr>
              <a:t>对象，再用</a:t>
            </a:r>
            <a:r>
              <a:rPr lang="en-US" altLang="zh-CN" dirty="0">
                <a:latin typeface="仿宋" panose="02010609060101010101" pitchFamily="49" charset="-122"/>
                <a:ea typeface="仿宋" panose="02010609060101010101" pitchFamily="49" charset="-122"/>
              </a:rPr>
              <a:t>File</a:t>
            </a:r>
            <a:r>
              <a:rPr lang="zh-CN" altLang="en-US" dirty="0">
                <a:latin typeface="仿宋" panose="02010609060101010101" pitchFamily="49" charset="-122"/>
                <a:ea typeface="仿宋" panose="02010609060101010101" pitchFamily="49" charset="-122"/>
              </a:rPr>
              <a:t>对象构造输入流：</a:t>
            </a:r>
          </a:p>
          <a:p>
            <a:pPr marL="457200" lvl="1" indent="0">
              <a:buNone/>
            </a:pPr>
            <a:r>
              <a:rPr lang="en-US" altLang="zh-CN" dirty="0">
                <a:latin typeface="仿宋" panose="02010609060101010101" pitchFamily="49" charset="-122"/>
                <a:ea typeface="仿宋" panose="02010609060101010101" pitchFamily="49" charset="-122"/>
              </a:rPr>
              <a:t>File f = new File("Test.java");</a:t>
            </a:r>
          </a:p>
          <a:p>
            <a:pPr marL="457200" lvl="1" indent="0">
              <a:buNone/>
            </a:pPr>
            <a:r>
              <a:rPr lang="en-US" altLang="zh-CN" dirty="0" err="1">
                <a:latin typeface="仿宋" panose="02010609060101010101" pitchFamily="49" charset="-122"/>
                <a:ea typeface="仿宋" panose="02010609060101010101" pitchFamily="49" charset="-122"/>
              </a:rPr>
              <a:t>FileInputStream</a:t>
            </a:r>
            <a:r>
              <a:rPr lang="en-US" altLang="zh-CN" dirty="0">
                <a:latin typeface="仿宋" panose="02010609060101010101" pitchFamily="49" charset="-122"/>
                <a:ea typeface="仿宋" panose="02010609060101010101" pitchFamily="49" charset="-122"/>
              </a:rPr>
              <a:t> f2 = new </a:t>
            </a:r>
            <a:r>
              <a:rPr lang="en-US" altLang="zh-CN" dirty="0" err="1">
                <a:latin typeface="仿宋" panose="02010609060101010101" pitchFamily="49" charset="-122"/>
                <a:ea typeface="仿宋" panose="02010609060101010101" pitchFamily="49" charset="-122"/>
              </a:rPr>
              <a:t>FileInputStream</a:t>
            </a:r>
            <a:r>
              <a:rPr lang="en-US" altLang="zh-CN" dirty="0">
                <a:latin typeface="仿宋" panose="02010609060101010101" pitchFamily="49" charset="-122"/>
                <a:ea typeface="仿宋" panose="02010609060101010101" pitchFamily="49" charset="-122"/>
              </a:rPr>
              <a:t>(f);</a:t>
            </a:r>
          </a:p>
          <a:p>
            <a:endParaRPr lang="zh-CN" altLang="en-US"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个</a:t>
            </a:r>
            <a:r>
              <a:rPr lang="en-US" altLang="zh-CN" dirty="0" smtClean="0"/>
              <a:t>read</a:t>
            </a:r>
            <a:r>
              <a:rPr lang="zh-CN" altLang="en-US" dirty="0" smtClean="0"/>
              <a:t>方法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19</a:t>
            </a:fld>
            <a:endParaRPr lang="zh-CN" altLang="en-US" dirty="0"/>
          </a:p>
        </p:txBody>
      </p:sp>
      <p:sp>
        <p:nvSpPr>
          <p:cNvPr id="4" name="内容占位符 3"/>
          <p:cNvSpPr>
            <a:spLocks noGrp="1"/>
          </p:cNvSpPr>
          <p:nvPr>
            <p:ph sz="quarter" idx="12"/>
          </p:nvPr>
        </p:nvSpPr>
        <p:spPr/>
        <p:txBody>
          <a:bodyPr/>
          <a:lstStyle/>
          <a:p>
            <a:r>
              <a:rPr lang="en-US" altLang="zh-CN" b="1" dirty="0"/>
              <a:t>public int read() </a:t>
            </a:r>
            <a:endParaRPr lang="en-US" altLang="zh-CN" dirty="0"/>
          </a:p>
          <a:p>
            <a:pPr lvl="1"/>
            <a:r>
              <a:rPr lang="zh-CN" altLang="en-US" dirty="0"/>
              <a:t>从此输入流中读取一个数据字节。</a:t>
            </a:r>
          </a:p>
          <a:p>
            <a:r>
              <a:rPr lang="en-US" altLang="zh-CN" b="1" dirty="0"/>
              <a:t>public int read(byte[] b)  </a:t>
            </a:r>
            <a:endParaRPr lang="en-US" altLang="zh-CN" dirty="0"/>
          </a:p>
          <a:p>
            <a:pPr lvl="1"/>
            <a:r>
              <a:rPr lang="zh-CN" altLang="en-US" dirty="0"/>
              <a:t>此输入流中将最多 </a:t>
            </a:r>
            <a:r>
              <a:rPr lang="en-US" altLang="zh-CN" dirty="0" err="1"/>
              <a:t>b.length</a:t>
            </a:r>
            <a:r>
              <a:rPr lang="en-US" altLang="zh-CN" dirty="0"/>
              <a:t> </a:t>
            </a:r>
            <a:r>
              <a:rPr lang="zh-CN" altLang="en-US" dirty="0"/>
              <a:t>个字节的数据读入一个字节数组中。</a:t>
            </a:r>
          </a:p>
          <a:p>
            <a:r>
              <a:rPr lang="en-US" altLang="zh-CN" b="1" dirty="0"/>
              <a:t>public int read(byte[] b, int </a:t>
            </a:r>
            <a:r>
              <a:rPr lang="en-US" altLang="zh-CN" b="1" dirty="0" err="1"/>
              <a:t>off,int</a:t>
            </a:r>
            <a:r>
              <a:rPr lang="en-US" altLang="zh-CN" b="1" dirty="0"/>
              <a:t> </a:t>
            </a:r>
            <a:r>
              <a:rPr lang="en-US" altLang="zh-CN" b="1" dirty="0" err="1"/>
              <a:t>len</a:t>
            </a:r>
            <a:r>
              <a:rPr lang="en-US" altLang="zh-CN" b="1" dirty="0"/>
              <a:t>)</a:t>
            </a:r>
            <a:endParaRPr lang="en-US" altLang="zh-CN" dirty="0"/>
          </a:p>
          <a:p>
            <a:pPr lvl="1"/>
            <a:r>
              <a:rPr lang="zh-CN" altLang="en-US" dirty="0"/>
              <a:t>此输入流中将最多 </a:t>
            </a:r>
            <a:r>
              <a:rPr lang="en-US" altLang="zh-CN" dirty="0" err="1"/>
              <a:t>len</a:t>
            </a:r>
            <a:r>
              <a:rPr lang="en-US" altLang="zh-CN" dirty="0"/>
              <a:t> </a:t>
            </a:r>
            <a:r>
              <a:rPr lang="zh-CN" altLang="en-US" dirty="0"/>
              <a:t>个字节的数据读入一个字节数组中</a:t>
            </a:r>
          </a:p>
          <a:p>
            <a:r>
              <a:rPr lang="zh-CN" altLang="en-US" dirty="0"/>
              <a:t>这些方法在读取数据时，遇输入流结束则返回</a:t>
            </a:r>
            <a:r>
              <a:rPr lang="en-US" altLang="zh-CN" dirty="0"/>
              <a:t>-1</a:t>
            </a:r>
            <a:r>
              <a:rPr lang="zh-CN" altLang="en-US" dirty="0"/>
              <a:t>。</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79512" y="836712"/>
            <a:ext cx="3429000" cy="928687"/>
          </a:xfrm>
        </p:spPr>
        <p:txBody>
          <a:bodyPr>
            <a:normAutofit/>
          </a:bodyPr>
          <a:lstStyle/>
          <a:p>
            <a:pPr>
              <a:buNone/>
            </a:pPr>
            <a:r>
              <a:rPr lang="zh-CN" altLang="en-US" sz="3600" dirty="0" smtClean="0">
                <a:solidFill>
                  <a:srgbClr val="C00000"/>
                </a:solidFill>
              </a:rPr>
              <a:t>主要内容</a:t>
            </a:r>
          </a:p>
        </p:txBody>
      </p:sp>
      <p:sp>
        <p:nvSpPr>
          <p:cNvPr id="24579" name="矩形 6"/>
          <p:cNvSpPr>
            <a:spLocks noChangeArrowheads="1"/>
          </p:cNvSpPr>
          <p:nvPr/>
        </p:nvSpPr>
        <p:spPr bwMode="auto">
          <a:xfrm>
            <a:off x="7747000" y="4857750"/>
            <a:ext cx="1111250" cy="769938"/>
          </a:xfrm>
          <a:prstGeom prst="rect">
            <a:avLst/>
          </a:prstGeom>
          <a:noFill/>
          <a:ln w="9525">
            <a:noFill/>
            <a:miter lim="800000"/>
          </a:ln>
        </p:spPr>
        <p:txBody>
          <a:bodyPr wrap="none">
            <a:spAutoFit/>
          </a:bodyPr>
          <a:lstStyle/>
          <a:p>
            <a:r>
              <a:rPr lang="en-US" altLang="zh-CN" sz="2200" b="1">
                <a:solidFill>
                  <a:schemeClr val="bg1"/>
                </a:solidFill>
                <a:latin typeface="Calibri" panose="020F0502020204030204" pitchFamily="34" charset="0"/>
              </a:rPr>
              <a:t>Back to </a:t>
            </a:r>
          </a:p>
          <a:p>
            <a:r>
              <a:rPr lang="en-US" altLang="zh-CN" sz="2200" b="1">
                <a:solidFill>
                  <a:schemeClr val="bg1"/>
                </a:solidFill>
                <a:latin typeface="Calibri" panose="020F0502020204030204" pitchFamily="34" charset="0"/>
              </a:rPr>
              <a:t>school</a:t>
            </a:r>
            <a:endParaRPr lang="zh-CN" altLang="en-US" sz="2200" b="1">
              <a:solidFill>
                <a:schemeClr val="bg1"/>
              </a:solidFill>
              <a:latin typeface="Calibri" panose="020F0502020204030204" pitchFamily="34" charset="0"/>
            </a:endParaRPr>
          </a:p>
        </p:txBody>
      </p:sp>
      <p:graphicFrame>
        <p:nvGraphicFramePr>
          <p:cNvPr id="6" name="图示 5"/>
          <p:cNvGraphicFramePr/>
          <p:nvPr/>
        </p:nvGraphicFramePr>
        <p:xfrm>
          <a:off x="1071538" y="1943052"/>
          <a:ext cx="7172870" cy="4294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FileOutputStream</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20</a:t>
            </a:fld>
            <a:endParaRPr lang="zh-CN" altLang="en-US" dirty="0"/>
          </a:p>
        </p:txBody>
      </p:sp>
      <p:sp>
        <p:nvSpPr>
          <p:cNvPr id="4" name="内容占位符 3"/>
          <p:cNvSpPr>
            <a:spLocks noGrp="1"/>
          </p:cNvSpPr>
          <p:nvPr>
            <p:ph sz="quarter" idx="12"/>
          </p:nvPr>
        </p:nvSpPr>
        <p:spPr/>
        <p:txBody>
          <a:bodyPr/>
          <a:lstStyle/>
          <a:p>
            <a:r>
              <a:rPr lang="en-US" altLang="zh-CN" dirty="0" err="1"/>
              <a:t>FileOutputStream</a:t>
            </a:r>
            <a:r>
              <a:rPr lang="zh-CN" altLang="en-US" dirty="0"/>
              <a:t>用于向一个文件写数据</a:t>
            </a:r>
            <a:r>
              <a:rPr lang="zh-CN" altLang="en-US" dirty="0" smtClean="0"/>
              <a:t>。</a:t>
            </a:r>
            <a:endParaRPr lang="en-US" altLang="zh-CN" dirty="0" smtClean="0"/>
          </a:p>
          <a:p>
            <a:pPr lvl="1"/>
            <a:r>
              <a:rPr lang="en-US" altLang="zh-CN" b="1" dirty="0" err="1" smtClean="0"/>
              <a:t>FileOutputStream</a:t>
            </a:r>
            <a:r>
              <a:rPr lang="en-US" altLang="zh-CN" b="1" dirty="0" smtClean="0"/>
              <a:t>(String </a:t>
            </a:r>
            <a:r>
              <a:rPr lang="en-US" altLang="zh-CN" b="1" dirty="0" err="1"/>
              <a:t>filePath</a:t>
            </a:r>
            <a:r>
              <a:rPr lang="en-US" altLang="zh-CN" b="1" dirty="0"/>
              <a:t>)</a:t>
            </a:r>
            <a:endParaRPr lang="en-US" altLang="zh-CN" dirty="0"/>
          </a:p>
          <a:p>
            <a:pPr lvl="1"/>
            <a:r>
              <a:rPr lang="en-US" altLang="zh-CN" b="1" dirty="0" err="1"/>
              <a:t>FileOutputStream</a:t>
            </a:r>
            <a:r>
              <a:rPr lang="en-US" altLang="zh-CN" b="1" dirty="0"/>
              <a:t>(File </a:t>
            </a:r>
            <a:r>
              <a:rPr lang="en-US" altLang="zh-CN" b="1" dirty="0" err="1"/>
              <a:t>fileObj</a:t>
            </a:r>
            <a:r>
              <a:rPr lang="en-US" altLang="zh-CN" b="1" dirty="0"/>
              <a:t>)</a:t>
            </a:r>
            <a:endParaRPr lang="en-US" altLang="zh-CN" dirty="0"/>
          </a:p>
          <a:p>
            <a:pPr lvl="1"/>
            <a:r>
              <a:rPr lang="en-US" altLang="zh-CN" b="1" dirty="0" err="1"/>
              <a:t>FileOutputStream</a:t>
            </a:r>
            <a:r>
              <a:rPr lang="en-US" altLang="zh-CN" b="1" dirty="0"/>
              <a:t>(String </a:t>
            </a:r>
            <a:r>
              <a:rPr lang="en-US" altLang="zh-CN" b="1" dirty="0" err="1"/>
              <a:t>filePath</a:t>
            </a:r>
            <a:r>
              <a:rPr lang="en-US" altLang="zh-CN" b="1" dirty="0"/>
              <a:t>, </a:t>
            </a:r>
            <a:r>
              <a:rPr lang="en-US" altLang="zh-CN" b="1" dirty="0" err="1"/>
              <a:t>boolean</a:t>
            </a:r>
            <a:r>
              <a:rPr lang="en-US" altLang="zh-CN" b="1" dirty="0"/>
              <a:t> append)</a:t>
            </a:r>
            <a:endParaRPr lang="en-US" altLang="zh-CN" dirty="0"/>
          </a:p>
          <a:p>
            <a:pPr lvl="1"/>
            <a:r>
              <a:rPr lang="en-US" altLang="zh-CN" b="1" dirty="0" err="1"/>
              <a:t>FileOutputStream</a:t>
            </a:r>
            <a:r>
              <a:rPr lang="en-US" altLang="zh-CN" b="1" dirty="0"/>
              <a:t>(File </a:t>
            </a:r>
            <a:r>
              <a:rPr lang="en-US" altLang="zh-CN" b="1" dirty="0" err="1"/>
              <a:t>fileObj</a:t>
            </a:r>
            <a:r>
              <a:rPr lang="en-US" altLang="zh-CN" b="1" dirty="0"/>
              <a:t>, </a:t>
            </a:r>
            <a:r>
              <a:rPr lang="en-US" altLang="zh-CN" b="1" dirty="0" err="1"/>
              <a:t>boolean</a:t>
            </a:r>
            <a:r>
              <a:rPr lang="en-US" altLang="zh-CN" b="1" dirty="0"/>
              <a:t> append)</a:t>
            </a:r>
            <a:endParaRPr lang="en-US" altLang="zh-CN" dirty="0"/>
          </a:p>
          <a:p>
            <a:r>
              <a:rPr lang="en-US" altLang="zh-CN" dirty="0" err="1"/>
              <a:t>FileOutputStream</a:t>
            </a:r>
            <a:r>
              <a:rPr lang="zh-CN" altLang="en-US" dirty="0"/>
              <a:t>的创建不依赖于文件是否存在</a:t>
            </a:r>
            <a:r>
              <a:rPr lang="zh-CN" altLang="en-US" dirty="0" smtClean="0"/>
              <a:t>。</a:t>
            </a:r>
            <a:endParaRPr lang="en-US" altLang="zh-CN" dirty="0" smtClean="0"/>
          </a:p>
          <a:p>
            <a:pPr lvl="1"/>
            <a:r>
              <a:rPr lang="zh-CN" altLang="en-US" dirty="0" smtClean="0"/>
              <a:t>如果</a:t>
            </a:r>
            <a:r>
              <a:rPr lang="en-US" altLang="zh-CN" dirty="0" err="1"/>
              <a:t>filePath</a:t>
            </a:r>
            <a:r>
              <a:rPr lang="zh-CN" altLang="en-US" dirty="0"/>
              <a:t>表示的文件不存在， </a:t>
            </a:r>
            <a:r>
              <a:rPr lang="en-US" altLang="zh-CN" dirty="0" err="1"/>
              <a:t>FileOutputStream</a:t>
            </a:r>
            <a:r>
              <a:rPr lang="zh-CN" altLang="en-US" dirty="0"/>
              <a:t>在打开之前创建它</a:t>
            </a:r>
            <a:r>
              <a:rPr lang="zh-CN" altLang="en-US" dirty="0" smtClean="0"/>
              <a:t>。</a:t>
            </a:r>
            <a:endParaRPr lang="en-US" altLang="zh-CN" dirty="0" smtClean="0"/>
          </a:p>
          <a:p>
            <a:pPr lvl="1"/>
            <a:r>
              <a:rPr lang="zh-CN" altLang="en-US" dirty="0" smtClean="0"/>
              <a:t>如果</a:t>
            </a:r>
            <a:r>
              <a:rPr lang="zh-CN" altLang="en-US" dirty="0"/>
              <a:t>文件已经存在，则打开它，准备写。</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a:t>
            </a:r>
            <a:r>
              <a:rPr lang="en-US" altLang="zh-CN" dirty="0" smtClean="0"/>
              <a:t>write</a:t>
            </a:r>
            <a:r>
              <a:rPr lang="zh-CN" altLang="en-US" dirty="0" smtClean="0"/>
              <a:t>方法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21</a:t>
            </a:fld>
            <a:endParaRPr lang="zh-CN" altLang="en-US" dirty="0"/>
          </a:p>
        </p:txBody>
      </p:sp>
      <p:sp>
        <p:nvSpPr>
          <p:cNvPr id="4" name="内容占位符 3"/>
          <p:cNvSpPr>
            <a:spLocks noGrp="1"/>
          </p:cNvSpPr>
          <p:nvPr>
            <p:ph sz="quarter" idx="12"/>
          </p:nvPr>
        </p:nvSpPr>
        <p:spPr/>
        <p:txBody>
          <a:bodyPr/>
          <a:lstStyle/>
          <a:p>
            <a:r>
              <a:rPr lang="en-US" altLang="zh-CN" b="1" dirty="0">
                <a:latin typeface="仿宋" panose="02010609060101010101" pitchFamily="49" charset="-122"/>
                <a:ea typeface="仿宋" panose="02010609060101010101" pitchFamily="49" charset="-122"/>
              </a:rPr>
              <a:t>public void write(byte[] b)</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将 </a:t>
            </a:r>
            <a:r>
              <a:rPr lang="en-US" altLang="zh-CN" dirty="0" err="1">
                <a:latin typeface="仿宋" panose="02010609060101010101" pitchFamily="49" charset="-122"/>
                <a:ea typeface="仿宋" panose="02010609060101010101" pitchFamily="49" charset="-122"/>
              </a:rPr>
              <a:t>b.length</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个字节从指定字节数组写入此文件输出流中</a:t>
            </a:r>
          </a:p>
          <a:p>
            <a:r>
              <a:rPr lang="en-US" altLang="zh-CN" b="1" dirty="0">
                <a:latin typeface="仿宋" panose="02010609060101010101" pitchFamily="49" charset="-122"/>
                <a:ea typeface="仿宋" panose="02010609060101010101" pitchFamily="49" charset="-122"/>
              </a:rPr>
              <a:t>public void write(byte[] b, int off, int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将指定字节数组中从偏移量</a:t>
            </a:r>
            <a:r>
              <a:rPr lang="en-US" altLang="zh-CN" dirty="0">
                <a:latin typeface="仿宋" panose="02010609060101010101" pitchFamily="49" charset="-122"/>
                <a:ea typeface="仿宋" panose="02010609060101010101" pitchFamily="49" charset="-122"/>
              </a:rPr>
              <a:t>off</a:t>
            </a:r>
            <a:r>
              <a:rPr lang="zh-CN" altLang="en-US" dirty="0">
                <a:latin typeface="仿宋" panose="02010609060101010101" pitchFamily="49" charset="-122"/>
                <a:ea typeface="仿宋" panose="02010609060101010101" pitchFamily="49" charset="-122"/>
              </a:rPr>
              <a:t>开始的 </a:t>
            </a:r>
            <a:r>
              <a:rPr lang="en-US" altLang="zh-CN" dirty="0" err="1">
                <a:latin typeface="仿宋" panose="02010609060101010101" pitchFamily="49" charset="-122"/>
                <a:ea typeface="仿宋" panose="02010609060101010101" pitchFamily="49" charset="-122"/>
              </a:rPr>
              <a:t>len</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个字节写入此文件输出流。</a:t>
            </a:r>
          </a:p>
          <a:p>
            <a:r>
              <a:rPr lang="en-US" altLang="zh-CN" b="1" dirty="0">
                <a:latin typeface="仿宋" panose="02010609060101010101" pitchFamily="49" charset="-122"/>
                <a:ea typeface="仿宋" panose="02010609060101010101" pitchFamily="49" charset="-122"/>
              </a:rPr>
              <a:t>public void write(int b)</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将指定字节写入此文件输出流。</a:t>
            </a:r>
          </a:p>
          <a:p>
            <a:r>
              <a:rPr lang="en-US" altLang="zh-CN"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b</a:t>
            </a:r>
            <a:r>
              <a:rPr lang="zh-CN" altLang="en-US"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是</a:t>
            </a:r>
            <a:r>
              <a:rPr lang="en-US" altLang="zh-CN"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int</a:t>
            </a:r>
            <a:r>
              <a:rPr lang="zh-CN" altLang="en-US"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类型时，占用</a:t>
            </a:r>
            <a:r>
              <a:rPr lang="en-US" altLang="zh-CN"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a:t>
            </a:r>
            <a:r>
              <a:rPr lang="zh-CN" altLang="en-US"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个字节，只有最低的一个字节被写到输出流，忽略其余字节。</a:t>
            </a:r>
          </a:p>
          <a:p>
            <a:endParaRPr lang="zh-CN" altLang="en-US"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文件拷贝程序</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22</a:t>
            </a:fld>
            <a:endParaRPr lang="zh-CN" altLang="en-US" dirty="0"/>
          </a:p>
        </p:txBody>
      </p:sp>
      <p:sp>
        <p:nvSpPr>
          <p:cNvPr id="4" name="内容占位符 3"/>
          <p:cNvSpPr>
            <a:spLocks noGrp="1"/>
          </p:cNvSpPr>
          <p:nvPr>
            <p:ph sz="quarter" idx="12"/>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765175"/>
            <a:ext cx="9182463" cy="5517067"/>
          </a:xfrm>
          <a:prstGeom prst="rect">
            <a:avLst/>
          </a:prstGeom>
        </p:spPr>
      </p:pic>
      <p:sp>
        <p:nvSpPr>
          <p:cNvPr id="6" name="矩形 5"/>
          <p:cNvSpPr/>
          <p:nvPr/>
        </p:nvSpPr>
        <p:spPr bwMode="auto">
          <a:xfrm>
            <a:off x="468312" y="4365104"/>
            <a:ext cx="3455616" cy="12241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pic>
        <p:nvPicPr>
          <p:cNvPr id="7" name="图片 6"/>
          <p:cNvPicPr>
            <a:picLocks noChangeAspect="1"/>
          </p:cNvPicPr>
          <p:nvPr/>
        </p:nvPicPr>
        <p:blipFill>
          <a:blip r:embed="rId3"/>
          <a:stretch>
            <a:fillRect/>
          </a:stretch>
        </p:blipFill>
        <p:spPr>
          <a:xfrm>
            <a:off x="2013257" y="188641"/>
            <a:ext cx="7130743" cy="6464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矩形 7"/>
          <p:cNvSpPr/>
          <p:nvPr/>
        </p:nvSpPr>
        <p:spPr bwMode="auto">
          <a:xfrm>
            <a:off x="2196120" y="3681412"/>
            <a:ext cx="4536120" cy="82770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sp>
        <p:nvSpPr>
          <p:cNvPr id="9" name="矩形 8"/>
          <p:cNvSpPr/>
          <p:nvPr/>
        </p:nvSpPr>
        <p:spPr bwMode="auto">
          <a:xfrm>
            <a:off x="2196120" y="765175"/>
            <a:ext cx="3382508" cy="1223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实用案例</a:t>
            </a:r>
            <a:r>
              <a:rPr lang="en-US" altLang="zh-CN" dirty="0"/>
              <a:t>2</a:t>
            </a:r>
            <a:r>
              <a:rPr lang="zh-CN" altLang="en-US" dirty="0"/>
              <a:t>：文件加密解密</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23</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539552" y="795202"/>
            <a:ext cx="7560840" cy="571047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矩形 5"/>
          <p:cNvSpPr/>
          <p:nvPr/>
        </p:nvSpPr>
        <p:spPr bwMode="auto">
          <a:xfrm>
            <a:off x="1403648" y="4077072"/>
            <a:ext cx="6408712" cy="17281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字节过滤流</a:t>
            </a:r>
            <a:endParaRPr lang="zh-CN" altLang="en-US"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24</a:t>
            </a:fld>
            <a:endParaRPr lang="zh-CN" altLang="en-US" dirty="0"/>
          </a:p>
        </p:txBody>
      </p:sp>
      <p:sp>
        <p:nvSpPr>
          <p:cNvPr id="4" name="矩形 3"/>
          <p:cNvSpPr/>
          <p:nvPr/>
        </p:nvSpPr>
        <p:spPr>
          <a:xfrm>
            <a:off x="683568" y="1196752"/>
            <a:ext cx="6408328" cy="954107"/>
          </a:xfrm>
          <a:prstGeom prst="rect">
            <a:avLst/>
          </a:prstGeom>
        </p:spPr>
        <p:txBody>
          <a:bodyPr wrap="square">
            <a:spAutoFit/>
          </a:bodyPr>
          <a:lstStyle/>
          <a:p>
            <a:r>
              <a:rPr lang="zh-CN" altLang="en-US" sz="2000" b="1" dirty="0">
                <a:solidFill>
                  <a:srgbClr val="C00000"/>
                </a:solidFill>
                <a:latin typeface="华文楷体" panose="02010600040101010101" pitchFamily="2" charset="-122"/>
                <a:ea typeface="华文楷体" panose="02010600040101010101" pitchFamily="2" charset="-122"/>
              </a:rPr>
              <a:t>过滤流</a:t>
            </a:r>
            <a:r>
              <a:rPr lang="zh-CN" altLang="en-US" sz="2000" b="1" dirty="0" smtClean="0">
                <a:solidFill>
                  <a:srgbClr val="C00000"/>
                </a:solidFill>
                <a:latin typeface="华文楷体" panose="02010600040101010101" pitchFamily="2" charset="-122"/>
                <a:ea typeface="华文楷体" panose="02010600040101010101" pitchFamily="2" charset="-122"/>
              </a:rPr>
              <a:t>：</a:t>
            </a:r>
            <a:endParaRPr lang="en-US" altLang="zh-CN" sz="2000" b="1" dirty="0" smtClean="0">
              <a:solidFill>
                <a:srgbClr val="C00000"/>
              </a:solidFill>
              <a:latin typeface="华文楷体" panose="02010600040101010101" pitchFamily="2" charset="-122"/>
              <a:ea typeface="华文楷体" panose="02010600040101010101" pitchFamily="2" charset="-122"/>
            </a:endParaRPr>
          </a:p>
          <a:p>
            <a:r>
              <a:rPr lang="en-US" altLang="zh-CN" b="1" dirty="0">
                <a:solidFill>
                  <a:srgbClr val="333333"/>
                </a:solidFill>
                <a:latin typeface="华文楷体" panose="02010600040101010101" pitchFamily="2" charset="-122"/>
                <a:ea typeface="华文楷体" panose="02010600040101010101" pitchFamily="2" charset="-122"/>
              </a:rPr>
              <a:t> </a:t>
            </a:r>
            <a:r>
              <a:rPr lang="en-US" altLang="zh-CN" b="1" dirty="0" smtClean="0">
                <a:solidFill>
                  <a:srgbClr val="333333"/>
                </a:solidFill>
                <a:latin typeface="华文楷体" panose="02010600040101010101" pitchFamily="2" charset="-122"/>
                <a:ea typeface="华文楷体" panose="02010600040101010101" pitchFamily="2" charset="-122"/>
              </a:rPr>
              <a:t>     </a:t>
            </a:r>
            <a:r>
              <a:rPr lang="zh-CN" altLang="en-US" b="1" dirty="0" smtClean="0">
                <a:solidFill>
                  <a:srgbClr val="333333"/>
                </a:solidFill>
                <a:latin typeface="华文楷体" panose="02010600040101010101" pitchFamily="2" charset="-122"/>
                <a:ea typeface="华文楷体" panose="02010600040101010101" pitchFamily="2" charset="-122"/>
              </a:rPr>
              <a:t>使用</a:t>
            </a:r>
            <a:r>
              <a:rPr lang="zh-CN" altLang="en-US" b="1" dirty="0">
                <a:solidFill>
                  <a:srgbClr val="136EC2"/>
                </a:solidFill>
                <a:latin typeface="华文楷体" panose="02010600040101010101" pitchFamily="2" charset="-122"/>
                <a:ea typeface="华文楷体" panose="02010600040101010101" pitchFamily="2" charset="-122"/>
                <a:hlinkClick r:id="rId2"/>
              </a:rPr>
              <a:t>节点流</a:t>
            </a:r>
            <a:r>
              <a:rPr lang="zh-CN" altLang="en-US" b="1" dirty="0">
                <a:solidFill>
                  <a:srgbClr val="333333"/>
                </a:solidFill>
                <a:latin typeface="华文楷体" panose="02010600040101010101" pitchFamily="2" charset="-122"/>
                <a:ea typeface="华文楷体" panose="02010600040101010101" pitchFamily="2" charset="-122"/>
              </a:rPr>
              <a:t>作为输入或输出。过滤流是使用一个已经存在的输入流或输出流连接创建</a:t>
            </a:r>
            <a:r>
              <a:rPr lang="zh-CN" altLang="en-US" b="1" dirty="0" smtClean="0">
                <a:solidFill>
                  <a:srgbClr val="333333"/>
                </a:solidFill>
                <a:latin typeface="华文楷体" panose="02010600040101010101" pitchFamily="2" charset="-122"/>
                <a:ea typeface="华文楷体" panose="02010600040101010101" pitchFamily="2" charset="-122"/>
              </a:rPr>
              <a:t>的。</a:t>
            </a:r>
            <a:endParaRPr lang="zh-CN" altLang="en-US" b="1" dirty="0">
              <a:latin typeface="华文楷体" panose="02010600040101010101" pitchFamily="2" charset="-122"/>
              <a:ea typeface="华文楷体" panose="02010600040101010101" pitchFamily="2" charset="-122"/>
            </a:endParaRPr>
          </a:p>
        </p:txBody>
      </p:sp>
      <p:sp>
        <p:nvSpPr>
          <p:cNvPr id="5" name="矩形 4"/>
          <p:cNvSpPr/>
          <p:nvPr/>
        </p:nvSpPr>
        <p:spPr>
          <a:xfrm>
            <a:off x="827584" y="2572209"/>
            <a:ext cx="6480720" cy="707886"/>
          </a:xfrm>
          <a:prstGeom prst="rect">
            <a:avLst/>
          </a:prstGeom>
        </p:spPr>
        <p:txBody>
          <a:bodyPr wrap="square">
            <a:spAutoFit/>
          </a:bodyPr>
          <a:lstStyle/>
          <a:p>
            <a:r>
              <a:rPr lang="en-US" altLang="zh-CN" sz="2000" b="1" dirty="0" err="1">
                <a:solidFill>
                  <a:srgbClr val="333333"/>
                </a:solidFill>
                <a:latin typeface="华文楷体" panose="02010600040101010101" pitchFamily="2" charset="-122"/>
                <a:ea typeface="华文楷体" panose="02010600040101010101" pitchFamily="2" charset="-122"/>
              </a:rPr>
              <a:t>FileInputStream</a:t>
            </a:r>
            <a:r>
              <a:rPr lang="zh-CN" altLang="en-US" sz="2000" b="1" dirty="0">
                <a:solidFill>
                  <a:srgbClr val="333333"/>
                </a:solidFill>
                <a:latin typeface="华文楷体" panose="02010600040101010101" pitchFamily="2" charset="-122"/>
                <a:ea typeface="华文楷体" panose="02010600040101010101" pitchFamily="2" charset="-122"/>
              </a:rPr>
              <a:t>和</a:t>
            </a:r>
            <a:r>
              <a:rPr lang="en-US" altLang="zh-CN" sz="2000" b="1" dirty="0" err="1" smtClean="0">
                <a:solidFill>
                  <a:srgbClr val="333333"/>
                </a:solidFill>
                <a:latin typeface="华文楷体" panose="02010600040101010101" pitchFamily="2" charset="-122"/>
                <a:ea typeface="华文楷体" panose="02010600040101010101" pitchFamily="2" charset="-122"/>
              </a:rPr>
              <a:t>FileOutputStream</a:t>
            </a:r>
            <a:r>
              <a:rPr lang="zh-CN" altLang="en-US" sz="2000" b="1" dirty="0" smtClean="0">
                <a:solidFill>
                  <a:srgbClr val="333333"/>
                </a:solidFill>
                <a:latin typeface="华文楷体" panose="02010600040101010101" pitchFamily="2" charset="-122"/>
                <a:ea typeface="华文楷体" panose="02010600040101010101" pitchFamily="2" charset="-122"/>
              </a:rPr>
              <a:t>是</a:t>
            </a:r>
            <a:r>
              <a:rPr lang="zh-CN" altLang="en-US" sz="2000" b="1" dirty="0" smtClean="0">
                <a:solidFill>
                  <a:srgbClr val="136EC2"/>
                </a:solidFill>
                <a:latin typeface="华文楷体" panose="02010600040101010101" pitchFamily="2" charset="-122"/>
                <a:ea typeface="华文楷体" panose="02010600040101010101" pitchFamily="2" charset="-122"/>
                <a:hlinkClick r:id="rId3"/>
              </a:rPr>
              <a:t>节点</a:t>
            </a:r>
            <a:r>
              <a:rPr lang="zh-CN" altLang="en-US" sz="2000" b="1" dirty="0">
                <a:solidFill>
                  <a:srgbClr val="136EC2"/>
                </a:solidFill>
                <a:latin typeface="华文楷体" panose="02010600040101010101" pitchFamily="2" charset="-122"/>
                <a:ea typeface="华文楷体" panose="02010600040101010101" pitchFamily="2" charset="-122"/>
                <a:hlinkClick r:id="rId3"/>
              </a:rPr>
              <a:t>流</a:t>
            </a:r>
            <a:r>
              <a:rPr lang="zh-CN" altLang="en-US" sz="2000" b="1" dirty="0">
                <a:solidFill>
                  <a:srgbClr val="333333"/>
                </a:solidFill>
                <a:latin typeface="华文楷体" panose="02010600040101010101" pitchFamily="2" charset="-122"/>
                <a:ea typeface="华文楷体" panose="02010600040101010101" pitchFamily="2" charset="-122"/>
              </a:rPr>
              <a:t>，用于从文件中读取或往文件中写入</a:t>
            </a:r>
            <a:r>
              <a:rPr lang="zh-CN" altLang="en-US" sz="2000" b="1" dirty="0">
                <a:solidFill>
                  <a:srgbClr val="136EC2"/>
                </a:solidFill>
                <a:latin typeface="华文楷体" panose="02010600040101010101" pitchFamily="2" charset="-122"/>
                <a:ea typeface="华文楷体" panose="02010600040101010101" pitchFamily="2" charset="-122"/>
                <a:hlinkClick r:id="rId4"/>
              </a:rPr>
              <a:t>字节流</a:t>
            </a:r>
            <a:r>
              <a:rPr lang="zh-CN" altLang="en-US" sz="2000" b="1" dirty="0">
                <a:solidFill>
                  <a:srgbClr val="333333"/>
                </a:solidFill>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p:txBody>
      </p:sp>
      <p:sp>
        <p:nvSpPr>
          <p:cNvPr id="6" name="矩形 5"/>
          <p:cNvSpPr/>
          <p:nvPr/>
        </p:nvSpPr>
        <p:spPr>
          <a:xfrm>
            <a:off x="814077" y="3901913"/>
            <a:ext cx="6420347" cy="1015663"/>
          </a:xfrm>
          <a:prstGeom prst="rect">
            <a:avLst/>
          </a:prstGeom>
        </p:spPr>
        <p:txBody>
          <a:bodyPr wrap="none">
            <a:spAutoFit/>
          </a:bodyPr>
          <a:lstStyle/>
          <a:p>
            <a:r>
              <a:rPr lang="en-US" altLang="zh-CN" sz="2000" b="1" dirty="0" err="1">
                <a:latin typeface="华文楷体" panose="02010600040101010101" pitchFamily="2" charset="-122"/>
                <a:ea typeface="华文楷体" panose="02010600040101010101" pitchFamily="2" charset="-122"/>
              </a:rPr>
              <a:t>BufferedInputStream</a:t>
            </a:r>
            <a:r>
              <a:rPr lang="zh-CN" altLang="en-US" sz="2000" b="1" dirty="0">
                <a:latin typeface="华文楷体" panose="02010600040101010101" pitchFamily="2" charset="-122"/>
                <a:ea typeface="华文楷体" panose="02010600040101010101" pitchFamily="2" charset="-122"/>
              </a:rPr>
              <a:t>和</a:t>
            </a:r>
            <a:r>
              <a:rPr lang="en-US" altLang="zh-CN" sz="2000" b="1" dirty="0" err="1" smtClean="0">
                <a:latin typeface="华文楷体" panose="02010600040101010101" pitchFamily="2" charset="-122"/>
                <a:ea typeface="华文楷体" panose="02010600040101010101" pitchFamily="2" charset="-122"/>
              </a:rPr>
              <a:t>BufferedOutputStream</a:t>
            </a:r>
            <a:r>
              <a:rPr lang="zh-CN" altLang="en-US" sz="2000" b="1" dirty="0" smtClean="0">
                <a:latin typeface="华文楷体" panose="02010600040101010101" pitchFamily="2" charset="-122"/>
                <a:ea typeface="华文楷体" panose="02010600040101010101" pitchFamily="2" charset="-122"/>
              </a:rPr>
              <a:t>是过滤</a:t>
            </a:r>
            <a:r>
              <a:rPr lang="zh-CN" altLang="en-US" sz="2000" b="1" dirty="0">
                <a:latin typeface="华文楷体" panose="02010600040101010101" pitchFamily="2" charset="-122"/>
                <a:ea typeface="华文楷体" panose="02010600040101010101" pitchFamily="2" charset="-122"/>
              </a:rPr>
              <a:t>流，</a:t>
            </a:r>
            <a:r>
              <a:rPr lang="zh-CN" altLang="en-US" sz="2000" b="1" dirty="0" smtClean="0">
                <a:latin typeface="华文楷体" panose="02010600040101010101" pitchFamily="2" charset="-122"/>
                <a:ea typeface="华文楷体" panose="02010600040101010101" pitchFamily="2" charset="-122"/>
              </a:rPr>
              <a:t>需</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要</a:t>
            </a:r>
            <a:r>
              <a:rPr lang="zh-CN" altLang="en-US" sz="2000" b="1" dirty="0">
                <a:latin typeface="华文楷体" panose="02010600040101010101" pitchFamily="2" charset="-122"/>
                <a:ea typeface="华文楷体" panose="02010600040101010101" pitchFamily="2" charset="-122"/>
              </a:rPr>
              <a:t>使用已经存在的</a:t>
            </a:r>
            <a:r>
              <a:rPr lang="zh-CN" altLang="en-US" sz="2000" b="1" dirty="0">
                <a:latin typeface="华文楷体" panose="02010600040101010101" pitchFamily="2" charset="-122"/>
                <a:ea typeface="华文楷体" panose="02010600040101010101" pitchFamily="2" charset="-122"/>
                <a:hlinkClick r:id="rId3"/>
              </a:rPr>
              <a:t>节点流</a:t>
            </a:r>
            <a:r>
              <a:rPr lang="zh-CN" altLang="en-US" sz="2000" b="1" dirty="0">
                <a:latin typeface="华文楷体" panose="02010600040101010101" pitchFamily="2" charset="-122"/>
                <a:ea typeface="华文楷体" panose="02010600040101010101" pitchFamily="2" charset="-122"/>
              </a:rPr>
              <a:t>来构造，提供带缓冲的读写</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提高</a:t>
            </a:r>
            <a:r>
              <a:rPr lang="zh-CN" altLang="en-US" sz="2000" b="1" dirty="0">
                <a:latin typeface="华文楷体" panose="02010600040101010101" pitchFamily="2" charset="-122"/>
                <a:ea typeface="华文楷体" panose="02010600040101010101" pitchFamily="2" charset="-122"/>
              </a:rPr>
              <a:t>了读写的效率。</a:t>
            </a:r>
          </a:p>
        </p:txBody>
      </p:sp>
    </p:spTree>
    <p:extLst>
      <p:ext uri="{BB962C8B-B14F-4D97-AF65-F5344CB8AC3E}">
        <p14:creationId xmlns:p14="http://schemas.microsoft.com/office/powerpoint/2010/main" val="224488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25</a:t>
            </a:fld>
            <a:endParaRPr lang="zh-CN" altLang="en-US" dirty="0"/>
          </a:p>
        </p:txBody>
      </p:sp>
      <p:sp>
        <p:nvSpPr>
          <p:cNvPr id="4" name="内容占位符 3"/>
          <p:cNvSpPr>
            <a:spLocks noGrp="1"/>
          </p:cNvSpPr>
          <p:nvPr>
            <p:ph sz="quarter" idx="12"/>
          </p:nvPr>
        </p:nvSpPr>
        <p:spPr/>
        <p:txBody>
          <a:bodyPr/>
          <a:lstStyle/>
          <a:p>
            <a:endParaRPr lang="zh-CN" altLang="en-US"/>
          </a:p>
        </p:txBody>
      </p:sp>
      <p:sp>
        <p:nvSpPr>
          <p:cNvPr id="5" name="矩形 4"/>
          <p:cNvSpPr/>
          <p:nvPr/>
        </p:nvSpPr>
        <p:spPr>
          <a:xfrm>
            <a:off x="35496" y="258167"/>
            <a:ext cx="8856984" cy="646330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66700" algn="just">
              <a:spcAft>
                <a:spcPts val="0"/>
              </a:spcAft>
            </a:pPr>
            <a:r>
              <a:rPr lang="en-US" altLang="zh-CN" kern="100" dirty="0">
                <a:latin typeface="宋体" panose="02010600030101010101" pitchFamily="2" charset="-122"/>
                <a:ea typeface="宋体" panose="02010600030101010101" pitchFamily="2" charset="-122"/>
              </a:rPr>
              <a:t>public class </a:t>
            </a:r>
            <a:r>
              <a:rPr lang="en-US" altLang="zh-CN" kern="100" dirty="0" err="1">
                <a:latin typeface="宋体" panose="02010600030101010101" pitchFamily="2" charset="-122"/>
                <a:ea typeface="宋体" panose="02010600030101010101" pitchFamily="2" charset="-122"/>
              </a:rPr>
              <a:t>SystemTest</a:t>
            </a: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public static void main(String[] args) throws Exception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int data1 = -1;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FileOutputStream</a:t>
            </a: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a:t>
            </a:r>
            <a:r>
              <a:rPr lang="en-US" altLang="zh-CN" kern="100" dirty="0">
                <a:latin typeface="宋体" panose="02010600030101010101" pitchFamily="2" charset="-122"/>
                <a:ea typeface="宋体" panose="02010600030101010101" pitchFamily="2" charset="-122"/>
              </a:rPr>
              <a:t> = new </a:t>
            </a:r>
            <a:r>
              <a:rPr lang="en-US" altLang="zh-CN" kern="100" dirty="0" err="1">
                <a:latin typeface="宋体" panose="02010600030101010101" pitchFamily="2" charset="-122"/>
                <a:ea typeface="宋体" panose="02010600030101010101" pitchFamily="2" charset="-122"/>
              </a:rPr>
              <a:t>FileOutputStream</a:t>
            </a:r>
            <a:r>
              <a:rPr lang="en-US" altLang="zh-CN" kern="100" dirty="0">
                <a:latin typeface="宋体" panose="02010600030101010101" pitchFamily="2" charset="-122"/>
                <a:ea typeface="宋体" panose="02010600030101010101" pitchFamily="2" charset="-122"/>
              </a:rPr>
              <a:t>("f1.txt");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fout.write</a:t>
            </a:r>
            <a:r>
              <a:rPr lang="en-US" altLang="zh-CN" kern="100" dirty="0">
                <a:latin typeface="宋体" panose="02010600030101010101" pitchFamily="2" charset="-122"/>
                <a:ea typeface="宋体" panose="02010600030101010101" pitchFamily="2" charset="-122"/>
              </a:rPr>
              <a:t>(data1);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fout.write</a:t>
            </a:r>
            <a:r>
              <a:rPr lang="en-US" altLang="zh-CN" kern="100" dirty="0">
                <a:latin typeface="宋体" panose="02010600030101010101" pitchFamily="2" charset="-122"/>
                <a:ea typeface="宋体" panose="02010600030101010101" pitchFamily="2" charset="-122"/>
              </a:rPr>
              <a:t>(data1);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fout.close</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FileInputStream</a:t>
            </a:r>
            <a:r>
              <a:rPr lang="en-US" altLang="zh-CN" kern="100" dirty="0">
                <a:latin typeface="宋体" panose="02010600030101010101" pitchFamily="2" charset="-122"/>
                <a:ea typeface="宋体" panose="02010600030101010101" pitchFamily="2" charset="-122"/>
              </a:rPr>
              <a:t> fin = new </a:t>
            </a:r>
            <a:r>
              <a:rPr lang="en-US" altLang="zh-CN" kern="100" dirty="0" err="1">
                <a:latin typeface="宋体" panose="02010600030101010101" pitchFamily="2" charset="-122"/>
                <a:ea typeface="宋体" panose="02010600030101010101" pitchFamily="2" charset="-122"/>
              </a:rPr>
              <a:t>FileInputStream</a:t>
            </a:r>
            <a:r>
              <a:rPr lang="en-US" altLang="zh-CN" kern="100" dirty="0">
                <a:latin typeface="宋体" panose="02010600030101010101" pitchFamily="2" charset="-122"/>
                <a:ea typeface="宋体" panose="02010600030101010101" pitchFamily="2" charset="-122"/>
              </a:rPr>
              <a:t>("f1.txt");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int data2 = </a:t>
            </a:r>
            <a:r>
              <a:rPr lang="en-US" altLang="zh-CN" kern="100" dirty="0" err="1">
                <a:latin typeface="宋体" panose="02010600030101010101" pitchFamily="2" charset="-122"/>
                <a:ea typeface="宋体" panose="02010600030101010101" pitchFamily="2" charset="-122"/>
              </a:rPr>
              <a:t>fin.read</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byte[] b = new byte[4];</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int count = </a:t>
            </a:r>
            <a:r>
              <a:rPr lang="en-US" altLang="zh-CN" kern="100" dirty="0" err="1">
                <a:latin typeface="宋体" panose="02010600030101010101" pitchFamily="2" charset="-122"/>
                <a:ea typeface="宋体" panose="02010600030101010101" pitchFamily="2" charset="-122"/>
              </a:rPr>
              <a:t>fin.read</a:t>
            </a:r>
            <a:r>
              <a:rPr lang="en-US" altLang="zh-CN" kern="100" dirty="0">
                <a:latin typeface="宋体" panose="02010600030101010101" pitchFamily="2" charset="-122"/>
                <a:ea typeface="宋体" panose="02010600030101010101" pitchFamily="2" charset="-122"/>
              </a:rPr>
              <a:t>(b);</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fin.close</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for (int </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 = 0; </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 &lt; count; </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System.out.println(b[</a:t>
            </a:r>
            <a:r>
              <a:rPr lang="en-US" altLang="zh-CN" kern="100" dirty="0" err="1">
                <a:latin typeface="宋体" panose="02010600030101010101" pitchFamily="2" charset="-122"/>
                <a:ea typeface="宋体" panose="02010600030101010101" pitchFamily="2" charset="-122"/>
              </a:rPr>
              <a:t>i</a:t>
            </a:r>
            <a:r>
              <a:rPr lang="en-US" altLang="zh-CN" kern="100" dirty="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if (data1 == data2)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smtClean="0">
                <a:latin typeface="宋体" panose="02010600030101010101" pitchFamily="2" charset="-122"/>
                <a:ea typeface="宋体" panose="02010600030101010101" pitchFamily="2" charset="-122"/>
              </a:rPr>
              <a:t>System.out.println</a:t>
            </a:r>
            <a:r>
              <a:rPr lang="en-US" altLang="zh-CN" kern="100" dirty="0" smtClean="0">
                <a:latin typeface="宋体" panose="02010600030101010101" pitchFamily="2" charset="-122"/>
                <a:ea typeface="宋体" panose="02010600030101010101" pitchFamily="2" charset="-122"/>
              </a:rPr>
              <a:t>(</a:t>
            </a:r>
            <a:r>
              <a:rPr lang="zh-CN" altLang="en-US" kern="100" dirty="0" smtClean="0">
                <a:latin typeface="宋体" panose="02010600030101010101" pitchFamily="2" charset="-122"/>
                <a:ea typeface="宋体" panose="02010600030101010101" pitchFamily="2" charset="-122"/>
              </a:rPr>
              <a:t>“</a:t>
            </a:r>
            <a:r>
              <a:rPr lang="en-US" altLang="zh-CN" kern="100" dirty="0" smtClean="0">
                <a:latin typeface="宋体" panose="02010600030101010101" pitchFamily="2" charset="-122"/>
                <a:ea typeface="宋体" panose="02010600030101010101" pitchFamily="2" charset="-122"/>
              </a:rPr>
              <a:t>data1 </a:t>
            </a:r>
            <a:r>
              <a:rPr lang="en-US" altLang="zh-CN" kern="100" dirty="0">
                <a:latin typeface="宋体" panose="02010600030101010101" pitchFamily="2" charset="-122"/>
                <a:ea typeface="宋体" panose="02010600030101010101" pitchFamily="2" charset="-122"/>
              </a:rPr>
              <a:t>== </a:t>
            </a:r>
            <a:r>
              <a:rPr lang="en-US" altLang="zh-CN" kern="100" dirty="0" smtClean="0">
                <a:latin typeface="宋体" panose="02010600030101010101" pitchFamily="2" charset="-122"/>
                <a:ea typeface="宋体" panose="02010600030101010101" pitchFamily="2" charset="-122"/>
              </a:rPr>
              <a:t>data2</a:t>
            </a:r>
            <a:r>
              <a:rPr lang="zh-CN" altLang="en-US" kern="100" dirty="0" smtClean="0">
                <a:latin typeface="宋体" panose="02010600030101010101" pitchFamily="2" charset="-122"/>
                <a:ea typeface="宋体" panose="02010600030101010101" pitchFamily="2" charset="-122"/>
              </a:rPr>
              <a:t>”</a:t>
            </a:r>
            <a:r>
              <a:rPr lang="en-US" altLang="zh-CN" kern="100" dirty="0" smtClean="0">
                <a:latin typeface="宋体" panose="02010600030101010101" pitchFamily="2" charset="-122"/>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 else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r>
              <a:rPr lang="en-US" altLang="zh-CN" kern="100" dirty="0" err="1">
                <a:latin typeface="宋体" panose="02010600030101010101" pitchFamily="2" charset="-122"/>
                <a:ea typeface="宋体" panose="02010600030101010101" pitchFamily="2" charset="-122"/>
              </a:rPr>
              <a:t>System.out.println</a:t>
            </a:r>
            <a:r>
              <a:rPr lang="en-US" altLang="zh-CN" kern="100" dirty="0" smtClean="0">
                <a:latin typeface="宋体" panose="02010600030101010101" pitchFamily="2" charset="-122"/>
                <a:ea typeface="宋体" panose="02010600030101010101" pitchFamily="2" charset="-122"/>
              </a:rPr>
              <a:t>(“data1 </a:t>
            </a:r>
            <a:r>
              <a:rPr lang="en-US" altLang="zh-CN" kern="100" dirty="0">
                <a:latin typeface="宋体" panose="02010600030101010101" pitchFamily="2" charset="-122"/>
                <a:ea typeface="宋体" panose="02010600030101010101" pitchFamily="2" charset="-122"/>
              </a:rPr>
              <a:t>!= </a:t>
            </a:r>
            <a:r>
              <a:rPr lang="en-US" altLang="zh-CN" kern="100" dirty="0" smtClean="0">
                <a:latin typeface="宋体" panose="02010600030101010101" pitchFamily="2" charset="-122"/>
                <a:ea typeface="宋体" panose="02010600030101010101" pitchFamily="2" charset="-122"/>
              </a:rPr>
              <a:t>data2”);</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System.out.println(data1);</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System.out.println(data2);</a:t>
            </a:r>
            <a:endParaRPr lang="zh-CN" altLang="zh-CN" sz="1400" kern="100" dirty="0">
              <a:latin typeface="Times New Roman" panose="02020603050405020304" pitchFamily="18" charset="0"/>
              <a:ea typeface="宋体" panose="02010600030101010101" pitchFamily="2" charset="-122"/>
            </a:endParaRPr>
          </a:p>
          <a:p>
            <a:pPr marL="266700" algn="just">
              <a:spcAft>
                <a:spcPts val="0"/>
              </a:spcAft>
            </a:pPr>
            <a:r>
              <a:rPr lang="en-US" altLang="zh-CN" kern="100" dirty="0">
                <a:latin typeface="宋体" panose="02010600030101010101" pitchFamily="2" charset="-122"/>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p:txBody>
      </p:sp>
      <p:sp>
        <p:nvSpPr>
          <p:cNvPr id="6" name="横卷形 5"/>
          <p:cNvSpPr/>
          <p:nvPr/>
        </p:nvSpPr>
        <p:spPr bwMode="auto">
          <a:xfrm>
            <a:off x="6516216" y="2924944"/>
            <a:ext cx="1656184" cy="864096"/>
          </a:xfrm>
          <a:prstGeom prst="horizontalScroll">
            <a:avLst/>
          </a:prstGeom>
          <a:solidFill>
            <a:srgbClr val="F1910E"/>
          </a:solidFill>
          <a:ln>
            <a:noFill/>
          </a:ln>
        </p:spPr>
        <p:txBody>
          <a:bodyPr vert="horz" wrap="square" lIns="91440" tIns="45720" rIns="91440" bIns="45720" numCol="1" rtlCol="0" anchor="t" anchorCtr="0" compatLnSpc="1"/>
          <a:lstStyle/>
          <a:p>
            <a:pPr algn="ctr"/>
            <a:r>
              <a:rPr lang="zh-CN" altLang="en-US" dirty="0" smtClean="0"/>
              <a:t>思考题</a:t>
            </a:r>
            <a:endParaRPr lang="zh-CN" altLang="en-US" dirty="0"/>
          </a:p>
        </p:txBody>
      </p:sp>
      <p:pic>
        <p:nvPicPr>
          <p:cNvPr id="8" name="图片 7"/>
          <p:cNvPicPr>
            <a:picLocks noChangeAspect="1"/>
          </p:cNvPicPr>
          <p:nvPr/>
        </p:nvPicPr>
        <p:blipFill>
          <a:blip r:embed="rId2"/>
          <a:stretch>
            <a:fillRect/>
          </a:stretch>
        </p:blipFill>
        <p:spPr>
          <a:xfrm>
            <a:off x="5862966" y="5502084"/>
            <a:ext cx="2962684" cy="1216124"/>
          </a:xfrm>
          <a:prstGeom prst="rect">
            <a:avLst/>
          </a:prstGeom>
        </p:spPr>
      </p:pic>
    </p:spTree>
    <p:extLst>
      <p:ext uri="{BB962C8B-B14F-4D97-AF65-F5344CB8AC3E}">
        <p14:creationId xmlns:p14="http://schemas.microsoft.com/office/powerpoint/2010/main" val="282248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smtClean="0"/>
              <a:t>字符流</a:t>
            </a:r>
            <a:r>
              <a:rPr lang="zh-CN" altLang="en-US" dirty="0"/>
              <a:t>使用</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26</a:t>
            </a:fld>
            <a:endParaRPr lang="zh-CN" altLang="en-US" dirty="0"/>
          </a:p>
        </p:txBody>
      </p:sp>
      <p:sp>
        <p:nvSpPr>
          <p:cNvPr id="4" name="内容占位符 3"/>
          <p:cNvSpPr>
            <a:spLocks noGrp="1"/>
          </p:cNvSpPr>
          <p:nvPr>
            <p:ph sz="quarter" idx="12"/>
          </p:nvPr>
        </p:nvSpPr>
        <p:spPr/>
        <p:txBody>
          <a:bodyPr/>
          <a:lstStyle/>
          <a:p>
            <a:r>
              <a:rPr lang="en-US" altLang="zh-CN" dirty="0" err="1"/>
              <a:t>FileReader</a:t>
            </a:r>
            <a:r>
              <a:rPr lang="zh-CN" altLang="en-US" dirty="0"/>
              <a:t>类是一个以字符方式读取文件内容的字符</a:t>
            </a:r>
            <a:r>
              <a:rPr lang="zh-CN" altLang="en-US" dirty="0" smtClean="0"/>
              <a:t>输入流：</a:t>
            </a:r>
            <a:endParaRPr lang="zh-CN" altLang="en-US" dirty="0"/>
          </a:p>
          <a:p>
            <a:pPr lvl="1"/>
            <a:r>
              <a:rPr lang="en-US" altLang="zh-CN" dirty="0" err="1"/>
              <a:t>FileReader</a:t>
            </a:r>
            <a:r>
              <a:rPr lang="en-US" altLang="zh-CN" dirty="0"/>
              <a:t>(String </a:t>
            </a:r>
            <a:r>
              <a:rPr lang="en-US" altLang="zh-CN" dirty="0" err="1"/>
              <a:t>filePath</a:t>
            </a:r>
            <a:r>
              <a:rPr lang="en-US" altLang="zh-CN" dirty="0"/>
              <a:t>)</a:t>
            </a:r>
          </a:p>
          <a:p>
            <a:pPr lvl="1"/>
            <a:r>
              <a:rPr lang="en-US" altLang="zh-CN" dirty="0" err="1"/>
              <a:t>FileReader</a:t>
            </a:r>
            <a:r>
              <a:rPr lang="en-US" altLang="zh-CN" dirty="0"/>
              <a:t>(File </a:t>
            </a:r>
            <a:r>
              <a:rPr lang="en-US" altLang="zh-CN" dirty="0" err="1"/>
              <a:t>fileObj</a:t>
            </a:r>
            <a:r>
              <a:rPr lang="en-US" altLang="zh-CN" dirty="0" smtClean="0"/>
              <a:t>)</a:t>
            </a:r>
          </a:p>
          <a:p>
            <a:r>
              <a:rPr lang="en-US" altLang="zh-CN" dirty="0" err="1"/>
              <a:t>FileWriter</a:t>
            </a:r>
            <a:r>
              <a:rPr lang="zh-CN" altLang="en-US" dirty="0"/>
              <a:t>类是一个以字符方式写文件内容的</a:t>
            </a:r>
            <a:r>
              <a:rPr lang="en-US" altLang="zh-CN" dirty="0"/>
              <a:t>Writer</a:t>
            </a:r>
            <a:r>
              <a:rPr lang="zh-CN" altLang="en-US" dirty="0"/>
              <a:t>类的子类</a:t>
            </a:r>
            <a:r>
              <a:rPr lang="zh-CN" altLang="en-US" dirty="0" smtClean="0"/>
              <a:t>。</a:t>
            </a:r>
            <a:endParaRPr lang="en-US" altLang="zh-CN" dirty="0" smtClean="0"/>
          </a:p>
          <a:p>
            <a:pPr lvl="1"/>
            <a:r>
              <a:rPr lang="en-US" altLang="zh-CN" b="1" dirty="0" err="1" smtClean="0"/>
              <a:t>FileWriter</a:t>
            </a:r>
            <a:r>
              <a:rPr lang="en-US" altLang="zh-CN" b="1" dirty="0" smtClean="0"/>
              <a:t>(String </a:t>
            </a:r>
            <a:r>
              <a:rPr lang="en-US" altLang="zh-CN" b="1" dirty="0" err="1"/>
              <a:t>filePath</a:t>
            </a:r>
            <a:r>
              <a:rPr lang="en-US" altLang="zh-CN" b="1" dirty="0"/>
              <a:t>)</a:t>
            </a:r>
            <a:endParaRPr lang="en-US" altLang="zh-CN" dirty="0"/>
          </a:p>
          <a:p>
            <a:pPr lvl="1"/>
            <a:r>
              <a:rPr lang="en-US" altLang="zh-CN" b="1" dirty="0" err="1"/>
              <a:t>FileWriter</a:t>
            </a:r>
            <a:r>
              <a:rPr lang="en-US" altLang="zh-CN" b="1" dirty="0"/>
              <a:t>(String </a:t>
            </a:r>
            <a:r>
              <a:rPr lang="en-US" altLang="zh-CN" b="1" dirty="0" err="1"/>
              <a:t>filePath</a:t>
            </a:r>
            <a:r>
              <a:rPr lang="en-US" altLang="zh-CN" b="1" dirty="0"/>
              <a:t>, </a:t>
            </a:r>
            <a:r>
              <a:rPr lang="en-US" altLang="zh-CN" b="1" dirty="0" err="1"/>
              <a:t>boolean</a:t>
            </a:r>
            <a:r>
              <a:rPr lang="en-US" altLang="zh-CN" b="1" dirty="0"/>
              <a:t> append)</a:t>
            </a:r>
            <a:endParaRPr lang="en-US" altLang="zh-CN" dirty="0"/>
          </a:p>
          <a:p>
            <a:pPr lvl="1"/>
            <a:r>
              <a:rPr lang="en-US" altLang="zh-CN" b="1" dirty="0" err="1"/>
              <a:t>FileWriter</a:t>
            </a:r>
            <a:r>
              <a:rPr lang="en-US" altLang="zh-CN" b="1" dirty="0"/>
              <a:t>(File </a:t>
            </a:r>
            <a:r>
              <a:rPr lang="en-US" altLang="zh-CN" b="1" dirty="0" err="1"/>
              <a:t>fileObj</a:t>
            </a:r>
            <a:r>
              <a:rPr lang="en-US" altLang="zh-CN" b="1" dirty="0"/>
              <a:t>)</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 </a:t>
            </a:r>
            <a:r>
              <a:rPr lang="zh-CN" altLang="en-US" dirty="0" smtClean="0"/>
              <a:t>和 </a:t>
            </a:r>
            <a:r>
              <a:rPr lang="en-US" altLang="zh-CN" dirty="0" smtClean="0"/>
              <a:t>Write</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27</a:t>
            </a:fld>
            <a:endParaRPr lang="zh-CN" altLang="en-US" dirty="0"/>
          </a:p>
        </p:txBody>
      </p:sp>
      <p:sp>
        <p:nvSpPr>
          <p:cNvPr id="4" name="内容占位符 3"/>
          <p:cNvSpPr>
            <a:spLocks noGrp="1"/>
          </p:cNvSpPr>
          <p:nvPr>
            <p:ph sz="quarter" idx="12"/>
          </p:nvPr>
        </p:nvSpPr>
        <p:spPr/>
        <p:txBody>
          <a:bodyPr/>
          <a:lstStyle/>
          <a:p>
            <a:r>
              <a:rPr lang="en-US" altLang="zh-CN" dirty="0">
                <a:latin typeface="仿宋" panose="02010609060101010101" pitchFamily="49" charset="-122"/>
                <a:ea typeface="仿宋" panose="02010609060101010101" pitchFamily="49" charset="-122"/>
              </a:rPr>
              <a:t>public int read()  </a:t>
            </a:r>
            <a:r>
              <a:rPr lang="zh-CN" altLang="en-US" dirty="0">
                <a:latin typeface="仿宋" panose="02010609060101010101" pitchFamily="49" charset="-122"/>
                <a:ea typeface="仿宋" panose="02010609060101010101" pitchFamily="49" charset="-122"/>
              </a:rPr>
              <a:t>读取单个字符</a:t>
            </a:r>
          </a:p>
          <a:p>
            <a:r>
              <a:rPr lang="en-US" altLang="zh-CN" dirty="0">
                <a:latin typeface="仿宋" panose="02010609060101010101" pitchFamily="49" charset="-122"/>
                <a:ea typeface="仿宋" panose="02010609060101010101" pitchFamily="49" charset="-122"/>
              </a:rPr>
              <a:t>public int read(char[] b) </a:t>
            </a:r>
            <a:r>
              <a:rPr lang="zh-CN" altLang="en-US" dirty="0">
                <a:latin typeface="仿宋" panose="02010609060101010101" pitchFamily="49" charset="-122"/>
                <a:ea typeface="仿宋" panose="02010609060101010101" pitchFamily="49" charset="-122"/>
              </a:rPr>
              <a:t>将字符读入数组</a:t>
            </a:r>
          </a:p>
          <a:p>
            <a:r>
              <a:rPr lang="en-US" altLang="zh-CN" dirty="0">
                <a:latin typeface="仿宋" panose="02010609060101010101" pitchFamily="49" charset="-122"/>
                <a:ea typeface="仿宋" panose="02010609060101010101" pitchFamily="49" charset="-122"/>
              </a:rPr>
              <a:t>public int read(char[] b, int </a:t>
            </a:r>
            <a:r>
              <a:rPr lang="en-US" altLang="zh-CN" dirty="0" err="1">
                <a:latin typeface="仿宋" panose="02010609060101010101" pitchFamily="49" charset="-122"/>
                <a:ea typeface="仿宋" panose="02010609060101010101" pitchFamily="49" charset="-122"/>
              </a:rPr>
              <a:t>off,int</a:t>
            </a:r>
            <a:r>
              <a:rPr lang="en-US" altLang="zh-CN" dirty="0">
                <a:latin typeface="仿宋" panose="02010609060101010101" pitchFamily="49" charset="-122"/>
                <a:ea typeface="仿宋" panose="02010609060101010101" pitchFamily="49" charset="-122"/>
              </a:rPr>
              <a:t> </a:t>
            </a:r>
            <a:r>
              <a:rPr lang="en-US" altLang="zh-CN" dirty="0" err="1">
                <a:latin typeface="仿宋" panose="02010609060101010101" pitchFamily="49" charset="-122"/>
                <a:ea typeface="仿宋" panose="02010609060101010101" pitchFamily="49" charset="-122"/>
              </a:rPr>
              <a:t>len</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将字符读入数组中的某</a:t>
            </a:r>
            <a:r>
              <a:rPr lang="zh-CN" altLang="en-US" dirty="0" smtClean="0">
                <a:latin typeface="仿宋" panose="02010609060101010101" pitchFamily="49" charset="-122"/>
                <a:ea typeface="仿宋" panose="02010609060101010101" pitchFamily="49" charset="-122"/>
              </a:rPr>
              <a:t>一部分</a:t>
            </a:r>
            <a:endParaRPr lang="en-US" altLang="zh-CN"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public void write(char[] b) </a:t>
            </a:r>
            <a:r>
              <a:rPr lang="zh-CN" altLang="en-US" dirty="0">
                <a:latin typeface="仿宋" panose="02010609060101010101" pitchFamily="49" charset="-122"/>
                <a:ea typeface="仿宋" panose="02010609060101010101" pitchFamily="49" charset="-122"/>
              </a:rPr>
              <a:t>写入字符数组</a:t>
            </a:r>
          </a:p>
          <a:p>
            <a:r>
              <a:rPr lang="en-US" altLang="zh-CN" b="1" dirty="0">
                <a:latin typeface="仿宋" panose="02010609060101010101" pitchFamily="49" charset="-122"/>
                <a:ea typeface="仿宋" panose="02010609060101010101" pitchFamily="49" charset="-122"/>
              </a:rPr>
              <a:t>public void write(char[] b, int off, int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写入字符数组的某一部分</a:t>
            </a:r>
          </a:p>
          <a:p>
            <a:r>
              <a:rPr lang="en-US" altLang="zh-CN" b="1" dirty="0">
                <a:latin typeface="仿宋" panose="02010609060101010101" pitchFamily="49" charset="-122"/>
                <a:ea typeface="仿宋" panose="02010609060101010101" pitchFamily="49" charset="-122"/>
              </a:rPr>
              <a:t>public void write(int b) </a:t>
            </a:r>
            <a:r>
              <a:rPr lang="zh-CN" altLang="en-US" dirty="0">
                <a:latin typeface="仿宋" panose="02010609060101010101" pitchFamily="49" charset="-122"/>
                <a:ea typeface="仿宋" panose="02010609060101010101" pitchFamily="49" charset="-122"/>
              </a:rPr>
              <a:t>写入单个字符</a:t>
            </a:r>
          </a:p>
          <a:p>
            <a:endParaRPr lang="zh-CN" altLang="en-US" dirty="0">
              <a:latin typeface="仿宋" panose="02010609060101010101" pitchFamily="49" charset="-122"/>
              <a:ea typeface="仿宋" panose="02010609060101010101" pitchFamily="49" charset="-122"/>
            </a:endParaRPr>
          </a:p>
        </p:txBody>
      </p:sp>
      <p:sp>
        <p:nvSpPr>
          <p:cNvPr id="5" name="矩形 4"/>
          <p:cNvSpPr/>
          <p:nvPr/>
        </p:nvSpPr>
        <p:spPr>
          <a:xfrm>
            <a:off x="993688" y="5301208"/>
            <a:ext cx="696268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kern="100" dirty="0">
                <a:latin typeface="宋体" panose="02010600030101010101" pitchFamily="2" charset="-122"/>
                <a:ea typeface="宋体" panose="02010600030101010101" pitchFamily="2" charset="-122"/>
              </a:rPr>
              <a:t>b</a:t>
            </a:r>
            <a:r>
              <a:rPr lang="zh-CN" altLang="en-US" sz="2400" kern="100" dirty="0">
                <a:latin typeface="宋体" panose="02010600030101010101" pitchFamily="2" charset="-122"/>
                <a:ea typeface="宋体" panose="02010600030101010101" pitchFamily="2" charset="-122"/>
              </a:rPr>
              <a:t>是</a:t>
            </a:r>
            <a:r>
              <a:rPr lang="en-US" altLang="zh-CN" sz="2400" kern="100" dirty="0">
                <a:latin typeface="宋体" panose="02010600030101010101" pitchFamily="2" charset="-122"/>
                <a:ea typeface="宋体" panose="02010600030101010101" pitchFamily="2" charset="-122"/>
              </a:rPr>
              <a:t>int</a:t>
            </a:r>
            <a:r>
              <a:rPr lang="zh-CN" altLang="en-US" sz="2400" kern="100" dirty="0">
                <a:latin typeface="宋体" panose="02010600030101010101" pitchFamily="2" charset="-122"/>
                <a:ea typeface="宋体" panose="02010600030101010101" pitchFamily="2" charset="-122"/>
              </a:rPr>
              <a:t>类型时，占用</a:t>
            </a:r>
            <a:r>
              <a:rPr lang="en-US" altLang="zh-CN" sz="2400" kern="100" dirty="0">
                <a:latin typeface="宋体" panose="02010600030101010101" pitchFamily="2" charset="-122"/>
                <a:ea typeface="宋体" panose="02010600030101010101" pitchFamily="2" charset="-122"/>
              </a:rPr>
              <a:t>4</a:t>
            </a:r>
            <a:r>
              <a:rPr lang="zh-CN" altLang="en-US" sz="2400" kern="100" dirty="0">
                <a:latin typeface="宋体" panose="02010600030101010101" pitchFamily="2" charset="-122"/>
                <a:ea typeface="宋体" panose="02010600030101010101" pitchFamily="2" charset="-122"/>
              </a:rPr>
              <a:t>个字节，要写入的字符包含在给定整数值的 </a:t>
            </a:r>
            <a:r>
              <a:rPr lang="en-US" altLang="zh-CN" sz="2400" kern="100" dirty="0">
                <a:latin typeface="宋体" panose="02010600030101010101" pitchFamily="2" charset="-122"/>
                <a:ea typeface="宋体" panose="02010600030101010101" pitchFamily="2" charset="-122"/>
              </a:rPr>
              <a:t>16 </a:t>
            </a:r>
            <a:r>
              <a:rPr lang="zh-CN" altLang="en-US" sz="2400" kern="100" dirty="0">
                <a:latin typeface="宋体" panose="02010600030101010101" pitchFamily="2" charset="-122"/>
                <a:ea typeface="宋体" panose="02010600030101010101" pitchFamily="2" charset="-122"/>
              </a:rPr>
              <a:t>个低位中，</a:t>
            </a:r>
            <a:r>
              <a:rPr lang="en-US" altLang="zh-CN" sz="2400" kern="100" dirty="0">
                <a:latin typeface="宋体" panose="02010600030101010101" pitchFamily="2" charset="-122"/>
                <a:ea typeface="宋体" panose="02010600030101010101" pitchFamily="2" charset="-122"/>
              </a:rPr>
              <a:t>16 </a:t>
            </a:r>
            <a:r>
              <a:rPr lang="zh-CN" altLang="en-US" sz="2400" kern="100" dirty="0">
                <a:latin typeface="宋体" panose="02010600030101010101" pitchFamily="2" charset="-122"/>
                <a:ea typeface="宋体" panose="02010600030101010101" pitchFamily="2" charset="-122"/>
              </a:rPr>
              <a:t>高位被忽略。</a:t>
            </a:r>
            <a:endParaRPr lang="zh-CN" altLang="en-US" sz="2400" kern="1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字符流文件拷贝程序</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28</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115616" y="734212"/>
            <a:ext cx="6264696" cy="591478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Scanner</a:t>
            </a:r>
            <a:r>
              <a:rPr lang="zh-CN" altLang="en-US" dirty="0"/>
              <a:t>封装字符流</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29</a:t>
            </a:fld>
            <a:endParaRPr lang="zh-CN" altLang="en-US" dirty="0"/>
          </a:p>
        </p:txBody>
      </p:sp>
      <p:sp>
        <p:nvSpPr>
          <p:cNvPr id="4" name="内容占位符 3"/>
          <p:cNvSpPr>
            <a:spLocks noGrp="1"/>
          </p:cNvSpPr>
          <p:nvPr>
            <p:ph sz="quarter" idx="12"/>
          </p:nvPr>
        </p:nvSpPr>
        <p:spPr/>
        <p:txBody>
          <a:bodyPr>
            <a:normAutofit/>
          </a:bodyPr>
          <a:lstStyle/>
          <a:p>
            <a:r>
              <a:rPr lang="zh-CN" altLang="en-US" sz="2400" dirty="0">
                <a:latin typeface="仿宋" panose="02010609060101010101" pitchFamily="49" charset="-122"/>
                <a:ea typeface="仿宋" panose="02010609060101010101" pitchFamily="49" charset="-122"/>
              </a:rPr>
              <a:t>对文本文件内容的解析和计算结果的格式化输出是程序设计过程中经常碰到的问题。例如，一个</a:t>
            </a:r>
            <a:r>
              <a:rPr lang="en-US" altLang="zh-CN" sz="2400" dirty="0">
                <a:latin typeface="仿宋" panose="02010609060101010101" pitchFamily="49" charset="-122"/>
                <a:ea typeface="仿宋" panose="02010609060101010101" pitchFamily="49" charset="-122"/>
              </a:rPr>
              <a:t>source.txt</a:t>
            </a:r>
            <a:r>
              <a:rPr lang="zh-CN" altLang="en-US" sz="2400" dirty="0">
                <a:latin typeface="仿宋" panose="02010609060101010101" pitchFamily="49" charset="-122"/>
                <a:ea typeface="仿宋" panose="02010609060101010101" pitchFamily="49" charset="-122"/>
              </a:rPr>
              <a:t>（图</a:t>
            </a:r>
            <a:r>
              <a:rPr lang="en-US" altLang="zh-CN" sz="2400" dirty="0">
                <a:latin typeface="仿宋" panose="02010609060101010101" pitchFamily="49" charset="-122"/>
                <a:ea typeface="仿宋" panose="02010609060101010101" pitchFamily="49" charset="-122"/>
              </a:rPr>
              <a:t>8-1a</a:t>
            </a:r>
            <a:r>
              <a:rPr lang="zh-CN" altLang="en-US" sz="2400" dirty="0">
                <a:latin typeface="仿宋" panose="02010609060101010101" pitchFamily="49" charset="-122"/>
                <a:ea typeface="仿宋" panose="02010609060101010101" pitchFamily="49" charset="-122"/>
              </a:rPr>
              <a:t>）文件中存放着两行整数，请分别计算每一行的和，追加到每一行数字的末尾，并输出到文件</a:t>
            </a:r>
            <a:r>
              <a:rPr lang="en-US" altLang="zh-CN" sz="2400" dirty="0">
                <a:latin typeface="仿宋" panose="02010609060101010101" pitchFamily="49" charset="-122"/>
                <a:ea typeface="仿宋" panose="02010609060101010101" pitchFamily="49" charset="-122"/>
              </a:rPr>
              <a:t>dest.txt</a:t>
            </a:r>
            <a:r>
              <a:rPr lang="zh-CN" altLang="en-US" sz="2400" dirty="0">
                <a:latin typeface="仿宋" panose="02010609060101010101" pitchFamily="49" charset="-122"/>
                <a:ea typeface="仿宋" panose="02010609060101010101" pitchFamily="49" charset="-122"/>
              </a:rPr>
              <a:t>中（图</a:t>
            </a:r>
            <a:r>
              <a:rPr lang="en-US" altLang="zh-CN" sz="2400" dirty="0">
                <a:latin typeface="仿宋" panose="02010609060101010101" pitchFamily="49" charset="-122"/>
                <a:ea typeface="仿宋" panose="02010609060101010101" pitchFamily="49" charset="-122"/>
              </a:rPr>
              <a:t>8-1b</a:t>
            </a:r>
            <a:r>
              <a:rPr lang="zh-CN" altLang="en-US" sz="2400" dirty="0">
                <a:latin typeface="仿宋" panose="02010609060101010101" pitchFamily="49" charset="-122"/>
                <a:ea typeface="仿宋" panose="02010609060101010101" pitchFamily="49" charset="-122"/>
              </a:rPr>
              <a:t>）。</a:t>
            </a:r>
          </a:p>
          <a:p>
            <a:endParaRPr lang="zh-CN" altLang="en-US" sz="24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a:stretch>
            <a:fillRect/>
          </a:stretch>
        </p:blipFill>
        <p:spPr>
          <a:xfrm>
            <a:off x="0" y="3717032"/>
            <a:ext cx="8893448" cy="171575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7"/>
          <p:cNvSpPr>
            <a:spLocks noGrp="1"/>
          </p:cNvSpPr>
          <p:nvPr>
            <p:ph type="sldNum" sz="quarter" idx="12"/>
          </p:nvPr>
        </p:nvSpPr>
        <p:spPr/>
        <p:txBody>
          <a:bodyPr/>
          <a:lstStyle/>
          <a:p>
            <a:fld id="{C134DF05-A36D-4C04-B5DD-DB8A5EAB3B90}" type="slidenum">
              <a:rPr lang="en-US" altLang="zh-CN"/>
              <a:pPr/>
              <a:t>3</a:t>
            </a:fld>
            <a:endParaRPr lang="en-US" altLang="zh-CN"/>
          </a:p>
        </p:txBody>
      </p:sp>
      <p:sp>
        <p:nvSpPr>
          <p:cNvPr id="136194" name="Rectangle 2"/>
          <p:cNvSpPr>
            <a:spLocks noGrp="1" noChangeArrowheads="1"/>
          </p:cNvSpPr>
          <p:nvPr>
            <p:ph type="title"/>
          </p:nvPr>
        </p:nvSpPr>
        <p:spPr>
          <a:xfrm>
            <a:off x="179512" y="-111398"/>
            <a:ext cx="5770562" cy="1143000"/>
          </a:xfrm>
        </p:spPr>
        <p:txBody>
          <a:bodyPr/>
          <a:lstStyle/>
          <a:p>
            <a:r>
              <a:rPr lang="zh-CN" altLang="en-US" dirty="0" smtClean="0"/>
              <a:t>补充知识</a:t>
            </a:r>
            <a:r>
              <a:rPr lang="en-US" altLang="zh-CN" dirty="0" smtClean="0"/>
              <a:t>----</a:t>
            </a:r>
            <a:r>
              <a:rPr lang="zh-CN" altLang="en-US" dirty="0" smtClean="0"/>
              <a:t>文件 </a:t>
            </a:r>
            <a:r>
              <a:rPr lang="en-US" altLang="zh-CN" dirty="0" smtClean="0"/>
              <a:t> </a:t>
            </a:r>
            <a:endParaRPr lang="en-US" altLang="zh-CN" dirty="0"/>
          </a:p>
        </p:txBody>
      </p:sp>
      <p:sp>
        <p:nvSpPr>
          <p:cNvPr id="136195" name="Rectangle 3"/>
          <p:cNvSpPr>
            <a:spLocks noGrp="1" noChangeArrowheads="1"/>
          </p:cNvSpPr>
          <p:nvPr>
            <p:ph type="body" sz="half" idx="1"/>
          </p:nvPr>
        </p:nvSpPr>
        <p:spPr>
          <a:xfrm>
            <a:off x="608013" y="1556792"/>
            <a:ext cx="7848600" cy="5445125"/>
          </a:xfrm>
        </p:spPr>
        <p:txBody>
          <a:bodyPr>
            <a:normAutofit/>
          </a:bodyPr>
          <a:lstStyle/>
          <a:p>
            <a:r>
              <a:rPr lang="zh-CN" altLang="en-US" sz="2400" b="1" dirty="0">
                <a:latin typeface="仿宋" panose="02010609060101010101" pitchFamily="49" charset="-122"/>
                <a:ea typeface="仿宋" panose="02010609060101010101" pitchFamily="49" charset="-122"/>
              </a:rPr>
              <a:t>什么是文件？</a:t>
            </a:r>
          </a:p>
          <a:p>
            <a:pP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   文件可认为是相关记录或放在一起的数据的集合</a:t>
            </a:r>
          </a:p>
          <a:p>
            <a:r>
              <a:rPr lang="zh-CN" altLang="en-US" sz="2400" b="1" dirty="0">
                <a:latin typeface="仿宋" panose="02010609060101010101" pitchFamily="49" charset="-122"/>
                <a:ea typeface="仿宋" panose="02010609060101010101" pitchFamily="49" charset="-122"/>
              </a:rPr>
              <a:t>文件一般存储在哪里？</a:t>
            </a:r>
          </a:p>
          <a:p>
            <a:pPr>
              <a:buFont typeface="Wingdings" panose="05000000000000000000" pitchFamily="2" charset="2"/>
              <a:buNone/>
            </a:pPr>
            <a:endParaRPr lang="zh-CN" altLang="en-US" sz="2400" b="1" dirty="0">
              <a:latin typeface="仿宋" panose="02010609060101010101" pitchFamily="49" charset="-122"/>
              <a:ea typeface="仿宋" panose="02010609060101010101" pitchFamily="49" charset="-122"/>
            </a:endParaRPr>
          </a:p>
          <a:p>
            <a:pPr>
              <a:buFont typeface="Wingdings" panose="05000000000000000000" pitchFamily="2" charset="2"/>
              <a:buNone/>
            </a:pPr>
            <a:endParaRPr lang="en-US" altLang="zh-CN" sz="2400" b="1" dirty="0" smtClean="0">
              <a:latin typeface="仿宋" panose="02010609060101010101" pitchFamily="49" charset="-122"/>
              <a:ea typeface="仿宋" panose="02010609060101010101" pitchFamily="49" charset="-122"/>
            </a:endParaRPr>
          </a:p>
          <a:p>
            <a:pPr>
              <a:buFont typeface="Wingdings" panose="05000000000000000000" pitchFamily="2" charset="2"/>
              <a:buNone/>
            </a:pPr>
            <a:endParaRPr lang="zh-CN" altLang="en-US" sz="2400" b="1" dirty="0">
              <a:latin typeface="仿宋" panose="02010609060101010101" pitchFamily="49" charset="-122"/>
              <a:ea typeface="仿宋" panose="02010609060101010101" pitchFamily="49" charset="-122"/>
            </a:endParaRPr>
          </a:p>
          <a:p>
            <a:r>
              <a:rPr lang="en-US" altLang="zh-CN" sz="2400" b="1" dirty="0">
                <a:latin typeface="仿宋" panose="02010609060101010101" pitchFamily="49" charset="-122"/>
                <a:ea typeface="仿宋" panose="02010609060101010101" pitchFamily="49" charset="-122"/>
              </a:rPr>
              <a:t>JAVA</a:t>
            </a:r>
            <a:r>
              <a:rPr lang="zh-CN" altLang="en-US" sz="2400" b="1" dirty="0">
                <a:latin typeface="仿宋" panose="02010609060101010101" pitchFamily="49" charset="-122"/>
                <a:ea typeface="仿宋" panose="02010609060101010101" pitchFamily="49" charset="-122"/>
              </a:rPr>
              <a:t>程序一般通过什么去访问文件属性？   </a:t>
            </a:r>
          </a:p>
          <a:p>
            <a:pPr>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JAVA API </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java.io.File</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类</a:t>
            </a:r>
          </a:p>
          <a:p>
            <a:endParaRPr lang="en-US" altLang="zh-CN" sz="2400" b="1" dirty="0">
              <a:latin typeface="仿宋" panose="02010609060101010101" pitchFamily="49" charset="-122"/>
              <a:ea typeface="仿宋" panose="02010609060101010101" pitchFamily="49" charset="-122"/>
            </a:endParaRPr>
          </a:p>
        </p:txBody>
      </p:sp>
      <p:pic>
        <p:nvPicPr>
          <p:cNvPr id="136203" name="Picture 11" descr="ruanpan"/>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440613" y="2859088"/>
            <a:ext cx="1016000" cy="165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205" name="Picture 13" descr="光盘"/>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145213" y="3362325"/>
            <a:ext cx="1104900" cy="1057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207" name="Picture 15" descr="硬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32125"/>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36208" name="Picture 16" descr="FILE-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407" y="3212977"/>
            <a:ext cx="2412733" cy="952686"/>
          </a:xfrm>
          <a:prstGeom prst="rect">
            <a:avLst/>
          </a:prstGeom>
          <a:noFill/>
          <a:extLst>
            <a:ext uri="{909E8E84-426E-40DD-AFC4-6F175D3DCCD1}">
              <a14:hiddenFill xmlns:a14="http://schemas.microsoft.com/office/drawing/2010/main">
                <a:solidFill>
                  <a:srgbClr val="FFFFFF"/>
                </a:solidFill>
              </a14:hiddenFill>
            </a:ext>
          </a:extLst>
        </p:spPr>
      </p:pic>
      <p:sp>
        <p:nvSpPr>
          <p:cNvPr id="136209" name="Arc 17"/>
          <p:cNvSpPr>
            <a:spLocks/>
          </p:cNvSpPr>
          <p:nvPr/>
        </p:nvSpPr>
        <p:spPr bwMode="auto">
          <a:xfrm rot="12480295" flipH="1">
            <a:off x="3098800" y="2978149"/>
            <a:ext cx="4518025" cy="1919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22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0" name="Arc 18"/>
          <p:cNvSpPr>
            <a:spLocks/>
          </p:cNvSpPr>
          <p:nvPr/>
        </p:nvSpPr>
        <p:spPr bwMode="auto">
          <a:xfrm rot="-1950240">
            <a:off x="3138488" y="2551113"/>
            <a:ext cx="3744912" cy="19034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22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3" name="Freeform 21"/>
          <p:cNvSpPr>
            <a:spLocks/>
          </p:cNvSpPr>
          <p:nvPr/>
        </p:nvSpPr>
        <p:spPr bwMode="auto">
          <a:xfrm>
            <a:off x="2916238" y="3357563"/>
            <a:ext cx="1943100" cy="358775"/>
          </a:xfrm>
          <a:custGeom>
            <a:avLst/>
            <a:gdLst>
              <a:gd name="T0" fmla="*/ 0 w 1134"/>
              <a:gd name="T1" fmla="*/ 317 h 317"/>
              <a:gd name="T2" fmla="*/ 635 w 1134"/>
              <a:gd name="T3" fmla="*/ 45 h 317"/>
              <a:gd name="T4" fmla="*/ 1134 w 1134"/>
              <a:gd name="T5" fmla="*/ 45 h 317"/>
            </a:gdLst>
            <a:ahLst/>
            <a:cxnLst>
              <a:cxn ang="0">
                <a:pos x="T0" y="T1"/>
              </a:cxn>
              <a:cxn ang="0">
                <a:pos x="T2" y="T3"/>
              </a:cxn>
              <a:cxn ang="0">
                <a:pos x="T4" y="T5"/>
              </a:cxn>
            </a:cxnLst>
            <a:rect l="0" t="0" r="r" b="b"/>
            <a:pathLst>
              <a:path w="1134" h="317">
                <a:moveTo>
                  <a:pt x="0" y="317"/>
                </a:moveTo>
                <a:cubicBezTo>
                  <a:pt x="223" y="203"/>
                  <a:pt x="446" y="90"/>
                  <a:pt x="635" y="45"/>
                </a:cubicBezTo>
                <a:cubicBezTo>
                  <a:pt x="824" y="0"/>
                  <a:pt x="1059" y="45"/>
                  <a:pt x="1134" y="45"/>
                </a:cubicBezTo>
              </a:path>
            </a:pathLst>
          </a:cu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57489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p:cTn id="7" dur="1000" fill="hold"/>
                                        <p:tgtEl>
                                          <p:spTgt spid="1361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361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61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36195">
                                            <p:txEl>
                                              <p:pRg st="1" end="1"/>
                                            </p:txEl>
                                          </p:spTgt>
                                        </p:tgtEl>
                                        <p:attrNameLst>
                                          <p:attrName>style.visibility</p:attrName>
                                        </p:attrNameLst>
                                      </p:cBhvr>
                                      <p:to>
                                        <p:strVal val="visible"/>
                                      </p:to>
                                    </p:set>
                                    <p:anim calcmode="lin" valueType="num">
                                      <p:cBhvr>
                                        <p:cTn id="14" dur="1000" fill="hold"/>
                                        <p:tgtEl>
                                          <p:spTgt spid="13619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3619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3619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36195">
                                            <p:txEl>
                                              <p:pRg st="2" end="2"/>
                                            </p:txEl>
                                          </p:spTgt>
                                        </p:tgtEl>
                                        <p:attrNameLst>
                                          <p:attrName>style.visibility</p:attrName>
                                        </p:attrNameLst>
                                      </p:cBhvr>
                                      <p:to>
                                        <p:strVal val="visible"/>
                                      </p:to>
                                    </p:set>
                                    <p:anim calcmode="lin" valueType="num">
                                      <p:cBhvr>
                                        <p:cTn id="21" dur="1000" fill="hold"/>
                                        <p:tgtEl>
                                          <p:spTgt spid="13619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361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3619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8" presetClass="entr" presetSubtype="0" accel="50000" fill="hold" nodeType="clickEffect">
                                  <p:stCondLst>
                                    <p:cond delay="0"/>
                                  </p:stCondLst>
                                  <p:childTnLst>
                                    <p:set>
                                      <p:cBhvr>
                                        <p:cTn id="27" dur="1" fill="hold">
                                          <p:stCondLst>
                                            <p:cond delay="0"/>
                                          </p:stCondLst>
                                        </p:cTn>
                                        <p:tgtEl>
                                          <p:spTgt spid="136208"/>
                                        </p:tgtEl>
                                        <p:attrNameLst>
                                          <p:attrName>style.visibility</p:attrName>
                                        </p:attrNameLst>
                                      </p:cBhvr>
                                      <p:to>
                                        <p:strVal val="visible"/>
                                      </p:to>
                                    </p:set>
                                    <p:anim calcmode="lin" valueType="num">
                                      <p:cBhvr>
                                        <p:cTn id="28" dur="1000" fill="hold"/>
                                        <p:tgtEl>
                                          <p:spTgt spid="13620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1000" fill="hold"/>
                                        <p:tgtEl>
                                          <p:spTgt spid="136208"/>
                                        </p:tgtEl>
                                        <p:attrNameLst>
                                          <p:attrName>ppt_x</p:attrName>
                                        </p:attrNameLst>
                                      </p:cBhvr>
                                      <p:tavLst>
                                        <p:tav tm="0">
                                          <p:val>
                                            <p:fltVal val="-1"/>
                                          </p:val>
                                        </p:tav>
                                        <p:tav tm="50000">
                                          <p:val>
                                            <p:fltVal val="0.95"/>
                                          </p:val>
                                        </p:tav>
                                        <p:tav tm="100000">
                                          <p:val>
                                            <p:strVal val="#ppt_x"/>
                                          </p:val>
                                        </p:tav>
                                      </p:tavLst>
                                    </p:anim>
                                    <p:anim calcmode="lin" valueType="num">
                                      <p:cBhvr>
                                        <p:cTn id="30" dur="1000" fill="hold"/>
                                        <p:tgtEl>
                                          <p:spTgt spid="136208"/>
                                        </p:tgtEl>
                                        <p:attrNameLst>
                                          <p:attrName>ppt_y</p:attrName>
                                        </p:attrNameLst>
                                      </p:cBhvr>
                                      <p:tavLst>
                                        <p:tav tm="0">
                                          <p:val>
                                            <p:strVal val="#ppt_y"/>
                                          </p:val>
                                        </p:tav>
                                        <p:tav tm="100000">
                                          <p:val>
                                            <p:strVal val="#ppt_y"/>
                                          </p:val>
                                        </p:tav>
                                      </p:tavLst>
                                    </p:anim>
                                    <p:animEffect transition="in" filter="fade">
                                      <p:cBhvr>
                                        <p:cTn id="31" dur="1000"/>
                                        <p:tgtEl>
                                          <p:spTgt spid="136208"/>
                                        </p:tgtEl>
                                      </p:cBhvr>
                                    </p:animEffect>
                                  </p:childTnLst>
                                </p:cTn>
                              </p:par>
                            </p:childTnLst>
                          </p:cTn>
                        </p:par>
                        <p:par>
                          <p:cTn id="32" fill="hold" nodeType="afterGroup">
                            <p:stCondLst>
                              <p:cond delay="1000"/>
                            </p:stCondLst>
                            <p:childTnLst>
                              <p:par>
                                <p:cTn id="33" presetID="5" presetClass="entr" presetSubtype="10" fill="hold" nodeType="afterEffect">
                                  <p:stCondLst>
                                    <p:cond delay="0"/>
                                  </p:stCondLst>
                                  <p:childTnLst>
                                    <p:set>
                                      <p:cBhvr>
                                        <p:cTn id="34" dur="1" fill="hold">
                                          <p:stCondLst>
                                            <p:cond delay="0"/>
                                          </p:stCondLst>
                                        </p:cTn>
                                        <p:tgtEl>
                                          <p:spTgt spid="136209"/>
                                        </p:tgtEl>
                                        <p:attrNameLst>
                                          <p:attrName>style.visibility</p:attrName>
                                        </p:attrNameLst>
                                      </p:cBhvr>
                                      <p:to>
                                        <p:strVal val="visible"/>
                                      </p:to>
                                    </p:set>
                                    <p:animEffect transition="in" filter="checkerboard(across)">
                                      <p:cBhvr>
                                        <p:cTn id="35" dur="500"/>
                                        <p:tgtEl>
                                          <p:spTgt spid="136209"/>
                                        </p:tgtEl>
                                      </p:cBhvr>
                                    </p:animEffect>
                                  </p:childTnLst>
                                </p:cTn>
                              </p:par>
                            </p:childTnLst>
                          </p:cTn>
                        </p:par>
                        <p:par>
                          <p:cTn id="36" fill="hold" nodeType="afterGroup">
                            <p:stCondLst>
                              <p:cond delay="1500"/>
                            </p:stCondLst>
                            <p:childTnLst>
                              <p:par>
                                <p:cTn id="37" presetID="15" presetClass="entr" presetSubtype="0" fill="hold" nodeType="afterEffect">
                                  <p:stCondLst>
                                    <p:cond delay="0"/>
                                  </p:stCondLst>
                                  <p:childTnLst>
                                    <p:set>
                                      <p:cBhvr>
                                        <p:cTn id="38" dur="1" fill="hold">
                                          <p:stCondLst>
                                            <p:cond delay="0"/>
                                          </p:stCondLst>
                                        </p:cTn>
                                        <p:tgtEl>
                                          <p:spTgt spid="136203"/>
                                        </p:tgtEl>
                                        <p:attrNameLst>
                                          <p:attrName>style.visibility</p:attrName>
                                        </p:attrNameLst>
                                      </p:cBhvr>
                                      <p:to>
                                        <p:strVal val="visible"/>
                                      </p:to>
                                    </p:set>
                                    <p:anim calcmode="lin" valueType="num">
                                      <p:cBhvr>
                                        <p:cTn id="39" dur="1000" fill="hold"/>
                                        <p:tgtEl>
                                          <p:spTgt spid="136203"/>
                                        </p:tgtEl>
                                        <p:attrNameLst>
                                          <p:attrName>ppt_w</p:attrName>
                                        </p:attrNameLst>
                                      </p:cBhvr>
                                      <p:tavLst>
                                        <p:tav tm="0">
                                          <p:val>
                                            <p:fltVal val="0"/>
                                          </p:val>
                                        </p:tav>
                                        <p:tav tm="100000">
                                          <p:val>
                                            <p:strVal val="#ppt_w"/>
                                          </p:val>
                                        </p:tav>
                                      </p:tavLst>
                                    </p:anim>
                                    <p:anim calcmode="lin" valueType="num">
                                      <p:cBhvr>
                                        <p:cTn id="40" dur="1000" fill="hold"/>
                                        <p:tgtEl>
                                          <p:spTgt spid="136203"/>
                                        </p:tgtEl>
                                        <p:attrNameLst>
                                          <p:attrName>ppt_h</p:attrName>
                                        </p:attrNameLst>
                                      </p:cBhvr>
                                      <p:tavLst>
                                        <p:tav tm="0">
                                          <p:val>
                                            <p:fltVal val="0"/>
                                          </p:val>
                                        </p:tav>
                                        <p:tav tm="100000">
                                          <p:val>
                                            <p:strVal val="#ppt_h"/>
                                          </p:val>
                                        </p:tav>
                                      </p:tavLst>
                                    </p:anim>
                                    <p:anim calcmode="lin" valueType="num">
                                      <p:cBhvr>
                                        <p:cTn id="41" dur="1000" fill="hold"/>
                                        <p:tgtEl>
                                          <p:spTgt spid="13620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6203"/>
                                        </p:tgtEl>
                                        <p:attrNameLst>
                                          <p:attrName>ppt_y</p:attrName>
                                        </p:attrNameLst>
                                      </p:cBhvr>
                                      <p:tavLst>
                                        <p:tav tm="0" fmla="#ppt_y+(sin(-2*pi*(1-$))*-#ppt_x+cos(-2*pi*(1-$))*(1-#ppt_y))*(1-$)">
                                          <p:val>
                                            <p:fltVal val="0"/>
                                          </p:val>
                                        </p:tav>
                                        <p:tav tm="100000">
                                          <p:val>
                                            <p:fltVal val="1"/>
                                          </p:val>
                                        </p:tav>
                                      </p:tavLst>
                                    </p:anim>
                                  </p:childTnLst>
                                </p:cTn>
                              </p:par>
                            </p:childTnLst>
                          </p:cTn>
                        </p:par>
                        <p:par>
                          <p:cTn id="43" fill="hold" nodeType="afterGroup">
                            <p:stCondLst>
                              <p:cond delay="2500"/>
                            </p:stCondLst>
                            <p:childTnLst>
                              <p:par>
                                <p:cTn id="44" presetID="5" presetClass="entr" presetSubtype="10" fill="hold" nodeType="afterEffect">
                                  <p:stCondLst>
                                    <p:cond delay="0"/>
                                  </p:stCondLst>
                                  <p:childTnLst>
                                    <p:set>
                                      <p:cBhvr>
                                        <p:cTn id="45" dur="1" fill="hold">
                                          <p:stCondLst>
                                            <p:cond delay="0"/>
                                          </p:stCondLst>
                                        </p:cTn>
                                        <p:tgtEl>
                                          <p:spTgt spid="136213"/>
                                        </p:tgtEl>
                                        <p:attrNameLst>
                                          <p:attrName>style.visibility</p:attrName>
                                        </p:attrNameLst>
                                      </p:cBhvr>
                                      <p:to>
                                        <p:strVal val="visible"/>
                                      </p:to>
                                    </p:set>
                                    <p:animEffect transition="in" filter="checkerboard(across)">
                                      <p:cBhvr>
                                        <p:cTn id="46" dur="500"/>
                                        <p:tgtEl>
                                          <p:spTgt spid="136213"/>
                                        </p:tgtEl>
                                      </p:cBhvr>
                                    </p:animEffect>
                                  </p:childTnLst>
                                </p:cTn>
                              </p:par>
                            </p:childTnLst>
                          </p:cTn>
                        </p:par>
                        <p:par>
                          <p:cTn id="47" fill="hold" nodeType="afterGroup">
                            <p:stCondLst>
                              <p:cond delay="3000"/>
                            </p:stCondLst>
                            <p:childTnLst>
                              <p:par>
                                <p:cTn id="48" presetID="15" presetClass="entr" presetSubtype="0" fill="hold" nodeType="afterEffect">
                                  <p:stCondLst>
                                    <p:cond delay="0"/>
                                  </p:stCondLst>
                                  <p:childTnLst>
                                    <p:set>
                                      <p:cBhvr>
                                        <p:cTn id="49" dur="1" fill="hold">
                                          <p:stCondLst>
                                            <p:cond delay="0"/>
                                          </p:stCondLst>
                                        </p:cTn>
                                        <p:tgtEl>
                                          <p:spTgt spid="136207"/>
                                        </p:tgtEl>
                                        <p:attrNameLst>
                                          <p:attrName>style.visibility</p:attrName>
                                        </p:attrNameLst>
                                      </p:cBhvr>
                                      <p:to>
                                        <p:strVal val="visible"/>
                                      </p:to>
                                    </p:set>
                                    <p:anim calcmode="lin" valueType="num">
                                      <p:cBhvr>
                                        <p:cTn id="50" dur="500" fill="hold"/>
                                        <p:tgtEl>
                                          <p:spTgt spid="136207"/>
                                        </p:tgtEl>
                                        <p:attrNameLst>
                                          <p:attrName>ppt_w</p:attrName>
                                        </p:attrNameLst>
                                      </p:cBhvr>
                                      <p:tavLst>
                                        <p:tav tm="0">
                                          <p:val>
                                            <p:fltVal val="0"/>
                                          </p:val>
                                        </p:tav>
                                        <p:tav tm="100000">
                                          <p:val>
                                            <p:strVal val="#ppt_w"/>
                                          </p:val>
                                        </p:tav>
                                      </p:tavLst>
                                    </p:anim>
                                    <p:anim calcmode="lin" valueType="num">
                                      <p:cBhvr>
                                        <p:cTn id="51" dur="500" fill="hold"/>
                                        <p:tgtEl>
                                          <p:spTgt spid="136207"/>
                                        </p:tgtEl>
                                        <p:attrNameLst>
                                          <p:attrName>ppt_h</p:attrName>
                                        </p:attrNameLst>
                                      </p:cBhvr>
                                      <p:tavLst>
                                        <p:tav tm="0">
                                          <p:val>
                                            <p:fltVal val="0"/>
                                          </p:val>
                                        </p:tav>
                                        <p:tav tm="100000">
                                          <p:val>
                                            <p:strVal val="#ppt_h"/>
                                          </p:val>
                                        </p:tav>
                                      </p:tavLst>
                                    </p:anim>
                                    <p:anim calcmode="lin" valueType="num">
                                      <p:cBhvr>
                                        <p:cTn id="52" dur="500" fill="hold"/>
                                        <p:tgtEl>
                                          <p:spTgt spid="136207"/>
                                        </p:tgtEl>
                                        <p:attrNameLst>
                                          <p:attrName>ppt_x</p:attrName>
                                        </p:attrNameLst>
                                      </p:cBhvr>
                                      <p:tavLst>
                                        <p:tav tm="0" fmla="#ppt_x+(cos(-2*pi*(1-$))*-#ppt_x-sin(-2*pi*(1-$))*(1-#ppt_y))*(1-$)">
                                          <p:val>
                                            <p:fltVal val="0"/>
                                          </p:val>
                                        </p:tav>
                                        <p:tav tm="100000">
                                          <p:val>
                                            <p:fltVal val="1"/>
                                          </p:val>
                                        </p:tav>
                                      </p:tavLst>
                                    </p:anim>
                                    <p:anim calcmode="lin" valueType="num">
                                      <p:cBhvr>
                                        <p:cTn id="53" dur="500" fill="hold"/>
                                        <p:tgtEl>
                                          <p:spTgt spid="136207"/>
                                        </p:tgtEl>
                                        <p:attrNameLst>
                                          <p:attrName>ppt_y</p:attrName>
                                        </p:attrNameLst>
                                      </p:cBhvr>
                                      <p:tavLst>
                                        <p:tav tm="0" fmla="#ppt_y+(sin(-2*pi*(1-$))*-#ppt_x+cos(-2*pi*(1-$))*(1-#ppt_y))*(1-$)">
                                          <p:val>
                                            <p:fltVal val="0"/>
                                          </p:val>
                                        </p:tav>
                                        <p:tav tm="100000">
                                          <p:val>
                                            <p:fltVal val="1"/>
                                          </p:val>
                                        </p:tav>
                                      </p:tavLst>
                                    </p:anim>
                                  </p:childTnLst>
                                </p:cTn>
                              </p:par>
                            </p:childTnLst>
                          </p:cTn>
                        </p:par>
                        <p:par>
                          <p:cTn id="54" fill="hold" nodeType="afterGroup">
                            <p:stCondLst>
                              <p:cond delay="3500"/>
                            </p:stCondLst>
                            <p:childTnLst>
                              <p:par>
                                <p:cTn id="55" presetID="5" presetClass="entr" presetSubtype="10" fill="hold" nodeType="afterEffect">
                                  <p:stCondLst>
                                    <p:cond delay="0"/>
                                  </p:stCondLst>
                                  <p:childTnLst>
                                    <p:set>
                                      <p:cBhvr>
                                        <p:cTn id="56" dur="1" fill="hold">
                                          <p:stCondLst>
                                            <p:cond delay="0"/>
                                          </p:stCondLst>
                                        </p:cTn>
                                        <p:tgtEl>
                                          <p:spTgt spid="136210"/>
                                        </p:tgtEl>
                                        <p:attrNameLst>
                                          <p:attrName>style.visibility</p:attrName>
                                        </p:attrNameLst>
                                      </p:cBhvr>
                                      <p:to>
                                        <p:strVal val="visible"/>
                                      </p:to>
                                    </p:set>
                                    <p:animEffect transition="in" filter="checkerboard(across)">
                                      <p:cBhvr>
                                        <p:cTn id="57" dur="500"/>
                                        <p:tgtEl>
                                          <p:spTgt spid="136210"/>
                                        </p:tgtEl>
                                      </p:cBhvr>
                                    </p:animEffect>
                                  </p:childTnLst>
                                </p:cTn>
                              </p:par>
                            </p:childTnLst>
                          </p:cTn>
                        </p:par>
                        <p:par>
                          <p:cTn id="58" fill="hold" nodeType="afterGroup">
                            <p:stCondLst>
                              <p:cond delay="4000"/>
                            </p:stCondLst>
                            <p:childTnLst>
                              <p:par>
                                <p:cTn id="59" presetID="5" presetClass="entr" presetSubtype="10" fill="hold" nodeType="afterEffect">
                                  <p:stCondLst>
                                    <p:cond delay="0"/>
                                  </p:stCondLst>
                                  <p:childTnLst>
                                    <p:set>
                                      <p:cBhvr>
                                        <p:cTn id="60" dur="1" fill="hold">
                                          <p:stCondLst>
                                            <p:cond delay="0"/>
                                          </p:stCondLst>
                                        </p:cTn>
                                        <p:tgtEl>
                                          <p:spTgt spid="136205"/>
                                        </p:tgtEl>
                                        <p:attrNameLst>
                                          <p:attrName>style.visibility</p:attrName>
                                        </p:attrNameLst>
                                      </p:cBhvr>
                                      <p:to>
                                        <p:strVal val="visible"/>
                                      </p:to>
                                    </p:set>
                                    <p:animEffect transition="in" filter="checkerboard(across)">
                                      <p:cBhvr>
                                        <p:cTn id="61" dur="1000"/>
                                        <p:tgtEl>
                                          <p:spTgt spid="13620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9" presetClass="entr" presetSubtype="0" fill="hold" nodeType="clickEffect">
                                  <p:stCondLst>
                                    <p:cond delay="0"/>
                                  </p:stCondLst>
                                  <p:childTnLst>
                                    <p:set>
                                      <p:cBhvr>
                                        <p:cTn id="65" dur="1" fill="hold">
                                          <p:stCondLst>
                                            <p:cond delay="0"/>
                                          </p:stCondLst>
                                        </p:cTn>
                                        <p:tgtEl>
                                          <p:spTgt spid="136195">
                                            <p:txEl>
                                              <p:pRg st="6" end="6"/>
                                            </p:txEl>
                                          </p:spTgt>
                                        </p:tgtEl>
                                        <p:attrNameLst>
                                          <p:attrName>style.visibility</p:attrName>
                                        </p:attrNameLst>
                                      </p:cBhvr>
                                      <p:to>
                                        <p:strVal val="visible"/>
                                      </p:to>
                                    </p:set>
                                    <p:anim calcmode="lin" valueType="num">
                                      <p:cBhvr>
                                        <p:cTn id="66" dur="1000" fill="hold"/>
                                        <p:tgtEl>
                                          <p:spTgt spid="136195">
                                            <p:txEl>
                                              <p:pRg st="6" end="6"/>
                                            </p:txEl>
                                          </p:spTgt>
                                        </p:tgtEl>
                                        <p:attrNameLst>
                                          <p:attrName>ppt_x</p:attrName>
                                        </p:attrNameLst>
                                      </p:cBhvr>
                                      <p:tavLst>
                                        <p:tav tm="0">
                                          <p:val>
                                            <p:strVal val="#ppt_x-.2"/>
                                          </p:val>
                                        </p:tav>
                                        <p:tav tm="100000">
                                          <p:val>
                                            <p:strVal val="#ppt_x"/>
                                          </p:val>
                                        </p:tav>
                                      </p:tavLst>
                                    </p:anim>
                                    <p:anim calcmode="lin" valueType="num">
                                      <p:cBhvr>
                                        <p:cTn id="67" dur="1000" fill="hold"/>
                                        <p:tgtEl>
                                          <p:spTgt spid="13619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68" dur="1000"/>
                                        <p:tgtEl>
                                          <p:spTgt spid="136195">
                                            <p:txEl>
                                              <p:pRg st="6" end="6"/>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9" presetClass="entr" presetSubtype="0" fill="hold" nodeType="clickEffect">
                                  <p:stCondLst>
                                    <p:cond delay="0"/>
                                  </p:stCondLst>
                                  <p:childTnLst>
                                    <p:set>
                                      <p:cBhvr>
                                        <p:cTn id="72" dur="1" fill="hold">
                                          <p:stCondLst>
                                            <p:cond delay="0"/>
                                          </p:stCondLst>
                                        </p:cTn>
                                        <p:tgtEl>
                                          <p:spTgt spid="136195">
                                            <p:txEl>
                                              <p:pRg st="7" end="7"/>
                                            </p:txEl>
                                          </p:spTgt>
                                        </p:tgtEl>
                                        <p:attrNameLst>
                                          <p:attrName>style.visibility</p:attrName>
                                        </p:attrNameLst>
                                      </p:cBhvr>
                                      <p:to>
                                        <p:strVal val="visible"/>
                                      </p:to>
                                    </p:set>
                                    <p:anim calcmode="lin" valueType="num">
                                      <p:cBhvr>
                                        <p:cTn id="73" dur="1000" fill="hold"/>
                                        <p:tgtEl>
                                          <p:spTgt spid="136195">
                                            <p:txEl>
                                              <p:pRg st="7" end="7"/>
                                            </p:txEl>
                                          </p:spTgt>
                                        </p:tgtEl>
                                        <p:attrNameLst>
                                          <p:attrName>ppt_x</p:attrName>
                                        </p:attrNameLst>
                                      </p:cBhvr>
                                      <p:tavLst>
                                        <p:tav tm="0">
                                          <p:val>
                                            <p:strVal val="#ppt_x-.2"/>
                                          </p:val>
                                        </p:tav>
                                        <p:tav tm="100000">
                                          <p:val>
                                            <p:strVal val="#ppt_x"/>
                                          </p:val>
                                        </p:tav>
                                      </p:tavLst>
                                    </p:anim>
                                    <p:anim calcmode="lin" valueType="num">
                                      <p:cBhvr>
                                        <p:cTn id="74" dur="1000" fill="hold"/>
                                        <p:tgtEl>
                                          <p:spTgt spid="13619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75" dur="1000"/>
                                        <p:tgtEl>
                                          <p:spTgt spid="136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处理要点</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30</a:t>
            </a:fld>
            <a:endParaRPr lang="zh-CN" altLang="en-US" dirty="0"/>
          </a:p>
        </p:txBody>
      </p:sp>
      <p:sp>
        <p:nvSpPr>
          <p:cNvPr id="4" name="内容占位符 3"/>
          <p:cNvSpPr>
            <a:spLocks noGrp="1"/>
          </p:cNvSpPr>
          <p:nvPr>
            <p:ph sz="quarter" idx="12"/>
          </p:nvPr>
        </p:nvSpPr>
        <p:spPr/>
        <p:txBody>
          <a:bodyPr>
            <a:normAutofit/>
          </a:bodyPr>
          <a:lstStyle/>
          <a:p>
            <a:r>
              <a:rPr lang="en-US" altLang="zh-CN" sz="2400" b="1" dirty="0" err="1">
                <a:latin typeface="楷体" panose="02010609060101010101" pitchFamily="49" charset="-122"/>
                <a:ea typeface="楷体" panose="02010609060101010101" pitchFamily="49" charset="-122"/>
              </a:rPr>
              <a:t>PrintWriter</a:t>
            </a:r>
            <a:r>
              <a:rPr lang="zh-CN" altLang="en-US" sz="2400" dirty="0">
                <a:latin typeface="楷体" panose="02010609060101010101" pitchFamily="49" charset="-122"/>
                <a:ea typeface="楷体" panose="02010609060101010101" pitchFamily="49" charset="-122"/>
              </a:rPr>
              <a:t>向字符（文本）输出流打印对象的格式化表示形式，此类实现在 </a:t>
            </a:r>
            <a:r>
              <a:rPr lang="en-US" altLang="zh-CN" sz="2400" dirty="0" err="1">
                <a:latin typeface="楷体" panose="02010609060101010101" pitchFamily="49" charset="-122"/>
                <a:ea typeface="楷体" panose="02010609060101010101" pitchFamily="49" charset="-122"/>
              </a:rPr>
              <a:t>PrintStream</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中的所有 </a:t>
            </a:r>
            <a:r>
              <a:rPr lang="en-US" altLang="zh-CN" sz="2400" dirty="0">
                <a:latin typeface="楷体" panose="02010609060101010101" pitchFamily="49" charset="-122"/>
                <a:ea typeface="楷体" panose="02010609060101010101" pitchFamily="49" charset="-122"/>
              </a:rPr>
              <a:t>print </a:t>
            </a:r>
            <a:r>
              <a:rPr lang="zh-CN" altLang="en-US" sz="2400" dirty="0">
                <a:latin typeface="楷体" panose="02010609060101010101" pitchFamily="49" charset="-122"/>
                <a:ea typeface="楷体" panose="02010609060101010101" pitchFamily="49" charset="-122"/>
              </a:rPr>
              <a:t>方法。</a:t>
            </a:r>
          </a:p>
          <a:p>
            <a:r>
              <a:rPr lang="en-US" altLang="zh-CN" sz="2400" b="1" dirty="0">
                <a:latin typeface="楷体" panose="02010609060101010101" pitchFamily="49" charset="-122"/>
                <a:ea typeface="楷体" panose="02010609060101010101" pitchFamily="49" charset="-122"/>
              </a:rPr>
              <a:t>Scanner</a:t>
            </a:r>
            <a:r>
              <a:rPr lang="zh-CN" altLang="en-US" sz="2400" dirty="0">
                <a:latin typeface="楷体" panose="02010609060101010101" pitchFamily="49" charset="-122"/>
                <a:ea typeface="楷体" panose="02010609060101010101" pitchFamily="49" charset="-122"/>
              </a:rPr>
              <a:t>不仅可以读取</a:t>
            </a:r>
            <a:r>
              <a:rPr lang="zh-CN" altLang="en-US" sz="2400" dirty="0" smtClean="0">
                <a:latin typeface="楷体" panose="02010609060101010101" pitchFamily="49" charset="-122"/>
                <a:ea typeface="楷体" panose="02010609060101010101" pitchFamily="49" charset="-122"/>
              </a:rPr>
              <a:t>数字，还是</a:t>
            </a:r>
            <a:r>
              <a:rPr lang="zh-CN" altLang="en-US" sz="2400" dirty="0">
                <a:latin typeface="楷体" panose="02010609060101010101" pitchFamily="49" charset="-122"/>
                <a:ea typeface="楷体" panose="02010609060101010101" pitchFamily="49" charset="-122"/>
              </a:rPr>
              <a:t>一个可以使用</a:t>
            </a:r>
            <a:r>
              <a:rPr lang="zh-CN" altLang="en-US" sz="2400" b="1" dirty="0">
                <a:latin typeface="楷体" panose="02010609060101010101" pitchFamily="49" charset="-122"/>
                <a:ea typeface="楷体" panose="02010609060101010101" pitchFamily="49" charset="-122"/>
              </a:rPr>
              <a:t>正则表达式</a:t>
            </a:r>
            <a:r>
              <a:rPr lang="zh-CN" altLang="en-US" sz="2400" dirty="0">
                <a:latin typeface="楷体" panose="02010609060101010101" pitchFamily="49" charset="-122"/>
                <a:ea typeface="楷体" panose="02010609060101010101" pitchFamily="49" charset="-122"/>
              </a:rPr>
              <a:t>来解析字符串的文本扫描器</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Scanner </a:t>
            </a:r>
            <a:r>
              <a:rPr lang="zh-CN" altLang="en-US" sz="2400" dirty="0">
                <a:latin typeface="楷体" panose="02010609060101010101" pitchFamily="49" charset="-122"/>
                <a:ea typeface="楷体" panose="02010609060101010101" pitchFamily="49" charset="-122"/>
              </a:rPr>
              <a:t>使用分隔符模式将其输入分解为标记，用不同的 </a:t>
            </a:r>
            <a:r>
              <a:rPr lang="en-US" altLang="zh-CN" sz="2400" b="1" dirty="0">
                <a:latin typeface="楷体" panose="02010609060101010101" pitchFamily="49" charset="-122"/>
                <a:ea typeface="楷体" panose="02010609060101010101" pitchFamily="49" charset="-122"/>
              </a:rPr>
              <a:t>next</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方法将得到的标记转换为不同类型的值。在读取下一个标记之前可以使用</a:t>
            </a:r>
            <a:r>
              <a:rPr lang="en-US" altLang="zh-CN" sz="2400" dirty="0" err="1">
                <a:latin typeface="楷体" panose="02010609060101010101" pitchFamily="49" charset="-122"/>
                <a:ea typeface="楷体" panose="02010609060101010101" pitchFamily="49" charset="-122"/>
              </a:rPr>
              <a:t>hasNext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方法检测一下</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默认</a:t>
            </a:r>
            <a:r>
              <a:rPr lang="zh-CN" altLang="en-US" sz="2400" dirty="0">
                <a:latin typeface="楷体" panose="02010609060101010101" pitchFamily="49" charset="-122"/>
                <a:ea typeface="楷体" panose="02010609060101010101" pitchFamily="49" charset="-122"/>
              </a:rPr>
              <a:t>情况下分隔符模式与空白匹配。</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代码解析</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31</a:t>
            </a:fld>
            <a:endParaRPr lang="zh-CN" altLang="en-US" dirty="0"/>
          </a:p>
        </p:txBody>
      </p:sp>
      <p:sp>
        <p:nvSpPr>
          <p:cNvPr id="4" name="内容占位符 3"/>
          <p:cNvSpPr>
            <a:spLocks noGrp="1"/>
          </p:cNvSpPr>
          <p:nvPr>
            <p:ph sz="quarter" idx="12"/>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899592" y="551474"/>
            <a:ext cx="6810030" cy="6213648"/>
          </a:xfrm>
          <a:prstGeom prst="rect">
            <a:avLst/>
          </a:prstGeom>
        </p:spPr>
      </p:pic>
      <p:sp>
        <p:nvSpPr>
          <p:cNvPr id="6" name="矩形 5"/>
          <p:cNvSpPr/>
          <p:nvPr/>
        </p:nvSpPr>
        <p:spPr bwMode="auto">
          <a:xfrm>
            <a:off x="1835696" y="2780928"/>
            <a:ext cx="5472608" cy="36004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algn="ctr"/>
            <a:endParaRPr lang="zh-CN" altLang="en-US"/>
          </a:p>
        </p:txBody>
      </p:sp>
      <p:sp>
        <p:nvSpPr>
          <p:cNvPr id="7" name="矩形 6"/>
          <p:cNvSpPr/>
          <p:nvPr/>
        </p:nvSpPr>
        <p:spPr bwMode="auto">
          <a:xfrm>
            <a:off x="1907704" y="4005064"/>
            <a:ext cx="5648324" cy="2880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algn="ctr"/>
            <a:endParaRPr lang="zh-CN" altLang="en-US"/>
          </a:p>
        </p:txBody>
      </p:sp>
      <p:sp>
        <p:nvSpPr>
          <p:cNvPr id="8" name="矩形 7"/>
          <p:cNvSpPr/>
          <p:nvPr/>
        </p:nvSpPr>
        <p:spPr bwMode="auto">
          <a:xfrm>
            <a:off x="2339752" y="4365104"/>
            <a:ext cx="4824536" cy="3600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algn="ctr"/>
            <a:endParaRPr lang="zh-CN" altLang="en-US"/>
          </a:p>
        </p:txBody>
      </p:sp>
      <p:pic>
        <p:nvPicPr>
          <p:cNvPr id="9" name="图片 8"/>
          <p:cNvPicPr>
            <a:picLocks noChangeAspect="1"/>
          </p:cNvPicPr>
          <p:nvPr/>
        </p:nvPicPr>
        <p:blipFill>
          <a:blip r:embed="rId3"/>
          <a:stretch>
            <a:fillRect/>
          </a:stretch>
        </p:blipFill>
        <p:spPr>
          <a:xfrm>
            <a:off x="179512" y="1988840"/>
            <a:ext cx="8435865" cy="420967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a:t>
            </a:r>
            <a:r>
              <a:rPr lang="zh-CN" altLang="en-US" dirty="0"/>
              <a:t>案例</a:t>
            </a:r>
            <a:r>
              <a:rPr lang="en-US" altLang="zh-CN" dirty="0"/>
              <a:t>3</a:t>
            </a:r>
            <a:r>
              <a:rPr lang="zh-CN" altLang="en-US" dirty="0"/>
              <a:t>：文本替换</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32</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1284061" y="981075"/>
            <a:ext cx="5465743" cy="5400675"/>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en-US" dirty="0" smtClean="0"/>
              <a:t>串行</a:t>
            </a:r>
            <a:r>
              <a:rPr lang="zh-CN" altLang="en-US" dirty="0"/>
              <a:t>化</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33</a:t>
            </a:fld>
            <a:endParaRPr lang="zh-CN" altLang="en-US" dirty="0"/>
          </a:p>
        </p:txBody>
      </p:sp>
      <p:sp>
        <p:nvSpPr>
          <p:cNvPr id="4" name="内容占位符 3"/>
          <p:cNvSpPr>
            <a:spLocks noGrp="1"/>
          </p:cNvSpPr>
          <p:nvPr>
            <p:ph sz="quarter" idx="12"/>
          </p:nvPr>
        </p:nvSpPr>
        <p:spPr>
          <a:xfrm>
            <a:off x="395536" y="1193607"/>
            <a:ext cx="8207376" cy="5400675"/>
          </a:xfrm>
        </p:spPr>
        <p:txBody>
          <a:bodyPr>
            <a:normAutofit/>
          </a:bodyPr>
          <a:lstStyle/>
          <a:p>
            <a:r>
              <a:rPr lang="zh-CN" altLang="en-US" sz="2400" b="1" dirty="0">
                <a:latin typeface="仿宋" panose="02010609060101010101" pitchFamily="49" charset="-122"/>
                <a:ea typeface="仿宋" panose="02010609060101010101" pitchFamily="49" charset="-122"/>
              </a:rPr>
              <a:t>对象的寿命通常随着生成该对象的程序的终止而终止。某些时候，需要将对象的状态保存下来，将来需要的时候可以恢复，或者把对象传输到其他地方。</a:t>
            </a:r>
          </a:p>
          <a:p>
            <a:r>
              <a:rPr lang="zh-CN" altLang="en-US" sz="2400" b="1" dirty="0">
                <a:latin typeface="仿宋" panose="02010609060101010101" pitchFamily="49" charset="-122"/>
                <a:ea typeface="仿宋" panose="02010609060101010101" pitchFamily="49" charset="-122"/>
              </a:rPr>
              <a:t>把对象的这种能记录自己的状态以便将来再生的能力，叫做对象的持续性（</a:t>
            </a:r>
            <a:r>
              <a:rPr lang="en-US" altLang="zh-CN" sz="2400" b="1" dirty="0">
                <a:latin typeface="仿宋" panose="02010609060101010101" pitchFamily="49" charset="-122"/>
                <a:ea typeface="仿宋" panose="02010609060101010101" pitchFamily="49" charset="-122"/>
              </a:rPr>
              <a:t>persistence</a:t>
            </a:r>
            <a:r>
              <a:rPr lang="zh-CN" altLang="en-US" sz="2400" b="1" dirty="0">
                <a:latin typeface="仿宋" panose="02010609060101010101" pitchFamily="49" charset="-122"/>
                <a:ea typeface="仿宋" panose="02010609060101010101" pitchFamily="49" charset="-122"/>
              </a:rPr>
              <a:t>）。对象通过写出描述自己状态的数值来记录自己的过程，叫做对象的串行化（</a:t>
            </a:r>
            <a:r>
              <a:rPr lang="en-US" altLang="zh-CN" sz="2400" b="1" dirty="0">
                <a:latin typeface="仿宋" panose="02010609060101010101" pitchFamily="49" charset="-122"/>
                <a:ea typeface="仿宋" panose="02010609060101010101" pitchFamily="49" charset="-122"/>
              </a:rPr>
              <a:t>Serialization</a:t>
            </a:r>
            <a:r>
              <a:rPr lang="zh-CN" altLang="en-US" sz="2400" b="1" dirty="0">
                <a:latin typeface="仿宋" panose="02010609060101010101" pitchFamily="49" charset="-122"/>
                <a:ea typeface="仿宋" panose="02010609060101010101" pitchFamily="49" charset="-122"/>
              </a:rPr>
              <a:t>）。</a:t>
            </a:r>
          </a:p>
          <a:p>
            <a:r>
              <a:rPr lang="zh-CN" altLang="en-US" sz="2400" b="1" dirty="0">
                <a:latin typeface="仿宋" panose="02010609060101010101" pitchFamily="49" charset="-122"/>
                <a:ea typeface="仿宋" panose="02010609060101010101" pitchFamily="49" charset="-122"/>
              </a:rPr>
              <a:t>串行化的主要任务是写出对象实例变量的数值。如果变量是另一对象的一引用，则引用的对象也要串行化。</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34</a:t>
            </a:fld>
            <a:endParaRPr lang="zh-CN" altLang="en-US" dirty="0"/>
          </a:p>
        </p:txBody>
      </p:sp>
      <p:sp>
        <p:nvSpPr>
          <p:cNvPr id="4" name="内容占位符 3"/>
          <p:cNvSpPr>
            <a:spLocks noGrp="1"/>
          </p:cNvSpPr>
          <p:nvPr>
            <p:ph sz="quarter" idx="12"/>
          </p:nvPr>
        </p:nvSpPr>
        <p:spPr/>
        <p:txBody>
          <a:bodyPr>
            <a:normAutofit/>
          </a:bodyPr>
          <a:lstStyle/>
          <a:p>
            <a:r>
              <a:rPr lang="en-US" altLang="zh-CN" sz="2000" b="1" dirty="0">
                <a:latin typeface="仿宋" panose="02010609060101010101" pitchFamily="49" charset="-122"/>
                <a:ea typeface="仿宋" panose="02010609060101010101" pitchFamily="49" charset="-122"/>
              </a:rPr>
              <a:t>Serializable</a:t>
            </a:r>
            <a:r>
              <a:rPr lang="zh-CN" altLang="en-US" sz="2000" b="1" dirty="0">
                <a:latin typeface="仿宋" panose="02010609060101010101" pitchFamily="49" charset="-122"/>
                <a:ea typeface="仿宋" panose="02010609060101010101" pitchFamily="49" charset="-122"/>
              </a:rPr>
              <a:t>接口</a:t>
            </a:r>
          </a:p>
          <a:p>
            <a:pPr lvl="1"/>
            <a:r>
              <a:rPr lang="zh-CN" altLang="en-US" sz="2000" b="1" dirty="0">
                <a:latin typeface="仿宋" panose="02010609060101010101" pitchFamily="49" charset="-122"/>
                <a:ea typeface="仿宋" panose="02010609060101010101" pitchFamily="49" charset="-122"/>
              </a:rPr>
              <a:t>只有实现</a:t>
            </a:r>
            <a:r>
              <a:rPr lang="en-US" altLang="zh-CN" sz="2000" b="1" dirty="0">
                <a:latin typeface="仿宋" panose="02010609060101010101" pitchFamily="49" charset="-122"/>
                <a:ea typeface="仿宋" panose="02010609060101010101" pitchFamily="49" charset="-122"/>
              </a:rPr>
              <a:t>Serializable</a:t>
            </a:r>
            <a:r>
              <a:rPr lang="zh-CN" altLang="en-US" sz="2000" b="1" dirty="0">
                <a:latin typeface="仿宋" panose="02010609060101010101" pitchFamily="49" charset="-122"/>
                <a:ea typeface="仿宋" panose="02010609060101010101" pitchFamily="49" charset="-122"/>
              </a:rPr>
              <a:t>接口的对象才可以被串行化</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r>
              <a:rPr lang="en-US" altLang="zh-CN" sz="2000" b="1" dirty="0" err="1">
                <a:latin typeface="仿宋" panose="02010609060101010101" pitchFamily="49" charset="-122"/>
                <a:ea typeface="仿宋" panose="02010609060101010101" pitchFamily="49" charset="-122"/>
              </a:rPr>
              <a:t>ObjectOutputStream</a:t>
            </a:r>
            <a:r>
              <a:rPr lang="zh-CN" altLang="en-US" sz="2000" b="1" dirty="0">
                <a:latin typeface="仿宋" panose="02010609060101010101" pitchFamily="49" charset="-122"/>
                <a:ea typeface="仿宋" panose="02010609060101010101" pitchFamily="49" charset="-122"/>
              </a:rPr>
              <a:t>类</a:t>
            </a:r>
          </a:p>
          <a:p>
            <a:pPr lvl="1"/>
            <a:r>
              <a:rPr lang="en-US" altLang="zh-CN" sz="2000" b="1" dirty="0" smtClean="0">
                <a:latin typeface="仿宋" panose="02010609060101010101" pitchFamily="49" charset="-122"/>
                <a:ea typeface="仿宋" panose="02010609060101010101" pitchFamily="49" charset="-122"/>
              </a:rPr>
              <a:t> write</a:t>
            </a:r>
          </a:p>
          <a:p>
            <a:r>
              <a:rPr lang="en-US" altLang="zh-CN" sz="2000" b="1" dirty="0" err="1">
                <a:latin typeface="仿宋" panose="02010609060101010101" pitchFamily="49" charset="-122"/>
                <a:ea typeface="仿宋" panose="02010609060101010101" pitchFamily="49" charset="-122"/>
              </a:rPr>
              <a:t>ObjectInputStream</a:t>
            </a:r>
            <a:r>
              <a:rPr lang="zh-CN" altLang="en-US" sz="2000" b="1" dirty="0">
                <a:latin typeface="仿宋" panose="02010609060101010101" pitchFamily="49" charset="-122"/>
                <a:ea typeface="仿宋" panose="02010609060101010101" pitchFamily="49" charset="-122"/>
              </a:rPr>
              <a:t>类</a:t>
            </a:r>
          </a:p>
          <a:p>
            <a:pPr lvl="1"/>
            <a:r>
              <a:rPr lang="en-US" altLang="zh-CN" sz="2000" b="1" dirty="0" smtClean="0">
                <a:latin typeface="仿宋" panose="02010609060101010101" pitchFamily="49" charset="-122"/>
                <a:ea typeface="仿宋" panose="02010609060101010101" pitchFamily="49" charset="-122"/>
              </a:rPr>
              <a:t>Read</a:t>
            </a:r>
          </a:p>
          <a:p>
            <a:r>
              <a:rPr lang="zh-CN" altLang="en-US" sz="2000" b="1" dirty="0" smtClean="0">
                <a:latin typeface="仿宋" panose="02010609060101010101" pitchFamily="49" charset="-122"/>
                <a:ea typeface="仿宋" panose="02010609060101010101" pitchFamily="49" charset="-122"/>
              </a:rPr>
              <a:t>串行</a:t>
            </a:r>
            <a:r>
              <a:rPr lang="zh-CN" altLang="en-US" sz="2000" b="1" dirty="0">
                <a:latin typeface="仿宋" panose="02010609060101010101" pitchFamily="49" charset="-122"/>
                <a:ea typeface="仿宋" panose="02010609060101010101" pitchFamily="49" charset="-122"/>
              </a:rPr>
              <a:t>化只能保存对象的非静态成员变量，不保存变量的修饰符。</a:t>
            </a:r>
          </a:p>
          <a:p>
            <a:r>
              <a:rPr lang="en-US" altLang="zh-CN" sz="2000" b="1" dirty="0" smtClean="0">
                <a:latin typeface="仿宋" panose="02010609060101010101" pitchFamily="49" charset="-122"/>
                <a:ea typeface="仿宋" panose="02010609060101010101" pitchFamily="49" charset="-122"/>
              </a:rPr>
              <a:t>transient</a:t>
            </a:r>
            <a:r>
              <a:rPr lang="zh-CN" altLang="en-US" sz="2000" b="1" dirty="0">
                <a:latin typeface="仿宋" panose="02010609060101010101" pitchFamily="49" charset="-122"/>
                <a:ea typeface="仿宋" panose="02010609060101010101" pitchFamily="49" charset="-122"/>
              </a:rPr>
              <a:t>关键字</a:t>
            </a:r>
          </a:p>
          <a:p>
            <a:pPr lvl="1"/>
            <a:r>
              <a:rPr lang="zh-CN" altLang="en-US" sz="2000" b="1" dirty="0">
                <a:latin typeface="仿宋" panose="02010609060101010101" pitchFamily="49" charset="-122"/>
                <a:ea typeface="仿宋" panose="02010609060101010101" pitchFamily="49" charset="-122"/>
              </a:rPr>
              <a:t>对于某些类型的变量，其状态是瞬时的，无法或无需保存其状态，对于这些变量，可以用</a:t>
            </a:r>
            <a:r>
              <a:rPr lang="en-US" altLang="zh-CN" sz="2000" b="1" dirty="0">
                <a:latin typeface="仿宋" panose="02010609060101010101" pitchFamily="49" charset="-122"/>
                <a:ea typeface="仿宋" panose="02010609060101010101" pitchFamily="49" charset="-122"/>
              </a:rPr>
              <a:t>transient</a:t>
            </a:r>
            <a:r>
              <a:rPr lang="zh-CN" altLang="en-US" sz="2000" b="1" dirty="0">
                <a:latin typeface="仿宋" panose="02010609060101010101" pitchFamily="49" charset="-122"/>
                <a:ea typeface="仿宋" panose="02010609060101010101" pitchFamily="49" charset="-122"/>
              </a:rPr>
              <a:t>关键字标明。</a:t>
            </a:r>
          </a:p>
          <a:p>
            <a:endParaRPr lang="zh-CN" altLang="en-US" sz="20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a:t>
            </a:r>
            <a:r>
              <a:rPr lang="zh-CN" altLang="en-US" dirty="0"/>
              <a:t>案例</a:t>
            </a:r>
            <a:r>
              <a:rPr lang="en-US" altLang="zh-CN" dirty="0"/>
              <a:t>4</a:t>
            </a:r>
            <a:r>
              <a:rPr lang="zh-CN" altLang="en-US" dirty="0"/>
              <a:t>：串行化学生对象</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35</a:t>
            </a:fld>
            <a:endParaRPr lang="zh-CN" altLang="en-US" dirty="0"/>
          </a:p>
        </p:txBody>
      </p:sp>
      <p:sp>
        <p:nvSpPr>
          <p:cNvPr id="4" name="内容占位符 3"/>
          <p:cNvSpPr>
            <a:spLocks noGrp="1"/>
          </p:cNvSpPr>
          <p:nvPr>
            <p:ph sz="quarter" idx="12"/>
          </p:nvPr>
        </p:nvSpPr>
        <p:spPr/>
        <p:txBody>
          <a:bodyPr/>
          <a:lstStyle/>
          <a:p>
            <a:pPr marL="0" indent="0">
              <a:buNone/>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）定义一个可串行化对象</a:t>
            </a:r>
          </a:p>
          <a:p>
            <a:pPr lvl="1"/>
            <a:r>
              <a:rPr lang="zh-CN" altLang="en-US" b="1" dirty="0">
                <a:latin typeface="仿宋" panose="02010609060101010101" pitchFamily="49" charset="-122"/>
                <a:ea typeface="仿宋" panose="02010609060101010101" pitchFamily="49" charset="-122"/>
              </a:rPr>
              <a:t>被串行化的类必须实现</a:t>
            </a:r>
            <a:r>
              <a:rPr lang="en-US" altLang="zh-CN" b="1" dirty="0">
                <a:latin typeface="仿宋" panose="02010609060101010101" pitchFamily="49" charset="-122"/>
                <a:ea typeface="仿宋" panose="02010609060101010101" pitchFamily="49" charset="-122"/>
              </a:rPr>
              <a:t>Serializable</a:t>
            </a:r>
            <a:r>
              <a:rPr lang="zh-CN" altLang="en-US" b="1" dirty="0">
                <a:latin typeface="仿宋" panose="02010609060101010101" pitchFamily="49" charset="-122"/>
                <a:ea typeface="仿宋" panose="02010609060101010101" pitchFamily="49" charset="-122"/>
              </a:rPr>
              <a:t>接口。</a:t>
            </a:r>
          </a:p>
          <a:p>
            <a:pPr marL="0" indent="0">
              <a:buNone/>
            </a:pP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）构造对象输入</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输出流</a:t>
            </a:r>
          </a:p>
          <a:p>
            <a:pPr lvl="1"/>
            <a:r>
              <a:rPr lang="zh-CN" altLang="en-US" b="1" dirty="0">
                <a:latin typeface="仿宋" panose="02010609060101010101" pitchFamily="49" charset="-122"/>
                <a:ea typeface="仿宋" panose="02010609060101010101" pitchFamily="49" charset="-122"/>
              </a:rPr>
              <a:t>要串行化一个对象，必须与对象的输入</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出联系起来，通过</a:t>
            </a:r>
            <a:r>
              <a:rPr lang="en-US" altLang="zh-CN" b="1" dirty="0" err="1">
                <a:latin typeface="仿宋" panose="02010609060101010101" pitchFamily="49" charset="-122"/>
                <a:ea typeface="仿宋" panose="02010609060101010101" pitchFamily="49" charset="-122"/>
              </a:rPr>
              <a:t>writeObject</a:t>
            </a:r>
            <a:r>
              <a:rPr lang="zh-CN" altLang="en-US" b="1" dirty="0">
                <a:latin typeface="仿宋" panose="02010609060101010101" pitchFamily="49" charset="-122"/>
                <a:ea typeface="仿宋" panose="02010609060101010101" pitchFamily="49" charset="-122"/>
              </a:rPr>
              <a:t>（）串行化对象，通过</a:t>
            </a:r>
            <a:r>
              <a:rPr lang="en-US" altLang="zh-CN" b="1" dirty="0" err="1">
                <a:latin typeface="仿宋" panose="02010609060101010101" pitchFamily="49" charset="-122"/>
                <a:ea typeface="仿宋" panose="02010609060101010101" pitchFamily="49" charset="-122"/>
              </a:rPr>
              <a:t>readObject</a:t>
            </a:r>
            <a:r>
              <a:rPr lang="zh-CN" altLang="en-US" b="1" dirty="0">
                <a:latin typeface="仿宋" panose="02010609060101010101" pitchFamily="49" charset="-122"/>
                <a:ea typeface="仿宋" panose="02010609060101010101" pitchFamily="49" charset="-122"/>
              </a:rPr>
              <a:t>（）方法反串行化对象。</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代码解析</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36</a:t>
            </a:fld>
            <a:endParaRPr lang="zh-CN" altLang="en-US" dirty="0"/>
          </a:p>
        </p:txBody>
      </p:sp>
      <p:pic>
        <p:nvPicPr>
          <p:cNvPr id="5" name="内容占位符 4"/>
          <p:cNvPicPr>
            <a:picLocks noGrp="1" noChangeAspect="1"/>
          </p:cNvPicPr>
          <p:nvPr>
            <p:ph sz="quarter" idx="12"/>
          </p:nvPr>
        </p:nvPicPr>
        <p:blipFill>
          <a:blip r:embed="rId2"/>
          <a:stretch>
            <a:fillRect/>
          </a:stretch>
        </p:blipFill>
        <p:spPr>
          <a:xfrm>
            <a:off x="468313" y="788892"/>
            <a:ext cx="8201646" cy="54006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3"/>
          <a:stretch>
            <a:fillRect/>
          </a:stretch>
        </p:blipFill>
        <p:spPr>
          <a:xfrm>
            <a:off x="219809" y="1089447"/>
            <a:ext cx="8698654" cy="5317331"/>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smtClean="0">
                <a:solidFill>
                  <a:schemeClr val="tx1"/>
                </a:solidFill>
              </a:rPr>
              <a:t>本次课程结束！</a:t>
            </a:r>
            <a:endParaRPr lang="zh-CN" altLang="en-US" sz="4400" dirty="0">
              <a:solidFill>
                <a:schemeClr val="tx1"/>
              </a:solidFill>
            </a:endParaRPr>
          </a:p>
        </p:txBody>
      </p:sp>
      <p:pic>
        <p:nvPicPr>
          <p:cNvPr id="5" name="Picture 2" descr="http://www.cqu.edu.cn/Sites/CQUmain/Themes/Default/Images/logo.png">
            <a:hlinkClick r:id="rId2" tooltip="重庆大学"/>
          </p:cNvPr>
          <p:cNvPicPr>
            <a:picLocks noChangeAspect="1" noChangeArrowheads="1"/>
          </p:cNvPicPr>
          <p:nvPr/>
        </p:nvPicPr>
        <p:blipFill>
          <a:blip r:embed="rId3" cstate="print"/>
          <a:srcRect/>
          <a:stretch>
            <a:fillRect/>
          </a:stretch>
        </p:blipFill>
        <p:spPr bwMode="auto">
          <a:xfrm>
            <a:off x="323528" y="188640"/>
            <a:ext cx="1748206" cy="55431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7"/>
          <p:cNvSpPr>
            <a:spLocks noGrp="1"/>
          </p:cNvSpPr>
          <p:nvPr>
            <p:ph type="sldNum" sz="quarter" idx="12"/>
          </p:nvPr>
        </p:nvSpPr>
        <p:spPr/>
        <p:txBody>
          <a:bodyPr/>
          <a:lstStyle/>
          <a:p>
            <a:fld id="{C9B9DED7-87D2-427B-AD23-ADBFC70399E5}" type="slidenum">
              <a:rPr lang="en-US" altLang="zh-CN"/>
              <a:pPr/>
              <a:t>4</a:t>
            </a:fld>
            <a:endParaRPr lang="en-US" altLang="zh-CN"/>
          </a:p>
        </p:txBody>
      </p:sp>
      <p:grpSp>
        <p:nvGrpSpPr>
          <p:cNvPr id="34864" name="Group 48"/>
          <p:cNvGrpSpPr>
            <a:grpSpLocks/>
          </p:cNvGrpSpPr>
          <p:nvPr/>
        </p:nvGrpSpPr>
        <p:grpSpPr bwMode="auto">
          <a:xfrm>
            <a:off x="868947" y="1317139"/>
            <a:ext cx="7200900" cy="3490749"/>
            <a:chOff x="567" y="800"/>
            <a:chExt cx="4808" cy="2821"/>
          </a:xfrm>
        </p:grpSpPr>
        <p:cxnSp>
          <p:nvCxnSpPr>
            <p:cNvPr id="34842" name="AutoShape 26"/>
            <p:cNvCxnSpPr>
              <a:cxnSpLocks noChangeShapeType="1"/>
              <a:endCxn id="34853" idx="0"/>
            </p:cNvCxnSpPr>
            <p:nvPr/>
          </p:nvCxnSpPr>
          <p:spPr bwMode="auto">
            <a:xfrm rot="10800000" flipV="1">
              <a:off x="1338" y="1298"/>
              <a:ext cx="1366" cy="538"/>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7"/>
            <p:cNvCxnSpPr>
              <a:cxnSpLocks noChangeShapeType="1"/>
              <a:stCxn id="34853" idx="2"/>
            </p:cNvCxnSpPr>
            <p:nvPr/>
          </p:nvCxnSpPr>
          <p:spPr bwMode="auto">
            <a:xfrm>
              <a:off x="1338" y="2302"/>
              <a:ext cx="1224" cy="72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6" name="AutoShape 30"/>
            <p:cNvCxnSpPr>
              <a:cxnSpLocks noChangeShapeType="1"/>
            </p:cNvCxnSpPr>
            <p:nvPr/>
          </p:nvCxnSpPr>
          <p:spPr bwMode="auto">
            <a:xfrm>
              <a:off x="1920" y="2077"/>
              <a:ext cx="1661" cy="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851" name="Group 35"/>
            <p:cNvGrpSpPr>
              <a:grpSpLocks/>
            </p:cNvGrpSpPr>
            <p:nvPr/>
          </p:nvGrpSpPr>
          <p:grpSpPr bwMode="auto">
            <a:xfrm>
              <a:off x="1973" y="800"/>
              <a:ext cx="1587" cy="499"/>
              <a:chOff x="1973" y="1117"/>
              <a:chExt cx="1587" cy="544"/>
            </a:xfrm>
          </p:grpSpPr>
          <p:sp>
            <p:nvSpPr>
              <p:cNvPr id="34850" name="Rectangle 34"/>
              <p:cNvSpPr>
                <a:spLocks noChangeArrowheads="1"/>
              </p:cNvSpPr>
              <p:nvPr/>
            </p:nvSpPr>
            <p:spPr bwMode="auto">
              <a:xfrm>
                <a:off x="1973" y="1117"/>
                <a:ext cx="1587" cy="544"/>
              </a:xfrm>
              <a:prstGeom prst="rect">
                <a:avLst/>
              </a:prstGeom>
              <a:gradFill rotWithShape="1">
                <a:gsLst>
                  <a:gs pos="0">
                    <a:srgbClr val="6699FF"/>
                  </a:gs>
                  <a:gs pos="100000">
                    <a:srgbClr val="6699FF">
                      <a:gamma/>
                      <a:shade val="46275"/>
                      <a:invGamma/>
                    </a:srgbClr>
                  </a:gs>
                </a:gsLst>
                <a:lin ang="5400000" scaled="1"/>
              </a:gradFill>
              <a:ln w="3175">
                <a:solidFill>
                  <a:srgbClr val="000080"/>
                </a:solidFill>
                <a:miter lim="800000"/>
                <a:headEnd/>
                <a:tailEnd/>
              </a:ln>
              <a:effectLst>
                <a:prstShdw prst="shdw13" dist="53882" dir="18900000">
                  <a:schemeClr val="accent2">
                    <a:alpha val="50000"/>
                  </a:schemeClr>
                </a:prstShdw>
              </a:effectLst>
            </p:spPr>
            <p:txBody>
              <a:bodyPr wrap="none" anchor="ctr"/>
              <a:lstStyle/>
              <a:p>
                <a:endParaRPr lang="zh-CN" altLang="en-US"/>
              </a:p>
            </p:txBody>
          </p:sp>
          <p:sp>
            <p:nvSpPr>
              <p:cNvPr id="34828" name="Text Box 12"/>
              <p:cNvSpPr txBox="1">
                <a:spLocks noChangeArrowheads="1"/>
              </p:cNvSpPr>
              <p:nvPr/>
            </p:nvSpPr>
            <p:spPr bwMode="auto">
              <a:xfrm>
                <a:off x="2270" y="1134"/>
                <a:ext cx="1180" cy="515"/>
              </a:xfrm>
              <a:prstGeom prst="rect">
                <a:avLst/>
              </a:prstGeom>
              <a:noFill/>
              <a:ln>
                <a:noFill/>
              </a:ln>
              <a:effectLst>
                <a:outerShdw dist="28398" dir="3806097" algn="ctr" rotWithShape="0">
                  <a:schemeClr val="accent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3200" b="1" dirty="0">
                    <a:solidFill>
                      <a:srgbClr val="FFFF99"/>
                    </a:solidFill>
                    <a:latin typeface="仿宋" panose="02010609060101010101" pitchFamily="49" charset="-122"/>
                    <a:ea typeface="仿宋" panose="02010609060101010101" pitchFamily="49" charset="-122"/>
                  </a:rPr>
                  <a:t>File </a:t>
                </a:r>
                <a:r>
                  <a:rPr lang="zh-CN" altLang="en-US" sz="3200" b="1" dirty="0">
                    <a:solidFill>
                      <a:srgbClr val="FFFF99"/>
                    </a:solidFill>
                    <a:latin typeface="仿宋" panose="02010609060101010101" pitchFamily="49" charset="-122"/>
                    <a:ea typeface="仿宋" panose="02010609060101010101" pitchFamily="49" charset="-122"/>
                  </a:rPr>
                  <a:t>类</a:t>
                </a:r>
              </a:p>
            </p:txBody>
          </p:sp>
        </p:grpSp>
        <p:grpSp>
          <p:nvGrpSpPr>
            <p:cNvPr id="34858" name="Group 42"/>
            <p:cNvGrpSpPr>
              <a:grpSpLocks/>
            </p:cNvGrpSpPr>
            <p:nvPr/>
          </p:nvGrpSpPr>
          <p:grpSpPr bwMode="auto">
            <a:xfrm>
              <a:off x="3559" y="1843"/>
              <a:ext cx="1816" cy="453"/>
              <a:chOff x="3515" y="2205"/>
              <a:chExt cx="1951" cy="499"/>
            </a:xfrm>
          </p:grpSpPr>
          <p:sp>
            <p:nvSpPr>
              <p:cNvPr id="34852" name="Rectangle 36"/>
              <p:cNvSpPr>
                <a:spLocks noChangeArrowheads="1"/>
              </p:cNvSpPr>
              <p:nvPr/>
            </p:nvSpPr>
            <p:spPr bwMode="auto">
              <a:xfrm>
                <a:off x="3560" y="2205"/>
                <a:ext cx="1905" cy="499"/>
              </a:xfrm>
              <a:prstGeom prst="rect">
                <a:avLst/>
              </a:prstGeom>
              <a:gradFill rotWithShape="1">
                <a:gsLst>
                  <a:gs pos="0">
                    <a:srgbClr val="99CCFF"/>
                  </a:gs>
                  <a:gs pos="100000">
                    <a:srgbClr val="FFFFFF"/>
                  </a:gs>
                </a:gsLst>
                <a:lin ang="5400000" scaled="1"/>
              </a:gradFill>
              <a:ln w="19050">
                <a:solidFill>
                  <a:schemeClr val="accent2"/>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4832" name="Text Box 16"/>
              <p:cNvSpPr txBox="1">
                <a:spLocks noChangeArrowheads="1"/>
              </p:cNvSpPr>
              <p:nvPr/>
            </p:nvSpPr>
            <p:spPr bwMode="auto">
              <a:xfrm>
                <a:off x="3515" y="2280"/>
                <a:ext cx="195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黑体" panose="02010609060101010101" pitchFamily="49" charset="-122"/>
                  </a:rPr>
                  <a:t>物理文件或目录</a:t>
                </a:r>
              </a:p>
            </p:txBody>
          </p:sp>
        </p:grpSp>
        <p:grpSp>
          <p:nvGrpSpPr>
            <p:cNvPr id="34862" name="Group 46"/>
            <p:cNvGrpSpPr>
              <a:grpSpLocks/>
            </p:cNvGrpSpPr>
            <p:nvPr/>
          </p:nvGrpSpPr>
          <p:grpSpPr bwMode="auto">
            <a:xfrm>
              <a:off x="567" y="1842"/>
              <a:ext cx="1542" cy="454"/>
              <a:chOff x="385" y="2069"/>
              <a:chExt cx="1452" cy="499"/>
            </a:xfrm>
          </p:grpSpPr>
          <p:sp>
            <p:nvSpPr>
              <p:cNvPr id="34853" name="Rectangle 37"/>
              <p:cNvSpPr>
                <a:spLocks noChangeArrowheads="1"/>
              </p:cNvSpPr>
              <p:nvPr/>
            </p:nvSpPr>
            <p:spPr bwMode="auto">
              <a:xfrm>
                <a:off x="385" y="2069"/>
                <a:ext cx="1452" cy="499"/>
              </a:xfrm>
              <a:prstGeom prst="rect">
                <a:avLst/>
              </a:prstGeom>
              <a:gradFill rotWithShape="1">
                <a:gsLst>
                  <a:gs pos="0">
                    <a:srgbClr val="99CCFF"/>
                  </a:gs>
                  <a:gs pos="100000">
                    <a:srgbClr val="FFFFFF"/>
                  </a:gs>
                </a:gsLst>
                <a:lin ang="5400000" scaled="1"/>
              </a:gradFill>
              <a:ln w="19050">
                <a:solidFill>
                  <a:schemeClr val="accent2"/>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4830" name="Text Box 14"/>
              <p:cNvSpPr txBox="1">
                <a:spLocks noChangeArrowheads="1"/>
              </p:cNvSpPr>
              <p:nvPr/>
            </p:nvSpPr>
            <p:spPr bwMode="auto">
              <a:xfrm>
                <a:off x="476" y="2161"/>
                <a:ext cx="127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a:ea typeface="黑体" panose="02010609060101010101" pitchFamily="49" charset="-122"/>
                  </a:rPr>
                  <a:t>构造文件对象</a:t>
                </a:r>
              </a:p>
            </p:txBody>
          </p:sp>
        </p:grpSp>
        <p:grpSp>
          <p:nvGrpSpPr>
            <p:cNvPr id="34861" name="Group 45"/>
            <p:cNvGrpSpPr>
              <a:grpSpLocks/>
            </p:cNvGrpSpPr>
            <p:nvPr/>
          </p:nvGrpSpPr>
          <p:grpSpPr bwMode="auto">
            <a:xfrm>
              <a:off x="1584" y="3030"/>
              <a:ext cx="2214" cy="591"/>
              <a:chOff x="2971" y="3420"/>
              <a:chExt cx="2214" cy="662"/>
            </a:xfrm>
          </p:grpSpPr>
          <p:sp>
            <p:nvSpPr>
              <p:cNvPr id="34859" name="Rectangle 43"/>
              <p:cNvSpPr>
                <a:spLocks noChangeArrowheads="1"/>
              </p:cNvSpPr>
              <p:nvPr/>
            </p:nvSpPr>
            <p:spPr bwMode="auto">
              <a:xfrm>
                <a:off x="3016" y="3420"/>
                <a:ext cx="2087" cy="662"/>
              </a:xfrm>
              <a:prstGeom prst="rect">
                <a:avLst/>
              </a:prstGeom>
              <a:gradFill rotWithShape="1">
                <a:gsLst>
                  <a:gs pos="0">
                    <a:srgbClr val="99CCFF"/>
                  </a:gs>
                  <a:gs pos="100000">
                    <a:srgbClr val="FFFFFF"/>
                  </a:gs>
                </a:gsLst>
                <a:lin ang="5400000" scaled="1"/>
              </a:gradFill>
              <a:ln w="19050" algn="ctr">
                <a:solidFill>
                  <a:schemeClr val="accent2"/>
                </a:solidFill>
                <a:miter lim="800000"/>
                <a:headEnd/>
                <a:tailEnd/>
              </a:ln>
              <a:effectLst>
                <a:outerShdw dist="81320" dir="3080412" algn="ctr" rotWithShape="0">
                  <a:srgbClr val="808080">
                    <a:alpha val="50000"/>
                  </a:srgbClr>
                </a:outerShdw>
              </a:effectLst>
            </p:spPr>
            <p:txBody>
              <a:bodyPr wrap="none" anchor="ctr"/>
              <a:lstStyle/>
              <a:p>
                <a:endParaRPr lang="zh-CN" altLang="en-US"/>
              </a:p>
            </p:txBody>
          </p:sp>
          <p:sp>
            <p:nvSpPr>
              <p:cNvPr id="34833" name="Text Box 17"/>
              <p:cNvSpPr txBox="1">
                <a:spLocks noChangeArrowheads="1"/>
              </p:cNvSpPr>
              <p:nvPr/>
            </p:nvSpPr>
            <p:spPr bwMode="auto">
              <a:xfrm>
                <a:off x="2971" y="3466"/>
                <a:ext cx="2214" cy="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ea typeface="黑体" panose="02010609060101010101" pitchFamily="49" charset="-122"/>
                  </a:rPr>
                  <a:t>操作文件或目录的属性</a:t>
                </a:r>
              </a:p>
              <a:p>
                <a:r>
                  <a:rPr lang="zh-CN" altLang="en-US" sz="1600" dirty="0">
                    <a:ea typeface="黑体" panose="02010609060101010101" pitchFamily="49" charset="-122"/>
                  </a:rPr>
                  <a:t>（路径、权限、日期和时间等</a:t>
                </a:r>
                <a:r>
                  <a:rPr lang="zh-CN" altLang="en-US" sz="1600" dirty="0"/>
                  <a:t> </a:t>
                </a:r>
                <a:r>
                  <a:rPr lang="zh-CN" altLang="en-US" sz="1600" dirty="0">
                    <a:ea typeface="黑体" panose="02010609060101010101" pitchFamily="49" charset="-122"/>
                  </a:rPr>
                  <a:t>）</a:t>
                </a:r>
                <a:r>
                  <a:rPr lang="zh-CN" altLang="en-US" dirty="0"/>
                  <a:t> </a:t>
                </a:r>
                <a:endParaRPr lang="zh-CN" altLang="en-US" sz="2400" dirty="0"/>
              </a:p>
            </p:txBody>
          </p:sp>
        </p:grpSp>
      </p:grpSp>
      <p:sp>
        <p:nvSpPr>
          <p:cNvPr id="34865" name="Text Box 49"/>
          <p:cNvSpPr txBox="1">
            <a:spLocks noChangeArrowheads="1"/>
          </p:cNvSpPr>
          <p:nvPr/>
        </p:nvSpPr>
        <p:spPr bwMode="auto">
          <a:xfrm>
            <a:off x="898525" y="5084763"/>
            <a:ext cx="4653838" cy="40011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r>
              <a:rPr lang="zh-CN" altLang="en-US" sz="2000" dirty="0"/>
              <a:t>例子</a:t>
            </a:r>
            <a:r>
              <a:rPr lang="zh-CN" altLang="en-US" sz="2000" dirty="0" smtClean="0"/>
              <a:t>：</a:t>
            </a:r>
            <a:r>
              <a:rPr lang="en-US" altLang="zh-CN" sz="2000" dirty="0"/>
              <a:t>File f1 = new File("D:/Java");</a:t>
            </a:r>
          </a:p>
        </p:txBody>
      </p:sp>
      <p:sp>
        <p:nvSpPr>
          <p:cNvPr id="23" name="Rectangle 2"/>
          <p:cNvSpPr txBox="1">
            <a:spLocks noChangeArrowheads="1"/>
          </p:cNvSpPr>
          <p:nvPr/>
        </p:nvSpPr>
        <p:spPr>
          <a:xfrm>
            <a:off x="179512" y="-111398"/>
            <a:ext cx="5770562"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1"/>
                </a:solidFill>
                <a:latin typeface="+mn-lt"/>
                <a:ea typeface="+mj-ea"/>
                <a:cs typeface="+mj-cs"/>
              </a:defRPr>
            </a:lvl1pPr>
          </a:lstStyle>
          <a:p>
            <a:r>
              <a:rPr lang="zh-CN" altLang="en-US" dirty="0" smtClean="0"/>
              <a:t>补充知识</a:t>
            </a:r>
            <a:r>
              <a:rPr lang="en-US" altLang="zh-CN" dirty="0" smtClean="0"/>
              <a:t>----</a:t>
            </a:r>
            <a:r>
              <a:rPr lang="zh-CN" altLang="en-US" dirty="0" smtClean="0"/>
              <a:t>文件 </a:t>
            </a:r>
            <a:r>
              <a:rPr lang="en-US" altLang="zh-CN" dirty="0" smtClean="0"/>
              <a:t> </a:t>
            </a:r>
            <a:endParaRPr lang="en-US" altLang="zh-CN" dirty="0"/>
          </a:p>
        </p:txBody>
      </p:sp>
    </p:spTree>
    <p:extLst>
      <p:ext uri="{BB962C8B-B14F-4D97-AF65-F5344CB8AC3E}">
        <p14:creationId xmlns:p14="http://schemas.microsoft.com/office/powerpoint/2010/main" val="229054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fld id="{2CFC96FD-B51C-4D96-B65A-D46AE1AC2231}" type="slidenum">
              <a:rPr lang="en-US" altLang="zh-CN"/>
              <a:pPr/>
              <a:t>5</a:t>
            </a:fld>
            <a:endParaRPr lang="en-US" altLang="zh-CN"/>
          </a:p>
        </p:txBody>
      </p:sp>
      <p:sp>
        <p:nvSpPr>
          <p:cNvPr id="140291" name="Rectangle 3"/>
          <p:cNvSpPr>
            <a:spLocks noGrp="1" noChangeArrowheads="1"/>
          </p:cNvSpPr>
          <p:nvPr>
            <p:ph type="body" idx="1"/>
          </p:nvPr>
        </p:nvSpPr>
        <p:spPr>
          <a:xfrm>
            <a:off x="684213" y="1341438"/>
            <a:ext cx="8229600" cy="1081087"/>
          </a:xfrm>
        </p:spPr>
        <p:txBody>
          <a:bodyPr/>
          <a:lstStyle/>
          <a:p>
            <a:r>
              <a:rPr lang="zh-CN" altLang="en-US" b="0">
                <a:latin typeface="黑体" panose="02010609060101010101" pitchFamily="49" charset="-122"/>
              </a:rPr>
              <a:t>流是指一连串流动的</a:t>
            </a:r>
            <a:r>
              <a:rPr lang="zh-CN" altLang="en-US">
                <a:latin typeface="黑体" panose="02010609060101010101" pitchFamily="49" charset="-122"/>
              </a:rPr>
              <a:t>字符</a:t>
            </a:r>
            <a:r>
              <a:rPr lang="en-US" altLang="zh-CN">
                <a:latin typeface="黑体" panose="02010609060101010101" pitchFamily="49" charset="-122"/>
              </a:rPr>
              <a:t>,</a:t>
            </a:r>
            <a:r>
              <a:rPr lang="zh-CN" altLang="en-US">
                <a:latin typeface="黑体" panose="02010609060101010101" pitchFamily="49" charset="-122"/>
              </a:rPr>
              <a:t>是以</a:t>
            </a:r>
            <a:r>
              <a:rPr lang="zh-CN" altLang="en-US" b="0">
                <a:latin typeface="黑体" panose="02010609060101010101" pitchFamily="49" charset="-122"/>
              </a:rPr>
              <a:t>先进先出方式发送信息</a:t>
            </a:r>
            <a:r>
              <a:rPr lang="zh-CN" altLang="en-US">
                <a:latin typeface="黑体" panose="02010609060101010101" pitchFamily="49" charset="-122"/>
              </a:rPr>
              <a:t>的通道</a:t>
            </a:r>
            <a:endParaRPr lang="en-US" altLang="zh-CN">
              <a:latin typeface="黑体" panose="02010609060101010101" pitchFamily="49" charset="-122"/>
            </a:endParaRPr>
          </a:p>
        </p:txBody>
      </p:sp>
      <p:sp>
        <p:nvSpPr>
          <p:cNvPr id="140292" name="Rectangle 4"/>
          <p:cNvSpPr>
            <a:spLocks noChangeArrowheads="1"/>
          </p:cNvSpPr>
          <p:nvPr/>
        </p:nvSpPr>
        <p:spPr bwMode="auto">
          <a:xfrm>
            <a:off x="539750" y="3440113"/>
            <a:ext cx="1800225" cy="431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b="1"/>
              <a:t>InputStream</a:t>
            </a:r>
            <a:endParaRPr lang="en-US" altLang="zh-CN" sz="2000"/>
          </a:p>
        </p:txBody>
      </p:sp>
      <p:sp>
        <p:nvSpPr>
          <p:cNvPr id="140293" name="Rectangle 5"/>
          <p:cNvSpPr>
            <a:spLocks noChangeArrowheads="1"/>
          </p:cNvSpPr>
          <p:nvPr/>
        </p:nvSpPr>
        <p:spPr bwMode="auto">
          <a:xfrm>
            <a:off x="6975475" y="3440113"/>
            <a:ext cx="1979613" cy="431800"/>
          </a:xfrm>
          <a:prstGeom prst="rect">
            <a:avLst/>
          </a:prstGeom>
          <a:solidFill>
            <a:srgbClr val="99CCFF"/>
          </a:solidFill>
          <a:ln w="9525">
            <a:solidFill>
              <a:schemeClr val="tx1"/>
            </a:solidFill>
            <a:miter lim="800000"/>
            <a:headEnd/>
            <a:tailEnd/>
          </a:ln>
        </p:spPr>
        <p:txBody>
          <a:bodyPr/>
          <a:lstStyle/>
          <a:p>
            <a:r>
              <a:rPr lang="en-US" altLang="zh-CN" sz="2000" b="1"/>
              <a:t>OutputStream</a:t>
            </a:r>
            <a:endParaRPr lang="en-US" altLang="zh-CN" sz="2000"/>
          </a:p>
        </p:txBody>
      </p:sp>
      <p:sp>
        <p:nvSpPr>
          <p:cNvPr id="140296" name="Line 8"/>
          <p:cNvSpPr>
            <a:spLocks noChangeShapeType="1"/>
          </p:cNvSpPr>
          <p:nvPr/>
        </p:nvSpPr>
        <p:spPr bwMode="auto">
          <a:xfrm>
            <a:off x="6759575" y="3440113"/>
            <a:ext cx="2339975"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7" name="Line 9"/>
          <p:cNvSpPr>
            <a:spLocks noChangeShapeType="1"/>
          </p:cNvSpPr>
          <p:nvPr/>
        </p:nvSpPr>
        <p:spPr bwMode="auto">
          <a:xfrm>
            <a:off x="539750" y="3429000"/>
            <a:ext cx="1900238" cy="11113"/>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8" name="Rectangle 10"/>
          <p:cNvSpPr>
            <a:spLocks noChangeArrowheads="1"/>
          </p:cNvSpPr>
          <p:nvPr/>
        </p:nvSpPr>
        <p:spPr bwMode="auto">
          <a:xfrm>
            <a:off x="593726" y="5470525"/>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921832"/>
              </a:buClr>
              <a:buSzPct val="75000"/>
              <a:buFont typeface="Wingdings" panose="05000000000000000000" pitchFamily="2" charset="2"/>
              <a:buChar char="l"/>
              <a:defRPr sz="3200" b="1">
                <a:solidFill>
                  <a:schemeClr val="tx1"/>
                </a:solidFill>
                <a:latin typeface="Arial" panose="020B0604020202020204" pitchFamily="34" charset="0"/>
                <a:ea typeface="黑体" panose="02010609060101010101" pitchFamily="49" charset="-122"/>
              </a:defRPr>
            </a:lvl1pPr>
            <a:lvl2pPr marL="742950" indent="-285750" algn="l">
              <a:spcBef>
                <a:spcPct val="20000"/>
              </a:spcBef>
              <a:buClr>
                <a:srgbClr val="921832"/>
              </a:buClr>
              <a:buSzPct val="70000"/>
              <a:buFont typeface="Wingdings" panose="05000000000000000000" pitchFamily="2" charset="2"/>
              <a:buChar char="Ø"/>
              <a:defRPr sz="2800" b="1">
                <a:solidFill>
                  <a:schemeClr val="tx1"/>
                </a:solidFill>
                <a:latin typeface="Arial" panose="020B0604020202020204" pitchFamily="34" charset="0"/>
                <a:ea typeface="华文新魏" panose="02010800040101010101" pitchFamily="2" charset="-122"/>
              </a:defRPr>
            </a:lvl2pPr>
            <a:lvl3pPr marL="1143000" indent="-228600" algn="l">
              <a:spcBef>
                <a:spcPct val="20000"/>
              </a:spcBef>
              <a:buClr>
                <a:srgbClr val="921832"/>
              </a:buClr>
              <a:buFont typeface="Wingdings" panose="05000000000000000000" pitchFamily="2" charset="2"/>
              <a:buChar char="ü"/>
              <a:defRPr sz="2000" b="1">
                <a:solidFill>
                  <a:schemeClr val="tx1"/>
                </a:solidFill>
                <a:latin typeface="Arial" panose="020B0604020202020204" pitchFamily="34" charset="0"/>
                <a:ea typeface="黑体" panose="02010609060101010101" pitchFamily="49" charset="-122"/>
              </a:defRPr>
            </a:lvl3pPr>
            <a:lvl4pPr marL="1600200" indent="-228600" algn="l">
              <a:spcBef>
                <a:spcPct val="20000"/>
              </a:spcBef>
              <a:buClr>
                <a:srgbClr val="921832"/>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b="0"/>
              <a:t>来自数据源的数据流</a:t>
            </a:r>
          </a:p>
        </p:txBody>
      </p:sp>
      <p:sp>
        <p:nvSpPr>
          <p:cNvPr id="140299" name="Rectangle 11"/>
          <p:cNvSpPr>
            <a:spLocks noChangeArrowheads="1"/>
          </p:cNvSpPr>
          <p:nvPr/>
        </p:nvSpPr>
        <p:spPr bwMode="auto">
          <a:xfrm>
            <a:off x="611188" y="4868863"/>
            <a:ext cx="82296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rgbClr val="921832"/>
              </a:buClr>
              <a:buSzPct val="75000"/>
              <a:buFont typeface="Wingdings" panose="05000000000000000000" pitchFamily="2" charset="2"/>
              <a:buChar char="l"/>
              <a:defRPr sz="3200" b="1">
                <a:solidFill>
                  <a:schemeClr val="tx1"/>
                </a:solidFill>
                <a:latin typeface="Arial" panose="020B0604020202020204" pitchFamily="34" charset="0"/>
                <a:ea typeface="黑体" panose="02010609060101010101" pitchFamily="49" charset="-122"/>
              </a:defRPr>
            </a:lvl1pPr>
            <a:lvl2pPr marL="742950" indent="-285750" algn="l">
              <a:spcBef>
                <a:spcPct val="20000"/>
              </a:spcBef>
              <a:buClr>
                <a:srgbClr val="921832"/>
              </a:buClr>
              <a:buSzPct val="70000"/>
              <a:buFont typeface="Wingdings" panose="05000000000000000000" pitchFamily="2" charset="2"/>
              <a:buChar char="Ø"/>
              <a:defRPr sz="2800" b="1">
                <a:solidFill>
                  <a:schemeClr val="tx1"/>
                </a:solidFill>
                <a:latin typeface="Arial" panose="020B0604020202020204" pitchFamily="34" charset="0"/>
                <a:ea typeface="华文新魏" panose="02010800040101010101" pitchFamily="2" charset="-122"/>
              </a:defRPr>
            </a:lvl2pPr>
            <a:lvl3pPr marL="1143000" indent="-228600" algn="l">
              <a:spcBef>
                <a:spcPct val="20000"/>
              </a:spcBef>
              <a:buClr>
                <a:srgbClr val="921832"/>
              </a:buClr>
              <a:buFont typeface="Wingdings" panose="05000000000000000000" pitchFamily="2" charset="2"/>
              <a:buChar char="ü"/>
              <a:defRPr sz="2000" b="1">
                <a:solidFill>
                  <a:schemeClr val="tx1"/>
                </a:solidFill>
                <a:latin typeface="Arial" panose="020B0604020202020204" pitchFamily="34" charset="0"/>
                <a:ea typeface="黑体" panose="02010609060101010101" pitchFamily="49" charset="-122"/>
              </a:defRPr>
            </a:lvl3pPr>
            <a:lvl4pPr marL="1600200" indent="-228600" algn="l">
              <a:spcBef>
                <a:spcPct val="20000"/>
              </a:spcBef>
              <a:buClr>
                <a:srgbClr val="921832"/>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zh-CN" altLang="en-US" b="0"/>
              <a:t>流向目的地的数据流</a:t>
            </a:r>
            <a:endParaRPr lang="en-US" altLang="zh-CN" b="0"/>
          </a:p>
        </p:txBody>
      </p:sp>
      <p:grpSp>
        <p:nvGrpSpPr>
          <p:cNvPr id="140300" name="Group 12"/>
          <p:cNvGrpSpPr>
            <a:grpSpLocks/>
          </p:cNvGrpSpPr>
          <p:nvPr/>
        </p:nvGrpSpPr>
        <p:grpSpPr bwMode="auto">
          <a:xfrm>
            <a:off x="5895975" y="3224213"/>
            <a:ext cx="863600" cy="720725"/>
            <a:chOff x="4967" y="1979"/>
            <a:chExt cx="544" cy="454"/>
          </a:xfrm>
        </p:grpSpPr>
        <p:sp>
          <p:nvSpPr>
            <p:cNvPr id="140301" name="Text Box 13"/>
            <p:cNvSpPr txBox="1">
              <a:spLocks noChangeArrowheads="1"/>
            </p:cNvSpPr>
            <p:nvPr/>
          </p:nvSpPr>
          <p:spPr bwMode="auto">
            <a:xfrm>
              <a:off x="5089" y="2115"/>
              <a:ext cx="1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A</a:t>
              </a:r>
            </a:p>
          </p:txBody>
        </p:sp>
        <p:sp>
          <p:nvSpPr>
            <p:cNvPr id="140302" name="AutoShape 14"/>
            <p:cNvSpPr>
              <a:spLocks noChangeArrowheads="1"/>
            </p:cNvSpPr>
            <p:nvPr/>
          </p:nvSpPr>
          <p:spPr bwMode="auto">
            <a:xfrm>
              <a:off x="4967" y="1979"/>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03" name="Group 15"/>
          <p:cNvGrpSpPr>
            <a:grpSpLocks/>
          </p:cNvGrpSpPr>
          <p:nvPr/>
        </p:nvGrpSpPr>
        <p:grpSpPr bwMode="auto">
          <a:xfrm>
            <a:off x="3141663" y="3225800"/>
            <a:ext cx="863600" cy="720725"/>
            <a:chOff x="1973" y="2387"/>
            <a:chExt cx="544" cy="454"/>
          </a:xfrm>
        </p:grpSpPr>
        <p:sp>
          <p:nvSpPr>
            <p:cNvPr id="140304" name="Text Box 16"/>
            <p:cNvSpPr txBox="1">
              <a:spLocks noChangeArrowheads="1"/>
            </p:cNvSpPr>
            <p:nvPr/>
          </p:nvSpPr>
          <p:spPr bwMode="auto">
            <a:xfrm>
              <a:off x="209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E</a:t>
              </a:r>
            </a:p>
          </p:txBody>
        </p:sp>
        <p:sp>
          <p:nvSpPr>
            <p:cNvPr id="140305" name="AutoShape 17"/>
            <p:cNvSpPr>
              <a:spLocks noChangeArrowheads="1"/>
            </p:cNvSpPr>
            <p:nvPr/>
          </p:nvSpPr>
          <p:spPr bwMode="auto">
            <a:xfrm>
              <a:off x="1973"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06" name="Group 18"/>
          <p:cNvGrpSpPr>
            <a:grpSpLocks/>
          </p:cNvGrpSpPr>
          <p:nvPr/>
        </p:nvGrpSpPr>
        <p:grpSpPr bwMode="auto">
          <a:xfrm>
            <a:off x="4510088" y="3224213"/>
            <a:ext cx="863600" cy="720725"/>
            <a:chOff x="2880" y="2387"/>
            <a:chExt cx="544" cy="454"/>
          </a:xfrm>
        </p:grpSpPr>
        <p:sp>
          <p:nvSpPr>
            <p:cNvPr id="140307" name="Text Box 19"/>
            <p:cNvSpPr txBox="1">
              <a:spLocks noChangeArrowheads="1"/>
            </p:cNvSpPr>
            <p:nvPr/>
          </p:nvSpPr>
          <p:spPr bwMode="auto">
            <a:xfrm>
              <a:off x="300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C</a:t>
              </a:r>
            </a:p>
          </p:txBody>
        </p:sp>
        <p:sp>
          <p:nvSpPr>
            <p:cNvPr id="140308" name="AutoShape 20"/>
            <p:cNvSpPr>
              <a:spLocks noChangeArrowheads="1"/>
            </p:cNvSpPr>
            <p:nvPr/>
          </p:nvSpPr>
          <p:spPr bwMode="auto">
            <a:xfrm>
              <a:off x="2880"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09" name="Group 21"/>
          <p:cNvGrpSpPr>
            <a:grpSpLocks/>
          </p:cNvGrpSpPr>
          <p:nvPr/>
        </p:nvGrpSpPr>
        <p:grpSpPr bwMode="auto">
          <a:xfrm>
            <a:off x="3835400" y="3224213"/>
            <a:ext cx="863600" cy="720725"/>
            <a:chOff x="2427" y="2387"/>
            <a:chExt cx="544" cy="454"/>
          </a:xfrm>
        </p:grpSpPr>
        <p:sp>
          <p:nvSpPr>
            <p:cNvPr id="140310" name="Text Box 22"/>
            <p:cNvSpPr txBox="1">
              <a:spLocks noChangeArrowheads="1"/>
            </p:cNvSpPr>
            <p:nvPr/>
          </p:nvSpPr>
          <p:spPr bwMode="auto">
            <a:xfrm>
              <a:off x="2562"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D</a:t>
              </a:r>
            </a:p>
          </p:txBody>
        </p:sp>
        <p:sp>
          <p:nvSpPr>
            <p:cNvPr id="140311" name="AutoShape 23"/>
            <p:cNvSpPr>
              <a:spLocks noChangeArrowheads="1"/>
            </p:cNvSpPr>
            <p:nvPr/>
          </p:nvSpPr>
          <p:spPr bwMode="auto">
            <a:xfrm>
              <a:off x="2427"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12" name="Group 24"/>
          <p:cNvGrpSpPr>
            <a:grpSpLocks/>
          </p:cNvGrpSpPr>
          <p:nvPr/>
        </p:nvGrpSpPr>
        <p:grpSpPr bwMode="auto">
          <a:xfrm>
            <a:off x="5203825" y="3224213"/>
            <a:ext cx="863600" cy="720725"/>
            <a:chOff x="3515" y="2387"/>
            <a:chExt cx="544" cy="454"/>
          </a:xfrm>
        </p:grpSpPr>
        <p:sp>
          <p:nvSpPr>
            <p:cNvPr id="140313" name="Text Box 25"/>
            <p:cNvSpPr txBox="1">
              <a:spLocks noChangeArrowheads="1"/>
            </p:cNvSpPr>
            <p:nvPr/>
          </p:nvSpPr>
          <p:spPr bwMode="auto">
            <a:xfrm>
              <a:off x="3650"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B</a:t>
              </a:r>
            </a:p>
          </p:txBody>
        </p:sp>
        <p:sp>
          <p:nvSpPr>
            <p:cNvPr id="140314" name="AutoShape 26"/>
            <p:cNvSpPr>
              <a:spLocks noChangeArrowheads="1"/>
            </p:cNvSpPr>
            <p:nvPr/>
          </p:nvSpPr>
          <p:spPr bwMode="auto">
            <a:xfrm>
              <a:off x="3515"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15" name="Group 27"/>
          <p:cNvGrpSpPr>
            <a:grpSpLocks/>
          </p:cNvGrpSpPr>
          <p:nvPr/>
        </p:nvGrpSpPr>
        <p:grpSpPr bwMode="auto">
          <a:xfrm>
            <a:off x="2466975" y="3225800"/>
            <a:ext cx="863600" cy="720725"/>
            <a:chOff x="1519" y="2387"/>
            <a:chExt cx="544" cy="454"/>
          </a:xfrm>
        </p:grpSpPr>
        <p:sp>
          <p:nvSpPr>
            <p:cNvPr id="140316" name="AutoShape 28"/>
            <p:cNvSpPr>
              <a:spLocks noChangeArrowheads="1"/>
            </p:cNvSpPr>
            <p:nvPr/>
          </p:nvSpPr>
          <p:spPr bwMode="auto">
            <a:xfrm>
              <a:off x="1519"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7" name="Text Box 29"/>
            <p:cNvSpPr txBox="1">
              <a:spLocks noChangeArrowheads="1"/>
            </p:cNvSpPr>
            <p:nvPr/>
          </p:nvSpPr>
          <p:spPr bwMode="auto">
            <a:xfrm>
              <a:off x="1638"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F</a:t>
              </a:r>
            </a:p>
          </p:txBody>
        </p:sp>
      </p:grpSp>
      <p:sp>
        <p:nvSpPr>
          <p:cNvPr id="140318" name="Rectangle 30"/>
          <p:cNvSpPr>
            <a:spLocks noChangeArrowheads="1"/>
          </p:cNvSpPr>
          <p:nvPr/>
        </p:nvSpPr>
        <p:spPr bwMode="auto">
          <a:xfrm>
            <a:off x="1979613" y="2420938"/>
            <a:ext cx="5329237" cy="792162"/>
          </a:xfrm>
          <a:prstGeom prst="rect">
            <a:avLst/>
          </a:prstGeom>
          <a:gradFill rotWithShape="1">
            <a:gsLst>
              <a:gs pos="0">
                <a:srgbClr val="7689EA"/>
              </a:gs>
              <a:gs pos="100000">
                <a:srgbClr val="7689EA">
                  <a:gamma/>
                  <a:tint val="39216"/>
                  <a:invGamma/>
                </a:srgbClr>
              </a:gs>
            </a:gsLst>
            <a:path path="rect">
              <a:fillToRect l="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9" name="Rectangle 31"/>
          <p:cNvSpPr>
            <a:spLocks noChangeArrowheads="1"/>
          </p:cNvSpPr>
          <p:nvPr/>
        </p:nvSpPr>
        <p:spPr bwMode="auto">
          <a:xfrm>
            <a:off x="1979613" y="3933825"/>
            <a:ext cx="5329237" cy="792163"/>
          </a:xfrm>
          <a:prstGeom prst="rect">
            <a:avLst/>
          </a:prstGeom>
          <a:gradFill rotWithShape="1">
            <a:gsLst>
              <a:gs pos="0">
                <a:srgbClr val="7689EA"/>
              </a:gs>
              <a:gs pos="100000">
                <a:srgbClr val="7689EA">
                  <a:gamma/>
                  <a:tint val="39216"/>
                  <a:invGamma/>
                </a:srgbClr>
              </a:gs>
            </a:gsLst>
            <a:path path="rect">
              <a:fillToRect l="100000" b="10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a:xfrm>
            <a:off x="296305" y="169863"/>
            <a:ext cx="3539095" cy="349250"/>
          </a:xfrm>
        </p:spPr>
        <p:txBody>
          <a:bodyPr/>
          <a:lstStyle/>
          <a:p>
            <a:r>
              <a:rPr lang="zh-CN" altLang="en-US" dirty="0"/>
              <a:t>什么是</a:t>
            </a:r>
            <a:r>
              <a:rPr lang="zh-CN" altLang="en-US" dirty="0" smtClean="0"/>
              <a:t>流？</a:t>
            </a:r>
            <a:endParaRPr lang="zh-CN" altLang="en-US" dirty="0"/>
          </a:p>
        </p:txBody>
      </p:sp>
    </p:spTree>
    <p:extLst>
      <p:ext uri="{BB962C8B-B14F-4D97-AF65-F5344CB8AC3E}">
        <p14:creationId xmlns:p14="http://schemas.microsoft.com/office/powerpoint/2010/main" val="3104891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0318"/>
                                        </p:tgtEl>
                                        <p:attrNameLst>
                                          <p:attrName>style.visibility</p:attrName>
                                        </p:attrNameLst>
                                      </p:cBhvr>
                                      <p:to>
                                        <p:strVal val="visible"/>
                                      </p:to>
                                    </p:set>
                                    <p:animEffect transition="in" filter="fade">
                                      <p:cBhvr>
                                        <p:cTn id="7" dur="500"/>
                                        <p:tgtEl>
                                          <p:spTgt spid="140318"/>
                                        </p:tgtEl>
                                      </p:cBhvr>
                                    </p:animEffect>
                                  </p:childTnLst>
                                </p:cTn>
                              </p:par>
                              <p:par>
                                <p:cTn id="8" presetID="10" presetClass="entr" presetSubtype="0" fill="hold" nodeType="withEffect">
                                  <p:stCondLst>
                                    <p:cond delay="0"/>
                                  </p:stCondLst>
                                  <p:childTnLst>
                                    <p:set>
                                      <p:cBhvr>
                                        <p:cTn id="9" dur="1" fill="hold">
                                          <p:stCondLst>
                                            <p:cond delay="0"/>
                                          </p:stCondLst>
                                        </p:cTn>
                                        <p:tgtEl>
                                          <p:spTgt spid="140319"/>
                                        </p:tgtEl>
                                        <p:attrNameLst>
                                          <p:attrName>style.visibility</p:attrName>
                                        </p:attrNameLst>
                                      </p:cBhvr>
                                      <p:to>
                                        <p:strVal val="visible"/>
                                      </p:to>
                                    </p:set>
                                    <p:animEffect transition="in" filter="fade">
                                      <p:cBhvr>
                                        <p:cTn id="10" dur="2000"/>
                                        <p:tgtEl>
                                          <p:spTgt spid="140319"/>
                                        </p:tgtEl>
                                      </p:cBhvr>
                                    </p:animEffect>
                                  </p:childTnLst>
                                </p:cTn>
                              </p:par>
                            </p:childTnLst>
                          </p:cTn>
                        </p:par>
                        <p:par>
                          <p:cTn id="11" fill="hold" nodeType="afterGroup">
                            <p:stCondLst>
                              <p:cond delay="2000"/>
                            </p:stCondLst>
                            <p:childTnLst>
                              <p:par>
                                <p:cTn id="12" presetID="2" presetClass="entr" presetSubtype="8" fill="hold" nodeType="afterEffect">
                                  <p:stCondLst>
                                    <p:cond delay="0"/>
                                  </p:stCondLst>
                                  <p:childTnLst>
                                    <p:set>
                                      <p:cBhvr>
                                        <p:cTn id="13" dur="1" fill="hold">
                                          <p:stCondLst>
                                            <p:cond delay="0"/>
                                          </p:stCondLst>
                                        </p:cTn>
                                        <p:tgtEl>
                                          <p:spTgt spid="140300"/>
                                        </p:tgtEl>
                                        <p:attrNameLst>
                                          <p:attrName>style.visibility</p:attrName>
                                        </p:attrNameLst>
                                      </p:cBhvr>
                                      <p:to>
                                        <p:strVal val="visible"/>
                                      </p:to>
                                    </p:set>
                                    <p:anim calcmode="lin" valueType="num">
                                      <p:cBhvr additive="base">
                                        <p:cTn id="14" dur="1000" fill="hold"/>
                                        <p:tgtEl>
                                          <p:spTgt spid="140300"/>
                                        </p:tgtEl>
                                        <p:attrNameLst>
                                          <p:attrName>ppt_x</p:attrName>
                                        </p:attrNameLst>
                                      </p:cBhvr>
                                      <p:tavLst>
                                        <p:tav tm="0">
                                          <p:val>
                                            <p:strVal val="0-#ppt_w/2"/>
                                          </p:val>
                                        </p:tav>
                                        <p:tav tm="100000">
                                          <p:val>
                                            <p:strVal val="#ppt_x"/>
                                          </p:val>
                                        </p:tav>
                                      </p:tavLst>
                                    </p:anim>
                                    <p:anim calcmode="lin" valueType="num">
                                      <p:cBhvr additive="base">
                                        <p:cTn id="15" dur="1000" fill="hold"/>
                                        <p:tgtEl>
                                          <p:spTgt spid="140300"/>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3000"/>
                            </p:stCondLst>
                            <p:childTnLst>
                              <p:par>
                                <p:cTn id="17" presetID="2" presetClass="entr" presetSubtype="8" fill="hold" nodeType="afterEffect">
                                  <p:stCondLst>
                                    <p:cond delay="0"/>
                                  </p:stCondLst>
                                  <p:childTnLst>
                                    <p:set>
                                      <p:cBhvr>
                                        <p:cTn id="18" dur="1" fill="hold">
                                          <p:stCondLst>
                                            <p:cond delay="0"/>
                                          </p:stCondLst>
                                        </p:cTn>
                                        <p:tgtEl>
                                          <p:spTgt spid="140312"/>
                                        </p:tgtEl>
                                        <p:attrNameLst>
                                          <p:attrName>style.visibility</p:attrName>
                                        </p:attrNameLst>
                                      </p:cBhvr>
                                      <p:to>
                                        <p:strVal val="visible"/>
                                      </p:to>
                                    </p:set>
                                    <p:anim calcmode="lin" valueType="num">
                                      <p:cBhvr additive="base">
                                        <p:cTn id="19" dur="1000" fill="hold"/>
                                        <p:tgtEl>
                                          <p:spTgt spid="140312"/>
                                        </p:tgtEl>
                                        <p:attrNameLst>
                                          <p:attrName>ppt_x</p:attrName>
                                        </p:attrNameLst>
                                      </p:cBhvr>
                                      <p:tavLst>
                                        <p:tav tm="0">
                                          <p:val>
                                            <p:strVal val="0-#ppt_w/2"/>
                                          </p:val>
                                        </p:tav>
                                        <p:tav tm="100000">
                                          <p:val>
                                            <p:strVal val="#ppt_x"/>
                                          </p:val>
                                        </p:tav>
                                      </p:tavLst>
                                    </p:anim>
                                    <p:anim calcmode="lin" valueType="num">
                                      <p:cBhvr additive="base">
                                        <p:cTn id="20" dur="1000" fill="hold"/>
                                        <p:tgtEl>
                                          <p:spTgt spid="140312"/>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4000"/>
                            </p:stCondLst>
                            <p:childTnLst>
                              <p:par>
                                <p:cTn id="22" presetID="2" presetClass="entr" presetSubtype="8" fill="hold" nodeType="afterEffect">
                                  <p:stCondLst>
                                    <p:cond delay="0"/>
                                  </p:stCondLst>
                                  <p:childTnLst>
                                    <p:set>
                                      <p:cBhvr>
                                        <p:cTn id="23" dur="1" fill="hold">
                                          <p:stCondLst>
                                            <p:cond delay="0"/>
                                          </p:stCondLst>
                                        </p:cTn>
                                        <p:tgtEl>
                                          <p:spTgt spid="140306"/>
                                        </p:tgtEl>
                                        <p:attrNameLst>
                                          <p:attrName>style.visibility</p:attrName>
                                        </p:attrNameLst>
                                      </p:cBhvr>
                                      <p:to>
                                        <p:strVal val="visible"/>
                                      </p:to>
                                    </p:set>
                                    <p:anim calcmode="lin" valueType="num">
                                      <p:cBhvr additive="base">
                                        <p:cTn id="24" dur="1000" fill="hold"/>
                                        <p:tgtEl>
                                          <p:spTgt spid="140306"/>
                                        </p:tgtEl>
                                        <p:attrNameLst>
                                          <p:attrName>ppt_x</p:attrName>
                                        </p:attrNameLst>
                                      </p:cBhvr>
                                      <p:tavLst>
                                        <p:tav tm="0">
                                          <p:val>
                                            <p:strVal val="0-#ppt_w/2"/>
                                          </p:val>
                                        </p:tav>
                                        <p:tav tm="100000">
                                          <p:val>
                                            <p:strVal val="#ppt_x"/>
                                          </p:val>
                                        </p:tav>
                                      </p:tavLst>
                                    </p:anim>
                                    <p:anim calcmode="lin" valueType="num">
                                      <p:cBhvr additive="base">
                                        <p:cTn id="25" dur="1000" fill="hold"/>
                                        <p:tgtEl>
                                          <p:spTgt spid="14030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0"/>
                            </p:stCondLst>
                            <p:childTnLst>
                              <p:par>
                                <p:cTn id="27" presetID="2" presetClass="entr" presetSubtype="8" fill="hold" nodeType="afterEffect">
                                  <p:stCondLst>
                                    <p:cond delay="0"/>
                                  </p:stCondLst>
                                  <p:childTnLst>
                                    <p:set>
                                      <p:cBhvr>
                                        <p:cTn id="28" dur="1" fill="hold">
                                          <p:stCondLst>
                                            <p:cond delay="0"/>
                                          </p:stCondLst>
                                        </p:cTn>
                                        <p:tgtEl>
                                          <p:spTgt spid="140309"/>
                                        </p:tgtEl>
                                        <p:attrNameLst>
                                          <p:attrName>style.visibility</p:attrName>
                                        </p:attrNameLst>
                                      </p:cBhvr>
                                      <p:to>
                                        <p:strVal val="visible"/>
                                      </p:to>
                                    </p:set>
                                    <p:anim calcmode="lin" valueType="num">
                                      <p:cBhvr additive="base">
                                        <p:cTn id="29" dur="1000" fill="hold"/>
                                        <p:tgtEl>
                                          <p:spTgt spid="140309"/>
                                        </p:tgtEl>
                                        <p:attrNameLst>
                                          <p:attrName>ppt_x</p:attrName>
                                        </p:attrNameLst>
                                      </p:cBhvr>
                                      <p:tavLst>
                                        <p:tav tm="0">
                                          <p:val>
                                            <p:strVal val="0-#ppt_w/2"/>
                                          </p:val>
                                        </p:tav>
                                        <p:tav tm="100000">
                                          <p:val>
                                            <p:strVal val="#ppt_x"/>
                                          </p:val>
                                        </p:tav>
                                      </p:tavLst>
                                    </p:anim>
                                    <p:anim calcmode="lin" valueType="num">
                                      <p:cBhvr additive="base">
                                        <p:cTn id="30" dur="1000" fill="hold"/>
                                        <p:tgtEl>
                                          <p:spTgt spid="140309"/>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6000"/>
                            </p:stCondLst>
                            <p:childTnLst>
                              <p:par>
                                <p:cTn id="32" presetID="2" presetClass="entr" presetSubtype="8" fill="hold" nodeType="afterEffect">
                                  <p:stCondLst>
                                    <p:cond delay="0"/>
                                  </p:stCondLst>
                                  <p:childTnLst>
                                    <p:set>
                                      <p:cBhvr>
                                        <p:cTn id="33" dur="1" fill="hold">
                                          <p:stCondLst>
                                            <p:cond delay="0"/>
                                          </p:stCondLst>
                                        </p:cTn>
                                        <p:tgtEl>
                                          <p:spTgt spid="140303"/>
                                        </p:tgtEl>
                                        <p:attrNameLst>
                                          <p:attrName>style.visibility</p:attrName>
                                        </p:attrNameLst>
                                      </p:cBhvr>
                                      <p:to>
                                        <p:strVal val="visible"/>
                                      </p:to>
                                    </p:set>
                                    <p:anim calcmode="lin" valueType="num">
                                      <p:cBhvr additive="base">
                                        <p:cTn id="34" dur="1000" fill="hold"/>
                                        <p:tgtEl>
                                          <p:spTgt spid="140303"/>
                                        </p:tgtEl>
                                        <p:attrNameLst>
                                          <p:attrName>ppt_x</p:attrName>
                                        </p:attrNameLst>
                                      </p:cBhvr>
                                      <p:tavLst>
                                        <p:tav tm="0">
                                          <p:val>
                                            <p:strVal val="0-#ppt_w/2"/>
                                          </p:val>
                                        </p:tav>
                                        <p:tav tm="100000">
                                          <p:val>
                                            <p:strVal val="#ppt_x"/>
                                          </p:val>
                                        </p:tav>
                                      </p:tavLst>
                                    </p:anim>
                                    <p:anim calcmode="lin" valueType="num">
                                      <p:cBhvr additive="base">
                                        <p:cTn id="35" dur="1000" fill="hold"/>
                                        <p:tgtEl>
                                          <p:spTgt spid="14030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7000"/>
                            </p:stCondLst>
                            <p:childTnLst>
                              <p:par>
                                <p:cTn id="37" presetID="2" presetClass="entr" presetSubtype="8" fill="hold" nodeType="afterEffect">
                                  <p:stCondLst>
                                    <p:cond delay="0"/>
                                  </p:stCondLst>
                                  <p:childTnLst>
                                    <p:set>
                                      <p:cBhvr>
                                        <p:cTn id="38" dur="1" fill="hold">
                                          <p:stCondLst>
                                            <p:cond delay="0"/>
                                          </p:stCondLst>
                                        </p:cTn>
                                        <p:tgtEl>
                                          <p:spTgt spid="140315"/>
                                        </p:tgtEl>
                                        <p:attrNameLst>
                                          <p:attrName>style.visibility</p:attrName>
                                        </p:attrNameLst>
                                      </p:cBhvr>
                                      <p:to>
                                        <p:strVal val="visible"/>
                                      </p:to>
                                    </p:set>
                                    <p:anim calcmode="lin" valueType="num">
                                      <p:cBhvr additive="base">
                                        <p:cTn id="39" dur="1000" fill="hold"/>
                                        <p:tgtEl>
                                          <p:spTgt spid="140315"/>
                                        </p:tgtEl>
                                        <p:attrNameLst>
                                          <p:attrName>ppt_x</p:attrName>
                                        </p:attrNameLst>
                                      </p:cBhvr>
                                      <p:tavLst>
                                        <p:tav tm="0">
                                          <p:val>
                                            <p:strVal val="0-#ppt_w/2"/>
                                          </p:val>
                                        </p:tav>
                                        <p:tav tm="100000">
                                          <p:val>
                                            <p:strVal val="#ppt_x"/>
                                          </p:val>
                                        </p:tav>
                                      </p:tavLst>
                                    </p:anim>
                                    <p:anim calcmode="lin" valueType="num">
                                      <p:cBhvr additive="base">
                                        <p:cTn id="40" dur="1000" fill="hold"/>
                                        <p:tgtEl>
                                          <p:spTgt spid="14031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8000"/>
                            </p:stCondLst>
                            <p:childTnLst>
                              <p:par>
                                <p:cTn id="42" presetID="22" presetClass="entr" presetSubtype="8" fill="hold" nodeType="afterEffect">
                                  <p:stCondLst>
                                    <p:cond delay="0"/>
                                  </p:stCondLst>
                                  <p:childTnLst>
                                    <p:set>
                                      <p:cBhvr>
                                        <p:cTn id="43" dur="1" fill="hold">
                                          <p:stCondLst>
                                            <p:cond delay="0"/>
                                          </p:stCondLst>
                                        </p:cTn>
                                        <p:tgtEl>
                                          <p:spTgt spid="140297"/>
                                        </p:tgtEl>
                                        <p:attrNameLst>
                                          <p:attrName>style.visibility</p:attrName>
                                        </p:attrNameLst>
                                      </p:cBhvr>
                                      <p:to>
                                        <p:strVal val="visible"/>
                                      </p:to>
                                    </p:set>
                                    <p:animEffect transition="in" filter="wipe(left)">
                                      <p:cBhvr>
                                        <p:cTn id="44" dur="1000"/>
                                        <p:tgtEl>
                                          <p:spTgt spid="140297"/>
                                        </p:tgtEl>
                                      </p:cBhvr>
                                    </p:animEffect>
                                  </p:childTnLst>
                                </p:cTn>
                              </p:par>
                            </p:childTnLst>
                          </p:cTn>
                        </p:par>
                        <p:par>
                          <p:cTn id="45" fill="hold" nodeType="afterGroup">
                            <p:stCondLst>
                              <p:cond delay="9000"/>
                            </p:stCondLst>
                            <p:childTnLst>
                              <p:par>
                                <p:cTn id="46" presetID="10" presetClass="entr" presetSubtype="0" fill="hold" grpId="0" nodeType="afterEffect">
                                  <p:stCondLst>
                                    <p:cond delay="0"/>
                                  </p:stCondLst>
                                  <p:childTnLst>
                                    <p:set>
                                      <p:cBhvr>
                                        <p:cTn id="47" dur="1" fill="hold">
                                          <p:stCondLst>
                                            <p:cond delay="0"/>
                                          </p:stCondLst>
                                        </p:cTn>
                                        <p:tgtEl>
                                          <p:spTgt spid="140292"/>
                                        </p:tgtEl>
                                        <p:attrNameLst>
                                          <p:attrName>style.visibility</p:attrName>
                                        </p:attrNameLst>
                                      </p:cBhvr>
                                      <p:to>
                                        <p:strVal val="visible"/>
                                      </p:to>
                                    </p:set>
                                    <p:animEffect transition="in" filter="fade">
                                      <p:cBhvr>
                                        <p:cTn id="48" dur="1000"/>
                                        <p:tgtEl>
                                          <p:spTgt spid="140292"/>
                                        </p:tgtEl>
                                      </p:cBhvr>
                                    </p:animEffect>
                                  </p:childTnLst>
                                </p:cTn>
                              </p:par>
                            </p:childTnLst>
                          </p:cTn>
                        </p:par>
                        <p:par>
                          <p:cTn id="49" fill="hold" nodeType="afterGroup">
                            <p:stCondLst>
                              <p:cond delay="10000"/>
                            </p:stCondLst>
                            <p:childTnLst>
                              <p:par>
                                <p:cTn id="50" presetID="10" presetClass="entr" presetSubtype="0" fill="hold" nodeType="afterEffect">
                                  <p:stCondLst>
                                    <p:cond delay="0"/>
                                  </p:stCondLst>
                                  <p:childTnLst>
                                    <p:set>
                                      <p:cBhvr>
                                        <p:cTn id="51" dur="1" fill="hold">
                                          <p:stCondLst>
                                            <p:cond delay="0"/>
                                          </p:stCondLst>
                                        </p:cTn>
                                        <p:tgtEl>
                                          <p:spTgt spid="140298">
                                            <p:txEl>
                                              <p:pRg st="0" end="0"/>
                                            </p:txEl>
                                          </p:spTgt>
                                        </p:tgtEl>
                                        <p:attrNameLst>
                                          <p:attrName>style.visibility</p:attrName>
                                        </p:attrNameLst>
                                      </p:cBhvr>
                                      <p:to>
                                        <p:strVal val="visible"/>
                                      </p:to>
                                    </p:set>
                                    <p:animEffect transition="in" filter="fade">
                                      <p:cBhvr>
                                        <p:cTn id="52" dur="1000"/>
                                        <p:tgtEl>
                                          <p:spTgt spid="14029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xit" presetSubtype="2" fill="hold" nodeType="clickEffect">
                                  <p:stCondLst>
                                    <p:cond delay="0"/>
                                  </p:stCondLst>
                                  <p:childTnLst>
                                    <p:anim calcmode="lin" valueType="num">
                                      <p:cBhvr additive="base">
                                        <p:cTn id="56" dur="1000"/>
                                        <p:tgtEl>
                                          <p:spTgt spid="140300"/>
                                        </p:tgtEl>
                                        <p:attrNameLst>
                                          <p:attrName>ppt_x</p:attrName>
                                        </p:attrNameLst>
                                      </p:cBhvr>
                                      <p:tavLst>
                                        <p:tav tm="0">
                                          <p:val>
                                            <p:strVal val="ppt_x"/>
                                          </p:val>
                                        </p:tav>
                                        <p:tav tm="100000">
                                          <p:val>
                                            <p:strVal val="1+ppt_w/2"/>
                                          </p:val>
                                        </p:tav>
                                      </p:tavLst>
                                    </p:anim>
                                    <p:anim calcmode="lin" valueType="num">
                                      <p:cBhvr additive="base">
                                        <p:cTn id="57" dur="1000"/>
                                        <p:tgtEl>
                                          <p:spTgt spid="140300"/>
                                        </p:tgtEl>
                                        <p:attrNameLst>
                                          <p:attrName>ppt_y</p:attrName>
                                        </p:attrNameLst>
                                      </p:cBhvr>
                                      <p:tavLst>
                                        <p:tav tm="0">
                                          <p:val>
                                            <p:strVal val="ppt_y"/>
                                          </p:val>
                                        </p:tav>
                                        <p:tav tm="100000">
                                          <p:val>
                                            <p:strVal val="ppt_y"/>
                                          </p:val>
                                        </p:tav>
                                      </p:tavLst>
                                    </p:anim>
                                    <p:set>
                                      <p:cBhvr>
                                        <p:cTn id="58" dur="1" fill="hold">
                                          <p:stCondLst>
                                            <p:cond delay="999"/>
                                          </p:stCondLst>
                                        </p:cTn>
                                        <p:tgtEl>
                                          <p:spTgt spid="140300"/>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1000"/>
                                        <p:tgtEl>
                                          <p:spTgt spid="140297"/>
                                        </p:tgtEl>
                                      </p:cBhvr>
                                    </p:animEffect>
                                    <p:set>
                                      <p:cBhvr>
                                        <p:cTn id="61" dur="1" fill="hold">
                                          <p:stCondLst>
                                            <p:cond delay="999"/>
                                          </p:stCondLst>
                                        </p:cTn>
                                        <p:tgtEl>
                                          <p:spTgt spid="14029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140292"/>
                                        </p:tgtEl>
                                      </p:cBhvr>
                                    </p:animEffect>
                                    <p:set>
                                      <p:cBhvr>
                                        <p:cTn id="64" dur="1" fill="hold">
                                          <p:stCondLst>
                                            <p:cond delay="999"/>
                                          </p:stCondLst>
                                        </p:cTn>
                                        <p:tgtEl>
                                          <p:spTgt spid="140292"/>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1000"/>
                                        <p:tgtEl>
                                          <p:spTgt spid="140298">
                                            <p:txEl>
                                              <p:pRg st="0" end="0"/>
                                            </p:txEl>
                                          </p:spTgt>
                                        </p:tgtEl>
                                      </p:cBhvr>
                                    </p:animEffect>
                                    <p:set>
                                      <p:cBhvr>
                                        <p:cTn id="67" dur="1" fill="hold">
                                          <p:stCondLst>
                                            <p:cond delay="999"/>
                                          </p:stCondLst>
                                        </p:cTn>
                                        <p:tgtEl>
                                          <p:spTgt spid="140298">
                                            <p:txEl>
                                              <p:pRg st="0" end="0"/>
                                            </p:txEl>
                                          </p:spTgt>
                                        </p:tgtEl>
                                        <p:attrNameLst>
                                          <p:attrName>style.visibility</p:attrName>
                                        </p:attrNameLst>
                                      </p:cBhvr>
                                      <p:to>
                                        <p:strVal val="hidden"/>
                                      </p:to>
                                    </p:set>
                                  </p:childTnLst>
                                </p:cTn>
                              </p:par>
                            </p:childTnLst>
                          </p:cTn>
                        </p:par>
                        <p:par>
                          <p:cTn id="68" fill="hold" nodeType="afterGroup">
                            <p:stCondLst>
                              <p:cond delay="1000"/>
                            </p:stCondLst>
                            <p:childTnLst>
                              <p:par>
                                <p:cTn id="69" presetID="2" presetClass="exit" presetSubtype="2" fill="hold" nodeType="afterEffect">
                                  <p:stCondLst>
                                    <p:cond delay="0"/>
                                  </p:stCondLst>
                                  <p:childTnLst>
                                    <p:anim calcmode="lin" valueType="num">
                                      <p:cBhvr additive="base">
                                        <p:cTn id="70" dur="1000"/>
                                        <p:tgtEl>
                                          <p:spTgt spid="140312"/>
                                        </p:tgtEl>
                                        <p:attrNameLst>
                                          <p:attrName>ppt_x</p:attrName>
                                        </p:attrNameLst>
                                      </p:cBhvr>
                                      <p:tavLst>
                                        <p:tav tm="0">
                                          <p:val>
                                            <p:strVal val="ppt_x"/>
                                          </p:val>
                                        </p:tav>
                                        <p:tav tm="100000">
                                          <p:val>
                                            <p:strVal val="1+ppt_w/2"/>
                                          </p:val>
                                        </p:tav>
                                      </p:tavLst>
                                    </p:anim>
                                    <p:anim calcmode="lin" valueType="num">
                                      <p:cBhvr additive="base">
                                        <p:cTn id="71" dur="1000"/>
                                        <p:tgtEl>
                                          <p:spTgt spid="140312"/>
                                        </p:tgtEl>
                                        <p:attrNameLst>
                                          <p:attrName>ppt_y</p:attrName>
                                        </p:attrNameLst>
                                      </p:cBhvr>
                                      <p:tavLst>
                                        <p:tav tm="0">
                                          <p:val>
                                            <p:strVal val="ppt_y"/>
                                          </p:val>
                                        </p:tav>
                                        <p:tav tm="100000">
                                          <p:val>
                                            <p:strVal val="ppt_y"/>
                                          </p:val>
                                        </p:tav>
                                      </p:tavLst>
                                    </p:anim>
                                    <p:set>
                                      <p:cBhvr>
                                        <p:cTn id="72" dur="1" fill="hold">
                                          <p:stCondLst>
                                            <p:cond delay="999"/>
                                          </p:stCondLst>
                                        </p:cTn>
                                        <p:tgtEl>
                                          <p:spTgt spid="140312"/>
                                        </p:tgtEl>
                                        <p:attrNameLst>
                                          <p:attrName>style.visibility</p:attrName>
                                        </p:attrNameLst>
                                      </p:cBhvr>
                                      <p:to>
                                        <p:strVal val="hidden"/>
                                      </p:to>
                                    </p:set>
                                  </p:childTnLst>
                                </p:cTn>
                              </p:par>
                            </p:childTnLst>
                          </p:cTn>
                        </p:par>
                        <p:par>
                          <p:cTn id="73" fill="hold" nodeType="afterGroup">
                            <p:stCondLst>
                              <p:cond delay="2000"/>
                            </p:stCondLst>
                            <p:childTnLst>
                              <p:par>
                                <p:cTn id="74" presetID="2" presetClass="exit" presetSubtype="2" fill="hold" nodeType="afterEffect">
                                  <p:stCondLst>
                                    <p:cond delay="0"/>
                                  </p:stCondLst>
                                  <p:childTnLst>
                                    <p:anim calcmode="lin" valueType="num">
                                      <p:cBhvr additive="base">
                                        <p:cTn id="75" dur="1000"/>
                                        <p:tgtEl>
                                          <p:spTgt spid="140306"/>
                                        </p:tgtEl>
                                        <p:attrNameLst>
                                          <p:attrName>ppt_x</p:attrName>
                                        </p:attrNameLst>
                                      </p:cBhvr>
                                      <p:tavLst>
                                        <p:tav tm="0">
                                          <p:val>
                                            <p:strVal val="ppt_x"/>
                                          </p:val>
                                        </p:tav>
                                        <p:tav tm="100000">
                                          <p:val>
                                            <p:strVal val="1+ppt_w/2"/>
                                          </p:val>
                                        </p:tav>
                                      </p:tavLst>
                                    </p:anim>
                                    <p:anim calcmode="lin" valueType="num">
                                      <p:cBhvr additive="base">
                                        <p:cTn id="76" dur="1000"/>
                                        <p:tgtEl>
                                          <p:spTgt spid="140306"/>
                                        </p:tgtEl>
                                        <p:attrNameLst>
                                          <p:attrName>ppt_y</p:attrName>
                                        </p:attrNameLst>
                                      </p:cBhvr>
                                      <p:tavLst>
                                        <p:tav tm="0">
                                          <p:val>
                                            <p:strVal val="ppt_y"/>
                                          </p:val>
                                        </p:tav>
                                        <p:tav tm="100000">
                                          <p:val>
                                            <p:strVal val="ppt_y"/>
                                          </p:val>
                                        </p:tav>
                                      </p:tavLst>
                                    </p:anim>
                                    <p:set>
                                      <p:cBhvr>
                                        <p:cTn id="77" dur="1" fill="hold">
                                          <p:stCondLst>
                                            <p:cond delay="999"/>
                                          </p:stCondLst>
                                        </p:cTn>
                                        <p:tgtEl>
                                          <p:spTgt spid="140306"/>
                                        </p:tgtEl>
                                        <p:attrNameLst>
                                          <p:attrName>style.visibility</p:attrName>
                                        </p:attrNameLst>
                                      </p:cBhvr>
                                      <p:to>
                                        <p:strVal val="hidden"/>
                                      </p:to>
                                    </p:set>
                                  </p:childTnLst>
                                </p:cTn>
                              </p:par>
                            </p:childTnLst>
                          </p:cTn>
                        </p:par>
                        <p:par>
                          <p:cTn id="78" fill="hold" nodeType="afterGroup">
                            <p:stCondLst>
                              <p:cond delay="3000"/>
                            </p:stCondLst>
                            <p:childTnLst>
                              <p:par>
                                <p:cTn id="79" presetID="2" presetClass="exit" presetSubtype="2" fill="hold" nodeType="afterEffect">
                                  <p:stCondLst>
                                    <p:cond delay="0"/>
                                  </p:stCondLst>
                                  <p:childTnLst>
                                    <p:anim calcmode="lin" valueType="num">
                                      <p:cBhvr additive="base">
                                        <p:cTn id="80" dur="1000"/>
                                        <p:tgtEl>
                                          <p:spTgt spid="140309"/>
                                        </p:tgtEl>
                                        <p:attrNameLst>
                                          <p:attrName>ppt_x</p:attrName>
                                        </p:attrNameLst>
                                      </p:cBhvr>
                                      <p:tavLst>
                                        <p:tav tm="0">
                                          <p:val>
                                            <p:strVal val="ppt_x"/>
                                          </p:val>
                                        </p:tav>
                                        <p:tav tm="100000">
                                          <p:val>
                                            <p:strVal val="1+ppt_w/2"/>
                                          </p:val>
                                        </p:tav>
                                      </p:tavLst>
                                    </p:anim>
                                    <p:anim calcmode="lin" valueType="num">
                                      <p:cBhvr additive="base">
                                        <p:cTn id="81" dur="1000"/>
                                        <p:tgtEl>
                                          <p:spTgt spid="140309"/>
                                        </p:tgtEl>
                                        <p:attrNameLst>
                                          <p:attrName>ppt_y</p:attrName>
                                        </p:attrNameLst>
                                      </p:cBhvr>
                                      <p:tavLst>
                                        <p:tav tm="0">
                                          <p:val>
                                            <p:strVal val="ppt_y"/>
                                          </p:val>
                                        </p:tav>
                                        <p:tav tm="100000">
                                          <p:val>
                                            <p:strVal val="ppt_y"/>
                                          </p:val>
                                        </p:tav>
                                      </p:tavLst>
                                    </p:anim>
                                    <p:set>
                                      <p:cBhvr>
                                        <p:cTn id="82" dur="1" fill="hold">
                                          <p:stCondLst>
                                            <p:cond delay="999"/>
                                          </p:stCondLst>
                                        </p:cTn>
                                        <p:tgtEl>
                                          <p:spTgt spid="140309"/>
                                        </p:tgtEl>
                                        <p:attrNameLst>
                                          <p:attrName>style.visibility</p:attrName>
                                        </p:attrNameLst>
                                      </p:cBhvr>
                                      <p:to>
                                        <p:strVal val="hidden"/>
                                      </p:to>
                                    </p:set>
                                  </p:childTnLst>
                                </p:cTn>
                              </p:par>
                            </p:childTnLst>
                          </p:cTn>
                        </p:par>
                        <p:par>
                          <p:cTn id="83" fill="hold" nodeType="afterGroup">
                            <p:stCondLst>
                              <p:cond delay="4000"/>
                            </p:stCondLst>
                            <p:childTnLst>
                              <p:par>
                                <p:cTn id="84" presetID="2" presetClass="exit" presetSubtype="2" fill="hold" nodeType="afterEffect">
                                  <p:stCondLst>
                                    <p:cond delay="0"/>
                                  </p:stCondLst>
                                  <p:childTnLst>
                                    <p:anim calcmode="lin" valueType="num">
                                      <p:cBhvr additive="base">
                                        <p:cTn id="85" dur="1000"/>
                                        <p:tgtEl>
                                          <p:spTgt spid="140303"/>
                                        </p:tgtEl>
                                        <p:attrNameLst>
                                          <p:attrName>ppt_x</p:attrName>
                                        </p:attrNameLst>
                                      </p:cBhvr>
                                      <p:tavLst>
                                        <p:tav tm="0">
                                          <p:val>
                                            <p:strVal val="ppt_x"/>
                                          </p:val>
                                        </p:tav>
                                        <p:tav tm="100000">
                                          <p:val>
                                            <p:strVal val="1+ppt_w/2"/>
                                          </p:val>
                                        </p:tav>
                                      </p:tavLst>
                                    </p:anim>
                                    <p:anim calcmode="lin" valueType="num">
                                      <p:cBhvr additive="base">
                                        <p:cTn id="86" dur="1000"/>
                                        <p:tgtEl>
                                          <p:spTgt spid="140303"/>
                                        </p:tgtEl>
                                        <p:attrNameLst>
                                          <p:attrName>ppt_y</p:attrName>
                                        </p:attrNameLst>
                                      </p:cBhvr>
                                      <p:tavLst>
                                        <p:tav tm="0">
                                          <p:val>
                                            <p:strVal val="ppt_y"/>
                                          </p:val>
                                        </p:tav>
                                        <p:tav tm="100000">
                                          <p:val>
                                            <p:strVal val="ppt_y"/>
                                          </p:val>
                                        </p:tav>
                                      </p:tavLst>
                                    </p:anim>
                                    <p:set>
                                      <p:cBhvr>
                                        <p:cTn id="87" dur="1" fill="hold">
                                          <p:stCondLst>
                                            <p:cond delay="999"/>
                                          </p:stCondLst>
                                        </p:cTn>
                                        <p:tgtEl>
                                          <p:spTgt spid="140303"/>
                                        </p:tgtEl>
                                        <p:attrNameLst>
                                          <p:attrName>style.visibility</p:attrName>
                                        </p:attrNameLst>
                                      </p:cBhvr>
                                      <p:to>
                                        <p:strVal val="hidden"/>
                                      </p:to>
                                    </p:set>
                                  </p:childTnLst>
                                </p:cTn>
                              </p:par>
                            </p:childTnLst>
                          </p:cTn>
                        </p:par>
                        <p:par>
                          <p:cTn id="88" fill="hold" nodeType="afterGroup">
                            <p:stCondLst>
                              <p:cond delay="5000"/>
                            </p:stCondLst>
                            <p:childTnLst>
                              <p:par>
                                <p:cTn id="89" presetID="2" presetClass="exit" presetSubtype="2" fill="hold" nodeType="afterEffect">
                                  <p:stCondLst>
                                    <p:cond delay="0"/>
                                  </p:stCondLst>
                                  <p:childTnLst>
                                    <p:anim calcmode="lin" valueType="num">
                                      <p:cBhvr additive="base">
                                        <p:cTn id="90" dur="1000"/>
                                        <p:tgtEl>
                                          <p:spTgt spid="140315"/>
                                        </p:tgtEl>
                                        <p:attrNameLst>
                                          <p:attrName>ppt_x</p:attrName>
                                        </p:attrNameLst>
                                      </p:cBhvr>
                                      <p:tavLst>
                                        <p:tav tm="0">
                                          <p:val>
                                            <p:strVal val="ppt_x"/>
                                          </p:val>
                                        </p:tav>
                                        <p:tav tm="100000">
                                          <p:val>
                                            <p:strVal val="1+ppt_w/2"/>
                                          </p:val>
                                        </p:tav>
                                      </p:tavLst>
                                    </p:anim>
                                    <p:anim calcmode="lin" valueType="num">
                                      <p:cBhvr additive="base">
                                        <p:cTn id="91" dur="1000"/>
                                        <p:tgtEl>
                                          <p:spTgt spid="140315"/>
                                        </p:tgtEl>
                                        <p:attrNameLst>
                                          <p:attrName>ppt_y</p:attrName>
                                        </p:attrNameLst>
                                      </p:cBhvr>
                                      <p:tavLst>
                                        <p:tav tm="0">
                                          <p:val>
                                            <p:strVal val="ppt_y"/>
                                          </p:val>
                                        </p:tav>
                                        <p:tav tm="100000">
                                          <p:val>
                                            <p:strVal val="ppt_y"/>
                                          </p:val>
                                        </p:tav>
                                      </p:tavLst>
                                    </p:anim>
                                    <p:set>
                                      <p:cBhvr>
                                        <p:cTn id="92" dur="1" fill="hold">
                                          <p:stCondLst>
                                            <p:cond delay="999"/>
                                          </p:stCondLst>
                                        </p:cTn>
                                        <p:tgtEl>
                                          <p:spTgt spid="140315"/>
                                        </p:tgtEl>
                                        <p:attrNameLst>
                                          <p:attrName>style.visibility</p:attrName>
                                        </p:attrNameLst>
                                      </p:cBhvr>
                                      <p:to>
                                        <p:strVal val="hidden"/>
                                      </p:to>
                                    </p:set>
                                  </p:childTnLst>
                                </p:cTn>
                              </p:par>
                            </p:childTnLst>
                          </p:cTn>
                        </p:par>
                        <p:par>
                          <p:cTn id="93" fill="hold" nodeType="afterGroup">
                            <p:stCondLst>
                              <p:cond delay="6000"/>
                            </p:stCondLst>
                            <p:childTnLst>
                              <p:par>
                                <p:cTn id="94" presetID="22" presetClass="entr" presetSubtype="8" fill="hold" nodeType="afterEffect">
                                  <p:stCondLst>
                                    <p:cond delay="0"/>
                                  </p:stCondLst>
                                  <p:childTnLst>
                                    <p:set>
                                      <p:cBhvr>
                                        <p:cTn id="95" dur="1" fill="hold">
                                          <p:stCondLst>
                                            <p:cond delay="0"/>
                                          </p:stCondLst>
                                        </p:cTn>
                                        <p:tgtEl>
                                          <p:spTgt spid="140296"/>
                                        </p:tgtEl>
                                        <p:attrNameLst>
                                          <p:attrName>style.visibility</p:attrName>
                                        </p:attrNameLst>
                                      </p:cBhvr>
                                      <p:to>
                                        <p:strVal val="visible"/>
                                      </p:to>
                                    </p:set>
                                    <p:animEffect transition="in" filter="wipe(left)">
                                      <p:cBhvr>
                                        <p:cTn id="96" dur="1000"/>
                                        <p:tgtEl>
                                          <p:spTgt spid="140296"/>
                                        </p:tgtEl>
                                      </p:cBhvr>
                                    </p:animEffect>
                                  </p:childTnLst>
                                </p:cTn>
                              </p:par>
                            </p:childTnLst>
                          </p:cTn>
                        </p:par>
                        <p:par>
                          <p:cTn id="97" fill="hold" nodeType="afterGroup">
                            <p:stCondLst>
                              <p:cond delay="7000"/>
                            </p:stCondLst>
                            <p:childTnLst>
                              <p:par>
                                <p:cTn id="98" presetID="10" presetClass="entr" presetSubtype="0" fill="hold" grpId="0" nodeType="afterEffect">
                                  <p:stCondLst>
                                    <p:cond delay="0"/>
                                  </p:stCondLst>
                                  <p:childTnLst>
                                    <p:set>
                                      <p:cBhvr>
                                        <p:cTn id="99" dur="1" fill="hold">
                                          <p:stCondLst>
                                            <p:cond delay="0"/>
                                          </p:stCondLst>
                                        </p:cTn>
                                        <p:tgtEl>
                                          <p:spTgt spid="140293"/>
                                        </p:tgtEl>
                                        <p:attrNameLst>
                                          <p:attrName>style.visibility</p:attrName>
                                        </p:attrNameLst>
                                      </p:cBhvr>
                                      <p:to>
                                        <p:strVal val="visible"/>
                                      </p:to>
                                    </p:set>
                                    <p:animEffect transition="in" filter="fade">
                                      <p:cBhvr>
                                        <p:cTn id="100" dur="1000"/>
                                        <p:tgtEl>
                                          <p:spTgt spid="140293"/>
                                        </p:tgtEl>
                                      </p:cBhvr>
                                    </p:animEffect>
                                  </p:childTnLst>
                                </p:cTn>
                              </p:par>
                            </p:childTnLst>
                          </p:cTn>
                        </p:par>
                        <p:par>
                          <p:cTn id="101" fill="hold" nodeType="afterGroup">
                            <p:stCondLst>
                              <p:cond delay="8000"/>
                            </p:stCondLst>
                            <p:childTnLst>
                              <p:par>
                                <p:cTn id="102" presetID="10" presetClass="entr" presetSubtype="0" fill="hold" nodeType="afterEffect">
                                  <p:stCondLst>
                                    <p:cond delay="0"/>
                                  </p:stCondLst>
                                  <p:childTnLst>
                                    <p:set>
                                      <p:cBhvr>
                                        <p:cTn id="103" dur="1" fill="hold">
                                          <p:stCondLst>
                                            <p:cond delay="0"/>
                                          </p:stCondLst>
                                        </p:cTn>
                                        <p:tgtEl>
                                          <p:spTgt spid="140299">
                                            <p:txEl>
                                              <p:pRg st="0" end="0"/>
                                            </p:txEl>
                                          </p:spTgt>
                                        </p:tgtEl>
                                        <p:attrNameLst>
                                          <p:attrName>style.visibility</p:attrName>
                                        </p:attrNameLst>
                                      </p:cBhvr>
                                      <p:to>
                                        <p:strVal val="visible"/>
                                      </p:to>
                                    </p:set>
                                    <p:animEffect transition="in" filter="fade">
                                      <p:cBhvr>
                                        <p:cTn id="104" dur="1000"/>
                                        <p:tgtEl>
                                          <p:spTgt spid="140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P spid="140292" grpId="1" animBg="1"/>
      <p:bldP spid="140293" grpId="0" animBg="1"/>
      <p:bldP spid="140298"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7038101-5BC8-44B5-BD2E-919F990E51ED}" type="slidenum">
              <a:rPr lang="en-US" altLang="zh-CN"/>
              <a:pPr/>
              <a:t>6</a:t>
            </a:fld>
            <a:endParaRPr lang="en-US" altLang="zh-CN"/>
          </a:p>
        </p:txBody>
      </p:sp>
      <p:sp>
        <p:nvSpPr>
          <p:cNvPr id="174082" name="Rectangle 2"/>
          <p:cNvSpPr>
            <a:spLocks noGrp="1" noChangeArrowheads="1"/>
          </p:cNvSpPr>
          <p:nvPr>
            <p:ph type="title"/>
          </p:nvPr>
        </p:nvSpPr>
        <p:spPr/>
        <p:txBody>
          <a:bodyPr/>
          <a:lstStyle/>
          <a:p>
            <a:r>
              <a:rPr lang="zh-CN" altLang="en-US" dirty="0"/>
              <a:t>流</a:t>
            </a:r>
            <a:r>
              <a:rPr lang="en-US" altLang="zh-CN" dirty="0"/>
              <a:t> </a:t>
            </a:r>
            <a:r>
              <a:rPr lang="en-US" altLang="zh-CN" dirty="0" smtClean="0"/>
              <a:t> </a:t>
            </a:r>
            <a:endParaRPr lang="en-US" altLang="zh-CN" dirty="0"/>
          </a:p>
        </p:txBody>
      </p:sp>
      <p:pic>
        <p:nvPicPr>
          <p:cNvPr id="17408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9750" y="1412875"/>
            <a:ext cx="8604250" cy="1954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500438"/>
            <a:ext cx="8604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95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a:t>8.1 </a:t>
            </a:r>
            <a:r>
              <a:rPr lang="zh-CN" altLang="en-US" sz="3600" dirty="0"/>
              <a:t>流的作用</a:t>
            </a:r>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t>7</a:t>
            </a:fld>
            <a:endParaRPr lang="zh-CN" altLang="en-US" dirty="0"/>
          </a:p>
        </p:txBody>
      </p:sp>
      <p:sp>
        <p:nvSpPr>
          <p:cNvPr id="7" name="内容占位符 6"/>
          <p:cNvSpPr>
            <a:spLocks noGrp="1"/>
          </p:cNvSpPr>
          <p:nvPr>
            <p:ph sz="quarter" idx="12"/>
          </p:nvPr>
        </p:nvSpPr>
        <p:spPr/>
        <p:txBody>
          <a:bodyPr>
            <a:normAutofit/>
          </a:bodyPr>
          <a:lstStyle/>
          <a:p>
            <a:r>
              <a:rPr lang="zh-CN" altLang="en-US" dirty="0"/>
              <a:t>运算结果长久保存</a:t>
            </a:r>
          </a:p>
          <a:p>
            <a:endParaRPr lang="zh-CN" altLang="en-US" sz="2800" dirty="0"/>
          </a:p>
        </p:txBody>
      </p:sp>
      <p:pic>
        <p:nvPicPr>
          <p:cNvPr id="3" name="图片 2"/>
          <p:cNvPicPr>
            <a:picLocks noChangeAspect="1"/>
          </p:cNvPicPr>
          <p:nvPr/>
        </p:nvPicPr>
        <p:blipFill>
          <a:blip r:embed="rId2"/>
          <a:stretch>
            <a:fillRect/>
          </a:stretch>
        </p:blipFill>
        <p:spPr>
          <a:xfrm>
            <a:off x="1742877" y="1488519"/>
            <a:ext cx="5658246" cy="533653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a:t>
            </a:r>
            <a:r>
              <a:rPr lang="zh-CN" altLang="en-US" dirty="0" smtClean="0"/>
              <a:t>流</a:t>
            </a:r>
            <a:r>
              <a:rPr lang="zh-CN" altLang="en-US" dirty="0"/>
              <a:t>的划分</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8</a:t>
            </a:fld>
            <a:endParaRPr lang="zh-CN" altLang="en-US" dirty="0"/>
          </a:p>
        </p:txBody>
      </p:sp>
      <p:sp>
        <p:nvSpPr>
          <p:cNvPr id="4" name="内容占位符 3"/>
          <p:cNvSpPr>
            <a:spLocks noGrp="1"/>
          </p:cNvSpPr>
          <p:nvPr>
            <p:ph sz="quarter" idx="12"/>
          </p:nvPr>
        </p:nvSpPr>
        <p:spPr/>
        <p:txBody>
          <a:bodyPr>
            <a:normAutofit/>
          </a:bodyPr>
          <a:lstStyle/>
          <a:p>
            <a:r>
              <a:rPr lang="zh-CN" altLang="en-US" sz="2000" b="1" dirty="0">
                <a:latin typeface="仿宋" panose="02010609060101010101" pitchFamily="49" charset="-122"/>
                <a:ea typeface="仿宋" panose="02010609060101010101" pitchFamily="49" charset="-122"/>
              </a:rPr>
              <a:t>输入流</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InputStream</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和输出流</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OutputStream</a:t>
            </a:r>
            <a:r>
              <a:rPr lang="en-US" altLang="zh-CN" sz="2000" b="1" dirty="0" smtClean="0">
                <a:latin typeface="仿宋" panose="02010609060101010101" pitchFamily="49" charset="-122"/>
                <a:ea typeface="仿宋" panose="02010609060101010101" pitchFamily="49" charset="-122"/>
              </a:rPr>
              <a:t>)</a:t>
            </a:r>
            <a:endParaRPr lang="en-US" altLang="zh-CN"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字节流和字符流</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en-US" sz="2000" b="1" dirty="0" smtClean="0">
                <a:latin typeface="仿宋" panose="02010609060101010101" pitchFamily="49" charset="-122"/>
                <a:ea typeface="仿宋" panose="02010609060101010101" pitchFamily="49" charset="-122"/>
              </a:rPr>
              <a:t>字节</a:t>
            </a:r>
            <a:r>
              <a:rPr lang="zh-CN" altLang="en-US" sz="2000" b="1" dirty="0">
                <a:latin typeface="仿宋" panose="02010609060101010101" pitchFamily="49" charset="-122"/>
                <a:ea typeface="仿宋" panose="02010609060101010101" pitchFamily="49" charset="-122"/>
              </a:rPr>
              <a:t>流以字节为基本处理单位</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en-US" sz="2000" b="1" dirty="0" smtClean="0">
                <a:latin typeface="仿宋" panose="02010609060101010101" pitchFamily="49" charset="-122"/>
                <a:ea typeface="仿宋" panose="02010609060101010101" pitchFamily="49" charset="-122"/>
              </a:rPr>
              <a:t>字符流</a:t>
            </a:r>
            <a:r>
              <a:rPr lang="zh-CN" altLang="en-US" sz="2000" b="1" dirty="0">
                <a:latin typeface="仿宋" panose="02010609060101010101" pitchFamily="49" charset="-122"/>
                <a:ea typeface="仿宋" panose="02010609060101010101" pitchFamily="49" charset="-122"/>
              </a:rPr>
              <a:t>以字符为基本处理单位，采用了统一的编码标准。</a:t>
            </a:r>
          </a:p>
          <a:p>
            <a:r>
              <a:rPr lang="zh-CN" altLang="en-US" sz="2000" b="1" dirty="0">
                <a:latin typeface="仿宋" panose="02010609060101010101" pitchFamily="49" charset="-122"/>
                <a:ea typeface="仿宋" panose="02010609060101010101" pitchFamily="49" charset="-122"/>
              </a:rPr>
              <a:t>字节流在顶层有两个抽象类：</a:t>
            </a:r>
            <a:r>
              <a:rPr lang="en-US" altLang="zh-CN" sz="2000" b="1" dirty="0" err="1">
                <a:latin typeface="仿宋" panose="02010609060101010101" pitchFamily="49" charset="-122"/>
                <a:ea typeface="仿宋" panose="02010609060101010101" pitchFamily="49" charset="-122"/>
              </a:rPr>
              <a:t>InputStream</a:t>
            </a:r>
            <a:r>
              <a:rPr lang="en-US" altLang="zh-CN" sz="2000"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和 </a:t>
            </a:r>
            <a:r>
              <a:rPr lang="en-US" altLang="zh-CN" sz="2000" b="1" dirty="0" err="1">
                <a:latin typeface="仿宋" panose="02010609060101010101" pitchFamily="49" charset="-122"/>
                <a:ea typeface="仿宋" panose="02010609060101010101" pitchFamily="49" charset="-122"/>
              </a:rPr>
              <a:t>OutputStream</a:t>
            </a:r>
            <a:r>
              <a:rPr lang="zh-CN" altLang="en-US" sz="2000" b="1" dirty="0">
                <a:latin typeface="仿宋" panose="02010609060101010101" pitchFamily="49" charset="-122"/>
                <a:ea typeface="仿宋" panose="02010609060101010101" pitchFamily="49" charset="-122"/>
              </a:rPr>
              <a:t>，定义了所有字节流的关键方法</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en-US" sz="2000" b="1" dirty="0" smtClean="0">
                <a:latin typeface="仿宋" panose="02010609060101010101" pitchFamily="49" charset="-122"/>
                <a:ea typeface="仿宋" panose="02010609060101010101" pitchFamily="49" charset="-122"/>
              </a:rPr>
              <a:t>最</a:t>
            </a:r>
            <a:r>
              <a:rPr lang="zh-CN" altLang="en-US" sz="2000" b="1" dirty="0">
                <a:latin typeface="仿宋" panose="02010609060101010101" pitchFamily="49" charset="-122"/>
                <a:ea typeface="仿宋" panose="02010609060101010101" pitchFamily="49" charset="-122"/>
              </a:rPr>
              <a:t>重要的两种方法是</a:t>
            </a:r>
            <a:r>
              <a:rPr lang="en-US" altLang="zh-CN" sz="2000" b="1" dirty="0">
                <a:latin typeface="仿宋" panose="02010609060101010101" pitchFamily="49" charset="-122"/>
                <a:ea typeface="仿宋" panose="02010609060101010101" pitchFamily="49" charset="-122"/>
              </a:rPr>
              <a:t>read()</a:t>
            </a:r>
            <a:r>
              <a:rPr lang="zh-CN" altLang="en-US" sz="2000" b="1" dirty="0">
                <a:latin typeface="仿宋" panose="02010609060101010101" pitchFamily="49" charset="-122"/>
                <a:ea typeface="仿宋" panose="02010609060101010101" pitchFamily="49" charset="-122"/>
              </a:rPr>
              <a:t>和</a:t>
            </a:r>
            <a:r>
              <a:rPr lang="en-US" altLang="zh-CN" sz="2000" b="1" dirty="0">
                <a:latin typeface="仿宋" panose="02010609060101010101" pitchFamily="49" charset="-122"/>
                <a:ea typeface="仿宋" panose="02010609060101010101" pitchFamily="49" charset="-122"/>
              </a:rPr>
              <a:t>write()</a:t>
            </a:r>
            <a:r>
              <a:rPr lang="zh-CN" altLang="en-US" sz="2000" b="1" dirty="0">
                <a:latin typeface="仿宋" panose="02010609060101010101" pitchFamily="49" charset="-122"/>
                <a:ea typeface="仿宋" panose="02010609060101010101" pitchFamily="49" charset="-122"/>
              </a:rPr>
              <a:t>，它们分别用于读写字节。</a:t>
            </a:r>
          </a:p>
          <a:p>
            <a:r>
              <a:rPr lang="zh-CN" altLang="en-US" sz="2000" b="1" dirty="0">
                <a:latin typeface="仿宋" panose="02010609060101010101" pitchFamily="49" charset="-122"/>
                <a:ea typeface="仿宋" panose="02010609060101010101" pitchFamily="49" charset="-122"/>
              </a:rPr>
              <a:t>字符流顶层有两个抽象类：</a:t>
            </a:r>
            <a:r>
              <a:rPr lang="en-US" altLang="zh-CN" sz="2000" b="1" dirty="0">
                <a:latin typeface="仿宋" panose="02010609060101010101" pitchFamily="49" charset="-122"/>
                <a:ea typeface="仿宋" panose="02010609060101010101" pitchFamily="49" charset="-122"/>
              </a:rPr>
              <a:t>Reader</a:t>
            </a:r>
            <a:r>
              <a:rPr lang="zh-CN" altLang="en-US" sz="2000" b="1" dirty="0">
                <a:latin typeface="仿宋" panose="02010609060101010101" pitchFamily="49" charset="-122"/>
                <a:ea typeface="仿宋" panose="02010609060101010101" pitchFamily="49" charset="-122"/>
              </a:rPr>
              <a:t>和</a:t>
            </a:r>
            <a:r>
              <a:rPr lang="en-US" altLang="zh-CN" sz="2000" b="1" dirty="0">
                <a:latin typeface="仿宋" panose="02010609060101010101" pitchFamily="49" charset="-122"/>
                <a:ea typeface="仿宋" panose="02010609060101010101" pitchFamily="49" charset="-122"/>
              </a:rPr>
              <a:t>Writer</a:t>
            </a:r>
            <a:r>
              <a:rPr lang="zh-CN" altLang="en-US" sz="2000" b="1" dirty="0">
                <a:latin typeface="仿宋" panose="02010609060101010101" pitchFamily="49" charset="-122"/>
                <a:ea typeface="仿宋" panose="02010609060101010101" pitchFamily="49" charset="-122"/>
              </a:rPr>
              <a:t>，定义了所有字符流的关键方法</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en-US" sz="2000" b="1" dirty="0" smtClean="0">
                <a:latin typeface="仿宋" panose="02010609060101010101" pitchFamily="49" charset="-122"/>
                <a:ea typeface="仿宋" panose="02010609060101010101" pitchFamily="49" charset="-122"/>
              </a:rPr>
              <a:t>其中</a:t>
            </a:r>
            <a:r>
              <a:rPr lang="zh-CN" altLang="en-US" sz="2000" b="1" dirty="0">
                <a:latin typeface="仿宋" panose="02010609060101010101" pitchFamily="49" charset="-122"/>
                <a:ea typeface="仿宋" panose="02010609060101010101" pitchFamily="49" charset="-122"/>
              </a:rPr>
              <a:t>两个最重要的是</a:t>
            </a:r>
            <a:r>
              <a:rPr lang="en-US" altLang="zh-CN" sz="2000" b="1" dirty="0">
                <a:latin typeface="仿宋" panose="02010609060101010101" pitchFamily="49" charset="-122"/>
                <a:ea typeface="仿宋" panose="02010609060101010101" pitchFamily="49" charset="-122"/>
              </a:rPr>
              <a:t>read()</a:t>
            </a:r>
            <a:r>
              <a:rPr lang="zh-CN" altLang="en-US" sz="2000" b="1" dirty="0">
                <a:latin typeface="仿宋" panose="02010609060101010101" pitchFamily="49" charset="-122"/>
                <a:ea typeface="仿宋" panose="02010609060101010101" pitchFamily="49" charset="-122"/>
              </a:rPr>
              <a:t>和</a:t>
            </a:r>
            <a:r>
              <a:rPr lang="en-US" altLang="zh-CN" sz="2000" b="1" dirty="0">
                <a:latin typeface="仿宋" panose="02010609060101010101" pitchFamily="49" charset="-122"/>
                <a:ea typeface="仿宋" panose="02010609060101010101" pitchFamily="49" charset="-122"/>
              </a:rPr>
              <a:t>write()</a:t>
            </a:r>
            <a:r>
              <a:rPr lang="zh-CN" altLang="en-US" sz="2000" b="1" dirty="0">
                <a:latin typeface="仿宋" panose="02010609060101010101" pitchFamily="49" charset="-122"/>
                <a:ea typeface="仿宋" panose="02010609060101010101" pitchFamily="49" charset="-122"/>
              </a:rPr>
              <a:t>，它们分别进行字符数据的读和</a:t>
            </a:r>
            <a:r>
              <a:rPr lang="zh-CN" altLang="en-US" sz="2000" b="1" dirty="0" smtClean="0">
                <a:latin typeface="仿宋" panose="02010609060101010101" pitchFamily="49" charset="-122"/>
                <a:ea typeface="仿宋" panose="02010609060101010101" pitchFamily="49" charset="-122"/>
              </a:rPr>
              <a:t>写</a:t>
            </a:r>
            <a:r>
              <a:rPr lang="zh-CN" altLang="en-US" sz="2000" b="1" dirty="0">
                <a:latin typeface="仿宋" panose="02010609060101010101" pitchFamily="49" charset="-122"/>
                <a:ea typeface="仿宋" panose="02010609060101010101" pitchFamily="49" charset="-12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 </a:t>
            </a:r>
            <a:r>
              <a:rPr lang="zh-CN" altLang="en-US" dirty="0" smtClean="0"/>
              <a:t>标准</a:t>
            </a:r>
            <a:r>
              <a:rPr lang="zh-CN" altLang="en-US" dirty="0"/>
              <a:t>输入</a:t>
            </a:r>
            <a:r>
              <a:rPr lang="en-US" altLang="zh-CN" dirty="0"/>
              <a:t>/</a:t>
            </a:r>
            <a:r>
              <a:rPr lang="zh-CN" altLang="en-US" dirty="0"/>
              <a:t>输出流</a:t>
            </a: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t>9</a:t>
            </a:fld>
            <a:endParaRPr lang="zh-CN" altLang="en-US" dirty="0"/>
          </a:p>
        </p:txBody>
      </p:sp>
      <p:sp>
        <p:nvSpPr>
          <p:cNvPr id="4" name="内容占位符 3"/>
          <p:cNvSpPr>
            <a:spLocks noGrp="1"/>
          </p:cNvSpPr>
          <p:nvPr>
            <p:ph sz="quarter" idx="12"/>
          </p:nvPr>
        </p:nvSpPr>
        <p:spPr>
          <a:xfrm>
            <a:off x="465665" y="1315120"/>
            <a:ext cx="8207376" cy="5400675"/>
          </a:xfrm>
        </p:spPr>
        <p:txBody>
          <a:bodyPr/>
          <a:lstStyle/>
          <a:p>
            <a:r>
              <a:rPr lang="en-US" altLang="zh-CN" b="1" dirty="0">
                <a:latin typeface="仿宋" panose="02010609060101010101" pitchFamily="49" charset="-122"/>
                <a:ea typeface="仿宋" panose="02010609060101010101" pitchFamily="49" charset="-122"/>
              </a:rPr>
              <a:t>System.in</a:t>
            </a:r>
            <a:r>
              <a:rPr lang="zh-CN" altLang="en-US" b="1" dirty="0">
                <a:latin typeface="仿宋" panose="02010609060101010101" pitchFamily="49" charset="-122"/>
                <a:ea typeface="仿宋" panose="02010609060101010101" pitchFamily="49" charset="-122"/>
              </a:rPr>
              <a:t>作为字节输入流类</a:t>
            </a:r>
            <a:r>
              <a:rPr lang="en-US" altLang="zh-CN" b="1" dirty="0" err="1">
                <a:latin typeface="仿宋" panose="02010609060101010101" pitchFamily="49" charset="-122"/>
                <a:ea typeface="仿宋" panose="02010609060101010101" pitchFamily="49" charset="-122"/>
              </a:rPr>
              <a:t>InputStream</a:t>
            </a:r>
            <a:r>
              <a:rPr lang="zh-CN" altLang="en-US" b="1" dirty="0">
                <a:latin typeface="仿宋" panose="02010609060101010101" pitchFamily="49" charset="-122"/>
                <a:ea typeface="仿宋" panose="02010609060101010101" pitchFamily="49" charset="-122"/>
              </a:rPr>
              <a:t>的对象实现标准输入，通过</a:t>
            </a:r>
            <a:r>
              <a:rPr lang="en-US" altLang="zh-CN" b="1" dirty="0">
                <a:latin typeface="仿宋" panose="02010609060101010101" pitchFamily="49" charset="-122"/>
                <a:ea typeface="仿宋" panose="02010609060101010101" pitchFamily="49" charset="-122"/>
              </a:rPr>
              <a:t>read</a:t>
            </a:r>
            <a:r>
              <a:rPr lang="zh-CN" altLang="en-US" b="1" dirty="0">
                <a:latin typeface="仿宋" panose="02010609060101010101" pitchFamily="49" charset="-122"/>
                <a:ea typeface="仿宋" panose="02010609060101010101" pitchFamily="49" charset="-122"/>
              </a:rPr>
              <a:t>（）方法从键盘接受数据。</a:t>
            </a:r>
          </a:p>
          <a:p>
            <a:pPr lvl="1"/>
            <a:r>
              <a:rPr lang="en-US" altLang="zh-CN" b="1" dirty="0">
                <a:latin typeface="仿宋" panose="02010609060101010101" pitchFamily="49" charset="-122"/>
                <a:ea typeface="仿宋" panose="02010609060101010101" pitchFamily="49" charset="-122"/>
              </a:rPr>
              <a:t>int read( )</a:t>
            </a:r>
          </a:p>
          <a:p>
            <a:pPr lvl="1"/>
            <a:r>
              <a:rPr lang="en-US" altLang="zh-CN" b="1" dirty="0">
                <a:latin typeface="仿宋" panose="02010609060101010101" pitchFamily="49" charset="-122"/>
                <a:ea typeface="仿宋" panose="02010609060101010101" pitchFamily="49" charset="-122"/>
              </a:rPr>
              <a:t>int read(byte b[ ])</a:t>
            </a:r>
          </a:p>
          <a:p>
            <a:pPr lvl="1"/>
            <a:r>
              <a:rPr lang="en-US" altLang="zh-CN" b="1" dirty="0">
                <a:latin typeface="仿宋" panose="02010609060101010101" pitchFamily="49" charset="-122"/>
                <a:ea typeface="仿宋" panose="02010609060101010101" pitchFamily="49" charset="-122"/>
              </a:rPr>
              <a:t>int read(byte b[ ], int offset, int </a:t>
            </a:r>
            <a:r>
              <a:rPr lang="en-US" altLang="zh-CN" b="1" dirty="0" err="1">
                <a:latin typeface="仿宋" panose="02010609060101010101" pitchFamily="49" charset="-122"/>
                <a:ea typeface="仿宋" panose="02010609060101010101" pitchFamily="49" charset="-122"/>
              </a:rPr>
              <a:t>len</a:t>
            </a:r>
            <a:r>
              <a:rPr lang="en-US" altLang="zh-CN" b="1" dirty="0">
                <a:latin typeface="仿宋" panose="02010609060101010101" pitchFamily="49" charset="-122"/>
                <a:ea typeface="仿宋" panose="02010609060101010101" pitchFamily="49" charset="-122"/>
              </a:rPr>
              <a:t>)</a:t>
            </a:r>
            <a:endParaRPr lang="zh-CN" altLang="en-US"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spPr>
      <a:bodyPr vert="horz" wrap="square" lIns="91440" tIns="45720" rIns="91440" bIns="45720" numCol="1" anchor="t" anchorCtr="0" compatLnSpc="1"/>
      <a:lstStyle>
        <a:defPPr>
          <a:defRPr/>
        </a:defPPr>
      </a:lstStyle>
    </a:spDef>
    <a:txDef>
      <a:spPr>
        <a:noFill/>
      </a:spPr>
      <a:bodyPr wrap="none" rtlCol="0">
        <a:spAutoFit/>
      </a:bodyPr>
      <a:lstStyle>
        <a:defPPr>
          <a:lnSpc>
            <a:spcPct val="120000"/>
          </a:lnSpc>
          <a:defRPr sz="1600" dirty="0" err="1" smtClean="0">
            <a:solidFill>
              <a:prstClr val="black"/>
            </a:solidFill>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第三章</Template>
  <TotalTime>1367</TotalTime>
  <Words>2081</Words>
  <Application>Microsoft Office PowerPoint</Application>
  <PresentationFormat>全屏显示(4:3)</PresentationFormat>
  <Paragraphs>263</Paragraphs>
  <Slides>37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Calibri</vt:lpstr>
      <vt:lpstr>方正正大黑简体</vt:lpstr>
      <vt:lpstr>仿宋</vt:lpstr>
      <vt:lpstr>黑体</vt:lpstr>
      <vt:lpstr>华文楷体</vt:lpstr>
      <vt:lpstr>楷体</vt:lpstr>
      <vt:lpstr>宋体</vt:lpstr>
      <vt:lpstr>微软雅黑</vt:lpstr>
      <vt:lpstr>Arial</vt:lpstr>
      <vt:lpstr>Times New Roman</vt:lpstr>
      <vt:lpstr>Wingdings</vt:lpstr>
      <vt:lpstr>由Nordri®（www.nordridesign.com ） 设计提供</vt:lpstr>
      <vt:lpstr>Java程序设计</vt:lpstr>
      <vt:lpstr>PowerPoint 演示文稿</vt:lpstr>
      <vt:lpstr>补充知识----文件  </vt:lpstr>
      <vt:lpstr>PowerPoint 演示文稿</vt:lpstr>
      <vt:lpstr>什么是流？</vt:lpstr>
      <vt:lpstr>流  </vt:lpstr>
      <vt:lpstr>8.1 流的作用</vt:lpstr>
      <vt:lpstr>8.2 流的划分</vt:lpstr>
      <vt:lpstr>8.3 标准输入/输出流</vt:lpstr>
      <vt:lpstr>Scanner类封装标准输入流</vt:lpstr>
      <vt:lpstr>标准输出</vt:lpstr>
      <vt:lpstr>格式化输出printf</vt:lpstr>
      <vt:lpstr>实用案例1：数据的格式化输出</vt:lpstr>
      <vt:lpstr>8.4 字节流使用</vt:lpstr>
      <vt:lpstr>File类</vt:lpstr>
      <vt:lpstr>PowerPoint 演示文稿</vt:lpstr>
      <vt:lpstr>File目录操作</vt:lpstr>
      <vt:lpstr>文件字节流</vt:lpstr>
      <vt:lpstr>三个read方法</vt:lpstr>
      <vt:lpstr>FileOutputStream</vt:lpstr>
      <vt:lpstr>三个write方法</vt:lpstr>
      <vt:lpstr>文件拷贝程序</vt:lpstr>
      <vt:lpstr>实用案例2：文件加密解密</vt:lpstr>
      <vt:lpstr>字节过滤流</vt:lpstr>
      <vt:lpstr>PowerPoint 演示文稿</vt:lpstr>
      <vt:lpstr>8.5 字符流使用</vt:lpstr>
      <vt:lpstr>Read 和 Write</vt:lpstr>
      <vt:lpstr>字符流文件拷贝程序</vt:lpstr>
      <vt:lpstr>Scanner封装字符流</vt:lpstr>
      <vt:lpstr>处理要点</vt:lpstr>
      <vt:lpstr>代码解析</vt:lpstr>
      <vt:lpstr>实用案例3：文本替换</vt:lpstr>
      <vt:lpstr>8.6 串行化</vt:lpstr>
      <vt:lpstr>PowerPoint 演示文稿</vt:lpstr>
      <vt:lpstr>实用案例4：串行化学生对象</vt:lpstr>
      <vt:lpstr>代码解析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Java程序设计</dc:title>
  <dc:subject>PPT模板/图示</dc:subject>
  <dc:creator>yangrl</dc:creator>
  <dc:description>Nordri® _x000d_
专注于有效的信息传递设计_x000d_
www.nordridesign.com</dc:description>
  <cp:lastModifiedBy>2012dnd.com</cp:lastModifiedBy>
  <cp:revision>152</cp:revision>
  <dcterms:created xsi:type="dcterms:W3CDTF">2017-02-27T09:02:00Z</dcterms:created>
  <dcterms:modified xsi:type="dcterms:W3CDTF">2020-10-18T12:01:54Z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KSOProductBuildVer">
    <vt:lpwstr>2052-10.1.0.6207</vt:lpwstr>
  </property>
</Properties>
</file>